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activeX/activeX1.xml" ContentType="application/vnd.ms-office.activeX+xml"/>
  <Override PartName="/ppt/activeX/activeX1.bin" ContentType="application/vnd.ms-office.activeX"/>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notesMasterIdLst>
    <p:notesMasterId r:id="rId197"/>
  </p:notesMasterIdLst>
  <p:sldIdLst>
    <p:sldId id="259" r:id="rId2"/>
    <p:sldId id="513" r:id="rId3"/>
    <p:sldId id="625" r:id="rId4"/>
    <p:sldId id="626" r:id="rId5"/>
    <p:sldId id="627" r:id="rId6"/>
    <p:sldId id="538" r:id="rId7"/>
    <p:sldId id="539" r:id="rId8"/>
    <p:sldId id="540" r:id="rId9"/>
    <p:sldId id="541" r:id="rId10"/>
    <p:sldId id="542" r:id="rId11"/>
    <p:sldId id="543" r:id="rId12"/>
    <p:sldId id="680" r:id="rId13"/>
    <p:sldId id="544" r:id="rId14"/>
    <p:sldId id="547" r:id="rId15"/>
    <p:sldId id="548" r:id="rId16"/>
    <p:sldId id="549" r:id="rId17"/>
    <p:sldId id="546" r:id="rId18"/>
    <p:sldId id="550" r:id="rId19"/>
    <p:sldId id="681" r:id="rId20"/>
    <p:sldId id="551" r:id="rId21"/>
    <p:sldId id="428" r:id="rId22"/>
    <p:sldId id="676" r:id="rId23"/>
    <p:sldId id="553" r:id="rId24"/>
    <p:sldId id="554" r:id="rId25"/>
    <p:sldId id="682" r:id="rId26"/>
    <p:sldId id="628" r:id="rId27"/>
    <p:sldId id="629" r:id="rId28"/>
    <p:sldId id="630" r:id="rId29"/>
    <p:sldId id="631" r:id="rId30"/>
    <p:sldId id="632" r:id="rId31"/>
    <p:sldId id="633" r:id="rId32"/>
    <p:sldId id="634" r:id="rId33"/>
    <p:sldId id="635" r:id="rId34"/>
    <p:sldId id="636" r:id="rId35"/>
    <p:sldId id="275" r:id="rId36"/>
    <p:sldId id="650" r:id="rId37"/>
    <p:sldId id="637" r:id="rId38"/>
    <p:sldId id="683" r:id="rId39"/>
    <p:sldId id="638" r:id="rId40"/>
    <p:sldId id="320" r:id="rId41"/>
    <p:sldId id="692" r:id="rId42"/>
    <p:sldId id="321" r:id="rId43"/>
    <p:sldId id="322" r:id="rId44"/>
    <p:sldId id="639" r:id="rId45"/>
    <p:sldId id="640" r:id="rId46"/>
    <p:sldId id="323" r:id="rId47"/>
    <p:sldId id="641" r:id="rId48"/>
    <p:sldId id="642" r:id="rId49"/>
    <p:sldId id="619" r:id="rId50"/>
    <p:sldId id="693" r:id="rId51"/>
    <p:sldId id="694" r:id="rId52"/>
    <p:sldId id="644" r:id="rId53"/>
    <p:sldId id="645" r:id="rId54"/>
    <p:sldId id="646" r:id="rId55"/>
    <p:sldId id="647" r:id="rId56"/>
    <p:sldId id="648" r:id="rId57"/>
    <p:sldId id="649" r:id="rId58"/>
    <p:sldId id="652" r:id="rId59"/>
    <p:sldId id="684" r:id="rId60"/>
    <p:sldId id="653" r:id="rId61"/>
    <p:sldId id="685" r:id="rId62"/>
    <p:sldId id="654" r:id="rId63"/>
    <p:sldId id="655" r:id="rId64"/>
    <p:sldId id="686" r:id="rId65"/>
    <p:sldId id="687" r:id="rId66"/>
    <p:sldId id="339" r:id="rId67"/>
    <p:sldId id="656" r:id="rId68"/>
    <p:sldId id="498" r:id="rId69"/>
    <p:sldId id="657" r:id="rId70"/>
    <p:sldId id="658" r:id="rId71"/>
    <p:sldId id="659" r:id="rId72"/>
    <p:sldId id="688" r:id="rId73"/>
    <p:sldId id="660" r:id="rId74"/>
    <p:sldId id="661" r:id="rId75"/>
    <p:sldId id="662" r:id="rId76"/>
    <p:sldId id="675" r:id="rId77"/>
    <p:sldId id="689" r:id="rId78"/>
    <p:sldId id="690" r:id="rId79"/>
    <p:sldId id="729" r:id="rId80"/>
    <p:sldId id="439" r:id="rId81"/>
    <p:sldId id="440" r:id="rId82"/>
    <p:sldId id="441" r:id="rId83"/>
    <p:sldId id="442" r:id="rId84"/>
    <p:sldId id="443" r:id="rId85"/>
    <p:sldId id="444" r:id="rId86"/>
    <p:sldId id="445" r:id="rId87"/>
    <p:sldId id="500" r:id="rId88"/>
    <p:sldId id="716" r:id="rId89"/>
    <p:sldId id="502" r:id="rId90"/>
    <p:sldId id="503" r:id="rId91"/>
    <p:sldId id="717" r:id="rId92"/>
    <p:sldId id="506" r:id="rId93"/>
    <p:sldId id="507" r:id="rId94"/>
    <p:sldId id="508" r:id="rId95"/>
    <p:sldId id="509" r:id="rId96"/>
    <p:sldId id="510" r:id="rId97"/>
    <p:sldId id="511" r:id="rId98"/>
    <p:sldId id="464" r:id="rId99"/>
    <p:sldId id="463" r:id="rId100"/>
    <p:sldId id="468" r:id="rId101"/>
    <p:sldId id="469" r:id="rId102"/>
    <p:sldId id="315" r:id="rId103"/>
    <p:sldId id="488" r:id="rId104"/>
    <p:sldId id="489" r:id="rId105"/>
    <p:sldId id="303" r:id="rId106"/>
    <p:sldId id="304" r:id="rId107"/>
    <p:sldId id="290" r:id="rId108"/>
    <p:sldId id="728" r:id="rId109"/>
    <p:sldId id="317" r:id="rId110"/>
    <p:sldId id="718" r:id="rId111"/>
    <p:sldId id="719" r:id="rId112"/>
    <p:sldId id="720" r:id="rId113"/>
    <p:sldId id="721" r:id="rId114"/>
    <p:sldId id="722" r:id="rId115"/>
    <p:sldId id="723" r:id="rId116"/>
    <p:sldId id="724" r:id="rId117"/>
    <p:sldId id="725" r:id="rId118"/>
    <p:sldId id="726" r:id="rId119"/>
    <p:sldId id="404" r:id="rId120"/>
    <p:sldId id="405" r:id="rId121"/>
    <p:sldId id="406" r:id="rId122"/>
    <p:sldId id="727" r:id="rId123"/>
    <p:sldId id="400" r:id="rId124"/>
    <p:sldId id="401" r:id="rId125"/>
    <p:sldId id="408" r:id="rId126"/>
    <p:sldId id="409" r:id="rId127"/>
    <p:sldId id="410" r:id="rId128"/>
    <p:sldId id="398" r:id="rId129"/>
    <p:sldId id="399" r:id="rId130"/>
    <p:sldId id="402" r:id="rId131"/>
    <p:sldId id="403" r:id="rId132"/>
    <p:sldId id="407" r:id="rId133"/>
    <p:sldId id="494" r:id="rId134"/>
    <p:sldId id="696" r:id="rId135"/>
    <p:sldId id="561" r:id="rId136"/>
    <p:sldId id="562" r:id="rId137"/>
    <p:sldId id="563" r:id="rId138"/>
    <p:sldId id="564" r:id="rId139"/>
    <p:sldId id="565" r:id="rId140"/>
    <p:sldId id="566" r:id="rId141"/>
    <p:sldId id="567" r:id="rId142"/>
    <p:sldId id="568" r:id="rId143"/>
    <p:sldId id="569" r:id="rId144"/>
    <p:sldId id="570" r:id="rId145"/>
    <p:sldId id="571" r:id="rId146"/>
    <p:sldId id="411" r:id="rId147"/>
    <p:sldId id="414" r:id="rId148"/>
    <p:sldId id="413" r:id="rId149"/>
    <p:sldId id="415" r:id="rId150"/>
    <p:sldId id="416" r:id="rId151"/>
    <p:sldId id="572" r:id="rId152"/>
    <p:sldId id="418" r:id="rId153"/>
    <p:sldId id="417" r:id="rId154"/>
    <p:sldId id="624" r:id="rId155"/>
    <p:sldId id="257" r:id="rId156"/>
    <p:sldId id="697" r:id="rId157"/>
    <p:sldId id="698" r:id="rId158"/>
    <p:sldId id="699" r:id="rId159"/>
    <p:sldId id="700" r:id="rId160"/>
    <p:sldId id="701" r:id="rId161"/>
    <p:sldId id="702" r:id="rId162"/>
    <p:sldId id="552" r:id="rId163"/>
    <p:sldId id="703" r:id="rId164"/>
    <p:sldId id="704" r:id="rId165"/>
    <p:sldId id="555" r:id="rId166"/>
    <p:sldId id="556" r:id="rId167"/>
    <p:sldId id="557" r:id="rId168"/>
    <p:sldId id="558" r:id="rId169"/>
    <p:sldId id="559" r:id="rId170"/>
    <p:sldId id="560" r:id="rId171"/>
    <p:sldId id="715" r:id="rId172"/>
    <p:sldId id="614" r:id="rId173"/>
    <p:sldId id="705" r:id="rId174"/>
    <p:sldId id="730" r:id="rId175"/>
    <p:sldId id="610" r:id="rId176"/>
    <p:sldId id="611" r:id="rId177"/>
    <p:sldId id="612" r:id="rId178"/>
    <p:sldId id="615" r:id="rId179"/>
    <p:sldId id="706" r:id="rId180"/>
    <p:sldId id="623" r:id="rId181"/>
    <p:sldId id="613" r:id="rId182"/>
    <p:sldId id="617" r:id="rId183"/>
    <p:sldId id="621" r:id="rId184"/>
    <p:sldId id="505" r:id="rId185"/>
    <p:sldId id="618" r:id="rId186"/>
    <p:sldId id="616" r:id="rId187"/>
    <p:sldId id="707" r:id="rId188"/>
    <p:sldId id="708" r:id="rId189"/>
    <p:sldId id="709" r:id="rId190"/>
    <p:sldId id="710" r:id="rId191"/>
    <p:sldId id="711" r:id="rId192"/>
    <p:sldId id="712" r:id="rId193"/>
    <p:sldId id="713" r:id="rId194"/>
    <p:sldId id="714" r:id="rId195"/>
    <p:sldId id="575" r:id="rId19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F1F1"/>
    <a:srgbClr val="DEE7EA"/>
    <a:srgbClr val="DEE7E5"/>
    <a:srgbClr val="EAF1F2"/>
    <a:srgbClr val="EDF2F3"/>
    <a:srgbClr val="EBEFF3"/>
    <a:srgbClr val="3CE480"/>
    <a:srgbClr val="FEFEFE"/>
    <a:srgbClr val="4073C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autoAdjust="0"/>
  </p:normalViewPr>
  <p:slideViewPr>
    <p:cSldViewPr snapToGrid="0">
      <p:cViewPr varScale="1">
        <p:scale>
          <a:sx n="85" d="100"/>
          <a:sy n="85" d="100"/>
        </p:scale>
        <p:origin x="43" y="363"/>
      </p:cViewPr>
      <p:guideLst/>
    </p:cSldViewPr>
  </p:slideViewPr>
  <p:outlineViewPr>
    <p:cViewPr>
      <p:scale>
        <a:sx n="33" d="100"/>
        <a:sy n="33" d="100"/>
      </p:scale>
      <p:origin x="0" y="-35358"/>
    </p:cViewPr>
  </p:outlineViewPr>
  <p:notesTextViewPr>
    <p:cViewPr>
      <p:scale>
        <a:sx n="1" d="1"/>
        <a:sy n="1" d="1"/>
      </p:scale>
      <p:origin x="0" y="0"/>
    </p:cViewPr>
  </p:notesTextViewPr>
  <p:notesViewPr>
    <p:cSldViewPr snapToGrid="0">
      <p:cViewPr varScale="1">
        <p:scale>
          <a:sx n="89" d="100"/>
          <a:sy n="89" d="100"/>
        </p:scale>
        <p:origin x="2754" y="-543"/>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190" Type="http://schemas.openxmlformats.org/officeDocument/2006/relationships/slide" Target="slides/slide189.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theme" Target="theme/theme1.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notesMaster" Target="notesMasters/notesMaster1.xml"/><Relationship Id="rId201" Type="http://schemas.openxmlformats.org/officeDocument/2006/relationships/tableStyles" Target="tableStyles.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presProps" Target="presProps.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3B484D-DD1A-4F9A-BF8D-0706E70D36FC}" type="datetimeFigureOut">
              <a:rPr lang="en-US" smtClean="0"/>
              <a:t>12/11/2023</a:t>
            </a:fld>
            <a:endParaRPr lang="en-US"/>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F3B3DF-3E67-4A6E-9E52-0439C669357F}" type="slidenum">
              <a:rPr lang="en-US" smtClean="0"/>
              <a:t>‹#›</a:t>
            </a:fld>
            <a:endParaRPr lang="en-US"/>
          </a:p>
        </p:txBody>
      </p:sp>
    </p:spTree>
    <p:extLst>
      <p:ext uri="{BB962C8B-B14F-4D97-AF65-F5344CB8AC3E}">
        <p14:creationId xmlns:p14="http://schemas.microsoft.com/office/powerpoint/2010/main" val="3518591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Because it is also a CO2 transfer, they also affect the acid-base balance in blood gas transfer disorders. However, a patient with severe Covid disease may also suffer from other conditions that disrupt fluid homeostasis.</a:t>
            </a:r>
          </a:p>
          <a:p>
            <a:r>
              <a:rPr lang="en-US" dirty="0"/>
              <a:t>In teaching, we discuss individual disorders of physiological systems separately, but in acute patients, more than one subsystem fails simultaneously. Therefore, it is necessary to look at pathophysiological conditions in all contexts. An integrative view of pathophysiological processes will allow you to understand better the causal chains of the course of the disease and the methods of their diagnosis and treatment.</a:t>
            </a:r>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2</a:t>
            </a:fld>
            <a:endParaRPr lang="en-US"/>
          </a:p>
        </p:txBody>
      </p:sp>
    </p:spTree>
    <p:extLst>
      <p:ext uri="{BB962C8B-B14F-4D97-AF65-F5344CB8AC3E}">
        <p14:creationId xmlns:p14="http://schemas.microsoft.com/office/powerpoint/2010/main" val="33670507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Zástupný symbol pro obrázek snímku 1">
            <a:extLst>
              <a:ext uri="{FF2B5EF4-FFF2-40B4-BE49-F238E27FC236}">
                <a16:creationId xmlns:a16="http://schemas.microsoft.com/office/drawing/2014/main" id="{002CB20E-ECAB-A6F7-DACB-0C83EDD4EC21}"/>
              </a:ext>
            </a:extLst>
          </p:cNvPr>
          <p:cNvSpPr>
            <a:spLocks noGrp="1" noRot="1" noChangeAspect="1" noChangeArrowheads="1" noTextEdit="1"/>
          </p:cNvSpPr>
          <p:nvPr>
            <p:ph type="sldImg"/>
          </p:nvPr>
        </p:nvSpPr>
        <p:spPr>
          <a:ln/>
        </p:spPr>
      </p:sp>
      <p:sp>
        <p:nvSpPr>
          <p:cNvPr id="22531" name="Zástupný symbol pro poznámky 2">
            <a:extLst>
              <a:ext uri="{FF2B5EF4-FFF2-40B4-BE49-F238E27FC236}">
                <a16:creationId xmlns:a16="http://schemas.microsoft.com/office/drawing/2014/main" id="{3F8FE1F9-62CE-58ED-3841-95A450ABE27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cs-CZ">
              <a:latin typeface="Arial" panose="020B0604020202020204" pitchFamily="34" charset="0"/>
              <a:cs typeface="Arial" panose="020B0604020202020204" pitchFamily="34" charset="0"/>
            </a:endParaRPr>
          </a:p>
        </p:txBody>
      </p:sp>
      <p:sp>
        <p:nvSpPr>
          <p:cNvPr id="22532" name="Zástupný symbol pro číslo snímku 3">
            <a:extLst>
              <a:ext uri="{FF2B5EF4-FFF2-40B4-BE49-F238E27FC236}">
                <a16:creationId xmlns:a16="http://schemas.microsoft.com/office/drawing/2014/main" id="{6E33AB56-FC72-05E4-F09B-881B5CCBDD1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1A8CB2-F979-47E0-8AE6-CA8E6D488C65}" type="slidenum">
              <a:rPr lang="cs-CZ" altLang="cs-CZ"/>
              <a:pPr/>
              <a:t>14</a:t>
            </a:fld>
            <a:endParaRPr lang="cs-CZ" altLang="cs-CZ"/>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Zástupný symbol pro obrázek snímku 1">
            <a:extLst>
              <a:ext uri="{FF2B5EF4-FFF2-40B4-BE49-F238E27FC236}">
                <a16:creationId xmlns:a16="http://schemas.microsoft.com/office/drawing/2014/main" id="{42446C52-994C-45D2-B1F1-0BC408DFC9F9}"/>
              </a:ext>
            </a:extLst>
          </p:cNvPr>
          <p:cNvSpPr>
            <a:spLocks noGrp="1" noRot="1" noChangeAspect="1" noTextEdit="1"/>
          </p:cNvSpPr>
          <p:nvPr>
            <p:ph type="sldImg"/>
          </p:nvPr>
        </p:nvSpPr>
        <p:spPr>
          <a:xfrm>
            <a:off x="685800" y="1143000"/>
            <a:ext cx="5486400" cy="3086100"/>
          </a:xfrm>
          <a:ln/>
        </p:spPr>
      </p:sp>
      <p:sp>
        <p:nvSpPr>
          <p:cNvPr id="224259" name="Zástupný symbol pro poznámky 2">
            <a:extLst>
              <a:ext uri="{FF2B5EF4-FFF2-40B4-BE49-F238E27FC236}">
                <a16:creationId xmlns:a16="http://schemas.microsoft.com/office/drawing/2014/main" id="{7D12E485-97AD-447F-BE9C-95217C3EA17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The value of venous PO2 at a given value of oxygen consumption (VO2) and decreasing values of cardiac output per minute (circulating hypoxia). Suppose the pO2 in the venous blood is lower than the critical pO2 (PvO2 criterion), at which the mitochondrial PO2 value falls below one torr. In that case, the oxygen consumption begins to decrease to the corresponding VO2max value (the organism starts to draw energy anaerobically, with related lactate growth).</a:t>
            </a:r>
          </a:p>
        </p:txBody>
      </p:sp>
      <p:sp>
        <p:nvSpPr>
          <p:cNvPr id="224260" name="Zástupný symbol pro číslo snímku 3">
            <a:extLst>
              <a:ext uri="{FF2B5EF4-FFF2-40B4-BE49-F238E27FC236}">
                <a16:creationId xmlns:a16="http://schemas.microsoft.com/office/drawing/2014/main" id="{0E02C3C5-31C8-46D0-8EF6-2A6E2843286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76877E3-C927-4D58-BA12-2A06EEB313A5}" type="slidenum">
              <a:rPr lang="cs-CZ" altLang="cs-CZ"/>
              <a:pPr/>
              <a:t>164</a:t>
            </a:fld>
            <a:endParaRPr lang="cs-CZ" altLang="cs-CZ"/>
          </a:p>
        </p:txBody>
      </p:sp>
    </p:spTree>
    <p:extLst>
      <p:ext uri="{BB962C8B-B14F-4D97-AF65-F5344CB8AC3E}">
        <p14:creationId xmlns:p14="http://schemas.microsoft.com/office/powerpoint/2010/main" val="241626126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Zástupný symbol pro obrázek snímku 1">
            <a:extLst>
              <a:ext uri="{FF2B5EF4-FFF2-40B4-BE49-F238E27FC236}">
                <a16:creationId xmlns:a16="http://schemas.microsoft.com/office/drawing/2014/main" id="{42446C52-994C-45D2-B1F1-0BC408DFC9F9}"/>
              </a:ext>
            </a:extLst>
          </p:cNvPr>
          <p:cNvSpPr>
            <a:spLocks noGrp="1" noRot="1" noChangeAspect="1" noTextEdit="1"/>
          </p:cNvSpPr>
          <p:nvPr>
            <p:ph type="sldImg"/>
          </p:nvPr>
        </p:nvSpPr>
        <p:spPr>
          <a:xfrm>
            <a:off x="685800" y="1143000"/>
            <a:ext cx="5486400" cy="3086100"/>
          </a:xfrm>
          <a:ln/>
        </p:spPr>
      </p:sp>
      <p:sp>
        <p:nvSpPr>
          <p:cNvPr id="224259" name="Zástupný symbol pro poznámky 2">
            <a:extLst>
              <a:ext uri="{FF2B5EF4-FFF2-40B4-BE49-F238E27FC236}">
                <a16:creationId xmlns:a16="http://schemas.microsoft.com/office/drawing/2014/main" id="{7D12E485-97AD-447F-BE9C-95217C3EA17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i="1" dirty="0">
                <a:latin typeface="Arial" panose="020B0604020202020204" pitchFamily="34" charset="0"/>
                <a:cs typeface="Arial" panose="020B0604020202020204" pitchFamily="34" charset="0"/>
              </a:rPr>
              <a:t>The value of venous PO2 at a given value of oxygen consumption (VO2) and decreasing values of cardiac output per minute (circulating hypoxia). Suppose the pO2 in the venous blood is lower than the critical pO2 (PvO2 criterion), at which the mitochondrial PO2 value falls below one torr. In that case, the oxygen consumption begins to decrease to the corresponding VO2max value (the organism starts to draw energy anaerobically, with related lactate growth).</a:t>
            </a:r>
            <a:endParaRPr lang="cs-CZ" altLang="cs-CZ" i="1" dirty="0">
              <a:latin typeface="Arial" panose="020B0604020202020204" pitchFamily="34" charset="0"/>
              <a:cs typeface="Arial" panose="020B0604020202020204" pitchFamily="34" charset="0"/>
            </a:endParaRPr>
          </a:p>
        </p:txBody>
      </p:sp>
      <p:sp>
        <p:nvSpPr>
          <p:cNvPr id="224260" name="Zástupný symbol pro číslo snímku 3">
            <a:extLst>
              <a:ext uri="{FF2B5EF4-FFF2-40B4-BE49-F238E27FC236}">
                <a16:creationId xmlns:a16="http://schemas.microsoft.com/office/drawing/2014/main" id="{0E02C3C5-31C8-46D0-8EF6-2A6E2843286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76877E3-C927-4D58-BA12-2A06EEB313A5}" type="slidenum">
              <a:rPr lang="cs-CZ" altLang="cs-CZ"/>
              <a:pPr/>
              <a:t>165</a:t>
            </a:fld>
            <a:endParaRPr lang="cs-CZ" altLang="cs-CZ"/>
          </a:p>
        </p:txBody>
      </p:sp>
    </p:spTree>
    <p:extLst>
      <p:ext uri="{BB962C8B-B14F-4D97-AF65-F5344CB8AC3E}">
        <p14:creationId xmlns:p14="http://schemas.microsoft.com/office/powerpoint/2010/main" val="4198665797"/>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Zástupný symbol pro obrázek snímku 1">
            <a:extLst>
              <a:ext uri="{FF2B5EF4-FFF2-40B4-BE49-F238E27FC236}">
                <a16:creationId xmlns:a16="http://schemas.microsoft.com/office/drawing/2014/main" id="{42446C52-994C-45D2-B1F1-0BC408DFC9F9}"/>
              </a:ext>
            </a:extLst>
          </p:cNvPr>
          <p:cNvSpPr>
            <a:spLocks noGrp="1" noRot="1" noChangeAspect="1" noTextEdit="1"/>
          </p:cNvSpPr>
          <p:nvPr>
            <p:ph type="sldImg"/>
          </p:nvPr>
        </p:nvSpPr>
        <p:spPr>
          <a:xfrm>
            <a:off x="685800" y="1143000"/>
            <a:ext cx="5486400" cy="3086100"/>
          </a:xfrm>
          <a:ln/>
        </p:spPr>
      </p:sp>
      <p:sp>
        <p:nvSpPr>
          <p:cNvPr id="224259" name="Zástupný symbol pro poznámky 2">
            <a:extLst>
              <a:ext uri="{FF2B5EF4-FFF2-40B4-BE49-F238E27FC236}">
                <a16:creationId xmlns:a16="http://schemas.microsoft.com/office/drawing/2014/main" id="{7D12E485-97AD-447F-BE9C-95217C3EA17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i="1" dirty="0">
                <a:latin typeface="Arial" panose="020B0604020202020204" pitchFamily="34" charset="0"/>
                <a:cs typeface="Arial" panose="020B0604020202020204" pitchFamily="34" charset="0"/>
              </a:rPr>
              <a:t>The value of venous PO2 at a given value of oxygen consumption (VO2) and decreasing values of cardiac output per minute (circulating hypoxia). Suppose the pO2 in the venous blood is lower than the critical pO2 (PvO2 criterion), at which the mitochondrial PO2 value falls below one torr. In that case, the oxygen consumption begins to decrease to the corresponding VO2max value (the organism starts to draw energy anaerobically, with related lactate growth).</a:t>
            </a:r>
            <a:endParaRPr lang="cs-CZ" altLang="cs-CZ" i="1" dirty="0">
              <a:latin typeface="Arial" panose="020B0604020202020204" pitchFamily="34" charset="0"/>
              <a:cs typeface="Arial" panose="020B0604020202020204" pitchFamily="34" charset="0"/>
            </a:endParaRPr>
          </a:p>
        </p:txBody>
      </p:sp>
      <p:sp>
        <p:nvSpPr>
          <p:cNvPr id="224260" name="Zástupný symbol pro číslo snímku 3">
            <a:extLst>
              <a:ext uri="{FF2B5EF4-FFF2-40B4-BE49-F238E27FC236}">
                <a16:creationId xmlns:a16="http://schemas.microsoft.com/office/drawing/2014/main" id="{0E02C3C5-31C8-46D0-8EF6-2A6E2843286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76877E3-C927-4D58-BA12-2A06EEB313A5}" type="slidenum">
              <a:rPr lang="cs-CZ" altLang="cs-CZ"/>
              <a:pPr/>
              <a:t>166</a:t>
            </a:fld>
            <a:endParaRPr lang="cs-CZ" altLang="cs-CZ"/>
          </a:p>
        </p:txBody>
      </p:sp>
    </p:spTree>
    <p:extLst>
      <p:ext uri="{BB962C8B-B14F-4D97-AF65-F5344CB8AC3E}">
        <p14:creationId xmlns:p14="http://schemas.microsoft.com/office/powerpoint/2010/main" val="338078732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Zástupný symbol pro obrázek snímku 1">
            <a:extLst>
              <a:ext uri="{FF2B5EF4-FFF2-40B4-BE49-F238E27FC236}">
                <a16:creationId xmlns:a16="http://schemas.microsoft.com/office/drawing/2014/main" id="{42446C52-994C-45D2-B1F1-0BC408DFC9F9}"/>
              </a:ext>
            </a:extLst>
          </p:cNvPr>
          <p:cNvSpPr>
            <a:spLocks noGrp="1" noRot="1" noChangeAspect="1" noTextEdit="1"/>
          </p:cNvSpPr>
          <p:nvPr>
            <p:ph type="sldImg"/>
          </p:nvPr>
        </p:nvSpPr>
        <p:spPr>
          <a:xfrm>
            <a:off x="685800" y="1143000"/>
            <a:ext cx="5486400" cy="3086100"/>
          </a:xfrm>
          <a:ln/>
        </p:spPr>
      </p:sp>
      <p:sp>
        <p:nvSpPr>
          <p:cNvPr id="224259" name="Zástupný symbol pro poznámky 2">
            <a:extLst>
              <a:ext uri="{FF2B5EF4-FFF2-40B4-BE49-F238E27FC236}">
                <a16:creationId xmlns:a16="http://schemas.microsoft.com/office/drawing/2014/main" id="{7D12E485-97AD-447F-BE9C-95217C3EA17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i="1" dirty="0">
                <a:latin typeface="Arial" panose="020B0604020202020204" pitchFamily="34" charset="0"/>
                <a:cs typeface="Arial" panose="020B0604020202020204" pitchFamily="34" charset="0"/>
              </a:rPr>
              <a:t>The value of venous PO2 at a given value of oxygen consumption (VO2) and decreasing values of cardiac output per minute (circulating hypoxia). Suppose the pO2 in the venous blood is lower than the critical pO2 (PvO2 criterion), at which the mitochondrial PO2 value falls below one torr. In that case, the oxygen consumption begins to decrease to the corresponding VO2max value (the organism starts to draw energy anaerobically, with related lactate growth).</a:t>
            </a:r>
            <a:endParaRPr lang="cs-CZ" altLang="cs-CZ" i="1" dirty="0">
              <a:latin typeface="Arial" panose="020B0604020202020204" pitchFamily="34" charset="0"/>
              <a:cs typeface="Arial" panose="020B0604020202020204" pitchFamily="34" charset="0"/>
            </a:endParaRPr>
          </a:p>
        </p:txBody>
      </p:sp>
      <p:sp>
        <p:nvSpPr>
          <p:cNvPr id="224260" name="Zástupný symbol pro číslo snímku 3">
            <a:extLst>
              <a:ext uri="{FF2B5EF4-FFF2-40B4-BE49-F238E27FC236}">
                <a16:creationId xmlns:a16="http://schemas.microsoft.com/office/drawing/2014/main" id="{0E02C3C5-31C8-46D0-8EF6-2A6E2843286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76877E3-C927-4D58-BA12-2A06EEB313A5}" type="slidenum">
              <a:rPr lang="cs-CZ" altLang="cs-CZ"/>
              <a:pPr/>
              <a:t>167</a:t>
            </a:fld>
            <a:endParaRPr lang="cs-CZ" altLang="cs-CZ"/>
          </a:p>
        </p:txBody>
      </p:sp>
    </p:spTree>
    <p:extLst>
      <p:ext uri="{BB962C8B-B14F-4D97-AF65-F5344CB8AC3E}">
        <p14:creationId xmlns:p14="http://schemas.microsoft.com/office/powerpoint/2010/main" val="1623991198"/>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Zástupný symbol pro obrázek snímku 1">
            <a:extLst>
              <a:ext uri="{FF2B5EF4-FFF2-40B4-BE49-F238E27FC236}">
                <a16:creationId xmlns:a16="http://schemas.microsoft.com/office/drawing/2014/main" id="{3AA0D8FA-276A-4C7E-9D95-49018F67F586}"/>
              </a:ext>
            </a:extLst>
          </p:cNvPr>
          <p:cNvSpPr>
            <a:spLocks noGrp="1" noRot="1" noChangeAspect="1" noTextEdit="1"/>
          </p:cNvSpPr>
          <p:nvPr>
            <p:ph type="sldImg"/>
          </p:nvPr>
        </p:nvSpPr>
        <p:spPr>
          <a:xfrm>
            <a:off x="685800" y="1143000"/>
            <a:ext cx="5486400" cy="3086100"/>
          </a:xfrm>
          <a:ln/>
        </p:spPr>
      </p:sp>
      <p:sp>
        <p:nvSpPr>
          <p:cNvPr id="225283" name="Zástupný symbol pro poznámky 2">
            <a:extLst>
              <a:ext uri="{FF2B5EF4-FFF2-40B4-BE49-F238E27FC236}">
                <a16:creationId xmlns:a16="http://schemas.microsoft.com/office/drawing/2014/main" id="{56280099-929D-43EE-ADC1-A28F505F5CC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i="1" dirty="0">
                <a:latin typeface="Arial" panose="020B0604020202020204" pitchFamily="34" charset="0"/>
                <a:cs typeface="Arial" panose="020B0604020202020204" pitchFamily="34" charset="0"/>
              </a:rPr>
              <a:t>Decrease in venous PO2 values and maximum oxygen consumption values (VO2 max) in hypoxic hypoxia. We see a similar shift of the curves to the right even when the hemoglobin concentration decreases.</a:t>
            </a:r>
            <a:endParaRPr lang="cs-CZ" altLang="cs-CZ" i="1" dirty="0">
              <a:latin typeface="Arial" panose="020B0604020202020204" pitchFamily="34" charset="0"/>
              <a:cs typeface="Arial" panose="020B0604020202020204" pitchFamily="34" charset="0"/>
            </a:endParaRPr>
          </a:p>
        </p:txBody>
      </p:sp>
      <p:sp>
        <p:nvSpPr>
          <p:cNvPr id="225284" name="Zástupný symbol pro číslo snímku 3">
            <a:extLst>
              <a:ext uri="{FF2B5EF4-FFF2-40B4-BE49-F238E27FC236}">
                <a16:creationId xmlns:a16="http://schemas.microsoft.com/office/drawing/2014/main" id="{51DAFC34-CF65-48F2-A76E-847BF2CCF40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F84AF5F-D4F3-4C6F-B325-022EFBF99DDF}" type="slidenum">
              <a:rPr lang="cs-CZ" altLang="cs-CZ"/>
              <a:pPr/>
              <a:t>168</a:t>
            </a:fld>
            <a:endParaRPr lang="cs-CZ" altLang="cs-CZ"/>
          </a:p>
        </p:txBody>
      </p:sp>
    </p:spTree>
    <p:extLst>
      <p:ext uri="{BB962C8B-B14F-4D97-AF65-F5344CB8AC3E}">
        <p14:creationId xmlns:p14="http://schemas.microsoft.com/office/powerpoint/2010/main" val="96957010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Zástupný symbol pro obrázek snímku 1">
            <a:extLst>
              <a:ext uri="{FF2B5EF4-FFF2-40B4-BE49-F238E27FC236}">
                <a16:creationId xmlns:a16="http://schemas.microsoft.com/office/drawing/2014/main" id="{3AA0D8FA-276A-4C7E-9D95-49018F67F586}"/>
              </a:ext>
            </a:extLst>
          </p:cNvPr>
          <p:cNvSpPr>
            <a:spLocks noGrp="1" noRot="1" noChangeAspect="1" noTextEdit="1"/>
          </p:cNvSpPr>
          <p:nvPr>
            <p:ph type="sldImg"/>
          </p:nvPr>
        </p:nvSpPr>
        <p:spPr>
          <a:xfrm>
            <a:off x="685800" y="1143000"/>
            <a:ext cx="5486400" cy="3086100"/>
          </a:xfrm>
          <a:ln/>
        </p:spPr>
      </p:sp>
      <p:sp>
        <p:nvSpPr>
          <p:cNvPr id="225283" name="Zástupný symbol pro poznámky 2">
            <a:extLst>
              <a:ext uri="{FF2B5EF4-FFF2-40B4-BE49-F238E27FC236}">
                <a16:creationId xmlns:a16="http://schemas.microsoft.com/office/drawing/2014/main" id="{56280099-929D-43EE-ADC1-A28F505F5CC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i="1" dirty="0">
                <a:latin typeface="Arial" panose="020B0604020202020204" pitchFamily="34" charset="0"/>
                <a:cs typeface="Arial" panose="020B0604020202020204" pitchFamily="34" charset="0"/>
              </a:rPr>
              <a:t>Decrease in venous PO2 values and maximum oxygen consumption values (VO2 max) in hypoxic hypoxia. We see a similar shift of the curves to the right even when the hemoglobin concentration decreases.</a:t>
            </a:r>
            <a:endParaRPr lang="cs-CZ" altLang="cs-CZ" i="1" dirty="0">
              <a:latin typeface="Arial" panose="020B0604020202020204" pitchFamily="34" charset="0"/>
              <a:cs typeface="Arial" panose="020B0604020202020204" pitchFamily="34" charset="0"/>
            </a:endParaRPr>
          </a:p>
        </p:txBody>
      </p:sp>
      <p:sp>
        <p:nvSpPr>
          <p:cNvPr id="225284" name="Zástupný symbol pro číslo snímku 3">
            <a:extLst>
              <a:ext uri="{FF2B5EF4-FFF2-40B4-BE49-F238E27FC236}">
                <a16:creationId xmlns:a16="http://schemas.microsoft.com/office/drawing/2014/main" id="{51DAFC34-CF65-48F2-A76E-847BF2CCF40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F84AF5F-D4F3-4C6F-B325-022EFBF99DDF}" type="slidenum">
              <a:rPr lang="cs-CZ" altLang="cs-CZ"/>
              <a:pPr/>
              <a:t>169</a:t>
            </a:fld>
            <a:endParaRPr lang="cs-CZ" altLang="cs-CZ"/>
          </a:p>
        </p:txBody>
      </p:sp>
    </p:spTree>
    <p:extLst>
      <p:ext uri="{BB962C8B-B14F-4D97-AF65-F5344CB8AC3E}">
        <p14:creationId xmlns:p14="http://schemas.microsoft.com/office/powerpoint/2010/main" val="1773392828"/>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Zástupný symbol pro obrázek snímku 1">
            <a:extLst>
              <a:ext uri="{FF2B5EF4-FFF2-40B4-BE49-F238E27FC236}">
                <a16:creationId xmlns:a16="http://schemas.microsoft.com/office/drawing/2014/main" id="{41796E4E-510D-4DE4-900E-90E569CCABD4}"/>
              </a:ext>
            </a:extLst>
          </p:cNvPr>
          <p:cNvSpPr>
            <a:spLocks noGrp="1" noRot="1" noChangeAspect="1" noTextEdit="1"/>
          </p:cNvSpPr>
          <p:nvPr>
            <p:ph type="sldImg"/>
          </p:nvPr>
        </p:nvSpPr>
        <p:spPr>
          <a:xfrm>
            <a:off x="685800" y="1143000"/>
            <a:ext cx="5486400" cy="3086100"/>
          </a:xfrm>
          <a:ln/>
        </p:spPr>
      </p:sp>
      <p:sp>
        <p:nvSpPr>
          <p:cNvPr id="226307" name="Zástupný symbol pro poznámky 2">
            <a:extLst>
              <a:ext uri="{FF2B5EF4-FFF2-40B4-BE49-F238E27FC236}">
                <a16:creationId xmlns:a16="http://schemas.microsoft.com/office/drawing/2014/main" id="{8C1AE1C0-98DE-4494-A954-B458E8B04E4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i="1" dirty="0">
                <a:latin typeface="Arial" panose="020B0604020202020204" pitchFamily="34" charset="0"/>
                <a:cs typeface="Arial" panose="020B0604020202020204" pitchFamily="34" charset="0"/>
              </a:rPr>
              <a:t>Decrease in venous PO2 values and maximum oxygen consumption values (VO2 max) in hypoxic hypoxia. We see a similar shift of the curves to the right even when the hemoglobin concentration decreases.</a:t>
            </a:r>
            <a:endParaRPr lang="cs-CZ" altLang="cs-CZ" i="1" dirty="0">
              <a:latin typeface="Arial" panose="020B0604020202020204" pitchFamily="34" charset="0"/>
              <a:cs typeface="Arial" panose="020B0604020202020204" pitchFamily="34" charset="0"/>
            </a:endParaRPr>
          </a:p>
        </p:txBody>
      </p:sp>
      <p:sp>
        <p:nvSpPr>
          <p:cNvPr id="226308" name="Zástupný symbol pro číslo snímku 3">
            <a:extLst>
              <a:ext uri="{FF2B5EF4-FFF2-40B4-BE49-F238E27FC236}">
                <a16:creationId xmlns:a16="http://schemas.microsoft.com/office/drawing/2014/main" id="{B1D1233A-C1E4-4BA3-967D-25D52806D6B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28FAAB1-10C0-422C-AC85-2932E742D7F9}" type="slidenum">
              <a:rPr lang="cs-CZ" altLang="cs-CZ"/>
              <a:pPr/>
              <a:t>170</a:t>
            </a:fld>
            <a:endParaRPr lang="cs-CZ" altLang="cs-CZ"/>
          </a:p>
        </p:txBody>
      </p:sp>
    </p:spTree>
    <p:extLst>
      <p:ext uri="{BB962C8B-B14F-4D97-AF65-F5344CB8AC3E}">
        <p14:creationId xmlns:p14="http://schemas.microsoft.com/office/powerpoint/2010/main" val="2258144702"/>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The covid virus binds to the ACE receptor, which belongs to the RAS system. The RAS system has an essential regulatory role in maintaining body fluid volume and blood pressure.</a:t>
            </a:r>
            <a:endParaRPr lang="cs-CZ" dirty="0"/>
          </a:p>
        </p:txBody>
      </p:sp>
      <p:sp>
        <p:nvSpPr>
          <p:cNvPr id="4" name="Zástupný symbol pro číslo snímku 3"/>
          <p:cNvSpPr>
            <a:spLocks noGrp="1"/>
          </p:cNvSpPr>
          <p:nvPr>
            <p:ph type="sldNum" sz="quarter" idx="5"/>
          </p:nvPr>
        </p:nvSpPr>
        <p:spPr/>
        <p:txBody>
          <a:bodyPr/>
          <a:lstStyle/>
          <a:p>
            <a:fld id="{7642CC84-23E4-4113-86DA-FD4D99E3E4C1}" type="slidenum">
              <a:rPr lang="en-US" smtClean="0"/>
              <a:t>172</a:t>
            </a:fld>
            <a:endParaRPr lang="en-US"/>
          </a:p>
        </p:txBody>
      </p:sp>
    </p:spTree>
    <p:extLst>
      <p:ext uri="{BB962C8B-B14F-4D97-AF65-F5344CB8AC3E}">
        <p14:creationId xmlns:p14="http://schemas.microsoft.com/office/powerpoint/2010/main" val="3831276278"/>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But this is not the only task of the RAS. RAS also affects pro- and anti-inflammatory homeostasis.</a:t>
            </a:r>
            <a:endParaRPr lang="cs-CZ" dirty="0"/>
          </a:p>
          <a:p>
            <a:r>
              <a:rPr lang="en-US" dirty="0"/>
              <a:t>The binding of angiotensin 1 to the AT1R receptor causes prooxidative, proinflammatory, induced vascular leakage, and acts </a:t>
            </a:r>
            <a:r>
              <a:rPr lang="en-US" dirty="0" err="1"/>
              <a:t>profibrotically</a:t>
            </a:r>
            <a:r>
              <a:rPr lang="en-US" dirty="0"/>
              <a:t> in inflammatory repair.</a:t>
            </a:r>
            <a:endParaRPr lang="cs-CZ" dirty="0"/>
          </a:p>
        </p:txBody>
      </p:sp>
      <p:sp>
        <p:nvSpPr>
          <p:cNvPr id="4" name="Zástupný symbol pro číslo snímku 3"/>
          <p:cNvSpPr>
            <a:spLocks noGrp="1"/>
          </p:cNvSpPr>
          <p:nvPr>
            <p:ph type="sldNum" sz="quarter" idx="5"/>
          </p:nvPr>
        </p:nvSpPr>
        <p:spPr/>
        <p:txBody>
          <a:bodyPr/>
          <a:lstStyle/>
          <a:p>
            <a:fld id="{7642CC84-23E4-4113-86DA-FD4D99E3E4C1}" type="slidenum">
              <a:rPr lang="en-US" smtClean="0"/>
              <a:t>173</a:t>
            </a:fld>
            <a:endParaRPr lang="en-US"/>
          </a:p>
        </p:txBody>
      </p:sp>
    </p:spTree>
    <p:extLst>
      <p:ext uri="{BB962C8B-B14F-4D97-AF65-F5344CB8AC3E}">
        <p14:creationId xmlns:p14="http://schemas.microsoft.com/office/powerpoint/2010/main" val="1183378069"/>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The binding of Angiotensin 1-9 and Angiotensin 1-7 has an antioxidant, anti-inflammatory, and anti-fibrotic effect.</a:t>
            </a:r>
          </a:p>
          <a:p>
            <a:r>
              <a:rPr lang="en-US" dirty="0"/>
              <a:t>The AT1R and AT2R receptors trigger opposing events.</a:t>
            </a:r>
          </a:p>
          <a:p>
            <a:r>
              <a:rPr lang="en-US" dirty="0"/>
              <a:t>Under normal circumstances, anti-inflammatory regulation prevails.</a:t>
            </a:r>
          </a:p>
          <a:p>
            <a:r>
              <a:rPr lang="en-US" dirty="0"/>
              <a:t>After the lung damage, sepsis, and other pro inflammatory stimuli, the balance shifts to the AT1R side.</a:t>
            </a:r>
            <a:endParaRPr lang="cs-CZ" dirty="0"/>
          </a:p>
          <a:p>
            <a:r>
              <a:rPr lang="en-US" dirty="0"/>
              <a:t>ACE2 counteracts the negative effects of the Ang II / AT 1 R axis on lung damage. ACE2 is produced in airway epithelial cells, including type II alveolar epithelial cells in the lungs.</a:t>
            </a:r>
          </a:p>
        </p:txBody>
      </p:sp>
      <p:sp>
        <p:nvSpPr>
          <p:cNvPr id="4" name="Zástupný symbol pro číslo snímku 3"/>
          <p:cNvSpPr>
            <a:spLocks noGrp="1"/>
          </p:cNvSpPr>
          <p:nvPr>
            <p:ph type="sldNum" sz="quarter" idx="5"/>
          </p:nvPr>
        </p:nvSpPr>
        <p:spPr/>
        <p:txBody>
          <a:bodyPr/>
          <a:lstStyle/>
          <a:p>
            <a:fld id="{7642CC84-23E4-4113-86DA-FD4D99E3E4C1}" type="slidenum">
              <a:rPr lang="en-US" smtClean="0"/>
              <a:t>174</a:t>
            </a:fld>
            <a:endParaRPr lang="en-US"/>
          </a:p>
        </p:txBody>
      </p:sp>
    </p:spTree>
    <p:extLst>
      <p:ext uri="{BB962C8B-B14F-4D97-AF65-F5344CB8AC3E}">
        <p14:creationId xmlns:p14="http://schemas.microsoft.com/office/powerpoint/2010/main" val="33890842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0E1E47F7-3A11-EEB0-9A94-0A3C33212EF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19D04A2-BCAA-4B55-B77E-DD82C5E89A4C}" type="slidenum">
              <a:rPr lang="cs-CZ" altLang="cs-CZ"/>
              <a:pPr/>
              <a:t>15</a:t>
            </a:fld>
            <a:endParaRPr lang="cs-CZ" altLang="cs-CZ"/>
          </a:p>
        </p:txBody>
      </p:sp>
      <p:sp>
        <p:nvSpPr>
          <p:cNvPr id="24579" name="Rectangle 2">
            <a:extLst>
              <a:ext uri="{FF2B5EF4-FFF2-40B4-BE49-F238E27FC236}">
                <a16:creationId xmlns:a16="http://schemas.microsoft.com/office/drawing/2014/main" id="{3CA2062A-4576-C79B-6C07-7F3C56116902}"/>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1732C372-4721-DBE2-7FC2-A102CC1FA20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cs-CZ">
              <a:latin typeface="Arial" panose="020B0604020202020204" pitchFamily="34" charset="0"/>
              <a:cs typeface="Arial" panose="020B0604020202020204" pitchFamily="34" charset="0"/>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The binding of Angiotensin 1-9 and Angiotensin 1-7 has an antioxidant, anti-inflammatory, and anti-fibrotic effect.</a:t>
            </a:r>
          </a:p>
          <a:p>
            <a:r>
              <a:rPr lang="en-US" dirty="0"/>
              <a:t>The AT1R and AT2R receptors trigger opposing events.</a:t>
            </a:r>
          </a:p>
          <a:p>
            <a:r>
              <a:rPr lang="en-US" dirty="0"/>
              <a:t>Under normal circumstances, anti-inflammatory regulation prevails.</a:t>
            </a:r>
          </a:p>
          <a:p>
            <a:r>
              <a:rPr lang="en-US" dirty="0"/>
              <a:t>After the lung damage, sepsis, and other pro inflammatory stimuli, the balance shifts to the AT1R side.</a:t>
            </a:r>
            <a:endParaRPr lang="cs-CZ" dirty="0"/>
          </a:p>
          <a:p>
            <a:r>
              <a:rPr lang="en-US" dirty="0"/>
              <a:t>ACE2 counteracts the negative effects of the Ang II / AT 1 R axis on lung damage. ACE2 is produced in airway epithelial cells, including type II alveolar epithelial cells in the lungs.</a:t>
            </a:r>
          </a:p>
        </p:txBody>
      </p:sp>
      <p:sp>
        <p:nvSpPr>
          <p:cNvPr id="4" name="Zástupný symbol pro číslo snímku 3"/>
          <p:cNvSpPr>
            <a:spLocks noGrp="1"/>
          </p:cNvSpPr>
          <p:nvPr>
            <p:ph type="sldNum" sz="quarter" idx="5"/>
          </p:nvPr>
        </p:nvSpPr>
        <p:spPr/>
        <p:txBody>
          <a:bodyPr/>
          <a:lstStyle/>
          <a:p>
            <a:fld id="{7642CC84-23E4-4113-86DA-FD4D99E3E4C1}" type="slidenum">
              <a:rPr lang="en-US" smtClean="0"/>
              <a:t>175</a:t>
            </a:fld>
            <a:endParaRPr lang="en-US"/>
          </a:p>
        </p:txBody>
      </p:sp>
    </p:spTree>
    <p:extLst>
      <p:ext uri="{BB962C8B-B14F-4D97-AF65-F5344CB8AC3E}">
        <p14:creationId xmlns:p14="http://schemas.microsoft.com/office/powerpoint/2010/main" val="2544378792"/>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SARS-CoV-2 binds to the membrane-bound ACE2 of the host cell via its viral spike protein. This allows the virus to enter the cell and then replicate.</a:t>
            </a:r>
            <a:endParaRPr lang="cs-CZ" dirty="0"/>
          </a:p>
          <a:p>
            <a:r>
              <a:rPr lang="en-US" dirty="0"/>
              <a:t> SARS-CoV-2 also requires the cellular serine protease TMPRSS2 for cellular uptake. </a:t>
            </a:r>
            <a:endParaRPr lang="cs-CZ" dirty="0"/>
          </a:p>
          <a:p>
            <a:endParaRPr lang="cs-CZ" dirty="0"/>
          </a:p>
          <a:p>
            <a:r>
              <a:rPr lang="en-US" dirty="0"/>
              <a:t>Down regulation will reduce the number of available ACE2 receptors.</a:t>
            </a:r>
            <a:endParaRPr lang="cs-CZ" dirty="0"/>
          </a:p>
          <a:p>
            <a:r>
              <a:rPr lang="en-US" dirty="0"/>
              <a:t>A downregulation of ACE2 by SARS-CoV-2, as has been demonstrated for the SARS-</a:t>
            </a:r>
            <a:r>
              <a:rPr lang="en-US" dirty="0" err="1"/>
              <a:t>CoV</a:t>
            </a:r>
            <a:r>
              <a:rPr lang="en-US" dirty="0"/>
              <a:t> infection, could shift the balance between the axes in the RAS in favor of the damaging effect in the lungs. </a:t>
            </a:r>
            <a:endParaRPr lang="cs-CZ" dirty="0"/>
          </a:p>
          <a:p>
            <a:endParaRPr lang="cs-CZ" dirty="0"/>
          </a:p>
          <a:p>
            <a:endParaRPr lang="cs-CZ" dirty="0"/>
          </a:p>
        </p:txBody>
      </p:sp>
      <p:sp>
        <p:nvSpPr>
          <p:cNvPr id="4" name="Zástupný symbol pro číslo snímku 3"/>
          <p:cNvSpPr>
            <a:spLocks noGrp="1"/>
          </p:cNvSpPr>
          <p:nvPr>
            <p:ph type="sldNum" sz="quarter" idx="5"/>
          </p:nvPr>
        </p:nvSpPr>
        <p:spPr/>
        <p:txBody>
          <a:bodyPr/>
          <a:lstStyle/>
          <a:p>
            <a:fld id="{7642CC84-23E4-4113-86DA-FD4D99E3E4C1}" type="slidenum">
              <a:rPr lang="en-US" smtClean="0"/>
              <a:t>176</a:t>
            </a:fld>
            <a:endParaRPr lang="en-US"/>
          </a:p>
        </p:txBody>
      </p:sp>
    </p:spTree>
    <p:extLst>
      <p:ext uri="{BB962C8B-B14F-4D97-AF65-F5344CB8AC3E}">
        <p14:creationId xmlns:p14="http://schemas.microsoft.com/office/powerpoint/2010/main" val="4136894488"/>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The down-regulation results in a strengthening of the Angiotensin II axis, which leads to inflammatory lung damage.</a:t>
            </a:r>
            <a:endParaRPr lang="cs-CZ" dirty="0"/>
          </a:p>
        </p:txBody>
      </p:sp>
      <p:sp>
        <p:nvSpPr>
          <p:cNvPr id="4" name="Zástupný symbol pro číslo snímku 3"/>
          <p:cNvSpPr>
            <a:spLocks noGrp="1"/>
          </p:cNvSpPr>
          <p:nvPr>
            <p:ph type="sldNum" sz="quarter" idx="5"/>
          </p:nvPr>
        </p:nvSpPr>
        <p:spPr/>
        <p:txBody>
          <a:bodyPr/>
          <a:lstStyle/>
          <a:p>
            <a:fld id="{7642CC84-23E4-4113-86DA-FD4D99E3E4C1}" type="slidenum">
              <a:rPr lang="en-US" smtClean="0"/>
              <a:t>177</a:t>
            </a:fld>
            <a:endParaRPr lang="en-US"/>
          </a:p>
        </p:txBody>
      </p:sp>
    </p:spTree>
    <p:extLst>
      <p:ext uri="{BB962C8B-B14F-4D97-AF65-F5344CB8AC3E}">
        <p14:creationId xmlns:p14="http://schemas.microsoft.com/office/powerpoint/2010/main" val="368950117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SARS-CoV-2 binds to the membrane-bound ACE2 of the host cell via its viral spike protein. This allows the virus to enter the cell and then replicate. S</a:t>
            </a:r>
            <a:endParaRPr lang="cs-CZ" dirty="0"/>
          </a:p>
          <a:p>
            <a:endParaRPr lang="cs-CZ" dirty="0"/>
          </a:p>
          <a:p>
            <a:r>
              <a:rPr lang="en-US" dirty="0"/>
              <a:t>ARS-CoV-2 also requires the cellular serine protease TMPRSS2 for cellular uptake.</a:t>
            </a:r>
            <a:endParaRPr lang="cs-CZ" dirty="0"/>
          </a:p>
          <a:p>
            <a:endParaRPr lang="cs-CZ" dirty="0"/>
          </a:p>
          <a:p>
            <a:r>
              <a:rPr lang="en-US" dirty="0"/>
              <a:t>ACE2, as a predominantly membrane-bound enzyme, can be broken down in vivo into a soluble form that circulates in body fluids.</a:t>
            </a:r>
            <a:endParaRPr lang="cs-CZ" dirty="0"/>
          </a:p>
          <a:p>
            <a:r>
              <a:rPr lang="en-US" dirty="0"/>
              <a:t> Whether a therapy with the soluble form as recombinant human ACE2 (rhACE2) can slow down the spread of the infection by competitive binding to the virus is being investigated. </a:t>
            </a:r>
            <a:endParaRPr lang="cs-CZ" dirty="0"/>
          </a:p>
          <a:p>
            <a:endParaRPr lang="cs-CZ" dirty="0"/>
          </a:p>
          <a:p>
            <a:r>
              <a:rPr lang="en-US" dirty="0"/>
              <a:t>In addition, an inhibitor of TMPRSS2 that has already been approved for other diseases could be considered for the treatment of SARS-CoV-2 by inhibiting viral cell entry.</a:t>
            </a:r>
          </a:p>
        </p:txBody>
      </p:sp>
      <p:sp>
        <p:nvSpPr>
          <p:cNvPr id="4" name="Zástupný symbol pro číslo snímku 3"/>
          <p:cNvSpPr>
            <a:spLocks noGrp="1"/>
          </p:cNvSpPr>
          <p:nvPr>
            <p:ph type="sldNum" sz="quarter" idx="5"/>
          </p:nvPr>
        </p:nvSpPr>
        <p:spPr/>
        <p:txBody>
          <a:bodyPr/>
          <a:lstStyle/>
          <a:p>
            <a:fld id="{7642CC84-23E4-4113-86DA-FD4D99E3E4C1}" type="slidenum">
              <a:rPr lang="en-US" smtClean="0"/>
              <a:t>178</a:t>
            </a:fld>
            <a:endParaRPr lang="en-US"/>
          </a:p>
        </p:txBody>
      </p:sp>
    </p:spTree>
    <p:extLst>
      <p:ext uri="{BB962C8B-B14F-4D97-AF65-F5344CB8AC3E}">
        <p14:creationId xmlns:p14="http://schemas.microsoft.com/office/powerpoint/2010/main" val="2901535335"/>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rtl="0"/>
            <a:endParaRPr lang="cs-CZ" dirty="0">
              <a:solidFill>
                <a:srgbClr val="5F6368"/>
              </a:solidFill>
              <a:effectLst/>
            </a:endParaRPr>
          </a:p>
          <a:p>
            <a:pPr rtl="0"/>
            <a:endParaRPr lang="cs-CZ" dirty="0">
              <a:solidFill>
                <a:srgbClr val="5F6368"/>
              </a:solidFill>
            </a:endParaRPr>
          </a:p>
          <a:p>
            <a:pPr rtl="0"/>
            <a:r>
              <a:rPr lang="en-US" dirty="0">
                <a:solidFill>
                  <a:srgbClr val="5F6368"/>
                </a:solidFill>
                <a:effectLst/>
              </a:rPr>
              <a:t>The result of gene expression data from cells in bronchoalveolar lavage fluid (BALF) from</a:t>
            </a:r>
            <a:r>
              <a:rPr lang="cs-CZ" dirty="0">
                <a:solidFill>
                  <a:srgbClr val="5F6368"/>
                </a:solidFill>
                <a:effectLst/>
              </a:rPr>
              <a:t> </a:t>
            </a:r>
            <a:r>
              <a:rPr lang="en-US" dirty="0">
                <a:solidFill>
                  <a:srgbClr val="5F6368"/>
                </a:solidFill>
                <a:effectLst/>
              </a:rPr>
              <a:t>COVID-19 patients were used to sequence the virus. Comparison with BALF from controls</a:t>
            </a:r>
            <a:r>
              <a:rPr lang="cs-CZ" dirty="0">
                <a:solidFill>
                  <a:srgbClr val="5F6368"/>
                </a:solidFill>
                <a:effectLst/>
              </a:rPr>
              <a:t> </a:t>
            </a:r>
            <a:r>
              <a:rPr lang="en-US" dirty="0">
                <a:solidFill>
                  <a:srgbClr val="5F6368"/>
                </a:solidFill>
                <a:effectLst/>
              </a:rPr>
              <a:t>identifies a critical imbalance in RAS represented by decreased expression of ACE in combination with increases in ACE2, renin, angiotensin, key RAS receptors, </a:t>
            </a:r>
            <a:r>
              <a:rPr lang="en-US" dirty="0" err="1">
                <a:solidFill>
                  <a:srgbClr val="5F6368"/>
                </a:solidFill>
                <a:effectLst/>
              </a:rPr>
              <a:t>kinogen</a:t>
            </a:r>
            <a:r>
              <a:rPr lang="en-US" dirty="0">
                <a:solidFill>
                  <a:srgbClr val="5F6368"/>
                </a:solidFill>
                <a:effectLst/>
              </a:rPr>
              <a:t> and many kallikrein enzymes that activate it, and both bradykinin receptors</a:t>
            </a:r>
            <a:endParaRPr lang="cs-CZ" dirty="0">
              <a:solidFill>
                <a:srgbClr val="5F6368"/>
              </a:solidFill>
              <a:effectLst/>
            </a:endParaRPr>
          </a:p>
          <a:p>
            <a:pPr rtl="0"/>
            <a:endParaRPr lang="cs-CZ" dirty="0">
              <a:solidFill>
                <a:srgbClr val="5F6368"/>
              </a:solidFill>
            </a:endParaRPr>
          </a:p>
          <a:p>
            <a:endParaRPr lang="en-US" dirty="0"/>
          </a:p>
        </p:txBody>
      </p:sp>
    </p:spTree>
    <p:extLst>
      <p:ext uri="{BB962C8B-B14F-4D97-AF65-F5344CB8AC3E}">
        <p14:creationId xmlns:p14="http://schemas.microsoft.com/office/powerpoint/2010/main" val="3233321265"/>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Downregulation of ACE2 after covid virus infection enhances the binding of angiotensin 2 to AT1R receptors, which enhances the inflammatory response in the lungs.</a:t>
            </a:r>
          </a:p>
        </p:txBody>
      </p:sp>
      <p:sp>
        <p:nvSpPr>
          <p:cNvPr id="4" name="Zástupný symbol pro číslo snímku 3"/>
          <p:cNvSpPr>
            <a:spLocks noGrp="1"/>
          </p:cNvSpPr>
          <p:nvPr>
            <p:ph type="sldNum" sz="quarter" idx="5"/>
          </p:nvPr>
        </p:nvSpPr>
        <p:spPr/>
        <p:txBody>
          <a:bodyPr/>
          <a:lstStyle/>
          <a:p>
            <a:fld id="{7642CC84-23E4-4113-86DA-FD4D99E3E4C1}" type="slidenum">
              <a:rPr lang="en-US" smtClean="0"/>
              <a:t>180</a:t>
            </a:fld>
            <a:endParaRPr lang="en-US"/>
          </a:p>
        </p:txBody>
      </p:sp>
    </p:spTree>
    <p:extLst>
      <p:ext uri="{BB962C8B-B14F-4D97-AF65-F5344CB8AC3E}">
        <p14:creationId xmlns:p14="http://schemas.microsoft.com/office/powerpoint/2010/main" val="368245476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The results of bronchial lavage in inflammatory lungs show that ACE activity is reduced, and ACE2 activity is reactively increased, which counteracts ongoing inflammation.</a:t>
            </a:r>
            <a:endParaRPr lang="cs-CZ" dirty="0"/>
          </a:p>
        </p:txBody>
      </p:sp>
      <p:sp>
        <p:nvSpPr>
          <p:cNvPr id="4" name="Zástupný symbol pro číslo snímku 3"/>
          <p:cNvSpPr>
            <a:spLocks noGrp="1"/>
          </p:cNvSpPr>
          <p:nvPr>
            <p:ph type="sldNum" sz="quarter" idx="5"/>
          </p:nvPr>
        </p:nvSpPr>
        <p:spPr/>
        <p:txBody>
          <a:bodyPr/>
          <a:lstStyle/>
          <a:p>
            <a:fld id="{7642CC84-23E4-4113-86DA-FD4D99E3E4C1}" type="slidenum">
              <a:rPr lang="en-US" smtClean="0"/>
              <a:t>181</a:t>
            </a:fld>
            <a:endParaRPr lang="en-US"/>
          </a:p>
        </p:txBody>
      </p:sp>
    </p:spTree>
    <p:extLst>
      <p:ext uri="{BB962C8B-B14F-4D97-AF65-F5344CB8AC3E}">
        <p14:creationId xmlns:p14="http://schemas.microsoft.com/office/powerpoint/2010/main" val="2053175506"/>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However, the main problem arises in that AT1R sensitizes the bradykinin receptor. Bradykinin degradation is reduced.</a:t>
            </a:r>
          </a:p>
        </p:txBody>
      </p:sp>
      <p:sp>
        <p:nvSpPr>
          <p:cNvPr id="4" name="Zástupný symbol pro číslo snímku 3"/>
          <p:cNvSpPr>
            <a:spLocks noGrp="1"/>
          </p:cNvSpPr>
          <p:nvPr>
            <p:ph type="sldNum" sz="quarter" idx="5"/>
          </p:nvPr>
        </p:nvSpPr>
        <p:spPr/>
        <p:txBody>
          <a:bodyPr/>
          <a:lstStyle/>
          <a:p>
            <a:fld id="{7642CC84-23E4-4113-86DA-FD4D99E3E4C1}" type="slidenum">
              <a:rPr lang="en-US" smtClean="0"/>
              <a:t>182</a:t>
            </a:fld>
            <a:endParaRPr lang="en-US"/>
          </a:p>
        </p:txBody>
      </p:sp>
    </p:spTree>
    <p:extLst>
      <p:ext uri="{BB962C8B-B14F-4D97-AF65-F5344CB8AC3E}">
        <p14:creationId xmlns:p14="http://schemas.microsoft.com/office/powerpoint/2010/main" val="1453431918"/>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BK-induced hyperpermeability of the lung microvasculature leads to the formation of a HA-hydrogel that inhibits gas exchange in the alveoli of COVID-19 patient</a:t>
            </a:r>
          </a:p>
        </p:txBody>
      </p:sp>
      <p:sp>
        <p:nvSpPr>
          <p:cNvPr id="4" name="Zástupný symbol pro číslo snímku 3"/>
          <p:cNvSpPr>
            <a:spLocks noGrp="1"/>
          </p:cNvSpPr>
          <p:nvPr>
            <p:ph type="sldNum" sz="quarter" idx="5"/>
          </p:nvPr>
        </p:nvSpPr>
        <p:spPr/>
        <p:txBody>
          <a:bodyPr/>
          <a:lstStyle/>
          <a:p>
            <a:fld id="{7642CC84-23E4-4113-86DA-FD4D99E3E4C1}" type="slidenum">
              <a:rPr lang="en-US" smtClean="0"/>
              <a:t>183</a:t>
            </a:fld>
            <a:endParaRPr lang="en-US"/>
          </a:p>
        </p:txBody>
      </p:sp>
    </p:spTree>
    <p:extLst>
      <p:ext uri="{BB962C8B-B14F-4D97-AF65-F5344CB8AC3E}">
        <p14:creationId xmlns:p14="http://schemas.microsoft.com/office/powerpoint/2010/main" val="1140031870"/>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184</a:t>
            </a:fld>
            <a:endParaRPr lang="en-US"/>
          </a:p>
        </p:txBody>
      </p:sp>
    </p:spTree>
    <p:extLst>
      <p:ext uri="{BB962C8B-B14F-4D97-AF65-F5344CB8AC3E}">
        <p14:creationId xmlns:p14="http://schemas.microsoft.com/office/powerpoint/2010/main" val="24557168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Zástupný symbol pro obrázek snímku 1">
            <a:extLst>
              <a:ext uri="{FF2B5EF4-FFF2-40B4-BE49-F238E27FC236}">
                <a16:creationId xmlns:a16="http://schemas.microsoft.com/office/drawing/2014/main" id="{42C55431-B89C-C45B-E765-0359D16F5347}"/>
              </a:ext>
            </a:extLst>
          </p:cNvPr>
          <p:cNvSpPr>
            <a:spLocks noGrp="1" noRot="1" noChangeAspect="1" noChangeArrowheads="1" noTextEdit="1"/>
          </p:cNvSpPr>
          <p:nvPr>
            <p:ph type="sldImg"/>
          </p:nvPr>
        </p:nvSpPr>
        <p:spPr>
          <a:ln/>
        </p:spPr>
      </p:sp>
      <p:sp>
        <p:nvSpPr>
          <p:cNvPr id="26627" name="Zástupný symbol pro poznámky 2">
            <a:extLst>
              <a:ext uri="{FF2B5EF4-FFF2-40B4-BE49-F238E27FC236}">
                <a16:creationId xmlns:a16="http://schemas.microsoft.com/office/drawing/2014/main" id="{CA4AC5E0-843D-FDA6-0A5A-4B73B520782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cs-CZ">
              <a:latin typeface="Arial" panose="020B0604020202020204" pitchFamily="34" charset="0"/>
              <a:cs typeface="Arial" panose="020B0604020202020204" pitchFamily="34" charset="0"/>
            </a:endParaRPr>
          </a:p>
        </p:txBody>
      </p:sp>
      <p:sp>
        <p:nvSpPr>
          <p:cNvPr id="26628" name="Zástupný symbol pro číslo snímku 3">
            <a:extLst>
              <a:ext uri="{FF2B5EF4-FFF2-40B4-BE49-F238E27FC236}">
                <a16:creationId xmlns:a16="http://schemas.microsoft.com/office/drawing/2014/main" id="{EED79F5D-3E2F-3329-1530-CD9E3B14A70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D00FDC-F017-4BA1-86DD-01F72D58BFA9}" type="slidenum">
              <a:rPr lang="cs-CZ" altLang="cs-CZ"/>
              <a:pPr/>
              <a:t>16</a:t>
            </a:fld>
            <a:endParaRPr lang="cs-CZ" altLang="cs-CZ"/>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5"/>
          </p:nvPr>
        </p:nvSpPr>
        <p:spPr/>
        <p:txBody>
          <a:bodyPr/>
          <a:lstStyle/>
          <a:p>
            <a:fld id="{7642CC84-23E4-4113-86DA-FD4D99E3E4C1}" type="slidenum">
              <a:rPr lang="en-US" smtClean="0"/>
              <a:t>185</a:t>
            </a:fld>
            <a:endParaRPr lang="en-US"/>
          </a:p>
        </p:txBody>
      </p:sp>
    </p:spTree>
    <p:extLst>
      <p:ext uri="{BB962C8B-B14F-4D97-AF65-F5344CB8AC3E}">
        <p14:creationId xmlns:p14="http://schemas.microsoft.com/office/powerpoint/2010/main" val="1139050885"/>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Systemic-level effects of critically imbalanced RAS and BK pathways. </a:t>
            </a:r>
            <a:endParaRPr lang="cs-CZ" dirty="0"/>
          </a:p>
          <a:p>
            <a:r>
              <a:rPr lang="en-US" dirty="0"/>
              <a:t>The gene expression patterns from COVID BAL samples reveal a RAS that is skewed toward low levels of ACE that result in higher levels of Ang1-9 and BK. </a:t>
            </a:r>
            <a:endParaRPr lang="cs-CZ" dirty="0"/>
          </a:p>
          <a:p>
            <a:r>
              <a:rPr lang="en-US" dirty="0"/>
              <a:t>High levels of ACE normally present in the lungs are responsible for generating system-wide angiotensin-derived peptides. </a:t>
            </a:r>
            <a:endParaRPr lang="cs-CZ" dirty="0"/>
          </a:p>
          <a:p>
            <a:r>
              <a:rPr lang="cs-CZ" dirty="0"/>
              <a:t>T</a:t>
            </a:r>
            <a:r>
              <a:rPr lang="en-US" dirty="0"/>
              <a:t>he Bradykinin-Storm is likely to affect major organs that are regulated by angiotensin derivatives. </a:t>
            </a:r>
            <a:endParaRPr lang="cs-CZ" dirty="0"/>
          </a:p>
          <a:p>
            <a:r>
              <a:rPr lang="en-US" dirty="0"/>
              <a:t>These include altered electrolyte balance from affected kidney and heart tissue, arrhythmia in dysregulated cardiac tissue, neurological disruptions in the brain, myalgia in muscles and severe alterations in oxygen uptake in the lung itself. Red colors indicate upregulation and blue downregulation.</a:t>
            </a:r>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186</a:t>
            </a:fld>
            <a:endParaRPr lang="en-US"/>
          </a:p>
        </p:txBody>
      </p:sp>
    </p:spTree>
    <p:extLst>
      <p:ext uri="{BB962C8B-B14F-4D97-AF65-F5344CB8AC3E}">
        <p14:creationId xmlns:p14="http://schemas.microsoft.com/office/powerpoint/2010/main" val="1663572507"/>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sz="1200" b="0" strike="noStrike" spc="-1" dirty="0">
                <a:latin typeface="Arial"/>
              </a:rPr>
              <a:t>Hypoxia and lung failure in COVID-19</a:t>
            </a:r>
          </a:p>
          <a:p>
            <a:endParaRPr lang="en-US" sz="1200" b="0" strike="noStrike" spc="-1" dirty="0">
              <a:latin typeface="Arial"/>
            </a:endParaRPr>
          </a:p>
          <a:p>
            <a:r>
              <a:rPr lang="en-US" sz="1200" b="0" strike="noStrike" spc="-1" dirty="0">
                <a:latin typeface="Arial"/>
              </a:rPr>
              <a:t>Conceptual and simplified view of COVID-19 lung pathogenesis. In most patients, hypoxia is the principal and most severe COVID-19 symptom; although still debated, compensatory mechanisms to maintain oxygen delivery such as increased respiratory effort, hypoxic vasoconstriction, and cardiac output are thought to eventually lose efficacy with increasing COVID-19 severity. </a:t>
            </a:r>
            <a:endParaRPr lang="cs-CZ" sz="1200" b="0" strike="noStrike" spc="-1" dirty="0">
              <a:latin typeface="Arial"/>
            </a:endParaRPr>
          </a:p>
          <a:p>
            <a:r>
              <a:rPr lang="en-US" sz="1200" b="0" strike="noStrike" spc="-1" dirty="0">
                <a:latin typeface="Arial"/>
              </a:rPr>
              <a:t>With a further reduction in functional lung capacity, hypoxia becomes life-threatening and frequently necessitates intensive care support. </a:t>
            </a:r>
            <a:endParaRPr lang="cs-CZ" sz="1200" b="0" strike="noStrike" spc="-1" dirty="0">
              <a:latin typeface="Arial"/>
            </a:endParaRPr>
          </a:p>
          <a:p>
            <a:r>
              <a:rPr lang="en-US" sz="1200" b="0" strike="noStrike" spc="-1" dirty="0">
                <a:latin typeface="Arial"/>
              </a:rPr>
              <a:t>Mechanisms contributing to COVID-19 severity include increased dead space ventilation secondary to endothelial inflammation and microthrombi, an elevated diffusion barrier secondary to alveolitis and pulmonary oedema, and right-to-left shunt formation secondary to atelectasis, which is related to increased oedema and fibrosis in the long term; these mechanisms collectively reduce gas-exchange capacity. ΔP=change in pleural pressure. ΔV=change in volume. PaO2=partial pressure of arterial oxygen.</a:t>
            </a:r>
          </a:p>
          <a:p>
            <a:endParaRPr lang="en-US" dirty="0"/>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187</a:t>
            </a:fld>
            <a:endParaRPr lang="en-US"/>
          </a:p>
        </p:txBody>
      </p:sp>
    </p:spTree>
    <p:extLst>
      <p:ext uri="{BB962C8B-B14F-4D97-AF65-F5344CB8AC3E}">
        <p14:creationId xmlns:p14="http://schemas.microsoft.com/office/powerpoint/2010/main" val="3134127740"/>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sz="1000" b="0" strike="noStrike" spc="-1" dirty="0">
                <a:latin typeface="Arial"/>
              </a:rPr>
              <a:t>Inflammatory mechanisms, alveolar epithelial and endothelial damage, and coagulopathy in COVID-19</a:t>
            </a:r>
          </a:p>
          <a:p>
            <a:endParaRPr lang="en-US" sz="1000" b="0" strike="noStrike" spc="-1" dirty="0">
              <a:latin typeface="Arial"/>
            </a:endParaRPr>
          </a:p>
          <a:p>
            <a:pPr marL="228600" indent="-228600">
              <a:buAutoNum type="alphaUcParenBoth"/>
            </a:pPr>
            <a:r>
              <a:rPr lang="en-US" sz="1000" b="0" strike="noStrike" spc="-1" dirty="0">
                <a:latin typeface="Arial"/>
              </a:rPr>
              <a:t>In the early stage of disease, SARS-CoV-2 infects the bronchial epithelial cells as well as type I and type II alveolar pneumocytes and capillary endothelial cells. The serine protease TMPRSS2 promotes viral uptake by cleaving ACE2 and activating the SARS-CoV-2 S-protein. During early infection, viral copy numbers can be high in the lower respiratory tract. Inflammatory </a:t>
            </a:r>
            <a:r>
              <a:rPr lang="en-US" sz="1000" b="0" strike="noStrike" spc="-1" dirty="0" err="1">
                <a:latin typeface="Arial"/>
              </a:rPr>
              <a:t>signalling</a:t>
            </a:r>
            <a:r>
              <a:rPr lang="en-US" sz="1000" b="0" strike="noStrike" spc="-1" dirty="0">
                <a:latin typeface="Arial"/>
              </a:rPr>
              <a:t> molecules are released by infected cells and alveolar macrophages, in addition to recruited T lymphocytes, monocytes, and neutrophils. </a:t>
            </a:r>
            <a:endParaRPr lang="cs-CZ" sz="1000" b="0" strike="noStrike" spc="-1" dirty="0">
              <a:latin typeface="Arial"/>
            </a:endParaRPr>
          </a:p>
          <a:p>
            <a:r>
              <a:rPr lang="en-US" sz="1000" b="0" strike="noStrike" spc="-1" dirty="0">
                <a:latin typeface="Arial"/>
              </a:rPr>
              <a:t>(B) </a:t>
            </a:r>
            <a:endParaRPr lang="cs-CZ" sz="1000" b="0" strike="noStrike" spc="-1" dirty="0">
              <a:latin typeface="Arial"/>
            </a:endParaRPr>
          </a:p>
          <a:p>
            <a:r>
              <a:rPr lang="en-US" sz="1000" b="0" strike="noStrike" spc="-1" dirty="0">
                <a:latin typeface="Arial"/>
              </a:rPr>
              <a:t>With disease progression, plasma and tissue kallikreins release vasoactive peptides known as kinins that activate kinin receptors on the lung endothelium, which in turn leads to vascular smooth muscle relaxation and increased vascular permeability. This process is controlled by the ACE2 receptor. Without ACE2 blocking the ligands of kinin receptor B1, the lungs are prone to vascular leakage, angioedema, and downstream activation of coagulation. </a:t>
            </a:r>
            <a:endParaRPr lang="cs-CZ" sz="1000" b="0" strike="noStrike" spc="-1" dirty="0">
              <a:latin typeface="Arial"/>
            </a:endParaRPr>
          </a:p>
          <a:p>
            <a:r>
              <a:rPr lang="en-US" sz="1000" b="0" strike="noStrike" spc="-1" dirty="0">
                <a:latin typeface="Arial"/>
              </a:rPr>
              <a:t>Dysregulated proinflammatory cytokine (TNF, IL-1, IL-6) and NO</a:t>
            </a:r>
            <a:r>
              <a:rPr lang="cs-CZ" sz="1000" b="0" strike="noStrike" spc="-1" dirty="0">
                <a:latin typeface="Arial"/>
              </a:rPr>
              <a:t> </a:t>
            </a:r>
            <a:r>
              <a:rPr lang="cs-CZ" sz="1000" b="0" strike="noStrike" spc="-1" dirty="0" err="1">
                <a:latin typeface="Arial"/>
              </a:rPr>
              <a:t>nitric</a:t>
            </a:r>
            <a:r>
              <a:rPr lang="cs-CZ" sz="1000" b="0" strike="noStrike" spc="-1" dirty="0">
                <a:latin typeface="Arial"/>
              </a:rPr>
              <a:t> oxide</a:t>
            </a:r>
            <a:r>
              <a:rPr lang="en-US" sz="1000" b="0" strike="noStrike" spc="-1" dirty="0">
                <a:latin typeface="Arial"/>
              </a:rPr>
              <a:t> release and </a:t>
            </a:r>
            <a:r>
              <a:rPr lang="en-US" sz="1000" b="0" strike="noStrike" spc="-1" dirty="0" err="1">
                <a:latin typeface="Arial"/>
              </a:rPr>
              <a:t>signalling</a:t>
            </a:r>
            <a:r>
              <a:rPr lang="en-US" sz="1000" b="0" strike="noStrike" spc="-1" dirty="0">
                <a:latin typeface="Arial"/>
              </a:rPr>
              <a:t> contribute to these processes. As a consequence, pulmonary oedema fills the alveolar spaces, followed by hyaline membrane formation, compatible with early-phase acute respiratory distress syndrome. Anomalous coagulation frequently results in the formation of microthrombi and subsequent thrombotic sequelae. ACE2=angiotensin-converting enzyme 2. AT1 receptor=type 1 angiotensin II receptor. IL=interleukin. NO=nitric oxide. TMPRSS2=transmembrane protease serine 2. TNF=</a:t>
            </a:r>
            <a:r>
              <a:rPr lang="en-US" sz="1000" b="0" strike="noStrike" spc="-1" dirty="0" err="1">
                <a:latin typeface="Arial"/>
              </a:rPr>
              <a:t>tumour</a:t>
            </a:r>
            <a:r>
              <a:rPr lang="en-US" sz="1000" b="0" strike="noStrike" spc="-1" dirty="0">
                <a:latin typeface="Arial"/>
              </a:rPr>
              <a:t> necrosis factor.</a:t>
            </a:r>
          </a:p>
          <a:p>
            <a:endParaRPr lang="en-US" dirty="0"/>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188</a:t>
            </a:fld>
            <a:endParaRPr lang="en-US" dirty="0"/>
          </a:p>
        </p:txBody>
      </p:sp>
    </p:spTree>
    <p:extLst>
      <p:ext uri="{BB962C8B-B14F-4D97-AF65-F5344CB8AC3E}">
        <p14:creationId xmlns:p14="http://schemas.microsoft.com/office/powerpoint/2010/main" val="179989243"/>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sz="1000" b="0" strike="noStrike" spc="-1" dirty="0">
                <a:latin typeface="Arial"/>
              </a:rPr>
              <a:t>Severity-dependent changes in peripheral blood immune cells during COVID-19</a:t>
            </a:r>
          </a:p>
          <a:p>
            <a:endParaRPr lang="en-US" sz="1000" b="0" strike="noStrike" spc="-1" dirty="0">
              <a:latin typeface="Arial"/>
            </a:endParaRPr>
          </a:p>
          <a:p>
            <a:r>
              <a:rPr lang="en-US" sz="1000" b="0" strike="noStrike" spc="-1" dirty="0">
                <a:latin typeface="Arial"/>
              </a:rPr>
              <a:t>COVID-19 is associated with a marked decrease in circulating effector CD4</a:t>
            </a:r>
            <a:r>
              <a:rPr lang="en-US" sz="1000" b="0" strike="noStrike" spc="-1" baseline="33000" dirty="0">
                <a:latin typeface="Arial"/>
              </a:rPr>
              <a:t>+</a:t>
            </a:r>
            <a:r>
              <a:rPr lang="en-US" sz="1000" b="0" strike="noStrike" spc="-1" dirty="0">
                <a:latin typeface="Arial"/>
              </a:rPr>
              <a:t> and CD8</a:t>
            </a:r>
            <a:r>
              <a:rPr lang="en-US" sz="1000" b="0" strike="noStrike" spc="-1" baseline="33000" dirty="0">
                <a:latin typeface="Arial"/>
              </a:rPr>
              <a:t>+</a:t>
            </a:r>
            <a:r>
              <a:rPr lang="en-US" sz="1000" b="0" strike="noStrike" spc="-1" dirty="0">
                <a:latin typeface="Arial"/>
              </a:rPr>
              <a:t> T lymphocytes, leading to an increase in Tregs. In addition to a numerical loss, the high proportion of exhausted and suppressed T cells expressing CTLA-4, PD-1, or TIGIT suggest compromised T-cell immunity. Both CD4</a:t>
            </a:r>
            <a:r>
              <a:rPr lang="en-US" sz="1000" b="0" strike="noStrike" spc="-1" baseline="33000" dirty="0">
                <a:latin typeface="Arial"/>
              </a:rPr>
              <a:t>+</a:t>
            </a:r>
            <a:r>
              <a:rPr lang="en-US" sz="1000" b="0" strike="noStrike" spc="-1" dirty="0">
                <a:latin typeface="Arial"/>
              </a:rPr>
              <a:t> and CD8</a:t>
            </a:r>
            <a:r>
              <a:rPr lang="en-US" sz="1000" b="0" strike="noStrike" spc="-1" baseline="33000" dirty="0">
                <a:latin typeface="Arial"/>
              </a:rPr>
              <a:t>+</a:t>
            </a:r>
            <a:r>
              <a:rPr lang="en-US" sz="1000" b="0" strike="noStrike" spc="-1" dirty="0">
                <a:latin typeface="Arial"/>
              </a:rPr>
              <a:t> T cells show early upregulation of activation markers such as CD38 and HLA-DR concurrent with an altered chemokine receptor pattern (a decrease in CCR6 and CXCR3). Circulating CD4</a:t>
            </a:r>
            <a:r>
              <a:rPr lang="en-US" sz="1000" b="0" strike="noStrike" spc="-1" baseline="33000" dirty="0">
                <a:latin typeface="Arial"/>
              </a:rPr>
              <a:t>+</a:t>
            </a:r>
            <a:r>
              <a:rPr lang="en-US" sz="1000" b="0" strike="noStrike" spc="-1" dirty="0">
                <a:latin typeface="Arial"/>
              </a:rPr>
              <a:t> T cells are skewed towards an IL-2 and IL-17-positive profile. Early in the course of COVID-19, the numbers of B cells and monocytes remain unchanged, whereas mild neutrophilia is frequently observed. Blue area: patients with </a:t>
            </a:r>
            <a:r>
              <a:rPr lang="en-US" sz="1000" b="0" strike="noStrike" spc="-1" dirty="0" err="1">
                <a:latin typeface="Arial"/>
              </a:rPr>
              <a:t>favourable</a:t>
            </a:r>
            <a:r>
              <a:rPr lang="en-US" sz="1000" b="0" strike="noStrike" spc="-1" dirty="0">
                <a:latin typeface="Arial"/>
              </a:rPr>
              <a:t> outcomes have an increased number of circulating dendritic cells and intermediate monocytes that upregulate HLA-DR expression, suggesting recovery of immunocompetence. T-cell numbers recover with an increase in polyfunctional and follicular helper T cells. These changes are accompanied by a humoral antibody response produced by activated and expanded B cells. During recovery, neutrophil numbers </a:t>
            </a:r>
            <a:r>
              <a:rPr lang="en-US" sz="1000" b="0" strike="noStrike" spc="-1" dirty="0" err="1">
                <a:latin typeface="Arial"/>
              </a:rPr>
              <a:t>normalise</a:t>
            </a:r>
            <a:r>
              <a:rPr lang="en-US" sz="1000" b="0" strike="noStrike" spc="-1" dirty="0">
                <a:latin typeface="Arial"/>
              </a:rPr>
              <a:t>. Red area: a more severe disease course is </a:t>
            </a:r>
            <a:r>
              <a:rPr lang="en-US" sz="1000" b="0" strike="noStrike" spc="-1" dirty="0" err="1">
                <a:latin typeface="Arial"/>
              </a:rPr>
              <a:t>characterised</a:t>
            </a:r>
            <a:r>
              <a:rPr lang="en-US" sz="1000" b="0" strike="noStrike" spc="-1" dirty="0">
                <a:latin typeface="Arial"/>
              </a:rPr>
              <a:t> by a decrease in dendritic cells, natural killer cells, and monocytes; monocytes further downregulate HLA-DR expression but upregulate IL-1β, TNF, and ISGs. Although low in number, CD8</a:t>
            </a:r>
            <a:r>
              <a:rPr lang="en-US" sz="1000" b="0" strike="noStrike" spc="-1" baseline="33000" dirty="0">
                <a:latin typeface="Arial"/>
              </a:rPr>
              <a:t>+</a:t>
            </a:r>
            <a:r>
              <a:rPr lang="en-US" sz="1000" b="0" strike="noStrike" spc="-1" dirty="0">
                <a:latin typeface="Arial"/>
              </a:rPr>
              <a:t> T cells in severe COVID-19 show substantial upregulation of their effector molecules, such as granzyme B and perforin. Of note, the numbers of B cells decrease, whereas </a:t>
            </a:r>
            <a:r>
              <a:rPr lang="en-US" sz="1000" b="0" strike="noStrike" spc="-1" dirty="0" err="1">
                <a:latin typeface="Arial"/>
              </a:rPr>
              <a:t>plasmablasts</a:t>
            </a:r>
            <a:r>
              <a:rPr lang="en-US" sz="1000" b="0" strike="noStrike" spc="-1" dirty="0">
                <a:latin typeface="Arial"/>
              </a:rPr>
              <a:t> are increased in the blood; specific antibodies are also produced in patients with severe COVID-19. Profound changes occur among myeloid cells including egress of immature neutrophils and myeloid-derived suppressor cells from the bone marrow, and enhanced formation of NETs. NET formation is likely to be an important contributor to the development of organ and endothelial injury in conjunction with activation of the complement and coagulation cascades. CCR=C-C chemokine receptor. CTLA-4=cytotoxic T-lymphocyte protein 4. CXCR=C-X-C chemokine receptor. HLA-DR=HLA DR isotype. IL=interleukin. ISGs=interferon-stimulated genes. NETs=neutrophil extracellular traps. PD-1=programmed cell death 1. TIGIT=T-cell immunoglobulin and ITIM domain. TNF=</a:t>
            </a:r>
            <a:r>
              <a:rPr lang="en-US" sz="1000" b="0" strike="noStrike" spc="-1" dirty="0" err="1">
                <a:latin typeface="Arial"/>
              </a:rPr>
              <a:t>tumour</a:t>
            </a:r>
            <a:r>
              <a:rPr lang="en-US" sz="1000" b="0" strike="noStrike" spc="-1" dirty="0">
                <a:latin typeface="Arial"/>
              </a:rPr>
              <a:t> necrosis factor. Tregs=regulatory T cells.</a:t>
            </a:r>
          </a:p>
          <a:p>
            <a:endParaRPr lang="en-US" dirty="0"/>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189</a:t>
            </a:fld>
            <a:endParaRPr lang="en-US"/>
          </a:p>
        </p:txBody>
      </p:sp>
    </p:spTree>
    <p:extLst>
      <p:ext uri="{BB962C8B-B14F-4D97-AF65-F5344CB8AC3E}">
        <p14:creationId xmlns:p14="http://schemas.microsoft.com/office/powerpoint/2010/main" val="485226577"/>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b="0" i="0" dirty="0">
                <a:solidFill>
                  <a:srgbClr val="111111"/>
                </a:solidFill>
                <a:effectLst/>
                <a:latin typeface="Roboto" panose="02000000000000000000" pitchFamily="2" charset="0"/>
              </a:rPr>
              <a:t>The potential role of red blood cell dynamics and iron homeostasis in the clinical presentation of COVID-19. The figure shows two potential pathways through which iron metabolism may be involved in the pathophysiology of COVID-19. Pathway 1: the virus inflicts hypoxia via direct deleterious effects on the respiratory system, altering the inflammatory response leading to anemia. Pathway 2: the innate immune system may aim to decrease the bioavailability of iron in order to prevent an expanding viral load in the acute-phase of the infection. This leads to the activation of hepcidin, sequestration of iron within cells, increased levels of ferritin and decreased hemoglobin, culminating in hypoxia</a:t>
            </a:r>
          </a:p>
          <a:p>
            <a:endParaRPr lang="en-US" dirty="0"/>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190</a:t>
            </a:fld>
            <a:endParaRPr lang="en-US"/>
          </a:p>
        </p:txBody>
      </p:sp>
    </p:spTree>
    <p:extLst>
      <p:ext uri="{BB962C8B-B14F-4D97-AF65-F5344CB8AC3E}">
        <p14:creationId xmlns:p14="http://schemas.microsoft.com/office/powerpoint/2010/main" val="2480214429"/>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b="0" i="0" dirty="0">
                <a:solidFill>
                  <a:srgbClr val="111111"/>
                </a:solidFill>
                <a:effectLst/>
                <a:latin typeface="Roboto" panose="02000000000000000000" pitchFamily="2" charset="0"/>
              </a:rPr>
              <a:t>The potential role of red blood cell dynamics and iron homeostasis in the clinical presentation of COVID-19. The figure shows two potential pathways through which iron metabolism may be involved in the pathophysiology of COVID-19. Pathway 1: the virus inflicts hypoxia via direct deleterious effects on the respiratory system, altering the inflammatory response leading to anemia. Pathway 2: the innate immune system may aim to decrease the bioavailability of iron in order to prevent an expanding viral load in the acute-phase of the infection. This leads to the activation of hepcidin, sequestration of iron within cells, increased levels of ferritin and decreased hemoglobin, culminating in hypoxia</a:t>
            </a:r>
          </a:p>
          <a:p>
            <a:endParaRPr lang="en-US" dirty="0"/>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191</a:t>
            </a:fld>
            <a:endParaRPr lang="en-US"/>
          </a:p>
        </p:txBody>
      </p:sp>
    </p:spTree>
    <p:extLst>
      <p:ext uri="{BB962C8B-B14F-4D97-AF65-F5344CB8AC3E}">
        <p14:creationId xmlns:p14="http://schemas.microsoft.com/office/powerpoint/2010/main" val="4004096893"/>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b="0" i="0" dirty="0">
                <a:solidFill>
                  <a:srgbClr val="111111"/>
                </a:solidFill>
                <a:effectLst/>
                <a:latin typeface="Roboto" panose="02000000000000000000" pitchFamily="2" charset="0"/>
              </a:rPr>
              <a:t>The potential role of red blood cell dynamics and iron homeostasis in the clinical presentation of COVID-19. The figure shows two potential pathways through which iron metabolism may be involved in the pathophysiology of COVID-19. Pathway 1: the virus inflicts hypoxia via direct deleterious effects on the respiratory system, altering the inflammatory response leading to anemia. Pathway 2: the innate immune system may aim to decrease the bioavailability of iron in order to prevent an expanding viral load in the acute-phase of the infection. This leads to the activation of hepcidin, sequestration of iron within cells, increased levels of ferritin and decreased hemoglobin, culminating in hypoxia</a:t>
            </a:r>
          </a:p>
          <a:p>
            <a:endParaRPr lang="en-US" dirty="0"/>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192</a:t>
            </a:fld>
            <a:endParaRPr lang="en-US"/>
          </a:p>
        </p:txBody>
      </p:sp>
    </p:spTree>
    <p:extLst>
      <p:ext uri="{BB962C8B-B14F-4D97-AF65-F5344CB8AC3E}">
        <p14:creationId xmlns:p14="http://schemas.microsoft.com/office/powerpoint/2010/main" val="1312967153"/>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b="0" i="0" dirty="0">
                <a:solidFill>
                  <a:srgbClr val="111111"/>
                </a:solidFill>
                <a:effectLst/>
                <a:latin typeface="Roboto" panose="02000000000000000000" pitchFamily="2" charset="0"/>
              </a:rPr>
              <a:t>The potential role of red blood cell dynamics and iron homeostasis in the clinical presentation of COVID-19. The figure shows two potential pathways through which iron metabolism may be involved in the pathophysiology of COVID-19. Pathway 1: the virus inflicts hypoxia via direct deleterious effects on the respiratory system, altering the inflammatory response leading to anemia. Pathway 2: the innate immune system may aim to decrease the bioavailability of iron in order to prevent an expanding viral load in the acute-phase of the infection. This leads to the activation of hepcidin, sequestration of iron within cells, increased levels of ferritin and decreased hemoglobin, culminating in hypoxia</a:t>
            </a:r>
          </a:p>
          <a:p>
            <a:endParaRPr lang="en-US" dirty="0"/>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193</a:t>
            </a:fld>
            <a:endParaRPr lang="en-US"/>
          </a:p>
        </p:txBody>
      </p:sp>
    </p:spTree>
    <p:extLst>
      <p:ext uri="{BB962C8B-B14F-4D97-AF65-F5344CB8AC3E}">
        <p14:creationId xmlns:p14="http://schemas.microsoft.com/office/powerpoint/2010/main" val="162517042"/>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b="0" i="0" dirty="0">
                <a:solidFill>
                  <a:srgbClr val="111111"/>
                </a:solidFill>
                <a:effectLst/>
                <a:latin typeface="Roboto" panose="02000000000000000000" pitchFamily="2" charset="0"/>
              </a:rPr>
              <a:t>The potential role of red blood cell dynamics and iron homeostasis in the clinical presentation of COVID-19. The figure shows two potential pathways through which iron metabolism may be involved in the pathophysiology of COVID-19. Pathway 1: the virus inflicts hypoxia via direct deleterious effects on the respiratory system, altering the inflammatory response leading to anemia. Pathway 2: the innate immune system may aim to decrease the bioavailability of iron in order to prevent an expanding viral load in the acute-phase of the infection. This leads to the activation of hepcidin, sequestration of iron within cells, increased levels of ferritin and decreased hemoglobin, culminating in hypoxia</a:t>
            </a:r>
          </a:p>
          <a:p>
            <a:endParaRPr lang="en-US" dirty="0"/>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194</a:t>
            </a:fld>
            <a:endParaRPr lang="en-US"/>
          </a:p>
        </p:txBody>
      </p:sp>
    </p:spTree>
    <p:extLst>
      <p:ext uri="{BB962C8B-B14F-4D97-AF65-F5344CB8AC3E}">
        <p14:creationId xmlns:p14="http://schemas.microsoft.com/office/powerpoint/2010/main" val="9739967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Zástupný symbol pro obrázek snímku 1">
            <a:extLst>
              <a:ext uri="{FF2B5EF4-FFF2-40B4-BE49-F238E27FC236}">
                <a16:creationId xmlns:a16="http://schemas.microsoft.com/office/drawing/2014/main" id="{EAF95CBB-3E77-8DC8-7045-F803E94C7977}"/>
              </a:ext>
            </a:extLst>
          </p:cNvPr>
          <p:cNvSpPr>
            <a:spLocks noGrp="1" noRot="1" noChangeAspect="1" noChangeArrowheads="1" noTextEdit="1"/>
          </p:cNvSpPr>
          <p:nvPr>
            <p:ph type="sldImg"/>
          </p:nvPr>
        </p:nvSpPr>
        <p:spPr>
          <a:ln/>
        </p:spPr>
      </p:sp>
      <p:sp>
        <p:nvSpPr>
          <p:cNvPr id="28675" name="Zástupný symbol pro poznámky 2">
            <a:extLst>
              <a:ext uri="{FF2B5EF4-FFF2-40B4-BE49-F238E27FC236}">
                <a16:creationId xmlns:a16="http://schemas.microsoft.com/office/drawing/2014/main" id="{17895733-29F8-73DD-330F-C643DEC879F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cs-CZ">
              <a:latin typeface="Arial" panose="020B0604020202020204" pitchFamily="34" charset="0"/>
              <a:cs typeface="Arial" panose="020B0604020202020204" pitchFamily="34" charset="0"/>
            </a:endParaRPr>
          </a:p>
        </p:txBody>
      </p:sp>
      <p:sp>
        <p:nvSpPr>
          <p:cNvPr id="28676" name="Zástupný symbol pro číslo snímku 3">
            <a:extLst>
              <a:ext uri="{FF2B5EF4-FFF2-40B4-BE49-F238E27FC236}">
                <a16:creationId xmlns:a16="http://schemas.microsoft.com/office/drawing/2014/main" id="{90BB37AB-922C-9C91-8264-E9F548D780B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83211D2-B634-4F44-97B5-B91278715B2D}" type="slidenum">
              <a:rPr lang="cs-CZ" altLang="cs-CZ"/>
              <a:pPr/>
              <a:t>17</a:t>
            </a:fld>
            <a:endParaRPr lang="cs-CZ" altLang="cs-CZ"/>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Zástupný symbol pro obrázek snímku 1">
            <a:extLst>
              <a:ext uri="{FF2B5EF4-FFF2-40B4-BE49-F238E27FC236}">
                <a16:creationId xmlns:a16="http://schemas.microsoft.com/office/drawing/2014/main" id="{D3369BE0-49D1-65EF-DE62-1C84A8B39F4F}"/>
              </a:ext>
            </a:extLst>
          </p:cNvPr>
          <p:cNvSpPr>
            <a:spLocks noGrp="1" noRot="1" noChangeAspect="1" noChangeArrowheads="1" noTextEdit="1"/>
          </p:cNvSpPr>
          <p:nvPr>
            <p:ph type="sldImg"/>
          </p:nvPr>
        </p:nvSpPr>
        <p:spPr>
          <a:ln/>
        </p:spPr>
      </p:sp>
      <p:sp>
        <p:nvSpPr>
          <p:cNvPr id="30723" name="Zástupný symbol pro poznámky 2">
            <a:extLst>
              <a:ext uri="{FF2B5EF4-FFF2-40B4-BE49-F238E27FC236}">
                <a16:creationId xmlns:a16="http://schemas.microsoft.com/office/drawing/2014/main" id="{763DFE56-ED73-E961-00F1-0C77D1C3A91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cs-CZ">
              <a:latin typeface="Arial" panose="020B0604020202020204" pitchFamily="34" charset="0"/>
              <a:cs typeface="Arial" panose="020B0604020202020204" pitchFamily="34" charset="0"/>
            </a:endParaRPr>
          </a:p>
        </p:txBody>
      </p:sp>
      <p:sp>
        <p:nvSpPr>
          <p:cNvPr id="30724" name="Zástupný symbol pro číslo snímku 3">
            <a:extLst>
              <a:ext uri="{FF2B5EF4-FFF2-40B4-BE49-F238E27FC236}">
                <a16:creationId xmlns:a16="http://schemas.microsoft.com/office/drawing/2014/main" id="{99A11C04-255D-B4AA-0099-0FD22C94B84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B57A5F8-A6E2-43EB-9EBB-BF2E4356C2D4}" type="slidenum">
              <a:rPr lang="cs-CZ" altLang="cs-CZ"/>
              <a:pPr/>
              <a:t>18</a:t>
            </a:fld>
            <a:endParaRPr lang="cs-CZ" altLang="cs-CZ"/>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37D61BA8-0DAB-25BD-C81B-6E0A5C399D3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536A08C-2C1E-458E-A558-5DBD46DA8778}" type="slidenum">
              <a:rPr lang="cs-CZ" altLang="cs-CZ"/>
              <a:pPr/>
              <a:t>20</a:t>
            </a:fld>
            <a:endParaRPr lang="cs-CZ" altLang="cs-CZ"/>
          </a:p>
        </p:txBody>
      </p:sp>
      <p:sp>
        <p:nvSpPr>
          <p:cNvPr id="32771" name="Rectangle 2">
            <a:extLst>
              <a:ext uri="{FF2B5EF4-FFF2-40B4-BE49-F238E27FC236}">
                <a16:creationId xmlns:a16="http://schemas.microsoft.com/office/drawing/2014/main" id="{125E2707-506C-7444-E076-7DE1842BA2CC}"/>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EBCFC463-6440-315A-2225-403A30F8C44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cs-CZ">
              <a:latin typeface="Arial" panose="020B0604020202020204" pitchFamily="34" charset="0"/>
              <a:cs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Zástupný symbol pro obrázek snímku 1">
            <a:extLst>
              <a:ext uri="{FF2B5EF4-FFF2-40B4-BE49-F238E27FC236}">
                <a16:creationId xmlns:a16="http://schemas.microsoft.com/office/drawing/2014/main" id="{60DDB5D1-F55E-96F7-6BF9-64B313D7FCB1}"/>
              </a:ext>
            </a:extLst>
          </p:cNvPr>
          <p:cNvSpPr>
            <a:spLocks noGrp="1" noRot="1" noChangeAspect="1" noChangeArrowheads="1" noTextEdit="1"/>
          </p:cNvSpPr>
          <p:nvPr>
            <p:ph type="sldImg"/>
          </p:nvPr>
        </p:nvSpPr>
        <p:spPr>
          <a:ln/>
        </p:spPr>
      </p:sp>
      <p:sp>
        <p:nvSpPr>
          <p:cNvPr id="43011" name="Zástupný symbol pro poznámky 2">
            <a:extLst>
              <a:ext uri="{FF2B5EF4-FFF2-40B4-BE49-F238E27FC236}">
                <a16:creationId xmlns:a16="http://schemas.microsoft.com/office/drawing/2014/main" id="{894CA46B-3E99-A47E-FA61-14C22D0ABB3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cs-CZ">
              <a:latin typeface="Arial" panose="020B0604020202020204" pitchFamily="34" charset="0"/>
              <a:cs typeface="Arial" panose="020B0604020202020204" pitchFamily="34" charset="0"/>
            </a:endParaRPr>
          </a:p>
        </p:txBody>
      </p:sp>
      <p:sp>
        <p:nvSpPr>
          <p:cNvPr id="43012" name="Zástupný symbol pro číslo snímku 3">
            <a:extLst>
              <a:ext uri="{FF2B5EF4-FFF2-40B4-BE49-F238E27FC236}">
                <a16:creationId xmlns:a16="http://schemas.microsoft.com/office/drawing/2014/main" id="{464A9EF6-77C2-CBDB-F336-0D959755499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E48D71-279D-4F0A-ABAB-A894B19F4BAD}" type="slidenum">
              <a:rPr lang="cs-CZ" altLang="cs-CZ"/>
              <a:pPr/>
              <a:t>23</a:t>
            </a:fld>
            <a:endParaRPr lang="cs-CZ" altLang="cs-CZ"/>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925155A0-1B3D-C470-CDDB-9FFC6FC2496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E63AC27-1353-477B-8DB4-60A8F343BDAE}" type="slidenum">
              <a:rPr lang="cs-CZ" altLang="cs-CZ"/>
              <a:pPr/>
              <a:t>24</a:t>
            </a:fld>
            <a:endParaRPr lang="cs-CZ" altLang="cs-CZ"/>
          </a:p>
        </p:txBody>
      </p:sp>
      <p:sp>
        <p:nvSpPr>
          <p:cNvPr id="45059" name="Rectangle 2">
            <a:extLst>
              <a:ext uri="{FF2B5EF4-FFF2-40B4-BE49-F238E27FC236}">
                <a16:creationId xmlns:a16="http://schemas.microsoft.com/office/drawing/2014/main" id="{BCFE743B-D316-6BB4-8FFA-338A188EC10B}"/>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6C153E7D-BAD2-C2CA-D1BE-28E85FE7F93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cs-CZ">
              <a:latin typeface="Arial" panose="020B0604020202020204" pitchFamily="34" charset="0"/>
              <a:cs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Zástupný symbol pro obrázek snímku 1">
            <a:extLst>
              <a:ext uri="{FF2B5EF4-FFF2-40B4-BE49-F238E27FC236}">
                <a16:creationId xmlns:a16="http://schemas.microsoft.com/office/drawing/2014/main" id="{34D38EAF-0F09-43F8-B451-2C67369BAD75}"/>
              </a:ext>
            </a:extLst>
          </p:cNvPr>
          <p:cNvSpPr>
            <a:spLocks noGrp="1" noRot="1" noChangeAspect="1" noChangeArrowheads="1" noTextEdit="1"/>
          </p:cNvSpPr>
          <p:nvPr>
            <p:ph type="sldImg"/>
          </p:nvPr>
        </p:nvSpPr>
        <p:spPr>
          <a:ln/>
        </p:spPr>
      </p:sp>
      <p:sp>
        <p:nvSpPr>
          <p:cNvPr id="40963" name="Zástupný symbol pro poznámky 2">
            <a:extLst>
              <a:ext uri="{FF2B5EF4-FFF2-40B4-BE49-F238E27FC236}">
                <a16:creationId xmlns:a16="http://schemas.microsoft.com/office/drawing/2014/main" id="{64FD749D-EF9E-40BC-9EAF-740BEAA7CD4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cs-CZ">
              <a:latin typeface="Arial" panose="020B0604020202020204" pitchFamily="34" charset="0"/>
              <a:cs typeface="Arial" panose="020B0604020202020204" pitchFamily="34" charset="0"/>
            </a:endParaRPr>
          </a:p>
        </p:txBody>
      </p:sp>
      <p:sp>
        <p:nvSpPr>
          <p:cNvPr id="40964" name="Zástupný symbol pro číslo snímku 3">
            <a:extLst>
              <a:ext uri="{FF2B5EF4-FFF2-40B4-BE49-F238E27FC236}">
                <a16:creationId xmlns:a16="http://schemas.microsoft.com/office/drawing/2014/main" id="{23BE2B50-8453-437C-AFDE-811C55420EE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3B196121-36D0-473F-B716-3F0D72A074F9}" type="slidenum">
              <a:rPr lang="cs-CZ" altLang="cs-CZ" smtClean="0"/>
              <a:pPr>
                <a:spcBef>
                  <a:spcPct val="0"/>
                </a:spcBef>
              </a:pPr>
              <a:t>35</a:t>
            </a:fld>
            <a:endParaRPr lang="cs-CZ" altLang="cs-CZ"/>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40</a:t>
            </a:fld>
            <a:endParaRPr lang="en-US"/>
          </a:p>
        </p:txBody>
      </p:sp>
    </p:spTree>
    <p:extLst>
      <p:ext uri="{BB962C8B-B14F-4D97-AF65-F5344CB8AC3E}">
        <p14:creationId xmlns:p14="http://schemas.microsoft.com/office/powerpoint/2010/main" val="41139099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Zástupný symbol pro obrázek snímku 1">
            <a:extLst>
              <a:ext uri="{FF2B5EF4-FFF2-40B4-BE49-F238E27FC236}">
                <a16:creationId xmlns:a16="http://schemas.microsoft.com/office/drawing/2014/main" id="{CC1587E3-40BE-9EBB-5D46-078885FDAA71}"/>
              </a:ext>
            </a:extLst>
          </p:cNvPr>
          <p:cNvSpPr>
            <a:spLocks noGrp="1" noRot="1" noChangeAspect="1" noChangeArrowheads="1" noTextEdit="1"/>
          </p:cNvSpPr>
          <p:nvPr>
            <p:ph type="sldImg"/>
          </p:nvPr>
        </p:nvSpPr>
        <p:spPr>
          <a:ln/>
        </p:spPr>
      </p:sp>
      <p:sp>
        <p:nvSpPr>
          <p:cNvPr id="6147" name="Zástupný symbol pro poznámky 2">
            <a:extLst>
              <a:ext uri="{FF2B5EF4-FFF2-40B4-BE49-F238E27FC236}">
                <a16:creationId xmlns:a16="http://schemas.microsoft.com/office/drawing/2014/main" id="{C96C575A-2985-BFC4-43EA-2F6E5B7774D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cs-CZ">
              <a:latin typeface="Arial" panose="020B0604020202020204" pitchFamily="34" charset="0"/>
              <a:cs typeface="Arial" panose="020B0604020202020204" pitchFamily="34" charset="0"/>
            </a:endParaRPr>
          </a:p>
        </p:txBody>
      </p:sp>
      <p:sp>
        <p:nvSpPr>
          <p:cNvPr id="6148" name="Zástupný symbol pro číslo snímku 3">
            <a:extLst>
              <a:ext uri="{FF2B5EF4-FFF2-40B4-BE49-F238E27FC236}">
                <a16:creationId xmlns:a16="http://schemas.microsoft.com/office/drawing/2014/main" id="{B17F9F68-3B28-C1BD-5D6A-D4BA0437ADD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B60068E-9062-4D0E-B53B-0272BA61E173}" type="slidenum">
              <a:rPr lang="cs-CZ" altLang="cs-CZ"/>
              <a:pPr/>
              <a:t>6</a:t>
            </a:fld>
            <a:endParaRPr lang="cs-CZ" altLang="cs-CZ"/>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Oxygen supply can be calculated from hemoglobin concentration, oxygen partial pressure and hemoglobin saturation in arterial blood</a:t>
            </a:r>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41</a:t>
            </a:fld>
            <a:endParaRPr lang="en-US"/>
          </a:p>
        </p:txBody>
      </p:sp>
    </p:spTree>
    <p:extLst>
      <p:ext uri="{BB962C8B-B14F-4D97-AF65-F5344CB8AC3E}">
        <p14:creationId xmlns:p14="http://schemas.microsoft.com/office/powerpoint/2010/main" val="14746843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42</a:t>
            </a:fld>
            <a:endParaRPr lang="en-US"/>
          </a:p>
        </p:txBody>
      </p:sp>
    </p:spTree>
    <p:extLst>
      <p:ext uri="{BB962C8B-B14F-4D97-AF65-F5344CB8AC3E}">
        <p14:creationId xmlns:p14="http://schemas.microsoft.com/office/powerpoint/2010/main" val="1792882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43</a:t>
            </a:fld>
            <a:endParaRPr lang="en-US"/>
          </a:p>
        </p:txBody>
      </p:sp>
    </p:spTree>
    <p:extLst>
      <p:ext uri="{BB962C8B-B14F-4D97-AF65-F5344CB8AC3E}">
        <p14:creationId xmlns:p14="http://schemas.microsoft.com/office/powerpoint/2010/main" val="18049227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Oxygen consumption does not depend on the supply - the tissues take as much oxygen flow from the blood as needed. The result is a decrease in PO2 in the tissues and the venous blood. The oxygen extraction fraction rises.</a:t>
            </a:r>
          </a:p>
          <a:p>
            <a:r>
              <a:rPr lang="en-US" dirty="0"/>
              <a:t>In reducing oxygen supply, for various reasons, we eventually reach the point where, given a given oxygen consumption and a given oxygen supply, the oxygen concentration around the mitochondria will be critically low, and the cells will switch to anaerobic metabolism. Let's not talk about the critical value of oxygen supply (for a given oxygen consumption).</a:t>
            </a:r>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46</a:t>
            </a:fld>
            <a:endParaRPr lang="en-US"/>
          </a:p>
        </p:txBody>
      </p:sp>
    </p:spTree>
    <p:extLst>
      <p:ext uri="{BB962C8B-B14F-4D97-AF65-F5344CB8AC3E}">
        <p14:creationId xmlns:p14="http://schemas.microsoft.com/office/powerpoint/2010/main" val="18651936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Lactate levels rise, and as the oxygen supply further decreases, oxygen consumption decreases. Oxygen consumption is then dependent on supply - that's why we talk about delivery-dependent oxygen consumption</a:t>
            </a:r>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50</a:t>
            </a:fld>
            <a:endParaRPr lang="en-US"/>
          </a:p>
        </p:txBody>
      </p:sp>
    </p:spTree>
    <p:extLst>
      <p:ext uri="{BB962C8B-B14F-4D97-AF65-F5344CB8AC3E}">
        <p14:creationId xmlns:p14="http://schemas.microsoft.com/office/powerpoint/2010/main" val="17170677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The maximum oxygen consumption of athletes characterizes the top performance that an athlete can achieve.</a:t>
            </a:r>
            <a:endParaRPr lang="cs-CZ" dirty="0"/>
          </a:p>
          <a:p>
            <a:r>
              <a:rPr lang="en-US" dirty="0"/>
              <a:t>Training can increase VO2 max.</a:t>
            </a:r>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51</a:t>
            </a:fld>
            <a:endParaRPr lang="en-US"/>
          </a:p>
        </p:txBody>
      </p:sp>
    </p:spTree>
    <p:extLst>
      <p:ext uri="{BB962C8B-B14F-4D97-AF65-F5344CB8AC3E}">
        <p14:creationId xmlns:p14="http://schemas.microsoft.com/office/powerpoint/2010/main" val="20520360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Zástupný symbol pro obrázek snímku 1">
            <a:extLst>
              <a:ext uri="{FF2B5EF4-FFF2-40B4-BE49-F238E27FC236}">
                <a16:creationId xmlns:a16="http://schemas.microsoft.com/office/drawing/2014/main" id="{81645687-2754-4828-93E3-D56714C4AB79}"/>
              </a:ext>
            </a:extLst>
          </p:cNvPr>
          <p:cNvSpPr>
            <a:spLocks noGrp="1" noRot="1" noChangeAspect="1" noChangeArrowheads="1" noTextEdit="1"/>
          </p:cNvSpPr>
          <p:nvPr>
            <p:ph type="sldImg"/>
          </p:nvPr>
        </p:nvSpPr>
        <p:spPr>
          <a:ln/>
        </p:spPr>
      </p:sp>
      <p:sp>
        <p:nvSpPr>
          <p:cNvPr id="183299" name="Zástupný symbol pro poznámky 2">
            <a:extLst>
              <a:ext uri="{FF2B5EF4-FFF2-40B4-BE49-F238E27FC236}">
                <a16:creationId xmlns:a16="http://schemas.microsoft.com/office/drawing/2014/main" id="{313B0E09-EF6B-490C-9B81-EB1C5C5FD1A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cs-CZ">
              <a:latin typeface="Arial" panose="020B0604020202020204" pitchFamily="34" charset="0"/>
              <a:cs typeface="Arial" panose="020B0604020202020204" pitchFamily="34" charset="0"/>
            </a:endParaRPr>
          </a:p>
        </p:txBody>
      </p:sp>
      <p:sp>
        <p:nvSpPr>
          <p:cNvPr id="183300" name="Zástupný symbol pro číslo snímku 3">
            <a:extLst>
              <a:ext uri="{FF2B5EF4-FFF2-40B4-BE49-F238E27FC236}">
                <a16:creationId xmlns:a16="http://schemas.microsoft.com/office/drawing/2014/main" id="{A92540DB-2F9C-4B2B-A594-A0E2967448B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D9FF808A-59FC-4694-8241-273F7C1C0D07}" type="slidenum">
              <a:rPr lang="cs-CZ" altLang="cs-CZ" smtClean="0"/>
              <a:pPr>
                <a:spcBef>
                  <a:spcPct val="0"/>
                </a:spcBef>
              </a:pPr>
              <a:t>66</a:t>
            </a:fld>
            <a:endParaRPr lang="cs-CZ" altLang="cs-CZ"/>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FF78FCCA-E986-4AF7-AD1F-5CE6F57BC3B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7EF129AE-7AE4-4FCE-9FA8-9C26E046106A}" type="slidenum">
              <a:rPr lang="cs-CZ" altLang="cs-CZ" smtClean="0"/>
              <a:pPr>
                <a:spcBef>
                  <a:spcPct val="0"/>
                </a:spcBef>
              </a:pPr>
              <a:t>80</a:t>
            </a:fld>
            <a:endParaRPr lang="cs-CZ" altLang="cs-CZ"/>
          </a:p>
        </p:txBody>
      </p:sp>
      <p:sp>
        <p:nvSpPr>
          <p:cNvPr id="43011" name="Rectangle 2">
            <a:extLst>
              <a:ext uri="{FF2B5EF4-FFF2-40B4-BE49-F238E27FC236}">
                <a16:creationId xmlns:a16="http://schemas.microsoft.com/office/drawing/2014/main" id="{8DB7414E-D25A-4241-91DA-D84A05F41028}"/>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994CE1CC-CD7F-4AC1-A845-AEC6CBB4D01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a:latin typeface="Arial" panose="020B0604020202020204" pitchFamily="34" charset="0"/>
              <a:cs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980E804A-7FF6-43A7-9983-6E8A8754847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7C18EEA5-DC47-4915-A012-E98E1048F51E}" type="slidenum">
              <a:rPr lang="cs-CZ" altLang="cs-CZ" smtClean="0"/>
              <a:pPr>
                <a:spcBef>
                  <a:spcPct val="0"/>
                </a:spcBef>
              </a:pPr>
              <a:t>81</a:t>
            </a:fld>
            <a:endParaRPr lang="cs-CZ" altLang="cs-CZ"/>
          </a:p>
        </p:txBody>
      </p:sp>
      <p:sp>
        <p:nvSpPr>
          <p:cNvPr id="45059" name="Rectangle 2">
            <a:extLst>
              <a:ext uri="{FF2B5EF4-FFF2-40B4-BE49-F238E27FC236}">
                <a16:creationId xmlns:a16="http://schemas.microsoft.com/office/drawing/2014/main" id="{536C6FF0-CB02-4BEE-9CCA-4C66AB048CBC}"/>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6D9586D1-3AE3-4038-ABA0-2D5E20211FB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a:latin typeface="Arial" panose="020B0604020202020204" pitchFamily="34" charset="0"/>
              <a:cs typeface="Arial" panose="020B060402020202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879122B2-CF4A-4A94-9E3A-40F9A93CFB4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4E58C218-D815-4F7A-9AED-C383A0F4F6BF}" type="slidenum">
              <a:rPr lang="cs-CZ" altLang="cs-CZ" smtClean="0"/>
              <a:pPr>
                <a:spcBef>
                  <a:spcPct val="0"/>
                </a:spcBef>
              </a:pPr>
              <a:t>82</a:t>
            </a:fld>
            <a:endParaRPr lang="cs-CZ" altLang="cs-CZ"/>
          </a:p>
        </p:txBody>
      </p:sp>
      <p:sp>
        <p:nvSpPr>
          <p:cNvPr id="47107" name="Rectangle 2">
            <a:extLst>
              <a:ext uri="{FF2B5EF4-FFF2-40B4-BE49-F238E27FC236}">
                <a16:creationId xmlns:a16="http://schemas.microsoft.com/office/drawing/2014/main" id="{A5B134E3-D997-4B9C-A6EE-8FAB6DC1B6F2}"/>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10FAD0D5-7B17-4B1D-B2F5-F0FB69664E5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a:latin typeface="Arial" panose="020B0604020202020204" pitchFamily="34" charset="0"/>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Zástupný symbol pro obrázek snímku 1">
            <a:extLst>
              <a:ext uri="{FF2B5EF4-FFF2-40B4-BE49-F238E27FC236}">
                <a16:creationId xmlns:a16="http://schemas.microsoft.com/office/drawing/2014/main" id="{A148F993-1F54-D68B-FE80-926C08BD590A}"/>
              </a:ext>
            </a:extLst>
          </p:cNvPr>
          <p:cNvSpPr>
            <a:spLocks noGrp="1" noRot="1" noChangeAspect="1" noChangeArrowheads="1" noTextEdit="1"/>
          </p:cNvSpPr>
          <p:nvPr>
            <p:ph type="sldImg"/>
          </p:nvPr>
        </p:nvSpPr>
        <p:spPr>
          <a:ln/>
        </p:spPr>
      </p:sp>
      <p:sp>
        <p:nvSpPr>
          <p:cNvPr id="8195" name="Zástupný symbol pro poznámky 2">
            <a:extLst>
              <a:ext uri="{FF2B5EF4-FFF2-40B4-BE49-F238E27FC236}">
                <a16:creationId xmlns:a16="http://schemas.microsoft.com/office/drawing/2014/main" id="{AA30BC3E-577C-4F30-7A67-DA3126FA4FB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cs-CZ">
              <a:latin typeface="Arial" panose="020B0604020202020204" pitchFamily="34" charset="0"/>
              <a:cs typeface="Arial" panose="020B0604020202020204" pitchFamily="34" charset="0"/>
            </a:endParaRPr>
          </a:p>
        </p:txBody>
      </p:sp>
      <p:sp>
        <p:nvSpPr>
          <p:cNvPr id="8196" name="Zástupný symbol pro číslo snímku 3">
            <a:extLst>
              <a:ext uri="{FF2B5EF4-FFF2-40B4-BE49-F238E27FC236}">
                <a16:creationId xmlns:a16="http://schemas.microsoft.com/office/drawing/2014/main" id="{209296C0-4660-18A0-A67E-88688C02964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C631174-309B-48B9-9002-24AAB59B62FE}" type="slidenum">
              <a:rPr lang="cs-CZ" altLang="cs-CZ"/>
              <a:pPr/>
              <a:t>7</a:t>
            </a:fld>
            <a:endParaRPr lang="cs-CZ" altLang="cs-CZ"/>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832BFBA3-FA24-43B6-9B4D-3FBE490BC76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F78A742E-CE7C-432C-A792-77EF9E5EA1C1}" type="slidenum">
              <a:rPr lang="cs-CZ" altLang="cs-CZ" smtClean="0"/>
              <a:pPr>
                <a:spcBef>
                  <a:spcPct val="0"/>
                </a:spcBef>
              </a:pPr>
              <a:t>83</a:t>
            </a:fld>
            <a:endParaRPr lang="cs-CZ" altLang="cs-CZ"/>
          </a:p>
        </p:txBody>
      </p:sp>
      <p:sp>
        <p:nvSpPr>
          <p:cNvPr id="49155" name="Rectangle 2">
            <a:extLst>
              <a:ext uri="{FF2B5EF4-FFF2-40B4-BE49-F238E27FC236}">
                <a16:creationId xmlns:a16="http://schemas.microsoft.com/office/drawing/2014/main" id="{5B70AB87-85F5-4B60-B32B-82899388FE6E}"/>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E09685A6-4B93-4ED3-A226-8F17DBEC888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a:latin typeface="Arial" panose="020B0604020202020204" pitchFamily="34" charset="0"/>
              <a:cs typeface="Arial" panose="020B060402020202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A1739FD0-CA0C-4EBF-B5AE-215A654E937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5956006-6A64-4D84-AE0B-F0C5411354FA}" type="slidenum">
              <a:rPr lang="cs-CZ" altLang="cs-CZ" smtClean="0"/>
              <a:pPr>
                <a:spcBef>
                  <a:spcPct val="0"/>
                </a:spcBef>
              </a:pPr>
              <a:t>84</a:t>
            </a:fld>
            <a:endParaRPr lang="cs-CZ" altLang="cs-CZ"/>
          </a:p>
        </p:txBody>
      </p:sp>
      <p:sp>
        <p:nvSpPr>
          <p:cNvPr id="51203" name="Rectangle 2">
            <a:extLst>
              <a:ext uri="{FF2B5EF4-FFF2-40B4-BE49-F238E27FC236}">
                <a16:creationId xmlns:a16="http://schemas.microsoft.com/office/drawing/2014/main" id="{B3765AF7-A9AE-41F1-8EA1-593E47D1E3D3}"/>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2F399451-3CB4-42D5-B6FB-180EC197DE3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a:latin typeface="Arial" panose="020B0604020202020204" pitchFamily="34" charset="0"/>
              <a:cs typeface="Arial" panose="020B060402020202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9436FCA6-B630-4A12-8668-D3CC27ED290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7DB64CA7-0FFE-4DD5-87F6-84C52467008A}" type="slidenum">
              <a:rPr lang="cs-CZ" altLang="cs-CZ" smtClean="0"/>
              <a:pPr>
                <a:spcBef>
                  <a:spcPct val="0"/>
                </a:spcBef>
              </a:pPr>
              <a:t>85</a:t>
            </a:fld>
            <a:endParaRPr lang="cs-CZ" altLang="cs-CZ"/>
          </a:p>
        </p:txBody>
      </p:sp>
      <p:sp>
        <p:nvSpPr>
          <p:cNvPr id="53251" name="Rectangle 2">
            <a:extLst>
              <a:ext uri="{FF2B5EF4-FFF2-40B4-BE49-F238E27FC236}">
                <a16:creationId xmlns:a16="http://schemas.microsoft.com/office/drawing/2014/main" id="{CBBFEA4E-83E5-4546-B24D-9A883583062A}"/>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C7F2C64C-BA90-4AD9-8B83-069F9335F7F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a:latin typeface="Arial" panose="020B0604020202020204" pitchFamily="34" charset="0"/>
              <a:cs typeface="Arial" panose="020B060402020202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A23A03B1-D561-4CA1-9C88-BAB5469933A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8405DB15-B578-4B5D-99C9-45CFA2E97241}" type="slidenum">
              <a:rPr lang="cs-CZ" altLang="cs-CZ" smtClean="0"/>
              <a:pPr>
                <a:spcBef>
                  <a:spcPct val="0"/>
                </a:spcBef>
              </a:pPr>
              <a:t>86</a:t>
            </a:fld>
            <a:endParaRPr lang="cs-CZ" altLang="cs-CZ"/>
          </a:p>
        </p:txBody>
      </p:sp>
      <p:sp>
        <p:nvSpPr>
          <p:cNvPr id="55299" name="Rectangle 2">
            <a:extLst>
              <a:ext uri="{FF2B5EF4-FFF2-40B4-BE49-F238E27FC236}">
                <a16:creationId xmlns:a16="http://schemas.microsoft.com/office/drawing/2014/main" id="{442D33E1-B569-4104-A1EE-A839243AA3C8}"/>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506F43D8-1070-48EC-8F6A-E909783BA56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a:latin typeface="Arial" panose="020B0604020202020204" pitchFamily="34" charset="0"/>
              <a:cs typeface="Arial" panose="020B060402020202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112A5170-6742-4B68-AFFF-821D233C08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463DC95-8FCD-4231-9B17-89CC89792928}" type="slidenum">
              <a:rPr lang="cs-CZ" altLang="cs-CZ" smtClean="0"/>
              <a:pPr>
                <a:spcBef>
                  <a:spcPct val="0"/>
                </a:spcBef>
              </a:pPr>
              <a:t>87</a:t>
            </a:fld>
            <a:endParaRPr lang="cs-CZ" altLang="cs-CZ"/>
          </a:p>
        </p:txBody>
      </p:sp>
      <p:sp>
        <p:nvSpPr>
          <p:cNvPr id="63491" name="Rectangle 2">
            <a:extLst>
              <a:ext uri="{FF2B5EF4-FFF2-40B4-BE49-F238E27FC236}">
                <a16:creationId xmlns:a16="http://schemas.microsoft.com/office/drawing/2014/main" id="{44F13108-3644-4060-A9D2-8BAA4C50BC0F}"/>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E42A95BA-025C-4F37-BBBE-E3EFECCA5CD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774261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112A5170-6742-4B68-AFFF-821D233C08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463DC95-8FCD-4231-9B17-89CC89792928}" type="slidenum">
              <a:rPr lang="cs-CZ" altLang="cs-CZ" smtClean="0"/>
              <a:pPr>
                <a:spcBef>
                  <a:spcPct val="0"/>
                </a:spcBef>
              </a:pPr>
              <a:t>88</a:t>
            </a:fld>
            <a:endParaRPr lang="cs-CZ" altLang="cs-CZ"/>
          </a:p>
        </p:txBody>
      </p:sp>
      <p:sp>
        <p:nvSpPr>
          <p:cNvPr id="63491" name="Rectangle 2">
            <a:extLst>
              <a:ext uri="{FF2B5EF4-FFF2-40B4-BE49-F238E27FC236}">
                <a16:creationId xmlns:a16="http://schemas.microsoft.com/office/drawing/2014/main" id="{44F13108-3644-4060-A9D2-8BAA4C50BC0F}"/>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E42A95BA-025C-4F37-BBBE-E3EFECCA5CD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14455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112A5170-6742-4B68-AFFF-821D233C08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463DC95-8FCD-4231-9B17-89CC89792928}" type="slidenum">
              <a:rPr lang="cs-CZ" altLang="cs-CZ" smtClean="0"/>
              <a:pPr>
                <a:spcBef>
                  <a:spcPct val="0"/>
                </a:spcBef>
              </a:pPr>
              <a:t>89</a:t>
            </a:fld>
            <a:endParaRPr lang="cs-CZ" altLang="cs-CZ"/>
          </a:p>
        </p:txBody>
      </p:sp>
      <p:sp>
        <p:nvSpPr>
          <p:cNvPr id="63491" name="Rectangle 2">
            <a:extLst>
              <a:ext uri="{FF2B5EF4-FFF2-40B4-BE49-F238E27FC236}">
                <a16:creationId xmlns:a16="http://schemas.microsoft.com/office/drawing/2014/main" id="{44F13108-3644-4060-A9D2-8BAA4C50BC0F}"/>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E42A95BA-025C-4F37-BBBE-E3EFECCA5CD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527447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112A5170-6742-4B68-AFFF-821D233C08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463DC95-8FCD-4231-9B17-89CC89792928}" type="slidenum">
              <a:rPr lang="cs-CZ" altLang="cs-CZ" smtClean="0"/>
              <a:pPr>
                <a:spcBef>
                  <a:spcPct val="0"/>
                </a:spcBef>
              </a:pPr>
              <a:t>90</a:t>
            </a:fld>
            <a:endParaRPr lang="cs-CZ" altLang="cs-CZ"/>
          </a:p>
        </p:txBody>
      </p:sp>
      <p:sp>
        <p:nvSpPr>
          <p:cNvPr id="63491" name="Rectangle 2">
            <a:extLst>
              <a:ext uri="{FF2B5EF4-FFF2-40B4-BE49-F238E27FC236}">
                <a16:creationId xmlns:a16="http://schemas.microsoft.com/office/drawing/2014/main" id="{44F13108-3644-4060-A9D2-8BAA4C50BC0F}"/>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E42A95BA-025C-4F37-BBBE-E3EFECCA5CD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789085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112A5170-6742-4B68-AFFF-821D233C08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463DC95-8FCD-4231-9B17-89CC89792928}" type="slidenum">
              <a:rPr lang="cs-CZ" altLang="cs-CZ" smtClean="0"/>
              <a:pPr>
                <a:spcBef>
                  <a:spcPct val="0"/>
                </a:spcBef>
              </a:pPr>
              <a:t>91</a:t>
            </a:fld>
            <a:endParaRPr lang="cs-CZ" altLang="cs-CZ"/>
          </a:p>
        </p:txBody>
      </p:sp>
      <p:sp>
        <p:nvSpPr>
          <p:cNvPr id="63491" name="Rectangle 2">
            <a:extLst>
              <a:ext uri="{FF2B5EF4-FFF2-40B4-BE49-F238E27FC236}">
                <a16:creationId xmlns:a16="http://schemas.microsoft.com/office/drawing/2014/main" id="{44F13108-3644-4060-A9D2-8BAA4C50BC0F}"/>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E42A95BA-025C-4F37-BBBE-E3EFECCA5CD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04660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112A5170-6742-4B68-AFFF-821D233C08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463DC95-8FCD-4231-9B17-89CC89792928}" type="slidenum">
              <a:rPr lang="cs-CZ" altLang="cs-CZ" smtClean="0"/>
              <a:pPr>
                <a:spcBef>
                  <a:spcPct val="0"/>
                </a:spcBef>
              </a:pPr>
              <a:t>92</a:t>
            </a:fld>
            <a:endParaRPr lang="cs-CZ" altLang="cs-CZ"/>
          </a:p>
        </p:txBody>
      </p:sp>
      <p:sp>
        <p:nvSpPr>
          <p:cNvPr id="63491" name="Rectangle 2">
            <a:extLst>
              <a:ext uri="{FF2B5EF4-FFF2-40B4-BE49-F238E27FC236}">
                <a16:creationId xmlns:a16="http://schemas.microsoft.com/office/drawing/2014/main" id="{44F13108-3644-4060-A9D2-8BAA4C50BC0F}"/>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E42A95BA-025C-4F37-BBBE-E3EFECCA5CD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8741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Zástupný symbol pro obrázek snímku 1">
            <a:extLst>
              <a:ext uri="{FF2B5EF4-FFF2-40B4-BE49-F238E27FC236}">
                <a16:creationId xmlns:a16="http://schemas.microsoft.com/office/drawing/2014/main" id="{BF07F42F-A52C-FC31-35F2-9D6D8B010F1A}"/>
              </a:ext>
            </a:extLst>
          </p:cNvPr>
          <p:cNvSpPr>
            <a:spLocks noGrp="1" noRot="1" noChangeAspect="1" noChangeArrowheads="1" noTextEdit="1"/>
          </p:cNvSpPr>
          <p:nvPr>
            <p:ph type="sldImg"/>
          </p:nvPr>
        </p:nvSpPr>
        <p:spPr>
          <a:ln/>
        </p:spPr>
      </p:sp>
      <p:sp>
        <p:nvSpPr>
          <p:cNvPr id="10243" name="Zástupný symbol pro poznámky 2">
            <a:extLst>
              <a:ext uri="{FF2B5EF4-FFF2-40B4-BE49-F238E27FC236}">
                <a16:creationId xmlns:a16="http://schemas.microsoft.com/office/drawing/2014/main" id="{F34D619A-9907-B2A4-425F-DCF0B7FB481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cs-CZ">
              <a:latin typeface="Arial" panose="020B0604020202020204" pitchFamily="34" charset="0"/>
              <a:cs typeface="Arial" panose="020B0604020202020204" pitchFamily="34" charset="0"/>
            </a:endParaRPr>
          </a:p>
        </p:txBody>
      </p:sp>
      <p:sp>
        <p:nvSpPr>
          <p:cNvPr id="10244" name="Zástupný symbol pro číslo snímku 3">
            <a:extLst>
              <a:ext uri="{FF2B5EF4-FFF2-40B4-BE49-F238E27FC236}">
                <a16:creationId xmlns:a16="http://schemas.microsoft.com/office/drawing/2014/main" id="{95ACA0DD-56F0-5221-2A65-2437622C490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ADABA72-0550-414C-AADC-F517886D2DAD}" type="slidenum">
              <a:rPr lang="cs-CZ" altLang="cs-CZ"/>
              <a:pPr/>
              <a:t>8</a:t>
            </a:fld>
            <a:endParaRPr lang="cs-CZ" altLang="cs-CZ"/>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112A5170-6742-4B68-AFFF-821D233C08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463DC95-8FCD-4231-9B17-89CC89792928}" type="slidenum">
              <a:rPr lang="cs-CZ" altLang="cs-CZ" smtClean="0"/>
              <a:pPr>
                <a:spcBef>
                  <a:spcPct val="0"/>
                </a:spcBef>
              </a:pPr>
              <a:t>93</a:t>
            </a:fld>
            <a:endParaRPr lang="cs-CZ" altLang="cs-CZ"/>
          </a:p>
        </p:txBody>
      </p:sp>
      <p:sp>
        <p:nvSpPr>
          <p:cNvPr id="63491" name="Rectangle 2">
            <a:extLst>
              <a:ext uri="{FF2B5EF4-FFF2-40B4-BE49-F238E27FC236}">
                <a16:creationId xmlns:a16="http://schemas.microsoft.com/office/drawing/2014/main" id="{44F13108-3644-4060-A9D2-8BAA4C50BC0F}"/>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E42A95BA-025C-4F37-BBBE-E3EFECCA5CD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525061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112A5170-6742-4B68-AFFF-821D233C08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463DC95-8FCD-4231-9B17-89CC89792928}" type="slidenum">
              <a:rPr lang="cs-CZ" altLang="cs-CZ" smtClean="0"/>
              <a:pPr>
                <a:spcBef>
                  <a:spcPct val="0"/>
                </a:spcBef>
              </a:pPr>
              <a:t>94</a:t>
            </a:fld>
            <a:endParaRPr lang="cs-CZ" altLang="cs-CZ"/>
          </a:p>
        </p:txBody>
      </p:sp>
      <p:sp>
        <p:nvSpPr>
          <p:cNvPr id="63491" name="Rectangle 2">
            <a:extLst>
              <a:ext uri="{FF2B5EF4-FFF2-40B4-BE49-F238E27FC236}">
                <a16:creationId xmlns:a16="http://schemas.microsoft.com/office/drawing/2014/main" id="{44F13108-3644-4060-A9D2-8BAA4C50BC0F}"/>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E42A95BA-025C-4F37-BBBE-E3EFECCA5CD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690309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112A5170-6742-4B68-AFFF-821D233C08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463DC95-8FCD-4231-9B17-89CC89792928}" type="slidenum">
              <a:rPr lang="cs-CZ" altLang="cs-CZ" smtClean="0"/>
              <a:pPr>
                <a:spcBef>
                  <a:spcPct val="0"/>
                </a:spcBef>
              </a:pPr>
              <a:t>95</a:t>
            </a:fld>
            <a:endParaRPr lang="cs-CZ" altLang="cs-CZ"/>
          </a:p>
        </p:txBody>
      </p:sp>
      <p:sp>
        <p:nvSpPr>
          <p:cNvPr id="63491" name="Rectangle 2">
            <a:extLst>
              <a:ext uri="{FF2B5EF4-FFF2-40B4-BE49-F238E27FC236}">
                <a16:creationId xmlns:a16="http://schemas.microsoft.com/office/drawing/2014/main" id="{44F13108-3644-4060-A9D2-8BAA4C50BC0F}"/>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E42A95BA-025C-4F37-BBBE-E3EFECCA5CD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909559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112A5170-6742-4B68-AFFF-821D233C08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463DC95-8FCD-4231-9B17-89CC89792928}" type="slidenum">
              <a:rPr lang="cs-CZ" altLang="cs-CZ" smtClean="0"/>
              <a:pPr>
                <a:spcBef>
                  <a:spcPct val="0"/>
                </a:spcBef>
              </a:pPr>
              <a:t>96</a:t>
            </a:fld>
            <a:endParaRPr lang="cs-CZ" altLang="cs-CZ"/>
          </a:p>
        </p:txBody>
      </p:sp>
      <p:sp>
        <p:nvSpPr>
          <p:cNvPr id="63491" name="Rectangle 2">
            <a:extLst>
              <a:ext uri="{FF2B5EF4-FFF2-40B4-BE49-F238E27FC236}">
                <a16:creationId xmlns:a16="http://schemas.microsoft.com/office/drawing/2014/main" id="{44F13108-3644-4060-A9D2-8BAA4C50BC0F}"/>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E42A95BA-025C-4F37-BBBE-E3EFECCA5CD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2977412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112A5170-6742-4B68-AFFF-821D233C08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463DC95-8FCD-4231-9B17-89CC89792928}" type="slidenum">
              <a:rPr lang="cs-CZ" altLang="cs-CZ" smtClean="0"/>
              <a:pPr>
                <a:spcBef>
                  <a:spcPct val="0"/>
                </a:spcBef>
              </a:pPr>
              <a:t>97</a:t>
            </a:fld>
            <a:endParaRPr lang="cs-CZ" altLang="cs-CZ"/>
          </a:p>
        </p:txBody>
      </p:sp>
      <p:sp>
        <p:nvSpPr>
          <p:cNvPr id="63491" name="Rectangle 2">
            <a:extLst>
              <a:ext uri="{FF2B5EF4-FFF2-40B4-BE49-F238E27FC236}">
                <a16:creationId xmlns:a16="http://schemas.microsoft.com/office/drawing/2014/main" id="{44F13108-3644-4060-A9D2-8BAA4C50BC0F}"/>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E42A95BA-025C-4F37-BBBE-E3EFECCA5CD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cs-CZ">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091196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Zástupný symbol pro obrázek snímku 1">
            <a:extLst>
              <a:ext uri="{FF2B5EF4-FFF2-40B4-BE49-F238E27FC236}">
                <a16:creationId xmlns:a16="http://schemas.microsoft.com/office/drawing/2014/main" id="{4911F450-6905-4135-8991-55FF3D6D01DE}"/>
              </a:ext>
            </a:extLst>
          </p:cNvPr>
          <p:cNvSpPr>
            <a:spLocks noGrp="1" noRot="1" noChangeAspect="1" noChangeArrowheads="1" noTextEdit="1"/>
          </p:cNvSpPr>
          <p:nvPr>
            <p:ph type="sldImg"/>
          </p:nvPr>
        </p:nvSpPr>
        <p:spPr>
          <a:ln/>
        </p:spPr>
      </p:sp>
      <p:sp>
        <p:nvSpPr>
          <p:cNvPr id="154627" name="Zástupný symbol pro poznámky 2">
            <a:extLst>
              <a:ext uri="{FF2B5EF4-FFF2-40B4-BE49-F238E27FC236}">
                <a16:creationId xmlns:a16="http://schemas.microsoft.com/office/drawing/2014/main" id="{DA78664A-9D56-4634-B9C0-3F08B4EC140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cs-CZ">
              <a:latin typeface="Arial" panose="020B0604020202020204" pitchFamily="34" charset="0"/>
              <a:cs typeface="Arial" panose="020B0604020202020204" pitchFamily="34" charset="0"/>
            </a:endParaRPr>
          </a:p>
        </p:txBody>
      </p:sp>
      <p:sp>
        <p:nvSpPr>
          <p:cNvPr id="154628" name="Zástupný symbol pro číslo snímku 3">
            <a:extLst>
              <a:ext uri="{FF2B5EF4-FFF2-40B4-BE49-F238E27FC236}">
                <a16:creationId xmlns:a16="http://schemas.microsoft.com/office/drawing/2014/main" id="{4583AD08-573E-4967-BF7D-32D127E4CC0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7EF79259-2D3C-4C28-A90A-A1FAF53AFBD8}" type="slidenum">
              <a:rPr lang="cs-CZ" altLang="cs-CZ" smtClean="0"/>
              <a:pPr>
                <a:spcBef>
                  <a:spcPct val="0"/>
                </a:spcBef>
              </a:pPr>
              <a:t>102</a:t>
            </a:fld>
            <a:endParaRPr lang="cs-CZ" altLang="cs-CZ"/>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Zástupný symbol pro obrázek snímku 1">
            <a:extLst>
              <a:ext uri="{FF2B5EF4-FFF2-40B4-BE49-F238E27FC236}">
                <a16:creationId xmlns:a16="http://schemas.microsoft.com/office/drawing/2014/main" id="{E5756739-733A-497B-BB75-65886B7B7863}"/>
              </a:ext>
            </a:extLst>
          </p:cNvPr>
          <p:cNvSpPr>
            <a:spLocks noGrp="1" noRot="1" noChangeAspect="1" noChangeArrowheads="1" noTextEdit="1"/>
          </p:cNvSpPr>
          <p:nvPr>
            <p:ph type="sldImg"/>
          </p:nvPr>
        </p:nvSpPr>
        <p:spPr>
          <a:ln/>
        </p:spPr>
      </p:sp>
      <p:sp>
        <p:nvSpPr>
          <p:cNvPr id="171011" name="Zástupný symbol pro poznámky 2">
            <a:extLst>
              <a:ext uri="{FF2B5EF4-FFF2-40B4-BE49-F238E27FC236}">
                <a16:creationId xmlns:a16="http://schemas.microsoft.com/office/drawing/2014/main" id="{341B4BE2-4C1A-41ED-A8AB-A4EB32A799A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cs-CZ">
              <a:latin typeface="Arial" panose="020B0604020202020204" pitchFamily="34" charset="0"/>
              <a:cs typeface="Arial" panose="020B0604020202020204" pitchFamily="34" charset="0"/>
            </a:endParaRPr>
          </a:p>
        </p:txBody>
      </p:sp>
      <p:sp>
        <p:nvSpPr>
          <p:cNvPr id="171012" name="Zástupný symbol pro číslo snímku 3">
            <a:extLst>
              <a:ext uri="{FF2B5EF4-FFF2-40B4-BE49-F238E27FC236}">
                <a16:creationId xmlns:a16="http://schemas.microsoft.com/office/drawing/2014/main" id="{C2544A14-55C8-477C-8429-C7F42014BB0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657ED550-D21F-43CD-985F-BBE7F18981AF}" type="slidenum">
              <a:rPr lang="cs-CZ" altLang="cs-CZ" smtClean="0"/>
              <a:pPr>
                <a:spcBef>
                  <a:spcPct val="0"/>
                </a:spcBef>
              </a:pPr>
              <a:t>103</a:t>
            </a:fld>
            <a:endParaRPr lang="cs-CZ" altLang="cs-CZ"/>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Zástupný symbol pro obrázek snímku 1">
            <a:extLst>
              <a:ext uri="{FF2B5EF4-FFF2-40B4-BE49-F238E27FC236}">
                <a16:creationId xmlns:a16="http://schemas.microsoft.com/office/drawing/2014/main" id="{92E2D7BC-429D-4DA3-B914-08E11E47D9F8}"/>
              </a:ext>
            </a:extLst>
          </p:cNvPr>
          <p:cNvSpPr>
            <a:spLocks noGrp="1" noRot="1" noChangeAspect="1" noChangeArrowheads="1" noTextEdit="1"/>
          </p:cNvSpPr>
          <p:nvPr>
            <p:ph type="sldImg"/>
          </p:nvPr>
        </p:nvSpPr>
        <p:spPr>
          <a:ln/>
        </p:spPr>
      </p:sp>
      <p:sp>
        <p:nvSpPr>
          <p:cNvPr id="173059" name="Zástupný symbol pro poznámky 2">
            <a:extLst>
              <a:ext uri="{FF2B5EF4-FFF2-40B4-BE49-F238E27FC236}">
                <a16:creationId xmlns:a16="http://schemas.microsoft.com/office/drawing/2014/main" id="{837E4D74-3047-410E-A5CA-DFACEBE263B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cs-CZ">
              <a:latin typeface="Arial" panose="020B0604020202020204" pitchFamily="34" charset="0"/>
              <a:cs typeface="Arial" panose="020B0604020202020204" pitchFamily="34" charset="0"/>
            </a:endParaRPr>
          </a:p>
        </p:txBody>
      </p:sp>
      <p:sp>
        <p:nvSpPr>
          <p:cNvPr id="173060" name="Zástupný symbol pro číslo snímku 3">
            <a:extLst>
              <a:ext uri="{FF2B5EF4-FFF2-40B4-BE49-F238E27FC236}">
                <a16:creationId xmlns:a16="http://schemas.microsoft.com/office/drawing/2014/main" id="{B4069DED-04D3-4E73-9902-024CD939D36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8E369130-E622-4632-851C-485058F5E43B}" type="slidenum">
              <a:rPr lang="cs-CZ" altLang="cs-CZ" smtClean="0"/>
              <a:pPr>
                <a:spcBef>
                  <a:spcPct val="0"/>
                </a:spcBef>
              </a:pPr>
              <a:t>104</a:t>
            </a:fld>
            <a:endParaRPr lang="cs-CZ" altLang="cs-CZ"/>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Zástupný symbol pro obrázek snímku 1">
            <a:extLst>
              <a:ext uri="{FF2B5EF4-FFF2-40B4-BE49-F238E27FC236}">
                <a16:creationId xmlns:a16="http://schemas.microsoft.com/office/drawing/2014/main" id="{E7FEA7FF-BA86-4E94-8C97-F75317E832A0}"/>
              </a:ext>
            </a:extLst>
          </p:cNvPr>
          <p:cNvSpPr>
            <a:spLocks noGrp="1" noRot="1" noChangeAspect="1" noChangeArrowheads="1" noTextEdit="1"/>
          </p:cNvSpPr>
          <p:nvPr>
            <p:ph type="sldImg"/>
          </p:nvPr>
        </p:nvSpPr>
        <p:spPr>
          <a:ln/>
        </p:spPr>
      </p:sp>
      <p:sp>
        <p:nvSpPr>
          <p:cNvPr id="175107" name="Zástupný symbol pro poznámky 2">
            <a:extLst>
              <a:ext uri="{FF2B5EF4-FFF2-40B4-BE49-F238E27FC236}">
                <a16:creationId xmlns:a16="http://schemas.microsoft.com/office/drawing/2014/main" id="{F7DF5166-47BB-443D-9EDD-6D50690AEA0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cs-CZ">
              <a:latin typeface="Arial" panose="020B0604020202020204" pitchFamily="34" charset="0"/>
              <a:cs typeface="Arial" panose="020B0604020202020204" pitchFamily="34" charset="0"/>
            </a:endParaRPr>
          </a:p>
        </p:txBody>
      </p:sp>
      <p:sp>
        <p:nvSpPr>
          <p:cNvPr id="175108" name="Zástupný symbol pro číslo snímku 3">
            <a:extLst>
              <a:ext uri="{FF2B5EF4-FFF2-40B4-BE49-F238E27FC236}">
                <a16:creationId xmlns:a16="http://schemas.microsoft.com/office/drawing/2014/main" id="{986CF687-0FBF-47D0-BDEB-0B967A2F75E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87369DD8-0621-44C9-8A3B-AFE81386293B}" type="slidenum">
              <a:rPr lang="cs-CZ" altLang="cs-CZ" smtClean="0"/>
              <a:pPr>
                <a:spcBef>
                  <a:spcPct val="0"/>
                </a:spcBef>
              </a:pPr>
              <a:t>105</a:t>
            </a:fld>
            <a:endParaRPr lang="cs-CZ" altLang="cs-CZ"/>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Zástupný symbol pro obrázek snímku 1">
            <a:extLst>
              <a:ext uri="{FF2B5EF4-FFF2-40B4-BE49-F238E27FC236}">
                <a16:creationId xmlns:a16="http://schemas.microsoft.com/office/drawing/2014/main" id="{0C12DAE7-16C1-45A5-94DE-7CCF09E4E058}"/>
              </a:ext>
            </a:extLst>
          </p:cNvPr>
          <p:cNvSpPr>
            <a:spLocks noGrp="1" noRot="1" noChangeAspect="1" noChangeArrowheads="1" noTextEdit="1"/>
          </p:cNvSpPr>
          <p:nvPr>
            <p:ph type="sldImg"/>
          </p:nvPr>
        </p:nvSpPr>
        <p:spPr>
          <a:ln/>
        </p:spPr>
      </p:sp>
      <p:sp>
        <p:nvSpPr>
          <p:cNvPr id="177155" name="Zástupný symbol pro poznámky 2">
            <a:extLst>
              <a:ext uri="{FF2B5EF4-FFF2-40B4-BE49-F238E27FC236}">
                <a16:creationId xmlns:a16="http://schemas.microsoft.com/office/drawing/2014/main" id="{26E35E61-29A4-4637-B49E-ABF53B7D2A3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cs-CZ">
              <a:latin typeface="Arial" panose="020B0604020202020204" pitchFamily="34" charset="0"/>
              <a:cs typeface="Arial" panose="020B0604020202020204" pitchFamily="34" charset="0"/>
            </a:endParaRPr>
          </a:p>
        </p:txBody>
      </p:sp>
      <p:sp>
        <p:nvSpPr>
          <p:cNvPr id="177156" name="Zástupný symbol pro číslo snímku 3">
            <a:extLst>
              <a:ext uri="{FF2B5EF4-FFF2-40B4-BE49-F238E27FC236}">
                <a16:creationId xmlns:a16="http://schemas.microsoft.com/office/drawing/2014/main" id="{57ACE0D2-304E-43FC-954E-F6D8720571D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BB036E4F-4DC5-4CDB-8ADB-7E24A58044DD}" type="slidenum">
              <a:rPr lang="cs-CZ" altLang="cs-CZ" smtClean="0"/>
              <a:pPr>
                <a:spcBef>
                  <a:spcPct val="0"/>
                </a:spcBef>
              </a:pPr>
              <a:t>106</a:t>
            </a:fld>
            <a:endParaRPr lang="cs-CZ" alt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Zástupný symbol pro obrázek snímku 1">
            <a:extLst>
              <a:ext uri="{FF2B5EF4-FFF2-40B4-BE49-F238E27FC236}">
                <a16:creationId xmlns:a16="http://schemas.microsoft.com/office/drawing/2014/main" id="{A095896C-1F96-EF1E-B127-CBD60517F71C}"/>
              </a:ext>
            </a:extLst>
          </p:cNvPr>
          <p:cNvSpPr>
            <a:spLocks noGrp="1" noRot="1" noChangeAspect="1" noChangeArrowheads="1" noTextEdit="1"/>
          </p:cNvSpPr>
          <p:nvPr>
            <p:ph type="sldImg"/>
          </p:nvPr>
        </p:nvSpPr>
        <p:spPr>
          <a:ln/>
        </p:spPr>
      </p:sp>
      <p:sp>
        <p:nvSpPr>
          <p:cNvPr id="12291" name="Zástupný symbol pro poznámky 2">
            <a:extLst>
              <a:ext uri="{FF2B5EF4-FFF2-40B4-BE49-F238E27FC236}">
                <a16:creationId xmlns:a16="http://schemas.microsoft.com/office/drawing/2014/main" id="{E0D2BAED-E82F-58DD-79B2-DFA4E2FFF72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cs-CZ" altLang="cs-CZ">
                <a:latin typeface="Arial" panose="020B0604020202020204" pitchFamily="34" charset="0"/>
                <a:cs typeface="Arial" panose="020B0604020202020204" pitchFamily="34" charset="0"/>
              </a:rPr>
              <a:t>Where the muscles are</a:t>
            </a:r>
          </a:p>
          <a:p>
            <a:pPr eaLnBrk="1" hangingPunct="1"/>
            <a:r>
              <a:rPr lang="cs-CZ" altLang="cs-CZ">
                <a:latin typeface="Arial" panose="020B0604020202020204" pitchFamily="34" charset="0"/>
                <a:cs typeface="Arial" panose="020B0604020202020204" pitchFamily="34" charset="0"/>
              </a:rPr>
              <a:t>Whereever there is a need for energy</a:t>
            </a:r>
            <a:endParaRPr lang="en-US" altLang="cs-CZ">
              <a:latin typeface="Arial" panose="020B0604020202020204" pitchFamily="34" charset="0"/>
              <a:cs typeface="Arial" panose="020B0604020202020204" pitchFamily="34" charset="0"/>
            </a:endParaRPr>
          </a:p>
        </p:txBody>
      </p:sp>
      <p:sp>
        <p:nvSpPr>
          <p:cNvPr id="12292" name="Zástupný symbol pro číslo snímku 3">
            <a:extLst>
              <a:ext uri="{FF2B5EF4-FFF2-40B4-BE49-F238E27FC236}">
                <a16:creationId xmlns:a16="http://schemas.microsoft.com/office/drawing/2014/main" id="{88FFB31C-E068-E4E5-B74F-AC15B483E9E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F3735EE-4BBD-4BDD-B965-68A920CDCD6C}" type="slidenum">
              <a:rPr lang="cs-CZ" altLang="cs-CZ"/>
              <a:pPr/>
              <a:t>9</a:t>
            </a:fld>
            <a:endParaRPr lang="cs-CZ" altLang="cs-CZ"/>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Zástupný symbol pro obrázek snímku 1">
            <a:extLst>
              <a:ext uri="{FF2B5EF4-FFF2-40B4-BE49-F238E27FC236}">
                <a16:creationId xmlns:a16="http://schemas.microsoft.com/office/drawing/2014/main" id="{A5320466-EAC9-4E34-9D60-DB95E2C9B78B}"/>
              </a:ext>
            </a:extLst>
          </p:cNvPr>
          <p:cNvSpPr>
            <a:spLocks noGrp="1" noRot="1" noChangeAspect="1" noChangeArrowheads="1" noTextEdit="1"/>
          </p:cNvSpPr>
          <p:nvPr>
            <p:ph type="sldImg"/>
          </p:nvPr>
        </p:nvSpPr>
        <p:spPr>
          <a:ln/>
        </p:spPr>
      </p:sp>
      <p:sp>
        <p:nvSpPr>
          <p:cNvPr id="179203" name="Zástupný symbol pro poznámky 2">
            <a:extLst>
              <a:ext uri="{FF2B5EF4-FFF2-40B4-BE49-F238E27FC236}">
                <a16:creationId xmlns:a16="http://schemas.microsoft.com/office/drawing/2014/main" id="{A37E5AEA-67B4-4CA7-B643-001CA75F571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cs-CZ">
              <a:latin typeface="Arial" panose="020B0604020202020204" pitchFamily="34" charset="0"/>
              <a:cs typeface="Arial" panose="020B0604020202020204" pitchFamily="34" charset="0"/>
            </a:endParaRPr>
          </a:p>
        </p:txBody>
      </p:sp>
      <p:sp>
        <p:nvSpPr>
          <p:cNvPr id="179204" name="Zástupný symbol pro číslo snímku 3">
            <a:extLst>
              <a:ext uri="{FF2B5EF4-FFF2-40B4-BE49-F238E27FC236}">
                <a16:creationId xmlns:a16="http://schemas.microsoft.com/office/drawing/2014/main" id="{1710F70D-7514-411A-AD35-E7B0AE7F4CB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0B627AF-90DE-46A1-8B32-2F10B1F47CE2}" type="slidenum">
              <a:rPr lang="cs-CZ" altLang="cs-CZ" smtClean="0"/>
              <a:pPr>
                <a:spcBef>
                  <a:spcPct val="0"/>
                </a:spcBef>
              </a:pPr>
              <a:t>107</a:t>
            </a:fld>
            <a:endParaRPr lang="cs-CZ" altLang="cs-CZ"/>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Zástupný symbol pro obrázek snímku 1">
            <a:extLst>
              <a:ext uri="{FF2B5EF4-FFF2-40B4-BE49-F238E27FC236}">
                <a16:creationId xmlns:a16="http://schemas.microsoft.com/office/drawing/2014/main" id="{81645687-2754-4828-93E3-D56714C4AB79}"/>
              </a:ext>
            </a:extLst>
          </p:cNvPr>
          <p:cNvSpPr>
            <a:spLocks noGrp="1" noRot="1" noChangeAspect="1" noChangeArrowheads="1" noTextEdit="1"/>
          </p:cNvSpPr>
          <p:nvPr>
            <p:ph type="sldImg"/>
          </p:nvPr>
        </p:nvSpPr>
        <p:spPr>
          <a:ln/>
        </p:spPr>
      </p:sp>
      <p:sp>
        <p:nvSpPr>
          <p:cNvPr id="183299" name="Zástupný symbol pro poznámky 2">
            <a:extLst>
              <a:ext uri="{FF2B5EF4-FFF2-40B4-BE49-F238E27FC236}">
                <a16:creationId xmlns:a16="http://schemas.microsoft.com/office/drawing/2014/main" id="{313B0E09-EF6B-490C-9B81-EB1C5C5FD1A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cs-CZ">
              <a:latin typeface="Arial" panose="020B0604020202020204" pitchFamily="34" charset="0"/>
              <a:cs typeface="Arial" panose="020B0604020202020204" pitchFamily="34" charset="0"/>
            </a:endParaRPr>
          </a:p>
        </p:txBody>
      </p:sp>
      <p:sp>
        <p:nvSpPr>
          <p:cNvPr id="183300" name="Zástupný symbol pro číslo snímku 3">
            <a:extLst>
              <a:ext uri="{FF2B5EF4-FFF2-40B4-BE49-F238E27FC236}">
                <a16:creationId xmlns:a16="http://schemas.microsoft.com/office/drawing/2014/main" id="{A92540DB-2F9C-4B2B-A594-A0E2967448B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D9FF808A-59FC-4694-8241-273F7C1C0D07}" type="slidenum">
              <a:rPr lang="cs-CZ" altLang="cs-CZ" smtClean="0"/>
              <a:pPr>
                <a:spcBef>
                  <a:spcPct val="0"/>
                </a:spcBef>
              </a:pPr>
              <a:t>108</a:t>
            </a:fld>
            <a:endParaRPr lang="cs-CZ" altLang="cs-CZ"/>
          </a:p>
        </p:txBody>
      </p:sp>
    </p:spTree>
    <p:extLst>
      <p:ext uri="{BB962C8B-B14F-4D97-AF65-F5344CB8AC3E}">
        <p14:creationId xmlns:p14="http://schemas.microsoft.com/office/powerpoint/2010/main" val="337202663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Zástupný symbol pro obrázek snímku 1">
            <a:extLst>
              <a:ext uri="{FF2B5EF4-FFF2-40B4-BE49-F238E27FC236}">
                <a16:creationId xmlns:a16="http://schemas.microsoft.com/office/drawing/2014/main" id="{74E7F59F-0B51-4743-8EE2-19823E3995CA}"/>
              </a:ext>
            </a:extLst>
          </p:cNvPr>
          <p:cNvSpPr>
            <a:spLocks noGrp="1" noRot="1" noChangeAspect="1" noChangeArrowheads="1" noTextEdit="1"/>
          </p:cNvSpPr>
          <p:nvPr>
            <p:ph type="sldImg"/>
          </p:nvPr>
        </p:nvSpPr>
        <p:spPr>
          <a:ln/>
        </p:spPr>
      </p:sp>
      <p:sp>
        <p:nvSpPr>
          <p:cNvPr id="185347" name="Zástupný symbol pro poznámky 2">
            <a:extLst>
              <a:ext uri="{FF2B5EF4-FFF2-40B4-BE49-F238E27FC236}">
                <a16:creationId xmlns:a16="http://schemas.microsoft.com/office/drawing/2014/main" id="{B20B17D7-4AEF-4732-9682-F0548D76F7D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cs-CZ">
              <a:latin typeface="Arial" panose="020B0604020202020204" pitchFamily="34" charset="0"/>
              <a:cs typeface="Arial" panose="020B0604020202020204" pitchFamily="34" charset="0"/>
            </a:endParaRPr>
          </a:p>
        </p:txBody>
      </p:sp>
      <p:sp>
        <p:nvSpPr>
          <p:cNvPr id="185348" name="Zástupný symbol pro číslo snímku 3">
            <a:extLst>
              <a:ext uri="{FF2B5EF4-FFF2-40B4-BE49-F238E27FC236}">
                <a16:creationId xmlns:a16="http://schemas.microsoft.com/office/drawing/2014/main" id="{0D8C7332-6420-4D34-9ACB-CB1DA7F120F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67CE30A-FE73-46F6-99E5-5F48D46AB3CE}" type="slidenum">
              <a:rPr lang="cs-CZ" altLang="cs-CZ" smtClean="0"/>
              <a:pPr>
                <a:spcBef>
                  <a:spcPct val="0"/>
                </a:spcBef>
              </a:pPr>
              <a:t>109</a:t>
            </a:fld>
            <a:endParaRPr lang="cs-CZ" altLang="cs-CZ"/>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Zástupný symbol pro obrázek snímku 1">
            <a:extLst>
              <a:ext uri="{FF2B5EF4-FFF2-40B4-BE49-F238E27FC236}">
                <a16:creationId xmlns:a16="http://schemas.microsoft.com/office/drawing/2014/main" id="{74EC731C-1978-4790-86EC-6DFC6E59321D}"/>
              </a:ext>
            </a:extLst>
          </p:cNvPr>
          <p:cNvSpPr>
            <a:spLocks noGrp="1" noRot="1" noChangeAspect="1" noChangeArrowheads="1" noTextEdit="1"/>
          </p:cNvSpPr>
          <p:nvPr>
            <p:ph type="sldImg"/>
          </p:nvPr>
        </p:nvSpPr>
        <p:spPr>
          <a:ln/>
        </p:spPr>
      </p:sp>
      <p:sp>
        <p:nvSpPr>
          <p:cNvPr id="187395" name="Zástupný symbol pro poznámky 2">
            <a:extLst>
              <a:ext uri="{FF2B5EF4-FFF2-40B4-BE49-F238E27FC236}">
                <a16:creationId xmlns:a16="http://schemas.microsoft.com/office/drawing/2014/main" id="{CDB04986-51E1-4BCD-9911-92F6CB91D32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cs-CZ">
              <a:latin typeface="Arial" panose="020B0604020202020204" pitchFamily="34" charset="0"/>
              <a:cs typeface="Arial" panose="020B0604020202020204" pitchFamily="34" charset="0"/>
            </a:endParaRPr>
          </a:p>
        </p:txBody>
      </p:sp>
      <p:sp>
        <p:nvSpPr>
          <p:cNvPr id="187396" name="Zástupný symbol pro číslo snímku 3">
            <a:extLst>
              <a:ext uri="{FF2B5EF4-FFF2-40B4-BE49-F238E27FC236}">
                <a16:creationId xmlns:a16="http://schemas.microsoft.com/office/drawing/2014/main" id="{0653034F-55A8-4A94-9F83-AEE34282D9F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10D9B689-24FB-486B-8B27-8EBFD1E94732}" type="slidenum">
              <a:rPr lang="cs-CZ" altLang="cs-CZ" smtClean="0"/>
              <a:pPr>
                <a:spcBef>
                  <a:spcPct val="0"/>
                </a:spcBef>
              </a:pPr>
              <a:t>110</a:t>
            </a:fld>
            <a:endParaRPr lang="cs-CZ" altLang="cs-CZ"/>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Zástupný symbol pro obrázek snímku 1">
            <a:extLst>
              <a:ext uri="{FF2B5EF4-FFF2-40B4-BE49-F238E27FC236}">
                <a16:creationId xmlns:a16="http://schemas.microsoft.com/office/drawing/2014/main" id="{F10FAABF-9EE1-48D3-A17F-9189AA1058A1}"/>
              </a:ext>
            </a:extLst>
          </p:cNvPr>
          <p:cNvSpPr>
            <a:spLocks noGrp="1" noRot="1" noChangeAspect="1" noChangeArrowheads="1" noTextEdit="1"/>
          </p:cNvSpPr>
          <p:nvPr>
            <p:ph type="sldImg"/>
          </p:nvPr>
        </p:nvSpPr>
        <p:spPr>
          <a:ln/>
        </p:spPr>
      </p:sp>
      <p:sp>
        <p:nvSpPr>
          <p:cNvPr id="189443" name="Zástupný symbol pro poznámky 2">
            <a:extLst>
              <a:ext uri="{FF2B5EF4-FFF2-40B4-BE49-F238E27FC236}">
                <a16:creationId xmlns:a16="http://schemas.microsoft.com/office/drawing/2014/main" id="{22A85F53-1A28-4A21-988F-C4558F2BF83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cs-CZ">
              <a:latin typeface="Arial" panose="020B0604020202020204" pitchFamily="34" charset="0"/>
              <a:cs typeface="Arial" panose="020B0604020202020204" pitchFamily="34" charset="0"/>
            </a:endParaRPr>
          </a:p>
        </p:txBody>
      </p:sp>
      <p:sp>
        <p:nvSpPr>
          <p:cNvPr id="189444" name="Zástupný symbol pro číslo snímku 3">
            <a:extLst>
              <a:ext uri="{FF2B5EF4-FFF2-40B4-BE49-F238E27FC236}">
                <a16:creationId xmlns:a16="http://schemas.microsoft.com/office/drawing/2014/main" id="{631E4A73-49C2-4B9F-8CC7-1A0B8D41269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2C8D336A-9726-467A-8897-D60E8614A9F1}" type="slidenum">
              <a:rPr lang="cs-CZ" altLang="cs-CZ" smtClean="0"/>
              <a:pPr>
                <a:spcBef>
                  <a:spcPct val="0"/>
                </a:spcBef>
              </a:pPr>
              <a:t>111</a:t>
            </a:fld>
            <a:endParaRPr lang="cs-CZ" altLang="cs-CZ"/>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a:extLst>
              <a:ext uri="{FF2B5EF4-FFF2-40B4-BE49-F238E27FC236}">
                <a16:creationId xmlns:a16="http://schemas.microsoft.com/office/drawing/2014/main" id="{7EB6874E-DFBC-4E79-B5E4-49378D8C8CB4}"/>
              </a:ext>
            </a:extLst>
          </p:cNvPr>
          <p:cNvSpPr>
            <a:spLocks noGrp="1" noRot="1" noChangeAspect="1" noChangeArrowheads="1" noTextEdit="1"/>
          </p:cNvSpPr>
          <p:nvPr>
            <p:ph type="sldImg"/>
          </p:nvPr>
        </p:nvSpPr>
        <p:spPr>
          <a:ln/>
        </p:spPr>
      </p:sp>
      <p:sp>
        <p:nvSpPr>
          <p:cNvPr id="191491" name="Rectangle 3">
            <a:extLst>
              <a:ext uri="{FF2B5EF4-FFF2-40B4-BE49-F238E27FC236}">
                <a16:creationId xmlns:a16="http://schemas.microsoft.com/office/drawing/2014/main" id="{9DA75FA9-34EF-4A31-BCD7-F8E0B1542AD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cs-CZ">
              <a:latin typeface="Arial" panose="020B0604020202020204" pitchFamily="34" charset="0"/>
              <a:cs typeface="Arial" panose="020B0604020202020204"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a:extLst>
              <a:ext uri="{FF2B5EF4-FFF2-40B4-BE49-F238E27FC236}">
                <a16:creationId xmlns:a16="http://schemas.microsoft.com/office/drawing/2014/main" id="{3768BA99-F0AA-4A1A-8E79-845AAEFE6085}"/>
              </a:ext>
            </a:extLst>
          </p:cNvPr>
          <p:cNvSpPr>
            <a:spLocks noGrp="1" noRot="1" noChangeAspect="1" noChangeArrowheads="1" noTextEdit="1"/>
          </p:cNvSpPr>
          <p:nvPr>
            <p:ph type="sldImg"/>
          </p:nvPr>
        </p:nvSpPr>
        <p:spPr>
          <a:ln/>
        </p:spPr>
      </p:sp>
      <p:sp>
        <p:nvSpPr>
          <p:cNvPr id="193539" name="Rectangle 3">
            <a:extLst>
              <a:ext uri="{FF2B5EF4-FFF2-40B4-BE49-F238E27FC236}">
                <a16:creationId xmlns:a16="http://schemas.microsoft.com/office/drawing/2014/main" id="{43844DAE-7D83-4BB5-9DA2-477D4E609A0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cs-CZ">
              <a:latin typeface="Arial" panose="020B0604020202020204" pitchFamily="34" charset="0"/>
              <a:cs typeface="Arial" panose="020B0604020202020204" pitchFamily="34"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a:extLst>
              <a:ext uri="{FF2B5EF4-FFF2-40B4-BE49-F238E27FC236}">
                <a16:creationId xmlns:a16="http://schemas.microsoft.com/office/drawing/2014/main" id="{884B682C-C94F-401E-97A5-243220821E67}"/>
              </a:ext>
            </a:extLst>
          </p:cNvPr>
          <p:cNvSpPr>
            <a:spLocks noGrp="1" noRot="1" noChangeAspect="1" noChangeArrowheads="1" noTextEdit="1"/>
          </p:cNvSpPr>
          <p:nvPr>
            <p:ph type="sldImg"/>
          </p:nvPr>
        </p:nvSpPr>
        <p:spPr>
          <a:ln/>
        </p:spPr>
      </p:sp>
      <p:sp>
        <p:nvSpPr>
          <p:cNvPr id="195587" name="Rectangle 3">
            <a:extLst>
              <a:ext uri="{FF2B5EF4-FFF2-40B4-BE49-F238E27FC236}">
                <a16:creationId xmlns:a16="http://schemas.microsoft.com/office/drawing/2014/main" id="{957ED981-076A-4B28-B954-33B4E4A01CA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cs-CZ">
              <a:latin typeface="Arial" panose="020B0604020202020204" pitchFamily="34" charset="0"/>
              <a:cs typeface="Arial" panose="020B0604020202020204" pitchFamily="34"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a:extLst>
              <a:ext uri="{FF2B5EF4-FFF2-40B4-BE49-F238E27FC236}">
                <a16:creationId xmlns:a16="http://schemas.microsoft.com/office/drawing/2014/main" id="{7666FFAF-7D8B-45CD-9E82-E647D6A7C754}"/>
              </a:ext>
            </a:extLst>
          </p:cNvPr>
          <p:cNvSpPr>
            <a:spLocks noGrp="1" noRot="1" noChangeAspect="1" noChangeArrowheads="1" noTextEdit="1"/>
          </p:cNvSpPr>
          <p:nvPr>
            <p:ph type="sldImg"/>
          </p:nvPr>
        </p:nvSpPr>
        <p:spPr>
          <a:ln/>
        </p:spPr>
      </p:sp>
      <p:sp>
        <p:nvSpPr>
          <p:cNvPr id="197635" name="Rectangle 3">
            <a:extLst>
              <a:ext uri="{FF2B5EF4-FFF2-40B4-BE49-F238E27FC236}">
                <a16:creationId xmlns:a16="http://schemas.microsoft.com/office/drawing/2014/main" id="{C7A9CBCA-56AF-4C00-A5E1-AFFDF9A963A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cs-CZ">
              <a:latin typeface="Arial" panose="020B0604020202020204" pitchFamily="34" charset="0"/>
              <a:cs typeface="Arial" panose="020B0604020202020204" pitchFamily="34"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a:extLst>
              <a:ext uri="{FF2B5EF4-FFF2-40B4-BE49-F238E27FC236}">
                <a16:creationId xmlns:a16="http://schemas.microsoft.com/office/drawing/2014/main" id="{293784DE-F56C-4973-BCAE-D12DC0F59DD4}"/>
              </a:ext>
            </a:extLst>
          </p:cNvPr>
          <p:cNvSpPr>
            <a:spLocks noGrp="1" noRot="1" noChangeAspect="1" noChangeArrowheads="1" noTextEdit="1"/>
          </p:cNvSpPr>
          <p:nvPr>
            <p:ph type="sldImg"/>
          </p:nvPr>
        </p:nvSpPr>
        <p:spPr>
          <a:ln/>
        </p:spPr>
      </p:sp>
      <p:sp>
        <p:nvSpPr>
          <p:cNvPr id="199683" name="Rectangle 3">
            <a:extLst>
              <a:ext uri="{FF2B5EF4-FFF2-40B4-BE49-F238E27FC236}">
                <a16:creationId xmlns:a16="http://schemas.microsoft.com/office/drawing/2014/main" id="{A52014EE-8A0F-41E0-BD7C-B8100CF5BA1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cs-CZ">
              <a:latin typeface="Arial" panose="020B0604020202020204" pitchFamily="34" charset="0"/>
              <a:cs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Zástupný symbol pro obrázek snímku 1">
            <a:extLst>
              <a:ext uri="{FF2B5EF4-FFF2-40B4-BE49-F238E27FC236}">
                <a16:creationId xmlns:a16="http://schemas.microsoft.com/office/drawing/2014/main" id="{82EC28C6-883C-F50B-CD7C-2FE9AF5F26FE}"/>
              </a:ext>
            </a:extLst>
          </p:cNvPr>
          <p:cNvSpPr>
            <a:spLocks noGrp="1" noRot="1" noChangeAspect="1" noChangeArrowheads="1" noTextEdit="1"/>
          </p:cNvSpPr>
          <p:nvPr>
            <p:ph type="sldImg"/>
          </p:nvPr>
        </p:nvSpPr>
        <p:spPr>
          <a:ln/>
        </p:spPr>
      </p:sp>
      <p:sp>
        <p:nvSpPr>
          <p:cNvPr id="14339" name="Zástupný symbol pro poznámky 2">
            <a:extLst>
              <a:ext uri="{FF2B5EF4-FFF2-40B4-BE49-F238E27FC236}">
                <a16:creationId xmlns:a16="http://schemas.microsoft.com/office/drawing/2014/main" id="{E8AFD430-D073-9A59-7094-6CB3E6A4CB7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cs-CZ">
              <a:latin typeface="Arial" panose="020B0604020202020204" pitchFamily="34" charset="0"/>
              <a:cs typeface="Arial" panose="020B0604020202020204" pitchFamily="34" charset="0"/>
            </a:endParaRPr>
          </a:p>
        </p:txBody>
      </p:sp>
      <p:sp>
        <p:nvSpPr>
          <p:cNvPr id="14340" name="Zástupný symbol pro číslo snímku 3">
            <a:extLst>
              <a:ext uri="{FF2B5EF4-FFF2-40B4-BE49-F238E27FC236}">
                <a16:creationId xmlns:a16="http://schemas.microsoft.com/office/drawing/2014/main" id="{55EA0582-B98F-9623-2E5C-DA858365491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DB6B187-5B5A-4779-8F85-814ADF2565B7}" type="slidenum">
              <a:rPr lang="cs-CZ" altLang="cs-CZ"/>
              <a:pPr/>
              <a:t>10</a:t>
            </a:fld>
            <a:endParaRPr lang="cs-CZ" altLang="cs-CZ"/>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a:extLst>
              <a:ext uri="{FF2B5EF4-FFF2-40B4-BE49-F238E27FC236}">
                <a16:creationId xmlns:a16="http://schemas.microsoft.com/office/drawing/2014/main" id="{3994C234-1550-4F98-8701-93EBA64D4C51}"/>
              </a:ext>
            </a:extLst>
          </p:cNvPr>
          <p:cNvSpPr>
            <a:spLocks noGrp="1" noRot="1" noChangeAspect="1" noChangeArrowheads="1" noTextEdit="1"/>
          </p:cNvSpPr>
          <p:nvPr>
            <p:ph type="sldImg"/>
          </p:nvPr>
        </p:nvSpPr>
        <p:spPr>
          <a:ln/>
        </p:spPr>
      </p:sp>
      <p:sp>
        <p:nvSpPr>
          <p:cNvPr id="201731" name="Rectangle 3">
            <a:extLst>
              <a:ext uri="{FF2B5EF4-FFF2-40B4-BE49-F238E27FC236}">
                <a16:creationId xmlns:a16="http://schemas.microsoft.com/office/drawing/2014/main" id="{BD6968BC-531A-4531-8434-C32A27A3A23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cs-CZ">
              <a:latin typeface="Arial" panose="020B0604020202020204" pitchFamily="34" charset="0"/>
              <a:cs typeface="Arial" panose="020B0604020202020204" pitchFamily="34"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a:extLst>
              <a:ext uri="{FF2B5EF4-FFF2-40B4-BE49-F238E27FC236}">
                <a16:creationId xmlns:a16="http://schemas.microsoft.com/office/drawing/2014/main" id="{712545A5-C689-459A-B1E3-8C77ED94BA4A}"/>
              </a:ext>
            </a:extLst>
          </p:cNvPr>
          <p:cNvSpPr>
            <a:spLocks noGrp="1" noRot="1" noChangeAspect="1" noChangeArrowheads="1" noTextEdit="1"/>
          </p:cNvSpPr>
          <p:nvPr>
            <p:ph type="sldImg"/>
          </p:nvPr>
        </p:nvSpPr>
        <p:spPr>
          <a:ln/>
        </p:spPr>
      </p:sp>
      <p:sp>
        <p:nvSpPr>
          <p:cNvPr id="203779" name="Rectangle 3">
            <a:extLst>
              <a:ext uri="{FF2B5EF4-FFF2-40B4-BE49-F238E27FC236}">
                <a16:creationId xmlns:a16="http://schemas.microsoft.com/office/drawing/2014/main" id="{DB10CF7E-AEF1-456E-8FDE-A76CB09482A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cs-CZ">
              <a:latin typeface="Arial" panose="020B0604020202020204" pitchFamily="34" charset="0"/>
              <a:cs typeface="Arial" panose="020B0604020202020204" pitchFamily="34"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a:extLst>
              <a:ext uri="{FF2B5EF4-FFF2-40B4-BE49-F238E27FC236}">
                <a16:creationId xmlns:a16="http://schemas.microsoft.com/office/drawing/2014/main" id="{9C9A6E9A-4F8E-4AEC-A52C-A3BE0BE7690A}"/>
              </a:ext>
            </a:extLst>
          </p:cNvPr>
          <p:cNvSpPr>
            <a:spLocks noGrp="1" noRot="1" noChangeAspect="1" noChangeArrowheads="1" noTextEdit="1"/>
          </p:cNvSpPr>
          <p:nvPr>
            <p:ph type="sldImg"/>
          </p:nvPr>
        </p:nvSpPr>
        <p:spPr>
          <a:ln/>
        </p:spPr>
      </p:sp>
      <p:sp>
        <p:nvSpPr>
          <p:cNvPr id="214019" name="Rectangle 3">
            <a:extLst>
              <a:ext uri="{FF2B5EF4-FFF2-40B4-BE49-F238E27FC236}">
                <a16:creationId xmlns:a16="http://schemas.microsoft.com/office/drawing/2014/main" id="{AB1DF72B-9577-4C83-8311-F83CE2EFED7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cs-CZ">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4582814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a:extLst>
              <a:ext uri="{FF2B5EF4-FFF2-40B4-BE49-F238E27FC236}">
                <a16:creationId xmlns:a16="http://schemas.microsoft.com/office/drawing/2014/main" id="{B595C493-DC26-4D4C-8720-7B519BF3FC69}"/>
              </a:ext>
            </a:extLst>
          </p:cNvPr>
          <p:cNvSpPr>
            <a:spLocks noGrp="1" noRot="1" noChangeAspect="1" noChangeArrowheads="1" noTextEdit="1"/>
          </p:cNvSpPr>
          <p:nvPr>
            <p:ph type="sldImg"/>
          </p:nvPr>
        </p:nvSpPr>
        <p:spPr>
          <a:ln/>
        </p:spPr>
      </p:sp>
      <p:sp>
        <p:nvSpPr>
          <p:cNvPr id="216067" name="Rectangle 3">
            <a:extLst>
              <a:ext uri="{FF2B5EF4-FFF2-40B4-BE49-F238E27FC236}">
                <a16:creationId xmlns:a16="http://schemas.microsoft.com/office/drawing/2014/main" id="{CBFF0140-E88D-4F47-9DF1-DB8E20F314C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cs-CZ">
              <a:latin typeface="Arial" panose="020B0604020202020204" pitchFamily="34" charset="0"/>
              <a:cs typeface="Arial" panose="020B0604020202020204" pitchFamily="34"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2">
            <a:extLst>
              <a:ext uri="{FF2B5EF4-FFF2-40B4-BE49-F238E27FC236}">
                <a16:creationId xmlns:a16="http://schemas.microsoft.com/office/drawing/2014/main" id="{020F56B0-7907-443D-93EE-04C642016BE2}"/>
              </a:ext>
            </a:extLst>
          </p:cNvPr>
          <p:cNvSpPr>
            <a:spLocks noGrp="1" noRot="1" noChangeAspect="1" noChangeArrowheads="1" noTextEdit="1"/>
          </p:cNvSpPr>
          <p:nvPr>
            <p:ph type="sldImg"/>
          </p:nvPr>
        </p:nvSpPr>
        <p:spPr>
          <a:ln/>
        </p:spPr>
      </p:sp>
      <p:sp>
        <p:nvSpPr>
          <p:cNvPr id="218115" name="Rectangle 3">
            <a:extLst>
              <a:ext uri="{FF2B5EF4-FFF2-40B4-BE49-F238E27FC236}">
                <a16:creationId xmlns:a16="http://schemas.microsoft.com/office/drawing/2014/main" id="{083FAA4A-8B46-483F-BEE8-F99D7601E11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cs-CZ">
              <a:latin typeface="Arial" panose="020B0604020202020204" pitchFamily="34" charset="0"/>
              <a:cs typeface="Arial" panose="020B0604020202020204" pitchFamily="34"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a:extLst>
              <a:ext uri="{FF2B5EF4-FFF2-40B4-BE49-F238E27FC236}">
                <a16:creationId xmlns:a16="http://schemas.microsoft.com/office/drawing/2014/main" id="{7278E75E-2B1E-4E9B-893D-809F422A1C4F}"/>
              </a:ext>
            </a:extLst>
          </p:cNvPr>
          <p:cNvSpPr>
            <a:spLocks noGrp="1" noRot="1" noChangeAspect="1" noChangeArrowheads="1" noTextEdit="1"/>
          </p:cNvSpPr>
          <p:nvPr>
            <p:ph type="sldImg"/>
          </p:nvPr>
        </p:nvSpPr>
        <p:spPr>
          <a:ln/>
        </p:spPr>
      </p:sp>
      <p:sp>
        <p:nvSpPr>
          <p:cNvPr id="228355" name="Rectangle 3">
            <a:extLst>
              <a:ext uri="{FF2B5EF4-FFF2-40B4-BE49-F238E27FC236}">
                <a16:creationId xmlns:a16="http://schemas.microsoft.com/office/drawing/2014/main" id="{E6D12C80-2E4E-42BF-8AA8-A679EAE7460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cs-CZ">
              <a:latin typeface="Arial" panose="020B0604020202020204" pitchFamily="34" charset="0"/>
              <a:cs typeface="Arial" panose="020B0604020202020204" pitchFamily="34"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2">
            <a:extLst>
              <a:ext uri="{FF2B5EF4-FFF2-40B4-BE49-F238E27FC236}">
                <a16:creationId xmlns:a16="http://schemas.microsoft.com/office/drawing/2014/main" id="{A6DC5288-D31C-4D25-8800-6603E081584E}"/>
              </a:ext>
            </a:extLst>
          </p:cNvPr>
          <p:cNvSpPr>
            <a:spLocks noGrp="1" noRot="1" noChangeAspect="1" noChangeArrowheads="1" noTextEdit="1"/>
          </p:cNvSpPr>
          <p:nvPr>
            <p:ph type="sldImg"/>
          </p:nvPr>
        </p:nvSpPr>
        <p:spPr>
          <a:ln/>
        </p:spPr>
      </p:sp>
      <p:sp>
        <p:nvSpPr>
          <p:cNvPr id="222211" name="Rectangle 3">
            <a:extLst>
              <a:ext uri="{FF2B5EF4-FFF2-40B4-BE49-F238E27FC236}">
                <a16:creationId xmlns:a16="http://schemas.microsoft.com/office/drawing/2014/main" id="{1F9F2BDD-A8C2-46D5-AA85-28252FF756E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cs-CZ">
              <a:latin typeface="Arial" panose="020B0604020202020204" pitchFamily="34" charset="0"/>
              <a:cs typeface="Arial" panose="020B0604020202020204" pitchFamily="34"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a:extLst>
              <a:ext uri="{FF2B5EF4-FFF2-40B4-BE49-F238E27FC236}">
                <a16:creationId xmlns:a16="http://schemas.microsoft.com/office/drawing/2014/main" id="{F617F929-5C67-4867-AC05-F040A6B9BBCD}"/>
              </a:ext>
            </a:extLst>
          </p:cNvPr>
          <p:cNvSpPr>
            <a:spLocks noGrp="1" noRot="1" noChangeAspect="1" noChangeArrowheads="1" noTextEdit="1"/>
          </p:cNvSpPr>
          <p:nvPr>
            <p:ph type="sldImg"/>
          </p:nvPr>
        </p:nvSpPr>
        <p:spPr>
          <a:ln/>
        </p:spPr>
      </p:sp>
      <p:sp>
        <p:nvSpPr>
          <p:cNvPr id="224259" name="Rectangle 3">
            <a:extLst>
              <a:ext uri="{FF2B5EF4-FFF2-40B4-BE49-F238E27FC236}">
                <a16:creationId xmlns:a16="http://schemas.microsoft.com/office/drawing/2014/main" id="{332C7980-55D3-4117-9E75-DC9F21F0629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cs-CZ">
              <a:latin typeface="Arial" panose="020B0604020202020204" pitchFamily="34" charset="0"/>
              <a:cs typeface="Arial" panose="020B0604020202020204" pitchFamily="34"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a:extLst>
              <a:ext uri="{FF2B5EF4-FFF2-40B4-BE49-F238E27FC236}">
                <a16:creationId xmlns:a16="http://schemas.microsoft.com/office/drawing/2014/main" id="{605B8238-53F2-43D0-8B49-1A82DFE3718D}"/>
              </a:ext>
            </a:extLst>
          </p:cNvPr>
          <p:cNvSpPr>
            <a:spLocks noGrp="1" noRot="1" noChangeAspect="1" noChangeArrowheads="1" noTextEdit="1"/>
          </p:cNvSpPr>
          <p:nvPr>
            <p:ph type="sldImg"/>
          </p:nvPr>
        </p:nvSpPr>
        <p:spPr>
          <a:ln/>
        </p:spPr>
      </p:sp>
      <p:sp>
        <p:nvSpPr>
          <p:cNvPr id="226307" name="Rectangle 3">
            <a:extLst>
              <a:ext uri="{FF2B5EF4-FFF2-40B4-BE49-F238E27FC236}">
                <a16:creationId xmlns:a16="http://schemas.microsoft.com/office/drawing/2014/main" id="{F80D5C2F-AE97-4DB1-8693-E6359F7CF2A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cs-CZ">
              <a:latin typeface="Arial" panose="020B0604020202020204" pitchFamily="34" charset="0"/>
              <a:cs typeface="Arial" panose="020B0604020202020204" pitchFamily="34" charset="0"/>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a:extLst>
              <a:ext uri="{FF2B5EF4-FFF2-40B4-BE49-F238E27FC236}">
                <a16:creationId xmlns:a16="http://schemas.microsoft.com/office/drawing/2014/main" id="{32B61B87-F591-4EDB-8545-59EC0464068E}"/>
              </a:ext>
            </a:extLst>
          </p:cNvPr>
          <p:cNvSpPr>
            <a:spLocks noGrp="1" noRot="1" noChangeAspect="1" noChangeArrowheads="1" noTextEdit="1"/>
          </p:cNvSpPr>
          <p:nvPr>
            <p:ph type="sldImg"/>
          </p:nvPr>
        </p:nvSpPr>
        <p:spPr>
          <a:ln/>
        </p:spPr>
      </p:sp>
      <p:sp>
        <p:nvSpPr>
          <p:cNvPr id="220163" name="Rectangle 3">
            <a:extLst>
              <a:ext uri="{FF2B5EF4-FFF2-40B4-BE49-F238E27FC236}">
                <a16:creationId xmlns:a16="http://schemas.microsoft.com/office/drawing/2014/main" id="{FDE4AC65-6FF1-428A-AFDD-9B515C4C38A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cs-CZ">
              <a:latin typeface="Arial" panose="020B0604020202020204" pitchFamily="34" charset="0"/>
              <a:cs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Zástupný symbol pro obrázek snímku 1">
            <a:extLst>
              <a:ext uri="{FF2B5EF4-FFF2-40B4-BE49-F238E27FC236}">
                <a16:creationId xmlns:a16="http://schemas.microsoft.com/office/drawing/2014/main" id="{DC90B027-8A28-ACAD-F065-9380ED66AF1D}"/>
              </a:ext>
            </a:extLst>
          </p:cNvPr>
          <p:cNvSpPr>
            <a:spLocks noGrp="1" noRot="1" noChangeAspect="1" noChangeArrowheads="1" noTextEdit="1"/>
          </p:cNvSpPr>
          <p:nvPr>
            <p:ph type="sldImg"/>
          </p:nvPr>
        </p:nvSpPr>
        <p:spPr>
          <a:ln/>
        </p:spPr>
      </p:sp>
      <p:sp>
        <p:nvSpPr>
          <p:cNvPr id="16387" name="Zástupný symbol pro poznámky 2">
            <a:extLst>
              <a:ext uri="{FF2B5EF4-FFF2-40B4-BE49-F238E27FC236}">
                <a16:creationId xmlns:a16="http://schemas.microsoft.com/office/drawing/2014/main" id="{0733C64D-44B6-6F94-9E3C-D31091A2119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cs-CZ" altLang="cs-CZ">
                <a:latin typeface="Arial" panose="020B0604020202020204" pitchFamily="34" charset="0"/>
                <a:cs typeface="Arial" panose="020B0604020202020204" pitchFamily="34" charset="0"/>
              </a:rPr>
              <a:t>Process of fuel</a:t>
            </a:r>
          </a:p>
          <a:p>
            <a:pPr eaLnBrk="1" hangingPunct="1"/>
            <a:r>
              <a:rPr lang="cs-CZ" altLang="cs-CZ">
                <a:latin typeface="Arial" panose="020B0604020202020204" pitchFamily="34" charset="0"/>
                <a:cs typeface="Arial" panose="020B0604020202020204" pitchFamily="34" charset="0"/>
              </a:rPr>
              <a:t>ATP is on demand</a:t>
            </a:r>
          </a:p>
          <a:p>
            <a:pPr eaLnBrk="1" hangingPunct="1"/>
            <a:r>
              <a:rPr lang="cs-CZ" altLang="cs-CZ">
                <a:latin typeface="Arial" panose="020B0604020202020204" pitchFamily="34" charset="0"/>
                <a:cs typeface="Arial" panose="020B0604020202020204" pitchFamily="34" charset="0"/>
              </a:rPr>
              <a:t>The oxygen is important!</a:t>
            </a:r>
          </a:p>
          <a:p>
            <a:pPr eaLnBrk="1" hangingPunct="1"/>
            <a:endParaRPr lang="en-US" altLang="cs-CZ">
              <a:latin typeface="Arial" panose="020B0604020202020204" pitchFamily="34" charset="0"/>
              <a:cs typeface="Arial" panose="020B0604020202020204" pitchFamily="34" charset="0"/>
            </a:endParaRPr>
          </a:p>
        </p:txBody>
      </p:sp>
      <p:sp>
        <p:nvSpPr>
          <p:cNvPr id="16388" name="Zástupný symbol pro číslo snímku 3">
            <a:extLst>
              <a:ext uri="{FF2B5EF4-FFF2-40B4-BE49-F238E27FC236}">
                <a16:creationId xmlns:a16="http://schemas.microsoft.com/office/drawing/2014/main" id="{1C6651A3-F825-7F8E-3FA4-B7353223FE2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56DFF71-EE92-4F99-A496-ED022463FC05}" type="slidenum">
              <a:rPr lang="cs-CZ" altLang="cs-CZ"/>
              <a:pPr/>
              <a:t>11</a:t>
            </a:fld>
            <a:endParaRPr lang="cs-CZ" altLang="cs-CZ"/>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The maximum oxygen consumption of athletes characterizes the top performance that an athlete can achieve.</a:t>
            </a:r>
            <a:endParaRPr lang="cs-CZ" dirty="0"/>
          </a:p>
          <a:p>
            <a:r>
              <a:rPr lang="en-US" dirty="0"/>
              <a:t>Training can increase VO2 max.</a:t>
            </a:r>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134</a:t>
            </a:fld>
            <a:endParaRPr lang="en-US"/>
          </a:p>
        </p:txBody>
      </p:sp>
    </p:spTree>
    <p:extLst>
      <p:ext uri="{BB962C8B-B14F-4D97-AF65-F5344CB8AC3E}">
        <p14:creationId xmlns:p14="http://schemas.microsoft.com/office/powerpoint/2010/main" val="370774401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135</a:t>
            </a:fld>
            <a:endParaRPr lang="en-US"/>
          </a:p>
        </p:txBody>
      </p:sp>
    </p:spTree>
    <p:extLst>
      <p:ext uri="{BB962C8B-B14F-4D97-AF65-F5344CB8AC3E}">
        <p14:creationId xmlns:p14="http://schemas.microsoft.com/office/powerpoint/2010/main" val="127798079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136</a:t>
            </a:fld>
            <a:endParaRPr lang="en-US"/>
          </a:p>
        </p:txBody>
      </p:sp>
    </p:spTree>
    <p:extLst>
      <p:ext uri="{BB962C8B-B14F-4D97-AF65-F5344CB8AC3E}">
        <p14:creationId xmlns:p14="http://schemas.microsoft.com/office/powerpoint/2010/main" val="390487981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137</a:t>
            </a:fld>
            <a:endParaRPr lang="en-US"/>
          </a:p>
        </p:txBody>
      </p:sp>
    </p:spTree>
    <p:extLst>
      <p:ext uri="{BB962C8B-B14F-4D97-AF65-F5344CB8AC3E}">
        <p14:creationId xmlns:p14="http://schemas.microsoft.com/office/powerpoint/2010/main" val="343701148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138</a:t>
            </a:fld>
            <a:endParaRPr lang="en-US"/>
          </a:p>
        </p:txBody>
      </p:sp>
    </p:spTree>
    <p:extLst>
      <p:ext uri="{BB962C8B-B14F-4D97-AF65-F5344CB8AC3E}">
        <p14:creationId xmlns:p14="http://schemas.microsoft.com/office/powerpoint/2010/main" val="257556885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139</a:t>
            </a:fld>
            <a:endParaRPr lang="en-US"/>
          </a:p>
        </p:txBody>
      </p:sp>
    </p:spTree>
    <p:extLst>
      <p:ext uri="{BB962C8B-B14F-4D97-AF65-F5344CB8AC3E}">
        <p14:creationId xmlns:p14="http://schemas.microsoft.com/office/powerpoint/2010/main" val="215298447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140</a:t>
            </a:fld>
            <a:endParaRPr lang="en-US"/>
          </a:p>
        </p:txBody>
      </p:sp>
    </p:spTree>
    <p:extLst>
      <p:ext uri="{BB962C8B-B14F-4D97-AF65-F5344CB8AC3E}">
        <p14:creationId xmlns:p14="http://schemas.microsoft.com/office/powerpoint/2010/main" val="275451305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141</a:t>
            </a:fld>
            <a:endParaRPr lang="en-US"/>
          </a:p>
        </p:txBody>
      </p:sp>
    </p:spTree>
    <p:extLst>
      <p:ext uri="{BB962C8B-B14F-4D97-AF65-F5344CB8AC3E}">
        <p14:creationId xmlns:p14="http://schemas.microsoft.com/office/powerpoint/2010/main" val="173295087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142</a:t>
            </a:fld>
            <a:endParaRPr lang="en-US"/>
          </a:p>
        </p:txBody>
      </p:sp>
    </p:spTree>
    <p:extLst>
      <p:ext uri="{BB962C8B-B14F-4D97-AF65-F5344CB8AC3E}">
        <p14:creationId xmlns:p14="http://schemas.microsoft.com/office/powerpoint/2010/main" val="99782686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143</a:t>
            </a:fld>
            <a:endParaRPr lang="en-US"/>
          </a:p>
        </p:txBody>
      </p:sp>
    </p:spTree>
    <p:extLst>
      <p:ext uri="{BB962C8B-B14F-4D97-AF65-F5344CB8AC3E}">
        <p14:creationId xmlns:p14="http://schemas.microsoft.com/office/powerpoint/2010/main" val="1828316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Zástupný symbol pro obrázek snímku 1">
            <a:extLst>
              <a:ext uri="{FF2B5EF4-FFF2-40B4-BE49-F238E27FC236}">
                <a16:creationId xmlns:a16="http://schemas.microsoft.com/office/drawing/2014/main" id="{50329E2F-972E-4A0B-6C33-97DDDC981411}"/>
              </a:ext>
            </a:extLst>
          </p:cNvPr>
          <p:cNvSpPr>
            <a:spLocks noGrp="1" noRot="1" noChangeAspect="1" noChangeArrowheads="1" noTextEdit="1"/>
          </p:cNvSpPr>
          <p:nvPr>
            <p:ph type="sldImg"/>
          </p:nvPr>
        </p:nvSpPr>
        <p:spPr>
          <a:ln/>
        </p:spPr>
      </p:sp>
      <p:sp>
        <p:nvSpPr>
          <p:cNvPr id="18435" name="Zástupný symbol pro poznámky 2">
            <a:extLst>
              <a:ext uri="{FF2B5EF4-FFF2-40B4-BE49-F238E27FC236}">
                <a16:creationId xmlns:a16="http://schemas.microsoft.com/office/drawing/2014/main" id="{F635024E-1814-2B1C-A611-56B6C6AFF01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cs-CZ" altLang="cs-CZ">
                <a:latin typeface="Arial" panose="020B0604020202020204" pitchFamily="34" charset="0"/>
                <a:cs typeface="Arial" panose="020B0604020202020204" pitchFamily="34" charset="0"/>
              </a:rPr>
              <a:t>Process of fuel</a:t>
            </a:r>
            <a:endParaRPr lang="en-US" altLang="cs-CZ">
              <a:latin typeface="Arial" panose="020B0604020202020204" pitchFamily="34" charset="0"/>
              <a:cs typeface="Arial" panose="020B0604020202020204" pitchFamily="34" charset="0"/>
            </a:endParaRPr>
          </a:p>
        </p:txBody>
      </p:sp>
      <p:sp>
        <p:nvSpPr>
          <p:cNvPr id="18436" name="Zástupný symbol pro číslo snímku 3">
            <a:extLst>
              <a:ext uri="{FF2B5EF4-FFF2-40B4-BE49-F238E27FC236}">
                <a16:creationId xmlns:a16="http://schemas.microsoft.com/office/drawing/2014/main" id="{13CD2C8A-D9BD-6CD6-98EF-99B1CD611DA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6F0E18E-C9CB-4B6F-9AFD-74FD0CBDEB7E}" type="slidenum">
              <a:rPr lang="cs-CZ" altLang="cs-CZ"/>
              <a:pPr/>
              <a:t>12</a:t>
            </a:fld>
            <a:endParaRPr lang="cs-CZ" altLang="cs-CZ"/>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144</a:t>
            </a:fld>
            <a:endParaRPr lang="en-US"/>
          </a:p>
        </p:txBody>
      </p:sp>
    </p:spTree>
    <p:extLst>
      <p:ext uri="{BB962C8B-B14F-4D97-AF65-F5344CB8AC3E}">
        <p14:creationId xmlns:p14="http://schemas.microsoft.com/office/powerpoint/2010/main" val="270648104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145</a:t>
            </a:fld>
            <a:endParaRPr lang="en-US"/>
          </a:p>
        </p:txBody>
      </p:sp>
    </p:spTree>
    <p:extLst>
      <p:ext uri="{BB962C8B-B14F-4D97-AF65-F5344CB8AC3E}">
        <p14:creationId xmlns:p14="http://schemas.microsoft.com/office/powerpoint/2010/main" val="385780393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146</a:t>
            </a:fld>
            <a:endParaRPr lang="en-US"/>
          </a:p>
        </p:txBody>
      </p:sp>
    </p:spTree>
    <p:extLst>
      <p:ext uri="{BB962C8B-B14F-4D97-AF65-F5344CB8AC3E}">
        <p14:creationId xmlns:p14="http://schemas.microsoft.com/office/powerpoint/2010/main" val="218682111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147</a:t>
            </a:fld>
            <a:endParaRPr lang="en-US"/>
          </a:p>
        </p:txBody>
      </p:sp>
    </p:spTree>
    <p:extLst>
      <p:ext uri="{BB962C8B-B14F-4D97-AF65-F5344CB8AC3E}">
        <p14:creationId xmlns:p14="http://schemas.microsoft.com/office/powerpoint/2010/main" val="196206363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148</a:t>
            </a:fld>
            <a:endParaRPr lang="en-US"/>
          </a:p>
        </p:txBody>
      </p:sp>
    </p:spTree>
    <p:extLst>
      <p:ext uri="{BB962C8B-B14F-4D97-AF65-F5344CB8AC3E}">
        <p14:creationId xmlns:p14="http://schemas.microsoft.com/office/powerpoint/2010/main" val="425895466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149</a:t>
            </a:fld>
            <a:endParaRPr lang="en-US"/>
          </a:p>
        </p:txBody>
      </p:sp>
    </p:spTree>
    <p:extLst>
      <p:ext uri="{BB962C8B-B14F-4D97-AF65-F5344CB8AC3E}">
        <p14:creationId xmlns:p14="http://schemas.microsoft.com/office/powerpoint/2010/main" val="180949316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150</a:t>
            </a:fld>
            <a:endParaRPr lang="en-US"/>
          </a:p>
        </p:txBody>
      </p:sp>
    </p:spTree>
    <p:extLst>
      <p:ext uri="{BB962C8B-B14F-4D97-AF65-F5344CB8AC3E}">
        <p14:creationId xmlns:p14="http://schemas.microsoft.com/office/powerpoint/2010/main" val="356454141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151</a:t>
            </a:fld>
            <a:endParaRPr lang="en-US"/>
          </a:p>
        </p:txBody>
      </p:sp>
    </p:spTree>
    <p:extLst>
      <p:ext uri="{BB962C8B-B14F-4D97-AF65-F5344CB8AC3E}">
        <p14:creationId xmlns:p14="http://schemas.microsoft.com/office/powerpoint/2010/main" val="360672872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152</a:t>
            </a:fld>
            <a:endParaRPr lang="en-US"/>
          </a:p>
        </p:txBody>
      </p:sp>
    </p:spTree>
    <p:extLst>
      <p:ext uri="{BB962C8B-B14F-4D97-AF65-F5344CB8AC3E}">
        <p14:creationId xmlns:p14="http://schemas.microsoft.com/office/powerpoint/2010/main" val="50606344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153</a:t>
            </a:fld>
            <a:endParaRPr lang="en-US"/>
          </a:p>
        </p:txBody>
      </p:sp>
    </p:spTree>
    <p:extLst>
      <p:ext uri="{BB962C8B-B14F-4D97-AF65-F5344CB8AC3E}">
        <p14:creationId xmlns:p14="http://schemas.microsoft.com/office/powerpoint/2010/main" val="35679491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Zástupný symbol pro obrázek snímku 1">
            <a:extLst>
              <a:ext uri="{FF2B5EF4-FFF2-40B4-BE49-F238E27FC236}">
                <a16:creationId xmlns:a16="http://schemas.microsoft.com/office/drawing/2014/main" id="{7A2124B1-BFB9-3109-9508-6EF5A95F968D}"/>
              </a:ext>
            </a:extLst>
          </p:cNvPr>
          <p:cNvSpPr>
            <a:spLocks noGrp="1" noRot="1" noChangeAspect="1" noChangeArrowheads="1" noTextEdit="1"/>
          </p:cNvSpPr>
          <p:nvPr>
            <p:ph type="sldImg"/>
          </p:nvPr>
        </p:nvSpPr>
        <p:spPr>
          <a:ln/>
        </p:spPr>
      </p:sp>
      <p:sp>
        <p:nvSpPr>
          <p:cNvPr id="20483" name="Zástupný symbol pro poznámky 2">
            <a:extLst>
              <a:ext uri="{FF2B5EF4-FFF2-40B4-BE49-F238E27FC236}">
                <a16:creationId xmlns:a16="http://schemas.microsoft.com/office/drawing/2014/main" id="{3B08C222-9C3D-3A85-8F77-1C3396A45AA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cs-CZ">
              <a:latin typeface="Arial" panose="020B0604020202020204" pitchFamily="34" charset="0"/>
              <a:cs typeface="Arial" panose="020B0604020202020204" pitchFamily="34" charset="0"/>
            </a:endParaRPr>
          </a:p>
        </p:txBody>
      </p:sp>
      <p:sp>
        <p:nvSpPr>
          <p:cNvPr id="20484" name="Zástupný symbol pro číslo snímku 3">
            <a:extLst>
              <a:ext uri="{FF2B5EF4-FFF2-40B4-BE49-F238E27FC236}">
                <a16:creationId xmlns:a16="http://schemas.microsoft.com/office/drawing/2014/main" id="{4D1C92DA-82F3-8BCA-6F4A-B76D69E7F3B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97D3B1C-5B9C-4249-8854-A94C6C8608BC}" type="slidenum">
              <a:rPr lang="cs-CZ" altLang="cs-CZ"/>
              <a:pPr/>
              <a:t>13</a:t>
            </a:fld>
            <a:endParaRPr lang="cs-CZ" altLang="cs-CZ"/>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154</a:t>
            </a:fld>
            <a:endParaRPr lang="en-US"/>
          </a:p>
        </p:txBody>
      </p:sp>
    </p:spTree>
    <p:extLst>
      <p:ext uri="{BB962C8B-B14F-4D97-AF65-F5344CB8AC3E}">
        <p14:creationId xmlns:p14="http://schemas.microsoft.com/office/powerpoint/2010/main" val="352363525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Zástupný symbol pro obrázek snímku 1">
            <a:extLst>
              <a:ext uri="{FF2B5EF4-FFF2-40B4-BE49-F238E27FC236}">
                <a16:creationId xmlns:a16="http://schemas.microsoft.com/office/drawing/2014/main" id="{5D4FC616-0956-4564-AF3C-ED9C8F4B076F}"/>
              </a:ext>
            </a:extLst>
          </p:cNvPr>
          <p:cNvSpPr>
            <a:spLocks noGrp="1" noRot="1" noChangeAspect="1" noTextEdit="1"/>
          </p:cNvSpPr>
          <p:nvPr>
            <p:ph type="sldImg"/>
          </p:nvPr>
        </p:nvSpPr>
        <p:spPr>
          <a:xfrm>
            <a:off x="685800" y="1143000"/>
            <a:ext cx="5486400" cy="3086100"/>
          </a:xfrm>
          <a:ln/>
        </p:spPr>
      </p:sp>
      <p:sp>
        <p:nvSpPr>
          <p:cNvPr id="219139" name="Zástupný symbol pro poznámky 2">
            <a:extLst>
              <a:ext uri="{FF2B5EF4-FFF2-40B4-BE49-F238E27FC236}">
                <a16:creationId xmlns:a16="http://schemas.microsoft.com/office/drawing/2014/main" id="{8F700F6B-DEB1-41F2-BD3C-9E8D1F39707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i="1" dirty="0">
                <a:latin typeface="Arial" panose="020B0604020202020204" pitchFamily="34" charset="0"/>
                <a:cs typeface="Arial" panose="020B0604020202020204" pitchFamily="34" charset="0"/>
              </a:rPr>
              <a:t>Oxygen diffusion rate at different values of venous PO2 (we assume that pO2 in outflowing venous blood is equilibrated with tissue PO2 in ISF) at average  and reduced diffusion capacity (affected by total diffusion area depending on the number of open capillaries, distance from capillaries to cells, etc.).</a:t>
            </a:r>
            <a:endParaRPr lang="cs-CZ" altLang="cs-CZ" i="1" dirty="0">
              <a:latin typeface="Arial" panose="020B0604020202020204" pitchFamily="34" charset="0"/>
              <a:cs typeface="Arial" panose="020B0604020202020204" pitchFamily="34" charset="0"/>
            </a:endParaRPr>
          </a:p>
        </p:txBody>
      </p:sp>
      <p:sp>
        <p:nvSpPr>
          <p:cNvPr id="219140" name="Zástupný symbol pro číslo snímku 3">
            <a:extLst>
              <a:ext uri="{FF2B5EF4-FFF2-40B4-BE49-F238E27FC236}">
                <a16:creationId xmlns:a16="http://schemas.microsoft.com/office/drawing/2014/main" id="{E416B21F-2BA5-4EC7-91EE-2B82ED977B5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188E5C4-8D29-4F27-A5D9-CF1ED3A19459}" type="slidenum">
              <a:rPr lang="cs-CZ" altLang="cs-CZ"/>
              <a:pPr/>
              <a:t>155</a:t>
            </a:fld>
            <a:endParaRPr lang="cs-CZ" altLang="cs-CZ"/>
          </a:p>
        </p:txBody>
      </p:sp>
    </p:spTree>
    <p:extLst>
      <p:ext uri="{BB962C8B-B14F-4D97-AF65-F5344CB8AC3E}">
        <p14:creationId xmlns:p14="http://schemas.microsoft.com/office/powerpoint/2010/main" val="185172288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Zástupný symbol pro obrázek snímku 1">
            <a:extLst>
              <a:ext uri="{FF2B5EF4-FFF2-40B4-BE49-F238E27FC236}">
                <a16:creationId xmlns:a16="http://schemas.microsoft.com/office/drawing/2014/main" id="{53CF9AEB-2FA6-49A8-B98E-6F4DC6AB59D6}"/>
              </a:ext>
            </a:extLst>
          </p:cNvPr>
          <p:cNvSpPr>
            <a:spLocks noGrp="1" noRot="1" noChangeAspect="1" noTextEdit="1"/>
          </p:cNvSpPr>
          <p:nvPr>
            <p:ph type="sldImg"/>
          </p:nvPr>
        </p:nvSpPr>
        <p:spPr>
          <a:xfrm>
            <a:off x="685800" y="1143000"/>
            <a:ext cx="5486400" cy="3086100"/>
          </a:xfrm>
          <a:ln/>
        </p:spPr>
      </p:sp>
      <p:sp>
        <p:nvSpPr>
          <p:cNvPr id="220163" name="Zástupný symbol pro poznámky 2">
            <a:extLst>
              <a:ext uri="{FF2B5EF4-FFF2-40B4-BE49-F238E27FC236}">
                <a16:creationId xmlns:a16="http://schemas.microsoft.com/office/drawing/2014/main" id="{BD04A6FA-34F4-459E-82E0-25BBA4B0695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cs-CZ" altLang="cs-CZ" dirty="0" err="1">
                <a:latin typeface="Arial" panose="020B0604020202020204" pitchFamily="34" charset="0"/>
                <a:cs typeface="Arial" panose="020B0604020202020204" pitchFamily="34" charset="0"/>
              </a:rPr>
              <a:t>According</a:t>
            </a:r>
            <a:r>
              <a:rPr lang="cs-CZ" altLang="cs-CZ" dirty="0">
                <a:latin typeface="Arial" panose="020B0604020202020204" pitchFamily="34" charset="0"/>
                <a:cs typeface="Arial" panose="020B0604020202020204" pitchFamily="34" charset="0"/>
              </a:rPr>
              <a:t> to </a:t>
            </a:r>
            <a:r>
              <a:rPr lang="cs-CZ" altLang="cs-CZ" dirty="0" err="1">
                <a:latin typeface="Arial" panose="020B0604020202020204" pitchFamily="34" charset="0"/>
                <a:cs typeface="Arial" panose="020B0604020202020204" pitchFamily="34" charset="0"/>
              </a:rPr>
              <a:t>Fick's</a:t>
            </a:r>
            <a:r>
              <a:rPr lang="cs-CZ" altLang="cs-CZ" dirty="0">
                <a:latin typeface="Arial" panose="020B0604020202020204" pitchFamily="34" charset="0"/>
                <a:cs typeface="Arial" panose="020B0604020202020204" pitchFamily="34" charset="0"/>
              </a:rPr>
              <a:t> </a:t>
            </a:r>
            <a:r>
              <a:rPr lang="cs-CZ" altLang="cs-CZ" dirty="0" err="1">
                <a:latin typeface="Arial" panose="020B0604020202020204" pitchFamily="34" charset="0"/>
                <a:cs typeface="Arial" panose="020B0604020202020204" pitchFamily="34" charset="0"/>
              </a:rPr>
              <a:t>principle</a:t>
            </a:r>
            <a:r>
              <a:rPr lang="cs-CZ" altLang="cs-CZ" dirty="0">
                <a:latin typeface="Arial" panose="020B0604020202020204" pitchFamily="34" charset="0"/>
                <a:cs typeface="Arial" panose="020B0604020202020204" pitchFamily="34" charset="0"/>
              </a:rPr>
              <a:t>, oxygen </a:t>
            </a:r>
            <a:r>
              <a:rPr lang="cs-CZ" altLang="cs-CZ" dirty="0" err="1">
                <a:latin typeface="Arial" panose="020B0604020202020204" pitchFamily="34" charset="0"/>
                <a:cs typeface="Arial" panose="020B0604020202020204" pitchFamily="34" charset="0"/>
              </a:rPr>
              <a:t>consumption</a:t>
            </a:r>
            <a:r>
              <a:rPr lang="cs-CZ" altLang="cs-CZ" dirty="0">
                <a:latin typeface="Arial" panose="020B0604020202020204" pitchFamily="34" charset="0"/>
                <a:cs typeface="Arial" panose="020B0604020202020204" pitchFamily="34" charset="0"/>
              </a:rPr>
              <a:t> (VO2) </a:t>
            </a:r>
            <a:r>
              <a:rPr lang="cs-CZ" altLang="cs-CZ" dirty="0" err="1">
                <a:latin typeface="Arial" panose="020B0604020202020204" pitchFamily="34" charset="0"/>
                <a:cs typeface="Arial" panose="020B0604020202020204" pitchFamily="34" charset="0"/>
              </a:rPr>
              <a:t>at</a:t>
            </a:r>
            <a:r>
              <a:rPr lang="cs-CZ" altLang="cs-CZ" dirty="0">
                <a:latin typeface="Arial" panose="020B0604020202020204" pitchFamily="34" charset="0"/>
                <a:cs typeface="Arial" panose="020B0604020202020204" pitchFamily="34" charset="0"/>
              </a:rPr>
              <a:t> </a:t>
            </a:r>
            <a:r>
              <a:rPr lang="cs-CZ" altLang="cs-CZ" dirty="0" err="1">
                <a:latin typeface="Arial" panose="020B0604020202020204" pitchFamily="34" charset="0"/>
                <a:cs typeface="Arial" panose="020B0604020202020204" pitchFamily="34" charset="0"/>
              </a:rPr>
              <a:t>different</a:t>
            </a:r>
            <a:r>
              <a:rPr lang="cs-CZ" altLang="cs-CZ" dirty="0">
                <a:latin typeface="Arial" panose="020B0604020202020204" pitchFamily="34" charset="0"/>
                <a:cs typeface="Arial" panose="020B0604020202020204" pitchFamily="34" charset="0"/>
              </a:rPr>
              <a:t> </a:t>
            </a:r>
            <a:r>
              <a:rPr lang="cs-CZ" altLang="cs-CZ" dirty="0" err="1">
                <a:latin typeface="Arial" panose="020B0604020202020204" pitchFamily="34" charset="0"/>
                <a:cs typeface="Arial" panose="020B0604020202020204" pitchFamily="34" charset="0"/>
              </a:rPr>
              <a:t>venous</a:t>
            </a:r>
            <a:r>
              <a:rPr lang="cs-CZ" altLang="cs-CZ" dirty="0">
                <a:latin typeface="Arial" panose="020B0604020202020204" pitchFamily="34" charset="0"/>
                <a:cs typeface="Arial" panose="020B0604020202020204" pitchFamily="34" charset="0"/>
              </a:rPr>
              <a:t> PO2 </a:t>
            </a:r>
            <a:r>
              <a:rPr lang="cs-CZ" altLang="cs-CZ" dirty="0" err="1">
                <a:latin typeface="Arial" panose="020B0604020202020204" pitchFamily="34" charset="0"/>
                <a:cs typeface="Arial" panose="020B0604020202020204" pitchFamily="34" charset="0"/>
              </a:rPr>
              <a:t>at</a:t>
            </a:r>
            <a:r>
              <a:rPr lang="cs-CZ" altLang="cs-CZ" dirty="0">
                <a:latin typeface="Arial" panose="020B0604020202020204" pitchFamily="34" charset="0"/>
                <a:cs typeface="Arial" panose="020B0604020202020204" pitchFamily="34" charset="0"/>
              </a:rPr>
              <a:t> </a:t>
            </a:r>
            <a:r>
              <a:rPr lang="cs-CZ" altLang="cs-CZ" dirty="0" err="1">
                <a:latin typeface="Arial" panose="020B0604020202020204" pitchFamily="34" charset="0"/>
                <a:cs typeface="Arial" panose="020B0604020202020204" pitchFamily="34" charset="0"/>
              </a:rPr>
              <a:t>steady</a:t>
            </a:r>
            <a:r>
              <a:rPr lang="cs-CZ" altLang="cs-CZ" dirty="0">
                <a:latin typeface="Arial" panose="020B0604020202020204" pitchFamily="34" charset="0"/>
                <a:cs typeface="Arial" panose="020B0604020202020204" pitchFamily="34" charset="0"/>
              </a:rPr>
              <a:t> </a:t>
            </a:r>
            <a:r>
              <a:rPr lang="cs-CZ" altLang="cs-CZ" dirty="0" err="1">
                <a:latin typeface="Arial" panose="020B0604020202020204" pitchFamily="34" charset="0"/>
                <a:cs typeface="Arial" panose="020B0604020202020204" pitchFamily="34" charset="0"/>
              </a:rPr>
              <a:t>state</a:t>
            </a:r>
            <a:r>
              <a:rPr lang="cs-CZ" altLang="cs-CZ" dirty="0">
                <a:latin typeface="Arial" panose="020B0604020202020204" pitchFamily="34" charset="0"/>
                <a:cs typeface="Arial" panose="020B0604020202020204" pitchFamily="34" charset="0"/>
              </a:rPr>
              <a:t>. </a:t>
            </a:r>
            <a:r>
              <a:rPr lang="cs-CZ" altLang="cs-CZ" dirty="0" err="1">
                <a:latin typeface="Arial" panose="020B0604020202020204" pitchFamily="34" charset="0"/>
                <a:cs typeface="Arial" panose="020B0604020202020204" pitchFamily="34" charset="0"/>
              </a:rPr>
              <a:t>The</a:t>
            </a:r>
            <a:r>
              <a:rPr lang="cs-CZ" altLang="cs-CZ" dirty="0">
                <a:latin typeface="Arial" panose="020B0604020202020204" pitchFamily="34" charset="0"/>
                <a:cs typeface="Arial" panose="020B0604020202020204" pitchFamily="34" charset="0"/>
              </a:rPr>
              <a:t> maximum </a:t>
            </a:r>
            <a:r>
              <a:rPr lang="cs-CZ" altLang="cs-CZ" dirty="0" err="1">
                <a:latin typeface="Arial" panose="020B0604020202020204" pitchFamily="34" charset="0"/>
                <a:cs typeface="Arial" panose="020B0604020202020204" pitchFamily="34" charset="0"/>
              </a:rPr>
              <a:t>possible</a:t>
            </a:r>
            <a:r>
              <a:rPr lang="cs-CZ" altLang="cs-CZ" dirty="0">
                <a:latin typeface="Arial" panose="020B0604020202020204" pitchFamily="34" charset="0"/>
                <a:cs typeface="Arial" panose="020B0604020202020204" pitchFamily="34" charset="0"/>
              </a:rPr>
              <a:t> oxygen </a:t>
            </a:r>
            <a:r>
              <a:rPr lang="cs-CZ" altLang="cs-CZ" dirty="0" err="1">
                <a:latin typeface="Arial" panose="020B0604020202020204" pitchFamily="34" charset="0"/>
                <a:cs typeface="Arial" panose="020B0604020202020204" pitchFamily="34" charset="0"/>
              </a:rPr>
              <a:t>consumption</a:t>
            </a:r>
            <a:r>
              <a:rPr lang="cs-CZ" altLang="cs-CZ" dirty="0">
                <a:latin typeface="Arial" panose="020B0604020202020204" pitchFamily="34" charset="0"/>
                <a:cs typeface="Arial" panose="020B0604020202020204" pitchFamily="34" charset="0"/>
              </a:rPr>
              <a:t> </a:t>
            </a:r>
            <a:r>
              <a:rPr lang="cs-CZ" altLang="cs-CZ" dirty="0" err="1">
                <a:latin typeface="Arial" panose="020B0604020202020204" pitchFamily="34" charset="0"/>
                <a:cs typeface="Arial" panose="020B0604020202020204" pitchFamily="34" charset="0"/>
              </a:rPr>
              <a:t>is</a:t>
            </a:r>
            <a:r>
              <a:rPr lang="cs-CZ" altLang="cs-CZ" dirty="0">
                <a:latin typeface="Arial" panose="020B0604020202020204" pitchFamily="34" charset="0"/>
                <a:cs typeface="Arial" panose="020B0604020202020204" pitchFamily="34" charset="0"/>
              </a:rPr>
              <a:t> </a:t>
            </a:r>
            <a:r>
              <a:rPr lang="cs-CZ" altLang="cs-CZ" dirty="0" err="1">
                <a:latin typeface="Arial" panose="020B0604020202020204" pitchFamily="34" charset="0"/>
                <a:cs typeface="Arial" panose="020B0604020202020204" pitchFamily="34" charset="0"/>
              </a:rPr>
              <a:t>theoretically</a:t>
            </a:r>
            <a:r>
              <a:rPr lang="cs-CZ" altLang="cs-CZ" dirty="0">
                <a:latin typeface="Arial" panose="020B0604020202020204" pitchFamily="34" charset="0"/>
                <a:cs typeface="Arial" panose="020B0604020202020204" pitchFamily="34" charset="0"/>
              </a:rPr>
              <a:t> </a:t>
            </a:r>
            <a:r>
              <a:rPr lang="cs-CZ" altLang="cs-CZ" dirty="0" err="1">
                <a:latin typeface="Arial" panose="020B0604020202020204" pitchFamily="34" charset="0"/>
                <a:cs typeface="Arial" panose="020B0604020202020204" pitchFamily="34" charset="0"/>
              </a:rPr>
              <a:t>only</a:t>
            </a:r>
            <a:r>
              <a:rPr lang="cs-CZ" altLang="cs-CZ" dirty="0">
                <a:latin typeface="Arial" panose="020B0604020202020204" pitchFamily="34" charset="0"/>
                <a:cs typeface="Arial" panose="020B0604020202020204" pitchFamily="34" charset="0"/>
              </a:rPr>
              <a:t> </a:t>
            </a:r>
            <a:r>
              <a:rPr lang="cs-CZ" altLang="cs-CZ" dirty="0" err="1">
                <a:latin typeface="Arial" panose="020B0604020202020204" pitchFamily="34" charset="0"/>
                <a:cs typeface="Arial" panose="020B0604020202020204" pitchFamily="34" charset="0"/>
              </a:rPr>
              <a:t>possible</a:t>
            </a:r>
            <a:r>
              <a:rPr lang="cs-CZ" altLang="cs-CZ" dirty="0">
                <a:latin typeface="Arial" panose="020B0604020202020204" pitchFamily="34" charset="0"/>
                <a:cs typeface="Arial" panose="020B0604020202020204" pitchFamily="34" charset="0"/>
              </a:rPr>
              <a:t> </a:t>
            </a:r>
            <a:r>
              <a:rPr lang="cs-CZ" altLang="cs-CZ" dirty="0" err="1">
                <a:latin typeface="Arial" panose="020B0604020202020204" pitchFamily="34" charset="0"/>
                <a:cs typeface="Arial" panose="020B0604020202020204" pitchFamily="34" charset="0"/>
              </a:rPr>
              <a:t>if</a:t>
            </a:r>
            <a:r>
              <a:rPr lang="cs-CZ" altLang="cs-CZ" dirty="0">
                <a:latin typeface="Arial" panose="020B0604020202020204" pitchFamily="34" charset="0"/>
                <a:cs typeface="Arial" panose="020B0604020202020204" pitchFamily="34" charset="0"/>
              </a:rPr>
              <a:t> </a:t>
            </a:r>
            <a:r>
              <a:rPr lang="cs-CZ" altLang="cs-CZ" dirty="0" err="1">
                <a:latin typeface="Arial" panose="020B0604020202020204" pitchFamily="34" charset="0"/>
                <a:cs typeface="Arial" panose="020B0604020202020204" pitchFamily="34" charset="0"/>
              </a:rPr>
              <a:t>all</a:t>
            </a:r>
            <a:r>
              <a:rPr lang="cs-CZ" altLang="cs-CZ" dirty="0">
                <a:latin typeface="Arial" panose="020B0604020202020204" pitchFamily="34" charset="0"/>
                <a:cs typeface="Arial" panose="020B0604020202020204" pitchFamily="34" charset="0"/>
              </a:rPr>
              <a:t> </a:t>
            </a:r>
            <a:r>
              <a:rPr lang="cs-CZ" altLang="cs-CZ" dirty="0" err="1">
                <a:latin typeface="Arial" panose="020B0604020202020204" pitchFamily="34" charset="0"/>
                <a:cs typeface="Arial" panose="020B0604020202020204" pitchFamily="34" charset="0"/>
              </a:rPr>
              <a:t>the</a:t>
            </a:r>
            <a:r>
              <a:rPr lang="cs-CZ" altLang="cs-CZ" dirty="0">
                <a:latin typeface="Arial" panose="020B0604020202020204" pitchFamily="34" charset="0"/>
                <a:cs typeface="Arial" panose="020B0604020202020204" pitchFamily="34" charset="0"/>
              </a:rPr>
              <a:t> oxygen </a:t>
            </a:r>
            <a:r>
              <a:rPr lang="cs-CZ" altLang="cs-CZ" dirty="0" err="1">
                <a:latin typeface="Arial" panose="020B0604020202020204" pitchFamily="34" charset="0"/>
                <a:cs typeface="Arial" panose="020B0604020202020204" pitchFamily="34" charset="0"/>
              </a:rPr>
              <a:t>supply</a:t>
            </a:r>
            <a:r>
              <a:rPr lang="cs-CZ" altLang="cs-CZ" dirty="0">
                <a:latin typeface="Arial" panose="020B0604020202020204" pitchFamily="34" charset="0"/>
                <a:cs typeface="Arial" panose="020B0604020202020204" pitchFamily="34" charset="0"/>
              </a:rPr>
              <a:t> to </a:t>
            </a:r>
            <a:r>
              <a:rPr lang="cs-CZ" altLang="cs-CZ" dirty="0" err="1">
                <a:latin typeface="Arial" panose="020B0604020202020204" pitchFamily="34" charset="0"/>
                <a:cs typeface="Arial" panose="020B0604020202020204" pitchFamily="34" charset="0"/>
              </a:rPr>
              <a:t>the</a:t>
            </a:r>
            <a:r>
              <a:rPr lang="cs-CZ" altLang="cs-CZ" dirty="0">
                <a:latin typeface="Arial" panose="020B0604020202020204" pitchFamily="34" charset="0"/>
                <a:cs typeface="Arial" panose="020B0604020202020204" pitchFamily="34" charset="0"/>
              </a:rPr>
              <a:t> </a:t>
            </a:r>
            <a:r>
              <a:rPr lang="cs-CZ" altLang="cs-CZ" dirty="0" err="1">
                <a:latin typeface="Arial" panose="020B0604020202020204" pitchFamily="34" charset="0"/>
                <a:cs typeface="Arial" panose="020B0604020202020204" pitchFamily="34" charset="0"/>
              </a:rPr>
              <a:t>tissues</a:t>
            </a:r>
            <a:r>
              <a:rPr lang="cs-CZ" altLang="cs-CZ" dirty="0">
                <a:latin typeface="Arial" panose="020B0604020202020204" pitchFamily="34" charset="0"/>
                <a:cs typeface="Arial" panose="020B0604020202020204" pitchFamily="34" charset="0"/>
              </a:rPr>
              <a:t> </a:t>
            </a:r>
            <a:r>
              <a:rPr lang="cs-CZ" altLang="cs-CZ" dirty="0" err="1">
                <a:latin typeface="Arial" panose="020B0604020202020204" pitchFamily="34" charset="0"/>
                <a:cs typeface="Arial" panose="020B0604020202020204" pitchFamily="34" charset="0"/>
              </a:rPr>
              <a:t>is</a:t>
            </a:r>
            <a:r>
              <a:rPr lang="cs-CZ" altLang="cs-CZ" dirty="0">
                <a:latin typeface="Arial" panose="020B0604020202020204" pitchFamily="34" charset="0"/>
                <a:cs typeface="Arial" panose="020B0604020202020204" pitchFamily="34" charset="0"/>
              </a:rPr>
              <a:t> </a:t>
            </a:r>
            <a:r>
              <a:rPr lang="cs-CZ" altLang="cs-CZ" dirty="0" err="1">
                <a:latin typeface="Arial" panose="020B0604020202020204" pitchFamily="34" charset="0"/>
                <a:cs typeface="Arial" panose="020B0604020202020204" pitchFamily="34" charset="0"/>
              </a:rPr>
              <a:t>consumed</a:t>
            </a:r>
            <a:r>
              <a:rPr lang="cs-CZ" altLang="cs-CZ" dirty="0">
                <a:latin typeface="Arial" panose="020B0604020202020204" pitchFamily="34" charset="0"/>
                <a:cs typeface="Arial" panose="020B0604020202020204" pitchFamily="34" charset="0"/>
              </a:rPr>
              <a:t> (DO2 = VO2). At </a:t>
            </a:r>
            <a:r>
              <a:rPr lang="cs-CZ" altLang="cs-CZ" dirty="0" err="1">
                <a:latin typeface="Arial" panose="020B0604020202020204" pitchFamily="34" charset="0"/>
                <a:cs typeface="Arial" panose="020B0604020202020204" pitchFamily="34" charset="0"/>
              </a:rPr>
              <a:t>zero</a:t>
            </a:r>
            <a:r>
              <a:rPr lang="cs-CZ" altLang="cs-CZ" dirty="0">
                <a:latin typeface="Arial" panose="020B0604020202020204" pitchFamily="34" charset="0"/>
                <a:cs typeface="Arial" panose="020B0604020202020204" pitchFamily="34" charset="0"/>
              </a:rPr>
              <a:t> oxygen </a:t>
            </a:r>
            <a:r>
              <a:rPr lang="cs-CZ" altLang="cs-CZ" dirty="0" err="1">
                <a:latin typeface="Arial" panose="020B0604020202020204" pitchFamily="34" charset="0"/>
                <a:cs typeface="Arial" panose="020B0604020202020204" pitchFamily="34" charset="0"/>
              </a:rPr>
              <a:t>consumption</a:t>
            </a:r>
            <a:r>
              <a:rPr lang="cs-CZ" altLang="cs-CZ" dirty="0">
                <a:latin typeface="Arial" panose="020B0604020202020204" pitchFamily="34" charset="0"/>
                <a:cs typeface="Arial" panose="020B0604020202020204" pitchFamily="34" charset="0"/>
              </a:rPr>
              <a:t> (</a:t>
            </a:r>
            <a:r>
              <a:rPr lang="cs-CZ" altLang="cs-CZ" dirty="0" err="1">
                <a:latin typeface="Arial" panose="020B0604020202020204" pitchFamily="34" charset="0"/>
                <a:cs typeface="Arial" panose="020B0604020202020204" pitchFamily="34" charset="0"/>
              </a:rPr>
              <a:t>cyanide</a:t>
            </a:r>
            <a:r>
              <a:rPr lang="cs-CZ" altLang="cs-CZ" dirty="0">
                <a:latin typeface="Arial" panose="020B0604020202020204" pitchFamily="34" charset="0"/>
                <a:cs typeface="Arial" panose="020B0604020202020204" pitchFamily="34" charset="0"/>
              </a:rPr>
              <a:t> </a:t>
            </a:r>
            <a:r>
              <a:rPr lang="cs-CZ" altLang="cs-CZ" dirty="0" err="1">
                <a:latin typeface="Arial" panose="020B0604020202020204" pitchFamily="34" charset="0"/>
                <a:cs typeface="Arial" panose="020B0604020202020204" pitchFamily="34" charset="0"/>
              </a:rPr>
              <a:t>poisoning</a:t>
            </a:r>
            <a:r>
              <a:rPr lang="cs-CZ" altLang="cs-CZ" dirty="0">
                <a:latin typeface="Arial" panose="020B0604020202020204" pitchFamily="34" charset="0"/>
                <a:cs typeface="Arial" panose="020B0604020202020204" pitchFamily="34" charset="0"/>
              </a:rPr>
              <a:t>), </a:t>
            </a:r>
            <a:r>
              <a:rPr lang="cs-CZ" altLang="cs-CZ" dirty="0" err="1">
                <a:latin typeface="Arial" panose="020B0604020202020204" pitchFamily="34" charset="0"/>
                <a:cs typeface="Arial" panose="020B0604020202020204" pitchFamily="34" charset="0"/>
              </a:rPr>
              <a:t>the</a:t>
            </a:r>
            <a:r>
              <a:rPr lang="cs-CZ" altLang="cs-CZ" dirty="0">
                <a:latin typeface="Arial" panose="020B0604020202020204" pitchFamily="34" charset="0"/>
                <a:cs typeface="Arial" panose="020B0604020202020204" pitchFamily="34" charset="0"/>
              </a:rPr>
              <a:t> </a:t>
            </a:r>
            <a:r>
              <a:rPr lang="cs-CZ" altLang="cs-CZ" dirty="0" err="1">
                <a:latin typeface="Arial" panose="020B0604020202020204" pitchFamily="34" charset="0"/>
                <a:cs typeface="Arial" panose="020B0604020202020204" pitchFamily="34" charset="0"/>
              </a:rPr>
              <a:t>venous</a:t>
            </a:r>
            <a:r>
              <a:rPr lang="cs-CZ" altLang="cs-CZ" dirty="0">
                <a:latin typeface="Arial" panose="020B0604020202020204" pitchFamily="34" charset="0"/>
                <a:cs typeface="Arial" panose="020B0604020202020204" pitchFamily="34" charset="0"/>
              </a:rPr>
              <a:t> oxygen </a:t>
            </a:r>
            <a:r>
              <a:rPr lang="cs-CZ" altLang="cs-CZ" dirty="0" err="1">
                <a:latin typeface="Arial" panose="020B0604020202020204" pitchFamily="34" charset="0"/>
                <a:cs typeface="Arial" panose="020B0604020202020204" pitchFamily="34" charset="0"/>
              </a:rPr>
              <a:t>concentration</a:t>
            </a:r>
            <a:r>
              <a:rPr lang="cs-CZ" altLang="cs-CZ" dirty="0">
                <a:latin typeface="Arial" panose="020B0604020202020204" pitchFamily="34" charset="0"/>
                <a:cs typeface="Arial" panose="020B0604020202020204" pitchFamily="34" charset="0"/>
              </a:rPr>
              <a:t> </a:t>
            </a:r>
            <a:r>
              <a:rPr lang="cs-CZ" altLang="cs-CZ" dirty="0" err="1">
                <a:latin typeface="Arial" panose="020B0604020202020204" pitchFamily="34" charset="0"/>
                <a:cs typeface="Arial" panose="020B0604020202020204" pitchFamily="34" charset="0"/>
              </a:rPr>
              <a:t>would</a:t>
            </a:r>
            <a:r>
              <a:rPr lang="cs-CZ" altLang="cs-CZ" dirty="0">
                <a:latin typeface="Arial" panose="020B0604020202020204" pitchFamily="34" charset="0"/>
                <a:cs typeface="Arial" panose="020B0604020202020204" pitchFamily="34" charset="0"/>
              </a:rPr>
              <a:t> </a:t>
            </a:r>
            <a:r>
              <a:rPr lang="cs-CZ" altLang="cs-CZ" dirty="0" err="1">
                <a:latin typeface="Arial" panose="020B0604020202020204" pitchFamily="34" charset="0"/>
                <a:cs typeface="Arial" panose="020B0604020202020204" pitchFamily="34" charset="0"/>
              </a:rPr>
              <a:t>equal</a:t>
            </a:r>
            <a:r>
              <a:rPr lang="cs-CZ" altLang="cs-CZ" dirty="0">
                <a:latin typeface="Arial" panose="020B0604020202020204" pitchFamily="34" charset="0"/>
                <a:cs typeface="Arial" panose="020B0604020202020204" pitchFamily="34" charset="0"/>
              </a:rPr>
              <a:t> </a:t>
            </a:r>
            <a:r>
              <a:rPr lang="cs-CZ" altLang="cs-CZ" dirty="0" err="1">
                <a:latin typeface="Arial" panose="020B0604020202020204" pitchFamily="34" charset="0"/>
                <a:cs typeface="Arial" panose="020B0604020202020204" pitchFamily="34" charset="0"/>
              </a:rPr>
              <a:t>arterial</a:t>
            </a:r>
            <a:r>
              <a:rPr lang="cs-CZ" altLang="cs-CZ" dirty="0">
                <a:latin typeface="Arial" panose="020B0604020202020204" pitchFamily="34" charset="0"/>
                <a:cs typeface="Arial" panose="020B0604020202020204" pitchFamily="34" charset="0"/>
              </a:rPr>
              <a:t>.</a:t>
            </a:r>
          </a:p>
        </p:txBody>
      </p:sp>
      <p:sp>
        <p:nvSpPr>
          <p:cNvPr id="220164" name="Zástupný symbol pro číslo snímku 3">
            <a:extLst>
              <a:ext uri="{FF2B5EF4-FFF2-40B4-BE49-F238E27FC236}">
                <a16:creationId xmlns:a16="http://schemas.microsoft.com/office/drawing/2014/main" id="{DDB450A1-C027-4CA9-828D-453FD972EC6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FBB3653-480F-4C76-8123-7F6E2C2A0EF0}" type="slidenum">
              <a:rPr lang="cs-CZ" altLang="cs-CZ"/>
              <a:pPr/>
              <a:t>156</a:t>
            </a:fld>
            <a:endParaRPr lang="cs-CZ" altLang="cs-CZ"/>
          </a:p>
        </p:txBody>
      </p:sp>
    </p:spTree>
    <p:extLst>
      <p:ext uri="{BB962C8B-B14F-4D97-AF65-F5344CB8AC3E}">
        <p14:creationId xmlns:p14="http://schemas.microsoft.com/office/powerpoint/2010/main" val="93282344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Zástupný symbol pro obrázek snímku 1">
            <a:extLst>
              <a:ext uri="{FF2B5EF4-FFF2-40B4-BE49-F238E27FC236}">
                <a16:creationId xmlns:a16="http://schemas.microsoft.com/office/drawing/2014/main" id="{6443ED37-FF38-4801-A0A1-6AB665085AE8}"/>
              </a:ext>
            </a:extLst>
          </p:cNvPr>
          <p:cNvSpPr>
            <a:spLocks noGrp="1" noRot="1" noChangeAspect="1" noTextEdit="1"/>
          </p:cNvSpPr>
          <p:nvPr>
            <p:ph type="sldImg"/>
          </p:nvPr>
        </p:nvSpPr>
        <p:spPr>
          <a:xfrm>
            <a:off x="685800" y="1143000"/>
            <a:ext cx="5486400" cy="3086100"/>
          </a:xfrm>
          <a:ln/>
        </p:spPr>
      </p:sp>
      <p:sp>
        <p:nvSpPr>
          <p:cNvPr id="223235" name="Zástupný symbol pro poznámky 2">
            <a:extLst>
              <a:ext uri="{FF2B5EF4-FFF2-40B4-BE49-F238E27FC236}">
                <a16:creationId xmlns:a16="http://schemas.microsoft.com/office/drawing/2014/main" id="{23C8C360-FD09-4D44-BF1C-4D9B5E9E97F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i="1" dirty="0">
                <a:latin typeface="Arial" panose="020B0604020202020204" pitchFamily="34" charset="0"/>
                <a:cs typeface="Arial" panose="020B0604020202020204" pitchFamily="34" charset="0"/>
              </a:rPr>
              <a:t>Venous PO2 value with an increased affinity of hemoglobin for oxygen (</a:t>
            </a:r>
            <a:r>
              <a:rPr lang="en-US" altLang="cs-CZ" i="1" dirty="0" err="1">
                <a:latin typeface="Arial" panose="020B0604020202020204" pitchFamily="34" charset="0"/>
                <a:cs typeface="Arial" panose="020B0604020202020204" pitchFamily="34" charset="0"/>
              </a:rPr>
              <a:t>hypoextraction</a:t>
            </a:r>
            <a:r>
              <a:rPr lang="en-US" altLang="cs-CZ" i="1" dirty="0">
                <a:latin typeface="Arial" panose="020B0604020202020204" pitchFamily="34" charset="0"/>
                <a:cs typeface="Arial" panose="020B0604020202020204" pitchFamily="34" charset="0"/>
              </a:rPr>
              <a:t> hypoxia) In this case, venous PO2 and the maximum value of oxygen consumption (VO2 max) decrease.</a:t>
            </a:r>
            <a:endParaRPr lang="cs-CZ" altLang="cs-CZ" i="1" dirty="0">
              <a:latin typeface="Arial" panose="020B0604020202020204" pitchFamily="34" charset="0"/>
              <a:cs typeface="Arial" panose="020B0604020202020204" pitchFamily="34" charset="0"/>
            </a:endParaRPr>
          </a:p>
        </p:txBody>
      </p:sp>
      <p:sp>
        <p:nvSpPr>
          <p:cNvPr id="223236" name="Zástupný symbol pro číslo snímku 3">
            <a:extLst>
              <a:ext uri="{FF2B5EF4-FFF2-40B4-BE49-F238E27FC236}">
                <a16:creationId xmlns:a16="http://schemas.microsoft.com/office/drawing/2014/main" id="{B3402CFB-1D72-4875-A3CB-799A15A566E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2C69DCE-55B1-47A4-BDA0-759993D14DA0}" type="slidenum">
              <a:rPr lang="cs-CZ" altLang="cs-CZ"/>
              <a:pPr/>
              <a:t>157</a:t>
            </a:fld>
            <a:endParaRPr lang="cs-CZ" altLang="cs-CZ"/>
          </a:p>
        </p:txBody>
      </p:sp>
    </p:spTree>
    <p:extLst>
      <p:ext uri="{BB962C8B-B14F-4D97-AF65-F5344CB8AC3E}">
        <p14:creationId xmlns:p14="http://schemas.microsoft.com/office/powerpoint/2010/main" val="351905085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Zástupný symbol pro obrázek snímku 1">
            <a:extLst>
              <a:ext uri="{FF2B5EF4-FFF2-40B4-BE49-F238E27FC236}">
                <a16:creationId xmlns:a16="http://schemas.microsoft.com/office/drawing/2014/main" id="{42446C52-994C-45D2-B1F1-0BC408DFC9F9}"/>
              </a:ext>
            </a:extLst>
          </p:cNvPr>
          <p:cNvSpPr>
            <a:spLocks noGrp="1" noRot="1" noChangeAspect="1" noTextEdit="1"/>
          </p:cNvSpPr>
          <p:nvPr>
            <p:ph type="sldImg"/>
          </p:nvPr>
        </p:nvSpPr>
        <p:spPr>
          <a:xfrm>
            <a:off x="685800" y="1143000"/>
            <a:ext cx="5486400" cy="3086100"/>
          </a:xfrm>
          <a:ln/>
        </p:spPr>
      </p:sp>
      <p:sp>
        <p:nvSpPr>
          <p:cNvPr id="224259" name="Zástupný symbol pro poznámky 2">
            <a:extLst>
              <a:ext uri="{FF2B5EF4-FFF2-40B4-BE49-F238E27FC236}">
                <a16:creationId xmlns:a16="http://schemas.microsoft.com/office/drawing/2014/main" id="{7D12E485-97AD-447F-BE9C-95217C3EA17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i="1" dirty="0">
                <a:latin typeface="Arial" panose="020B0604020202020204" pitchFamily="34" charset="0"/>
                <a:cs typeface="Arial" panose="020B0604020202020204" pitchFamily="34" charset="0"/>
              </a:rPr>
              <a:t>The value of venous PO2 at a given value of oxygen consumption (VO2) and decreasing values of cardiac output per minute (circulating hypoxia). Suppose the pO2 in the venous blood is lower than the critical pO2 (PvO2 crit), at which the mitochondrial PO2 value falls below one torr. In that case, the oxygen consumption begins to decrease to the corresponding VO2max value (the organism starts to draw energy anaerobically, with related lactate growth).</a:t>
            </a:r>
            <a:endParaRPr lang="cs-CZ" altLang="cs-CZ" i="1" dirty="0">
              <a:latin typeface="Arial" panose="020B0604020202020204" pitchFamily="34" charset="0"/>
              <a:cs typeface="Arial" panose="020B0604020202020204" pitchFamily="34" charset="0"/>
            </a:endParaRPr>
          </a:p>
        </p:txBody>
      </p:sp>
      <p:sp>
        <p:nvSpPr>
          <p:cNvPr id="224260" name="Zástupný symbol pro číslo snímku 3">
            <a:extLst>
              <a:ext uri="{FF2B5EF4-FFF2-40B4-BE49-F238E27FC236}">
                <a16:creationId xmlns:a16="http://schemas.microsoft.com/office/drawing/2014/main" id="{0E02C3C5-31C8-46D0-8EF6-2A6E2843286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76877E3-C927-4D58-BA12-2A06EEB313A5}" type="slidenum">
              <a:rPr lang="cs-CZ" altLang="cs-CZ"/>
              <a:pPr/>
              <a:t>158</a:t>
            </a:fld>
            <a:endParaRPr lang="cs-CZ" altLang="cs-CZ"/>
          </a:p>
        </p:txBody>
      </p:sp>
    </p:spTree>
    <p:extLst>
      <p:ext uri="{BB962C8B-B14F-4D97-AF65-F5344CB8AC3E}">
        <p14:creationId xmlns:p14="http://schemas.microsoft.com/office/powerpoint/2010/main" val="295475822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Zástupný symbol pro obrázek snímku 1">
            <a:extLst>
              <a:ext uri="{FF2B5EF4-FFF2-40B4-BE49-F238E27FC236}">
                <a16:creationId xmlns:a16="http://schemas.microsoft.com/office/drawing/2014/main" id="{3AA0D8FA-276A-4C7E-9D95-49018F67F586}"/>
              </a:ext>
            </a:extLst>
          </p:cNvPr>
          <p:cNvSpPr>
            <a:spLocks noGrp="1" noRot="1" noChangeAspect="1" noTextEdit="1"/>
          </p:cNvSpPr>
          <p:nvPr>
            <p:ph type="sldImg"/>
          </p:nvPr>
        </p:nvSpPr>
        <p:spPr>
          <a:xfrm>
            <a:off x="685800" y="1143000"/>
            <a:ext cx="5486400" cy="3086100"/>
          </a:xfrm>
          <a:ln/>
        </p:spPr>
      </p:sp>
      <p:sp>
        <p:nvSpPr>
          <p:cNvPr id="225283" name="Zástupný symbol pro poznámky 2">
            <a:extLst>
              <a:ext uri="{FF2B5EF4-FFF2-40B4-BE49-F238E27FC236}">
                <a16:creationId xmlns:a16="http://schemas.microsoft.com/office/drawing/2014/main" id="{56280099-929D-43EE-ADC1-A28F505F5CC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i="1" dirty="0">
                <a:latin typeface="Arial" panose="020B0604020202020204" pitchFamily="34" charset="0"/>
                <a:cs typeface="Arial" panose="020B0604020202020204" pitchFamily="34" charset="0"/>
              </a:rPr>
              <a:t>Decrease in venous PO2 values and maximum oxygen consumption values (VO2 max) in hypoxic hypoxia. We see a similar shift of the curves to the right even when the hemoglobin concentration decreases.</a:t>
            </a:r>
            <a:endParaRPr lang="cs-CZ" altLang="cs-CZ" i="1" dirty="0">
              <a:latin typeface="Arial" panose="020B0604020202020204" pitchFamily="34" charset="0"/>
              <a:cs typeface="Arial" panose="020B0604020202020204" pitchFamily="34" charset="0"/>
            </a:endParaRPr>
          </a:p>
        </p:txBody>
      </p:sp>
      <p:sp>
        <p:nvSpPr>
          <p:cNvPr id="225284" name="Zástupný symbol pro číslo snímku 3">
            <a:extLst>
              <a:ext uri="{FF2B5EF4-FFF2-40B4-BE49-F238E27FC236}">
                <a16:creationId xmlns:a16="http://schemas.microsoft.com/office/drawing/2014/main" id="{51DAFC34-CF65-48F2-A76E-847BF2CCF40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F84AF5F-D4F3-4C6F-B325-022EFBF99DDF}" type="slidenum">
              <a:rPr lang="cs-CZ" altLang="cs-CZ"/>
              <a:pPr/>
              <a:t>159</a:t>
            </a:fld>
            <a:endParaRPr lang="cs-CZ" altLang="cs-CZ"/>
          </a:p>
        </p:txBody>
      </p:sp>
    </p:spTree>
    <p:extLst>
      <p:ext uri="{BB962C8B-B14F-4D97-AF65-F5344CB8AC3E}">
        <p14:creationId xmlns:p14="http://schemas.microsoft.com/office/powerpoint/2010/main" val="9504624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Zástupný symbol pro obrázek snímku 1">
            <a:extLst>
              <a:ext uri="{FF2B5EF4-FFF2-40B4-BE49-F238E27FC236}">
                <a16:creationId xmlns:a16="http://schemas.microsoft.com/office/drawing/2014/main" id="{3220DFD9-5E15-4E45-B2F7-846A321A5735}"/>
              </a:ext>
            </a:extLst>
          </p:cNvPr>
          <p:cNvSpPr>
            <a:spLocks noGrp="1" noRot="1" noChangeAspect="1" noTextEdit="1"/>
          </p:cNvSpPr>
          <p:nvPr>
            <p:ph type="sldImg"/>
          </p:nvPr>
        </p:nvSpPr>
        <p:spPr>
          <a:xfrm>
            <a:off x="685800" y="1143000"/>
            <a:ext cx="5486400" cy="3086100"/>
          </a:xfrm>
          <a:ln/>
        </p:spPr>
      </p:sp>
      <p:sp>
        <p:nvSpPr>
          <p:cNvPr id="221187" name="Zástupný symbol pro poznámky 2">
            <a:extLst>
              <a:ext uri="{FF2B5EF4-FFF2-40B4-BE49-F238E27FC236}">
                <a16:creationId xmlns:a16="http://schemas.microsoft.com/office/drawing/2014/main" id="{9B70739B-5662-47BF-B122-A452D6308E0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i="1" dirty="0">
                <a:latin typeface="Arial" panose="020B0604020202020204" pitchFamily="34" charset="0"/>
                <a:cs typeface="Arial" panose="020B0604020202020204" pitchFamily="34" charset="0"/>
              </a:rPr>
              <a:t>The value of venous PO2 at a given value of oxygen consumption (VO2). The maximum value of oxygen consumption (VO2 max) at steady state will lie at the intersection of both curves.</a:t>
            </a:r>
            <a:endParaRPr lang="cs-CZ" altLang="cs-CZ" i="1" dirty="0">
              <a:latin typeface="Arial" panose="020B0604020202020204" pitchFamily="34" charset="0"/>
              <a:cs typeface="Arial" panose="020B0604020202020204" pitchFamily="34" charset="0"/>
            </a:endParaRPr>
          </a:p>
        </p:txBody>
      </p:sp>
      <p:sp>
        <p:nvSpPr>
          <p:cNvPr id="221188" name="Zástupný symbol pro číslo snímku 3">
            <a:extLst>
              <a:ext uri="{FF2B5EF4-FFF2-40B4-BE49-F238E27FC236}">
                <a16:creationId xmlns:a16="http://schemas.microsoft.com/office/drawing/2014/main" id="{1F4047B6-E91B-4CCF-AB13-AE63A70B802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2FCEB7D-602C-4534-8EB1-0BEB66958BBF}" type="slidenum">
              <a:rPr lang="cs-CZ" altLang="cs-CZ"/>
              <a:pPr/>
              <a:t>160</a:t>
            </a:fld>
            <a:endParaRPr lang="cs-CZ" altLang="cs-CZ"/>
          </a:p>
        </p:txBody>
      </p:sp>
    </p:spTree>
    <p:extLst>
      <p:ext uri="{BB962C8B-B14F-4D97-AF65-F5344CB8AC3E}">
        <p14:creationId xmlns:p14="http://schemas.microsoft.com/office/powerpoint/2010/main" val="423893099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Zástupný symbol pro obrázek snímku 1">
            <a:extLst>
              <a:ext uri="{FF2B5EF4-FFF2-40B4-BE49-F238E27FC236}">
                <a16:creationId xmlns:a16="http://schemas.microsoft.com/office/drawing/2014/main" id="{92755A06-E723-4353-84F0-381325716630}"/>
              </a:ext>
            </a:extLst>
          </p:cNvPr>
          <p:cNvSpPr>
            <a:spLocks noGrp="1" noRot="1" noChangeAspect="1" noTextEdit="1"/>
          </p:cNvSpPr>
          <p:nvPr>
            <p:ph type="sldImg"/>
          </p:nvPr>
        </p:nvSpPr>
        <p:spPr>
          <a:xfrm>
            <a:off x="685800" y="1143000"/>
            <a:ext cx="5486400" cy="3086100"/>
          </a:xfrm>
          <a:ln/>
        </p:spPr>
      </p:sp>
      <p:sp>
        <p:nvSpPr>
          <p:cNvPr id="222211" name="Zástupný symbol pro poznámky 2">
            <a:extLst>
              <a:ext uri="{FF2B5EF4-FFF2-40B4-BE49-F238E27FC236}">
                <a16:creationId xmlns:a16="http://schemas.microsoft.com/office/drawing/2014/main" id="{54E51CA4-FA50-4512-95CB-36AC4D212F7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cs-CZ" altLang="cs-CZ" i="1" dirty="0">
                <a:latin typeface="Arial" panose="020B0604020202020204" pitchFamily="34" charset="0"/>
                <a:cs typeface="Arial" panose="020B0604020202020204" pitchFamily="34" charset="0"/>
              </a:rPr>
              <a:t>Pokles difúzní kapacity ve svalech sníží maximální hodnotu spotřeby kyslíku (VO2 max).</a:t>
            </a:r>
          </a:p>
        </p:txBody>
      </p:sp>
      <p:sp>
        <p:nvSpPr>
          <p:cNvPr id="222212" name="Zástupný symbol pro číslo snímku 3">
            <a:extLst>
              <a:ext uri="{FF2B5EF4-FFF2-40B4-BE49-F238E27FC236}">
                <a16:creationId xmlns:a16="http://schemas.microsoft.com/office/drawing/2014/main" id="{C1073651-FEF2-4933-BF22-3CB96B6EE4F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9940780-968C-4E88-9825-546AB30F2941}" type="slidenum">
              <a:rPr lang="cs-CZ" altLang="cs-CZ"/>
              <a:pPr/>
              <a:t>161</a:t>
            </a:fld>
            <a:endParaRPr lang="cs-CZ" altLang="cs-CZ"/>
          </a:p>
        </p:txBody>
      </p:sp>
    </p:spTree>
    <p:extLst>
      <p:ext uri="{BB962C8B-B14F-4D97-AF65-F5344CB8AC3E}">
        <p14:creationId xmlns:p14="http://schemas.microsoft.com/office/powerpoint/2010/main" val="2986383875"/>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Zástupný symbol pro obrázek snímku 1">
            <a:extLst>
              <a:ext uri="{FF2B5EF4-FFF2-40B4-BE49-F238E27FC236}">
                <a16:creationId xmlns:a16="http://schemas.microsoft.com/office/drawing/2014/main" id="{3220DFD9-5E15-4E45-B2F7-846A321A5735}"/>
              </a:ext>
            </a:extLst>
          </p:cNvPr>
          <p:cNvSpPr>
            <a:spLocks noGrp="1" noRot="1" noChangeAspect="1" noTextEdit="1"/>
          </p:cNvSpPr>
          <p:nvPr>
            <p:ph type="sldImg"/>
          </p:nvPr>
        </p:nvSpPr>
        <p:spPr>
          <a:xfrm>
            <a:off x="685800" y="1143000"/>
            <a:ext cx="5486400" cy="3086100"/>
          </a:xfrm>
          <a:ln/>
        </p:spPr>
      </p:sp>
      <p:sp>
        <p:nvSpPr>
          <p:cNvPr id="221187" name="Zástupný symbol pro poznámky 2">
            <a:extLst>
              <a:ext uri="{FF2B5EF4-FFF2-40B4-BE49-F238E27FC236}">
                <a16:creationId xmlns:a16="http://schemas.microsoft.com/office/drawing/2014/main" id="{9B70739B-5662-47BF-B122-A452D6308E0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i="1" dirty="0">
                <a:latin typeface="Arial" panose="020B0604020202020204" pitchFamily="34" charset="0"/>
                <a:cs typeface="Arial" panose="020B0604020202020204" pitchFamily="34" charset="0"/>
              </a:rPr>
              <a:t>The value of venous PO2 at a given value of oxygen (VO2). The maximum value of oxygen consumption (VO2 max) at a steady state will lie at the intersection of both curves.</a:t>
            </a:r>
            <a:endParaRPr lang="cs-CZ" altLang="cs-CZ" i="1" dirty="0">
              <a:latin typeface="Arial" panose="020B0604020202020204" pitchFamily="34" charset="0"/>
              <a:cs typeface="Arial" panose="020B0604020202020204" pitchFamily="34" charset="0"/>
            </a:endParaRPr>
          </a:p>
        </p:txBody>
      </p:sp>
      <p:sp>
        <p:nvSpPr>
          <p:cNvPr id="221188" name="Zástupný symbol pro číslo snímku 3">
            <a:extLst>
              <a:ext uri="{FF2B5EF4-FFF2-40B4-BE49-F238E27FC236}">
                <a16:creationId xmlns:a16="http://schemas.microsoft.com/office/drawing/2014/main" id="{1F4047B6-E91B-4CCF-AB13-AE63A70B802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2FCEB7D-602C-4534-8EB1-0BEB66958BBF}" type="slidenum">
              <a:rPr lang="cs-CZ" altLang="cs-CZ"/>
              <a:pPr/>
              <a:t>162</a:t>
            </a:fld>
            <a:endParaRPr lang="cs-CZ" altLang="cs-CZ"/>
          </a:p>
        </p:txBody>
      </p:sp>
    </p:spTree>
    <p:extLst>
      <p:ext uri="{BB962C8B-B14F-4D97-AF65-F5344CB8AC3E}">
        <p14:creationId xmlns:p14="http://schemas.microsoft.com/office/powerpoint/2010/main" val="96991802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Zástupný symbol pro obrázek snímku 1">
            <a:extLst>
              <a:ext uri="{FF2B5EF4-FFF2-40B4-BE49-F238E27FC236}">
                <a16:creationId xmlns:a16="http://schemas.microsoft.com/office/drawing/2014/main" id="{6443ED37-FF38-4801-A0A1-6AB665085AE8}"/>
              </a:ext>
            </a:extLst>
          </p:cNvPr>
          <p:cNvSpPr>
            <a:spLocks noGrp="1" noRot="1" noChangeAspect="1" noTextEdit="1"/>
          </p:cNvSpPr>
          <p:nvPr>
            <p:ph type="sldImg"/>
          </p:nvPr>
        </p:nvSpPr>
        <p:spPr>
          <a:xfrm>
            <a:off x="685800" y="1143000"/>
            <a:ext cx="5486400" cy="3086100"/>
          </a:xfrm>
          <a:ln/>
        </p:spPr>
      </p:sp>
      <p:sp>
        <p:nvSpPr>
          <p:cNvPr id="223235" name="Zástupný symbol pro poznámky 2">
            <a:extLst>
              <a:ext uri="{FF2B5EF4-FFF2-40B4-BE49-F238E27FC236}">
                <a16:creationId xmlns:a16="http://schemas.microsoft.com/office/drawing/2014/main" id="{23C8C360-FD09-4D44-BF1C-4D9B5E9E97F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i="1" dirty="0">
                <a:latin typeface="Arial" panose="020B0604020202020204" pitchFamily="34" charset="0"/>
                <a:cs typeface="Arial" panose="020B0604020202020204" pitchFamily="34" charset="0"/>
              </a:rPr>
              <a:t>The value of venous PO2 with an increase in the affinity of hemoglobin for oxygen (</a:t>
            </a:r>
            <a:r>
              <a:rPr lang="en-US" altLang="cs-CZ" i="1" dirty="0" err="1">
                <a:latin typeface="Arial" panose="020B0604020202020204" pitchFamily="34" charset="0"/>
                <a:cs typeface="Arial" panose="020B0604020202020204" pitchFamily="34" charset="0"/>
              </a:rPr>
              <a:t>hypoextraction</a:t>
            </a:r>
            <a:r>
              <a:rPr lang="en-US" altLang="cs-CZ" i="1" dirty="0">
                <a:latin typeface="Arial" panose="020B0604020202020204" pitchFamily="34" charset="0"/>
                <a:cs typeface="Arial" panose="020B0604020202020204" pitchFamily="34" charset="0"/>
              </a:rPr>
              <a:t> hypoxia). In this case, venous PO2 and the maximum oxygen consumption value (VO2 max) decrease.</a:t>
            </a:r>
            <a:endParaRPr lang="cs-CZ" altLang="cs-CZ" i="1" dirty="0">
              <a:latin typeface="Arial" panose="020B0604020202020204" pitchFamily="34" charset="0"/>
              <a:cs typeface="Arial" panose="020B0604020202020204" pitchFamily="34" charset="0"/>
            </a:endParaRPr>
          </a:p>
        </p:txBody>
      </p:sp>
      <p:sp>
        <p:nvSpPr>
          <p:cNvPr id="223236" name="Zástupný symbol pro číslo snímku 3">
            <a:extLst>
              <a:ext uri="{FF2B5EF4-FFF2-40B4-BE49-F238E27FC236}">
                <a16:creationId xmlns:a16="http://schemas.microsoft.com/office/drawing/2014/main" id="{B3402CFB-1D72-4875-A3CB-799A15A566E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2C69DCE-55B1-47A4-BDA0-759993D14DA0}" type="slidenum">
              <a:rPr lang="cs-CZ" altLang="cs-CZ"/>
              <a:pPr/>
              <a:t>163</a:t>
            </a:fld>
            <a:endParaRPr lang="cs-CZ" altLang="cs-CZ"/>
          </a:p>
        </p:txBody>
      </p:sp>
    </p:spTree>
    <p:extLst>
      <p:ext uri="{BB962C8B-B14F-4D97-AF65-F5344CB8AC3E}">
        <p14:creationId xmlns:p14="http://schemas.microsoft.com/office/powerpoint/2010/main" val="30758594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6BD63BB-8EA4-4927-84C3-B45E5CB8A9FD}"/>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endParaRPr lang="en-US"/>
          </a:p>
        </p:txBody>
      </p:sp>
      <p:sp>
        <p:nvSpPr>
          <p:cNvPr id="3" name="Podnadpis 2">
            <a:extLst>
              <a:ext uri="{FF2B5EF4-FFF2-40B4-BE49-F238E27FC236}">
                <a16:creationId xmlns:a16="http://schemas.microsoft.com/office/drawing/2014/main" id="{4C2245D0-8C92-4A71-9EEB-DEBF4AA9AF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a:p>
        </p:txBody>
      </p:sp>
      <p:sp>
        <p:nvSpPr>
          <p:cNvPr id="4" name="Zástupný symbol pro datum 3">
            <a:extLst>
              <a:ext uri="{FF2B5EF4-FFF2-40B4-BE49-F238E27FC236}">
                <a16:creationId xmlns:a16="http://schemas.microsoft.com/office/drawing/2014/main" id="{3CA3FB0E-02EA-4F1B-942A-2FAFD304E871}"/>
              </a:ext>
            </a:extLst>
          </p:cNvPr>
          <p:cNvSpPr>
            <a:spLocks noGrp="1"/>
          </p:cNvSpPr>
          <p:nvPr>
            <p:ph type="dt" sz="half" idx="10"/>
          </p:nvPr>
        </p:nvSpPr>
        <p:spPr/>
        <p:txBody>
          <a:bodyPr/>
          <a:lstStyle/>
          <a:p>
            <a:fld id="{12848C0B-F39B-4C2F-A4F2-F548ADD50B77}" type="datetimeFigureOut">
              <a:rPr lang="en-US" smtClean="0"/>
              <a:t>12/11/2023</a:t>
            </a:fld>
            <a:endParaRPr lang="en-US"/>
          </a:p>
        </p:txBody>
      </p:sp>
      <p:sp>
        <p:nvSpPr>
          <p:cNvPr id="5" name="Zástupný symbol pro zápatí 4">
            <a:extLst>
              <a:ext uri="{FF2B5EF4-FFF2-40B4-BE49-F238E27FC236}">
                <a16:creationId xmlns:a16="http://schemas.microsoft.com/office/drawing/2014/main" id="{BD10B4CC-1BF4-4844-A5EA-59CD613BF6C6}"/>
              </a:ext>
            </a:extLst>
          </p:cNvPr>
          <p:cNvSpPr>
            <a:spLocks noGrp="1"/>
          </p:cNvSpPr>
          <p:nvPr>
            <p:ph type="ftr" sz="quarter" idx="11"/>
          </p:nvPr>
        </p:nvSpPr>
        <p:spPr/>
        <p:txBody>
          <a:bodyPr/>
          <a:lstStyle/>
          <a:p>
            <a:endParaRPr lang="en-US"/>
          </a:p>
        </p:txBody>
      </p:sp>
      <p:sp>
        <p:nvSpPr>
          <p:cNvPr id="6" name="Zástupný symbol pro číslo snímku 5">
            <a:extLst>
              <a:ext uri="{FF2B5EF4-FFF2-40B4-BE49-F238E27FC236}">
                <a16:creationId xmlns:a16="http://schemas.microsoft.com/office/drawing/2014/main" id="{1F2A8AE0-5E8C-40B4-BDA6-342C50ADB307}"/>
              </a:ext>
            </a:extLst>
          </p:cNvPr>
          <p:cNvSpPr>
            <a:spLocks noGrp="1"/>
          </p:cNvSpPr>
          <p:nvPr>
            <p:ph type="sldNum" sz="quarter" idx="12"/>
          </p:nvPr>
        </p:nvSpPr>
        <p:spPr/>
        <p:txBody>
          <a:bodyPr/>
          <a:lstStyle/>
          <a:p>
            <a:fld id="{F179D1F4-A201-4EAB-97A0-8AFEC4E7A3B1}" type="slidenum">
              <a:rPr lang="en-US" smtClean="0"/>
              <a:t>‹#›</a:t>
            </a:fld>
            <a:endParaRPr lang="en-US"/>
          </a:p>
        </p:txBody>
      </p:sp>
    </p:spTree>
    <p:extLst>
      <p:ext uri="{BB962C8B-B14F-4D97-AF65-F5344CB8AC3E}">
        <p14:creationId xmlns:p14="http://schemas.microsoft.com/office/powerpoint/2010/main" val="99873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3360896-4BD0-41B4-B0AA-741D9734A90C}"/>
              </a:ext>
            </a:extLst>
          </p:cNvPr>
          <p:cNvSpPr>
            <a:spLocks noGrp="1"/>
          </p:cNvSpPr>
          <p:nvPr>
            <p:ph type="title"/>
          </p:nvPr>
        </p:nvSpPr>
        <p:spPr/>
        <p:txBody>
          <a:bodyPr/>
          <a:lstStyle/>
          <a:p>
            <a:r>
              <a:rPr lang="cs-CZ"/>
              <a:t>Kliknutím lze upravit styl.</a:t>
            </a:r>
            <a:endParaRPr lang="en-US"/>
          </a:p>
        </p:txBody>
      </p:sp>
      <p:sp>
        <p:nvSpPr>
          <p:cNvPr id="3" name="Zástupný symbol pro svislý text 2">
            <a:extLst>
              <a:ext uri="{FF2B5EF4-FFF2-40B4-BE49-F238E27FC236}">
                <a16:creationId xmlns:a16="http://schemas.microsoft.com/office/drawing/2014/main" id="{210A217A-D54B-4A7B-B3CD-3656A0BF7437}"/>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Zástupný symbol pro datum 3">
            <a:extLst>
              <a:ext uri="{FF2B5EF4-FFF2-40B4-BE49-F238E27FC236}">
                <a16:creationId xmlns:a16="http://schemas.microsoft.com/office/drawing/2014/main" id="{BDCC6E4B-DA06-4AA6-9761-1BFAC2E036AF}"/>
              </a:ext>
            </a:extLst>
          </p:cNvPr>
          <p:cNvSpPr>
            <a:spLocks noGrp="1"/>
          </p:cNvSpPr>
          <p:nvPr>
            <p:ph type="dt" sz="half" idx="10"/>
          </p:nvPr>
        </p:nvSpPr>
        <p:spPr/>
        <p:txBody>
          <a:bodyPr/>
          <a:lstStyle/>
          <a:p>
            <a:fld id="{12848C0B-F39B-4C2F-A4F2-F548ADD50B77}" type="datetimeFigureOut">
              <a:rPr lang="en-US" smtClean="0"/>
              <a:t>12/11/2023</a:t>
            </a:fld>
            <a:endParaRPr lang="en-US"/>
          </a:p>
        </p:txBody>
      </p:sp>
      <p:sp>
        <p:nvSpPr>
          <p:cNvPr id="5" name="Zástupný symbol pro zápatí 4">
            <a:extLst>
              <a:ext uri="{FF2B5EF4-FFF2-40B4-BE49-F238E27FC236}">
                <a16:creationId xmlns:a16="http://schemas.microsoft.com/office/drawing/2014/main" id="{C4FB9943-A15C-4759-840B-751960979F6A}"/>
              </a:ext>
            </a:extLst>
          </p:cNvPr>
          <p:cNvSpPr>
            <a:spLocks noGrp="1"/>
          </p:cNvSpPr>
          <p:nvPr>
            <p:ph type="ftr" sz="quarter" idx="11"/>
          </p:nvPr>
        </p:nvSpPr>
        <p:spPr/>
        <p:txBody>
          <a:bodyPr/>
          <a:lstStyle/>
          <a:p>
            <a:endParaRPr lang="en-US"/>
          </a:p>
        </p:txBody>
      </p:sp>
      <p:sp>
        <p:nvSpPr>
          <p:cNvPr id="6" name="Zástupný symbol pro číslo snímku 5">
            <a:extLst>
              <a:ext uri="{FF2B5EF4-FFF2-40B4-BE49-F238E27FC236}">
                <a16:creationId xmlns:a16="http://schemas.microsoft.com/office/drawing/2014/main" id="{F2E7BF65-21DB-4DB3-A32F-C3AD0845E05D}"/>
              </a:ext>
            </a:extLst>
          </p:cNvPr>
          <p:cNvSpPr>
            <a:spLocks noGrp="1"/>
          </p:cNvSpPr>
          <p:nvPr>
            <p:ph type="sldNum" sz="quarter" idx="12"/>
          </p:nvPr>
        </p:nvSpPr>
        <p:spPr/>
        <p:txBody>
          <a:bodyPr/>
          <a:lstStyle/>
          <a:p>
            <a:fld id="{F179D1F4-A201-4EAB-97A0-8AFEC4E7A3B1}" type="slidenum">
              <a:rPr lang="en-US" smtClean="0"/>
              <a:t>‹#›</a:t>
            </a:fld>
            <a:endParaRPr lang="en-US"/>
          </a:p>
        </p:txBody>
      </p:sp>
    </p:spTree>
    <p:extLst>
      <p:ext uri="{BB962C8B-B14F-4D97-AF65-F5344CB8AC3E}">
        <p14:creationId xmlns:p14="http://schemas.microsoft.com/office/powerpoint/2010/main" val="3619984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DF505CB2-1123-419D-9FFD-B1A5E9BA57AF}"/>
              </a:ext>
            </a:extLst>
          </p:cNvPr>
          <p:cNvSpPr>
            <a:spLocks noGrp="1"/>
          </p:cNvSpPr>
          <p:nvPr>
            <p:ph type="title" orient="vert"/>
          </p:nvPr>
        </p:nvSpPr>
        <p:spPr>
          <a:xfrm>
            <a:off x="8724900" y="365125"/>
            <a:ext cx="2628900" cy="5811838"/>
          </a:xfrm>
        </p:spPr>
        <p:txBody>
          <a:bodyPr vert="eaVert"/>
          <a:lstStyle/>
          <a:p>
            <a:r>
              <a:rPr lang="cs-CZ"/>
              <a:t>Kliknutím lze upravit styl.</a:t>
            </a:r>
            <a:endParaRPr lang="en-US"/>
          </a:p>
        </p:txBody>
      </p:sp>
      <p:sp>
        <p:nvSpPr>
          <p:cNvPr id="3" name="Zástupný symbol pro svislý text 2">
            <a:extLst>
              <a:ext uri="{FF2B5EF4-FFF2-40B4-BE49-F238E27FC236}">
                <a16:creationId xmlns:a16="http://schemas.microsoft.com/office/drawing/2014/main" id="{711A1DB0-597B-4D87-BCD1-84A330613634}"/>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Zástupný symbol pro datum 3">
            <a:extLst>
              <a:ext uri="{FF2B5EF4-FFF2-40B4-BE49-F238E27FC236}">
                <a16:creationId xmlns:a16="http://schemas.microsoft.com/office/drawing/2014/main" id="{6DBDEE1B-6117-4FD4-8245-A5302C28FE5B}"/>
              </a:ext>
            </a:extLst>
          </p:cNvPr>
          <p:cNvSpPr>
            <a:spLocks noGrp="1"/>
          </p:cNvSpPr>
          <p:nvPr>
            <p:ph type="dt" sz="half" idx="10"/>
          </p:nvPr>
        </p:nvSpPr>
        <p:spPr/>
        <p:txBody>
          <a:bodyPr/>
          <a:lstStyle/>
          <a:p>
            <a:fld id="{12848C0B-F39B-4C2F-A4F2-F548ADD50B77}" type="datetimeFigureOut">
              <a:rPr lang="en-US" smtClean="0"/>
              <a:t>12/11/2023</a:t>
            </a:fld>
            <a:endParaRPr lang="en-US"/>
          </a:p>
        </p:txBody>
      </p:sp>
      <p:sp>
        <p:nvSpPr>
          <p:cNvPr id="5" name="Zástupný symbol pro zápatí 4">
            <a:extLst>
              <a:ext uri="{FF2B5EF4-FFF2-40B4-BE49-F238E27FC236}">
                <a16:creationId xmlns:a16="http://schemas.microsoft.com/office/drawing/2014/main" id="{03191B78-C013-45A1-B3F5-48F6938F70F1}"/>
              </a:ext>
            </a:extLst>
          </p:cNvPr>
          <p:cNvSpPr>
            <a:spLocks noGrp="1"/>
          </p:cNvSpPr>
          <p:nvPr>
            <p:ph type="ftr" sz="quarter" idx="11"/>
          </p:nvPr>
        </p:nvSpPr>
        <p:spPr/>
        <p:txBody>
          <a:bodyPr/>
          <a:lstStyle/>
          <a:p>
            <a:endParaRPr lang="en-US"/>
          </a:p>
        </p:txBody>
      </p:sp>
      <p:sp>
        <p:nvSpPr>
          <p:cNvPr id="6" name="Zástupný symbol pro číslo snímku 5">
            <a:extLst>
              <a:ext uri="{FF2B5EF4-FFF2-40B4-BE49-F238E27FC236}">
                <a16:creationId xmlns:a16="http://schemas.microsoft.com/office/drawing/2014/main" id="{6BE7E6CB-9CA1-4FC8-8D05-9C352B7B49EF}"/>
              </a:ext>
            </a:extLst>
          </p:cNvPr>
          <p:cNvSpPr>
            <a:spLocks noGrp="1"/>
          </p:cNvSpPr>
          <p:nvPr>
            <p:ph type="sldNum" sz="quarter" idx="12"/>
          </p:nvPr>
        </p:nvSpPr>
        <p:spPr/>
        <p:txBody>
          <a:bodyPr/>
          <a:lstStyle/>
          <a:p>
            <a:fld id="{F179D1F4-A201-4EAB-97A0-8AFEC4E7A3B1}" type="slidenum">
              <a:rPr lang="en-US" smtClean="0"/>
              <a:t>‹#›</a:t>
            </a:fld>
            <a:endParaRPr lang="en-US"/>
          </a:p>
        </p:txBody>
      </p:sp>
    </p:spTree>
    <p:extLst>
      <p:ext uri="{BB962C8B-B14F-4D97-AF65-F5344CB8AC3E}">
        <p14:creationId xmlns:p14="http://schemas.microsoft.com/office/powerpoint/2010/main" val="26408061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Obsah">
    <p:spTree>
      <p:nvGrpSpPr>
        <p:cNvPr id="1" name=""/>
        <p:cNvGrpSpPr/>
        <p:nvPr/>
      </p:nvGrpSpPr>
      <p:grpSpPr>
        <a:xfrm>
          <a:off x="0" y="0"/>
          <a:ext cx="0" cy="0"/>
          <a:chOff x="0" y="0"/>
          <a:chExt cx="0" cy="0"/>
        </a:xfrm>
      </p:grpSpPr>
      <p:sp>
        <p:nvSpPr>
          <p:cNvPr id="2" name="Zástupný symbol pro obsah 1"/>
          <p:cNvSpPr>
            <a:spLocks noGrp="1"/>
          </p:cNvSpPr>
          <p:nvPr>
            <p:ph/>
          </p:nvPr>
        </p:nvSpPr>
        <p:spPr>
          <a:xfrm>
            <a:off x="609600" y="274639"/>
            <a:ext cx="10972800" cy="5851525"/>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3" name="Rectangle 4">
            <a:extLst>
              <a:ext uri="{FF2B5EF4-FFF2-40B4-BE49-F238E27FC236}">
                <a16:creationId xmlns:a16="http://schemas.microsoft.com/office/drawing/2014/main" id="{FFCB4C29-D628-43F8-B626-7B4BECC13216}"/>
              </a:ext>
            </a:extLst>
          </p:cNvPr>
          <p:cNvSpPr>
            <a:spLocks noGrp="1" noChangeArrowheads="1"/>
          </p:cNvSpPr>
          <p:nvPr>
            <p:ph type="dt" sz="half" idx="10"/>
          </p:nvPr>
        </p:nvSpPr>
        <p:spPr>
          <a:ln/>
        </p:spPr>
        <p:txBody>
          <a:bodyPr/>
          <a:lstStyle>
            <a:lvl1pPr>
              <a:defRPr/>
            </a:lvl1pPr>
          </a:lstStyle>
          <a:p>
            <a:pPr>
              <a:defRPr/>
            </a:pPr>
            <a:endParaRPr lang="cs-CZ"/>
          </a:p>
        </p:txBody>
      </p:sp>
      <p:sp>
        <p:nvSpPr>
          <p:cNvPr id="4" name="Rectangle 5">
            <a:extLst>
              <a:ext uri="{FF2B5EF4-FFF2-40B4-BE49-F238E27FC236}">
                <a16:creationId xmlns:a16="http://schemas.microsoft.com/office/drawing/2014/main" id="{3954FB8B-EE5A-4E5D-8449-0692C0EE8C29}"/>
              </a:ext>
            </a:extLst>
          </p:cNvPr>
          <p:cNvSpPr>
            <a:spLocks noGrp="1" noChangeArrowheads="1"/>
          </p:cNvSpPr>
          <p:nvPr>
            <p:ph type="ftr" sz="quarter" idx="11"/>
          </p:nvPr>
        </p:nvSpPr>
        <p:spPr>
          <a:ln/>
        </p:spPr>
        <p:txBody>
          <a:bodyPr/>
          <a:lstStyle>
            <a:lvl1pPr>
              <a:defRPr/>
            </a:lvl1pPr>
          </a:lstStyle>
          <a:p>
            <a:pPr>
              <a:defRPr/>
            </a:pPr>
            <a:endParaRPr lang="cs-CZ"/>
          </a:p>
        </p:txBody>
      </p:sp>
      <p:sp>
        <p:nvSpPr>
          <p:cNvPr id="5" name="Rectangle 6">
            <a:extLst>
              <a:ext uri="{FF2B5EF4-FFF2-40B4-BE49-F238E27FC236}">
                <a16:creationId xmlns:a16="http://schemas.microsoft.com/office/drawing/2014/main" id="{BFEBBA34-7996-479D-BC06-0B341FC21D18}"/>
              </a:ext>
            </a:extLst>
          </p:cNvPr>
          <p:cNvSpPr>
            <a:spLocks noGrp="1" noChangeArrowheads="1"/>
          </p:cNvSpPr>
          <p:nvPr>
            <p:ph type="sldNum" sz="quarter" idx="12"/>
          </p:nvPr>
        </p:nvSpPr>
        <p:spPr>
          <a:ln/>
        </p:spPr>
        <p:txBody>
          <a:bodyPr/>
          <a:lstStyle>
            <a:lvl1pPr>
              <a:defRPr/>
            </a:lvl1pPr>
          </a:lstStyle>
          <a:p>
            <a:pPr>
              <a:defRPr/>
            </a:pPr>
            <a:fld id="{915F57F7-DF73-4369-B379-E908D74F9AE4}" type="slidenum">
              <a:rPr lang="cs-CZ" altLang="cs-CZ"/>
              <a:pPr>
                <a:defRPr/>
              </a:pPr>
              <a:t>‹#›</a:t>
            </a:fld>
            <a:endParaRPr lang="cs-CZ" altLang="cs-CZ"/>
          </a:p>
        </p:txBody>
      </p:sp>
    </p:spTree>
    <p:extLst>
      <p:ext uri="{BB962C8B-B14F-4D97-AF65-F5344CB8AC3E}">
        <p14:creationId xmlns:p14="http://schemas.microsoft.com/office/powerpoint/2010/main" val="266685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37696C8-A10A-44C3-9831-F2E7C5AB003C}"/>
              </a:ext>
            </a:extLst>
          </p:cNvPr>
          <p:cNvSpPr>
            <a:spLocks noGrp="1"/>
          </p:cNvSpPr>
          <p:nvPr>
            <p:ph type="title"/>
          </p:nvPr>
        </p:nvSpPr>
        <p:spPr/>
        <p:txBody>
          <a:bodyPr/>
          <a:lstStyle/>
          <a:p>
            <a:r>
              <a:rPr lang="cs-CZ"/>
              <a:t>Kliknutím lze upravit styl.</a:t>
            </a:r>
            <a:endParaRPr lang="en-US"/>
          </a:p>
        </p:txBody>
      </p:sp>
      <p:sp>
        <p:nvSpPr>
          <p:cNvPr id="3" name="Zástupný obsah 2">
            <a:extLst>
              <a:ext uri="{FF2B5EF4-FFF2-40B4-BE49-F238E27FC236}">
                <a16:creationId xmlns:a16="http://schemas.microsoft.com/office/drawing/2014/main" id="{32F7D8FC-2C3A-45D5-A295-53D4EA2D0EB1}"/>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Zástupný symbol pro datum 3">
            <a:extLst>
              <a:ext uri="{FF2B5EF4-FFF2-40B4-BE49-F238E27FC236}">
                <a16:creationId xmlns:a16="http://schemas.microsoft.com/office/drawing/2014/main" id="{6DA95E2C-D2EC-4269-8B6C-61606514FBD1}"/>
              </a:ext>
            </a:extLst>
          </p:cNvPr>
          <p:cNvSpPr>
            <a:spLocks noGrp="1"/>
          </p:cNvSpPr>
          <p:nvPr>
            <p:ph type="dt" sz="half" idx="10"/>
          </p:nvPr>
        </p:nvSpPr>
        <p:spPr/>
        <p:txBody>
          <a:bodyPr/>
          <a:lstStyle/>
          <a:p>
            <a:fld id="{12848C0B-F39B-4C2F-A4F2-F548ADD50B77}" type="datetimeFigureOut">
              <a:rPr lang="en-US" smtClean="0"/>
              <a:t>12/11/2023</a:t>
            </a:fld>
            <a:endParaRPr lang="en-US"/>
          </a:p>
        </p:txBody>
      </p:sp>
      <p:sp>
        <p:nvSpPr>
          <p:cNvPr id="5" name="Zástupný symbol pro zápatí 4">
            <a:extLst>
              <a:ext uri="{FF2B5EF4-FFF2-40B4-BE49-F238E27FC236}">
                <a16:creationId xmlns:a16="http://schemas.microsoft.com/office/drawing/2014/main" id="{135C8360-ED1F-4D9A-A1D8-D89DFADEE3E4}"/>
              </a:ext>
            </a:extLst>
          </p:cNvPr>
          <p:cNvSpPr>
            <a:spLocks noGrp="1"/>
          </p:cNvSpPr>
          <p:nvPr>
            <p:ph type="ftr" sz="quarter" idx="11"/>
          </p:nvPr>
        </p:nvSpPr>
        <p:spPr/>
        <p:txBody>
          <a:bodyPr/>
          <a:lstStyle/>
          <a:p>
            <a:endParaRPr lang="en-US"/>
          </a:p>
        </p:txBody>
      </p:sp>
      <p:sp>
        <p:nvSpPr>
          <p:cNvPr id="6" name="Zástupný symbol pro číslo snímku 5">
            <a:extLst>
              <a:ext uri="{FF2B5EF4-FFF2-40B4-BE49-F238E27FC236}">
                <a16:creationId xmlns:a16="http://schemas.microsoft.com/office/drawing/2014/main" id="{6D9C96CC-CD4F-43B1-BB6C-7CDCFAC90FD3}"/>
              </a:ext>
            </a:extLst>
          </p:cNvPr>
          <p:cNvSpPr>
            <a:spLocks noGrp="1"/>
          </p:cNvSpPr>
          <p:nvPr>
            <p:ph type="sldNum" sz="quarter" idx="12"/>
          </p:nvPr>
        </p:nvSpPr>
        <p:spPr/>
        <p:txBody>
          <a:bodyPr/>
          <a:lstStyle/>
          <a:p>
            <a:fld id="{F179D1F4-A201-4EAB-97A0-8AFEC4E7A3B1}" type="slidenum">
              <a:rPr lang="en-US" smtClean="0"/>
              <a:t>‹#›</a:t>
            </a:fld>
            <a:endParaRPr lang="en-US"/>
          </a:p>
        </p:txBody>
      </p:sp>
    </p:spTree>
    <p:extLst>
      <p:ext uri="{BB962C8B-B14F-4D97-AF65-F5344CB8AC3E}">
        <p14:creationId xmlns:p14="http://schemas.microsoft.com/office/powerpoint/2010/main" val="378453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EE79EA3-9D28-4B5D-A8B1-7EFA9BA47CA0}"/>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endParaRPr lang="en-US"/>
          </a:p>
        </p:txBody>
      </p:sp>
      <p:sp>
        <p:nvSpPr>
          <p:cNvPr id="3" name="Zástupný text 2">
            <a:extLst>
              <a:ext uri="{FF2B5EF4-FFF2-40B4-BE49-F238E27FC236}">
                <a16:creationId xmlns:a16="http://schemas.microsoft.com/office/drawing/2014/main" id="{FD5C3E9F-C0D4-4273-895B-A6D5E6A1320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69F8DB96-6A74-4420-B9B0-6C289E98AC71}"/>
              </a:ext>
            </a:extLst>
          </p:cNvPr>
          <p:cNvSpPr>
            <a:spLocks noGrp="1"/>
          </p:cNvSpPr>
          <p:nvPr>
            <p:ph type="dt" sz="half" idx="10"/>
          </p:nvPr>
        </p:nvSpPr>
        <p:spPr/>
        <p:txBody>
          <a:bodyPr/>
          <a:lstStyle/>
          <a:p>
            <a:fld id="{12848C0B-F39B-4C2F-A4F2-F548ADD50B77}" type="datetimeFigureOut">
              <a:rPr lang="en-US" smtClean="0"/>
              <a:t>12/11/2023</a:t>
            </a:fld>
            <a:endParaRPr lang="en-US"/>
          </a:p>
        </p:txBody>
      </p:sp>
      <p:sp>
        <p:nvSpPr>
          <p:cNvPr id="5" name="Zástupný symbol pro zápatí 4">
            <a:extLst>
              <a:ext uri="{FF2B5EF4-FFF2-40B4-BE49-F238E27FC236}">
                <a16:creationId xmlns:a16="http://schemas.microsoft.com/office/drawing/2014/main" id="{EC5F5058-48FF-4FE0-95E4-419D801A4793}"/>
              </a:ext>
            </a:extLst>
          </p:cNvPr>
          <p:cNvSpPr>
            <a:spLocks noGrp="1"/>
          </p:cNvSpPr>
          <p:nvPr>
            <p:ph type="ftr" sz="quarter" idx="11"/>
          </p:nvPr>
        </p:nvSpPr>
        <p:spPr/>
        <p:txBody>
          <a:bodyPr/>
          <a:lstStyle/>
          <a:p>
            <a:endParaRPr lang="en-US"/>
          </a:p>
        </p:txBody>
      </p:sp>
      <p:sp>
        <p:nvSpPr>
          <p:cNvPr id="6" name="Zástupný symbol pro číslo snímku 5">
            <a:extLst>
              <a:ext uri="{FF2B5EF4-FFF2-40B4-BE49-F238E27FC236}">
                <a16:creationId xmlns:a16="http://schemas.microsoft.com/office/drawing/2014/main" id="{95905FD6-64BD-4255-AA89-704E425B8B87}"/>
              </a:ext>
            </a:extLst>
          </p:cNvPr>
          <p:cNvSpPr>
            <a:spLocks noGrp="1"/>
          </p:cNvSpPr>
          <p:nvPr>
            <p:ph type="sldNum" sz="quarter" idx="12"/>
          </p:nvPr>
        </p:nvSpPr>
        <p:spPr/>
        <p:txBody>
          <a:bodyPr/>
          <a:lstStyle/>
          <a:p>
            <a:fld id="{F179D1F4-A201-4EAB-97A0-8AFEC4E7A3B1}" type="slidenum">
              <a:rPr lang="en-US" smtClean="0"/>
              <a:t>‹#›</a:t>
            </a:fld>
            <a:endParaRPr lang="en-US"/>
          </a:p>
        </p:txBody>
      </p:sp>
    </p:spTree>
    <p:extLst>
      <p:ext uri="{BB962C8B-B14F-4D97-AF65-F5344CB8AC3E}">
        <p14:creationId xmlns:p14="http://schemas.microsoft.com/office/powerpoint/2010/main" val="2241799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4F3D61-B1B9-4E59-A5CE-37EFEA2B8BC8}"/>
              </a:ext>
            </a:extLst>
          </p:cNvPr>
          <p:cNvSpPr>
            <a:spLocks noGrp="1"/>
          </p:cNvSpPr>
          <p:nvPr>
            <p:ph type="title"/>
          </p:nvPr>
        </p:nvSpPr>
        <p:spPr/>
        <p:txBody>
          <a:bodyPr/>
          <a:lstStyle/>
          <a:p>
            <a:r>
              <a:rPr lang="cs-CZ"/>
              <a:t>Kliknutím lze upravit styl.</a:t>
            </a:r>
            <a:endParaRPr lang="en-US"/>
          </a:p>
        </p:txBody>
      </p:sp>
      <p:sp>
        <p:nvSpPr>
          <p:cNvPr id="3" name="Zástupný obsah 2">
            <a:extLst>
              <a:ext uri="{FF2B5EF4-FFF2-40B4-BE49-F238E27FC236}">
                <a16:creationId xmlns:a16="http://schemas.microsoft.com/office/drawing/2014/main" id="{8BC12FE0-CC39-4935-813A-6CB960723499}"/>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Zástupný obsah 3">
            <a:extLst>
              <a:ext uri="{FF2B5EF4-FFF2-40B4-BE49-F238E27FC236}">
                <a16:creationId xmlns:a16="http://schemas.microsoft.com/office/drawing/2014/main" id="{1F1941AA-A329-4F51-8442-876B27ACAFAE}"/>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5" name="Zástupný symbol pro datum 4">
            <a:extLst>
              <a:ext uri="{FF2B5EF4-FFF2-40B4-BE49-F238E27FC236}">
                <a16:creationId xmlns:a16="http://schemas.microsoft.com/office/drawing/2014/main" id="{A55CF6FE-63B2-4E01-8DF7-5B101A3927DA}"/>
              </a:ext>
            </a:extLst>
          </p:cNvPr>
          <p:cNvSpPr>
            <a:spLocks noGrp="1"/>
          </p:cNvSpPr>
          <p:nvPr>
            <p:ph type="dt" sz="half" idx="10"/>
          </p:nvPr>
        </p:nvSpPr>
        <p:spPr/>
        <p:txBody>
          <a:bodyPr/>
          <a:lstStyle/>
          <a:p>
            <a:fld id="{12848C0B-F39B-4C2F-A4F2-F548ADD50B77}" type="datetimeFigureOut">
              <a:rPr lang="en-US" smtClean="0"/>
              <a:t>12/11/2023</a:t>
            </a:fld>
            <a:endParaRPr lang="en-US"/>
          </a:p>
        </p:txBody>
      </p:sp>
      <p:sp>
        <p:nvSpPr>
          <p:cNvPr id="6" name="Zástupný symbol pro zápatí 5">
            <a:extLst>
              <a:ext uri="{FF2B5EF4-FFF2-40B4-BE49-F238E27FC236}">
                <a16:creationId xmlns:a16="http://schemas.microsoft.com/office/drawing/2014/main" id="{AA0A2579-A185-4190-8B73-7A06DBDFECA8}"/>
              </a:ext>
            </a:extLst>
          </p:cNvPr>
          <p:cNvSpPr>
            <a:spLocks noGrp="1"/>
          </p:cNvSpPr>
          <p:nvPr>
            <p:ph type="ftr" sz="quarter" idx="11"/>
          </p:nvPr>
        </p:nvSpPr>
        <p:spPr/>
        <p:txBody>
          <a:bodyPr/>
          <a:lstStyle/>
          <a:p>
            <a:endParaRPr lang="en-US"/>
          </a:p>
        </p:txBody>
      </p:sp>
      <p:sp>
        <p:nvSpPr>
          <p:cNvPr id="7" name="Zástupný symbol pro číslo snímku 6">
            <a:extLst>
              <a:ext uri="{FF2B5EF4-FFF2-40B4-BE49-F238E27FC236}">
                <a16:creationId xmlns:a16="http://schemas.microsoft.com/office/drawing/2014/main" id="{D5A3EDD0-A76A-4F85-A951-2FCA59485C46}"/>
              </a:ext>
            </a:extLst>
          </p:cNvPr>
          <p:cNvSpPr>
            <a:spLocks noGrp="1"/>
          </p:cNvSpPr>
          <p:nvPr>
            <p:ph type="sldNum" sz="quarter" idx="12"/>
          </p:nvPr>
        </p:nvSpPr>
        <p:spPr/>
        <p:txBody>
          <a:bodyPr/>
          <a:lstStyle/>
          <a:p>
            <a:fld id="{F179D1F4-A201-4EAB-97A0-8AFEC4E7A3B1}" type="slidenum">
              <a:rPr lang="en-US" smtClean="0"/>
              <a:t>‹#›</a:t>
            </a:fld>
            <a:endParaRPr lang="en-US"/>
          </a:p>
        </p:txBody>
      </p:sp>
    </p:spTree>
    <p:extLst>
      <p:ext uri="{BB962C8B-B14F-4D97-AF65-F5344CB8AC3E}">
        <p14:creationId xmlns:p14="http://schemas.microsoft.com/office/powerpoint/2010/main" val="2084801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49A3205-369B-49CD-AFED-BC3035322C6A}"/>
              </a:ext>
            </a:extLst>
          </p:cNvPr>
          <p:cNvSpPr>
            <a:spLocks noGrp="1"/>
          </p:cNvSpPr>
          <p:nvPr>
            <p:ph type="title"/>
          </p:nvPr>
        </p:nvSpPr>
        <p:spPr>
          <a:xfrm>
            <a:off x="839788" y="365125"/>
            <a:ext cx="10515600" cy="1325563"/>
          </a:xfrm>
        </p:spPr>
        <p:txBody>
          <a:bodyPr/>
          <a:lstStyle/>
          <a:p>
            <a:r>
              <a:rPr lang="cs-CZ"/>
              <a:t>Kliknutím lze upravit styl.</a:t>
            </a:r>
            <a:endParaRPr lang="en-US"/>
          </a:p>
        </p:txBody>
      </p:sp>
      <p:sp>
        <p:nvSpPr>
          <p:cNvPr id="3" name="Zástupný text 2">
            <a:extLst>
              <a:ext uri="{FF2B5EF4-FFF2-40B4-BE49-F238E27FC236}">
                <a16:creationId xmlns:a16="http://schemas.microsoft.com/office/drawing/2014/main" id="{48AF1562-8006-4508-BE4E-F94346D183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6ED81789-BDCD-4430-8AE5-CF68A1FBE8B1}"/>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5" name="Zástupný text 4">
            <a:extLst>
              <a:ext uri="{FF2B5EF4-FFF2-40B4-BE49-F238E27FC236}">
                <a16:creationId xmlns:a16="http://schemas.microsoft.com/office/drawing/2014/main" id="{CE416AA0-2DD8-41FF-A45B-255A4AB18D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4FFAF8BF-2701-400D-8C0D-BC39695236D6}"/>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7" name="Zástupný symbol pro datum 6">
            <a:extLst>
              <a:ext uri="{FF2B5EF4-FFF2-40B4-BE49-F238E27FC236}">
                <a16:creationId xmlns:a16="http://schemas.microsoft.com/office/drawing/2014/main" id="{C61DE637-CF91-4AE5-9AB0-BCF110F57728}"/>
              </a:ext>
            </a:extLst>
          </p:cNvPr>
          <p:cNvSpPr>
            <a:spLocks noGrp="1"/>
          </p:cNvSpPr>
          <p:nvPr>
            <p:ph type="dt" sz="half" idx="10"/>
          </p:nvPr>
        </p:nvSpPr>
        <p:spPr/>
        <p:txBody>
          <a:bodyPr/>
          <a:lstStyle/>
          <a:p>
            <a:fld id="{12848C0B-F39B-4C2F-A4F2-F548ADD50B77}" type="datetimeFigureOut">
              <a:rPr lang="en-US" smtClean="0"/>
              <a:t>12/11/2023</a:t>
            </a:fld>
            <a:endParaRPr lang="en-US"/>
          </a:p>
        </p:txBody>
      </p:sp>
      <p:sp>
        <p:nvSpPr>
          <p:cNvPr id="8" name="Zástupný symbol pro zápatí 7">
            <a:extLst>
              <a:ext uri="{FF2B5EF4-FFF2-40B4-BE49-F238E27FC236}">
                <a16:creationId xmlns:a16="http://schemas.microsoft.com/office/drawing/2014/main" id="{1991DC8C-19E4-424D-8EF9-5C41FD2E1ADE}"/>
              </a:ext>
            </a:extLst>
          </p:cNvPr>
          <p:cNvSpPr>
            <a:spLocks noGrp="1"/>
          </p:cNvSpPr>
          <p:nvPr>
            <p:ph type="ftr" sz="quarter" idx="11"/>
          </p:nvPr>
        </p:nvSpPr>
        <p:spPr/>
        <p:txBody>
          <a:bodyPr/>
          <a:lstStyle/>
          <a:p>
            <a:endParaRPr lang="en-US"/>
          </a:p>
        </p:txBody>
      </p:sp>
      <p:sp>
        <p:nvSpPr>
          <p:cNvPr id="9" name="Zástupný symbol pro číslo snímku 8">
            <a:extLst>
              <a:ext uri="{FF2B5EF4-FFF2-40B4-BE49-F238E27FC236}">
                <a16:creationId xmlns:a16="http://schemas.microsoft.com/office/drawing/2014/main" id="{C2852B11-8B12-4D4F-BE85-A07ADD0B0F2A}"/>
              </a:ext>
            </a:extLst>
          </p:cNvPr>
          <p:cNvSpPr>
            <a:spLocks noGrp="1"/>
          </p:cNvSpPr>
          <p:nvPr>
            <p:ph type="sldNum" sz="quarter" idx="12"/>
          </p:nvPr>
        </p:nvSpPr>
        <p:spPr/>
        <p:txBody>
          <a:bodyPr/>
          <a:lstStyle/>
          <a:p>
            <a:fld id="{F179D1F4-A201-4EAB-97A0-8AFEC4E7A3B1}" type="slidenum">
              <a:rPr lang="en-US" smtClean="0"/>
              <a:t>‹#›</a:t>
            </a:fld>
            <a:endParaRPr lang="en-US"/>
          </a:p>
        </p:txBody>
      </p:sp>
    </p:spTree>
    <p:extLst>
      <p:ext uri="{BB962C8B-B14F-4D97-AF65-F5344CB8AC3E}">
        <p14:creationId xmlns:p14="http://schemas.microsoft.com/office/powerpoint/2010/main" val="4006729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8E28CF9-907F-4A18-9EBE-BD9FB3E1F50E}"/>
              </a:ext>
            </a:extLst>
          </p:cNvPr>
          <p:cNvSpPr>
            <a:spLocks noGrp="1"/>
          </p:cNvSpPr>
          <p:nvPr>
            <p:ph type="title"/>
          </p:nvPr>
        </p:nvSpPr>
        <p:spPr/>
        <p:txBody>
          <a:bodyPr/>
          <a:lstStyle/>
          <a:p>
            <a:r>
              <a:rPr lang="cs-CZ"/>
              <a:t>Kliknutím lze upravit styl.</a:t>
            </a:r>
            <a:endParaRPr lang="en-US"/>
          </a:p>
        </p:txBody>
      </p:sp>
      <p:sp>
        <p:nvSpPr>
          <p:cNvPr id="3" name="Zástupný symbol pro datum 2">
            <a:extLst>
              <a:ext uri="{FF2B5EF4-FFF2-40B4-BE49-F238E27FC236}">
                <a16:creationId xmlns:a16="http://schemas.microsoft.com/office/drawing/2014/main" id="{3B3DB374-5ECB-4832-A0B0-3472CE027B08}"/>
              </a:ext>
            </a:extLst>
          </p:cNvPr>
          <p:cNvSpPr>
            <a:spLocks noGrp="1"/>
          </p:cNvSpPr>
          <p:nvPr>
            <p:ph type="dt" sz="half" idx="10"/>
          </p:nvPr>
        </p:nvSpPr>
        <p:spPr/>
        <p:txBody>
          <a:bodyPr/>
          <a:lstStyle/>
          <a:p>
            <a:fld id="{12848C0B-F39B-4C2F-A4F2-F548ADD50B77}" type="datetimeFigureOut">
              <a:rPr lang="en-US" smtClean="0"/>
              <a:t>12/11/2023</a:t>
            </a:fld>
            <a:endParaRPr lang="en-US"/>
          </a:p>
        </p:txBody>
      </p:sp>
      <p:sp>
        <p:nvSpPr>
          <p:cNvPr id="4" name="Zástupný symbol pro zápatí 3">
            <a:extLst>
              <a:ext uri="{FF2B5EF4-FFF2-40B4-BE49-F238E27FC236}">
                <a16:creationId xmlns:a16="http://schemas.microsoft.com/office/drawing/2014/main" id="{E44835B8-2C4D-46FE-A9C5-7E031C25EC80}"/>
              </a:ext>
            </a:extLst>
          </p:cNvPr>
          <p:cNvSpPr>
            <a:spLocks noGrp="1"/>
          </p:cNvSpPr>
          <p:nvPr>
            <p:ph type="ftr" sz="quarter" idx="11"/>
          </p:nvPr>
        </p:nvSpPr>
        <p:spPr/>
        <p:txBody>
          <a:bodyPr/>
          <a:lstStyle/>
          <a:p>
            <a:endParaRPr lang="en-US"/>
          </a:p>
        </p:txBody>
      </p:sp>
      <p:sp>
        <p:nvSpPr>
          <p:cNvPr id="5" name="Zástupný symbol pro číslo snímku 4">
            <a:extLst>
              <a:ext uri="{FF2B5EF4-FFF2-40B4-BE49-F238E27FC236}">
                <a16:creationId xmlns:a16="http://schemas.microsoft.com/office/drawing/2014/main" id="{7F0BCDB4-2A25-4B34-A77C-C01D456FA3AE}"/>
              </a:ext>
            </a:extLst>
          </p:cNvPr>
          <p:cNvSpPr>
            <a:spLocks noGrp="1"/>
          </p:cNvSpPr>
          <p:nvPr>
            <p:ph type="sldNum" sz="quarter" idx="12"/>
          </p:nvPr>
        </p:nvSpPr>
        <p:spPr/>
        <p:txBody>
          <a:bodyPr/>
          <a:lstStyle/>
          <a:p>
            <a:fld id="{F179D1F4-A201-4EAB-97A0-8AFEC4E7A3B1}" type="slidenum">
              <a:rPr lang="en-US" smtClean="0"/>
              <a:t>‹#›</a:t>
            </a:fld>
            <a:endParaRPr lang="en-US"/>
          </a:p>
        </p:txBody>
      </p:sp>
    </p:spTree>
    <p:extLst>
      <p:ext uri="{BB962C8B-B14F-4D97-AF65-F5344CB8AC3E}">
        <p14:creationId xmlns:p14="http://schemas.microsoft.com/office/powerpoint/2010/main" val="71863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6CFBDE3E-264D-48F6-96A3-CA0B1BD1044E}"/>
              </a:ext>
            </a:extLst>
          </p:cNvPr>
          <p:cNvSpPr>
            <a:spLocks noGrp="1"/>
          </p:cNvSpPr>
          <p:nvPr>
            <p:ph type="dt" sz="half" idx="10"/>
          </p:nvPr>
        </p:nvSpPr>
        <p:spPr/>
        <p:txBody>
          <a:bodyPr/>
          <a:lstStyle/>
          <a:p>
            <a:fld id="{12848C0B-F39B-4C2F-A4F2-F548ADD50B77}" type="datetimeFigureOut">
              <a:rPr lang="en-US" smtClean="0"/>
              <a:t>12/11/2023</a:t>
            </a:fld>
            <a:endParaRPr lang="en-US"/>
          </a:p>
        </p:txBody>
      </p:sp>
      <p:sp>
        <p:nvSpPr>
          <p:cNvPr id="3" name="Zástupný symbol pro zápatí 2">
            <a:extLst>
              <a:ext uri="{FF2B5EF4-FFF2-40B4-BE49-F238E27FC236}">
                <a16:creationId xmlns:a16="http://schemas.microsoft.com/office/drawing/2014/main" id="{C6EC989C-28E5-45F1-8C86-8D80AB5859DC}"/>
              </a:ext>
            </a:extLst>
          </p:cNvPr>
          <p:cNvSpPr>
            <a:spLocks noGrp="1"/>
          </p:cNvSpPr>
          <p:nvPr>
            <p:ph type="ftr" sz="quarter" idx="11"/>
          </p:nvPr>
        </p:nvSpPr>
        <p:spPr/>
        <p:txBody>
          <a:bodyPr/>
          <a:lstStyle/>
          <a:p>
            <a:endParaRPr lang="en-US"/>
          </a:p>
        </p:txBody>
      </p:sp>
      <p:sp>
        <p:nvSpPr>
          <p:cNvPr id="4" name="Zástupný symbol pro číslo snímku 3">
            <a:extLst>
              <a:ext uri="{FF2B5EF4-FFF2-40B4-BE49-F238E27FC236}">
                <a16:creationId xmlns:a16="http://schemas.microsoft.com/office/drawing/2014/main" id="{114059D3-D4B9-4C6F-8B4E-9CCCE8B08CD4}"/>
              </a:ext>
            </a:extLst>
          </p:cNvPr>
          <p:cNvSpPr>
            <a:spLocks noGrp="1"/>
          </p:cNvSpPr>
          <p:nvPr>
            <p:ph type="sldNum" sz="quarter" idx="12"/>
          </p:nvPr>
        </p:nvSpPr>
        <p:spPr/>
        <p:txBody>
          <a:bodyPr/>
          <a:lstStyle/>
          <a:p>
            <a:fld id="{F179D1F4-A201-4EAB-97A0-8AFEC4E7A3B1}" type="slidenum">
              <a:rPr lang="en-US" smtClean="0"/>
              <a:t>‹#›</a:t>
            </a:fld>
            <a:endParaRPr lang="en-US"/>
          </a:p>
        </p:txBody>
      </p:sp>
    </p:spTree>
    <p:extLst>
      <p:ext uri="{BB962C8B-B14F-4D97-AF65-F5344CB8AC3E}">
        <p14:creationId xmlns:p14="http://schemas.microsoft.com/office/powerpoint/2010/main" val="39839761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04D530B-81B3-486B-8362-6F877CAD2C21}"/>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a:p>
        </p:txBody>
      </p:sp>
      <p:sp>
        <p:nvSpPr>
          <p:cNvPr id="3" name="Zástupný obsah 2">
            <a:extLst>
              <a:ext uri="{FF2B5EF4-FFF2-40B4-BE49-F238E27FC236}">
                <a16:creationId xmlns:a16="http://schemas.microsoft.com/office/drawing/2014/main" id="{3ED0DF47-03FF-4DF3-8751-4629C6BB10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Zástupný text 3">
            <a:extLst>
              <a:ext uri="{FF2B5EF4-FFF2-40B4-BE49-F238E27FC236}">
                <a16:creationId xmlns:a16="http://schemas.microsoft.com/office/drawing/2014/main" id="{ECA98F5D-E853-4C64-BC18-39BA53B33E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7483C4B8-2FF7-4C2C-949B-FCB0DABE82B5}"/>
              </a:ext>
            </a:extLst>
          </p:cNvPr>
          <p:cNvSpPr>
            <a:spLocks noGrp="1"/>
          </p:cNvSpPr>
          <p:nvPr>
            <p:ph type="dt" sz="half" idx="10"/>
          </p:nvPr>
        </p:nvSpPr>
        <p:spPr/>
        <p:txBody>
          <a:bodyPr/>
          <a:lstStyle/>
          <a:p>
            <a:fld id="{12848C0B-F39B-4C2F-A4F2-F548ADD50B77}" type="datetimeFigureOut">
              <a:rPr lang="en-US" smtClean="0"/>
              <a:t>12/11/2023</a:t>
            </a:fld>
            <a:endParaRPr lang="en-US"/>
          </a:p>
        </p:txBody>
      </p:sp>
      <p:sp>
        <p:nvSpPr>
          <p:cNvPr id="6" name="Zástupný symbol pro zápatí 5">
            <a:extLst>
              <a:ext uri="{FF2B5EF4-FFF2-40B4-BE49-F238E27FC236}">
                <a16:creationId xmlns:a16="http://schemas.microsoft.com/office/drawing/2014/main" id="{17D6F57C-E8A6-4FB0-A9FB-CDD849927C53}"/>
              </a:ext>
            </a:extLst>
          </p:cNvPr>
          <p:cNvSpPr>
            <a:spLocks noGrp="1"/>
          </p:cNvSpPr>
          <p:nvPr>
            <p:ph type="ftr" sz="quarter" idx="11"/>
          </p:nvPr>
        </p:nvSpPr>
        <p:spPr/>
        <p:txBody>
          <a:bodyPr/>
          <a:lstStyle/>
          <a:p>
            <a:endParaRPr lang="en-US"/>
          </a:p>
        </p:txBody>
      </p:sp>
      <p:sp>
        <p:nvSpPr>
          <p:cNvPr id="7" name="Zástupný symbol pro číslo snímku 6">
            <a:extLst>
              <a:ext uri="{FF2B5EF4-FFF2-40B4-BE49-F238E27FC236}">
                <a16:creationId xmlns:a16="http://schemas.microsoft.com/office/drawing/2014/main" id="{DED6AAF4-F87D-4175-9A1A-BAFA2D466F74}"/>
              </a:ext>
            </a:extLst>
          </p:cNvPr>
          <p:cNvSpPr>
            <a:spLocks noGrp="1"/>
          </p:cNvSpPr>
          <p:nvPr>
            <p:ph type="sldNum" sz="quarter" idx="12"/>
          </p:nvPr>
        </p:nvSpPr>
        <p:spPr/>
        <p:txBody>
          <a:bodyPr/>
          <a:lstStyle/>
          <a:p>
            <a:fld id="{F179D1F4-A201-4EAB-97A0-8AFEC4E7A3B1}" type="slidenum">
              <a:rPr lang="en-US" smtClean="0"/>
              <a:t>‹#›</a:t>
            </a:fld>
            <a:endParaRPr lang="en-US"/>
          </a:p>
        </p:txBody>
      </p:sp>
    </p:spTree>
    <p:extLst>
      <p:ext uri="{BB962C8B-B14F-4D97-AF65-F5344CB8AC3E}">
        <p14:creationId xmlns:p14="http://schemas.microsoft.com/office/powerpoint/2010/main" val="672020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E5DC487-26E7-4017-9D45-C184BAF7BCEC}"/>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a:p>
        </p:txBody>
      </p:sp>
      <p:sp>
        <p:nvSpPr>
          <p:cNvPr id="3" name="Zástupný symbol obrázku 2">
            <a:extLst>
              <a:ext uri="{FF2B5EF4-FFF2-40B4-BE49-F238E27FC236}">
                <a16:creationId xmlns:a16="http://schemas.microsoft.com/office/drawing/2014/main" id="{C0987544-AD7C-4993-8BE9-8E55B6BE8AF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Zástupný text 3">
            <a:extLst>
              <a:ext uri="{FF2B5EF4-FFF2-40B4-BE49-F238E27FC236}">
                <a16:creationId xmlns:a16="http://schemas.microsoft.com/office/drawing/2014/main" id="{F87A4E82-EC30-4B59-BC16-2924F25C8B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5FF4F642-E565-4F09-9F2A-B42F90E772C2}"/>
              </a:ext>
            </a:extLst>
          </p:cNvPr>
          <p:cNvSpPr>
            <a:spLocks noGrp="1"/>
          </p:cNvSpPr>
          <p:nvPr>
            <p:ph type="dt" sz="half" idx="10"/>
          </p:nvPr>
        </p:nvSpPr>
        <p:spPr/>
        <p:txBody>
          <a:bodyPr/>
          <a:lstStyle/>
          <a:p>
            <a:fld id="{12848C0B-F39B-4C2F-A4F2-F548ADD50B77}" type="datetimeFigureOut">
              <a:rPr lang="en-US" smtClean="0"/>
              <a:t>12/11/2023</a:t>
            </a:fld>
            <a:endParaRPr lang="en-US"/>
          </a:p>
        </p:txBody>
      </p:sp>
      <p:sp>
        <p:nvSpPr>
          <p:cNvPr id="6" name="Zástupný symbol pro zápatí 5">
            <a:extLst>
              <a:ext uri="{FF2B5EF4-FFF2-40B4-BE49-F238E27FC236}">
                <a16:creationId xmlns:a16="http://schemas.microsoft.com/office/drawing/2014/main" id="{78E4570D-EE1B-46CB-849C-C36A7C58D99C}"/>
              </a:ext>
            </a:extLst>
          </p:cNvPr>
          <p:cNvSpPr>
            <a:spLocks noGrp="1"/>
          </p:cNvSpPr>
          <p:nvPr>
            <p:ph type="ftr" sz="quarter" idx="11"/>
          </p:nvPr>
        </p:nvSpPr>
        <p:spPr/>
        <p:txBody>
          <a:bodyPr/>
          <a:lstStyle/>
          <a:p>
            <a:endParaRPr lang="en-US"/>
          </a:p>
        </p:txBody>
      </p:sp>
      <p:sp>
        <p:nvSpPr>
          <p:cNvPr id="7" name="Zástupný symbol pro číslo snímku 6">
            <a:extLst>
              <a:ext uri="{FF2B5EF4-FFF2-40B4-BE49-F238E27FC236}">
                <a16:creationId xmlns:a16="http://schemas.microsoft.com/office/drawing/2014/main" id="{4FFD639F-5F1B-4B33-8F45-DAD126DAFF6F}"/>
              </a:ext>
            </a:extLst>
          </p:cNvPr>
          <p:cNvSpPr>
            <a:spLocks noGrp="1"/>
          </p:cNvSpPr>
          <p:nvPr>
            <p:ph type="sldNum" sz="quarter" idx="12"/>
          </p:nvPr>
        </p:nvSpPr>
        <p:spPr/>
        <p:txBody>
          <a:bodyPr/>
          <a:lstStyle/>
          <a:p>
            <a:fld id="{F179D1F4-A201-4EAB-97A0-8AFEC4E7A3B1}" type="slidenum">
              <a:rPr lang="en-US" smtClean="0"/>
              <a:t>‹#›</a:t>
            </a:fld>
            <a:endParaRPr lang="en-US"/>
          </a:p>
        </p:txBody>
      </p:sp>
    </p:spTree>
    <p:extLst>
      <p:ext uri="{BB962C8B-B14F-4D97-AF65-F5344CB8AC3E}">
        <p14:creationId xmlns:p14="http://schemas.microsoft.com/office/powerpoint/2010/main" val="13339421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AFB30551-E9F0-4565-9CD7-7FE70355AC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endParaRPr lang="en-US"/>
          </a:p>
        </p:txBody>
      </p:sp>
      <p:sp>
        <p:nvSpPr>
          <p:cNvPr id="3" name="Zástupný text 2">
            <a:extLst>
              <a:ext uri="{FF2B5EF4-FFF2-40B4-BE49-F238E27FC236}">
                <a16:creationId xmlns:a16="http://schemas.microsoft.com/office/drawing/2014/main" id="{116B0064-A9D2-4DDF-AE12-F4B9C1AC5F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Zástupný symbol pro datum 3">
            <a:extLst>
              <a:ext uri="{FF2B5EF4-FFF2-40B4-BE49-F238E27FC236}">
                <a16:creationId xmlns:a16="http://schemas.microsoft.com/office/drawing/2014/main" id="{EC867141-9972-4616-995A-24E1B96B28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848C0B-F39B-4C2F-A4F2-F548ADD50B77}" type="datetimeFigureOut">
              <a:rPr lang="en-US" smtClean="0"/>
              <a:t>12/11/2023</a:t>
            </a:fld>
            <a:endParaRPr lang="en-US"/>
          </a:p>
        </p:txBody>
      </p:sp>
      <p:sp>
        <p:nvSpPr>
          <p:cNvPr id="5" name="Zástupný symbol pro zápatí 4">
            <a:extLst>
              <a:ext uri="{FF2B5EF4-FFF2-40B4-BE49-F238E27FC236}">
                <a16:creationId xmlns:a16="http://schemas.microsoft.com/office/drawing/2014/main" id="{706230EE-C436-4408-AF3C-6E7453F6DD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Zástupný symbol pro číslo snímku 5">
            <a:extLst>
              <a:ext uri="{FF2B5EF4-FFF2-40B4-BE49-F238E27FC236}">
                <a16:creationId xmlns:a16="http://schemas.microsoft.com/office/drawing/2014/main" id="{4B05B466-05F5-4E8E-8DB4-FED42A89C4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79D1F4-A201-4EAB-97A0-8AFEC4E7A3B1}" type="slidenum">
              <a:rPr lang="en-US" smtClean="0"/>
              <a:t>‹#›</a:t>
            </a:fld>
            <a:endParaRPr lang="en-US"/>
          </a:p>
        </p:txBody>
      </p:sp>
    </p:spTree>
    <p:extLst>
      <p:ext uri="{BB962C8B-B14F-4D97-AF65-F5344CB8AC3E}">
        <p14:creationId xmlns:p14="http://schemas.microsoft.com/office/powerpoint/2010/main" val="3759369035"/>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xml"/><Relationship Id="rId1" Type="http://schemas.openxmlformats.org/officeDocument/2006/relationships/control" Target="../activeX/activeX1.xml"/><Relationship Id="rId4" Type="http://schemas.openxmlformats.org/officeDocument/2006/relationships/image" Target="../media/image93.png"/></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6.mp4"/><Relationship Id="rId1" Type="http://schemas.microsoft.com/office/2007/relationships/media" Target="../media/media6.mp4"/><Relationship Id="rId5" Type="http://schemas.openxmlformats.org/officeDocument/2006/relationships/image" Target="../media/image94.png"/><Relationship Id="rId4" Type="http://schemas.openxmlformats.org/officeDocument/2006/relationships/notesSlide" Target="../notesSlides/notesSlide48.xml"/></Relationships>
</file>

<file path=ppt/slides/_rels/slide10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95.png"/><Relationship Id="rId4" Type="http://schemas.openxmlformats.org/officeDocument/2006/relationships/notesSlide" Target="../notesSlides/notesSlide49.xml"/></Relationships>
</file>

<file path=ppt/slides/_rels/slide10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8.mp4"/><Relationship Id="rId1" Type="http://schemas.microsoft.com/office/2007/relationships/media" Target="../media/media8.mp4"/><Relationship Id="rId5" Type="http://schemas.openxmlformats.org/officeDocument/2006/relationships/image" Target="../media/image96.png"/><Relationship Id="rId4" Type="http://schemas.openxmlformats.org/officeDocument/2006/relationships/notesSlide" Target="../notesSlides/notesSlide50.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5.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6.xml"/></Relationships>
</file>

<file path=ppt/slides/_rels/slide133.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90.xml"/><Relationship Id="rId1" Type="http://schemas.openxmlformats.org/officeDocument/2006/relationships/slideLayout" Target="../slideLayouts/slideLayout2.xml"/><Relationship Id="rId4" Type="http://schemas.openxmlformats.org/officeDocument/2006/relationships/image" Target="../media/image106.jpeg"/></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7.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108.jpeg"/></Relationships>
</file>

<file path=ppt/slides/_rels/slide172.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107.xml"/><Relationship Id="rId1" Type="http://schemas.openxmlformats.org/officeDocument/2006/relationships/slideLayout" Target="../slideLayouts/slideLayout1.xml"/><Relationship Id="rId6" Type="http://schemas.openxmlformats.org/officeDocument/2006/relationships/image" Target="../media/image112.png"/><Relationship Id="rId5" Type="http://schemas.openxmlformats.org/officeDocument/2006/relationships/image" Target="../media/image111.jpeg"/><Relationship Id="rId4" Type="http://schemas.openxmlformats.org/officeDocument/2006/relationships/image" Target="../media/image110.jpeg"/></Relationships>
</file>

<file path=ppt/slides/_rels/slide173.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108.xml"/><Relationship Id="rId1" Type="http://schemas.openxmlformats.org/officeDocument/2006/relationships/slideLayout" Target="../slideLayouts/slideLayout1.xml"/><Relationship Id="rId6" Type="http://schemas.openxmlformats.org/officeDocument/2006/relationships/image" Target="../media/image112.png"/><Relationship Id="rId5" Type="http://schemas.openxmlformats.org/officeDocument/2006/relationships/image" Target="../media/image111.jpeg"/><Relationship Id="rId4" Type="http://schemas.openxmlformats.org/officeDocument/2006/relationships/image" Target="../media/image110.jpeg"/></Relationships>
</file>

<file path=ppt/slides/_rels/slide174.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109.xml"/><Relationship Id="rId1" Type="http://schemas.openxmlformats.org/officeDocument/2006/relationships/slideLayout" Target="../slideLayouts/slideLayout1.xml"/></Relationships>
</file>

<file path=ppt/slides/_rels/slide175.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110.xml"/><Relationship Id="rId1" Type="http://schemas.openxmlformats.org/officeDocument/2006/relationships/slideLayout" Target="../slideLayouts/slideLayout1.xml"/></Relationships>
</file>

<file path=ppt/slides/_rels/slide176.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111.xml"/><Relationship Id="rId1" Type="http://schemas.openxmlformats.org/officeDocument/2006/relationships/slideLayout" Target="../slideLayouts/slideLayout1.xml"/><Relationship Id="rId4" Type="http://schemas.openxmlformats.org/officeDocument/2006/relationships/hyperlink" Target="https://doi.org/10.1055/a-1152-3469" TargetMode="External"/></Relationships>
</file>

<file path=ppt/slides/_rels/slide177.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112.xml"/><Relationship Id="rId1" Type="http://schemas.openxmlformats.org/officeDocument/2006/relationships/slideLayout" Target="../slideLayouts/slideLayout1.xml"/><Relationship Id="rId4" Type="http://schemas.openxmlformats.org/officeDocument/2006/relationships/hyperlink" Target="https://doi.org/10.1055/a-1152-3469" TargetMode="External"/></Relationships>
</file>

<file path=ppt/slides/_rels/slide178.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113.xml"/><Relationship Id="rId1" Type="http://schemas.openxmlformats.org/officeDocument/2006/relationships/slideLayout" Target="../slideLayouts/slideLayout1.xml"/><Relationship Id="rId4" Type="http://schemas.openxmlformats.org/officeDocument/2006/relationships/hyperlink" Target="https://doi.org/10.1055/a-1152-3469" TargetMode="External"/></Relationships>
</file>

<file path=ppt/slides/_rels/slide17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80.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115.xml"/><Relationship Id="rId1" Type="http://schemas.openxmlformats.org/officeDocument/2006/relationships/slideLayout" Target="../slideLayouts/slideLayout1.xml"/><Relationship Id="rId4" Type="http://schemas.openxmlformats.org/officeDocument/2006/relationships/hyperlink" Target="https://doi.org/10.1055/a-1152-3469" TargetMode="External"/></Relationships>
</file>

<file path=ppt/slides/_rels/slide181.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116.xml"/><Relationship Id="rId1" Type="http://schemas.openxmlformats.org/officeDocument/2006/relationships/slideLayout" Target="../slideLayouts/slideLayout1.xml"/></Relationships>
</file>

<file path=ppt/slides/_rels/slide182.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117.xml"/><Relationship Id="rId1" Type="http://schemas.openxmlformats.org/officeDocument/2006/relationships/slideLayout" Target="../slideLayouts/slideLayout1.xml"/></Relationships>
</file>

<file path=ppt/slides/_rels/slide183.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118.xml"/><Relationship Id="rId1" Type="http://schemas.openxmlformats.org/officeDocument/2006/relationships/slideLayout" Target="../slideLayouts/slideLayout1.xml"/><Relationship Id="rId5" Type="http://schemas.openxmlformats.org/officeDocument/2006/relationships/image" Target="../media/image115.png"/><Relationship Id="rId4" Type="http://schemas.openxmlformats.org/officeDocument/2006/relationships/image" Target="../media/image114.png"/></Relationships>
</file>

<file path=ppt/slides/_rels/slide184.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109.jpeg"/><Relationship Id="rId7" Type="http://schemas.openxmlformats.org/officeDocument/2006/relationships/image" Target="../media/image119.png"/><Relationship Id="rId2" Type="http://schemas.openxmlformats.org/officeDocument/2006/relationships/notesSlide" Target="../notesSlides/notesSlide120.xml"/><Relationship Id="rId1" Type="http://schemas.openxmlformats.org/officeDocument/2006/relationships/slideLayout" Target="../slideLayouts/slideLayout1.xml"/><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image" Target="../media/image114.png"/></Relationships>
</file>

<file path=ppt/slides/_rels/slide186.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8.png"/></Relationships>
</file>

<file path=ppt/slides/_rels/slide190.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125.xml"/><Relationship Id="rId1" Type="http://schemas.openxmlformats.org/officeDocument/2006/relationships/slideLayout" Target="../slideLayouts/slideLayout2.xml"/><Relationship Id="rId5" Type="http://schemas.openxmlformats.org/officeDocument/2006/relationships/hyperlink" Target="https://link.springer.com/article/10.1007/s10654-020-00678-5" TargetMode="External"/><Relationship Id="rId4" Type="http://schemas.openxmlformats.org/officeDocument/2006/relationships/hyperlink" Target="https://www.researchgate.net/journal/European-Journal-of-Epidemiology-1573-7284" TargetMode="External"/></Relationships>
</file>

<file path=ppt/slides/_rels/slide191.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126.xml"/><Relationship Id="rId1" Type="http://schemas.openxmlformats.org/officeDocument/2006/relationships/slideLayout" Target="../slideLayouts/slideLayout2.xml"/><Relationship Id="rId5" Type="http://schemas.openxmlformats.org/officeDocument/2006/relationships/hyperlink" Target="https://link.springer.com/article/10.1007/s10654-020-00678-5" TargetMode="External"/><Relationship Id="rId4" Type="http://schemas.openxmlformats.org/officeDocument/2006/relationships/hyperlink" Target="https://www.researchgate.net/journal/European-Journal-of-Epidemiology-1573-7284" TargetMode="External"/></Relationships>
</file>

<file path=ppt/slides/_rels/slide192.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127.xml"/><Relationship Id="rId1" Type="http://schemas.openxmlformats.org/officeDocument/2006/relationships/slideLayout" Target="../slideLayouts/slideLayout2.xml"/><Relationship Id="rId5" Type="http://schemas.openxmlformats.org/officeDocument/2006/relationships/hyperlink" Target="https://link.springer.com/article/10.1007/s10654-020-00678-5" TargetMode="External"/><Relationship Id="rId4" Type="http://schemas.openxmlformats.org/officeDocument/2006/relationships/hyperlink" Target="https://www.researchgate.net/journal/European-Journal-of-Epidemiology-1573-7284" TargetMode="External"/></Relationships>
</file>

<file path=ppt/slides/_rels/slide193.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128.xml"/><Relationship Id="rId1" Type="http://schemas.openxmlformats.org/officeDocument/2006/relationships/slideLayout" Target="../slideLayouts/slideLayout2.xml"/><Relationship Id="rId5" Type="http://schemas.openxmlformats.org/officeDocument/2006/relationships/hyperlink" Target="https://link.springer.com/article/10.1007/s10654-020-00678-5" TargetMode="External"/><Relationship Id="rId4" Type="http://schemas.openxmlformats.org/officeDocument/2006/relationships/hyperlink" Target="https://www.researchgate.net/journal/European-Journal-of-Epidemiology-1573-7284" TargetMode="External"/></Relationships>
</file>

<file path=ppt/slides/_rels/slide194.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129.xml"/><Relationship Id="rId1" Type="http://schemas.openxmlformats.org/officeDocument/2006/relationships/slideLayout" Target="../slideLayouts/slideLayout2.xml"/><Relationship Id="rId5" Type="http://schemas.openxmlformats.org/officeDocument/2006/relationships/hyperlink" Target="https://link.springer.com/article/10.1007/s10654-020-00678-5" TargetMode="External"/><Relationship Id="rId4" Type="http://schemas.openxmlformats.org/officeDocument/2006/relationships/hyperlink" Target="https://www.researchgate.net/journal/European-Journal-of-Epidemiology-1573-7284" TargetMode="External"/></Relationships>
</file>

<file path=ppt/slides/_rels/slide19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148.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slide" Target="slide151.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33.png"/><Relationship Id="rId4" Type="http://schemas.openxmlformats.org/officeDocument/2006/relationships/notesSlide" Target="../notesSlides/notesSlide17.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5.jpe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6.jpeg"/><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8.jpeg"/><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9.png"/><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9.png"/><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9.png"/><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43.gif"/><Relationship Id="rId4" Type="http://schemas.openxmlformats.org/officeDocument/2006/relationships/image" Target="../media/image8.png"/></Relationships>
</file>

<file path=ppt/slides/_rels/slide3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5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6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65.png"/></Relationships>
</file>

<file path=ppt/slides/_rels/slide65.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 Id="rId5" Type="http://schemas.openxmlformats.org/officeDocument/2006/relationships/image" Target="../media/image74.png"/><Relationship Id="rId4" Type="http://schemas.openxmlformats.org/officeDocument/2006/relationships/image" Target="../media/image73.png"/></Relationships>
</file>

<file path=ppt/slides/_rels/slide74.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3.gif"/><Relationship Id="rId13" Type="http://schemas.openxmlformats.org/officeDocument/2006/relationships/image" Target="../media/image18.wmf"/><Relationship Id="rId3" Type="http://schemas.openxmlformats.org/officeDocument/2006/relationships/image" Target="../media/image9.png"/><Relationship Id="rId7" Type="http://schemas.openxmlformats.org/officeDocument/2006/relationships/image" Target="../media/image12.gif"/><Relationship Id="rId12" Type="http://schemas.openxmlformats.org/officeDocument/2006/relationships/image" Target="../media/image17.gif"/><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gif"/><Relationship Id="rId11" Type="http://schemas.openxmlformats.org/officeDocument/2006/relationships/image" Target="../media/image16.gif"/><Relationship Id="rId5" Type="http://schemas.openxmlformats.org/officeDocument/2006/relationships/image" Target="../media/image10.gif"/><Relationship Id="rId10" Type="http://schemas.openxmlformats.org/officeDocument/2006/relationships/image" Target="../media/image15.gif"/><Relationship Id="rId4" Type="http://schemas.openxmlformats.org/officeDocument/2006/relationships/image" Target="../media/image8.png"/><Relationship Id="rId9" Type="http://schemas.openxmlformats.org/officeDocument/2006/relationships/image" Target="../media/image14.gif"/><Relationship Id="rId14" Type="http://schemas.openxmlformats.org/officeDocument/2006/relationships/image" Target="../media/image19.gif"/></Relationships>
</file>

<file path=ppt/slides/_rels/slide80.xml.rels><?xml version="1.0" encoding="UTF-8" standalone="yes"?>
<Relationships xmlns="http://schemas.openxmlformats.org/package/2006/relationships"><Relationship Id="rId3" Type="http://schemas.openxmlformats.org/officeDocument/2006/relationships/image" Target="../media/image81.wmf"/><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82.emf"/><Relationship Id="rId4" Type="http://schemas.openxmlformats.org/officeDocument/2006/relationships/oleObject" Target="../embeddings/oleObject1.bin"/></Relationships>
</file>

<file path=ppt/slides/_rels/slide81.xml.rels><?xml version="1.0" encoding="UTF-8" standalone="yes"?>
<Relationships xmlns="http://schemas.openxmlformats.org/package/2006/relationships"><Relationship Id="rId3" Type="http://schemas.openxmlformats.org/officeDocument/2006/relationships/image" Target="../media/image81.wmf"/><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83.emf"/><Relationship Id="rId4" Type="http://schemas.openxmlformats.org/officeDocument/2006/relationships/oleObject" Target="../embeddings/oleObject2.bin"/></Relationships>
</file>

<file path=ppt/slides/_rels/slide82.xml.rels><?xml version="1.0" encoding="UTF-8" standalone="yes"?>
<Relationships xmlns="http://schemas.openxmlformats.org/package/2006/relationships"><Relationship Id="rId3" Type="http://schemas.openxmlformats.org/officeDocument/2006/relationships/image" Target="../media/image81.wmf"/><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84.png"/></Relationships>
</file>

<file path=ppt/slides/_rels/slide83.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90.wmf"/></Relationships>
</file>

<file path=ppt/slides/_rels/slide98.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8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0E7E8"/>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263D11-FC93-4E95-A9AE-F51EEABB9643}"/>
              </a:ext>
            </a:extLst>
          </p:cNvPr>
          <p:cNvSpPr>
            <a:spLocks noGrp="1"/>
          </p:cNvSpPr>
          <p:nvPr>
            <p:ph type="title"/>
          </p:nvPr>
        </p:nvSpPr>
        <p:spPr/>
        <p:txBody>
          <a:bodyPr/>
          <a:lstStyle/>
          <a:p>
            <a:endParaRPr lang="en-US" dirty="0"/>
          </a:p>
        </p:txBody>
      </p:sp>
      <p:sp>
        <p:nvSpPr>
          <p:cNvPr id="3" name="Zástupný obsah 2">
            <a:extLst>
              <a:ext uri="{FF2B5EF4-FFF2-40B4-BE49-F238E27FC236}">
                <a16:creationId xmlns:a16="http://schemas.microsoft.com/office/drawing/2014/main" id="{7CADBFF1-D015-4D9E-8051-747D434F6323}"/>
              </a:ext>
            </a:extLst>
          </p:cNvPr>
          <p:cNvSpPr>
            <a:spLocks noGrp="1"/>
          </p:cNvSpPr>
          <p:nvPr>
            <p:ph idx="1"/>
          </p:nvPr>
        </p:nvSpPr>
        <p:spPr/>
        <p:txBody>
          <a:bodyPr/>
          <a:lstStyle/>
          <a:p>
            <a:endParaRPr lang="en-US"/>
          </a:p>
        </p:txBody>
      </p:sp>
      <p:pic>
        <p:nvPicPr>
          <p:cNvPr id="4" name="Obrázek 3">
            <a:extLst>
              <a:ext uri="{FF2B5EF4-FFF2-40B4-BE49-F238E27FC236}">
                <a16:creationId xmlns:a16="http://schemas.microsoft.com/office/drawing/2014/main" id="{1CEEAB8F-61D8-41D8-BC8C-B99D79E261D3}"/>
              </a:ext>
            </a:extLst>
          </p:cNvPr>
          <p:cNvPicPr>
            <a:picLocks noChangeAspect="1"/>
          </p:cNvPicPr>
          <p:nvPr/>
        </p:nvPicPr>
        <p:blipFill>
          <a:blip r:embed="rId2"/>
          <a:stretch>
            <a:fillRect/>
          </a:stretch>
        </p:blipFill>
        <p:spPr>
          <a:xfrm>
            <a:off x="430406" y="0"/>
            <a:ext cx="12086196" cy="6802028"/>
          </a:xfrm>
          <a:prstGeom prst="rect">
            <a:avLst/>
          </a:prstGeom>
        </p:spPr>
      </p:pic>
      <p:sp>
        <p:nvSpPr>
          <p:cNvPr id="6" name="TextovéPole 5">
            <a:extLst>
              <a:ext uri="{FF2B5EF4-FFF2-40B4-BE49-F238E27FC236}">
                <a16:creationId xmlns:a16="http://schemas.microsoft.com/office/drawing/2014/main" id="{C1344396-F231-4E39-905E-7B833BBDCDC8}"/>
              </a:ext>
            </a:extLst>
          </p:cNvPr>
          <p:cNvSpPr txBox="1"/>
          <p:nvPr/>
        </p:nvSpPr>
        <p:spPr>
          <a:xfrm>
            <a:off x="7950884" y="6211669"/>
            <a:ext cx="2808782" cy="646331"/>
          </a:xfrm>
          <a:prstGeom prst="rect">
            <a:avLst/>
          </a:prstGeom>
          <a:noFill/>
        </p:spPr>
        <p:txBody>
          <a:bodyPr wrap="none" rtlCol="0">
            <a:spAutoFit/>
          </a:bodyPr>
          <a:lstStyle/>
          <a:p>
            <a:r>
              <a:rPr lang="cs-CZ" dirty="0"/>
              <a:t>Jiří Kofránek</a:t>
            </a:r>
          </a:p>
          <a:p>
            <a:r>
              <a:rPr lang="cs-CZ" dirty="0"/>
              <a:t>email: kofranek@gmail.com</a:t>
            </a:r>
            <a:endParaRPr lang="en-US" dirty="0"/>
          </a:p>
        </p:txBody>
      </p:sp>
      <p:sp>
        <p:nvSpPr>
          <p:cNvPr id="7" name="TextovéPole 6">
            <a:extLst>
              <a:ext uri="{FF2B5EF4-FFF2-40B4-BE49-F238E27FC236}">
                <a16:creationId xmlns:a16="http://schemas.microsoft.com/office/drawing/2014/main" id="{1A3F703B-C4D2-432F-AED6-496A0475866F}"/>
              </a:ext>
            </a:extLst>
          </p:cNvPr>
          <p:cNvSpPr txBox="1"/>
          <p:nvPr/>
        </p:nvSpPr>
        <p:spPr>
          <a:xfrm>
            <a:off x="2527069" y="561777"/>
            <a:ext cx="8190108" cy="1938992"/>
          </a:xfrm>
          <a:prstGeom prst="rect">
            <a:avLst/>
          </a:prstGeom>
          <a:solidFill>
            <a:srgbClr val="E0E7E8"/>
          </a:solidFill>
          <a:ln>
            <a:noFill/>
          </a:ln>
        </p:spPr>
        <p:txBody>
          <a:bodyPr wrap="square" rtlCol="0">
            <a:spAutoFit/>
          </a:bodyPr>
          <a:lstStyle/>
          <a:p>
            <a:r>
              <a:rPr lang="cs-CZ" sz="4800" dirty="0" err="1">
                <a:solidFill>
                  <a:schemeClr val="accent1"/>
                </a:solidFill>
              </a:rPr>
              <a:t>Respiration</a:t>
            </a:r>
            <a:r>
              <a:rPr lang="cs-CZ" sz="4800" dirty="0">
                <a:solidFill>
                  <a:schemeClr val="accent1"/>
                </a:solidFill>
              </a:rPr>
              <a:t> </a:t>
            </a:r>
            <a:r>
              <a:rPr lang="cs-CZ" sz="4800" dirty="0" err="1">
                <a:solidFill>
                  <a:schemeClr val="accent1"/>
                </a:solidFill>
              </a:rPr>
              <a:t>pathophysiology</a:t>
            </a:r>
            <a:endParaRPr lang="cs-CZ" sz="4800" dirty="0">
              <a:solidFill>
                <a:schemeClr val="accent1"/>
              </a:solidFill>
            </a:endParaRPr>
          </a:p>
          <a:p>
            <a:r>
              <a:rPr lang="cs-CZ" sz="3600" dirty="0" err="1">
                <a:solidFill>
                  <a:schemeClr val="accent1"/>
                </a:solidFill>
              </a:rPr>
              <a:t>Disorders</a:t>
            </a:r>
            <a:r>
              <a:rPr lang="cs-CZ" sz="3600" dirty="0">
                <a:solidFill>
                  <a:schemeClr val="accent1"/>
                </a:solidFill>
              </a:rPr>
              <a:t> </a:t>
            </a:r>
            <a:r>
              <a:rPr lang="cs-CZ" sz="3600" dirty="0" err="1">
                <a:solidFill>
                  <a:schemeClr val="accent1"/>
                </a:solidFill>
              </a:rPr>
              <a:t>of</a:t>
            </a:r>
            <a:r>
              <a:rPr lang="cs-CZ" sz="3600" dirty="0">
                <a:solidFill>
                  <a:schemeClr val="accent1"/>
                </a:solidFill>
              </a:rPr>
              <a:t> O2/CO2 transport, </a:t>
            </a:r>
          </a:p>
          <a:p>
            <a:r>
              <a:rPr lang="cs-CZ" sz="3600" dirty="0" err="1">
                <a:solidFill>
                  <a:schemeClr val="accent1"/>
                </a:solidFill>
              </a:rPr>
              <a:t>respiratory</a:t>
            </a:r>
            <a:r>
              <a:rPr lang="cs-CZ" sz="3600" dirty="0">
                <a:solidFill>
                  <a:schemeClr val="accent1"/>
                </a:solidFill>
              </a:rPr>
              <a:t> </a:t>
            </a:r>
            <a:r>
              <a:rPr lang="cs-CZ" sz="3600" dirty="0" err="1">
                <a:solidFill>
                  <a:schemeClr val="accent1"/>
                </a:solidFill>
              </a:rPr>
              <a:t>insuficiency</a:t>
            </a:r>
            <a:endParaRPr lang="cs-CZ" sz="3600" dirty="0">
              <a:solidFill>
                <a:schemeClr val="accent1"/>
              </a:solidFill>
            </a:endParaRPr>
          </a:p>
        </p:txBody>
      </p:sp>
    </p:spTree>
    <p:extLst>
      <p:ext uri="{BB962C8B-B14F-4D97-AF65-F5344CB8AC3E}">
        <p14:creationId xmlns:p14="http://schemas.microsoft.com/office/powerpoint/2010/main" val="8530546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BEFF3"/>
        </a:solidFill>
        <a:effectLst/>
      </p:bgPr>
    </p:bg>
    <p:spTree>
      <p:nvGrpSpPr>
        <p:cNvPr id="1" name=""/>
        <p:cNvGrpSpPr/>
        <p:nvPr/>
      </p:nvGrpSpPr>
      <p:grpSpPr>
        <a:xfrm>
          <a:off x="0" y="0"/>
          <a:ext cx="0" cy="0"/>
          <a:chOff x="0" y="0"/>
          <a:chExt cx="0" cy="0"/>
        </a:xfrm>
      </p:grpSpPr>
      <p:pic>
        <p:nvPicPr>
          <p:cNvPr id="13314" name="Picture 2" descr="sejmout007">
            <a:extLst>
              <a:ext uri="{FF2B5EF4-FFF2-40B4-BE49-F238E27FC236}">
                <a16:creationId xmlns:a16="http://schemas.microsoft.com/office/drawing/2014/main" id="{B089E1C5-91E2-4825-2CB0-DFD1266F01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8214" y="25400"/>
            <a:ext cx="6948487" cy="683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76EA00F6-6F93-4FC9-8564-76AC5CB34393}"/>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741503" y="0"/>
            <a:ext cx="6708994" cy="6858000"/>
          </a:xfrm>
          <a:prstGeom prst="rect">
            <a:avLst/>
          </a:prstGeom>
        </p:spPr>
      </p:pic>
      <p:sp>
        <p:nvSpPr>
          <p:cNvPr id="5" name="Šipka: dolů 4">
            <a:extLst>
              <a:ext uri="{FF2B5EF4-FFF2-40B4-BE49-F238E27FC236}">
                <a16:creationId xmlns:a16="http://schemas.microsoft.com/office/drawing/2014/main" id="{F8CE05C0-7615-49F0-8729-004E9D9BD0F0}"/>
              </a:ext>
            </a:extLst>
          </p:cNvPr>
          <p:cNvSpPr/>
          <p:nvPr/>
        </p:nvSpPr>
        <p:spPr>
          <a:xfrm rot="7792060">
            <a:off x="8723954" y="1614602"/>
            <a:ext cx="262930" cy="52367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Šipka: doprava 5">
            <a:extLst>
              <a:ext uri="{FF2B5EF4-FFF2-40B4-BE49-F238E27FC236}">
                <a16:creationId xmlns:a16="http://schemas.microsoft.com/office/drawing/2014/main" id="{A88B7847-336A-4E30-8C60-3BAC3390A19D}"/>
              </a:ext>
            </a:extLst>
          </p:cNvPr>
          <p:cNvSpPr/>
          <p:nvPr/>
        </p:nvSpPr>
        <p:spPr>
          <a:xfrm rot="4522309">
            <a:off x="6797129" y="3137098"/>
            <a:ext cx="273174" cy="14012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Šipka: doprava 6">
            <a:extLst>
              <a:ext uri="{FF2B5EF4-FFF2-40B4-BE49-F238E27FC236}">
                <a16:creationId xmlns:a16="http://schemas.microsoft.com/office/drawing/2014/main" id="{78905E29-84F9-47DE-AE6B-DA6AA8B37369}"/>
              </a:ext>
            </a:extLst>
          </p:cNvPr>
          <p:cNvSpPr/>
          <p:nvPr/>
        </p:nvSpPr>
        <p:spPr>
          <a:xfrm rot="9278966">
            <a:off x="6340532" y="3134913"/>
            <a:ext cx="273174" cy="14449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Šipka: doprava 7">
            <a:extLst>
              <a:ext uri="{FF2B5EF4-FFF2-40B4-BE49-F238E27FC236}">
                <a16:creationId xmlns:a16="http://schemas.microsoft.com/office/drawing/2014/main" id="{16662B4C-12DA-4EFE-924E-F309067A5516}"/>
              </a:ext>
            </a:extLst>
          </p:cNvPr>
          <p:cNvSpPr/>
          <p:nvPr/>
        </p:nvSpPr>
        <p:spPr>
          <a:xfrm rot="3767035">
            <a:off x="8021136" y="2259943"/>
            <a:ext cx="350599" cy="1516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Šipka: doprava 8">
            <a:extLst>
              <a:ext uri="{FF2B5EF4-FFF2-40B4-BE49-F238E27FC236}">
                <a16:creationId xmlns:a16="http://schemas.microsoft.com/office/drawing/2014/main" id="{38E11AC0-7245-4AEA-8742-9227FE8F3AED}"/>
              </a:ext>
            </a:extLst>
          </p:cNvPr>
          <p:cNvSpPr/>
          <p:nvPr/>
        </p:nvSpPr>
        <p:spPr>
          <a:xfrm rot="15907074">
            <a:off x="7633423" y="1431345"/>
            <a:ext cx="350599" cy="1516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Šipka: ohnutá 9">
            <a:extLst>
              <a:ext uri="{FF2B5EF4-FFF2-40B4-BE49-F238E27FC236}">
                <a16:creationId xmlns:a16="http://schemas.microsoft.com/office/drawing/2014/main" id="{7FEE3B97-AFC1-404E-8AD3-14CDFBD7A440}"/>
              </a:ext>
            </a:extLst>
          </p:cNvPr>
          <p:cNvSpPr/>
          <p:nvPr/>
        </p:nvSpPr>
        <p:spPr>
          <a:xfrm rot="18726978">
            <a:off x="6606805" y="2495241"/>
            <a:ext cx="540112" cy="247939"/>
          </a:xfrm>
          <a:prstGeom prst="ben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Šipka: doprava 10">
            <a:extLst>
              <a:ext uri="{FF2B5EF4-FFF2-40B4-BE49-F238E27FC236}">
                <a16:creationId xmlns:a16="http://schemas.microsoft.com/office/drawing/2014/main" id="{88451F93-488E-4A5D-889B-9C472790C68D}"/>
              </a:ext>
            </a:extLst>
          </p:cNvPr>
          <p:cNvSpPr/>
          <p:nvPr/>
        </p:nvSpPr>
        <p:spPr>
          <a:xfrm rot="19835946">
            <a:off x="7385548" y="2021206"/>
            <a:ext cx="256823" cy="100296"/>
          </a:xfrm>
          <a:prstGeom prst="right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Skupina 11">
            <a:extLst>
              <a:ext uri="{FF2B5EF4-FFF2-40B4-BE49-F238E27FC236}">
                <a16:creationId xmlns:a16="http://schemas.microsoft.com/office/drawing/2014/main" id="{F9BCE392-BB1A-4EBE-82B4-0DBF45F8E250}"/>
              </a:ext>
            </a:extLst>
          </p:cNvPr>
          <p:cNvGrpSpPr/>
          <p:nvPr/>
        </p:nvGrpSpPr>
        <p:grpSpPr>
          <a:xfrm>
            <a:off x="2361469" y="728531"/>
            <a:ext cx="2395529" cy="2174142"/>
            <a:chOff x="2361469" y="728531"/>
            <a:chExt cx="2395529" cy="2174142"/>
          </a:xfrm>
        </p:grpSpPr>
        <p:sp>
          <p:nvSpPr>
            <p:cNvPr id="13" name="Válec 12">
              <a:extLst>
                <a:ext uri="{FF2B5EF4-FFF2-40B4-BE49-F238E27FC236}">
                  <a16:creationId xmlns:a16="http://schemas.microsoft.com/office/drawing/2014/main" id="{260C8864-42AA-4717-943A-A77B38043D8E}"/>
                </a:ext>
              </a:extLst>
            </p:cNvPr>
            <p:cNvSpPr/>
            <p:nvPr/>
          </p:nvSpPr>
          <p:spPr>
            <a:xfrm rot="3102217">
              <a:off x="3251951" y="892025"/>
              <a:ext cx="218537" cy="1800807"/>
            </a:xfrm>
            <a:prstGeom prst="can">
              <a:avLst/>
            </a:prstGeom>
            <a:solidFill>
              <a:srgbClr val="FF0000"/>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14" name="Válec 13">
              <a:extLst>
                <a:ext uri="{FF2B5EF4-FFF2-40B4-BE49-F238E27FC236}">
                  <a16:creationId xmlns:a16="http://schemas.microsoft.com/office/drawing/2014/main" id="{808C3D20-1E29-489C-A71A-4440BC6C3B26}"/>
                </a:ext>
              </a:extLst>
            </p:cNvPr>
            <p:cNvSpPr/>
            <p:nvPr/>
          </p:nvSpPr>
          <p:spPr>
            <a:xfrm rot="3102217">
              <a:off x="3404351" y="1044425"/>
              <a:ext cx="218537" cy="1800807"/>
            </a:xfrm>
            <a:prstGeom prst="can">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cxnSp>
          <p:nvCxnSpPr>
            <p:cNvPr id="15" name="Přímá spojnice se šipkou 14">
              <a:extLst>
                <a:ext uri="{FF2B5EF4-FFF2-40B4-BE49-F238E27FC236}">
                  <a16:creationId xmlns:a16="http://schemas.microsoft.com/office/drawing/2014/main" id="{2826BFD6-4ABB-4DC4-9B0E-CEDC833AF10F}"/>
                </a:ext>
              </a:extLst>
            </p:cNvPr>
            <p:cNvCxnSpPr>
              <a:cxnSpLocks/>
            </p:cNvCxnSpPr>
            <p:nvPr/>
          </p:nvCxnSpPr>
          <p:spPr>
            <a:xfrm flipH="1">
              <a:off x="3216983" y="1047059"/>
              <a:ext cx="1062283" cy="897769"/>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Přímá spojnice se šipkou 15">
              <a:extLst>
                <a:ext uri="{FF2B5EF4-FFF2-40B4-BE49-F238E27FC236}">
                  <a16:creationId xmlns:a16="http://schemas.microsoft.com/office/drawing/2014/main" id="{82074B55-2C39-471D-952B-EA9F9F6485F9}"/>
                </a:ext>
              </a:extLst>
            </p:cNvPr>
            <p:cNvCxnSpPr>
              <a:cxnSpLocks/>
            </p:cNvCxnSpPr>
            <p:nvPr/>
          </p:nvCxnSpPr>
          <p:spPr>
            <a:xfrm flipV="1">
              <a:off x="2710823" y="1792428"/>
              <a:ext cx="1007113" cy="796163"/>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extovéPole 16">
              <a:extLst>
                <a:ext uri="{FF2B5EF4-FFF2-40B4-BE49-F238E27FC236}">
                  <a16:creationId xmlns:a16="http://schemas.microsoft.com/office/drawing/2014/main" id="{530CFEC6-85F7-4D4D-8BE1-A6EBE2A2DDE8}"/>
                </a:ext>
              </a:extLst>
            </p:cNvPr>
            <p:cNvSpPr txBox="1"/>
            <p:nvPr/>
          </p:nvSpPr>
          <p:spPr>
            <a:xfrm>
              <a:off x="2361469" y="2533341"/>
              <a:ext cx="450764" cy="369332"/>
            </a:xfrm>
            <a:prstGeom prst="rect">
              <a:avLst/>
            </a:prstGeom>
            <a:noFill/>
          </p:spPr>
          <p:txBody>
            <a:bodyPr wrap="none" rtlCol="0">
              <a:spAutoFit/>
            </a:bodyPr>
            <a:lstStyle/>
            <a:p>
              <a:r>
                <a:rPr lang="cs-CZ" dirty="0"/>
                <a:t>Air</a:t>
              </a:r>
              <a:endParaRPr lang="en-US" dirty="0"/>
            </a:p>
          </p:txBody>
        </p:sp>
        <p:sp>
          <p:nvSpPr>
            <p:cNvPr id="18" name="TextovéPole 17">
              <a:extLst>
                <a:ext uri="{FF2B5EF4-FFF2-40B4-BE49-F238E27FC236}">
                  <a16:creationId xmlns:a16="http://schemas.microsoft.com/office/drawing/2014/main" id="{A7F51789-176A-4894-9919-F6FE0E8D24FC}"/>
                </a:ext>
              </a:extLst>
            </p:cNvPr>
            <p:cNvSpPr txBox="1"/>
            <p:nvPr/>
          </p:nvSpPr>
          <p:spPr>
            <a:xfrm>
              <a:off x="4028914" y="728531"/>
              <a:ext cx="728084" cy="369332"/>
            </a:xfrm>
            <a:prstGeom prst="rect">
              <a:avLst/>
            </a:prstGeom>
            <a:noFill/>
          </p:spPr>
          <p:txBody>
            <a:bodyPr wrap="none" rtlCol="0">
              <a:spAutoFit/>
            </a:bodyPr>
            <a:lstStyle/>
            <a:p>
              <a:r>
                <a:rPr lang="cs-CZ" dirty="0" err="1"/>
                <a:t>Blood</a:t>
              </a:r>
              <a:endParaRPr lang="en-US" dirty="0"/>
            </a:p>
          </p:txBody>
        </p:sp>
      </p:grpSp>
    </p:spTree>
    <p:extLst>
      <p:ext uri="{BB962C8B-B14F-4D97-AF65-F5344CB8AC3E}">
        <p14:creationId xmlns:p14="http://schemas.microsoft.com/office/powerpoint/2010/main" val="1985304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4" name="Obrázek 23">
            <a:extLst>
              <a:ext uri="{FF2B5EF4-FFF2-40B4-BE49-F238E27FC236}">
                <a16:creationId xmlns:a16="http://schemas.microsoft.com/office/drawing/2014/main" id="{3ABAD3BB-E013-4544-9354-5C9D7C71B6E7}"/>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741503" y="0"/>
            <a:ext cx="6708994" cy="6858000"/>
          </a:xfrm>
          <a:prstGeom prst="rect">
            <a:avLst/>
          </a:prstGeom>
        </p:spPr>
      </p:pic>
      <p:sp>
        <p:nvSpPr>
          <p:cNvPr id="5" name="Šipka: dolů 4">
            <a:extLst>
              <a:ext uri="{FF2B5EF4-FFF2-40B4-BE49-F238E27FC236}">
                <a16:creationId xmlns:a16="http://schemas.microsoft.com/office/drawing/2014/main" id="{F8CE05C0-7615-49F0-8729-004E9D9BD0F0}"/>
              </a:ext>
            </a:extLst>
          </p:cNvPr>
          <p:cNvSpPr/>
          <p:nvPr/>
        </p:nvSpPr>
        <p:spPr>
          <a:xfrm rot="18234668">
            <a:off x="8808747" y="1620739"/>
            <a:ext cx="281796" cy="4688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Šipka: doprava 5">
            <a:extLst>
              <a:ext uri="{FF2B5EF4-FFF2-40B4-BE49-F238E27FC236}">
                <a16:creationId xmlns:a16="http://schemas.microsoft.com/office/drawing/2014/main" id="{A88B7847-336A-4E30-8C60-3BAC3390A19D}"/>
              </a:ext>
            </a:extLst>
          </p:cNvPr>
          <p:cNvSpPr/>
          <p:nvPr/>
        </p:nvSpPr>
        <p:spPr>
          <a:xfrm rot="15185468">
            <a:off x="6797129" y="3137098"/>
            <a:ext cx="273174" cy="14012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Šipka: doprava 6">
            <a:extLst>
              <a:ext uri="{FF2B5EF4-FFF2-40B4-BE49-F238E27FC236}">
                <a16:creationId xmlns:a16="http://schemas.microsoft.com/office/drawing/2014/main" id="{78905E29-84F9-47DE-AE6B-DA6AA8B37369}"/>
              </a:ext>
            </a:extLst>
          </p:cNvPr>
          <p:cNvSpPr/>
          <p:nvPr/>
        </p:nvSpPr>
        <p:spPr>
          <a:xfrm rot="19335118">
            <a:off x="6340532" y="3134913"/>
            <a:ext cx="273174" cy="14449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Šipka: doprava 7">
            <a:extLst>
              <a:ext uri="{FF2B5EF4-FFF2-40B4-BE49-F238E27FC236}">
                <a16:creationId xmlns:a16="http://schemas.microsoft.com/office/drawing/2014/main" id="{16662B4C-12DA-4EFE-924E-F309067A5516}"/>
              </a:ext>
            </a:extLst>
          </p:cNvPr>
          <p:cNvSpPr/>
          <p:nvPr/>
        </p:nvSpPr>
        <p:spPr>
          <a:xfrm rot="14478652">
            <a:off x="7874524" y="1961459"/>
            <a:ext cx="350599" cy="151610"/>
          </a:xfrm>
          <a:prstGeom prst="rightArrow">
            <a:avLst>
              <a:gd name="adj1" fmla="val 48729"/>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Šipka: doprava 8">
            <a:extLst>
              <a:ext uri="{FF2B5EF4-FFF2-40B4-BE49-F238E27FC236}">
                <a16:creationId xmlns:a16="http://schemas.microsoft.com/office/drawing/2014/main" id="{38E11AC0-7245-4AEA-8742-9227FE8F3AED}"/>
              </a:ext>
            </a:extLst>
          </p:cNvPr>
          <p:cNvSpPr/>
          <p:nvPr/>
        </p:nvSpPr>
        <p:spPr>
          <a:xfrm rot="4071350">
            <a:off x="7634608" y="1628166"/>
            <a:ext cx="311176" cy="1086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Šipka: ohnutá 9">
            <a:extLst>
              <a:ext uri="{FF2B5EF4-FFF2-40B4-BE49-F238E27FC236}">
                <a16:creationId xmlns:a16="http://schemas.microsoft.com/office/drawing/2014/main" id="{7FEE3B97-AFC1-404E-8AD3-14CDFBD7A440}"/>
              </a:ext>
            </a:extLst>
          </p:cNvPr>
          <p:cNvSpPr/>
          <p:nvPr/>
        </p:nvSpPr>
        <p:spPr>
          <a:xfrm rot="18726978">
            <a:off x="6606805" y="2495241"/>
            <a:ext cx="540112" cy="247939"/>
          </a:xfrm>
          <a:prstGeom prst="ben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Šipka: doprava 10">
            <a:extLst>
              <a:ext uri="{FF2B5EF4-FFF2-40B4-BE49-F238E27FC236}">
                <a16:creationId xmlns:a16="http://schemas.microsoft.com/office/drawing/2014/main" id="{88451F93-488E-4A5D-889B-9C472790C68D}"/>
              </a:ext>
            </a:extLst>
          </p:cNvPr>
          <p:cNvSpPr/>
          <p:nvPr/>
        </p:nvSpPr>
        <p:spPr>
          <a:xfrm rot="19835946">
            <a:off x="7385548" y="2021206"/>
            <a:ext cx="256823" cy="100296"/>
          </a:xfrm>
          <a:prstGeom prst="right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Skupina 22">
            <a:extLst>
              <a:ext uri="{FF2B5EF4-FFF2-40B4-BE49-F238E27FC236}">
                <a16:creationId xmlns:a16="http://schemas.microsoft.com/office/drawing/2014/main" id="{79584998-470C-4946-8797-22A2E8B03075}"/>
              </a:ext>
            </a:extLst>
          </p:cNvPr>
          <p:cNvGrpSpPr/>
          <p:nvPr/>
        </p:nvGrpSpPr>
        <p:grpSpPr>
          <a:xfrm>
            <a:off x="2361469" y="728531"/>
            <a:ext cx="2395529" cy="2174142"/>
            <a:chOff x="2361469" y="728531"/>
            <a:chExt cx="2395529" cy="2174142"/>
          </a:xfrm>
        </p:grpSpPr>
        <p:sp>
          <p:nvSpPr>
            <p:cNvPr id="4" name="Válec 3">
              <a:extLst>
                <a:ext uri="{FF2B5EF4-FFF2-40B4-BE49-F238E27FC236}">
                  <a16:creationId xmlns:a16="http://schemas.microsoft.com/office/drawing/2014/main" id="{B3A53B85-C408-4CBB-B7C2-B8F72D0F5FC6}"/>
                </a:ext>
              </a:extLst>
            </p:cNvPr>
            <p:cNvSpPr/>
            <p:nvPr/>
          </p:nvSpPr>
          <p:spPr>
            <a:xfrm rot="3102217">
              <a:off x="3251951" y="892025"/>
              <a:ext cx="218537" cy="1800807"/>
            </a:xfrm>
            <a:prstGeom prst="can">
              <a:avLst/>
            </a:prstGeom>
            <a:solidFill>
              <a:srgbClr val="FF0000"/>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13" name="Válec 12">
              <a:extLst>
                <a:ext uri="{FF2B5EF4-FFF2-40B4-BE49-F238E27FC236}">
                  <a16:creationId xmlns:a16="http://schemas.microsoft.com/office/drawing/2014/main" id="{A4B31E52-946A-477C-983F-006AC2A0857A}"/>
                </a:ext>
              </a:extLst>
            </p:cNvPr>
            <p:cNvSpPr/>
            <p:nvPr/>
          </p:nvSpPr>
          <p:spPr>
            <a:xfrm rot="3102217">
              <a:off x="3404351" y="1044425"/>
              <a:ext cx="218537" cy="1800807"/>
            </a:xfrm>
            <a:prstGeom prst="can">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cxnSp>
          <p:nvCxnSpPr>
            <p:cNvPr id="15" name="Přímá spojnice se šipkou 14">
              <a:extLst>
                <a:ext uri="{FF2B5EF4-FFF2-40B4-BE49-F238E27FC236}">
                  <a16:creationId xmlns:a16="http://schemas.microsoft.com/office/drawing/2014/main" id="{E34B5B62-23F3-460D-89F1-E296BFDB5748}"/>
                </a:ext>
              </a:extLst>
            </p:cNvPr>
            <p:cNvCxnSpPr>
              <a:cxnSpLocks/>
            </p:cNvCxnSpPr>
            <p:nvPr/>
          </p:nvCxnSpPr>
          <p:spPr>
            <a:xfrm flipH="1">
              <a:off x="3216983" y="1047059"/>
              <a:ext cx="1062283" cy="897769"/>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Přímá spojnice se šipkou 16">
              <a:extLst>
                <a:ext uri="{FF2B5EF4-FFF2-40B4-BE49-F238E27FC236}">
                  <a16:creationId xmlns:a16="http://schemas.microsoft.com/office/drawing/2014/main" id="{AB79F87E-7F0A-4CCC-9B50-59193055144E}"/>
                </a:ext>
              </a:extLst>
            </p:cNvPr>
            <p:cNvCxnSpPr>
              <a:cxnSpLocks/>
            </p:cNvCxnSpPr>
            <p:nvPr/>
          </p:nvCxnSpPr>
          <p:spPr>
            <a:xfrm flipV="1">
              <a:off x="2710823" y="1792428"/>
              <a:ext cx="1007113" cy="796163"/>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TextovéPole 20">
              <a:extLst>
                <a:ext uri="{FF2B5EF4-FFF2-40B4-BE49-F238E27FC236}">
                  <a16:creationId xmlns:a16="http://schemas.microsoft.com/office/drawing/2014/main" id="{2114E97C-B884-4D59-BB60-A4A782D3DE87}"/>
                </a:ext>
              </a:extLst>
            </p:cNvPr>
            <p:cNvSpPr txBox="1"/>
            <p:nvPr/>
          </p:nvSpPr>
          <p:spPr>
            <a:xfrm>
              <a:off x="2361469" y="2533341"/>
              <a:ext cx="450764" cy="369332"/>
            </a:xfrm>
            <a:prstGeom prst="rect">
              <a:avLst/>
            </a:prstGeom>
            <a:noFill/>
          </p:spPr>
          <p:txBody>
            <a:bodyPr wrap="none" rtlCol="0">
              <a:spAutoFit/>
            </a:bodyPr>
            <a:lstStyle/>
            <a:p>
              <a:r>
                <a:rPr lang="cs-CZ" dirty="0"/>
                <a:t>Air</a:t>
              </a:r>
              <a:endParaRPr lang="en-US" dirty="0"/>
            </a:p>
          </p:txBody>
        </p:sp>
        <p:sp>
          <p:nvSpPr>
            <p:cNvPr id="22" name="TextovéPole 21">
              <a:extLst>
                <a:ext uri="{FF2B5EF4-FFF2-40B4-BE49-F238E27FC236}">
                  <a16:creationId xmlns:a16="http://schemas.microsoft.com/office/drawing/2014/main" id="{A7E7A426-3251-4970-B74E-965A5D9606EC}"/>
                </a:ext>
              </a:extLst>
            </p:cNvPr>
            <p:cNvSpPr txBox="1"/>
            <p:nvPr/>
          </p:nvSpPr>
          <p:spPr>
            <a:xfrm>
              <a:off x="4028914" y="728531"/>
              <a:ext cx="728084" cy="369332"/>
            </a:xfrm>
            <a:prstGeom prst="rect">
              <a:avLst/>
            </a:prstGeom>
            <a:noFill/>
          </p:spPr>
          <p:txBody>
            <a:bodyPr wrap="none" rtlCol="0">
              <a:spAutoFit/>
            </a:bodyPr>
            <a:lstStyle/>
            <a:p>
              <a:r>
                <a:rPr lang="cs-CZ" dirty="0" err="1"/>
                <a:t>Blood</a:t>
              </a:r>
              <a:endParaRPr lang="en-US" dirty="0"/>
            </a:p>
          </p:txBody>
        </p:sp>
      </p:grpSp>
      <p:cxnSp>
        <p:nvCxnSpPr>
          <p:cNvPr id="26" name="Přímá spojnice se šipkou 25">
            <a:extLst>
              <a:ext uri="{FF2B5EF4-FFF2-40B4-BE49-F238E27FC236}">
                <a16:creationId xmlns:a16="http://schemas.microsoft.com/office/drawing/2014/main" id="{9EF5DA19-5027-42CB-9B09-76EB355D6098}"/>
              </a:ext>
            </a:extLst>
          </p:cNvPr>
          <p:cNvCxnSpPr>
            <a:cxnSpLocks/>
          </p:cNvCxnSpPr>
          <p:nvPr/>
        </p:nvCxnSpPr>
        <p:spPr>
          <a:xfrm flipV="1">
            <a:off x="6933716" y="2561769"/>
            <a:ext cx="216214" cy="26138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 name="Obdélník 33">
            <a:extLst>
              <a:ext uri="{FF2B5EF4-FFF2-40B4-BE49-F238E27FC236}">
                <a16:creationId xmlns:a16="http://schemas.microsoft.com/office/drawing/2014/main" id="{17E1C1F9-1F64-4046-9FF0-8A4249EC1DE8}"/>
              </a:ext>
            </a:extLst>
          </p:cNvPr>
          <p:cNvSpPr/>
          <p:nvPr/>
        </p:nvSpPr>
        <p:spPr>
          <a:xfrm rot="2287790">
            <a:off x="7106152" y="2483199"/>
            <a:ext cx="112517" cy="8439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Šipka: ohnutá nahoru 1">
            <a:extLst>
              <a:ext uri="{FF2B5EF4-FFF2-40B4-BE49-F238E27FC236}">
                <a16:creationId xmlns:a16="http://schemas.microsoft.com/office/drawing/2014/main" id="{1506F1C2-2296-4492-83C1-D3ED9E8578F5}"/>
              </a:ext>
            </a:extLst>
          </p:cNvPr>
          <p:cNvSpPr/>
          <p:nvPr/>
        </p:nvSpPr>
        <p:spPr>
          <a:xfrm rot="19326749" flipV="1">
            <a:off x="7646389" y="1916026"/>
            <a:ext cx="221627" cy="123938"/>
          </a:xfrm>
          <a:prstGeom prst="bentUp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2789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34"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2">
            <a:extLst>
              <a:ext uri="{FF2B5EF4-FFF2-40B4-BE49-F238E27FC236}">
                <a16:creationId xmlns:a16="http://schemas.microsoft.com/office/drawing/2014/main" id="{6B3C1160-B953-48FA-BE67-374E4388AE0C}"/>
              </a:ext>
            </a:extLst>
          </p:cNvPr>
          <p:cNvSpPr txBox="1">
            <a:spLocks noChangeArrowheads="1"/>
          </p:cNvSpPr>
          <p:nvPr/>
        </p:nvSpPr>
        <p:spPr bwMode="auto">
          <a:xfrm>
            <a:off x="2566988" y="1676400"/>
            <a:ext cx="1008062" cy="5286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800"/>
              <a:t>  VA</a:t>
            </a:r>
          </a:p>
        </p:txBody>
      </p:sp>
      <p:sp>
        <p:nvSpPr>
          <p:cNvPr id="66563" name="Line 3">
            <a:extLst>
              <a:ext uri="{FF2B5EF4-FFF2-40B4-BE49-F238E27FC236}">
                <a16:creationId xmlns:a16="http://schemas.microsoft.com/office/drawing/2014/main" id="{F13A5663-D4FC-4B57-B54C-83C52F5726C9}"/>
              </a:ext>
            </a:extLst>
          </p:cNvPr>
          <p:cNvSpPr>
            <a:spLocks noChangeShapeType="1"/>
          </p:cNvSpPr>
          <p:nvPr/>
        </p:nvSpPr>
        <p:spPr bwMode="auto">
          <a:xfrm>
            <a:off x="2709863" y="1820864"/>
            <a:ext cx="0" cy="30003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6564" name="Text Box 4">
            <a:extLst>
              <a:ext uri="{FF2B5EF4-FFF2-40B4-BE49-F238E27FC236}">
                <a16:creationId xmlns:a16="http://schemas.microsoft.com/office/drawing/2014/main" id="{B3F727EA-535F-446F-AA59-D44C2756F7DB}"/>
              </a:ext>
            </a:extLst>
          </p:cNvPr>
          <p:cNvSpPr txBox="1">
            <a:spLocks noChangeArrowheads="1"/>
          </p:cNvSpPr>
          <p:nvPr/>
        </p:nvSpPr>
        <p:spPr bwMode="auto">
          <a:xfrm>
            <a:off x="1919289" y="2981326"/>
            <a:ext cx="15843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800">
                <a:solidFill>
                  <a:srgbClr val="FF0000"/>
                </a:solidFill>
              </a:rPr>
              <a:t>pCO</a:t>
            </a:r>
            <a:r>
              <a:rPr lang="cs-CZ" altLang="cs-CZ" sz="2800" baseline="-25000">
                <a:solidFill>
                  <a:srgbClr val="FF0000"/>
                </a:solidFill>
              </a:rPr>
              <a:t>2</a:t>
            </a:r>
          </a:p>
        </p:txBody>
      </p:sp>
      <p:sp>
        <p:nvSpPr>
          <p:cNvPr id="66565" name="Text Box 5">
            <a:extLst>
              <a:ext uri="{FF2B5EF4-FFF2-40B4-BE49-F238E27FC236}">
                <a16:creationId xmlns:a16="http://schemas.microsoft.com/office/drawing/2014/main" id="{18565F3E-83B5-4D0A-8D7C-47F8768630F3}"/>
              </a:ext>
            </a:extLst>
          </p:cNvPr>
          <p:cNvSpPr txBox="1">
            <a:spLocks noChangeArrowheads="1"/>
          </p:cNvSpPr>
          <p:nvPr/>
        </p:nvSpPr>
        <p:spPr bwMode="auto">
          <a:xfrm>
            <a:off x="4295776" y="2909888"/>
            <a:ext cx="15843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800">
                <a:solidFill>
                  <a:srgbClr val="FF0000"/>
                </a:solidFill>
              </a:rPr>
              <a:t>pO</a:t>
            </a:r>
            <a:r>
              <a:rPr lang="cs-CZ" altLang="cs-CZ" sz="2800" baseline="-25000">
                <a:solidFill>
                  <a:srgbClr val="FF0000"/>
                </a:solidFill>
              </a:rPr>
              <a:t>2</a:t>
            </a:r>
          </a:p>
        </p:txBody>
      </p:sp>
      <p:sp>
        <p:nvSpPr>
          <p:cNvPr id="66566" name="Line 6">
            <a:extLst>
              <a:ext uri="{FF2B5EF4-FFF2-40B4-BE49-F238E27FC236}">
                <a16:creationId xmlns:a16="http://schemas.microsoft.com/office/drawing/2014/main" id="{CAD360B4-95F8-4134-B734-853228A44758}"/>
              </a:ext>
            </a:extLst>
          </p:cNvPr>
          <p:cNvSpPr>
            <a:spLocks noChangeShapeType="1"/>
          </p:cNvSpPr>
          <p:nvPr/>
        </p:nvSpPr>
        <p:spPr bwMode="auto">
          <a:xfrm>
            <a:off x="1847850" y="2995614"/>
            <a:ext cx="0" cy="504825"/>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66567" name="Line 7">
            <a:extLst>
              <a:ext uri="{FF2B5EF4-FFF2-40B4-BE49-F238E27FC236}">
                <a16:creationId xmlns:a16="http://schemas.microsoft.com/office/drawing/2014/main" id="{F355FC6D-F9EE-4F58-9C1E-511D2AA9EE98}"/>
              </a:ext>
            </a:extLst>
          </p:cNvPr>
          <p:cNvSpPr>
            <a:spLocks noChangeShapeType="1"/>
          </p:cNvSpPr>
          <p:nvPr/>
        </p:nvSpPr>
        <p:spPr bwMode="auto">
          <a:xfrm>
            <a:off x="4278313" y="2995614"/>
            <a:ext cx="0" cy="504825"/>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6568" name="Line 8">
            <a:extLst>
              <a:ext uri="{FF2B5EF4-FFF2-40B4-BE49-F238E27FC236}">
                <a16:creationId xmlns:a16="http://schemas.microsoft.com/office/drawing/2014/main" id="{68A1F9AE-E0BD-4552-8480-76C2AF8EE3C0}"/>
              </a:ext>
            </a:extLst>
          </p:cNvPr>
          <p:cNvSpPr>
            <a:spLocks noChangeShapeType="1"/>
          </p:cNvSpPr>
          <p:nvPr/>
        </p:nvSpPr>
        <p:spPr bwMode="auto">
          <a:xfrm flipH="1">
            <a:off x="2424114" y="2205039"/>
            <a:ext cx="503237" cy="719137"/>
          </a:xfrm>
          <a:prstGeom prst="line">
            <a:avLst/>
          </a:prstGeom>
          <a:noFill/>
          <a:ln w="381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6569" name="Line 9">
            <a:extLst>
              <a:ext uri="{FF2B5EF4-FFF2-40B4-BE49-F238E27FC236}">
                <a16:creationId xmlns:a16="http://schemas.microsoft.com/office/drawing/2014/main" id="{DB647251-90DC-45A2-AEFF-4EAD92967832}"/>
              </a:ext>
            </a:extLst>
          </p:cNvPr>
          <p:cNvSpPr>
            <a:spLocks noChangeShapeType="1"/>
          </p:cNvSpPr>
          <p:nvPr/>
        </p:nvSpPr>
        <p:spPr bwMode="auto">
          <a:xfrm>
            <a:off x="3216275" y="2205038"/>
            <a:ext cx="1079500" cy="647700"/>
          </a:xfrm>
          <a:prstGeom prst="line">
            <a:avLst/>
          </a:prstGeom>
          <a:noFill/>
          <a:ln w="381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6572" name="Text Box 12">
            <a:extLst>
              <a:ext uri="{FF2B5EF4-FFF2-40B4-BE49-F238E27FC236}">
                <a16:creationId xmlns:a16="http://schemas.microsoft.com/office/drawing/2014/main" id="{F28B1B6E-1EA9-451F-A629-E7B81E630DD2}"/>
              </a:ext>
            </a:extLst>
          </p:cNvPr>
          <p:cNvSpPr txBox="1">
            <a:spLocks noChangeArrowheads="1"/>
          </p:cNvSpPr>
          <p:nvPr/>
        </p:nvSpPr>
        <p:spPr bwMode="auto">
          <a:xfrm>
            <a:off x="1846264" y="5357813"/>
            <a:ext cx="15843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800">
                <a:solidFill>
                  <a:srgbClr val="FF0000"/>
                </a:solidFill>
              </a:rPr>
              <a:t>pCO</a:t>
            </a:r>
            <a:r>
              <a:rPr lang="cs-CZ" altLang="cs-CZ" sz="2800" baseline="-25000">
                <a:solidFill>
                  <a:srgbClr val="FF0000"/>
                </a:solidFill>
              </a:rPr>
              <a:t>2</a:t>
            </a:r>
          </a:p>
        </p:txBody>
      </p:sp>
      <p:sp>
        <p:nvSpPr>
          <p:cNvPr id="66573" name="Text Box 13">
            <a:extLst>
              <a:ext uri="{FF2B5EF4-FFF2-40B4-BE49-F238E27FC236}">
                <a16:creationId xmlns:a16="http://schemas.microsoft.com/office/drawing/2014/main" id="{931B2A85-14C5-4FA9-8E76-69BB74C11C2B}"/>
              </a:ext>
            </a:extLst>
          </p:cNvPr>
          <p:cNvSpPr txBox="1">
            <a:spLocks noChangeArrowheads="1"/>
          </p:cNvSpPr>
          <p:nvPr/>
        </p:nvSpPr>
        <p:spPr bwMode="auto">
          <a:xfrm>
            <a:off x="4222751" y="5286376"/>
            <a:ext cx="15843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800">
                <a:solidFill>
                  <a:srgbClr val="FF0000"/>
                </a:solidFill>
              </a:rPr>
              <a:t>pO</a:t>
            </a:r>
            <a:r>
              <a:rPr lang="cs-CZ" altLang="cs-CZ" sz="2800" baseline="-25000">
                <a:solidFill>
                  <a:srgbClr val="FF0000"/>
                </a:solidFill>
              </a:rPr>
              <a:t>2</a:t>
            </a:r>
          </a:p>
        </p:txBody>
      </p:sp>
      <p:sp>
        <p:nvSpPr>
          <p:cNvPr id="66574" name="Line 14">
            <a:extLst>
              <a:ext uri="{FF2B5EF4-FFF2-40B4-BE49-F238E27FC236}">
                <a16:creationId xmlns:a16="http://schemas.microsoft.com/office/drawing/2014/main" id="{70BB3856-2339-4734-A6F7-188C3D06D169}"/>
              </a:ext>
            </a:extLst>
          </p:cNvPr>
          <p:cNvSpPr>
            <a:spLocks noChangeShapeType="1"/>
          </p:cNvSpPr>
          <p:nvPr/>
        </p:nvSpPr>
        <p:spPr bwMode="auto">
          <a:xfrm>
            <a:off x="1774825" y="5372101"/>
            <a:ext cx="0" cy="504825"/>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6575" name="Line 15">
            <a:extLst>
              <a:ext uri="{FF2B5EF4-FFF2-40B4-BE49-F238E27FC236}">
                <a16:creationId xmlns:a16="http://schemas.microsoft.com/office/drawing/2014/main" id="{2415A390-5C77-4884-BFC7-29EC90490C61}"/>
              </a:ext>
            </a:extLst>
          </p:cNvPr>
          <p:cNvSpPr>
            <a:spLocks noChangeShapeType="1"/>
          </p:cNvSpPr>
          <p:nvPr/>
        </p:nvSpPr>
        <p:spPr bwMode="auto">
          <a:xfrm>
            <a:off x="4205288" y="5372101"/>
            <a:ext cx="0" cy="504825"/>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66576" name="Line 16">
            <a:extLst>
              <a:ext uri="{FF2B5EF4-FFF2-40B4-BE49-F238E27FC236}">
                <a16:creationId xmlns:a16="http://schemas.microsoft.com/office/drawing/2014/main" id="{516187DA-2368-423B-9241-89145E223A43}"/>
              </a:ext>
            </a:extLst>
          </p:cNvPr>
          <p:cNvSpPr>
            <a:spLocks noChangeShapeType="1"/>
          </p:cNvSpPr>
          <p:nvPr/>
        </p:nvSpPr>
        <p:spPr bwMode="auto">
          <a:xfrm flipH="1">
            <a:off x="2351089" y="4581525"/>
            <a:ext cx="504825" cy="719138"/>
          </a:xfrm>
          <a:prstGeom prst="line">
            <a:avLst/>
          </a:prstGeom>
          <a:noFill/>
          <a:ln w="381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6577" name="Line 17">
            <a:extLst>
              <a:ext uri="{FF2B5EF4-FFF2-40B4-BE49-F238E27FC236}">
                <a16:creationId xmlns:a16="http://schemas.microsoft.com/office/drawing/2014/main" id="{DA7FFBC0-A401-48D9-8462-B4CA1E9C0581}"/>
              </a:ext>
            </a:extLst>
          </p:cNvPr>
          <p:cNvSpPr>
            <a:spLocks noChangeShapeType="1"/>
          </p:cNvSpPr>
          <p:nvPr/>
        </p:nvSpPr>
        <p:spPr bwMode="auto">
          <a:xfrm>
            <a:off x="3143250" y="4581525"/>
            <a:ext cx="1079500" cy="647700"/>
          </a:xfrm>
          <a:prstGeom prst="line">
            <a:avLst/>
          </a:prstGeom>
          <a:noFill/>
          <a:ln w="381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3616" name="Text Box 18">
            <a:extLst>
              <a:ext uri="{FF2B5EF4-FFF2-40B4-BE49-F238E27FC236}">
                <a16:creationId xmlns:a16="http://schemas.microsoft.com/office/drawing/2014/main" id="{A0F4DBF7-C251-4677-924B-F01181D87297}"/>
              </a:ext>
            </a:extLst>
          </p:cNvPr>
          <p:cNvSpPr txBox="1">
            <a:spLocks noChangeArrowheads="1"/>
          </p:cNvSpPr>
          <p:nvPr/>
        </p:nvSpPr>
        <p:spPr bwMode="auto">
          <a:xfrm>
            <a:off x="5448300" y="2778125"/>
            <a:ext cx="23114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a:solidFill>
                  <a:srgbClr val="FF0000"/>
                </a:solidFill>
              </a:rPr>
              <a:t>VE</a:t>
            </a:r>
            <a:r>
              <a:rPr lang="cs-CZ" altLang="cs-CZ">
                <a:solidFill>
                  <a:schemeClr val="accent2"/>
                </a:solidFill>
              </a:rPr>
              <a:t>=VD+</a:t>
            </a:r>
            <a:r>
              <a:rPr lang="cs-CZ" altLang="cs-CZ">
                <a:solidFill>
                  <a:srgbClr val="FF0000"/>
                </a:solidFill>
              </a:rPr>
              <a:t>VA</a:t>
            </a:r>
          </a:p>
        </p:txBody>
      </p:sp>
      <p:sp>
        <p:nvSpPr>
          <p:cNvPr id="66579" name="Line 19">
            <a:extLst>
              <a:ext uri="{FF2B5EF4-FFF2-40B4-BE49-F238E27FC236}">
                <a16:creationId xmlns:a16="http://schemas.microsoft.com/office/drawing/2014/main" id="{B7152FA6-B247-4B82-A9E7-6A8275841CBA}"/>
              </a:ext>
            </a:extLst>
          </p:cNvPr>
          <p:cNvSpPr>
            <a:spLocks noChangeShapeType="1"/>
          </p:cNvSpPr>
          <p:nvPr/>
        </p:nvSpPr>
        <p:spPr bwMode="auto">
          <a:xfrm flipH="1">
            <a:off x="6959601" y="3284539"/>
            <a:ext cx="360363" cy="1081087"/>
          </a:xfrm>
          <a:prstGeom prst="line">
            <a:avLst/>
          </a:prstGeom>
          <a:noFill/>
          <a:ln w="1905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6580" name="Text Box 20">
            <a:extLst>
              <a:ext uri="{FF2B5EF4-FFF2-40B4-BE49-F238E27FC236}">
                <a16:creationId xmlns:a16="http://schemas.microsoft.com/office/drawing/2014/main" id="{877E81A9-3975-4A2D-9BE1-74092E031DB7}"/>
              </a:ext>
            </a:extLst>
          </p:cNvPr>
          <p:cNvSpPr txBox="1">
            <a:spLocks noChangeArrowheads="1"/>
          </p:cNvSpPr>
          <p:nvPr/>
        </p:nvSpPr>
        <p:spPr bwMode="auto">
          <a:xfrm>
            <a:off x="6548439" y="4330701"/>
            <a:ext cx="113188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800">
                <a:solidFill>
                  <a:srgbClr val="FF0000"/>
                </a:solidFill>
              </a:rPr>
              <a:t>pCO</a:t>
            </a:r>
            <a:r>
              <a:rPr lang="cs-CZ" altLang="cs-CZ" sz="2800" baseline="-25000">
                <a:solidFill>
                  <a:srgbClr val="FF0000"/>
                </a:solidFill>
              </a:rPr>
              <a:t>2</a:t>
            </a:r>
          </a:p>
        </p:txBody>
      </p:sp>
      <p:sp>
        <p:nvSpPr>
          <p:cNvPr id="66581" name="Text Box 21">
            <a:extLst>
              <a:ext uri="{FF2B5EF4-FFF2-40B4-BE49-F238E27FC236}">
                <a16:creationId xmlns:a16="http://schemas.microsoft.com/office/drawing/2014/main" id="{B253B1E1-60B7-48A1-A6D1-BA5CCB75316C}"/>
              </a:ext>
            </a:extLst>
          </p:cNvPr>
          <p:cNvSpPr txBox="1">
            <a:spLocks noChangeArrowheads="1"/>
          </p:cNvSpPr>
          <p:nvPr/>
        </p:nvSpPr>
        <p:spPr bwMode="auto">
          <a:xfrm>
            <a:off x="7813676" y="2808288"/>
            <a:ext cx="2170113" cy="476250"/>
          </a:xfrm>
          <a:prstGeom prst="rect">
            <a:avLst/>
          </a:prstGeom>
          <a:noFill/>
          <a:ln w="1905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2400">
                <a:solidFill>
                  <a:schemeClr val="accent2"/>
                </a:solidFill>
              </a:rPr>
              <a:t>Respir.</a:t>
            </a:r>
            <a:r>
              <a:rPr lang="cs-CZ" altLang="cs-CZ" sz="2400">
                <a:solidFill>
                  <a:schemeClr val="accent2"/>
                </a:solidFill>
              </a:rPr>
              <a:t> </a:t>
            </a:r>
            <a:r>
              <a:rPr lang="en-US" altLang="cs-CZ" sz="2400">
                <a:solidFill>
                  <a:schemeClr val="accent2"/>
                </a:solidFill>
              </a:rPr>
              <a:t>Centre</a:t>
            </a:r>
            <a:endParaRPr lang="cs-CZ" altLang="cs-CZ" sz="2400">
              <a:solidFill>
                <a:schemeClr val="accent2"/>
              </a:solidFill>
            </a:endParaRPr>
          </a:p>
        </p:txBody>
      </p:sp>
      <p:sp>
        <p:nvSpPr>
          <p:cNvPr id="66582" name="Line 22">
            <a:extLst>
              <a:ext uri="{FF2B5EF4-FFF2-40B4-BE49-F238E27FC236}">
                <a16:creationId xmlns:a16="http://schemas.microsoft.com/office/drawing/2014/main" id="{8D316F4B-69BC-49A5-BC8B-E1E1A4E99D17}"/>
              </a:ext>
            </a:extLst>
          </p:cNvPr>
          <p:cNvSpPr>
            <a:spLocks noChangeShapeType="1"/>
          </p:cNvSpPr>
          <p:nvPr/>
        </p:nvSpPr>
        <p:spPr bwMode="auto">
          <a:xfrm flipV="1">
            <a:off x="7413626" y="3322638"/>
            <a:ext cx="1152525" cy="1223962"/>
          </a:xfrm>
          <a:prstGeom prst="line">
            <a:avLst/>
          </a:prstGeom>
          <a:noFill/>
          <a:ln w="1905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6583" name="Freeform 23">
            <a:extLst>
              <a:ext uri="{FF2B5EF4-FFF2-40B4-BE49-F238E27FC236}">
                <a16:creationId xmlns:a16="http://schemas.microsoft.com/office/drawing/2014/main" id="{32159140-43C3-400E-8760-8113FB0FA8AB}"/>
              </a:ext>
            </a:extLst>
          </p:cNvPr>
          <p:cNvSpPr>
            <a:spLocks/>
          </p:cNvSpPr>
          <p:nvPr/>
        </p:nvSpPr>
        <p:spPr bwMode="auto">
          <a:xfrm>
            <a:off x="5781676" y="1608139"/>
            <a:ext cx="2651125" cy="1246187"/>
          </a:xfrm>
          <a:custGeom>
            <a:avLst/>
            <a:gdLst>
              <a:gd name="T0" fmla="*/ 2147483646 w 1670"/>
              <a:gd name="T1" fmla="*/ 2147483646 h 785"/>
              <a:gd name="T2" fmla="*/ 2147483646 w 1670"/>
              <a:gd name="T3" fmla="*/ 2147483646 h 785"/>
              <a:gd name="T4" fmla="*/ 2147483646 w 1670"/>
              <a:gd name="T5" fmla="*/ 2147483646 h 785"/>
              <a:gd name="T6" fmla="*/ 0 w 1670"/>
              <a:gd name="T7" fmla="*/ 2147483646 h 785"/>
              <a:gd name="T8" fmla="*/ 0 60000 65536"/>
              <a:gd name="T9" fmla="*/ 0 60000 65536"/>
              <a:gd name="T10" fmla="*/ 0 60000 65536"/>
              <a:gd name="T11" fmla="*/ 0 60000 65536"/>
              <a:gd name="T12" fmla="*/ 0 w 1670"/>
              <a:gd name="T13" fmla="*/ 0 h 785"/>
              <a:gd name="T14" fmla="*/ 1670 w 1670"/>
              <a:gd name="T15" fmla="*/ 785 h 785"/>
            </a:gdLst>
            <a:ahLst/>
            <a:cxnLst>
              <a:cxn ang="T8">
                <a:pos x="T0" y="T1"/>
              </a:cxn>
              <a:cxn ang="T9">
                <a:pos x="T2" y="T3"/>
              </a:cxn>
              <a:cxn ang="T10">
                <a:pos x="T4" y="T5"/>
              </a:cxn>
              <a:cxn ang="T11">
                <a:pos x="T6" y="T7"/>
              </a:cxn>
            </a:cxnLst>
            <a:rect l="T12" t="T13" r="T14" b="T15"/>
            <a:pathLst>
              <a:path w="1670" h="785">
                <a:moveTo>
                  <a:pt x="1670" y="747"/>
                </a:moveTo>
                <a:cubicBezTo>
                  <a:pt x="1631" y="673"/>
                  <a:pt x="1663" y="410"/>
                  <a:pt x="1433" y="299"/>
                </a:cubicBezTo>
                <a:cubicBezTo>
                  <a:pt x="1203" y="188"/>
                  <a:pt x="527" y="0"/>
                  <a:pt x="288" y="81"/>
                </a:cubicBezTo>
                <a:cubicBezTo>
                  <a:pt x="69" y="96"/>
                  <a:pt x="60" y="638"/>
                  <a:pt x="0" y="785"/>
                </a:cubicBezTo>
              </a:path>
            </a:pathLst>
          </a:custGeom>
          <a:noFill/>
          <a:ln w="19050">
            <a:solidFill>
              <a:schemeClr val="accent2"/>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6584" name="Text Box 24">
            <a:extLst>
              <a:ext uri="{FF2B5EF4-FFF2-40B4-BE49-F238E27FC236}">
                <a16:creationId xmlns:a16="http://schemas.microsoft.com/office/drawing/2014/main" id="{83DBB1C4-DFFB-4082-A020-FA72D3A1CA19}"/>
              </a:ext>
            </a:extLst>
          </p:cNvPr>
          <p:cNvSpPr txBox="1">
            <a:spLocks noChangeArrowheads="1"/>
          </p:cNvSpPr>
          <p:nvPr/>
        </p:nvSpPr>
        <p:spPr bwMode="auto">
          <a:xfrm>
            <a:off x="6672263" y="4868863"/>
            <a:ext cx="9144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800">
                <a:solidFill>
                  <a:srgbClr val="FF0000"/>
                </a:solidFill>
              </a:rPr>
              <a:t>pO</a:t>
            </a:r>
            <a:r>
              <a:rPr lang="cs-CZ" altLang="cs-CZ" sz="2800" baseline="-25000">
                <a:solidFill>
                  <a:srgbClr val="FF0000"/>
                </a:solidFill>
              </a:rPr>
              <a:t>2</a:t>
            </a:r>
            <a:endParaRPr lang="cs-CZ" altLang="cs-CZ" sz="1400" baseline="-25000">
              <a:solidFill>
                <a:srgbClr val="FF0000"/>
              </a:solidFill>
            </a:endParaRPr>
          </a:p>
        </p:txBody>
      </p:sp>
      <p:sp>
        <p:nvSpPr>
          <p:cNvPr id="66585" name="Line 25">
            <a:extLst>
              <a:ext uri="{FF2B5EF4-FFF2-40B4-BE49-F238E27FC236}">
                <a16:creationId xmlns:a16="http://schemas.microsoft.com/office/drawing/2014/main" id="{9009FB69-ABBA-4CDE-82E5-2855E8D25E3E}"/>
              </a:ext>
            </a:extLst>
          </p:cNvPr>
          <p:cNvSpPr>
            <a:spLocks noChangeShapeType="1"/>
          </p:cNvSpPr>
          <p:nvPr/>
        </p:nvSpPr>
        <p:spPr bwMode="auto">
          <a:xfrm flipV="1">
            <a:off x="7464425" y="3500439"/>
            <a:ext cx="1009650" cy="1584325"/>
          </a:xfrm>
          <a:prstGeom prst="line">
            <a:avLst/>
          </a:prstGeom>
          <a:noFill/>
          <a:ln w="1905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3624" name="Text Box 27">
            <a:extLst>
              <a:ext uri="{FF2B5EF4-FFF2-40B4-BE49-F238E27FC236}">
                <a16:creationId xmlns:a16="http://schemas.microsoft.com/office/drawing/2014/main" id="{B8A9FF5E-9C48-4052-825E-0280152C4F5E}"/>
              </a:ext>
            </a:extLst>
          </p:cNvPr>
          <p:cNvSpPr txBox="1">
            <a:spLocks noChangeArrowheads="1"/>
          </p:cNvSpPr>
          <p:nvPr/>
        </p:nvSpPr>
        <p:spPr bwMode="auto">
          <a:xfrm>
            <a:off x="2206626" y="333376"/>
            <a:ext cx="777716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cs-CZ" sz="2400" b="1">
                <a:solidFill>
                  <a:schemeClr val="accent2"/>
                </a:solidFill>
              </a:rPr>
              <a:t>Alveolar Ventilation Controls Rate of Breathing</a:t>
            </a:r>
            <a:r>
              <a:rPr lang="cs-CZ" altLang="cs-CZ" sz="2400" b="1">
                <a:solidFill>
                  <a:schemeClr val="accent2"/>
                </a:solidFill>
              </a:rPr>
              <a:t> </a:t>
            </a:r>
            <a:r>
              <a:rPr lang="en-US" altLang="cs-CZ" sz="2400" b="1">
                <a:solidFill>
                  <a:schemeClr val="accent2"/>
                </a:solidFill>
              </a:rPr>
              <a:t>by  Influencing</a:t>
            </a:r>
            <a:r>
              <a:rPr lang="cs-CZ" altLang="cs-CZ" sz="2400" b="1">
                <a:solidFill>
                  <a:schemeClr val="accent2"/>
                </a:solidFill>
              </a:rPr>
              <a:t> pCO2 </a:t>
            </a:r>
            <a:r>
              <a:rPr lang="en-US" altLang="cs-CZ" sz="2400" b="1">
                <a:solidFill>
                  <a:schemeClr val="accent2"/>
                </a:solidFill>
              </a:rPr>
              <a:t>and</a:t>
            </a:r>
            <a:r>
              <a:rPr lang="cs-CZ" altLang="cs-CZ" sz="2400" b="1">
                <a:solidFill>
                  <a:schemeClr val="accent2"/>
                </a:solidFill>
              </a:rPr>
              <a:t> pO2</a:t>
            </a:r>
          </a:p>
        </p:txBody>
      </p:sp>
      <p:sp>
        <p:nvSpPr>
          <p:cNvPr id="66588" name="Text Box 28">
            <a:extLst>
              <a:ext uri="{FF2B5EF4-FFF2-40B4-BE49-F238E27FC236}">
                <a16:creationId xmlns:a16="http://schemas.microsoft.com/office/drawing/2014/main" id="{200F578E-0828-4FDC-BEC5-6CC205416E31}"/>
              </a:ext>
            </a:extLst>
          </p:cNvPr>
          <p:cNvSpPr txBox="1">
            <a:spLocks noChangeArrowheads="1"/>
          </p:cNvSpPr>
          <p:nvPr/>
        </p:nvSpPr>
        <p:spPr bwMode="auto">
          <a:xfrm>
            <a:off x="2495551" y="4052889"/>
            <a:ext cx="1008063" cy="5286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800"/>
              <a:t>  VA</a:t>
            </a:r>
          </a:p>
        </p:txBody>
      </p:sp>
      <p:sp>
        <p:nvSpPr>
          <p:cNvPr id="66589" name="Line 29">
            <a:extLst>
              <a:ext uri="{FF2B5EF4-FFF2-40B4-BE49-F238E27FC236}">
                <a16:creationId xmlns:a16="http://schemas.microsoft.com/office/drawing/2014/main" id="{95B407E3-3D4A-4537-86F9-E4E7516A75F0}"/>
              </a:ext>
            </a:extLst>
          </p:cNvPr>
          <p:cNvSpPr>
            <a:spLocks noChangeShapeType="1"/>
          </p:cNvSpPr>
          <p:nvPr/>
        </p:nvSpPr>
        <p:spPr bwMode="auto">
          <a:xfrm>
            <a:off x="2638425" y="4197350"/>
            <a:ext cx="0" cy="300038"/>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66590" name="Text Box 30">
            <a:extLst>
              <a:ext uri="{FF2B5EF4-FFF2-40B4-BE49-F238E27FC236}">
                <a16:creationId xmlns:a16="http://schemas.microsoft.com/office/drawing/2014/main" id="{9C04D61A-976C-4692-9826-3FCB2395E549}"/>
              </a:ext>
            </a:extLst>
          </p:cNvPr>
          <p:cNvSpPr txBox="1">
            <a:spLocks noChangeArrowheads="1"/>
          </p:cNvSpPr>
          <p:nvPr/>
        </p:nvSpPr>
        <p:spPr bwMode="auto">
          <a:xfrm rot="-3600231">
            <a:off x="7108032" y="3929857"/>
            <a:ext cx="22320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400">
                <a:solidFill>
                  <a:schemeClr val="accent2"/>
                </a:solidFill>
              </a:rPr>
              <a:t>Only when</a:t>
            </a:r>
            <a:r>
              <a:rPr lang="cs-CZ" altLang="cs-CZ" sz="1400">
                <a:solidFill>
                  <a:schemeClr val="accent2"/>
                </a:solidFill>
              </a:rPr>
              <a:t> </a:t>
            </a:r>
            <a:r>
              <a:rPr lang="cs-CZ" altLang="cs-CZ" sz="1800">
                <a:solidFill>
                  <a:schemeClr val="accent2"/>
                </a:solidFill>
              </a:rPr>
              <a:t>pO</a:t>
            </a:r>
            <a:r>
              <a:rPr lang="cs-CZ" altLang="cs-CZ" sz="1800" baseline="-25000">
                <a:solidFill>
                  <a:schemeClr val="accent2"/>
                </a:solidFill>
              </a:rPr>
              <a:t>2</a:t>
            </a:r>
            <a:r>
              <a:rPr lang="en-US" altLang="cs-CZ" sz="1800" baseline="-25000">
                <a:solidFill>
                  <a:schemeClr val="accent2"/>
                </a:solidFill>
              </a:rPr>
              <a:t> </a:t>
            </a:r>
            <a:r>
              <a:rPr lang="en-US" altLang="cs-CZ" sz="1400">
                <a:solidFill>
                  <a:schemeClr val="accent2"/>
                </a:solidFill>
              </a:rPr>
              <a:t>is low</a:t>
            </a:r>
            <a:endParaRPr lang="cs-CZ" altLang="cs-CZ" sz="1800" baseline="-25000">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6562"/>
                                        </p:tgtEl>
                                        <p:attrNameLst>
                                          <p:attrName>style.visibility</p:attrName>
                                        </p:attrNameLst>
                                      </p:cBhvr>
                                      <p:to>
                                        <p:strVal val="visible"/>
                                      </p:to>
                                    </p:set>
                                    <p:animEffect transition="in" filter="checkerboard(across)">
                                      <p:cBhvr>
                                        <p:cTn id="7" dur="500"/>
                                        <p:tgtEl>
                                          <p:spTgt spid="66562"/>
                                        </p:tgtEl>
                                      </p:cBhvr>
                                    </p:animEffect>
                                  </p:childTnLst>
                                </p:cTn>
                              </p:par>
                              <p:par>
                                <p:cTn id="8" presetID="5" presetClass="entr" presetSubtype="10" fill="hold" nodeType="withEffect">
                                  <p:stCondLst>
                                    <p:cond delay="0"/>
                                  </p:stCondLst>
                                  <p:childTnLst>
                                    <p:set>
                                      <p:cBhvr>
                                        <p:cTn id="9" dur="1" fill="hold">
                                          <p:stCondLst>
                                            <p:cond delay="0"/>
                                          </p:stCondLst>
                                        </p:cTn>
                                        <p:tgtEl>
                                          <p:spTgt spid="66563"/>
                                        </p:tgtEl>
                                        <p:attrNameLst>
                                          <p:attrName>style.visibility</p:attrName>
                                        </p:attrNameLst>
                                      </p:cBhvr>
                                      <p:to>
                                        <p:strVal val="visible"/>
                                      </p:to>
                                    </p:set>
                                    <p:animEffect transition="in" filter="checkerboard(across)">
                                      <p:cBhvr>
                                        <p:cTn id="10" dur="500"/>
                                        <p:tgtEl>
                                          <p:spTgt spid="6656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nodeType="clickEffect">
                                  <p:stCondLst>
                                    <p:cond delay="0"/>
                                  </p:stCondLst>
                                  <p:childTnLst>
                                    <p:set>
                                      <p:cBhvr>
                                        <p:cTn id="14" dur="1" fill="hold">
                                          <p:stCondLst>
                                            <p:cond delay="0"/>
                                          </p:stCondLst>
                                        </p:cTn>
                                        <p:tgtEl>
                                          <p:spTgt spid="66566"/>
                                        </p:tgtEl>
                                        <p:attrNameLst>
                                          <p:attrName>style.visibility</p:attrName>
                                        </p:attrNameLst>
                                      </p:cBhvr>
                                      <p:to>
                                        <p:strVal val="visible"/>
                                      </p:to>
                                    </p:set>
                                    <p:animEffect transition="in" filter="checkerboard(across)">
                                      <p:cBhvr>
                                        <p:cTn id="15" dur="500"/>
                                        <p:tgtEl>
                                          <p:spTgt spid="66566"/>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66564"/>
                                        </p:tgtEl>
                                        <p:attrNameLst>
                                          <p:attrName>style.visibility</p:attrName>
                                        </p:attrNameLst>
                                      </p:cBhvr>
                                      <p:to>
                                        <p:strVal val="visible"/>
                                      </p:to>
                                    </p:set>
                                    <p:animEffect transition="in" filter="checkerboard(across)">
                                      <p:cBhvr>
                                        <p:cTn id="18" dur="500"/>
                                        <p:tgtEl>
                                          <p:spTgt spid="66564"/>
                                        </p:tgtEl>
                                      </p:cBhvr>
                                    </p:animEffect>
                                  </p:childTnLst>
                                </p:cTn>
                              </p:par>
                              <p:par>
                                <p:cTn id="19" presetID="5" presetClass="entr" presetSubtype="10" fill="hold" nodeType="withEffect">
                                  <p:stCondLst>
                                    <p:cond delay="0"/>
                                  </p:stCondLst>
                                  <p:childTnLst>
                                    <p:set>
                                      <p:cBhvr>
                                        <p:cTn id="20" dur="1" fill="hold">
                                          <p:stCondLst>
                                            <p:cond delay="0"/>
                                          </p:stCondLst>
                                        </p:cTn>
                                        <p:tgtEl>
                                          <p:spTgt spid="66568"/>
                                        </p:tgtEl>
                                        <p:attrNameLst>
                                          <p:attrName>style.visibility</p:attrName>
                                        </p:attrNameLst>
                                      </p:cBhvr>
                                      <p:to>
                                        <p:strVal val="visible"/>
                                      </p:to>
                                    </p:set>
                                    <p:animEffect transition="in" filter="checkerboard(across)">
                                      <p:cBhvr>
                                        <p:cTn id="21" dur="500"/>
                                        <p:tgtEl>
                                          <p:spTgt spid="66568"/>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 presetClass="entr" presetSubtype="10" fill="hold" nodeType="clickEffect">
                                  <p:stCondLst>
                                    <p:cond delay="0"/>
                                  </p:stCondLst>
                                  <p:childTnLst>
                                    <p:set>
                                      <p:cBhvr>
                                        <p:cTn id="25" dur="1" fill="hold">
                                          <p:stCondLst>
                                            <p:cond delay="0"/>
                                          </p:stCondLst>
                                        </p:cTn>
                                        <p:tgtEl>
                                          <p:spTgt spid="66567"/>
                                        </p:tgtEl>
                                        <p:attrNameLst>
                                          <p:attrName>style.visibility</p:attrName>
                                        </p:attrNameLst>
                                      </p:cBhvr>
                                      <p:to>
                                        <p:strVal val="visible"/>
                                      </p:to>
                                    </p:set>
                                    <p:animEffect transition="in" filter="checkerboard(across)">
                                      <p:cBhvr>
                                        <p:cTn id="26" dur="500"/>
                                        <p:tgtEl>
                                          <p:spTgt spid="66567"/>
                                        </p:tgtEl>
                                      </p:cBhvr>
                                    </p:animEffect>
                                  </p:childTnLst>
                                </p:cTn>
                              </p:par>
                              <p:par>
                                <p:cTn id="27" presetID="5" presetClass="entr" presetSubtype="10" fill="hold" grpId="0" nodeType="withEffect">
                                  <p:stCondLst>
                                    <p:cond delay="0"/>
                                  </p:stCondLst>
                                  <p:childTnLst>
                                    <p:set>
                                      <p:cBhvr>
                                        <p:cTn id="28" dur="1" fill="hold">
                                          <p:stCondLst>
                                            <p:cond delay="0"/>
                                          </p:stCondLst>
                                        </p:cTn>
                                        <p:tgtEl>
                                          <p:spTgt spid="66565"/>
                                        </p:tgtEl>
                                        <p:attrNameLst>
                                          <p:attrName>style.visibility</p:attrName>
                                        </p:attrNameLst>
                                      </p:cBhvr>
                                      <p:to>
                                        <p:strVal val="visible"/>
                                      </p:to>
                                    </p:set>
                                    <p:animEffect transition="in" filter="checkerboard(across)">
                                      <p:cBhvr>
                                        <p:cTn id="29" dur="500"/>
                                        <p:tgtEl>
                                          <p:spTgt spid="66565"/>
                                        </p:tgtEl>
                                      </p:cBhvr>
                                    </p:animEffect>
                                  </p:childTnLst>
                                </p:cTn>
                              </p:par>
                              <p:par>
                                <p:cTn id="30" presetID="5" presetClass="entr" presetSubtype="10" fill="hold" nodeType="withEffect">
                                  <p:stCondLst>
                                    <p:cond delay="0"/>
                                  </p:stCondLst>
                                  <p:childTnLst>
                                    <p:set>
                                      <p:cBhvr>
                                        <p:cTn id="31" dur="1" fill="hold">
                                          <p:stCondLst>
                                            <p:cond delay="0"/>
                                          </p:stCondLst>
                                        </p:cTn>
                                        <p:tgtEl>
                                          <p:spTgt spid="66569"/>
                                        </p:tgtEl>
                                        <p:attrNameLst>
                                          <p:attrName>style.visibility</p:attrName>
                                        </p:attrNameLst>
                                      </p:cBhvr>
                                      <p:to>
                                        <p:strVal val="visible"/>
                                      </p:to>
                                    </p:set>
                                    <p:animEffect transition="in" filter="checkerboard(across)">
                                      <p:cBhvr>
                                        <p:cTn id="32" dur="500"/>
                                        <p:tgtEl>
                                          <p:spTgt spid="66569"/>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66588"/>
                                        </p:tgtEl>
                                        <p:attrNameLst>
                                          <p:attrName>style.visibility</p:attrName>
                                        </p:attrNameLst>
                                      </p:cBhvr>
                                      <p:to>
                                        <p:strVal val="visible"/>
                                      </p:to>
                                    </p:set>
                                    <p:animEffect transition="in" filter="checkerboard(across)">
                                      <p:cBhvr>
                                        <p:cTn id="37" dur="500"/>
                                        <p:tgtEl>
                                          <p:spTgt spid="66588"/>
                                        </p:tgtEl>
                                      </p:cBhvr>
                                    </p:animEffect>
                                  </p:childTnLst>
                                </p:cTn>
                              </p:par>
                              <p:par>
                                <p:cTn id="38" presetID="5" presetClass="entr" presetSubtype="10" fill="hold" nodeType="withEffect">
                                  <p:stCondLst>
                                    <p:cond delay="0"/>
                                  </p:stCondLst>
                                  <p:childTnLst>
                                    <p:set>
                                      <p:cBhvr>
                                        <p:cTn id="39" dur="1" fill="hold">
                                          <p:stCondLst>
                                            <p:cond delay="0"/>
                                          </p:stCondLst>
                                        </p:cTn>
                                        <p:tgtEl>
                                          <p:spTgt spid="66589"/>
                                        </p:tgtEl>
                                        <p:attrNameLst>
                                          <p:attrName>style.visibility</p:attrName>
                                        </p:attrNameLst>
                                      </p:cBhvr>
                                      <p:to>
                                        <p:strVal val="visible"/>
                                      </p:to>
                                    </p:set>
                                    <p:animEffect transition="in" filter="checkerboard(across)">
                                      <p:cBhvr>
                                        <p:cTn id="40" dur="500"/>
                                        <p:tgtEl>
                                          <p:spTgt spid="66589"/>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5" presetClass="entr" presetSubtype="10" fill="hold" nodeType="clickEffect">
                                  <p:stCondLst>
                                    <p:cond delay="0"/>
                                  </p:stCondLst>
                                  <p:childTnLst>
                                    <p:set>
                                      <p:cBhvr>
                                        <p:cTn id="44" dur="1" fill="hold">
                                          <p:stCondLst>
                                            <p:cond delay="0"/>
                                          </p:stCondLst>
                                        </p:cTn>
                                        <p:tgtEl>
                                          <p:spTgt spid="66574"/>
                                        </p:tgtEl>
                                        <p:attrNameLst>
                                          <p:attrName>style.visibility</p:attrName>
                                        </p:attrNameLst>
                                      </p:cBhvr>
                                      <p:to>
                                        <p:strVal val="visible"/>
                                      </p:to>
                                    </p:set>
                                    <p:animEffect transition="in" filter="checkerboard(across)">
                                      <p:cBhvr>
                                        <p:cTn id="45" dur="500"/>
                                        <p:tgtEl>
                                          <p:spTgt spid="66574"/>
                                        </p:tgtEl>
                                      </p:cBhvr>
                                    </p:animEffect>
                                  </p:childTnLst>
                                </p:cTn>
                              </p:par>
                              <p:par>
                                <p:cTn id="46" presetID="5" presetClass="entr" presetSubtype="10" fill="hold" grpId="0" nodeType="withEffect">
                                  <p:stCondLst>
                                    <p:cond delay="0"/>
                                  </p:stCondLst>
                                  <p:childTnLst>
                                    <p:set>
                                      <p:cBhvr>
                                        <p:cTn id="47" dur="1" fill="hold">
                                          <p:stCondLst>
                                            <p:cond delay="0"/>
                                          </p:stCondLst>
                                        </p:cTn>
                                        <p:tgtEl>
                                          <p:spTgt spid="66572"/>
                                        </p:tgtEl>
                                        <p:attrNameLst>
                                          <p:attrName>style.visibility</p:attrName>
                                        </p:attrNameLst>
                                      </p:cBhvr>
                                      <p:to>
                                        <p:strVal val="visible"/>
                                      </p:to>
                                    </p:set>
                                    <p:animEffect transition="in" filter="checkerboard(across)">
                                      <p:cBhvr>
                                        <p:cTn id="48" dur="500"/>
                                        <p:tgtEl>
                                          <p:spTgt spid="66572"/>
                                        </p:tgtEl>
                                      </p:cBhvr>
                                    </p:animEffect>
                                  </p:childTnLst>
                                </p:cTn>
                              </p:par>
                              <p:par>
                                <p:cTn id="49" presetID="5" presetClass="entr" presetSubtype="10" fill="hold" nodeType="withEffect">
                                  <p:stCondLst>
                                    <p:cond delay="0"/>
                                  </p:stCondLst>
                                  <p:childTnLst>
                                    <p:set>
                                      <p:cBhvr>
                                        <p:cTn id="50" dur="1" fill="hold">
                                          <p:stCondLst>
                                            <p:cond delay="0"/>
                                          </p:stCondLst>
                                        </p:cTn>
                                        <p:tgtEl>
                                          <p:spTgt spid="66576"/>
                                        </p:tgtEl>
                                        <p:attrNameLst>
                                          <p:attrName>style.visibility</p:attrName>
                                        </p:attrNameLst>
                                      </p:cBhvr>
                                      <p:to>
                                        <p:strVal val="visible"/>
                                      </p:to>
                                    </p:set>
                                    <p:animEffect transition="in" filter="checkerboard(across)">
                                      <p:cBhvr>
                                        <p:cTn id="51" dur="500"/>
                                        <p:tgtEl>
                                          <p:spTgt spid="66576"/>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5" presetClass="entr" presetSubtype="10" fill="hold" nodeType="clickEffect">
                                  <p:stCondLst>
                                    <p:cond delay="0"/>
                                  </p:stCondLst>
                                  <p:childTnLst>
                                    <p:set>
                                      <p:cBhvr>
                                        <p:cTn id="55" dur="1" fill="hold">
                                          <p:stCondLst>
                                            <p:cond delay="0"/>
                                          </p:stCondLst>
                                        </p:cTn>
                                        <p:tgtEl>
                                          <p:spTgt spid="66575"/>
                                        </p:tgtEl>
                                        <p:attrNameLst>
                                          <p:attrName>style.visibility</p:attrName>
                                        </p:attrNameLst>
                                      </p:cBhvr>
                                      <p:to>
                                        <p:strVal val="visible"/>
                                      </p:to>
                                    </p:set>
                                    <p:animEffect transition="in" filter="checkerboard(across)">
                                      <p:cBhvr>
                                        <p:cTn id="56" dur="500"/>
                                        <p:tgtEl>
                                          <p:spTgt spid="66575"/>
                                        </p:tgtEl>
                                      </p:cBhvr>
                                    </p:animEffect>
                                  </p:childTnLst>
                                </p:cTn>
                              </p:par>
                              <p:par>
                                <p:cTn id="57" presetID="5" presetClass="entr" presetSubtype="10" fill="hold" grpId="0" nodeType="withEffect">
                                  <p:stCondLst>
                                    <p:cond delay="0"/>
                                  </p:stCondLst>
                                  <p:childTnLst>
                                    <p:set>
                                      <p:cBhvr>
                                        <p:cTn id="58" dur="1" fill="hold">
                                          <p:stCondLst>
                                            <p:cond delay="0"/>
                                          </p:stCondLst>
                                        </p:cTn>
                                        <p:tgtEl>
                                          <p:spTgt spid="66573"/>
                                        </p:tgtEl>
                                        <p:attrNameLst>
                                          <p:attrName>style.visibility</p:attrName>
                                        </p:attrNameLst>
                                      </p:cBhvr>
                                      <p:to>
                                        <p:strVal val="visible"/>
                                      </p:to>
                                    </p:set>
                                    <p:animEffect transition="in" filter="checkerboard(across)">
                                      <p:cBhvr>
                                        <p:cTn id="59" dur="500"/>
                                        <p:tgtEl>
                                          <p:spTgt spid="66573"/>
                                        </p:tgtEl>
                                      </p:cBhvr>
                                    </p:animEffect>
                                  </p:childTnLst>
                                </p:cTn>
                              </p:par>
                              <p:par>
                                <p:cTn id="60" presetID="5" presetClass="entr" presetSubtype="10" fill="hold" nodeType="withEffect">
                                  <p:stCondLst>
                                    <p:cond delay="0"/>
                                  </p:stCondLst>
                                  <p:childTnLst>
                                    <p:set>
                                      <p:cBhvr>
                                        <p:cTn id="61" dur="1" fill="hold">
                                          <p:stCondLst>
                                            <p:cond delay="0"/>
                                          </p:stCondLst>
                                        </p:cTn>
                                        <p:tgtEl>
                                          <p:spTgt spid="66577"/>
                                        </p:tgtEl>
                                        <p:attrNameLst>
                                          <p:attrName>style.visibility</p:attrName>
                                        </p:attrNameLst>
                                      </p:cBhvr>
                                      <p:to>
                                        <p:strVal val="visible"/>
                                      </p:to>
                                    </p:set>
                                    <p:animEffect transition="in" filter="checkerboard(across)">
                                      <p:cBhvr>
                                        <p:cTn id="62" dur="500"/>
                                        <p:tgtEl>
                                          <p:spTgt spid="66577"/>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5" presetClass="entr" presetSubtype="10" fill="hold" grpId="0" nodeType="clickEffect">
                                  <p:stCondLst>
                                    <p:cond delay="0"/>
                                  </p:stCondLst>
                                  <p:childTnLst>
                                    <p:set>
                                      <p:cBhvr>
                                        <p:cTn id="66" dur="1" fill="hold">
                                          <p:stCondLst>
                                            <p:cond delay="0"/>
                                          </p:stCondLst>
                                        </p:cTn>
                                        <p:tgtEl>
                                          <p:spTgt spid="66580"/>
                                        </p:tgtEl>
                                        <p:attrNameLst>
                                          <p:attrName>style.visibility</p:attrName>
                                        </p:attrNameLst>
                                      </p:cBhvr>
                                      <p:to>
                                        <p:strVal val="visible"/>
                                      </p:to>
                                    </p:set>
                                    <p:animEffect transition="in" filter="checkerboard(across)">
                                      <p:cBhvr>
                                        <p:cTn id="67" dur="500"/>
                                        <p:tgtEl>
                                          <p:spTgt spid="66580"/>
                                        </p:tgtEl>
                                      </p:cBhvr>
                                    </p:animEffect>
                                  </p:childTnLst>
                                </p:cTn>
                              </p:par>
                              <p:par>
                                <p:cTn id="68" presetID="5" presetClass="entr" presetSubtype="10" fill="hold" grpId="0" nodeType="withEffect">
                                  <p:stCondLst>
                                    <p:cond delay="0"/>
                                  </p:stCondLst>
                                  <p:childTnLst>
                                    <p:set>
                                      <p:cBhvr>
                                        <p:cTn id="69" dur="1" fill="hold">
                                          <p:stCondLst>
                                            <p:cond delay="0"/>
                                          </p:stCondLst>
                                        </p:cTn>
                                        <p:tgtEl>
                                          <p:spTgt spid="66584"/>
                                        </p:tgtEl>
                                        <p:attrNameLst>
                                          <p:attrName>style.visibility</p:attrName>
                                        </p:attrNameLst>
                                      </p:cBhvr>
                                      <p:to>
                                        <p:strVal val="visible"/>
                                      </p:to>
                                    </p:set>
                                    <p:animEffect transition="in" filter="checkerboard(across)">
                                      <p:cBhvr>
                                        <p:cTn id="70" dur="500"/>
                                        <p:tgtEl>
                                          <p:spTgt spid="66584"/>
                                        </p:tgtEl>
                                      </p:cBhvr>
                                    </p:animEffect>
                                  </p:childTnLst>
                                </p:cTn>
                              </p:par>
                              <p:par>
                                <p:cTn id="71" presetID="5" presetClass="entr" presetSubtype="10" fill="hold" nodeType="withEffect">
                                  <p:stCondLst>
                                    <p:cond delay="0"/>
                                  </p:stCondLst>
                                  <p:childTnLst>
                                    <p:set>
                                      <p:cBhvr>
                                        <p:cTn id="72" dur="1" fill="hold">
                                          <p:stCondLst>
                                            <p:cond delay="0"/>
                                          </p:stCondLst>
                                        </p:cTn>
                                        <p:tgtEl>
                                          <p:spTgt spid="66579"/>
                                        </p:tgtEl>
                                        <p:attrNameLst>
                                          <p:attrName>style.visibility</p:attrName>
                                        </p:attrNameLst>
                                      </p:cBhvr>
                                      <p:to>
                                        <p:strVal val="visible"/>
                                      </p:to>
                                    </p:set>
                                    <p:animEffect transition="in" filter="checkerboard(across)">
                                      <p:cBhvr>
                                        <p:cTn id="73" dur="500"/>
                                        <p:tgtEl>
                                          <p:spTgt spid="66579"/>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5" presetClass="entr" presetSubtype="10" fill="hold" nodeType="clickEffect">
                                  <p:stCondLst>
                                    <p:cond delay="0"/>
                                  </p:stCondLst>
                                  <p:childTnLst>
                                    <p:set>
                                      <p:cBhvr>
                                        <p:cTn id="77" dur="1" fill="hold">
                                          <p:stCondLst>
                                            <p:cond delay="0"/>
                                          </p:stCondLst>
                                        </p:cTn>
                                        <p:tgtEl>
                                          <p:spTgt spid="66582"/>
                                        </p:tgtEl>
                                        <p:attrNameLst>
                                          <p:attrName>style.visibility</p:attrName>
                                        </p:attrNameLst>
                                      </p:cBhvr>
                                      <p:to>
                                        <p:strVal val="visible"/>
                                      </p:to>
                                    </p:set>
                                    <p:animEffect transition="in" filter="checkerboard(across)">
                                      <p:cBhvr>
                                        <p:cTn id="78" dur="500"/>
                                        <p:tgtEl>
                                          <p:spTgt spid="66582"/>
                                        </p:tgtEl>
                                      </p:cBhvr>
                                    </p:animEffect>
                                  </p:childTnLst>
                                </p:cTn>
                              </p:par>
                              <p:par>
                                <p:cTn id="79" presetID="5" presetClass="entr" presetSubtype="10" fill="hold" grpId="0" nodeType="withEffect">
                                  <p:stCondLst>
                                    <p:cond delay="0"/>
                                  </p:stCondLst>
                                  <p:childTnLst>
                                    <p:set>
                                      <p:cBhvr>
                                        <p:cTn id="80" dur="1" fill="hold">
                                          <p:stCondLst>
                                            <p:cond delay="0"/>
                                          </p:stCondLst>
                                        </p:cTn>
                                        <p:tgtEl>
                                          <p:spTgt spid="66590"/>
                                        </p:tgtEl>
                                        <p:attrNameLst>
                                          <p:attrName>style.visibility</p:attrName>
                                        </p:attrNameLst>
                                      </p:cBhvr>
                                      <p:to>
                                        <p:strVal val="visible"/>
                                      </p:to>
                                    </p:set>
                                    <p:animEffect transition="in" filter="checkerboard(across)">
                                      <p:cBhvr>
                                        <p:cTn id="81" dur="500"/>
                                        <p:tgtEl>
                                          <p:spTgt spid="66590"/>
                                        </p:tgtEl>
                                      </p:cBhvr>
                                    </p:animEffect>
                                  </p:childTnLst>
                                </p:cTn>
                              </p:par>
                              <p:par>
                                <p:cTn id="82" presetID="5" presetClass="entr" presetSubtype="10" fill="hold" nodeType="withEffect">
                                  <p:stCondLst>
                                    <p:cond delay="0"/>
                                  </p:stCondLst>
                                  <p:childTnLst>
                                    <p:set>
                                      <p:cBhvr>
                                        <p:cTn id="83" dur="1" fill="hold">
                                          <p:stCondLst>
                                            <p:cond delay="0"/>
                                          </p:stCondLst>
                                        </p:cTn>
                                        <p:tgtEl>
                                          <p:spTgt spid="66585"/>
                                        </p:tgtEl>
                                        <p:attrNameLst>
                                          <p:attrName>style.visibility</p:attrName>
                                        </p:attrNameLst>
                                      </p:cBhvr>
                                      <p:to>
                                        <p:strVal val="visible"/>
                                      </p:to>
                                    </p:set>
                                    <p:animEffect transition="in" filter="checkerboard(across)">
                                      <p:cBhvr>
                                        <p:cTn id="84" dur="500"/>
                                        <p:tgtEl>
                                          <p:spTgt spid="66585"/>
                                        </p:tgtEl>
                                      </p:cBhvr>
                                    </p:animEffect>
                                  </p:childTnLst>
                                </p:cTn>
                              </p:par>
                              <p:par>
                                <p:cTn id="85" presetID="5" presetClass="entr" presetSubtype="10" fill="hold" grpId="0" nodeType="withEffect">
                                  <p:stCondLst>
                                    <p:cond delay="0"/>
                                  </p:stCondLst>
                                  <p:childTnLst>
                                    <p:set>
                                      <p:cBhvr>
                                        <p:cTn id="86" dur="1" fill="hold">
                                          <p:stCondLst>
                                            <p:cond delay="0"/>
                                          </p:stCondLst>
                                        </p:cTn>
                                        <p:tgtEl>
                                          <p:spTgt spid="66581"/>
                                        </p:tgtEl>
                                        <p:attrNameLst>
                                          <p:attrName>style.visibility</p:attrName>
                                        </p:attrNameLst>
                                      </p:cBhvr>
                                      <p:to>
                                        <p:strVal val="visible"/>
                                      </p:to>
                                    </p:set>
                                    <p:animEffect transition="in" filter="checkerboard(across)">
                                      <p:cBhvr>
                                        <p:cTn id="87" dur="500"/>
                                        <p:tgtEl>
                                          <p:spTgt spid="66581"/>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5" presetClass="entr" presetSubtype="10" fill="hold" nodeType="clickEffect">
                                  <p:stCondLst>
                                    <p:cond delay="0"/>
                                  </p:stCondLst>
                                  <p:childTnLst>
                                    <p:set>
                                      <p:cBhvr>
                                        <p:cTn id="91" dur="1" fill="hold">
                                          <p:stCondLst>
                                            <p:cond delay="0"/>
                                          </p:stCondLst>
                                        </p:cTn>
                                        <p:tgtEl>
                                          <p:spTgt spid="66583"/>
                                        </p:tgtEl>
                                        <p:attrNameLst>
                                          <p:attrName>style.visibility</p:attrName>
                                        </p:attrNameLst>
                                      </p:cBhvr>
                                      <p:to>
                                        <p:strVal val="visible"/>
                                      </p:to>
                                    </p:set>
                                    <p:animEffect transition="in" filter="checkerboard(across)">
                                      <p:cBhvr>
                                        <p:cTn id="92" dur="500"/>
                                        <p:tgtEl>
                                          <p:spTgt spid="665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2" grpId="0" animBg="1"/>
      <p:bldP spid="66564" grpId="0"/>
      <p:bldP spid="66565" grpId="0"/>
      <p:bldP spid="66572" grpId="0"/>
      <p:bldP spid="66573" grpId="0"/>
      <p:bldP spid="66580" grpId="0"/>
      <p:bldP spid="66581" grpId="0" animBg="1"/>
      <p:bldP spid="66584" grpId="0"/>
      <p:bldP spid="66588" grpId="0" animBg="1"/>
      <p:bldP spid="66590"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Text Box 3">
            <a:extLst>
              <a:ext uri="{FF2B5EF4-FFF2-40B4-BE49-F238E27FC236}">
                <a16:creationId xmlns:a16="http://schemas.microsoft.com/office/drawing/2014/main" id="{0F8D71F2-07CE-4777-80E9-DC131C554407}"/>
              </a:ext>
            </a:extLst>
          </p:cNvPr>
          <p:cNvSpPr txBox="1">
            <a:spLocks noChangeArrowheads="1"/>
          </p:cNvSpPr>
          <p:nvPr/>
        </p:nvSpPr>
        <p:spPr bwMode="auto">
          <a:xfrm>
            <a:off x="3213410" y="6491288"/>
            <a:ext cx="6076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dirty="0">
                <a:solidFill>
                  <a:schemeClr val="accent2"/>
                </a:solidFill>
              </a:rPr>
              <a:t>It is </a:t>
            </a:r>
            <a:r>
              <a:rPr lang="en-US" altLang="cs-CZ" sz="1800" u="sng" dirty="0">
                <a:solidFill>
                  <a:schemeClr val="accent2"/>
                </a:solidFill>
              </a:rPr>
              <a:t>expiration</a:t>
            </a:r>
            <a:r>
              <a:rPr lang="en-US" altLang="cs-CZ" sz="1800" dirty="0">
                <a:solidFill>
                  <a:schemeClr val="accent2"/>
                </a:solidFill>
              </a:rPr>
              <a:t> that is difficult with </a:t>
            </a:r>
            <a:r>
              <a:rPr lang="en-US" altLang="cs-CZ" sz="1800" dirty="0" err="1">
                <a:solidFill>
                  <a:schemeClr val="accent2"/>
                </a:solidFill>
              </a:rPr>
              <a:t>intrathoratic</a:t>
            </a:r>
            <a:r>
              <a:rPr lang="en-US" altLang="cs-CZ" sz="1800" dirty="0">
                <a:solidFill>
                  <a:schemeClr val="accent2"/>
                </a:solidFill>
              </a:rPr>
              <a:t> obstruction  </a:t>
            </a:r>
            <a:endParaRPr lang="cs-CZ" altLang="cs-CZ" sz="1800" dirty="0"/>
          </a:p>
        </p:txBody>
      </p:sp>
    </p:spTree>
    <p:controls>
      <mc:AlternateContent xmlns:mc="http://schemas.openxmlformats.org/markup-compatibility/2006">
        <mc:Choice xmlns:v="urn:schemas-microsoft-com:vml" Requires="v">
          <p:control r:id="rId1" imgW="0" imgH="0"/>
        </mc:Choice>
        <mc:Fallback>
          <p:control r:id="rId1" imgW="0" imgH="0">
            <p:pic>
              <p:nvPicPr>
                <p:cNvPr id="169987" name="ShockwaveFlash1">
                  <a:extLst>
                    <a:ext uri="{FF2B5EF4-FFF2-40B4-BE49-F238E27FC236}">
                      <a16:creationId xmlns:a16="http://schemas.microsoft.com/office/drawing/2014/main" id="{FF4EEF6C-DA57-485A-8E0F-A7654761BB54}"/>
                    </a:ext>
                  </a:extLst>
                </p:cNvPr>
                <p:cNvPicPr preferRelativeResize="0">
                  <a:picLocks noChangeArrowheads="1" noChangeShapeType="1"/>
                </p:cNvPicPr>
                <p:nvPr/>
              </p:nvPicPr>
              <p:blipFill>
                <a:blip r:embed="rId4">
                  <a:extLst>
                    <a:ext uri="{28A0092B-C50C-407E-A947-70E740481C1C}">
                      <a14:useLocalDpi xmlns:a14="http://schemas.microsoft.com/office/drawing/2010/main" val="0"/>
                    </a:ext>
                  </a:extLst>
                </a:blip>
                <a:srcRect/>
                <a:stretch>
                  <a:fillRect/>
                </a:stretch>
              </p:blipFill>
              <p:spPr bwMode="auto">
                <a:xfrm>
                  <a:off x="2063750" y="0"/>
                  <a:ext cx="8604250" cy="638175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Freeform 110">
            <a:extLst>
              <a:ext uri="{FF2B5EF4-FFF2-40B4-BE49-F238E27FC236}">
                <a16:creationId xmlns:a16="http://schemas.microsoft.com/office/drawing/2014/main" id="{091F9E19-A55E-4866-A661-662CE2C4658A}"/>
              </a:ext>
            </a:extLst>
          </p:cNvPr>
          <p:cNvSpPr>
            <a:spLocks/>
          </p:cNvSpPr>
          <p:nvPr/>
        </p:nvSpPr>
        <p:spPr bwMode="auto">
          <a:xfrm>
            <a:off x="3865563" y="5392738"/>
            <a:ext cx="582612" cy="787400"/>
          </a:xfrm>
          <a:custGeom>
            <a:avLst/>
            <a:gdLst>
              <a:gd name="T0" fmla="*/ 2147483646 w 367"/>
              <a:gd name="T1" fmla="*/ 2147483646 h 496"/>
              <a:gd name="T2" fmla="*/ 2147483646 w 367"/>
              <a:gd name="T3" fmla="*/ 2147483646 h 496"/>
              <a:gd name="T4" fmla="*/ 2147483646 w 367"/>
              <a:gd name="T5" fmla="*/ 2147483646 h 496"/>
              <a:gd name="T6" fmla="*/ 2147483646 w 367"/>
              <a:gd name="T7" fmla="*/ 2147483646 h 496"/>
              <a:gd name="T8" fmla="*/ 2147483646 w 367"/>
              <a:gd name="T9" fmla="*/ 2147483646 h 496"/>
              <a:gd name="T10" fmla="*/ 2147483646 w 367"/>
              <a:gd name="T11" fmla="*/ 2147483646 h 496"/>
              <a:gd name="T12" fmla="*/ 2147483646 w 367"/>
              <a:gd name="T13" fmla="*/ 2147483646 h 496"/>
              <a:gd name="T14" fmla="*/ 0 60000 65536"/>
              <a:gd name="T15" fmla="*/ 0 60000 65536"/>
              <a:gd name="T16" fmla="*/ 0 60000 65536"/>
              <a:gd name="T17" fmla="*/ 0 60000 65536"/>
              <a:gd name="T18" fmla="*/ 0 60000 65536"/>
              <a:gd name="T19" fmla="*/ 0 60000 65536"/>
              <a:gd name="T20" fmla="*/ 0 60000 65536"/>
              <a:gd name="T21" fmla="*/ 0 w 367"/>
              <a:gd name="T22" fmla="*/ 0 h 496"/>
              <a:gd name="T23" fmla="*/ 367 w 367"/>
              <a:gd name="T24" fmla="*/ 496 h 4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7" h="496">
                <a:moveTo>
                  <a:pt x="73" y="12"/>
                </a:moveTo>
                <a:cubicBezTo>
                  <a:pt x="124" y="26"/>
                  <a:pt x="279" y="88"/>
                  <a:pt x="323" y="149"/>
                </a:cubicBezTo>
                <a:cubicBezTo>
                  <a:pt x="367" y="210"/>
                  <a:pt x="350" y="320"/>
                  <a:pt x="336" y="377"/>
                </a:cubicBezTo>
                <a:cubicBezTo>
                  <a:pt x="322" y="434"/>
                  <a:pt x="288" y="492"/>
                  <a:pt x="238" y="494"/>
                </a:cubicBezTo>
                <a:cubicBezTo>
                  <a:pt x="188" y="496"/>
                  <a:pt x="74" y="463"/>
                  <a:pt x="37" y="391"/>
                </a:cubicBezTo>
                <a:cubicBezTo>
                  <a:pt x="0" y="319"/>
                  <a:pt x="12" y="126"/>
                  <a:pt x="18" y="63"/>
                </a:cubicBezTo>
                <a:cubicBezTo>
                  <a:pt x="24" y="0"/>
                  <a:pt x="62" y="23"/>
                  <a:pt x="73" y="12"/>
                </a:cubicBezTo>
                <a:close/>
              </a:path>
            </a:pathLst>
          </a:custGeom>
          <a:solidFill>
            <a:schemeClr val="folHlink"/>
          </a:solidFill>
          <a:ln w="9525">
            <a:solidFill>
              <a:schemeClr val="tx1"/>
            </a:solidFill>
            <a:round/>
            <a:headEnd/>
            <a:tailEnd/>
          </a:ln>
        </p:spPr>
        <p:txBody>
          <a:bodyPr/>
          <a:lstStyle/>
          <a:p>
            <a:endParaRPr lang="en-US"/>
          </a:p>
        </p:txBody>
      </p:sp>
      <p:sp>
        <p:nvSpPr>
          <p:cNvPr id="172035" name="Oval 3">
            <a:extLst>
              <a:ext uri="{FF2B5EF4-FFF2-40B4-BE49-F238E27FC236}">
                <a16:creationId xmlns:a16="http://schemas.microsoft.com/office/drawing/2014/main" id="{A737B6FB-8FDD-4DF5-AAE2-FE2A51616798}"/>
              </a:ext>
            </a:extLst>
          </p:cNvPr>
          <p:cNvSpPr>
            <a:spLocks noChangeArrowheads="1"/>
          </p:cNvSpPr>
          <p:nvPr/>
        </p:nvSpPr>
        <p:spPr bwMode="auto">
          <a:xfrm>
            <a:off x="4906963" y="2997200"/>
            <a:ext cx="1223962" cy="1296988"/>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72036" name="Line 6">
            <a:extLst>
              <a:ext uri="{FF2B5EF4-FFF2-40B4-BE49-F238E27FC236}">
                <a16:creationId xmlns:a16="http://schemas.microsoft.com/office/drawing/2014/main" id="{41AE690E-6C9B-4652-A7BE-E5C622DB9D3F}"/>
              </a:ext>
            </a:extLst>
          </p:cNvPr>
          <p:cNvSpPr>
            <a:spLocks noChangeShapeType="1"/>
          </p:cNvSpPr>
          <p:nvPr/>
        </p:nvSpPr>
        <p:spPr bwMode="auto">
          <a:xfrm>
            <a:off x="5303839" y="2565401"/>
            <a:ext cx="71437" cy="358775"/>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2037" name="Line 7">
            <a:extLst>
              <a:ext uri="{FF2B5EF4-FFF2-40B4-BE49-F238E27FC236}">
                <a16:creationId xmlns:a16="http://schemas.microsoft.com/office/drawing/2014/main" id="{CD83263C-A59A-426F-AEEA-9A8A5A04A86D}"/>
              </a:ext>
            </a:extLst>
          </p:cNvPr>
          <p:cNvSpPr>
            <a:spLocks noChangeShapeType="1"/>
          </p:cNvSpPr>
          <p:nvPr/>
        </p:nvSpPr>
        <p:spPr bwMode="auto">
          <a:xfrm flipV="1">
            <a:off x="5303839" y="4365626"/>
            <a:ext cx="71437" cy="358775"/>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2038" name="Line 8">
            <a:extLst>
              <a:ext uri="{FF2B5EF4-FFF2-40B4-BE49-F238E27FC236}">
                <a16:creationId xmlns:a16="http://schemas.microsoft.com/office/drawing/2014/main" id="{2556B949-D853-4999-9528-108A7A2D6ECB}"/>
              </a:ext>
            </a:extLst>
          </p:cNvPr>
          <p:cNvSpPr>
            <a:spLocks noChangeShapeType="1"/>
          </p:cNvSpPr>
          <p:nvPr/>
        </p:nvSpPr>
        <p:spPr bwMode="auto">
          <a:xfrm flipV="1">
            <a:off x="4727575" y="3694113"/>
            <a:ext cx="0" cy="431800"/>
          </a:xfrm>
          <a:prstGeom prst="line">
            <a:avLst/>
          </a:prstGeom>
          <a:noFill/>
          <a:ln w="762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2039" name="Line 9">
            <a:extLst>
              <a:ext uri="{FF2B5EF4-FFF2-40B4-BE49-F238E27FC236}">
                <a16:creationId xmlns:a16="http://schemas.microsoft.com/office/drawing/2014/main" id="{71CF5ADE-5082-4941-ACF7-EB12173AFB22}"/>
              </a:ext>
            </a:extLst>
          </p:cNvPr>
          <p:cNvSpPr>
            <a:spLocks noChangeShapeType="1"/>
          </p:cNvSpPr>
          <p:nvPr/>
        </p:nvSpPr>
        <p:spPr bwMode="auto">
          <a:xfrm flipV="1">
            <a:off x="4738688" y="3019425"/>
            <a:ext cx="0" cy="431800"/>
          </a:xfrm>
          <a:prstGeom prst="line">
            <a:avLst/>
          </a:prstGeom>
          <a:noFill/>
          <a:ln w="762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72040" name="Rectangle 12">
            <a:extLst>
              <a:ext uri="{FF2B5EF4-FFF2-40B4-BE49-F238E27FC236}">
                <a16:creationId xmlns:a16="http://schemas.microsoft.com/office/drawing/2014/main" id="{CCDA5FBD-16E7-4574-A7CD-8FCE80F875F1}"/>
              </a:ext>
            </a:extLst>
          </p:cNvPr>
          <p:cNvSpPr>
            <a:spLocks noGrp="1" noChangeArrowheads="1"/>
          </p:cNvSpPr>
          <p:nvPr>
            <p:ph type="title"/>
          </p:nvPr>
        </p:nvSpPr>
        <p:spPr>
          <a:xfrm>
            <a:off x="1981200" y="-26988"/>
            <a:ext cx="8229600" cy="1143001"/>
          </a:xfrm>
          <a:noFill/>
        </p:spPr>
        <p:txBody>
          <a:bodyPr/>
          <a:lstStyle/>
          <a:p>
            <a:pPr eaLnBrk="1" hangingPunct="1"/>
            <a:r>
              <a:rPr lang="cs-CZ" altLang="cs-CZ" sz="3200">
                <a:solidFill>
                  <a:schemeClr val="accent2"/>
                </a:solidFill>
              </a:rPr>
              <a:t>Air Captioning – </a:t>
            </a:r>
            <a:r>
              <a:rPr lang="en-US" altLang="cs-CZ" sz="3200">
                <a:solidFill>
                  <a:schemeClr val="accent2"/>
                </a:solidFill>
              </a:rPr>
              <a:t>premature closure of bronchioli</a:t>
            </a:r>
            <a:endParaRPr lang="cs-CZ" altLang="cs-CZ" sz="3200">
              <a:solidFill>
                <a:schemeClr val="accent2"/>
              </a:solidFill>
            </a:endParaRPr>
          </a:p>
        </p:txBody>
      </p:sp>
      <p:sp>
        <p:nvSpPr>
          <p:cNvPr id="172041" name="Text Box 13">
            <a:extLst>
              <a:ext uri="{FF2B5EF4-FFF2-40B4-BE49-F238E27FC236}">
                <a16:creationId xmlns:a16="http://schemas.microsoft.com/office/drawing/2014/main" id="{53A31D1B-A8F3-4E34-864E-4351D151C5EA}"/>
              </a:ext>
            </a:extLst>
          </p:cNvPr>
          <p:cNvSpPr txBox="1">
            <a:spLocks noChangeArrowheads="1"/>
          </p:cNvSpPr>
          <p:nvPr/>
        </p:nvSpPr>
        <p:spPr bwMode="auto">
          <a:xfrm>
            <a:off x="6572250" y="1116013"/>
            <a:ext cx="39195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cs-CZ" sz="1800"/>
              <a:t>The trapped air </a:t>
            </a:r>
            <a:r>
              <a:rPr lang="cs-CZ" altLang="cs-CZ" sz="1800"/>
              <a:t>  </a:t>
            </a:r>
          </a:p>
        </p:txBody>
      </p:sp>
      <p:sp>
        <p:nvSpPr>
          <p:cNvPr id="172042" name="Line 14">
            <a:extLst>
              <a:ext uri="{FF2B5EF4-FFF2-40B4-BE49-F238E27FC236}">
                <a16:creationId xmlns:a16="http://schemas.microsoft.com/office/drawing/2014/main" id="{52234128-A1A4-4215-9B2D-BA436465209B}"/>
              </a:ext>
            </a:extLst>
          </p:cNvPr>
          <p:cNvSpPr>
            <a:spLocks noChangeShapeType="1"/>
          </p:cNvSpPr>
          <p:nvPr/>
        </p:nvSpPr>
        <p:spPr bwMode="auto">
          <a:xfrm>
            <a:off x="3965576" y="1443039"/>
            <a:ext cx="1287463" cy="1570037"/>
          </a:xfrm>
          <a:prstGeom prst="line">
            <a:avLst/>
          </a:prstGeom>
          <a:noFill/>
          <a:ln w="1905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2043" name="Text Box 15">
            <a:extLst>
              <a:ext uri="{FF2B5EF4-FFF2-40B4-BE49-F238E27FC236}">
                <a16:creationId xmlns:a16="http://schemas.microsoft.com/office/drawing/2014/main" id="{4A3EF222-94A9-4D35-AE09-AB7F3450847A}"/>
              </a:ext>
            </a:extLst>
          </p:cNvPr>
          <p:cNvSpPr txBox="1">
            <a:spLocks noChangeArrowheads="1"/>
          </p:cNvSpPr>
          <p:nvPr/>
        </p:nvSpPr>
        <p:spPr bwMode="auto">
          <a:xfrm>
            <a:off x="1560514" y="857250"/>
            <a:ext cx="3527425"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a:t>The air trapped in alveoli during  expiration exerts pressure on  the alveolar membrane</a:t>
            </a:r>
            <a:r>
              <a:rPr lang="cs-CZ" altLang="cs-CZ" sz="1800"/>
              <a:t> </a:t>
            </a:r>
          </a:p>
        </p:txBody>
      </p:sp>
      <p:sp>
        <p:nvSpPr>
          <p:cNvPr id="172044" name="Line 17">
            <a:extLst>
              <a:ext uri="{FF2B5EF4-FFF2-40B4-BE49-F238E27FC236}">
                <a16:creationId xmlns:a16="http://schemas.microsoft.com/office/drawing/2014/main" id="{35268334-79AB-45BD-9B07-A8D7E10AE748}"/>
              </a:ext>
            </a:extLst>
          </p:cNvPr>
          <p:cNvSpPr>
            <a:spLocks noChangeShapeType="1"/>
          </p:cNvSpPr>
          <p:nvPr/>
        </p:nvSpPr>
        <p:spPr bwMode="auto">
          <a:xfrm flipH="1">
            <a:off x="6096000" y="3141663"/>
            <a:ext cx="215900" cy="21590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2045" name="Freeform 18">
            <a:extLst>
              <a:ext uri="{FF2B5EF4-FFF2-40B4-BE49-F238E27FC236}">
                <a16:creationId xmlns:a16="http://schemas.microsoft.com/office/drawing/2014/main" id="{9D82A877-9F03-49D1-B30F-4B855847E00E}"/>
              </a:ext>
            </a:extLst>
          </p:cNvPr>
          <p:cNvSpPr>
            <a:spLocks/>
          </p:cNvSpPr>
          <p:nvPr/>
        </p:nvSpPr>
        <p:spPr bwMode="auto">
          <a:xfrm>
            <a:off x="5519739" y="1700214"/>
            <a:ext cx="503237" cy="1368425"/>
          </a:xfrm>
          <a:custGeom>
            <a:avLst/>
            <a:gdLst>
              <a:gd name="T0" fmla="*/ 2147483646 w 317"/>
              <a:gd name="T1" fmla="*/ 2147483646 h 862"/>
              <a:gd name="T2" fmla="*/ 2147483646 w 317"/>
              <a:gd name="T3" fmla="*/ 2147483646 h 862"/>
              <a:gd name="T4" fmla="*/ 2147483646 w 317"/>
              <a:gd name="T5" fmla="*/ 2147483646 h 862"/>
              <a:gd name="T6" fmla="*/ 0 w 317"/>
              <a:gd name="T7" fmla="*/ 0 h 862"/>
              <a:gd name="T8" fmla="*/ 0 60000 65536"/>
              <a:gd name="T9" fmla="*/ 0 60000 65536"/>
              <a:gd name="T10" fmla="*/ 0 60000 65536"/>
              <a:gd name="T11" fmla="*/ 0 60000 65536"/>
              <a:gd name="T12" fmla="*/ 0 w 317"/>
              <a:gd name="T13" fmla="*/ 0 h 862"/>
              <a:gd name="T14" fmla="*/ 317 w 317"/>
              <a:gd name="T15" fmla="*/ 862 h 862"/>
            </a:gdLst>
            <a:ahLst/>
            <a:cxnLst>
              <a:cxn ang="T8">
                <a:pos x="T0" y="T1"/>
              </a:cxn>
              <a:cxn ang="T9">
                <a:pos x="T2" y="T3"/>
              </a:cxn>
              <a:cxn ang="T10">
                <a:pos x="T4" y="T5"/>
              </a:cxn>
              <a:cxn ang="T11">
                <a:pos x="T6" y="T7"/>
              </a:cxn>
            </a:cxnLst>
            <a:rect l="T12" t="T13" r="T14" b="T15"/>
            <a:pathLst>
              <a:path w="317" h="862">
                <a:moveTo>
                  <a:pt x="136" y="862"/>
                </a:moveTo>
                <a:cubicBezTo>
                  <a:pt x="192" y="817"/>
                  <a:pt x="249" y="772"/>
                  <a:pt x="272" y="681"/>
                </a:cubicBezTo>
                <a:cubicBezTo>
                  <a:pt x="295" y="590"/>
                  <a:pt x="317" y="431"/>
                  <a:pt x="272" y="318"/>
                </a:cubicBezTo>
                <a:cubicBezTo>
                  <a:pt x="227" y="205"/>
                  <a:pt x="113" y="102"/>
                  <a:pt x="0"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2046" name="Freeform 19">
            <a:extLst>
              <a:ext uri="{FF2B5EF4-FFF2-40B4-BE49-F238E27FC236}">
                <a16:creationId xmlns:a16="http://schemas.microsoft.com/office/drawing/2014/main" id="{77F80743-16D2-4FB3-A5DD-8FE72A995B48}"/>
              </a:ext>
            </a:extLst>
          </p:cNvPr>
          <p:cNvSpPr>
            <a:spLocks/>
          </p:cNvSpPr>
          <p:nvPr/>
        </p:nvSpPr>
        <p:spPr bwMode="auto">
          <a:xfrm>
            <a:off x="4703764" y="1773239"/>
            <a:ext cx="384175" cy="1368425"/>
          </a:xfrm>
          <a:custGeom>
            <a:avLst/>
            <a:gdLst>
              <a:gd name="T0" fmla="*/ 2147483646 w 242"/>
              <a:gd name="T1" fmla="*/ 2147483646 h 862"/>
              <a:gd name="T2" fmla="*/ 2147483646 w 242"/>
              <a:gd name="T3" fmla="*/ 2147483646 h 862"/>
              <a:gd name="T4" fmla="*/ 2147483646 w 242"/>
              <a:gd name="T5" fmla="*/ 2147483646 h 862"/>
              <a:gd name="T6" fmla="*/ 2147483646 w 242"/>
              <a:gd name="T7" fmla="*/ 2147483646 h 862"/>
              <a:gd name="T8" fmla="*/ 2147483646 w 242"/>
              <a:gd name="T9" fmla="*/ 0 h 862"/>
              <a:gd name="T10" fmla="*/ 0 60000 65536"/>
              <a:gd name="T11" fmla="*/ 0 60000 65536"/>
              <a:gd name="T12" fmla="*/ 0 60000 65536"/>
              <a:gd name="T13" fmla="*/ 0 60000 65536"/>
              <a:gd name="T14" fmla="*/ 0 60000 65536"/>
              <a:gd name="T15" fmla="*/ 0 w 242"/>
              <a:gd name="T16" fmla="*/ 0 h 862"/>
              <a:gd name="T17" fmla="*/ 242 w 242"/>
              <a:gd name="T18" fmla="*/ 862 h 862"/>
            </a:gdLst>
            <a:ahLst/>
            <a:cxnLst>
              <a:cxn ang="T10">
                <a:pos x="T0" y="T1"/>
              </a:cxn>
              <a:cxn ang="T11">
                <a:pos x="T2" y="T3"/>
              </a:cxn>
              <a:cxn ang="T12">
                <a:pos x="T4" y="T5"/>
              </a:cxn>
              <a:cxn ang="T13">
                <a:pos x="T6" y="T7"/>
              </a:cxn>
              <a:cxn ang="T14">
                <a:pos x="T8" y="T9"/>
              </a:cxn>
            </a:cxnLst>
            <a:rect l="T15" t="T16" r="T17" b="T18"/>
            <a:pathLst>
              <a:path w="242" h="862">
                <a:moveTo>
                  <a:pt x="242" y="862"/>
                </a:moveTo>
                <a:cubicBezTo>
                  <a:pt x="215" y="858"/>
                  <a:pt x="189" y="854"/>
                  <a:pt x="151" y="771"/>
                </a:cubicBezTo>
                <a:cubicBezTo>
                  <a:pt x="113" y="688"/>
                  <a:pt x="30" y="461"/>
                  <a:pt x="15" y="363"/>
                </a:cubicBezTo>
                <a:cubicBezTo>
                  <a:pt x="0" y="265"/>
                  <a:pt x="31" y="241"/>
                  <a:pt x="61" y="181"/>
                </a:cubicBezTo>
                <a:cubicBezTo>
                  <a:pt x="91" y="121"/>
                  <a:pt x="144" y="60"/>
                  <a:pt x="197"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2047" name="Freeform 20">
            <a:extLst>
              <a:ext uri="{FF2B5EF4-FFF2-40B4-BE49-F238E27FC236}">
                <a16:creationId xmlns:a16="http://schemas.microsoft.com/office/drawing/2014/main" id="{156F1C30-520A-443E-9DE6-ABBA8C8D4933}"/>
              </a:ext>
            </a:extLst>
          </p:cNvPr>
          <p:cNvSpPr>
            <a:spLocks/>
          </p:cNvSpPr>
          <p:nvPr/>
        </p:nvSpPr>
        <p:spPr bwMode="auto">
          <a:xfrm>
            <a:off x="6096001" y="3716339"/>
            <a:ext cx="1152525" cy="396875"/>
          </a:xfrm>
          <a:custGeom>
            <a:avLst/>
            <a:gdLst>
              <a:gd name="T0" fmla="*/ 0 w 726"/>
              <a:gd name="T1" fmla="*/ 2147483646 h 250"/>
              <a:gd name="T2" fmla="*/ 2147483646 w 726"/>
              <a:gd name="T3" fmla="*/ 2147483646 h 250"/>
              <a:gd name="T4" fmla="*/ 2147483646 w 726"/>
              <a:gd name="T5" fmla="*/ 2147483646 h 250"/>
              <a:gd name="T6" fmla="*/ 2147483646 w 726"/>
              <a:gd name="T7" fmla="*/ 0 h 250"/>
              <a:gd name="T8" fmla="*/ 0 60000 65536"/>
              <a:gd name="T9" fmla="*/ 0 60000 65536"/>
              <a:gd name="T10" fmla="*/ 0 60000 65536"/>
              <a:gd name="T11" fmla="*/ 0 60000 65536"/>
              <a:gd name="T12" fmla="*/ 0 w 726"/>
              <a:gd name="T13" fmla="*/ 0 h 250"/>
              <a:gd name="T14" fmla="*/ 726 w 726"/>
              <a:gd name="T15" fmla="*/ 250 h 250"/>
            </a:gdLst>
            <a:ahLst/>
            <a:cxnLst>
              <a:cxn ang="T8">
                <a:pos x="T0" y="T1"/>
              </a:cxn>
              <a:cxn ang="T9">
                <a:pos x="T2" y="T3"/>
              </a:cxn>
              <a:cxn ang="T10">
                <a:pos x="T4" y="T5"/>
              </a:cxn>
              <a:cxn ang="T11">
                <a:pos x="T6" y="T7"/>
              </a:cxn>
            </a:cxnLst>
            <a:rect l="T12" t="T13" r="T14" b="T15"/>
            <a:pathLst>
              <a:path w="726" h="250">
                <a:moveTo>
                  <a:pt x="0" y="46"/>
                </a:moveTo>
                <a:cubicBezTo>
                  <a:pt x="64" y="125"/>
                  <a:pt x="129" y="204"/>
                  <a:pt x="227" y="227"/>
                </a:cubicBezTo>
                <a:cubicBezTo>
                  <a:pt x="325" y="250"/>
                  <a:pt x="507" y="220"/>
                  <a:pt x="590" y="182"/>
                </a:cubicBezTo>
                <a:cubicBezTo>
                  <a:pt x="673" y="144"/>
                  <a:pt x="699" y="72"/>
                  <a:pt x="726"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2048" name="Freeform 21">
            <a:extLst>
              <a:ext uri="{FF2B5EF4-FFF2-40B4-BE49-F238E27FC236}">
                <a16:creationId xmlns:a16="http://schemas.microsoft.com/office/drawing/2014/main" id="{BD7475F3-744A-4115-A154-6A3F449717D2}"/>
              </a:ext>
            </a:extLst>
          </p:cNvPr>
          <p:cNvSpPr>
            <a:spLocks/>
          </p:cNvSpPr>
          <p:nvPr/>
        </p:nvSpPr>
        <p:spPr bwMode="auto">
          <a:xfrm>
            <a:off x="5591176" y="4221163"/>
            <a:ext cx="373063" cy="1655762"/>
          </a:xfrm>
          <a:custGeom>
            <a:avLst/>
            <a:gdLst>
              <a:gd name="T0" fmla="*/ 2147483646 w 235"/>
              <a:gd name="T1" fmla="*/ 0 h 1043"/>
              <a:gd name="T2" fmla="*/ 2147483646 w 235"/>
              <a:gd name="T3" fmla="*/ 2147483646 h 1043"/>
              <a:gd name="T4" fmla="*/ 2147483646 w 235"/>
              <a:gd name="T5" fmla="*/ 2147483646 h 1043"/>
              <a:gd name="T6" fmla="*/ 0 w 235"/>
              <a:gd name="T7" fmla="*/ 2147483646 h 1043"/>
              <a:gd name="T8" fmla="*/ 0 60000 65536"/>
              <a:gd name="T9" fmla="*/ 0 60000 65536"/>
              <a:gd name="T10" fmla="*/ 0 60000 65536"/>
              <a:gd name="T11" fmla="*/ 0 60000 65536"/>
              <a:gd name="T12" fmla="*/ 0 w 235"/>
              <a:gd name="T13" fmla="*/ 0 h 1043"/>
              <a:gd name="T14" fmla="*/ 235 w 235"/>
              <a:gd name="T15" fmla="*/ 1043 h 1043"/>
            </a:gdLst>
            <a:ahLst/>
            <a:cxnLst>
              <a:cxn ang="T8">
                <a:pos x="T0" y="T1"/>
              </a:cxn>
              <a:cxn ang="T9">
                <a:pos x="T2" y="T3"/>
              </a:cxn>
              <a:cxn ang="T10">
                <a:pos x="T4" y="T5"/>
              </a:cxn>
              <a:cxn ang="T11">
                <a:pos x="T6" y="T7"/>
              </a:cxn>
            </a:cxnLst>
            <a:rect l="T12" t="T13" r="T14" b="T15"/>
            <a:pathLst>
              <a:path w="235" h="1043">
                <a:moveTo>
                  <a:pt x="91" y="0"/>
                </a:moveTo>
                <a:cubicBezTo>
                  <a:pt x="155" y="30"/>
                  <a:pt x="219" y="60"/>
                  <a:pt x="227" y="181"/>
                </a:cubicBezTo>
                <a:cubicBezTo>
                  <a:pt x="235" y="302"/>
                  <a:pt x="175" y="582"/>
                  <a:pt x="137" y="726"/>
                </a:cubicBezTo>
                <a:cubicBezTo>
                  <a:pt x="99" y="870"/>
                  <a:pt x="49" y="956"/>
                  <a:pt x="0" y="1043"/>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2049" name="Freeform 22">
            <a:extLst>
              <a:ext uri="{FF2B5EF4-FFF2-40B4-BE49-F238E27FC236}">
                <a16:creationId xmlns:a16="http://schemas.microsoft.com/office/drawing/2014/main" id="{62B08F06-C56E-4EA2-B2AB-8CAE50CD42D1}"/>
              </a:ext>
            </a:extLst>
          </p:cNvPr>
          <p:cNvSpPr>
            <a:spLocks/>
          </p:cNvSpPr>
          <p:nvPr/>
        </p:nvSpPr>
        <p:spPr bwMode="auto">
          <a:xfrm>
            <a:off x="4714875" y="4221163"/>
            <a:ext cx="444500" cy="1223962"/>
          </a:xfrm>
          <a:custGeom>
            <a:avLst/>
            <a:gdLst>
              <a:gd name="T0" fmla="*/ 2147483646 w 280"/>
              <a:gd name="T1" fmla="*/ 0 h 771"/>
              <a:gd name="T2" fmla="*/ 2147483646 w 280"/>
              <a:gd name="T3" fmla="*/ 2147483646 h 771"/>
              <a:gd name="T4" fmla="*/ 2147483646 w 280"/>
              <a:gd name="T5" fmla="*/ 2147483646 h 771"/>
              <a:gd name="T6" fmla="*/ 2147483646 w 280"/>
              <a:gd name="T7" fmla="*/ 2147483646 h 771"/>
              <a:gd name="T8" fmla="*/ 0 60000 65536"/>
              <a:gd name="T9" fmla="*/ 0 60000 65536"/>
              <a:gd name="T10" fmla="*/ 0 60000 65536"/>
              <a:gd name="T11" fmla="*/ 0 60000 65536"/>
              <a:gd name="T12" fmla="*/ 0 w 280"/>
              <a:gd name="T13" fmla="*/ 0 h 771"/>
              <a:gd name="T14" fmla="*/ 280 w 280"/>
              <a:gd name="T15" fmla="*/ 771 h 771"/>
            </a:gdLst>
            <a:ahLst/>
            <a:cxnLst>
              <a:cxn ang="T8">
                <a:pos x="T0" y="T1"/>
              </a:cxn>
              <a:cxn ang="T9">
                <a:pos x="T2" y="T3"/>
              </a:cxn>
              <a:cxn ang="T10">
                <a:pos x="T4" y="T5"/>
              </a:cxn>
              <a:cxn ang="T11">
                <a:pos x="T6" y="T7"/>
              </a:cxn>
            </a:cxnLst>
            <a:rect l="T12" t="T13" r="T14" b="T15"/>
            <a:pathLst>
              <a:path w="280" h="771">
                <a:moveTo>
                  <a:pt x="280" y="0"/>
                </a:moveTo>
                <a:cubicBezTo>
                  <a:pt x="189" y="22"/>
                  <a:pt x="99" y="45"/>
                  <a:pt x="54" y="136"/>
                </a:cubicBezTo>
                <a:cubicBezTo>
                  <a:pt x="9" y="227"/>
                  <a:pt x="16" y="438"/>
                  <a:pt x="8" y="544"/>
                </a:cubicBezTo>
                <a:cubicBezTo>
                  <a:pt x="0" y="650"/>
                  <a:pt x="4" y="710"/>
                  <a:pt x="8" y="771"/>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2050" name="Freeform 23">
            <a:extLst>
              <a:ext uri="{FF2B5EF4-FFF2-40B4-BE49-F238E27FC236}">
                <a16:creationId xmlns:a16="http://schemas.microsoft.com/office/drawing/2014/main" id="{52EE906D-74B8-48E9-B4B5-E7BFB7F6178E}"/>
              </a:ext>
            </a:extLst>
          </p:cNvPr>
          <p:cNvSpPr>
            <a:spLocks/>
          </p:cNvSpPr>
          <p:nvPr/>
        </p:nvSpPr>
        <p:spPr bwMode="auto">
          <a:xfrm>
            <a:off x="5880100" y="5157788"/>
            <a:ext cx="719138" cy="792162"/>
          </a:xfrm>
          <a:custGeom>
            <a:avLst/>
            <a:gdLst>
              <a:gd name="T0" fmla="*/ 0 w 408"/>
              <a:gd name="T1" fmla="*/ 0 h 454"/>
              <a:gd name="T2" fmla="*/ 2147483646 w 408"/>
              <a:gd name="T3" fmla="*/ 2147483646 h 454"/>
              <a:gd name="T4" fmla="*/ 2147483646 w 408"/>
              <a:gd name="T5" fmla="*/ 2147483646 h 454"/>
              <a:gd name="T6" fmla="*/ 0 60000 65536"/>
              <a:gd name="T7" fmla="*/ 0 60000 65536"/>
              <a:gd name="T8" fmla="*/ 0 60000 65536"/>
              <a:gd name="T9" fmla="*/ 0 w 408"/>
              <a:gd name="T10" fmla="*/ 0 h 454"/>
              <a:gd name="T11" fmla="*/ 408 w 408"/>
              <a:gd name="T12" fmla="*/ 454 h 454"/>
            </a:gdLst>
            <a:ahLst/>
            <a:cxnLst>
              <a:cxn ang="T6">
                <a:pos x="T0" y="T1"/>
              </a:cxn>
              <a:cxn ang="T7">
                <a:pos x="T2" y="T3"/>
              </a:cxn>
              <a:cxn ang="T8">
                <a:pos x="T4" y="T5"/>
              </a:cxn>
            </a:cxnLst>
            <a:rect l="T9" t="T10" r="T11" b="T12"/>
            <a:pathLst>
              <a:path w="408" h="454">
                <a:moveTo>
                  <a:pt x="0" y="0"/>
                </a:moveTo>
                <a:cubicBezTo>
                  <a:pt x="34" y="98"/>
                  <a:pt x="68" y="196"/>
                  <a:pt x="136" y="272"/>
                </a:cubicBezTo>
                <a:cubicBezTo>
                  <a:pt x="204" y="348"/>
                  <a:pt x="306" y="401"/>
                  <a:pt x="408" y="454"/>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2051" name="Freeform 24">
            <a:extLst>
              <a:ext uri="{FF2B5EF4-FFF2-40B4-BE49-F238E27FC236}">
                <a16:creationId xmlns:a16="http://schemas.microsoft.com/office/drawing/2014/main" id="{168196AF-EA83-4DE5-8B0F-55E3508B7638}"/>
              </a:ext>
            </a:extLst>
          </p:cNvPr>
          <p:cNvSpPr>
            <a:spLocks/>
          </p:cNvSpPr>
          <p:nvPr/>
        </p:nvSpPr>
        <p:spPr bwMode="auto">
          <a:xfrm>
            <a:off x="6888163" y="4076701"/>
            <a:ext cx="360362" cy="720725"/>
          </a:xfrm>
          <a:custGeom>
            <a:avLst/>
            <a:gdLst>
              <a:gd name="T0" fmla="*/ 0 w 227"/>
              <a:gd name="T1" fmla="*/ 0 h 454"/>
              <a:gd name="T2" fmla="*/ 2147483646 w 227"/>
              <a:gd name="T3" fmla="*/ 2147483646 h 454"/>
              <a:gd name="T4" fmla="*/ 2147483646 w 227"/>
              <a:gd name="T5" fmla="*/ 2147483646 h 454"/>
              <a:gd name="T6" fmla="*/ 0 60000 65536"/>
              <a:gd name="T7" fmla="*/ 0 60000 65536"/>
              <a:gd name="T8" fmla="*/ 0 60000 65536"/>
              <a:gd name="T9" fmla="*/ 0 w 227"/>
              <a:gd name="T10" fmla="*/ 0 h 454"/>
              <a:gd name="T11" fmla="*/ 227 w 227"/>
              <a:gd name="T12" fmla="*/ 454 h 454"/>
            </a:gdLst>
            <a:ahLst/>
            <a:cxnLst>
              <a:cxn ang="T6">
                <a:pos x="T0" y="T1"/>
              </a:cxn>
              <a:cxn ang="T7">
                <a:pos x="T2" y="T3"/>
              </a:cxn>
              <a:cxn ang="T8">
                <a:pos x="T4" y="T5"/>
              </a:cxn>
            </a:cxnLst>
            <a:rect l="T9" t="T10" r="T11" b="T12"/>
            <a:pathLst>
              <a:path w="227" h="454">
                <a:moveTo>
                  <a:pt x="0" y="0"/>
                </a:moveTo>
                <a:cubicBezTo>
                  <a:pt x="71" y="53"/>
                  <a:pt x="143" y="107"/>
                  <a:pt x="181" y="182"/>
                </a:cubicBezTo>
                <a:cubicBezTo>
                  <a:pt x="219" y="257"/>
                  <a:pt x="223" y="355"/>
                  <a:pt x="227" y="454"/>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2052" name="Line 25">
            <a:extLst>
              <a:ext uri="{FF2B5EF4-FFF2-40B4-BE49-F238E27FC236}">
                <a16:creationId xmlns:a16="http://schemas.microsoft.com/office/drawing/2014/main" id="{ED7680D9-F41D-479C-B27A-90300DA8BF24}"/>
              </a:ext>
            </a:extLst>
          </p:cNvPr>
          <p:cNvSpPr>
            <a:spLocks noChangeShapeType="1"/>
          </p:cNvSpPr>
          <p:nvPr/>
        </p:nvSpPr>
        <p:spPr bwMode="auto">
          <a:xfrm flipH="1" flipV="1">
            <a:off x="5970589" y="4024313"/>
            <a:ext cx="269875" cy="341312"/>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2053" name="Line 26">
            <a:extLst>
              <a:ext uri="{FF2B5EF4-FFF2-40B4-BE49-F238E27FC236}">
                <a16:creationId xmlns:a16="http://schemas.microsoft.com/office/drawing/2014/main" id="{34373A15-0C78-4D15-A33E-20E1AE3DE1AE}"/>
              </a:ext>
            </a:extLst>
          </p:cNvPr>
          <p:cNvSpPr>
            <a:spLocks noChangeShapeType="1"/>
          </p:cNvSpPr>
          <p:nvPr/>
        </p:nvSpPr>
        <p:spPr bwMode="auto">
          <a:xfrm flipH="1" flipV="1">
            <a:off x="5735638" y="3789363"/>
            <a:ext cx="215900" cy="215900"/>
          </a:xfrm>
          <a:prstGeom prst="line">
            <a:avLst/>
          </a:prstGeom>
          <a:noFill/>
          <a:ln w="28575">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72054" name="Line 27">
            <a:extLst>
              <a:ext uri="{FF2B5EF4-FFF2-40B4-BE49-F238E27FC236}">
                <a16:creationId xmlns:a16="http://schemas.microsoft.com/office/drawing/2014/main" id="{F4997875-04A4-4205-9C4D-7620DB38DDA2}"/>
              </a:ext>
            </a:extLst>
          </p:cNvPr>
          <p:cNvSpPr>
            <a:spLocks noChangeShapeType="1"/>
          </p:cNvSpPr>
          <p:nvPr/>
        </p:nvSpPr>
        <p:spPr bwMode="auto">
          <a:xfrm flipH="1">
            <a:off x="5808663" y="3429001"/>
            <a:ext cx="215900" cy="144463"/>
          </a:xfrm>
          <a:prstGeom prst="line">
            <a:avLst/>
          </a:prstGeom>
          <a:noFill/>
          <a:ln w="28575">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72055" name="Line 28">
            <a:extLst>
              <a:ext uri="{FF2B5EF4-FFF2-40B4-BE49-F238E27FC236}">
                <a16:creationId xmlns:a16="http://schemas.microsoft.com/office/drawing/2014/main" id="{CFE1B0DE-6705-46DB-93A7-BBF630A792A5}"/>
              </a:ext>
            </a:extLst>
          </p:cNvPr>
          <p:cNvSpPr>
            <a:spLocks noChangeShapeType="1"/>
          </p:cNvSpPr>
          <p:nvPr/>
        </p:nvSpPr>
        <p:spPr bwMode="auto">
          <a:xfrm>
            <a:off x="5375276" y="3068639"/>
            <a:ext cx="73025" cy="288925"/>
          </a:xfrm>
          <a:prstGeom prst="line">
            <a:avLst/>
          </a:prstGeom>
          <a:noFill/>
          <a:ln w="28575">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72056" name="Line 29">
            <a:extLst>
              <a:ext uri="{FF2B5EF4-FFF2-40B4-BE49-F238E27FC236}">
                <a16:creationId xmlns:a16="http://schemas.microsoft.com/office/drawing/2014/main" id="{16185BD8-875D-4949-AF27-41F5F1E57F46}"/>
              </a:ext>
            </a:extLst>
          </p:cNvPr>
          <p:cNvSpPr>
            <a:spLocks noChangeShapeType="1"/>
          </p:cNvSpPr>
          <p:nvPr/>
        </p:nvSpPr>
        <p:spPr bwMode="auto">
          <a:xfrm flipH="1">
            <a:off x="5375276" y="3933825"/>
            <a:ext cx="73025" cy="287338"/>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2057" name="Line 30">
            <a:extLst>
              <a:ext uri="{FF2B5EF4-FFF2-40B4-BE49-F238E27FC236}">
                <a16:creationId xmlns:a16="http://schemas.microsoft.com/office/drawing/2014/main" id="{0BA7B8A7-DB2C-4871-AD46-C75562087F19}"/>
              </a:ext>
            </a:extLst>
          </p:cNvPr>
          <p:cNvSpPr>
            <a:spLocks noChangeShapeType="1"/>
          </p:cNvSpPr>
          <p:nvPr/>
        </p:nvSpPr>
        <p:spPr bwMode="auto">
          <a:xfrm flipH="1">
            <a:off x="5735639" y="1443039"/>
            <a:ext cx="1011237" cy="1900237"/>
          </a:xfrm>
          <a:prstGeom prst="line">
            <a:avLst/>
          </a:prstGeom>
          <a:noFill/>
          <a:ln w="1905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2058" name="Oval 40">
            <a:extLst>
              <a:ext uri="{FF2B5EF4-FFF2-40B4-BE49-F238E27FC236}">
                <a16:creationId xmlns:a16="http://schemas.microsoft.com/office/drawing/2014/main" id="{2985A2A9-C77E-49CA-A4E3-239364569FC7}"/>
              </a:ext>
            </a:extLst>
          </p:cNvPr>
          <p:cNvSpPr>
            <a:spLocks noChangeArrowheads="1"/>
          </p:cNvSpPr>
          <p:nvPr/>
        </p:nvSpPr>
        <p:spPr bwMode="auto">
          <a:xfrm rot="-50449">
            <a:off x="7740650" y="3486150"/>
            <a:ext cx="1036638" cy="1073150"/>
          </a:xfrm>
          <a:prstGeom prst="ellipse">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72059" name="Oval 41">
            <a:extLst>
              <a:ext uri="{FF2B5EF4-FFF2-40B4-BE49-F238E27FC236}">
                <a16:creationId xmlns:a16="http://schemas.microsoft.com/office/drawing/2014/main" id="{D146F675-ECB8-415C-90FF-E7225F4514E2}"/>
              </a:ext>
            </a:extLst>
          </p:cNvPr>
          <p:cNvSpPr>
            <a:spLocks noChangeArrowheads="1"/>
          </p:cNvSpPr>
          <p:nvPr/>
        </p:nvSpPr>
        <p:spPr bwMode="auto">
          <a:xfrm rot="-50449">
            <a:off x="7993063" y="3486151"/>
            <a:ext cx="539750" cy="671513"/>
          </a:xfrm>
          <a:prstGeom prst="ellipse">
            <a:avLst/>
          </a:prstGeom>
          <a:solidFill>
            <a:schemeClr val="accent1"/>
          </a:solidFill>
          <a:ln w="9525">
            <a:solidFill>
              <a:schemeClr val="tx1"/>
            </a:solidFill>
            <a:prstDash val="dash"/>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cs-CZ" sz="1800"/>
          </a:p>
        </p:txBody>
      </p:sp>
      <p:sp>
        <p:nvSpPr>
          <p:cNvPr id="172060" name="Rectangle 42">
            <a:extLst>
              <a:ext uri="{FF2B5EF4-FFF2-40B4-BE49-F238E27FC236}">
                <a16:creationId xmlns:a16="http://schemas.microsoft.com/office/drawing/2014/main" id="{4B67A8A8-30DB-4AD6-8D06-BE2693741BBE}"/>
              </a:ext>
            </a:extLst>
          </p:cNvPr>
          <p:cNvSpPr>
            <a:spLocks noChangeArrowheads="1"/>
          </p:cNvSpPr>
          <p:nvPr/>
        </p:nvSpPr>
        <p:spPr bwMode="auto">
          <a:xfrm rot="-50449">
            <a:off x="8194676" y="2735264"/>
            <a:ext cx="131763" cy="77152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72061" name="Line 43">
            <a:extLst>
              <a:ext uri="{FF2B5EF4-FFF2-40B4-BE49-F238E27FC236}">
                <a16:creationId xmlns:a16="http://schemas.microsoft.com/office/drawing/2014/main" id="{7E14CFD6-4C96-4CD7-8299-413947E243F8}"/>
              </a:ext>
            </a:extLst>
          </p:cNvPr>
          <p:cNvSpPr>
            <a:spLocks noChangeShapeType="1"/>
          </p:cNvSpPr>
          <p:nvPr/>
        </p:nvSpPr>
        <p:spPr bwMode="auto">
          <a:xfrm rot="21549551" flipV="1">
            <a:off x="8191500" y="2732089"/>
            <a:ext cx="0" cy="7635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2062" name="Line 44">
            <a:extLst>
              <a:ext uri="{FF2B5EF4-FFF2-40B4-BE49-F238E27FC236}">
                <a16:creationId xmlns:a16="http://schemas.microsoft.com/office/drawing/2014/main" id="{F68DC6A7-51D2-4A6D-B9AE-055AC70A32A8}"/>
              </a:ext>
            </a:extLst>
          </p:cNvPr>
          <p:cNvSpPr>
            <a:spLocks noChangeShapeType="1"/>
          </p:cNvSpPr>
          <p:nvPr/>
        </p:nvSpPr>
        <p:spPr bwMode="auto">
          <a:xfrm rot="21549551" flipV="1">
            <a:off x="8326438" y="2744788"/>
            <a:ext cx="0" cy="7540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2063" name="Oval 46">
            <a:extLst>
              <a:ext uri="{FF2B5EF4-FFF2-40B4-BE49-F238E27FC236}">
                <a16:creationId xmlns:a16="http://schemas.microsoft.com/office/drawing/2014/main" id="{55596F7E-2500-4E1F-A3FA-F7D70D830DD0}"/>
              </a:ext>
            </a:extLst>
          </p:cNvPr>
          <p:cNvSpPr>
            <a:spLocks noChangeArrowheads="1"/>
          </p:cNvSpPr>
          <p:nvPr/>
        </p:nvSpPr>
        <p:spPr bwMode="auto">
          <a:xfrm rot="-50449">
            <a:off x="9299575" y="3486150"/>
            <a:ext cx="1144588" cy="1066800"/>
          </a:xfrm>
          <a:prstGeom prst="ellipse">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72064" name="Oval 47">
            <a:extLst>
              <a:ext uri="{FF2B5EF4-FFF2-40B4-BE49-F238E27FC236}">
                <a16:creationId xmlns:a16="http://schemas.microsoft.com/office/drawing/2014/main" id="{D2B105C1-42EC-4F0B-8E2A-B89ADF8D21CB}"/>
              </a:ext>
            </a:extLst>
          </p:cNvPr>
          <p:cNvSpPr>
            <a:spLocks noChangeArrowheads="1"/>
          </p:cNvSpPr>
          <p:nvPr/>
        </p:nvSpPr>
        <p:spPr bwMode="auto">
          <a:xfrm rot="-50449">
            <a:off x="9459914" y="3486151"/>
            <a:ext cx="833437" cy="917575"/>
          </a:xfrm>
          <a:prstGeom prst="ellipse">
            <a:avLst/>
          </a:prstGeom>
          <a:solidFill>
            <a:schemeClr val="accent1"/>
          </a:solidFill>
          <a:ln w="9525">
            <a:solidFill>
              <a:schemeClr val="tx1"/>
            </a:solidFill>
            <a:prstDash val="dash"/>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72065" name="Rectangle 48">
            <a:extLst>
              <a:ext uri="{FF2B5EF4-FFF2-40B4-BE49-F238E27FC236}">
                <a16:creationId xmlns:a16="http://schemas.microsoft.com/office/drawing/2014/main" id="{403311B7-9C63-4F42-AC59-883C5B20CC1B}"/>
              </a:ext>
            </a:extLst>
          </p:cNvPr>
          <p:cNvSpPr>
            <a:spLocks noChangeArrowheads="1"/>
          </p:cNvSpPr>
          <p:nvPr/>
        </p:nvSpPr>
        <p:spPr bwMode="auto">
          <a:xfrm rot="-50449">
            <a:off x="9799638" y="2743200"/>
            <a:ext cx="138112" cy="76200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72066" name="Line 49">
            <a:extLst>
              <a:ext uri="{FF2B5EF4-FFF2-40B4-BE49-F238E27FC236}">
                <a16:creationId xmlns:a16="http://schemas.microsoft.com/office/drawing/2014/main" id="{32C5A5C0-0BBF-462C-A183-B632E9D39DFC}"/>
              </a:ext>
            </a:extLst>
          </p:cNvPr>
          <p:cNvSpPr>
            <a:spLocks noChangeShapeType="1"/>
          </p:cNvSpPr>
          <p:nvPr/>
        </p:nvSpPr>
        <p:spPr bwMode="auto">
          <a:xfrm rot="21549551" flipV="1">
            <a:off x="9798050" y="2738439"/>
            <a:ext cx="0" cy="7572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2067" name="Line 50">
            <a:extLst>
              <a:ext uri="{FF2B5EF4-FFF2-40B4-BE49-F238E27FC236}">
                <a16:creationId xmlns:a16="http://schemas.microsoft.com/office/drawing/2014/main" id="{65286D33-338F-46E9-B268-1E51C13408DB}"/>
              </a:ext>
            </a:extLst>
          </p:cNvPr>
          <p:cNvSpPr>
            <a:spLocks noChangeShapeType="1"/>
          </p:cNvSpPr>
          <p:nvPr/>
        </p:nvSpPr>
        <p:spPr bwMode="auto">
          <a:xfrm rot="21549551" flipV="1">
            <a:off x="9945688" y="2747963"/>
            <a:ext cx="0" cy="7477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2068" name="AutoShape 51">
            <a:extLst>
              <a:ext uri="{FF2B5EF4-FFF2-40B4-BE49-F238E27FC236}">
                <a16:creationId xmlns:a16="http://schemas.microsoft.com/office/drawing/2014/main" id="{3BCE71F2-894D-4ED6-840C-407DB01C4990}"/>
              </a:ext>
            </a:extLst>
          </p:cNvPr>
          <p:cNvSpPr>
            <a:spLocks noChangeArrowheads="1"/>
          </p:cNvSpPr>
          <p:nvPr/>
        </p:nvSpPr>
        <p:spPr bwMode="auto">
          <a:xfrm>
            <a:off x="8777289" y="3495676"/>
            <a:ext cx="522287" cy="365125"/>
          </a:xfrm>
          <a:prstGeom prst="rightArrow">
            <a:avLst>
              <a:gd name="adj1" fmla="val 50000"/>
              <a:gd name="adj2" fmla="val 35761"/>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72069" name="Text Box 52">
            <a:extLst>
              <a:ext uri="{FF2B5EF4-FFF2-40B4-BE49-F238E27FC236}">
                <a16:creationId xmlns:a16="http://schemas.microsoft.com/office/drawing/2014/main" id="{E76F569F-CFB2-4042-B73E-D22F8205255A}"/>
              </a:ext>
            </a:extLst>
          </p:cNvPr>
          <p:cNvSpPr txBox="1">
            <a:spLocks noChangeArrowheads="1"/>
          </p:cNvSpPr>
          <p:nvPr/>
        </p:nvSpPr>
        <p:spPr bwMode="auto">
          <a:xfrm>
            <a:off x="9336088" y="2036763"/>
            <a:ext cx="1270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cs-CZ" altLang="cs-CZ" sz="1800"/>
              <a:t>Air captioning</a:t>
            </a:r>
          </a:p>
        </p:txBody>
      </p:sp>
      <p:sp>
        <p:nvSpPr>
          <p:cNvPr id="172070" name="Freeform 53">
            <a:extLst>
              <a:ext uri="{FF2B5EF4-FFF2-40B4-BE49-F238E27FC236}">
                <a16:creationId xmlns:a16="http://schemas.microsoft.com/office/drawing/2014/main" id="{DD69A645-DDE6-4890-83A9-3CB756EF3959}"/>
              </a:ext>
            </a:extLst>
          </p:cNvPr>
          <p:cNvSpPr>
            <a:spLocks/>
          </p:cNvSpPr>
          <p:nvPr/>
        </p:nvSpPr>
        <p:spPr bwMode="auto">
          <a:xfrm>
            <a:off x="9051925" y="1473200"/>
            <a:ext cx="1689100" cy="2382838"/>
          </a:xfrm>
          <a:custGeom>
            <a:avLst/>
            <a:gdLst>
              <a:gd name="T0" fmla="*/ 0 w 1064"/>
              <a:gd name="T1" fmla="*/ 0 h 1501"/>
              <a:gd name="T2" fmla="*/ 2147483646 w 1064"/>
              <a:gd name="T3" fmla="*/ 2147483646 h 1501"/>
              <a:gd name="T4" fmla="*/ 2147483646 w 1064"/>
              <a:gd name="T5" fmla="*/ 2147483646 h 1501"/>
              <a:gd name="T6" fmla="*/ 2147483646 w 1064"/>
              <a:gd name="T7" fmla="*/ 2147483646 h 1501"/>
              <a:gd name="T8" fmla="*/ 0 60000 65536"/>
              <a:gd name="T9" fmla="*/ 0 60000 65536"/>
              <a:gd name="T10" fmla="*/ 0 60000 65536"/>
              <a:gd name="T11" fmla="*/ 0 60000 65536"/>
              <a:gd name="T12" fmla="*/ 0 w 1064"/>
              <a:gd name="T13" fmla="*/ 0 h 1501"/>
              <a:gd name="T14" fmla="*/ 1064 w 1064"/>
              <a:gd name="T15" fmla="*/ 1501 h 1501"/>
            </a:gdLst>
            <a:ahLst/>
            <a:cxnLst>
              <a:cxn ang="T8">
                <a:pos x="T0" y="T1"/>
              </a:cxn>
              <a:cxn ang="T9">
                <a:pos x="T2" y="T3"/>
              </a:cxn>
              <a:cxn ang="T10">
                <a:pos x="T4" y="T5"/>
              </a:cxn>
              <a:cxn ang="T11">
                <a:pos x="T6" y="T7"/>
              </a:cxn>
            </a:cxnLst>
            <a:rect l="T12" t="T13" r="T14" b="T15"/>
            <a:pathLst>
              <a:path w="1064" h="1501">
                <a:moveTo>
                  <a:pt x="0" y="0"/>
                </a:moveTo>
                <a:cubicBezTo>
                  <a:pt x="157" y="31"/>
                  <a:pt x="794" y="26"/>
                  <a:pt x="948" y="192"/>
                </a:cubicBezTo>
                <a:cubicBezTo>
                  <a:pt x="1064" y="358"/>
                  <a:pt x="977" y="780"/>
                  <a:pt x="922" y="998"/>
                </a:cubicBezTo>
                <a:cubicBezTo>
                  <a:pt x="867" y="1216"/>
                  <a:pt x="682" y="1396"/>
                  <a:pt x="619" y="1501"/>
                </a:cubicBezTo>
              </a:path>
            </a:pathLst>
          </a:custGeom>
          <a:noFill/>
          <a:ln w="19050">
            <a:solidFill>
              <a:schemeClr val="tx1"/>
            </a:solidFill>
            <a:prstDash val="dash"/>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2071" name="Text Box 54">
            <a:extLst>
              <a:ext uri="{FF2B5EF4-FFF2-40B4-BE49-F238E27FC236}">
                <a16:creationId xmlns:a16="http://schemas.microsoft.com/office/drawing/2014/main" id="{9CF024FA-B37D-494F-A8A9-774EC43B1E23}"/>
              </a:ext>
            </a:extLst>
          </p:cNvPr>
          <p:cNvSpPr txBox="1">
            <a:spLocks noChangeArrowheads="1"/>
          </p:cNvSpPr>
          <p:nvPr/>
        </p:nvSpPr>
        <p:spPr bwMode="auto">
          <a:xfrm>
            <a:off x="7248526" y="5945189"/>
            <a:ext cx="3611563"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cs-CZ" sz="1800"/>
              <a:t>The alveolus doesn’t manage </a:t>
            </a:r>
          </a:p>
          <a:p>
            <a:pPr algn="ctr" eaLnBrk="1" hangingPunct="1">
              <a:spcBef>
                <a:spcPct val="0"/>
              </a:spcBef>
              <a:buFontTx/>
              <a:buNone/>
            </a:pPr>
            <a:r>
              <a:rPr lang="en-US" altLang="cs-CZ" sz="1800"/>
              <a:t>to empty itself, thus, alveolar ventilation decreases</a:t>
            </a:r>
            <a:endParaRPr lang="cs-CZ" altLang="cs-CZ" sz="1800"/>
          </a:p>
        </p:txBody>
      </p:sp>
      <p:sp>
        <p:nvSpPr>
          <p:cNvPr id="172072" name="Text Box 55">
            <a:extLst>
              <a:ext uri="{FF2B5EF4-FFF2-40B4-BE49-F238E27FC236}">
                <a16:creationId xmlns:a16="http://schemas.microsoft.com/office/drawing/2014/main" id="{D41A4BF4-E047-46CB-A308-1A2C409E9D44}"/>
              </a:ext>
            </a:extLst>
          </p:cNvPr>
          <p:cNvSpPr txBox="1">
            <a:spLocks noChangeArrowheads="1"/>
          </p:cNvSpPr>
          <p:nvPr/>
        </p:nvSpPr>
        <p:spPr bwMode="auto">
          <a:xfrm>
            <a:off x="7740650" y="2198688"/>
            <a:ext cx="742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Norm</a:t>
            </a:r>
          </a:p>
        </p:txBody>
      </p:sp>
      <p:sp>
        <p:nvSpPr>
          <p:cNvPr id="172073" name="Text Box 56">
            <a:extLst>
              <a:ext uri="{FF2B5EF4-FFF2-40B4-BE49-F238E27FC236}">
                <a16:creationId xmlns:a16="http://schemas.microsoft.com/office/drawing/2014/main" id="{5B02028F-775A-4AC2-8DD8-6502241B5B6B}"/>
              </a:ext>
            </a:extLst>
          </p:cNvPr>
          <p:cNvSpPr txBox="1">
            <a:spLocks noChangeArrowheads="1"/>
          </p:cNvSpPr>
          <p:nvPr/>
        </p:nvSpPr>
        <p:spPr bwMode="auto">
          <a:xfrm>
            <a:off x="9118600" y="5210176"/>
            <a:ext cx="488950" cy="366713"/>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VA</a:t>
            </a:r>
          </a:p>
        </p:txBody>
      </p:sp>
      <p:sp>
        <p:nvSpPr>
          <p:cNvPr id="172074" name="Line 57">
            <a:extLst>
              <a:ext uri="{FF2B5EF4-FFF2-40B4-BE49-F238E27FC236}">
                <a16:creationId xmlns:a16="http://schemas.microsoft.com/office/drawing/2014/main" id="{32C2EBE4-4665-4C57-A1EE-436E80079355}"/>
              </a:ext>
            </a:extLst>
          </p:cNvPr>
          <p:cNvSpPr>
            <a:spLocks noChangeShapeType="1"/>
          </p:cNvSpPr>
          <p:nvPr/>
        </p:nvSpPr>
        <p:spPr bwMode="auto">
          <a:xfrm flipV="1">
            <a:off x="9277351" y="4251325"/>
            <a:ext cx="290513" cy="319088"/>
          </a:xfrm>
          <a:prstGeom prst="line">
            <a:avLst/>
          </a:prstGeom>
          <a:noFill/>
          <a:ln w="1905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2075" name="Line 58">
            <a:extLst>
              <a:ext uri="{FF2B5EF4-FFF2-40B4-BE49-F238E27FC236}">
                <a16:creationId xmlns:a16="http://schemas.microsoft.com/office/drawing/2014/main" id="{A30F8D78-9C02-4568-BC38-B350034E32F7}"/>
              </a:ext>
            </a:extLst>
          </p:cNvPr>
          <p:cNvSpPr>
            <a:spLocks noChangeShapeType="1"/>
          </p:cNvSpPr>
          <p:nvPr/>
        </p:nvSpPr>
        <p:spPr bwMode="auto">
          <a:xfrm flipH="1" flipV="1">
            <a:off x="8366126" y="4113214"/>
            <a:ext cx="411163" cy="439737"/>
          </a:xfrm>
          <a:prstGeom prst="line">
            <a:avLst/>
          </a:prstGeom>
          <a:noFill/>
          <a:ln w="1905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2076" name="Text Box 59">
            <a:extLst>
              <a:ext uri="{FF2B5EF4-FFF2-40B4-BE49-F238E27FC236}">
                <a16:creationId xmlns:a16="http://schemas.microsoft.com/office/drawing/2014/main" id="{25FEC303-4342-4918-B3A5-21E12264EA7F}"/>
              </a:ext>
            </a:extLst>
          </p:cNvPr>
          <p:cNvSpPr txBox="1">
            <a:spLocks noChangeArrowheads="1"/>
          </p:cNvSpPr>
          <p:nvPr/>
        </p:nvSpPr>
        <p:spPr bwMode="auto">
          <a:xfrm>
            <a:off x="8455026" y="4554538"/>
            <a:ext cx="132556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cs-CZ" sz="1800"/>
              <a:t>End of expiration</a:t>
            </a:r>
            <a:endParaRPr lang="cs-CZ" altLang="cs-CZ" sz="1800"/>
          </a:p>
        </p:txBody>
      </p:sp>
      <p:sp>
        <p:nvSpPr>
          <p:cNvPr id="172077" name="Text Box 60">
            <a:extLst>
              <a:ext uri="{FF2B5EF4-FFF2-40B4-BE49-F238E27FC236}">
                <a16:creationId xmlns:a16="http://schemas.microsoft.com/office/drawing/2014/main" id="{CA36E7DB-C681-49B4-B189-6C4424D49607}"/>
              </a:ext>
            </a:extLst>
          </p:cNvPr>
          <p:cNvSpPr txBox="1">
            <a:spLocks noChangeArrowheads="1"/>
          </p:cNvSpPr>
          <p:nvPr/>
        </p:nvSpPr>
        <p:spPr bwMode="auto">
          <a:xfrm>
            <a:off x="8393114" y="2643188"/>
            <a:ext cx="140493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cs-CZ" sz="1800"/>
              <a:t>End of inspiration</a:t>
            </a:r>
            <a:endParaRPr lang="cs-CZ" altLang="cs-CZ" sz="1800"/>
          </a:p>
        </p:txBody>
      </p:sp>
      <p:sp>
        <p:nvSpPr>
          <p:cNvPr id="172078" name="Line 61">
            <a:extLst>
              <a:ext uri="{FF2B5EF4-FFF2-40B4-BE49-F238E27FC236}">
                <a16:creationId xmlns:a16="http://schemas.microsoft.com/office/drawing/2014/main" id="{1F269C8B-04B8-4192-B174-F2D4054892C3}"/>
              </a:ext>
            </a:extLst>
          </p:cNvPr>
          <p:cNvSpPr>
            <a:spLocks noChangeShapeType="1"/>
          </p:cNvSpPr>
          <p:nvPr/>
        </p:nvSpPr>
        <p:spPr bwMode="auto">
          <a:xfrm flipH="1">
            <a:off x="8591551" y="3343275"/>
            <a:ext cx="214313" cy="242888"/>
          </a:xfrm>
          <a:prstGeom prst="line">
            <a:avLst/>
          </a:prstGeom>
          <a:noFill/>
          <a:ln w="1905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2079" name="Line 62">
            <a:extLst>
              <a:ext uri="{FF2B5EF4-FFF2-40B4-BE49-F238E27FC236}">
                <a16:creationId xmlns:a16="http://schemas.microsoft.com/office/drawing/2014/main" id="{241A4246-EDEA-469A-8C2B-B635C1A2FE59}"/>
              </a:ext>
            </a:extLst>
          </p:cNvPr>
          <p:cNvSpPr>
            <a:spLocks noChangeShapeType="1"/>
          </p:cNvSpPr>
          <p:nvPr/>
        </p:nvSpPr>
        <p:spPr bwMode="auto">
          <a:xfrm flipH="1" flipV="1">
            <a:off x="9178925" y="3284538"/>
            <a:ext cx="280988" cy="361950"/>
          </a:xfrm>
          <a:prstGeom prst="line">
            <a:avLst/>
          </a:prstGeom>
          <a:noFill/>
          <a:ln w="19050">
            <a:solidFill>
              <a:schemeClr val="tx1"/>
            </a:solidFill>
            <a:prstDash val="dash"/>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72080" name="Freeform 65">
            <a:extLst>
              <a:ext uri="{FF2B5EF4-FFF2-40B4-BE49-F238E27FC236}">
                <a16:creationId xmlns:a16="http://schemas.microsoft.com/office/drawing/2014/main" id="{5643F406-6423-4BD7-981D-C6F9D254518D}"/>
              </a:ext>
            </a:extLst>
          </p:cNvPr>
          <p:cNvSpPr>
            <a:spLocks/>
          </p:cNvSpPr>
          <p:nvPr/>
        </p:nvSpPr>
        <p:spPr bwMode="auto">
          <a:xfrm>
            <a:off x="4211639" y="3282950"/>
            <a:ext cx="865187" cy="527050"/>
          </a:xfrm>
          <a:custGeom>
            <a:avLst/>
            <a:gdLst>
              <a:gd name="T0" fmla="*/ 2147483646 w 545"/>
              <a:gd name="T1" fmla="*/ 2147483646 h 332"/>
              <a:gd name="T2" fmla="*/ 2147483646 w 545"/>
              <a:gd name="T3" fmla="*/ 2147483646 h 332"/>
              <a:gd name="T4" fmla="*/ 2147483646 w 545"/>
              <a:gd name="T5" fmla="*/ 2147483646 h 332"/>
              <a:gd name="T6" fmla="*/ 2147483646 w 545"/>
              <a:gd name="T7" fmla="*/ 2147483646 h 332"/>
              <a:gd name="T8" fmla="*/ 2147483646 w 545"/>
              <a:gd name="T9" fmla="*/ 2147483646 h 332"/>
              <a:gd name="T10" fmla="*/ 2147483646 w 545"/>
              <a:gd name="T11" fmla="*/ 2147483646 h 332"/>
              <a:gd name="T12" fmla="*/ 2147483646 w 545"/>
              <a:gd name="T13" fmla="*/ 2147483646 h 332"/>
              <a:gd name="T14" fmla="*/ 2147483646 w 545"/>
              <a:gd name="T15" fmla="*/ 2147483646 h 332"/>
              <a:gd name="T16" fmla="*/ 2147483646 w 545"/>
              <a:gd name="T17" fmla="*/ 0 h 332"/>
              <a:gd name="T18" fmla="*/ 2147483646 w 545"/>
              <a:gd name="T19" fmla="*/ 2147483646 h 3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45"/>
              <a:gd name="T31" fmla="*/ 0 h 332"/>
              <a:gd name="T32" fmla="*/ 545 w 545"/>
              <a:gd name="T33" fmla="*/ 332 h 33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45" h="332">
                <a:moveTo>
                  <a:pt x="33" y="300"/>
                </a:moveTo>
                <a:cubicBezTo>
                  <a:pt x="96" y="255"/>
                  <a:pt x="159" y="210"/>
                  <a:pt x="219" y="191"/>
                </a:cubicBezTo>
                <a:cubicBezTo>
                  <a:pt x="278" y="173"/>
                  <a:pt x="345" y="162"/>
                  <a:pt x="391" y="184"/>
                </a:cubicBezTo>
                <a:cubicBezTo>
                  <a:pt x="438" y="206"/>
                  <a:pt x="472" y="332"/>
                  <a:pt x="496" y="321"/>
                </a:cubicBezTo>
                <a:cubicBezTo>
                  <a:pt x="520" y="309"/>
                  <a:pt x="545" y="152"/>
                  <a:pt x="533" y="117"/>
                </a:cubicBezTo>
                <a:cubicBezTo>
                  <a:pt x="521" y="82"/>
                  <a:pt x="457" y="104"/>
                  <a:pt x="421" y="112"/>
                </a:cubicBezTo>
                <a:cubicBezTo>
                  <a:pt x="385" y="120"/>
                  <a:pt x="378" y="177"/>
                  <a:pt x="317" y="163"/>
                </a:cubicBezTo>
                <a:cubicBezTo>
                  <a:pt x="256" y="149"/>
                  <a:pt x="104" y="55"/>
                  <a:pt x="52" y="28"/>
                </a:cubicBezTo>
                <a:cubicBezTo>
                  <a:pt x="0" y="1"/>
                  <a:pt x="1" y="0"/>
                  <a:pt x="3" y="0"/>
                </a:cubicBezTo>
                <a:cubicBezTo>
                  <a:pt x="3" y="0"/>
                  <a:pt x="33" y="300"/>
                  <a:pt x="33" y="300"/>
                </a:cubicBezTo>
                <a:close/>
              </a:path>
            </a:pathLst>
          </a:custGeom>
          <a:solidFill>
            <a:schemeClr val="accent1"/>
          </a:solidFill>
          <a:ln w="9525">
            <a:solidFill>
              <a:schemeClr val="tx1"/>
            </a:solidFill>
            <a:round/>
            <a:headEnd/>
            <a:tailEnd/>
          </a:ln>
        </p:spPr>
        <p:txBody>
          <a:bodyPr/>
          <a:lstStyle/>
          <a:p>
            <a:endParaRPr lang="en-US"/>
          </a:p>
        </p:txBody>
      </p:sp>
      <p:sp>
        <p:nvSpPr>
          <p:cNvPr id="172081" name="AutoShape 5">
            <a:extLst>
              <a:ext uri="{FF2B5EF4-FFF2-40B4-BE49-F238E27FC236}">
                <a16:creationId xmlns:a16="http://schemas.microsoft.com/office/drawing/2014/main" id="{24559E82-17FD-48CC-8CA8-820893EAF1D7}"/>
              </a:ext>
            </a:extLst>
          </p:cNvPr>
          <p:cNvSpPr>
            <a:spLocks noChangeArrowheads="1"/>
          </p:cNvSpPr>
          <p:nvPr/>
        </p:nvSpPr>
        <p:spPr bwMode="auto">
          <a:xfrm rot="-5400000">
            <a:off x="4036220" y="3255170"/>
            <a:ext cx="504825" cy="563563"/>
          </a:xfrm>
          <a:prstGeom prst="can">
            <a:avLst>
              <a:gd name="adj" fmla="val 27909"/>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72082" name="Line 66">
            <a:extLst>
              <a:ext uri="{FF2B5EF4-FFF2-40B4-BE49-F238E27FC236}">
                <a16:creationId xmlns:a16="http://schemas.microsoft.com/office/drawing/2014/main" id="{6F3B77A6-6A67-47B4-912A-3143FC95E6D7}"/>
              </a:ext>
            </a:extLst>
          </p:cNvPr>
          <p:cNvSpPr>
            <a:spLocks noChangeShapeType="1"/>
          </p:cNvSpPr>
          <p:nvPr/>
        </p:nvSpPr>
        <p:spPr bwMode="auto">
          <a:xfrm flipH="1">
            <a:off x="2360613" y="1839914"/>
            <a:ext cx="457200" cy="498475"/>
          </a:xfrm>
          <a:prstGeom prst="line">
            <a:avLst/>
          </a:prstGeom>
          <a:noFill/>
          <a:ln w="1905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2083" name="Oval 68">
            <a:extLst>
              <a:ext uri="{FF2B5EF4-FFF2-40B4-BE49-F238E27FC236}">
                <a16:creationId xmlns:a16="http://schemas.microsoft.com/office/drawing/2014/main" id="{3A9B295B-82A6-4991-9E5B-5450DB6A2C4E}"/>
              </a:ext>
            </a:extLst>
          </p:cNvPr>
          <p:cNvSpPr>
            <a:spLocks noChangeArrowheads="1"/>
          </p:cNvSpPr>
          <p:nvPr/>
        </p:nvSpPr>
        <p:spPr bwMode="auto">
          <a:xfrm rot="1368857">
            <a:off x="1549401" y="5573713"/>
            <a:ext cx="576263" cy="647700"/>
          </a:xfrm>
          <a:prstGeom prst="ellipse">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72084" name="Oval 70">
            <a:extLst>
              <a:ext uri="{FF2B5EF4-FFF2-40B4-BE49-F238E27FC236}">
                <a16:creationId xmlns:a16="http://schemas.microsoft.com/office/drawing/2014/main" id="{DA2CB077-950A-4AB7-8382-6CC8AF3F8790}"/>
              </a:ext>
            </a:extLst>
          </p:cNvPr>
          <p:cNvSpPr>
            <a:spLocks noChangeArrowheads="1"/>
          </p:cNvSpPr>
          <p:nvPr/>
        </p:nvSpPr>
        <p:spPr bwMode="auto">
          <a:xfrm rot="-1530023">
            <a:off x="2297113" y="5545138"/>
            <a:ext cx="576262" cy="647700"/>
          </a:xfrm>
          <a:prstGeom prst="ellipse">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72085" name="Rectangle 73">
            <a:extLst>
              <a:ext uri="{FF2B5EF4-FFF2-40B4-BE49-F238E27FC236}">
                <a16:creationId xmlns:a16="http://schemas.microsoft.com/office/drawing/2014/main" id="{51D94FF3-7BC1-4ABB-960B-AAF44E47AE77}"/>
              </a:ext>
            </a:extLst>
          </p:cNvPr>
          <p:cNvSpPr>
            <a:spLocks noChangeArrowheads="1"/>
          </p:cNvSpPr>
          <p:nvPr/>
        </p:nvSpPr>
        <p:spPr bwMode="auto">
          <a:xfrm>
            <a:off x="2084388" y="4799014"/>
            <a:ext cx="233362" cy="4333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72086" name="Line 74">
            <a:extLst>
              <a:ext uri="{FF2B5EF4-FFF2-40B4-BE49-F238E27FC236}">
                <a16:creationId xmlns:a16="http://schemas.microsoft.com/office/drawing/2014/main" id="{73D7AB71-DD0F-4B4F-A88A-4798A4B64B79}"/>
              </a:ext>
            </a:extLst>
          </p:cNvPr>
          <p:cNvSpPr>
            <a:spLocks noChangeShapeType="1"/>
          </p:cNvSpPr>
          <p:nvPr/>
        </p:nvSpPr>
        <p:spPr bwMode="auto">
          <a:xfrm>
            <a:off x="2084388" y="4803775"/>
            <a:ext cx="0" cy="3508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2087" name="Line 75">
            <a:extLst>
              <a:ext uri="{FF2B5EF4-FFF2-40B4-BE49-F238E27FC236}">
                <a16:creationId xmlns:a16="http://schemas.microsoft.com/office/drawing/2014/main" id="{A89224F5-C844-4670-9E24-DC52DFC3BCDD}"/>
              </a:ext>
            </a:extLst>
          </p:cNvPr>
          <p:cNvSpPr>
            <a:spLocks noChangeShapeType="1"/>
          </p:cNvSpPr>
          <p:nvPr/>
        </p:nvSpPr>
        <p:spPr bwMode="auto">
          <a:xfrm>
            <a:off x="2319338" y="4802189"/>
            <a:ext cx="0" cy="3508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2088" name="Text Box 91">
            <a:extLst>
              <a:ext uri="{FF2B5EF4-FFF2-40B4-BE49-F238E27FC236}">
                <a16:creationId xmlns:a16="http://schemas.microsoft.com/office/drawing/2014/main" id="{A92D6D2D-4C12-4105-97BF-6471B154A3D5}"/>
              </a:ext>
            </a:extLst>
          </p:cNvPr>
          <p:cNvSpPr txBox="1">
            <a:spLocks noChangeArrowheads="1"/>
          </p:cNvSpPr>
          <p:nvPr/>
        </p:nvSpPr>
        <p:spPr bwMode="auto">
          <a:xfrm>
            <a:off x="1779588" y="4446588"/>
            <a:ext cx="7048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a:t>norm</a:t>
            </a:r>
            <a:endParaRPr lang="cs-CZ" altLang="cs-CZ" sz="1800"/>
          </a:p>
        </p:txBody>
      </p:sp>
      <p:sp>
        <p:nvSpPr>
          <p:cNvPr id="172089" name="Text Box 93">
            <a:extLst>
              <a:ext uri="{FF2B5EF4-FFF2-40B4-BE49-F238E27FC236}">
                <a16:creationId xmlns:a16="http://schemas.microsoft.com/office/drawing/2014/main" id="{CC78169C-85E1-4E8B-BF62-70A7BB27C620}"/>
              </a:ext>
            </a:extLst>
          </p:cNvPr>
          <p:cNvSpPr txBox="1">
            <a:spLocks noChangeArrowheads="1"/>
          </p:cNvSpPr>
          <p:nvPr/>
        </p:nvSpPr>
        <p:spPr bwMode="auto">
          <a:xfrm>
            <a:off x="3084513" y="4403726"/>
            <a:ext cx="14287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a:t>emphysema</a:t>
            </a:r>
            <a:endParaRPr lang="cs-CZ" altLang="cs-CZ" sz="1800"/>
          </a:p>
        </p:txBody>
      </p:sp>
      <p:sp>
        <p:nvSpPr>
          <p:cNvPr id="172090" name="AutoShape 94">
            <a:extLst>
              <a:ext uri="{FF2B5EF4-FFF2-40B4-BE49-F238E27FC236}">
                <a16:creationId xmlns:a16="http://schemas.microsoft.com/office/drawing/2014/main" id="{4EBEABCE-D6FC-4B50-AFE4-C412C90DC626}"/>
              </a:ext>
            </a:extLst>
          </p:cNvPr>
          <p:cNvSpPr>
            <a:spLocks noChangeArrowheads="1"/>
          </p:cNvSpPr>
          <p:nvPr/>
        </p:nvSpPr>
        <p:spPr bwMode="auto">
          <a:xfrm>
            <a:off x="2755900" y="5083176"/>
            <a:ext cx="522288" cy="365125"/>
          </a:xfrm>
          <a:prstGeom prst="rightArrow">
            <a:avLst>
              <a:gd name="adj1" fmla="val 50000"/>
              <a:gd name="adj2" fmla="val 35761"/>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72091" name="Text Box 95">
            <a:extLst>
              <a:ext uri="{FF2B5EF4-FFF2-40B4-BE49-F238E27FC236}">
                <a16:creationId xmlns:a16="http://schemas.microsoft.com/office/drawing/2014/main" id="{E6F3F071-7463-4B0F-A783-D1A661964B63}"/>
              </a:ext>
            </a:extLst>
          </p:cNvPr>
          <p:cNvSpPr txBox="1">
            <a:spLocks noChangeArrowheads="1"/>
          </p:cNvSpPr>
          <p:nvPr/>
        </p:nvSpPr>
        <p:spPr bwMode="auto">
          <a:xfrm>
            <a:off x="8645525" y="5202238"/>
            <a:ext cx="501650" cy="36671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VD</a:t>
            </a:r>
          </a:p>
        </p:txBody>
      </p:sp>
      <p:sp>
        <p:nvSpPr>
          <p:cNvPr id="172092" name="Text Box 98">
            <a:extLst>
              <a:ext uri="{FF2B5EF4-FFF2-40B4-BE49-F238E27FC236}">
                <a16:creationId xmlns:a16="http://schemas.microsoft.com/office/drawing/2014/main" id="{95EE9289-A61B-440B-9961-9D67B82E6724}"/>
              </a:ext>
            </a:extLst>
          </p:cNvPr>
          <p:cNvSpPr txBox="1">
            <a:spLocks noChangeArrowheads="1"/>
          </p:cNvSpPr>
          <p:nvPr/>
        </p:nvSpPr>
        <p:spPr bwMode="auto">
          <a:xfrm>
            <a:off x="2878138" y="6392863"/>
            <a:ext cx="501650" cy="36671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VD</a:t>
            </a:r>
          </a:p>
        </p:txBody>
      </p:sp>
      <p:sp>
        <p:nvSpPr>
          <p:cNvPr id="172093" name="Oval 99">
            <a:extLst>
              <a:ext uri="{FF2B5EF4-FFF2-40B4-BE49-F238E27FC236}">
                <a16:creationId xmlns:a16="http://schemas.microsoft.com/office/drawing/2014/main" id="{4F73B6C6-AA52-4CC7-BF69-5C79EB6F078C}"/>
              </a:ext>
            </a:extLst>
          </p:cNvPr>
          <p:cNvSpPr>
            <a:spLocks noChangeArrowheads="1"/>
          </p:cNvSpPr>
          <p:nvPr/>
        </p:nvSpPr>
        <p:spPr bwMode="auto">
          <a:xfrm rot="1368857">
            <a:off x="3117851" y="5599113"/>
            <a:ext cx="576263" cy="647700"/>
          </a:xfrm>
          <a:prstGeom prst="ellipse">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72094" name="Rectangle 102">
            <a:extLst>
              <a:ext uri="{FF2B5EF4-FFF2-40B4-BE49-F238E27FC236}">
                <a16:creationId xmlns:a16="http://schemas.microsoft.com/office/drawing/2014/main" id="{9B10B8E0-FE03-42E2-8A8E-9895DC357F54}"/>
              </a:ext>
            </a:extLst>
          </p:cNvPr>
          <p:cNvSpPr>
            <a:spLocks noChangeArrowheads="1"/>
          </p:cNvSpPr>
          <p:nvPr/>
        </p:nvSpPr>
        <p:spPr bwMode="auto">
          <a:xfrm rot="-1530023">
            <a:off x="3822701" y="5059363"/>
            <a:ext cx="130175" cy="57626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72095" name="Line 103">
            <a:extLst>
              <a:ext uri="{FF2B5EF4-FFF2-40B4-BE49-F238E27FC236}">
                <a16:creationId xmlns:a16="http://schemas.microsoft.com/office/drawing/2014/main" id="{2E5D8A92-905A-4972-A698-FF164CA2C8A1}"/>
              </a:ext>
            </a:extLst>
          </p:cNvPr>
          <p:cNvSpPr>
            <a:spLocks noChangeShapeType="1"/>
          </p:cNvSpPr>
          <p:nvPr/>
        </p:nvSpPr>
        <p:spPr bwMode="auto">
          <a:xfrm rot="20069977" flipV="1">
            <a:off x="3933826" y="5153026"/>
            <a:ext cx="4763" cy="2762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2096" name="Rectangle 104">
            <a:extLst>
              <a:ext uri="{FF2B5EF4-FFF2-40B4-BE49-F238E27FC236}">
                <a16:creationId xmlns:a16="http://schemas.microsoft.com/office/drawing/2014/main" id="{858F861D-C30A-4C98-A554-E271FCDD5E0F}"/>
              </a:ext>
            </a:extLst>
          </p:cNvPr>
          <p:cNvSpPr>
            <a:spLocks noChangeArrowheads="1"/>
          </p:cNvSpPr>
          <p:nvPr/>
        </p:nvSpPr>
        <p:spPr bwMode="auto">
          <a:xfrm>
            <a:off x="3652838" y="4824414"/>
            <a:ext cx="233362" cy="4333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72097" name="Line 105">
            <a:extLst>
              <a:ext uri="{FF2B5EF4-FFF2-40B4-BE49-F238E27FC236}">
                <a16:creationId xmlns:a16="http://schemas.microsoft.com/office/drawing/2014/main" id="{CBA1168B-3C5B-4A5C-8245-D0DAAC4EFB62}"/>
              </a:ext>
            </a:extLst>
          </p:cNvPr>
          <p:cNvSpPr>
            <a:spLocks noChangeShapeType="1"/>
          </p:cNvSpPr>
          <p:nvPr/>
        </p:nvSpPr>
        <p:spPr bwMode="auto">
          <a:xfrm>
            <a:off x="3652838" y="4829175"/>
            <a:ext cx="0" cy="3508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2098" name="Line 106">
            <a:extLst>
              <a:ext uri="{FF2B5EF4-FFF2-40B4-BE49-F238E27FC236}">
                <a16:creationId xmlns:a16="http://schemas.microsoft.com/office/drawing/2014/main" id="{8B5E1824-2049-4D53-B077-4BDF3B52A354}"/>
              </a:ext>
            </a:extLst>
          </p:cNvPr>
          <p:cNvSpPr>
            <a:spLocks noChangeShapeType="1"/>
          </p:cNvSpPr>
          <p:nvPr/>
        </p:nvSpPr>
        <p:spPr bwMode="auto">
          <a:xfrm>
            <a:off x="3887788" y="4827589"/>
            <a:ext cx="0" cy="3508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2099" name="Freeform 108">
            <a:extLst>
              <a:ext uri="{FF2B5EF4-FFF2-40B4-BE49-F238E27FC236}">
                <a16:creationId xmlns:a16="http://schemas.microsoft.com/office/drawing/2014/main" id="{C46B074A-5D78-4E4B-BBA7-91D498BD24B7}"/>
              </a:ext>
            </a:extLst>
          </p:cNvPr>
          <p:cNvSpPr>
            <a:spLocks/>
          </p:cNvSpPr>
          <p:nvPr/>
        </p:nvSpPr>
        <p:spPr bwMode="auto">
          <a:xfrm>
            <a:off x="3767139" y="5241925"/>
            <a:ext cx="128587" cy="274638"/>
          </a:xfrm>
          <a:custGeom>
            <a:avLst/>
            <a:gdLst>
              <a:gd name="T0" fmla="*/ 2147483646 w 81"/>
              <a:gd name="T1" fmla="*/ 2147483646 h 173"/>
              <a:gd name="T2" fmla="*/ 0 w 81"/>
              <a:gd name="T3" fmla="*/ 0 h 173"/>
              <a:gd name="T4" fmla="*/ 0 60000 65536"/>
              <a:gd name="T5" fmla="*/ 0 60000 65536"/>
              <a:gd name="T6" fmla="*/ 0 w 81"/>
              <a:gd name="T7" fmla="*/ 0 h 173"/>
              <a:gd name="T8" fmla="*/ 81 w 81"/>
              <a:gd name="T9" fmla="*/ 173 h 173"/>
            </a:gdLst>
            <a:ahLst/>
            <a:cxnLst>
              <a:cxn ang="T4">
                <a:pos x="T0" y="T1"/>
              </a:cxn>
              <a:cxn ang="T5">
                <a:pos x="T2" y="T3"/>
              </a:cxn>
            </a:cxnLst>
            <a:rect l="T6" t="T7" r="T8" b="T9"/>
            <a:pathLst>
              <a:path w="81" h="173">
                <a:moveTo>
                  <a:pt x="81" y="173"/>
                </a:moveTo>
                <a:lnTo>
                  <a:pt x="0" y="0"/>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2100" name="Oval 111">
            <a:extLst>
              <a:ext uri="{FF2B5EF4-FFF2-40B4-BE49-F238E27FC236}">
                <a16:creationId xmlns:a16="http://schemas.microsoft.com/office/drawing/2014/main" id="{7E2C4851-90F8-4F58-845C-57B0C827918E}"/>
              </a:ext>
            </a:extLst>
          </p:cNvPr>
          <p:cNvSpPr>
            <a:spLocks noChangeArrowheads="1"/>
          </p:cNvSpPr>
          <p:nvPr/>
        </p:nvSpPr>
        <p:spPr bwMode="auto">
          <a:xfrm>
            <a:off x="3270250" y="5608639"/>
            <a:ext cx="382588" cy="428625"/>
          </a:xfrm>
          <a:prstGeom prst="ellipse">
            <a:avLst/>
          </a:prstGeom>
          <a:solidFill>
            <a:schemeClr val="accent1"/>
          </a:solidFill>
          <a:ln w="9525">
            <a:solidFill>
              <a:schemeClr val="tx1"/>
            </a:solidFill>
            <a:prstDash val="dash"/>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72101" name="Rectangle 100">
            <a:extLst>
              <a:ext uri="{FF2B5EF4-FFF2-40B4-BE49-F238E27FC236}">
                <a16:creationId xmlns:a16="http://schemas.microsoft.com/office/drawing/2014/main" id="{C235F132-9FBA-43F1-B9E9-23E867380596}"/>
              </a:ext>
            </a:extLst>
          </p:cNvPr>
          <p:cNvSpPr>
            <a:spLocks noChangeArrowheads="1"/>
          </p:cNvSpPr>
          <p:nvPr/>
        </p:nvSpPr>
        <p:spPr bwMode="auto">
          <a:xfrm rot="1368857">
            <a:off x="3552825" y="5180014"/>
            <a:ext cx="134938" cy="48577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72102" name="Line 107">
            <a:extLst>
              <a:ext uri="{FF2B5EF4-FFF2-40B4-BE49-F238E27FC236}">
                <a16:creationId xmlns:a16="http://schemas.microsoft.com/office/drawing/2014/main" id="{A60D6C96-1DA0-4E74-ACE2-60BE6FC84D2C}"/>
              </a:ext>
            </a:extLst>
          </p:cNvPr>
          <p:cNvSpPr>
            <a:spLocks noChangeShapeType="1"/>
          </p:cNvSpPr>
          <p:nvPr/>
        </p:nvSpPr>
        <p:spPr bwMode="auto">
          <a:xfrm rot="1368857" flipV="1">
            <a:off x="3562350" y="5167314"/>
            <a:ext cx="0" cy="4603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2103" name="Line 109">
            <a:extLst>
              <a:ext uri="{FF2B5EF4-FFF2-40B4-BE49-F238E27FC236}">
                <a16:creationId xmlns:a16="http://schemas.microsoft.com/office/drawing/2014/main" id="{A741CF8E-B470-441B-955F-14DAD4E40CB8}"/>
              </a:ext>
            </a:extLst>
          </p:cNvPr>
          <p:cNvSpPr>
            <a:spLocks noChangeShapeType="1"/>
          </p:cNvSpPr>
          <p:nvPr/>
        </p:nvSpPr>
        <p:spPr bwMode="auto">
          <a:xfrm rot="1368857" flipV="1">
            <a:off x="3676650" y="5221289"/>
            <a:ext cx="0" cy="4540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2104" name="Freeform 112">
            <a:extLst>
              <a:ext uri="{FF2B5EF4-FFF2-40B4-BE49-F238E27FC236}">
                <a16:creationId xmlns:a16="http://schemas.microsoft.com/office/drawing/2014/main" id="{50D84A34-2E55-4F89-92C0-426359211906}"/>
              </a:ext>
            </a:extLst>
          </p:cNvPr>
          <p:cNvSpPr>
            <a:spLocks/>
          </p:cNvSpPr>
          <p:nvPr/>
        </p:nvSpPr>
        <p:spPr bwMode="auto">
          <a:xfrm>
            <a:off x="3897314" y="5421314"/>
            <a:ext cx="376237" cy="560387"/>
          </a:xfrm>
          <a:custGeom>
            <a:avLst/>
            <a:gdLst>
              <a:gd name="T0" fmla="*/ 0 w 237"/>
              <a:gd name="T1" fmla="*/ 2147483646 h 353"/>
              <a:gd name="T2" fmla="*/ 2147483646 w 237"/>
              <a:gd name="T3" fmla="*/ 2147483646 h 353"/>
              <a:gd name="T4" fmla="*/ 2147483646 w 237"/>
              <a:gd name="T5" fmla="*/ 2147483646 h 353"/>
              <a:gd name="T6" fmla="*/ 2147483646 w 237"/>
              <a:gd name="T7" fmla="*/ 2147483646 h 353"/>
              <a:gd name="T8" fmla="*/ 2147483646 w 237"/>
              <a:gd name="T9" fmla="*/ 2147483646 h 353"/>
              <a:gd name="T10" fmla="*/ 2147483646 w 237"/>
              <a:gd name="T11" fmla="*/ 2147483646 h 353"/>
              <a:gd name="T12" fmla="*/ 2147483646 w 237"/>
              <a:gd name="T13" fmla="*/ 2147483646 h 353"/>
              <a:gd name="T14" fmla="*/ 2147483646 w 237"/>
              <a:gd name="T15" fmla="*/ 0 h 353"/>
              <a:gd name="T16" fmla="*/ 0 60000 65536"/>
              <a:gd name="T17" fmla="*/ 0 60000 65536"/>
              <a:gd name="T18" fmla="*/ 0 60000 65536"/>
              <a:gd name="T19" fmla="*/ 0 60000 65536"/>
              <a:gd name="T20" fmla="*/ 0 60000 65536"/>
              <a:gd name="T21" fmla="*/ 0 60000 65536"/>
              <a:gd name="T22" fmla="*/ 0 60000 65536"/>
              <a:gd name="T23" fmla="*/ 0 60000 65536"/>
              <a:gd name="T24" fmla="*/ 0 w 237"/>
              <a:gd name="T25" fmla="*/ 0 h 353"/>
              <a:gd name="T26" fmla="*/ 237 w 237"/>
              <a:gd name="T27" fmla="*/ 353 h 3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7" h="353">
                <a:moveTo>
                  <a:pt x="0" y="60"/>
                </a:moveTo>
                <a:cubicBezTo>
                  <a:pt x="5" y="91"/>
                  <a:pt x="11" y="122"/>
                  <a:pt x="25" y="166"/>
                </a:cubicBezTo>
                <a:cubicBezTo>
                  <a:pt x="39" y="210"/>
                  <a:pt x="54" y="297"/>
                  <a:pt x="83" y="325"/>
                </a:cubicBezTo>
                <a:cubicBezTo>
                  <a:pt x="112" y="353"/>
                  <a:pt x="176" y="349"/>
                  <a:pt x="201" y="333"/>
                </a:cubicBezTo>
                <a:cubicBezTo>
                  <a:pt x="226" y="317"/>
                  <a:pt x="237" y="260"/>
                  <a:pt x="233" y="231"/>
                </a:cubicBezTo>
                <a:cubicBezTo>
                  <a:pt x="229" y="202"/>
                  <a:pt x="197" y="180"/>
                  <a:pt x="174" y="156"/>
                </a:cubicBezTo>
                <a:cubicBezTo>
                  <a:pt x="151" y="132"/>
                  <a:pt x="114" y="114"/>
                  <a:pt x="96" y="88"/>
                </a:cubicBezTo>
                <a:cubicBezTo>
                  <a:pt x="78" y="62"/>
                  <a:pt x="69" y="15"/>
                  <a:pt x="63" y="0"/>
                </a:cubicBezTo>
              </a:path>
            </a:pathLst>
          </a:custGeom>
          <a:solidFill>
            <a:schemeClr val="folHlink"/>
          </a:solidFill>
          <a:ln w="9525">
            <a:solidFill>
              <a:schemeClr val="tx1"/>
            </a:solidFill>
            <a:prstDash val="dash"/>
            <a:round/>
            <a:headEnd/>
            <a:tailEnd/>
          </a:ln>
        </p:spPr>
        <p:txBody>
          <a:bodyPr/>
          <a:lstStyle/>
          <a:p>
            <a:endParaRPr lang="en-US"/>
          </a:p>
        </p:txBody>
      </p:sp>
      <p:sp>
        <p:nvSpPr>
          <p:cNvPr id="172105" name="Oval 114">
            <a:extLst>
              <a:ext uri="{FF2B5EF4-FFF2-40B4-BE49-F238E27FC236}">
                <a16:creationId xmlns:a16="http://schemas.microsoft.com/office/drawing/2014/main" id="{5D2F71A5-E62C-4631-8093-97CFBFCC69A8}"/>
              </a:ext>
            </a:extLst>
          </p:cNvPr>
          <p:cNvSpPr>
            <a:spLocks noChangeArrowheads="1"/>
          </p:cNvSpPr>
          <p:nvPr/>
        </p:nvSpPr>
        <p:spPr bwMode="auto">
          <a:xfrm>
            <a:off x="2328864" y="5548314"/>
            <a:ext cx="382587" cy="428625"/>
          </a:xfrm>
          <a:prstGeom prst="ellipse">
            <a:avLst/>
          </a:prstGeom>
          <a:solidFill>
            <a:schemeClr val="accent1"/>
          </a:solidFill>
          <a:ln w="9525">
            <a:solidFill>
              <a:schemeClr val="tx1"/>
            </a:solidFill>
            <a:prstDash val="dash"/>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72106" name="Rectangle 71">
            <a:extLst>
              <a:ext uri="{FF2B5EF4-FFF2-40B4-BE49-F238E27FC236}">
                <a16:creationId xmlns:a16="http://schemas.microsoft.com/office/drawing/2014/main" id="{FE7EF3EF-7057-412A-BA52-A45FB88F1778}"/>
              </a:ext>
            </a:extLst>
          </p:cNvPr>
          <p:cNvSpPr>
            <a:spLocks noChangeArrowheads="1"/>
          </p:cNvSpPr>
          <p:nvPr/>
        </p:nvSpPr>
        <p:spPr bwMode="auto">
          <a:xfrm rot="-1530023">
            <a:off x="2254251" y="5029201"/>
            <a:ext cx="142875" cy="582613"/>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72107" name="Line 72">
            <a:extLst>
              <a:ext uri="{FF2B5EF4-FFF2-40B4-BE49-F238E27FC236}">
                <a16:creationId xmlns:a16="http://schemas.microsoft.com/office/drawing/2014/main" id="{F35C268B-10E0-40F0-AFBC-A4E00338F3DD}"/>
              </a:ext>
            </a:extLst>
          </p:cNvPr>
          <p:cNvSpPr>
            <a:spLocks noChangeShapeType="1"/>
          </p:cNvSpPr>
          <p:nvPr/>
        </p:nvSpPr>
        <p:spPr bwMode="auto">
          <a:xfrm rot="20069977" flipV="1">
            <a:off x="2411413" y="5119689"/>
            <a:ext cx="0" cy="4587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2108" name="Line 77">
            <a:extLst>
              <a:ext uri="{FF2B5EF4-FFF2-40B4-BE49-F238E27FC236}">
                <a16:creationId xmlns:a16="http://schemas.microsoft.com/office/drawing/2014/main" id="{A5C84289-A487-428D-9BDD-FE62D19B16DB}"/>
              </a:ext>
            </a:extLst>
          </p:cNvPr>
          <p:cNvSpPr>
            <a:spLocks noChangeShapeType="1"/>
          </p:cNvSpPr>
          <p:nvPr/>
        </p:nvSpPr>
        <p:spPr bwMode="auto">
          <a:xfrm rot="-1530023" flipH="1" flipV="1">
            <a:off x="2292350" y="5194301"/>
            <a:ext cx="1588" cy="44291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2109" name="Oval 115">
            <a:extLst>
              <a:ext uri="{FF2B5EF4-FFF2-40B4-BE49-F238E27FC236}">
                <a16:creationId xmlns:a16="http://schemas.microsoft.com/office/drawing/2014/main" id="{B4619510-62D5-42CB-ABDB-007F847019E5}"/>
              </a:ext>
            </a:extLst>
          </p:cNvPr>
          <p:cNvSpPr>
            <a:spLocks noChangeArrowheads="1"/>
          </p:cNvSpPr>
          <p:nvPr/>
        </p:nvSpPr>
        <p:spPr bwMode="auto">
          <a:xfrm>
            <a:off x="1704975" y="5581651"/>
            <a:ext cx="382588" cy="428625"/>
          </a:xfrm>
          <a:prstGeom prst="ellipse">
            <a:avLst/>
          </a:prstGeom>
          <a:solidFill>
            <a:schemeClr val="accent1"/>
          </a:solidFill>
          <a:ln w="9525">
            <a:solidFill>
              <a:schemeClr val="tx1"/>
            </a:solidFill>
            <a:prstDash val="dash"/>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72110" name="Rectangle 69">
            <a:extLst>
              <a:ext uri="{FF2B5EF4-FFF2-40B4-BE49-F238E27FC236}">
                <a16:creationId xmlns:a16="http://schemas.microsoft.com/office/drawing/2014/main" id="{1C6A2CB1-FB92-410C-BEAB-9A004DF69F7B}"/>
              </a:ext>
            </a:extLst>
          </p:cNvPr>
          <p:cNvSpPr>
            <a:spLocks noChangeArrowheads="1"/>
          </p:cNvSpPr>
          <p:nvPr/>
        </p:nvSpPr>
        <p:spPr bwMode="auto">
          <a:xfrm rot="1368857">
            <a:off x="1974850" y="5203826"/>
            <a:ext cx="134938" cy="43497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72111" name="Line 76">
            <a:extLst>
              <a:ext uri="{FF2B5EF4-FFF2-40B4-BE49-F238E27FC236}">
                <a16:creationId xmlns:a16="http://schemas.microsoft.com/office/drawing/2014/main" id="{7E595EE7-A79A-4DCA-9ADA-378D30322ED4}"/>
              </a:ext>
            </a:extLst>
          </p:cNvPr>
          <p:cNvSpPr>
            <a:spLocks noChangeShapeType="1"/>
          </p:cNvSpPr>
          <p:nvPr/>
        </p:nvSpPr>
        <p:spPr bwMode="auto">
          <a:xfrm rot="1368857" flipV="1">
            <a:off x="1993900" y="5141914"/>
            <a:ext cx="0" cy="4603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2112" name="Line 78">
            <a:extLst>
              <a:ext uri="{FF2B5EF4-FFF2-40B4-BE49-F238E27FC236}">
                <a16:creationId xmlns:a16="http://schemas.microsoft.com/office/drawing/2014/main" id="{390C668B-87A3-44CA-BD25-01D9418A62A3}"/>
              </a:ext>
            </a:extLst>
          </p:cNvPr>
          <p:cNvSpPr>
            <a:spLocks noChangeShapeType="1"/>
          </p:cNvSpPr>
          <p:nvPr/>
        </p:nvSpPr>
        <p:spPr bwMode="auto">
          <a:xfrm rot="1368857" flipV="1">
            <a:off x="2108200" y="5195889"/>
            <a:ext cx="0" cy="4540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2113" name="Text Box 116">
            <a:extLst>
              <a:ext uri="{FF2B5EF4-FFF2-40B4-BE49-F238E27FC236}">
                <a16:creationId xmlns:a16="http://schemas.microsoft.com/office/drawing/2014/main" id="{FBE2F732-332E-456A-8424-830359CF8365}"/>
              </a:ext>
            </a:extLst>
          </p:cNvPr>
          <p:cNvSpPr txBox="1">
            <a:spLocks noChangeArrowheads="1"/>
          </p:cNvSpPr>
          <p:nvPr/>
        </p:nvSpPr>
        <p:spPr bwMode="auto">
          <a:xfrm>
            <a:off x="2406650" y="6391276"/>
            <a:ext cx="488950" cy="366713"/>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VA</a:t>
            </a:r>
          </a:p>
        </p:txBody>
      </p:sp>
      <p:sp>
        <p:nvSpPr>
          <p:cNvPr id="172114" name="Text Box 16">
            <a:extLst>
              <a:ext uri="{FF2B5EF4-FFF2-40B4-BE49-F238E27FC236}">
                <a16:creationId xmlns:a16="http://schemas.microsoft.com/office/drawing/2014/main" id="{EDAB1538-9B1D-4D04-A644-5B3E604FA7D9}"/>
              </a:ext>
            </a:extLst>
          </p:cNvPr>
          <p:cNvSpPr txBox="1">
            <a:spLocks noChangeArrowheads="1"/>
          </p:cNvSpPr>
          <p:nvPr/>
        </p:nvSpPr>
        <p:spPr bwMode="auto">
          <a:xfrm>
            <a:off x="1208589" y="2306011"/>
            <a:ext cx="2925763" cy="146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dirty="0"/>
              <a:t>Tendency to alveolar membrane destruction and evolution of emphysema bullae</a:t>
            </a:r>
            <a:r>
              <a:rPr lang="cs-CZ" altLang="cs-CZ" sz="1800" dirty="0"/>
              <a:t>,</a:t>
            </a:r>
            <a:r>
              <a:rPr lang="en-US" altLang="cs-CZ" sz="1800" dirty="0"/>
              <a:t> thus enlarging the dead space </a:t>
            </a:r>
            <a:endParaRPr lang="cs-CZ" altLang="cs-CZ" sz="1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dýchací sklípky">
            <a:hlinkClick r:id="" action="ppaction://media"/>
            <a:extLst>
              <a:ext uri="{FF2B5EF4-FFF2-40B4-BE49-F238E27FC236}">
                <a16:creationId xmlns:a16="http://schemas.microsoft.com/office/drawing/2014/main" id="{E2BD7730-87D2-4626-BE2D-9FD233E0791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864542" y="1"/>
            <a:ext cx="6400799" cy="680628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6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remove"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Text Box 3">
            <a:extLst>
              <a:ext uri="{FF2B5EF4-FFF2-40B4-BE49-F238E27FC236}">
                <a16:creationId xmlns:a16="http://schemas.microsoft.com/office/drawing/2014/main" id="{21B53FDF-E9BC-42D3-B40D-0A52125D1E3C}"/>
              </a:ext>
            </a:extLst>
          </p:cNvPr>
          <p:cNvSpPr txBox="1">
            <a:spLocks noChangeArrowheads="1"/>
          </p:cNvSpPr>
          <p:nvPr/>
        </p:nvSpPr>
        <p:spPr bwMode="auto">
          <a:xfrm>
            <a:off x="4079875" y="6092826"/>
            <a:ext cx="285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a:t>Non-emphysematous lung</a:t>
            </a:r>
            <a:endParaRPr lang="cs-CZ" altLang="cs-CZ" sz="1800"/>
          </a:p>
        </p:txBody>
      </p:sp>
      <p:sp>
        <p:nvSpPr>
          <p:cNvPr id="176131" name="Text Box 6">
            <a:extLst>
              <a:ext uri="{FF2B5EF4-FFF2-40B4-BE49-F238E27FC236}">
                <a16:creationId xmlns:a16="http://schemas.microsoft.com/office/drawing/2014/main" id="{836BFF48-382E-465D-AFD0-FBB20141CF08}"/>
              </a:ext>
            </a:extLst>
          </p:cNvPr>
          <p:cNvSpPr txBox="1">
            <a:spLocks noChangeArrowheads="1"/>
          </p:cNvSpPr>
          <p:nvPr/>
        </p:nvSpPr>
        <p:spPr bwMode="auto">
          <a:xfrm>
            <a:off x="8524875" y="6329363"/>
            <a:ext cx="1631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dirty="0"/>
              <a:t>VE = VD + VA</a:t>
            </a:r>
          </a:p>
        </p:txBody>
      </p:sp>
      <p:pic>
        <p:nvPicPr>
          <p:cNvPr id="2" name="trubička1">
            <a:hlinkClick r:id="" action="ppaction://media"/>
            <a:extLst>
              <a:ext uri="{FF2B5EF4-FFF2-40B4-BE49-F238E27FC236}">
                <a16:creationId xmlns:a16="http://schemas.microsoft.com/office/drawing/2014/main" id="{4182E7CD-7F02-486A-986B-E8B06FECADFB}"/>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32075" y="61469"/>
            <a:ext cx="8236882" cy="603135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46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remove"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Text Box 3">
            <a:extLst>
              <a:ext uri="{FF2B5EF4-FFF2-40B4-BE49-F238E27FC236}">
                <a16:creationId xmlns:a16="http://schemas.microsoft.com/office/drawing/2014/main" id="{6AB30066-6CEB-42D6-92D7-FBE46F7A14D7}"/>
              </a:ext>
            </a:extLst>
          </p:cNvPr>
          <p:cNvSpPr txBox="1">
            <a:spLocks noChangeArrowheads="1"/>
          </p:cNvSpPr>
          <p:nvPr/>
        </p:nvSpPr>
        <p:spPr bwMode="auto">
          <a:xfrm>
            <a:off x="4059238" y="5824538"/>
            <a:ext cx="2787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a:t>Centrilobular emphysema</a:t>
            </a:r>
            <a:endParaRPr lang="cs-CZ" altLang="cs-CZ" sz="1800"/>
          </a:p>
        </p:txBody>
      </p:sp>
      <p:sp>
        <p:nvSpPr>
          <p:cNvPr id="178179" name="Text Box 4">
            <a:extLst>
              <a:ext uri="{FF2B5EF4-FFF2-40B4-BE49-F238E27FC236}">
                <a16:creationId xmlns:a16="http://schemas.microsoft.com/office/drawing/2014/main" id="{AC686173-DDFA-464F-981C-ACB24D359A0B}"/>
              </a:ext>
            </a:extLst>
          </p:cNvPr>
          <p:cNvSpPr txBox="1">
            <a:spLocks noChangeArrowheads="1"/>
          </p:cNvSpPr>
          <p:nvPr/>
        </p:nvSpPr>
        <p:spPr bwMode="auto">
          <a:xfrm>
            <a:off x="7464425" y="6223001"/>
            <a:ext cx="17414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VE = </a:t>
            </a:r>
            <a:r>
              <a:rPr lang="cs-CZ" altLang="cs-CZ" sz="2800"/>
              <a:t>VD</a:t>
            </a:r>
            <a:r>
              <a:rPr lang="cs-CZ" altLang="cs-CZ" sz="1800"/>
              <a:t> + </a:t>
            </a:r>
            <a:r>
              <a:rPr lang="cs-CZ" altLang="cs-CZ" sz="1400"/>
              <a:t>VA</a:t>
            </a:r>
          </a:p>
        </p:txBody>
      </p:sp>
      <p:sp>
        <p:nvSpPr>
          <p:cNvPr id="178180" name="Text Box 5">
            <a:extLst>
              <a:ext uri="{FF2B5EF4-FFF2-40B4-BE49-F238E27FC236}">
                <a16:creationId xmlns:a16="http://schemas.microsoft.com/office/drawing/2014/main" id="{FF59DB3E-E5D9-4B70-80A9-FED13F6E7FA0}"/>
              </a:ext>
            </a:extLst>
          </p:cNvPr>
          <p:cNvSpPr txBox="1">
            <a:spLocks noChangeArrowheads="1"/>
          </p:cNvSpPr>
          <p:nvPr/>
        </p:nvSpPr>
        <p:spPr bwMode="auto">
          <a:xfrm>
            <a:off x="5184775" y="6302376"/>
            <a:ext cx="1631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VE = VD + VA</a:t>
            </a:r>
          </a:p>
        </p:txBody>
      </p:sp>
      <p:sp>
        <p:nvSpPr>
          <p:cNvPr id="178181" name="Line 6">
            <a:extLst>
              <a:ext uri="{FF2B5EF4-FFF2-40B4-BE49-F238E27FC236}">
                <a16:creationId xmlns:a16="http://schemas.microsoft.com/office/drawing/2014/main" id="{C8A6944D-5438-4CE1-ACEE-E488249E75D9}"/>
              </a:ext>
            </a:extLst>
          </p:cNvPr>
          <p:cNvSpPr>
            <a:spLocks noChangeShapeType="1"/>
          </p:cNvSpPr>
          <p:nvPr/>
        </p:nvSpPr>
        <p:spPr bwMode="auto">
          <a:xfrm>
            <a:off x="6959601" y="6524625"/>
            <a:ext cx="360363"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2" name="trubičky 2">
            <a:hlinkClick r:id="" action="ppaction://media"/>
            <a:extLst>
              <a:ext uri="{FF2B5EF4-FFF2-40B4-BE49-F238E27FC236}">
                <a16:creationId xmlns:a16="http://schemas.microsoft.com/office/drawing/2014/main" id="{0BD6BFC6-4639-4C4B-BCE7-2281E26488A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535816" y="31749"/>
            <a:ext cx="7759314" cy="56816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03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remove"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ext Box 2">
            <a:extLst>
              <a:ext uri="{FF2B5EF4-FFF2-40B4-BE49-F238E27FC236}">
                <a16:creationId xmlns:a16="http://schemas.microsoft.com/office/drawing/2014/main" id="{4E0F7165-07C2-4F7B-8D1D-8D19693ACAD0}"/>
              </a:ext>
            </a:extLst>
          </p:cNvPr>
          <p:cNvSpPr txBox="1">
            <a:spLocks noChangeArrowheads="1"/>
          </p:cNvSpPr>
          <p:nvPr/>
        </p:nvSpPr>
        <p:spPr bwMode="auto">
          <a:xfrm>
            <a:off x="2566988" y="1676400"/>
            <a:ext cx="1008062" cy="5286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800"/>
              <a:t>  VA</a:t>
            </a:r>
          </a:p>
        </p:txBody>
      </p:sp>
      <p:sp>
        <p:nvSpPr>
          <p:cNvPr id="98307" name="Line 3">
            <a:extLst>
              <a:ext uri="{FF2B5EF4-FFF2-40B4-BE49-F238E27FC236}">
                <a16:creationId xmlns:a16="http://schemas.microsoft.com/office/drawing/2014/main" id="{E7F09D44-6133-4E9F-AAAF-22F3A9C859FE}"/>
              </a:ext>
            </a:extLst>
          </p:cNvPr>
          <p:cNvSpPr>
            <a:spLocks noChangeShapeType="1"/>
          </p:cNvSpPr>
          <p:nvPr/>
        </p:nvSpPr>
        <p:spPr bwMode="auto">
          <a:xfrm>
            <a:off x="2709863" y="1820864"/>
            <a:ext cx="0" cy="30003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8308" name="Text Box 4">
            <a:extLst>
              <a:ext uri="{FF2B5EF4-FFF2-40B4-BE49-F238E27FC236}">
                <a16:creationId xmlns:a16="http://schemas.microsoft.com/office/drawing/2014/main" id="{793BE00B-09C8-4403-89B3-66E1F4AAA268}"/>
              </a:ext>
            </a:extLst>
          </p:cNvPr>
          <p:cNvSpPr txBox="1">
            <a:spLocks noChangeArrowheads="1"/>
          </p:cNvSpPr>
          <p:nvPr/>
        </p:nvSpPr>
        <p:spPr bwMode="auto">
          <a:xfrm>
            <a:off x="1919289" y="2981326"/>
            <a:ext cx="15843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800">
                <a:solidFill>
                  <a:srgbClr val="FF0000"/>
                </a:solidFill>
              </a:rPr>
              <a:t>pCO</a:t>
            </a:r>
            <a:r>
              <a:rPr lang="cs-CZ" altLang="cs-CZ" sz="2800" baseline="-25000">
                <a:solidFill>
                  <a:srgbClr val="FF0000"/>
                </a:solidFill>
              </a:rPr>
              <a:t>2</a:t>
            </a:r>
          </a:p>
        </p:txBody>
      </p:sp>
      <p:sp>
        <p:nvSpPr>
          <p:cNvPr id="98309" name="Text Box 5">
            <a:extLst>
              <a:ext uri="{FF2B5EF4-FFF2-40B4-BE49-F238E27FC236}">
                <a16:creationId xmlns:a16="http://schemas.microsoft.com/office/drawing/2014/main" id="{391D9BEF-C2A1-47BC-A90B-4E6B8CEBF854}"/>
              </a:ext>
            </a:extLst>
          </p:cNvPr>
          <p:cNvSpPr txBox="1">
            <a:spLocks noChangeArrowheads="1"/>
          </p:cNvSpPr>
          <p:nvPr/>
        </p:nvSpPr>
        <p:spPr bwMode="auto">
          <a:xfrm>
            <a:off x="4295776" y="2909888"/>
            <a:ext cx="15843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800">
                <a:solidFill>
                  <a:srgbClr val="FF0000"/>
                </a:solidFill>
              </a:rPr>
              <a:t>pO</a:t>
            </a:r>
            <a:r>
              <a:rPr lang="cs-CZ" altLang="cs-CZ" sz="2800" baseline="-25000">
                <a:solidFill>
                  <a:srgbClr val="FF0000"/>
                </a:solidFill>
              </a:rPr>
              <a:t>2</a:t>
            </a:r>
          </a:p>
        </p:txBody>
      </p:sp>
      <p:sp>
        <p:nvSpPr>
          <p:cNvPr id="98310" name="Line 6">
            <a:extLst>
              <a:ext uri="{FF2B5EF4-FFF2-40B4-BE49-F238E27FC236}">
                <a16:creationId xmlns:a16="http://schemas.microsoft.com/office/drawing/2014/main" id="{71E01D2D-BBD9-41AB-8333-706EBA0E9FDA}"/>
              </a:ext>
            </a:extLst>
          </p:cNvPr>
          <p:cNvSpPr>
            <a:spLocks noChangeShapeType="1"/>
          </p:cNvSpPr>
          <p:nvPr/>
        </p:nvSpPr>
        <p:spPr bwMode="auto">
          <a:xfrm>
            <a:off x="1847850" y="2995614"/>
            <a:ext cx="0" cy="504825"/>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98311" name="Line 7">
            <a:extLst>
              <a:ext uri="{FF2B5EF4-FFF2-40B4-BE49-F238E27FC236}">
                <a16:creationId xmlns:a16="http://schemas.microsoft.com/office/drawing/2014/main" id="{B64E879E-8FBA-46B7-8321-C6731078D0D0}"/>
              </a:ext>
            </a:extLst>
          </p:cNvPr>
          <p:cNvSpPr>
            <a:spLocks noChangeShapeType="1"/>
          </p:cNvSpPr>
          <p:nvPr/>
        </p:nvSpPr>
        <p:spPr bwMode="auto">
          <a:xfrm>
            <a:off x="4278313" y="2995614"/>
            <a:ext cx="0" cy="504825"/>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8312" name="Line 8">
            <a:extLst>
              <a:ext uri="{FF2B5EF4-FFF2-40B4-BE49-F238E27FC236}">
                <a16:creationId xmlns:a16="http://schemas.microsoft.com/office/drawing/2014/main" id="{C9D4229C-610F-4F6E-AE24-164ED65508A3}"/>
              </a:ext>
            </a:extLst>
          </p:cNvPr>
          <p:cNvSpPr>
            <a:spLocks noChangeShapeType="1"/>
          </p:cNvSpPr>
          <p:nvPr/>
        </p:nvSpPr>
        <p:spPr bwMode="auto">
          <a:xfrm flipH="1">
            <a:off x="2424114" y="2205039"/>
            <a:ext cx="503237" cy="719137"/>
          </a:xfrm>
          <a:prstGeom prst="line">
            <a:avLst/>
          </a:prstGeom>
          <a:noFill/>
          <a:ln w="381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8313" name="Line 9">
            <a:extLst>
              <a:ext uri="{FF2B5EF4-FFF2-40B4-BE49-F238E27FC236}">
                <a16:creationId xmlns:a16="http://schemas.microsoft.com/office/drawing/2014/main" id="{DD913187-F325-41FA-9598-CBAC7B4C0A85}"/>
              </a:ext>
            </a:extLst>
          </p:cNvPr>
          <p:cNvSpPr>
            <a:spLocks noChangeShapeType="1"/>
          </p:cNvSpPr>
          <p:nvPr/>
        </p:nvSpPr>
        <p:spPr bwMode="auto">
          <a:xfrm>
            <a:off x="3216275" y="2205038"/>
            <a:ext cx="1079500" cy="647700"/>
          </a:xfrm>
          <a:prstGeom prst="line">
            <a:avLst/>
          </a:prstGeom>
          <a:noFill/>
          <a:ln w="381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8314" name="Text Box 10">
            <a:extLst>
              <a:ext uri="{FF2B5EF4-FFF2-40B4-BE49-F238E27FC236}">
                <a16:creationId xmlns:a16="http://schemas.microsoft.com/office/drawing/2014/main" id="{6D7C7DD5-6FF9-4639-B6ED-E5586317CF2F}"/>
              </a:ext>
            </a:extLst>
          </p:cNvPr>
          <p:cNvSpPr txBox="1">
            <a:spLocks noChangeArrowheads="1"/>
          </p:cNvSpPr>
          <p:nvPr/>
        </p:nvSpPr>
        <p:spPr bwMode="auto">
          <a:xfrm>
            <a:off x="1846264" y="5357813"/>
            <a:ext cx="15843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800">
                <a:solidFill>
                  <a:srgbClr val="FF0000"/>
                </a:solidFill>
              </a:rPr>
              <a:t>pCO</a:t>
            </a:r>
            <a:r>
              <a:rPr lang="cs-CZ" altLang="cs-CZ" sz="2800" baseline="-25000">
                <a:solidFill>
                  <a:srgbClr val="FF0000"/>
                </a:solidFill>
              </a:rPr>
              <a:t>2</a:t>
            </a:r>
          </a:p>
        </p:txBody>
      </p:sp>
      <p:sp>
        <p:nvSpPr>
          <p:cNvPr id="98315" name="Text Box 11">
            <a:extLst>
              <a:ext uri="{FF2B5EF4-FFF2-40B4-BE49-F238E27FC236}">
                <a16:creationId xmlns:a16="http://schemas.microsoft.com/office/drawing/2014/main" id="{E487E9B9-451C-491D-92D4-55C13F1D413A}"/>
              </a:ext>
            </a:extLst>
          </p:cNvPr>
          <p:cNvSpPr txBox="1">
            <a:spLocks noChangeArrowheads="1"/>
          </p:cNvSpPr>
          <p:nvPr/>
        </p:nvSpPr>
        <p:spPr bwMode="auto">
          <a:xfrm>
            <a:off x="4222751" y="5286376"/>
            <a:ext cx="15843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800">
                <a:solidFill>
                  <a:srgbClr val="FF0000"/>
                </a:solidFill>
              </a:rPr>
              <a:t>pO</a:t>
            </a:r>
            <a:r>
              <a:rPr lang="cs-CZ" altLang="cs-CZ" sz="2800" baseline="-25000">
                <a:solidFill>
                  <a:srgbClr val="FF0000"/>
                </a:solidFill>
              </a:rPr>
              <a:t>2</a:t>
            </a:r>
          </a:p>
        </p:txBody>
      </p:sp>
      <p:sp>
        <p:nvSpPr>
          <p:cNvPr id="98316" name="Line 12">
            <a:extLst>
              <a:ext uri="{FF2B5EF4-FFF2-40B4-BE49-F238E27FC236}">
                <a16:creationId xmlns:a16="http://schemas.microsoft.com/office/drawing/2014/main" id="{861ED155-7A30-4A53-9921-F0311AA22CF5}"/>
              </a:ext>
            </a:extLst>
          </p:cNvPr>
          <p:cNvSpPr>
            <a:spLocks noChangeShapeType="1"/>
          </p:cNvSpPr>
          <p:nvPr/>
        </p:nvSpPr>
        <p:spPr bwMode="auto">
          <a:xfrm>
            <a:off x="1774825" y="5372101"/>
            <a:ext cx="0" cy="504825"/>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8317" name="Line 13">
            <a:extLst>
              <a:ext uri="{FF2B5EF4-FFF2-40B4-BE49-F238E27FC236}">
                <a16:creationId xmlns:a16="http://schemas.microsoft.com/office/drawing/2014/main" id="{40D846EE-791A-4422-9487-B3392D690FF0}"/>
              </a:ext>
            </a:extLst>
          </p:cNvPr>
          <p:cNvSpPr>
            <a:spLocks noChangeShapeType="1"/>
          </p:cNvSpPr>
          <p:nvPr/>
        </p:nvSpPr>
        <p:spPr bwMode="auto">
          <a:xfrm>
            <a:off x="4205288" y="5372101"/>
            <a:ext cx="0" cy="504825"/>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98318" name="Line 14">
            <a:extLst>
              <a:ext uri="{FF2B5EF4-FFF2-40B4-BE49-F238E27FC236}">
                <a16:creationId xmlns:a16="http://schemas.microsoft.com/office/drawing/2014/main" id="{AFE56D14-F017-4A41-BCF0-C442864D8773}"/>
              </a:ext>
            </a:extLst>
          </p:cNvPr>
          <p:cNvSpPr>
            <a:spLocks noChangeShapeType="1"/>
          </p:cNvSpPr>
          <p:nvPr/>
        </p:nvSpPr>
        <p:spPr bwMode="auto">
          <a:xfrm flipH="1">
            <a:off x="2351089" y="4581525"/>
            <a:ext cx="504825" cy="719138"/>
          </a:xfrm>
          <a:prstGeom prst="line">
            <a:avLst/>
          </a:prstGeom>
          <a:noFill/>
          <a:ln w="381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8319" name="Line 15">
            <a:extLst>
              <a:ext uri="{FF2B5EF4-FFF2-40B4-BE49-F238E27FC236}">
                <a16:creationId xmlns:a16="http://schemas.microsoft.com/office/drawing/2014/main" id="{928F9429-8140-4F34-99B1-942E4CEEB5D9}"/>
              </a:ext>
            </a:extLst>
          </p:cNvPr>
          <p:cNvSpPr>
            <a:spLocks noChangeShapeType="1"/>
          </p:cNvSpPr>
          <p:nvPr/>
        </p:nvSpPr>
        <p:spPr bwMode="auto">
          <a:xfrm>
            <a:off x="3143250" y="4581525"/>
            <a:ext cx="1079500" cy="647700"/>
          </a:xfrm>
          <a:prstGeom prst="line">
            <a:avLst/>
          </a:prstGeom>
          <a:noFill/>
          <a:ln w="381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2288" name="Text Box 16">
            <a:extLst>
              <a:ext uri="{FF2B5EF4-FFF2-40B4-BE49-F238E27FC236}">
                <a16:creationId xmlns:a16="http://schemas.microsoft.com/office/drawing/2014/main" id="{F1012FD8-8AAF-430E-9CF9-88A9473420E4}"/>
              </a:ext>
            </a:extLst>
          </p:cNvPr>
          <p:cNvSpPr txBox="1">
            <a:spLocks noChangeArrowheads="1"/>
          </p:cNvSpPr>
          <p:nvPr/>
        </p:nvSpPr>
        <p:spPr bwMode="auto">
          <a:xfrm>
            <a:off x="5448300" y="2778125"/>
            <a:ext cx="23114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a:solidFill>
                  <a:srgbClr val="FF0000"/>
                </a:solidFill>
              </a:rPr>
              <a:t>VE</a:t>
            </a:r>
            <a:r>
              <a:rPr lang="cs-CZ" altLang="cs-CZ">
                <a:solidFill>
                  <a:schemeClr val="accent2"/>
                </a:solidFill>
              </a:rPr>
              <a:t>=VD+</a:t>
            </a:r>
            <a:r>
              <a:rPr lang="cs-CZ" altLang="cs-CZ">
                <a:solidFill>
                  <a:srgbClr val="FF0000"/>
                </a:solidFill>
              </a:rPr>
              <a:t>VA</a:t>
            </a:r>
          </a:p>
        </p:txBody>
      </p:sp>
      <p:sp>
        <p:nvSpPr>
          <p:cNvPr id="98321" name="Line 17">
            <a:extLst>
              <a:ext uri="{FF2B5EF4-FFF2-40B4-BE49-F238E27FC236}">
                <a16:creationId xmlns:a16="http://schemas.microsoft.com/office/drawing/2014/main" id="{7AB618AD-04EF-4607-AADE-C5F3CE01BC6A}"/>
              </a:ext>
            </a:extLst>
          </p:cNvPr>
          <p:cNvSpPr>
            <a:spLocks noChangeShapeType="1"/>
          </p:cNvSpPr>
          <p:nvPr/>
        </p:nvSpPr>
        <p:spPr bwMode="auto">
          <a:xfrm flipH="1">
            <a:off x="6959601" y="3284539"/>
            <a:ext cx="360363" cy="1081087"/>
          </a:xfrm>
          <a:prstGeom prst="line">
            <a:avLst/>
          </a:prstGeom>
          <a:noFill/>
          <a:ln w="1905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8322" name="Text Box 18">
            <a:extLst>
              <a:ext uri="{FF2B5EF4-FFF2-40B4-BE49-F238E27FC236}">
                <a16:creationId xmlns:a16="http://schemas.microsoft.com/office/drawing/2014/main" id="{AAFD187F-6651-40D7-A3DA-20D9A188A1EC}"/>
              </a:ext>
            </a:extLst>
          </p:cNvPr>
          <p:cNvSpPr txBox="1">
            <a:spLocks noChangeArrowheads="1"/>
          </p:cNvSpPr>
          <p:nvPr/>
        </p:nvSpPr>
        <p:spPr bwMode="auto">
          <a:xfrm>
            <a:off x="6548439" y="4330701"/>
            <a:ext cx="113188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800">
                <a:solidFill>
                  <a:srgbClr val="FF0000"/>
                </a:solidFill>
              </a:rPr>
              <a:t>pCO</a:t>
            </a:r>
            <a:r>
              <a:rPr lang="cs-CZ" altLang="cs-CZ" sz="2800" baseline="-25000">
                <a:solidFill>
                  <a:srgbClr val="FF0000"/>
                </a:solidFill>
              </a:rPr>
              <a:t>2</a:t>
            </a:r>
          </a:p>
        </p:txBody>
      </p:sp>
      <p:sp>
        <p:nvSpPr>
          <p:cNvPr id="98323" name="Text Box 19">
            <a:extLst>
              <a:ext uri="{FF2B5EF4-FFF2-40B4-BE49-F238E27FC236}">
                <a16:creationId xmlns:a16="http://schemas.microsoft.com/office/drawing/2014/main" id="{B299D26F-43D0-4320-A58A-A0AF88BCF2D5}"/>
              </a:ext>
            </a:extLst>
          </p:cNvPr>
          <p:cNvSpPr txBox="1">
            <a:spLocks noChangeArrowheads="1"/>
          </p:cNvSpPr>
          <p:nvPr/>
        </p:nvSpPr>
        <p:spPr bwMode="auto">
          <a:xfrm>
            <a:off x="7813676" y="2808288"/>
            <a:ext cx="2170113" cy="476250"/>
          </a:xfrm>
          <a:prstGeom prst="rect">
            <a:avLst/>
          </a:prstGeom>
          <a:noFill/>
          <a:ln w="1905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2400">
                <a:solidFill>
                  <a:schemeClr val="accent2"/>
                </a:solidFill>
              </a:rPr>
              <a:t>Respir.</a:t>
            </a:r>
            <a:r>
              <a:rPr lang="cs-CZ" altLang="cs-CZ" sz="2400">
                <a:solidFill>
                  <a:schemeClr val="accent2"/>
                </a:solidFill>
              </a:rPr>
              <a:t> </a:t>
            </a:r>
            <a:r>
              <a:rPr lang="en-US" altLang="cs-CZ" sz="2400">
                <a:solidFill>
                  <a:schemeClr val="accent2"/>
                </a:solidFill>
              </a:rPr>
              <a:t>Centre</a:t>
            </a:r>
            <a:endParaRPr lang="cs-CZ" altLang="cs-CZ" sz="2400">
              <a:solidFill>
                <a:schemeClr val="accent2"/>
              </a:solidFill>
            </a:endParaRPr>
          </a:p>
        </p:txBody>
      </p:sp>
      <p:sp>
        <p:nvSpPr>
          <p:cNvPr id="98324" name="Line 20">
            <a:extLst>
              <a:ext uri="{FF2B5EF4-FFF2-40B4-BE49-F238E27FC236}">
                <a16:creationId xmlns:a16="http://schemas.microsoft.com/office/drawing/2014/main" id="{A88035B1-68C6-4029-874B-01F1E61A64BC}"/>
              </a:ext>
            </a:extLst>
          </p:cNvPr>
          <p:cNvSpPr>
            <a:spLocks noChangeShapeType="1"/>
          </p:cNvSpPr>
          <p:nvPr/>
        </p:nvSpPr>
        <p:spPr bwMode="auto">
          <a:xfrm flipV="1">
            <a:off x="7413626" y="3322638"/>
            <a:ext cx="1152525" cy="1223962"/>
          </a:xfrm>
          <a:prstGeom prst="line">
            <a:avLst/>
          </a:prstGeom>
          <a:noFill/>
          <a:ln w="1905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8325" name="Freeform 21">
            <a:extLst>
              <a:ext uri="{FF2B5EF4-FFF2-40B4-BE49-F238E27FC236}">
                <a16:creationId xmlns:a16="http://schemas.microsoft.com/office/drawing/2014/main" id="{9A63AF90-B6E8-478B-A087-A5CD7D8B5DE7}"/>
              </a:ext>
            </a:extLst>
          </p:cNvPr>
          <p:cNvSpPr>
            <a:spLocks/>
          </p:cNvSpPr>
          <p:nvPr/>
        </p:nvSpPr>
        <p:spPr bwMode="auto">
          <a:xfrm>
            <a:off x="5781676" y="1608139"/>
            <a:ext cx="2651125" cy="1246187"/>
          </a:xfrm>
          <a:custGeom>
            <a:avLst/>
            <a:gdLst>
              <a:gd name="T0" fmla="*/ 2147483646 w 1670"/>
              <a:gd name="T1" fmla="*/ 2147483646 h 785"/>
              <a:gd name="T2" fmla="*/ 2147483646 w 1670"/>
              <a:gd name="T3" fmla="*/ 2147483646 h 785"/>
              <a:gd name="T4" fmla="*/ 2147483646 w 1670"/>
              <a:gd name="T5" fmla="*/ 2147483646 h 785"/>
              <a:gd name="T6" fmla="*/ 0 w 1670"/>
              <a:gd name="T7" fmla="*/ 2147483646 h 785"/>
              <a:gd name="T8" fmla="*/ 0 60000 65536"/>
              <a:gd name="T9" fmla="*/ 0 60000 65536"/>
              <a:gd name="T10" fmla="*/ 0 60000 65536"/>
              <a:gd name="T11" fmla="*/ 0 60000 65536"/>
              <a:gd name="T12" fmla="*/ 0 w 1670"/>
              <a:gd name="T13" fmla="*/ 0 h 785"/>
              <a:gd name="T14" fmla="*/ 1670 w 1670"/>
              <a:gd name="T15" fmla="*/ 785 h 785"/>
            </a:gdLst>
            <a:ahLst/>
            <a:cxnLst>
              <a:cxn ang="T8">
                <a:pos x="T0" y="T1"/>
              </a:cxn>
              <a:cxn ang="T9">
                <a:pos x="T2" y="T3"/>
              </a:cxn>
              <a:cxn ang="T10">
                <a:pos x="T4" y="T5"/>
              </a:cxn>
              <a:cxn ang="T11">
                <a:pos x="T6" y="T7"/>
              </a:cxn>
            </a:cxnLst>
            <a:rect l="T12" t="T13" r="T14" b="T15"/>
            <a:pathLst>
              <a:path w="1670" h="785">
                <a:moveTo>
                  <a:pt x="1670" y="747"/>
                </a:moveTo>
                <a:cubicBezTo>
                  <a:pt x="1631" y="673"/>
                  <a:pt x="1663" y="410"/>
                  <a:pt x="1433" y="299"/>
                </a:cubicBezTo>
                <a:cubicBezTo>
                  <a:pt x="1203" y="188"/>
                  <a:pt x="527" y="0"/>
                  <a:pt x="288" y="81"/>
                </a:cubicBezTo>
                <a:cubicBezTo>
                  <a:pt x="69" y="96"/>
                  <a:pt x="60" y="638"/>
                  <a:pt x="0" y="785"/>
                </a:cubicBezTo>
              </a:path>
            </a:pathLst>
          </a:custGeom>
          <a:noFill/>
          <a:ln w="19050">
            <a:solidFill>
              <a:schemeClr val="accent2"/>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8326" name="Text Box 22">
            <a:extLst>
              <a:ext uri="{FF2B5EF4-FFF2-40B4-BE49-F238E27FC236}">
                <a16:creationId xmlns:a16="http://schemas.microsoft.com/office/drawing/2014/main" id="{EC2C6EB6-EDE1-4F10-94E4-851EADE94C67}"/>
              </a:ext>
            </a:extLst>
          </p:cNvPr>
          <p:cNvSpPr txBox="1">
            <a:spLocks noChangeArrowheads="1"/>
          </p:cNvSpPr>
          <p:nvPr/>
        </p:nvSpPr>
        <p:spPr bwMode="auto">
          <a:xfrm>
            <a:off x="6672263" y="4868863"/>
            <a:ext cx="9144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800">
                <a:solidFill>
                  <a:srgbClr val="FF0000"/>
                </a:solidFill>
              </a:rPr>
              <a:t>pO</a:t>
            </a:r>
            <a:r>
              <a:rPr lang="cs-CZ" altLang="cs-CZ" sz="2800" baseline="-25000">
                <a:solidFill>
                  <a:srgbClr val="FF0000"/>
                </a:solidFill>
              </a:rPr>
              <a:t>2</a:t>
            </a:r>
            <a:endParaRPr lang="cs-CZ" altLang="cs-CZ" sz="1400" baseline="-25000">
              <a:solidFill>
                <a:srgbClr val="FF0000"/>
              </a:solidFill>
            </a:endParaRPr>
          </a:p>
        </p:txBody>
      </p:sp>
      <p:sp>
        <p:nvSpPr>
          <p:cNvPr id="98327" name="Line 23">
            <a:extLst>
              <a:ext uri="{FF2B5EF4-FFF2-40B4-BE49-F238E27FC236}">
                <a16:creationId xmlns:a16="http://schemas.microsoft.com/office/drawing/2014/main" id="{65DB7875-4E0B-4595-8172-73B92A82DC2A}"/>
              </a:ext>
            </a:extLst>
          </p:cNvPr>
          <p:cNvSpPr>
            <a:spLocks noChangeShapeType="1"/>
          </p:cNvSpPr>
          <p:nvPr/>
        </p:nvSpPr>
        <p:spPr bwMode="auto">
          <a:xfrm flipV="1">
            <a:off x="7464425" y="3500439"/>
            <a:ext cx="1009650" cy="1584325"/>
          </a:xfrm>
          <a:prstGeom prst="line">
            <a:avLst/>
          </a:prstGeom>
          <a:noFill/>
          <a:ln w="1905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2296" name="Text Box 24">
            <a:extLst>
              <a:ext uri="{FF2B5EF4-FFF2-40B4-BE49-F238E27FC236}">
                <a16:creationId xmlns:a16="http://schemas.microsoft.com/office/drawing/2014/main" id="{FD7D2D5E-82D7-40A2-8693-4FC25D0D426D}"/>
              </a:ext>
            </a:extLst>
          </p:cNvPr>
          <p:cNvSpPr txBox="1">
            <a:spLocks noChangeArrowheads="1"/>
          </p:cNvSpPr>
          <p:nvPr/>
        </p:nvSpPr>
        <p:spPr bwMode="auto">
          <a:xfrm>
            <a:off x="2206626" y="333376"/>
            <a:ext cx="777716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cs-CZ" sz="2400" b="1">
                <a:solidFill>
                  <a:schemeClr val="accent2"/>
                </a:solidFill>
              </a:rPr>
              <a:t>Alveolar Ventilation Controls Rate of Breathing</a:t>
            </a:r>
            <a:r>
              <a:rPr lang="cs-CZ" altLang="cs-CZ" sz="2400" b="1">
                <a:solidFill>
                  <a:schemeClr val="accent2"/>
                </a:solidFill>
              </a:rPr>
              <a:t> </a:t>
            </a:r>
            <a:r>
              <a:rPr lang="en-US" altLang="cs-CZ" sz="2400" b="1">
                <a:solidFill>
                  <a:schemeClr val="accent2"/>
                </a:solidFill>
              </a:rPr>
              <a:t>by  Influencing</a:t>
            </a:r>
            <a:r>
              <a:rPr lang="cs-CZ" altLang="cs-CZ" sz="2400" b="1">
                <a:solidFill>
                  <a:schemeClr val="accent2"/>
                </a:solidFill>
              </a:rPr>
              <a:t> pCO2 </a:t>
            </a:r>
            <a:r>
              <a:rPr lang="en-US" altLang="cs-CZ" sz="2400" b="1">
                <a:solidFill>
                  <a:schemeClr val="accent2"/>
                </a:solidFill>
              </a:rPr>
              <a:t>and</a:t>
            </a:r>
            <a:r>
              <a:rPr lang="cs-CZ" altLang="cs-CZ" sz="2400" b="1">
                <a:solidFill>
                  <a:schemeClr val="accent2"/>
                </a:solidFill>
              </a:rPr>
              <a:t> pO2</a:t>
            </a:r>
          </a:p>
        </p:txBody>
      </p:sp>
      <p:sp>
        <p:nvSpPr>
          <p:cNvPr id="98329" name="Text Box 25">
            <a:extLst>
              <a:ext uri="{FF2B5EF4-FFF2-40B4-BE49-F238E27FC236}">
                <a16:creationId xmlns:a16="http://schemas.microsoft.com/office/drawing/2014/main" id="{A6D865CC-72E3-4304-A968-08EA7F85966A}"/>
              </a:ext>
            </a:extLst>
          </p:cNvPr>
          <p:cNvSpPr txBox="1">
            <a:spLocks noChangeArrowheads="1"/>
          </p:cNvSpPr>
          <p:nvPr/>
        </p:nvSpPr>
        <p:spPr bwMode="auto">
          <a:xfrm>
            <a:off x="2495551" y="4052889"/>
            <a:ext cx="1008063" cy="5286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800"/>
              <a:t>  VA</a:t>
            </a:r>
          </a:p>
        </p:txBody>
      </p:sp>
      <p:sp>
        <p:nvSpPr>
          <p:cNvPr id="98330" name="Line 26">
            <a:extLst>
              <a:ext uri="{FF2B5EF4-FFF2-40B4-BE49-F238E27FC236}">
                <a16:creationId xmlns:a16="http://schemas.microsoft.com/office/drawing/2014/main" id="{5B7735BF-5A5C-4CA7-A31B-D42CE5C2D2DA}"/>
              </a:ext>
            </a:extLst>
          </p:cNvPr>
          <p:cNvSpPr>
            <a:spLocks noChangeShapeType="1"/>
          </p:cNvSpPr>
          <p:nvPr/>
        </p:nvSpPr>
        <p:spPr bwMode="auto">
          <a:xfrm>
            <a:off x="2638425" y="4197350"/>
            <a:ext cx="0" cy="300038"/>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98331" name="Text Box 27">
            <a:extLst>
              <a:ext uri="{FF2B5EF4-FFF2-40B4-BE49-F238E27FC236}">
                <a16:creationId xmlns:a16="http://schemas.microsoft.com/office/drawing/2014/main" id="{414842B8-E7B4-4DFB-A543-1784F04A52DA}"/>
              </a:ext>
            </a:extLst>
          </p:cNvPr>
          <p:cNvSpPr txBox="1">
            <a:spLocks noChangeArrowheads="1"/>
          </p:cNvSpPr>
          <p:nvPr/>
        </p:nvSpPr>
        <p:spPr bwMode="auto">
          <a:xfrm rot="-3600231">
            <a:off x="7108032" y="3929857"/>
            <a:ext cx="22320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400">
                <a:solidFill>
                  <a:schemeClr val="accent2"/>
                </a:solidFill>
              </a:rPr>
              <a:t>Only when</a:t>
            </a:r>
            <a:r>
              <a:rPr lang="cs-CZ" altLang="cs-CZ" sz="1400">
                <a:solidFill>
                  <a:schemeClr val="accent2"/>
                </a:solidFill>
              </a:rPr>
              <a:t> </a:t>
            </a:r>
            <a:r>
              <a:rPr lang="cs-CZ" altLang="cs-CZ" sz="1800">
                <a:solidFill>
                  <a:schemeClr val="accent2"/>
                </a:solidFill>
              </a:rPr>
              <a:t>pO</a:t>
            </a:r>
            <a:r>
              <a:rPr lang="cs-CZ" altLang="cs-CZ" sz="1800" baseline="-25000">
                <a:solidFill>
                  <a:schemeClr val="accent2"/>
                </a:solidFill>
              </a:rPr>
              <a:t>2</a:t>
            </a:r>
            <a:r>
              <a:rPr lang="en-US" altLang="cs-CZ" sz="1800" baseline="-25000">
                <a:solidFill>
                  <a:schemeClr val="accent2"/>
                </a:solidFill>
              </a:rPr>
              <a:t> </a:t>
            </a:r>
            <a:r>
              <a:rPr lang="en-US" altLang="cs-CZ" sz="1400">
                <a:solidFill>
                  <a:schemeClr val="accent2"/>
                </a:solidFill>
              </a:rPr>
              <a:t>is low</a:t>
            </a:r>
            <a:endParaRPr lang="cs-CZ" altLang="cs-CZ" sz="1800" baseline="-25000">
              <a:solidFill>
                <a:schemeClr val="accent2"/>
              </a:solidFill>
            </a:endParaRPr>
          </a:p>
        </p:txBody>
      </p:sp>
    </p:spTree>
    <p:extLst>
      <p:ext uri="{BB962C8B-B14F-4D97-AF65-F5344CB8AC3E}">
        <p14:creationId xmlns:p14="http://schemas.microsoft.com/office/powerpoint/2010/main" val="28716708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8306"/>
                                        </p:tgtEl>
                                        <p:attrNameLst>
                                          <p:attrName>style.visibility</p:attrName>
                                        </p:attrNameLst>
                                      </p:cBhvr>
                                      <p:to>
                                        <p:strVal val="visible"/>
                                      </p:to>
                                    </p:set>
                                    <p:animEffect transition="in" filter="checkerboard(across)">
                                      <p:cBhvr>
                                        <p:cTn id="7" dur="500"/>
                                        <p:tgtEl>
                                          <p:spTgt spid="98306"/>
                                        </p:tgtEl>
                                      </p:cBhvr>
                                    </p:animEffect>
                                  </p:childTnLst>
                                </p:cTn>
                              </p:par>
                              <p:par>
                                <p:cTn id="8" presetID="5" presetClass="entr" presetSubtype="10" fill="hold" nodeType="withEffect">
                                  <p:stCondLst>
                                    <p:cond delay="0"/>
                                  </p:stCondLst>
                                  <p:childTnLst>
                                    <p:set>
                                      <p:cBhvr>
                                        <p:cTn id="9" dur="1" fill="hold">
                                          <p:stCondLst>
                                            <p:cond delay="0"/>
                                          </p:stCondLst>
                                        </p:cTn>
                                        <p:tgtEl>
                                          <p:spTgt spid="98307"/>
                                        </p:tgtEl>
                                        <p:attrNameLst>
                                          <p:attrName>style.visibility</p:attrName>
                                        </p:attrNameLst>
                                      </p:cBhvr>
                                      <p:to>
                                        <p:strVal val="visible"/>
                                      </p:to>
                                    </p:set>
                                    <p:animEffect transition="in" filter="checkerboard(across)">
                                      <p:cBhvr>
                                        <p:cTn id="10" dur="500"/>
                                        <p:tgtEl>
                                          <p:spTgt spid="98307"/>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nodeType="clickEffect">
                                  <p:stCondLst>
                                    <p:cond delay="0"/>
                                  </p:stCondLst>
                                  <p:childTnLst>
                                    <p:set>
                                      <p:cBhvr>
                                        <p:cTn id="14" dur="1" fill="hold">
                                          <p:stCondLst>
                                            <p:cond delay="0"/>
                                          </p:stCondLst>
                                        </p:cTn>
                                        <p:tgtEl>
                                          <p:spTgt spid="98310"/>
                                        </p:tgtEl>
                                        <p:attrNameLst>
                                          <p:attrName>style.visibility</p:attrName>
                                        </p:attrNameLst>
                                      </p:cBhvr>
                                      <p:to>
                                        <p:strVal val="visible"/>
                                      </p:to>
                                    </p:set>
                                    <p:animEffect transition="in" filter="checkerboard(across)">
                                      <p:cBhvr>
                                        <p:cTn id="15" dur="500"/>
                                        <p:tgtEl>
                                          <p:spTgt spid="98310"/>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98308"/>
                                        </p:tgtEl>
                                        <p:attrNameLst>
                                          <p:attrName>style.visibility</p:attrName>
                                        </p:attrNameLst>
                                      </p:cBhvr>
                                      <p:to>
                                        <p:strVal val="visible"/>
                                      </p:to>
                                    </p:set>
                                    <p:animEffect transition="in" filter="checkerboard(across)">
                                      <p:cBhvr>
                                        <p:cTn id="18" dur="500"/>
                                        <p:tgtEl>
                                          <p:spTgt spid="98308"/>
                                        </p:tgtEl>
                                      </p:cBhvr>
                                    </p:animEffect>
                                  </p:childTnLst>
                                </p:cTn>
                              </p:par>
                              <p:par>
                                <p:cTn id="19" presetID="5" presetClass="entr" presetSubtype="10" fill="hold" nodeType="withEffect">
                                  <p:stCondLst>
                                    <p:cond delay="0"/>
                                  </p:stCondLst>
                                  <p:childTnLst>
                                    <p:set>
                                      <p:cBhvr>
                                        <p:cTn id="20" dur="1" fill="hold">
                                          <p:stCondLst>
                                            <p:cond delay="0"/>
                                          </p:stCondLst>
                                        </p:cTn>
                                        <p:tgtEl>
                                          <p:spTgt spid="98312"/>
                                        </p:tgtEl>
                                        <p:attrNameLst>
                                          <p:attrName>style.visibility</p:attrName>
                                        </p:attrNameLst>
                                      </p:cBhvr>
                                      <p:to>
                                        <p:strVal val="visible"/>
                                      </p:to>
                                    </p:set>
                                    <p:animEffect transition="in" filter="checkerboard(across)">
                                      <p:cBhvr>
                                        <p:cTn id="21" dur="500"/>
                                        <p:tgtEl>
                                          <p:spTgt spid="98312"/>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 presetClass="entr" presetSubtype="10" fill="hold" nodeType="clickEffect">
                                  <p:stCondLst>
                                    <p:cond delay="0"/>
                                  </p:stCondLst>
                                  <p:childTnLst>
                                    <p:set>
                                      <p:cBhvr>
                                        <p:cTn id="25" dur="1" fill="hold">
                                          <p:stCondLst>
                                            <p:cond delay="0"/>
                                          </p:stCondLst>
                                        </p:cTn>
                                        <p:tgtEl>
                                          <p:spTgt spid="98311"/>
                                        </p:tgtEl>
                                        <p:attrNameLst>
                                          <p:attrName>style.visibility</p:attrName>
                                        </p:attrNameLst>
                                      </p:cBhvr>
                                      <p:to>
                                        <p:strVal val="visible"/>
                                      </p:to>
                                    </p:set>
                                    <p:animEffect transition="in" filter="checkerboard(across)">
                                      <p:cBhvr>
                                        <p:cTn id="26" dur="500"/>
                                        <p:tgtEl>
                                          <p:spTgt spid="98311"/>
                                        </p:tgtEl>
                                      </p:cBhvr>
                                    </p:animEffect>
                                  </p:childTnLst>
                                </p:cTn>
                              </p:par>
                              <p:par>
                                <p:cTn id="27" presetID="5" presetClass="entr" presetSubtype="10" fill="hold" grpId="0" nodeType="withEffect">
                                  <p:stCondLst>
                                    <p:cond delay="0"/>
                                  </p:stCondLst>
                                  <p:childTnLst>
                                    <p:set>
                                      <p:cBhvr>
                                        <p:cTn id="28" dur="1" fill="hold">
                                          <p:stCondLst>
                                            <p:cond delay="0"/>
                                          </p:stCondLst>
                                        </p:cTn>
                                        <p:tgtEl>
                                          <p:spTgt spid="98309"/>
                                        </p:tgtEl>
                                        <p:attrNameLst>
                                          <p:attrName>style.visibility</p:attrName>
                                        </p:attrNameLst>
                                      </p:cBhvr>
                                      <p:to>
                                        <p:strVal val="visible"/>
                                      </p:to>
                                    </p:set>
                                    <p:animEffect transition="in" filter="checkerboard(across)">
                                      <p:cBhvr>
                                        <p:cTn id="29" dur="500"/>
                                        <p:tgtEl>
                                          <p:spTgt spid="98309"/>
                                        </p:tgtEl>
                                      </p:cBhvr>
                                    </p:animEffect>
                                  </p:childTnLst>
                                </p:cTn>
                              </p:par>
                              <p:par>
                                <p:cTn id="30" presetID="5" presetClass="entr" presetSubtype="10" fill="hold" nodeType="withEffect">
                                  <p:stCondLst>
                                    <p:cond delay="0"/>
                                  </p:stCondLst>
                                  <p:childTnLst>
                                    <p:set>
                                      <p:cBhvr>
                                        <p:cTn id="31" dur="1" fill="hold">
                                          <p:stCondLst>
                                            <p:cond delay="0"/>
                                          </p:stCondLst>
                                        </p:cTn>
                                        <p:tgtEl>
                                          <p:spTgt spid="98313"/>
                                        </p:tgtEl>
                                        <p:attrNameLst>
                                          <p:attrName>style.visibility</p:attrName>
                                        </p:attrNameLst>
                                      </p:cBhvr>
                                      <p:to>
                                        <p:strVal val="visible"/>
                                      </p:to>
                                    </p:set>
                                    <p:animEffect transition="in" filter="checkerboard(across)">
                                      <p:cBhvr>
                                        <p:cTn id="32" dur="500"/>
                                        <p:tgtEl>
                                          <p:spTgt spid="9831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98329"/>
                                        </p:tgtEl>
                                        <p:attrNameLst>
                                          <p:attrName>style.visibility</p:attrName>
                                        </p:attrNameLst>
                                      </p:cBhvr>
                                      <p:to>
                                        <p:strVal val="visible"/>
                                      </p:to>
                                    </p:set>
                                    <p:animEffect transition="in" filter="checkerboard(across)">
                                      <p:cBhvr>
                                        <p:cTn id="37" dur="500"/>
                                        <p:tgtEl>
                                          <p:spTgt spid="98329"/>
                                        </p:tgtEl>
                                      </p:cBhvr>
                                    </p:animEffect>
                                  </p:childTnLst>
                                </p:cTn>
                              </p:par>
                              <p:par>
                                <p:cTn id="38" presetID="5" presetClass="entr" presetSubtype="10" fill="hold" nodeType="withEffect">
                                  <p:stCondLst>
                                    <p:cond delay="0"/>
                                  </p:stCondLst>
                                  <p:childTnLst>
                                    <p:set>
                                      <p:cBhvr>
                                        <p:cTn id="39" dur="1" fill="hold">
                                          <p:stCondLst>
                                            <p:cond delay="0"/>
                                          </p:stCondLst>
                                        </p:cTn>
                                        <p:tgtEl>
                                          <p:spTgt spid="98330"/>
                                        </p:tgtEl>
                                        <p:attrNameLst>
                                          <p:attrName>style.visibility</p:attrName>
                                        </p:attrNameLst>
                                      </p:cBhvr>
                                      <p:to>
                                        <p:strVal val="visible"/>
                                      </p:to>
                                    </p:set>
                                    <p:animEffect transition="in" filter="checkerboard(across)">
                                      <p:cBhvr>
                                        <p:cTn id="40" dur="500"/>
                                        <p:tgtEl>
                                          <p:spTgt spid="98330"/>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5" presetClass="entr" presetSubtype="10" fill="hold" nodeType="clickEffect">
                                  <p:stCondLst>
                                    <p:cond delay="0"/>
                                  </p:stCondLst>
                                  <p:childTnLst>
                                    <p:set>
                                      <p:cBhvr>
                                        <p:cTn id="44" dur="1" fill="hold">
                                          <p:stCondLst>
                                            <p:cond delay="0"/>
                                          </p:stCondLst>
                                        </p:cTn>
                                        <p:tgtEl>
                                          <p:spTgt spid="98316"/>
                                        </p:tgtEl>
                                        <p:attrNameLst>
                                          <p:attrName>style.visibility</p:attrName>
                                        </p:attrNameLst>
                                      </p:cBhvr>
                                      <p:to>
                                        <p:strVal val="visible"/>
                                      </p:to>
                                    </p:set>
                                    <p:animEffect transition="in" filter="checkerboard(across)">
                                      <p:cBhvr>
                                        <p:cTn id="45" dur="500"/>
                                        <p:tgtEl>
                                          <p:spTgt spid="98316"/>
                                        </p:tgtEl>
                                      </p:cBhvr>
                                    </p:animEffect>
                                  </p:childTnLst>
                                </p:cTn>
                              </p:par>
                              <p:par>
                                <p:cTn id="46" presetID="5" presetClass="entr" presetSubtype="10" fill="hold" grpId="0" nodeType="withEffect">
                                  <p:stCondLst>
                                    <p:cond delay="0"/>
                                  </p:stCondLst>
                                  <p:childTnLst>
                                    <p:set>
                                      <p:cBhvr>
                                        <p:cTn id="47" dur="1" fill="hold">
                                          <p:stCondLst>
                                            <p:cond delay="0"/>
                                          </p:stCondLst>
                                        </p:cTn>
                                        <p:tgtEl>
                                          <p:spTgt spid="98314"/>
                                        </p:tgtEl>
                                        <p:attrNameLst>
                                          <p:attrName>style.visibility</p:attrName>
                                        </p:attrNameLst>
                                      </p:cBhvr>
                                      <p:to>
                                        <p:strVal val="visible"/>
                                      </p:to>
                                    </p:set>
                                    <p:animEffect transition="in" filter="checkerboard(across)">
                                      <p:cBhvr>
                                        <p:cTn id="48" dur="500"/>
                                        <p:tgtEl>
                                          <p:spTgt spid="98314"/>
                                        </p:tgtEl>
                                      </p:cBhvr>
                                    </p:animEffect>
                                  </p:childTnLst>
                                </p:cTn>
                              </p:par>
                              <p:par>
                                <p:cTn id="49" presetID="5" presetClass="entr" presetSubtype="10" fill="hold" nodeType="withEffect">
                                  <p:stCondLst>
                                    <p:cond delay="0"/>
                                  </p:stCondLst>
                                  <p:childTnLst>
                                    <p:set>
                                      <p:cBhvr>
                                        <p:cTn id="50" dur="1" fill="hold">
                                          <p:stCondLst>
                                            <p:cond delay="0"/>
                                          </p:stCondLst>
                                        </p:cTn>
                                        <p:tgtEl>
                                          <p:spTgt spid="98318"/>
                                        </p:tgtEl>
                                        <p:attrNameLst>
                                          <p:attrName>style.visibility</p:attrName>
                                        </p:attrNameLst>
                                      </p:cBhvr>
                                      <p:to>
                                        <p:strVal val="visible"/>
                                      </p:to>
                                    </p:set>
                                    <p:animEffect transition="in" filter="checkerboard(across)">
                                      <p:cBhvr>
                                        <p:cTn id="51" dur="500"/>
                                        <p:tgtEl>
                                          <p:spTgt spid="98318"/>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5" presetClass="entr" presetSubtype="10" fill="hold" nodeType="clickEffect">
                                  <p:stCondLst>
                                    <p:cond delay="0"/>
                                  </p:stCondLst>
                                  <p:childTnLst>
                                    <p:set>
                                      <p:cBhvr>
                                        <p:cTn id="55" dur="1" fill="hold">
                                          <p:stCondLst>
                                            <p:cond delay="0"/>
                                          </p:stCondLst>
                                        </p:cTn>
                                        <p:tgtEl>
                                          <p:spTgt spid="98317"/>
                                        </p:tgtEl>
                                        <p:attrNameLst>
                                          <p:attrName>style.visibility</p:attrName>
                                        </p:attrNameLst>
                                      </p:cBhvr>
                                      <p:to>
                                        <p:strVal val="visible"/>
                                      </p:to>
                                    </p:set>
                                    <p:animEffect transition="in" filter="checkerboard(across)">
                                      <p:cBhvr>
                                        <p:cTn id="56" dur="500"/>
                                        <p:tgtEl>
                                          <p:spTgt spid="98317"/>
                                        </p:tgtEl>
                                      </p:cBhvr>
                                    </p:animEffect>
                                  </p:childTnLst>
                                </p:cTn>
                              </p:par>
                              <p:par>
                                <p:cTn id="57" presetID="5" presetClass="entr" presetSubtype="10" fill="hold" grpId="0" nodeType="withEffect">
                                  <p:stCondLst>
                                    <p:cond delay="0"/>
                                  </p:stCondLst>
                                  <p:childTnLst>
                                    <p:set>
                                      <p:cBhvr>
                                        <p:cTn id="58" dur="1" fill="hold">
                                          <p:stCondLst>
                                            <p:cond delay="0"/>
                                          </p:stCondLst>
                                        </p:cTn>
                                        <p:tgtEl>
                                          <p:spTgt spid="98315"/>
                                        </p:tgtEl>
                                        <p:attrNameLst>
                                          <p:attrName>style.visibility</p:attrName>
                                        </p:attrNameLst>
                                      </p:cBhvr>
                                      <p:to>
                                        <p:strVal val="visible"/>
                                      </p:to>
                                    </p:set>
                                    <p:animEffect transition="in" filter="checkerboard(across)">
                                      <p:cBhvr>
                                        <p:cTn id="59" dur="500"/>
                                        <p:tgtEl>
                                          <p:spTgt spid="98315"/>
                                        </p:tgtEl>
                                      </p:cBhvr>
                                    </p:animEffect>
                                  </p:childTnLst>
                                </p:cTn>
                              </p:par>
                              <p:par>
                                <p:cTn id="60" presetID="5" presetClass="entr" presetSubtype="10" fill="hold" nodeType="withEffect">
                                  <p:stCondLst>
                                    <p:cond delay="0"/>
                                  </p:stCondLst>
                                  <p:childTnLst>
                                    <p:set>
                                      <p:cBhvr>
                                        <p:cTn id="61" dur="1" fill="hold">
                                          <p:stCondLst>
                                            <p:cond delay="0"/>
                                          </p:stCondLst>
                                        </p:cTn>
                                        <p:tgtEl>
                                          <p:spTgt spid="98319"/>
                                        </p:tgtEl>
                                        <p:attrNameLst>
                                          <p:attrName>style.visibility</p:attrName>
                                        </p:attrNameLst>
                                      </p:cBhvr>
                                      <p:to>
                                        <p:strVal val="visible"/>
                                      </p:to>
                                    </p:set>
                                    <p:animEffect transition="in" filter="checkerboard(across)">
                                      <p:cBhvr>
                                        <p:cTn id="62" dur="500"/>
                                        <p:tgtEl>
                                          <p:spTgt spid="98319"/>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5" presetClass="entr" presetSubtype="10" fill="hold" grpId="0" nodeType="clickEffect">
                                  <p:stCondLst>
                                    <p:cond delay="0"/>
                                  </p:stCondLst>
                                  <p:childTnLst>
                                    <p:set>
                                      <p:cBhvr>
                                        <p:cTn id="66" dur="1" fill="hold">
                                          <p:stCondLst>
                                            <p:cond delay="0"/>
                                          </p:stCondLst>
                                        </p:cTn>
                                        <p:tgtEl>
                                          <p:spTgt spid="98322"/>
                                        </p:tgtEl>
                                        <p:attrNameLst>
                                          <p:attrName>style.visibility</p:attrName>
                                        </p:attrNameLst>
                                      </p:cBhvr>
                                      <p:to>
                                        <p:strVal val="visible"/>
                                      </p:to>
                                    </p:set>
                                    <p:animEffect transition="in" filter="checkerboard(across)">
                                      <p:cBhvr>
                                        <p:cTn id="67" dur="500"/>
                                        <p:tgtEl>
                                          <p:spTgt spid="98322"/>
                                        </p:tgtEl>
                                      </p:cBhvr>
                                    </p:animEffect>
                                  </p:childTnLst>
                                </p:cTn>
                              </p:par>
                              <p:par>
                                <p:cTn id="68" presetID="5" presetClass="entr" presetSubtype="10" fill="hold" grpId="0" nodeType="withEffect">
                                  <p:stCondLst>
                                    <p:cond delay="0"/>
                                  </p:stCondLst>
                                  <p:childTnLst>
                                    <p:set>
                                      <p:cBhvr>
                                        <p:cTn id="69" dur="1" fill="hold">
                                          <p:stCondLst>
                                            <p:cond delay="0"/>
                                          </p:stCondLst>
                                        </p:cTn>
                                        <p:tgtEl>
                                          <p:spTgt spid="98326"/>
                                        </p:tgtEl>
                                        <p:attrNameLst>
                                          <p:attrName>style.visibility</p:attrName>
                                        </p:attrNameLst>
                                      </p:cBhvr>
                                      <p:to>
                                        <p:strVal val="visible"/>
                                      </p:to>
                                    </p:set>
                                    <p:animEffect transition="in" filter="checkerboard(across)">
                                      <p:cBhvr>
                                        <p:cTn id="70" dur="500"/>
                                        <p:tgtEl>
                                          <p:spTgt spid="98326"/>
                                        </p:tgtEl>
                                      </p:cBhvr>
                                    </p:animEffect>
                                  </p:childTnLst>
                                </p:cTn>
                              </p:par>
                              <p:par>
                                <p:cTn id="71" presetID="5" presetClass="entr" presetSubtype="10" fill="hold" nodeType="withEffect">
                                  <p:stCondLst>
                                    <p:cond delay="0"/>
                                  </p:stCondLst>
                                  <p:childTnLst>
                                    <p:set>
                                      <p:cBhvr>
                                        <p:cTn id="72" dur="1" fill="hold">
                                          <p:stCondLst>
                                            <p:cond delay="0"/>
                                          </p:stCondLst>
                                        </p:cTn>
                                        <p:tgtEl>
                                          <p:spTgt spid="98321"/>
                                        </p:tgtEl>
                                        <p:attrNameLst>
                                          <p:attrName>style.visibility</p:attrName>
                                        </p:attrNameLst>
                                      </p:cBhvr>
                                      <p:to>
                                        <p:strVal val="visible"/>
                                      </p:to>
                                    </p:set>
                                    <p:animEffect transition="in" filter="checkerboard(across)">
                                      <p:cBhvr>
                                        <p:cTn id="73" dur="500"/>
                                        <p:tgtEl>
                                          <p:spTgt spid="98321"/>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5" presetClass="entr" presetSubtype="10" fill="hold" nodeType="clickEffect">
                                  <p:stCondLst>
                                    <p:cond delay="0"/>
                                  </p:stCondLst>
                                  <p:childTnLst>
                                    <p:set>
                                      <p:cBhvr>
                                        <p:cTn id="77" dur="1" fill="hold">
                                          <p:stCondLst>
                                            <p:cond delay="0"/>
                                          </p:stCondLst>
                                        </p:cTn>
                                        <p:tgtEl>
                                          <p:spTgt spid="98324"/>
                                        </p:tgtEl>
                                        <p:attrNameLst>
                                          <p:attrName>style.visibility</p:attrName>
                                        </p:attrNameLst>
                                      </p:cBhvr>
                                      <p:to>
                                        <p:strVal val="visible"/>
                                      </p:to>
                                    </p:set>
                                    <p:animEffect transition="in" filter="checkerboard(across)">
                                      <p:cBhvr>
                                        <p:cTn id="78" dur="500"/>
                                        <p:tgtEl>
                                          <p:spTgt spid="98324"/>
                                        </p:tgtEl>
                                      </p:cBhvr>
                                    </p:animEffect>
                                  </p:childTnLst>
                                </p:cTn>
                              </p:par>
                              <p:par>
                                <p:cTn id="79" presetID="5" presetClass="entr" presetSubtype="10" fill="hold" grpId="0" nodeType="withEffect">
                                  <p:stCondLst>
                                    <p:cond delay="0"/>
                                  </p:stCondLst>
                                  <p:childTnLst>
                                    <p:set>
                                      <p:cBhvr>
                                        <p:cTn id="80" dur="1" fill="hold">
                                          <p:stCondLst>
                                            <p:cond delay="0"/>
                                          </p:stCondLst>
                                        </p:cTn>
                                        <p:tgtEl>
                                          <p:spTgt spid="98331"/>
                                        </p:tgtEl>
                                        <p:attrNameLst>
                                          <p:attrName>style.visibility</p:attrName>
                                        </p:attrNameLst>
                                      </p:cBhvr>
                                      <p:to>
                                        <p:strVal val="visible"/>
                                      </p:to>
                                    </p:set>
                                    <p:animEffect transition="in" filter="checkerboard(across)">
                                      <p:cBhvr>
                                        <p:cTn id="81" dur="500"/>
                                        <p:tgtEl>
                                          <p:spTgt spid="98331"/>
                                        </p:tgtEl>
                                      </p:cBhvr>
                                    </p:animEffect>
                                  </p:childTnLst>
                                </p:cTn>
                              </p:par>
                              <p:par>
                                <p:cTn id="82" presetID="5" presetClass="entr" presetSubtype="10" fill="hold" nodeType="withEffect">
                                  <p:stCondLst>
                                    <p:cond delay="0"/>
                                  </p:stCondLst>
                                  <p:childTnLst>
                                    <p:set>
                                      <p:cBhvr>
                                        <p:cTn id="83" dur="1" fill="hold">
                                          <p:stCondLst>
                                            <p:cond delay="0"/>
                                          </p:stCondLst>
                                        </p:cTn>
                                        <p:tgtEl>
                                          <p:spTgt spid="98327"/>
                                        </p:tgtEl>
                                        <p:attrNameLst>
                                          <p:attrName>style.visibility</p:attrName>
                                        </p:attrNameLst>
                                      </p:cBhvr>
                                      <p:to>
                                        <p:strVal val="visible"/>
                                      </p:to>
                                    </p:set>
                                    <p:animEffect transition="in" filter="checkerboard(across)">
                                      <p:cBhvr>
                                        <p:cTn id="84" dur="500"/>
                                        <p:tgtEl>
                                          <p:spTgt spid="98327"/>
                                        </p:tgtEl>
                                      </p:cBhvr>
                                    </p:animEffect>
                                  </p:childTnLst>
                                </p:cTn>
                              </p:par>
                              <p:par>
                                <p:cTn id="85" presetID="5" presetClass="entr" presetSubtype="10" fill="hold" grpId="0" nodeType="withEffect">
                                  <p:stCondLst>
                                    <p:cond delay="0"/>
                                  </p:stCondLst>
                                  <p:childTnLst>
                                    <p:set>
                                      <p:cBhvr>
                                        <p:cTn id="86" dur="1" fill="hold">
                                          <p:stCondLst>
                                            <p:cond delay="0"/>
                                          </p:stCondLst>
                                        </p:cTn>
                                        <p:tgtEl>
                                          <p:spTgt spid="98323"/>
                                        </p:tgtEl>
                                        <p:attrNameLst>
                                          <p:attrName>style.visibility</p:attrName>
                                        </p:attrNameLst>
                                      </p:cBhvr>
                                      <p:to>
                                        <p:strVal val="visible"/>
                                      </p:to>
                                    </p:set>
                                    <p:animEffect transition="in" filter="checkerboard(across)">
                                      <p:cBhvr>
                                        <p:cTn id="87" dur="500"/>
                                        <p:tgtEl>
                                          <p:spTgt spid="98323"/>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5" presetClass="entr" presetSubtype="10" fill="hold" nodeType="clickEffect">
                                  <p:stCondLst>
                                    <p:cond delay="0"/>
                                  </p:stCondLst>
                                  <p:childTnLst>
                                    <p:set>
                                      <p:cBhvr>
                                        <p:cTn id="91" dur="1" fill="hold">
                                          <p:stCondLst>
                                            <p:cond delay="0"/>
                                          </p:stCondLst>
                                        </p:cTn>
                                        <p:tgtEl>
                                          <p:spTgt spid="98325"/>
                                        </p:tgtEl>
                                        <p:attrNameLst>
                                          <p:attrName>style.visibility</p:attrName>
                                        </p:attrNameLst>
                                      </p:cBhvr>
                                      <p:to>
                                        <p:strVal val="visible"/>
                                      </p:to>
                                    </p:set>
                                    <p:animEffect transition="in" filter="checkerboard(across)">
                                      <p:cBhvr>
                                        <p:cTn id="92" dur="500"/>
                                        <p:tgtEl>
                                          <p:spTgt spid="983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animBg="1"/>
      <p:bldP spid="98308" grpId="0"/>
      <p:bldP spid="98309" grpId="0"/>
      <p:bldP spid="98314" grpId="0"/>
      <p:bldP spid="98315" grpId="0"/>
      <p:bldP spid="98322" grpId="0"/>
      <p:bldP spid="98323" grpId="0" animBg="1"/>
      <p:bldP spid="98326" grpId="0"/>
      <p:bldP spid="98329" grpId="0" animBg="1"/>
      <p:bldP spid="98331"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AutoShape 39">
            <a:extLst>
              <a:ext uri="{FF2B5EF4-FFF2-40B4-BE49-F238E27FC236}">
                <a16:creationId xmlns:a16="http://schemas.microsoft.com/office/drawing/2014/main" id="{3A3832B6-5A12-4033-8FA3-C36F712C0CB2}"/>
              </a:ext>
            </a:extLst>
          </p:cNvPr>
          <p:cNvSpPr>
            <a:spLocks noChangeArrowheads="1"/>
          </p:cNvSpPr>
          <p:nvPr/>
        </p:nvSpPr>
        <p:spPr bwMode="auto">
          <a:xfrm>
            <a:off x="3214688" y="1052513"/>
            <a:ext cx="1439862" cy="576262"/>
          </a:xfrm>
          <a:prstGeom prst="rightArrow">
            <a:avLst>
              <a:gd name="adj1" fmla="val 50000"/>
              <a:gd name="adj2" fmla="val 62466"/>
            </a:avLst>
          </a:prstGeom>
          <a:solidFill>
            <a:srgbClr val="66FF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cs-CZ" sz="1800"/>
              <a:t>emphysema</a:t>
            </a:r>
            <a:endParaRPr lang="cs-CZ" altLang="cs-CZ" sz="1800"/>
          </a:p>
        </p:txBody>
      </p:sp>
      <p:sp>
        <p:nvSpPr>
          <p:cNvPr id="68648" name="AutoShape 40">
            <a:extLst>
              <a:ext uri="{FF2B5EF4-FFF2-40B4-BE49-F238E27FC236}">
                <a16:creationId xmlns:a16="http://schemas.microsoft.com/office/drawing/2014/main" id="{5D0C00D5-F178-4AD5-8827-436A29C4426F}"/>
              </a:ext>
            </a:extLst>
          </p:cNvPr>
          <p:cNvSpPr>
            <a:spLocks noChangeArrowheads="1"/>
          </p:cNvSpPr>
          <p:nvPr/>
        </p:nvSpPr>
        <p:spPr bwMode="auto">
          <a:xfrm>
            <a:off x="6384926" y="1052513"/>
            <a:ext cx="1655763" cy="576262"/>
          </a:xfrm>
          <a:prstGeom prst="rightArrow">
            <a:avLst>
              <a:gd name="adj1" fmla="val 50000"/>
              <a:gd name="adj2" fmla="val 71832"/>
            </a:avLst>
          </a:prstGeom>
          <a:solidFill>
            <a:srgbClr val="FFCCCC"/>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cs-CZ" sz="1800"/>
              <a:t>compensation</a:t>
            </a:r>
            <a:endParaRPr lang="cs-CZ" altLang="cs-CZ" sz="1800"/>
          </a:p>
        </p:txBody>
      </p:sp>
      <p:sp>
        <p:nvSpPr>
          <p:cNvPr id="184324" name="Text Box 2">
            <a:extLst>
              <a:ext uri="{FF2B5EF4-FFF2-40B4-BE49-F238E27FC236}">
                <a16:creationId xmlns:a16="http://schemas.microsoft.com/office/drawing/2014/main" id="{E510AAB1-B26C-4635-B8A8-9716EB15FCEB}"/>
              </a:ext>
            </a:extLst>
          </p:cNvPr>
          <p:cNvSpPr txBox="1">
            <a:spLocks noChangeArrowheads="1"/>
          </p:cNvSpPr>
          <p:nvPr/>
        </p:nvSpPr>
        <p:spPr bwMode="auto">
          <a:xfrm>
            <a:off x="1574800" y="260350"/>
            <a:ext cx="91392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2400" b="1" u="sng">
                <a:solidFill>
                  <a:schemeClr val="accent2"/>
                </a:solidFill>
              </a:rPr>
              <a:t>Emphysematous form</a:t>
            </a:r>
            <a:r>
              <a:rPr lang="en-US" altLang="cs-CZ" sz="2400" b="1">
                <a:solidFill>
                  <a:schemeClr val="accent2"/>
                </a:solidFill>
              </a:rPr>
              <a:t> of the chronic obstructive lung disease</a:t>
            </a:r>
            <a:endParaRPr lang="cs-CZ" altLang="cs-CZ" sz="2400" b="1">
              <a:solidFill>
                <a:schemeClr val="accent2"/>
              </a:solidFill>
            </a:endParaRPr>
          </a:p>
        </p:txBody>
      </p:sp>
      <p:sp>
        <p:nvSpPr>
          <p:cNvPr id="68616" name="Text Box 8">
            <a:extLst>
              <a:ext uri="{FF2B5EF4-FFF2-40B4-BE49-F238E27FC236}">
                <a16:creationId xmlns:a16="http://schemas.microsoft.com/office/drawing/2014/main" id="{A6941AC0-6D1A-479B-9B6D-899B10F09BC0}"/>
              </a:ext>
            </a:extLst>
          </p:cNvPr>
          <p:cNvSpPr txBox="1">
            <a:spLocks noChangeArrowheads="1"/>
          </p:cNvSpPr>
          <p:nvPr/>
        </p:nvSpPr>
        <p:spPr bwMode="auto">
          <a:xfrm>
            <a:off x="8651875" y="2276476"/>
            <a:ext cx="22685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400"/>
              <a:t>     normal</a:t>
            </a:r>
            <a:r>
              <a:rPr lang="cs-CZ" altLang="cs-CZ" sz="1600"/>
              <a:t> </a:t>
            </a:r>
            <a:r>
              <a:rPr lang="cs-CZ" altLang="cs-CZ" sz="2000"/>
              <a:t>pCO</a:t>
            </a:r>
            <a:r>
              <a:rPr lang="cs-CZ" altLang="cs-CZ" sz="2000" baseline="-25000"/>
              <a:t>2</a:t>
            </a:r>
          </a:p>
        </p:txBody>
      </p:sp>
      <p:sp>
        <p:nvSpPr>
          <p:cNvPr id="68617" name="Text Box 9">
            <a:extLst>
              <a:ext uri="{FF2B5EF4-FFF2-40B4-BE49-F238E27FC236}">
                <a16:creationId xmlns:a16="http://schemas.microsoft.com/office/drawing/2014/main" id="{E8EA45CD-AC4B-4B3C-AA8D-54D8C5D218D8}"/>
              </a:ext>
            </a:extLst>
          </p:cNvPr>
          <p:cNvSpPr txBox="1">
            <a:spLocks noChangeArrowheads="1"/>
          </p:cNvSpPr>
          <p:nvPr/>
        </p:nvSpPr>
        <p:spPr bwMode="auto">
          <a:xfrm>
            <a:off x="6456363" y="1989138"/>
            <a:ext cx="2051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a:t>Respiratory centre</a:t>
            </a:r>
            <a:endParaRPr lang="cs-CZ" altLang="cs-CZ" sz="1800"/>
          </a:p>
        </p:txBody>
      </p:sp>
      <p:sp>
        <p:nvSpPr>
          <p:cNvPr id="68626" name="Text Box 18">
            <a:extLst>
              <a:ext uri="{FF2B5EF4-FFF2-40B4-BE49-F238E27FC236}">
                <a16:creationId xmlns:a16="http://schemas.microsoft.com/office/drawing/2014/main" id="{7C5D3097-796E-41BF-AECD-E49767817161}"/>
              </a:ext>
            </a:extLst>
          </p:cNvPr>
          <p:cNvSpPr txBox="1">
            <a:spLocks noChangeArrowheads="1"/>
          </p:cNvSpPr>
          <p:nvPr/>
        </p:nvSpPr>
        <p:spPr bwMode="auto">
          <a:xfrm>
            <a:off x="8688389" y="2636839"/>
            <a:ext cx="19446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400"/>
              <a:t>    normal</a:t>
            </a:r>
            <a:r>
              <a:rPr lang="cs-CZ" altLang="cs-CZ" sz="1600"/>
              <a:t> </a:t>
            </a:r>
            <a:r>
              <a:rPr lang="cs-CZ" altLang="cs-CZ" sz="2000"/>
              <a:t>pO</a:t>
            </a:r>
            <a:r>
              <a:rPr lang="cs-CZ" altLang="cs-CZ" sz="2000" baseline="-25000"/>
              <a:t>2</a:t>
            </a:r>
          </a:p>
        </p:txBody>
      </p:sp>
      <p:sp>
        <p:nvSpPr>
          <p:cNvPr id="184328" name="Text Box 26">
            <a:extLst>
              <a:ext uri="{FF2B5EF4-FFF2-40B4-BE49-F238E27FC236}">
                <a16:creationId xmlns:a16="http://schemas.microsoft.com/office/drawing/2014/main" id="{F6B3449F-4C47-45D2-B27F-00D962C50FBD}"/>
              </a:ext>
            </a:extLst>
          </p:cNvPr>
          <p:cNvSpPr txBox="1">
            <a:spLocks noChangeArrowheads="1"/>
          </p:cNvSpPr>
          <p:nvPr/>
        </p:nvSpPr>
        <p:spPr bwMode="auto">
          <a:xfrm>
            <a:off x="4540251" y="1027114"/>
            <a:ext cx="1851025" cy="528637"/>
          </a:xfrm>
          <a:prstGeom prst="rect">
            <a:avLst/>
          </a:prstGeom>
          <a:solidFill>
            <a:srgbClr val="66FFFF"/>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VE =   </a:t>
            </a:r>
            <a:r>
              <a:rPr lang="cs-CZ" altLang="cs-CZ" sz="2800"/>
              <a:t>VD</a:t>
            </a:r>
            <a:r>
              <a:rPr lang="cs-CZ" altLang="cs-CZ" sz="1800"/>
              <a:t> + </a:t>
            </a:r>
            <a:r>
              <a:rPr lang="cs-CZ" altLang="cs-CZ" sz="1200" b="1"/>
              <a:t>VA</a:t>
            </a:r>
          </a:p>
        </p:txBody>
      </p:sp>
      <p:sp>
        <p:nvSpPr>
          <p:cNvPr id="184329" name="Text Box 27">
            <a:extLst>
              <a:ext uri="{FF2B5EF4-FFF2-40B4-BE49-F238E27FC236}">
                <a16:creationId xmlns:a16="http://schemas.microsoft.com/office/drawing/2014/main" id="{C5128EC3-BD41-4E11-BE81-6B1A6EAC4D8E}"/>
              </a:ext>
            </a:extLst>
          </p:cNvPr>
          <p:cNvSpPr txBox="1">
            <a:spLocks noChangeArrowheads="1"/>
          </p:cNvSpPr>
          <p:nvPr/>
        </p:nvSpPr>
        <p:spPr bwMode="auto">
          <a:xfrm>
            <a:off x="1574801" y="1179514"/>
            <a:ext cx="1641475" cy="376237"/>
          </a:xfrm>
          <a:prstGeom prst="rect">
            <a:avLst/>
          </a:prstGeom>
          <a:solidFill>
            <a:srgbClr val="66FF66"/>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VE = VD + VA</a:t>
            </a:r>
          </a:p>
        </p:txBody>
      </p:sp>
      <p:sp>
        <p:nvSpPr>
          <p:cNvPr id="68646" name="Text Box 38">
            <a:extLst>
              <a:ext uri="{FF2B5EF4-FFF2-40B4-BE49-F238E27FC236}">
                <a16:creationId xmlns:a16="http://schemas.microsoft.com/office/drawing/2014/main" id="{15F8CF25-7051-420D-9AA2-2F226D92DFFE}"/>
              </a:ext>
            </a:extLst>
          </p:cNvPr>
          <p:cNvSpPr txBox="1">
            <a:spLocks noChangeArrowheads="1"/>
          </p:cNvSpPr>
          <p:nvPr/>
        </p:nvSpPr>
        <p:spPr bwMode="auto">
          <a:xfrm>
            <a:off x="7907338" y="908050"/>
            <a:ext cx="2590800" cy="711200"/>
          </a:xfrm>
          <a:prstGeom prst="rect">
            <a:avLst/>
          </a:prstGeom>
          <a:solidFill>
            <a:srgbClr val="FFCCCC"/>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a:t>VE</a:t>
            </a:r>
            <a:r>
              <a:rPr lang="cs-CZ" altLang="cs-CZ" sz="2800"/>
              <a:t> = </a:t>
            </a:r>
            <a:r>
              <a:rPr lang="cs-CZ" altLang="cs-CZ" sz="4000"/>
              <a:t>VD</a:t>
            </a:r>
            <a:r>
              <a:rPr lang="cs-CZ" altLang="cs-CZ" sz="2800"/>
              <a:t> + </a:t>
            </a:r>
            <a:r>
              <a:rPr lang="cs-CZ" altLang="cs-CZ" sz="2000"/>
              <a:t>VA</a:t>
            </a:r>
          </a:p>
        </p:txBody>
      </p:sp>
      <p:sp>
        <p:nvSpPr>
          <p:cNvPr id="68650" name="Line 42">
            <a:extLst>
              <a:ext uri="{FF2B5EF4-FFF2-40B4-BE49-F238E27FC236}">
                <a16:creationId xmlns:a16="http://schemas.microsoft.com/office/drawing/2014/main" id="{F0E493B2-FB4F-40B8-88CE-5F76F5C59130}"/>
              </a:ext>
            </a:extLst>
          </p:cNvPr>
          <p:cNvSpPr>
            <a:spLocks noChangeShapeType="1"/>
          </p:cNvSpPr>
          <p:nvPr/>
        </p:nvSpPr>
        <p:spPr bwMode="auto">
          <a:xfrm flipV="1">
            <a:off x="5591175" y="2779714"/>
            <a:ext cx="0" cy="287337"/>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68651" name="Text Box 43">
            <a:extLst>
              <a:ext uri="{FF2B5EF4-FFF2-40B4-BE49-F238E27FC236}">
                <a16:creationId xmlns:a16="http://schemas.microsoft.com/office/drawing/2014/main" id="{BB4D1836-1506-4383-81D0-8375F097334A}"/>
              </a:ext>
            </a:extLst>
          </p:cNvPr>
          <p:cNvSpPr txBox="1">
            <a:spLocks noChangeArrowheads="1"/>
          </p:cNvSpPr>
          <p:nvPr/>
        </p:nvSpPr>
        <p:spPr bwMode="auto">
          <a:xfrm>
            <a:off x="8688389" y="1803400"/>
            <a:ext cx="19002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400"/>
              <a:t>  Normalization of </a:t>
            </a:r>
            <a:r>
              <a:rPr lang="cs-CZ" altLang="cs-CZ" sz="1400"/>
              <a:t> VA</a:t>
            </a:r>
          </a:p>
        </p:txBody>
      </p:sp>
      <p:sp>
        <p:nvSpPr>
          <p:cNvPr id="68652" name="Text Box 44">
            <a:extLst>
              <a:ext uri="{FF2B5EF4-FFF2-40B4-BE49-F238E27FC236}">
                <a16:creationId xmlns:a16="http://schemas.microsoft.com/office/drawing/2014/main" id="{410BDBF6-8E66-408A-A331-000DC5856C6A}"/>
              </a:ext>
            </a:extLst>
          </p:cNvPr>
          <p:cNvSpPr txBox="1">
            <a:spLocks noChangeArrowheads="1"/>
          </p:cNvSpPr>
          <p:nvPr/>
        </p:nvSpPr>
        <p:spPr bwMode="auto">
          <a:xfrm>
            <a:off x="5591176" y="2276476"/>
            <a:ext cx="15843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pCO</a:t>
            </a:r>
            <a:r>
              <a:rPr lang="cs-CZ" altLang="cs-CZ" sz="2000" baseline="-25000"/>
              <a:t>2</a:t>
            </a:r>
          </a:p>
        </p:txBody>
      </p:sp>
      <p:sp>
        <p:nvSpPr>
          <p:cNvPr id="68653" name="Text Box 45">
            <a:extLst>
              <a:ext uri="{FF2B5EF4-FFF2-40B4-BE49-F238E27FC236}">
                <a16:creationId xmlns:a16="http://schemas.microsoft.com/office/drawing/2014/main" id="{02DB3313-5C3A-4356-A4FD-3DAB7E3C41E8}"/>
              </a:ext>
            </a:extLst>
          </p:cNvPr>
          <p:cNvSpPr txBox="1">
            <a:spLocks noChangeArrowheads="1"/>
          </p:cNvSpPr>
          <p:nvPr/>
        </p:nvSpPr>
        <p:spPr bwMode="auto">
          <a:xfrm>
            <a:off x="5591176" y="2636839"/>
            <a:ext cx="15843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pO</a:t>
            </a:r>
            <a:r>
              <a:rPr lang="cs-CZ" altLang="cs-CZ" sz="2000" baseline="-25000"/>
              <a:t>2</a:t>
            </a:r>
          </a:p>
        </p:txBody>
      </p:sp>
      <p:sp>
        <p:nvSpPr>
          <p:cNvPr id="68654" name="Line 46">
            <a:extLst>
              <a:ext uri="{FF2B5EF4-FFF2-40B4-BE49-F238E27FC236}">
                <a16:creationId xmlns:a16="http://schemas.microsoft.com/office/drawing/2014/main" id="{3E6921E2-91B9-4CC2-8882-D3CE973691D2}"/>
              </a:ext>
            </a:extLst>
          </p:cNvPr>
          <p:cNvSpPr>
            <a:spLocks noChangeShapeType="1"/>
          </p:cNvSpPr>
          <p:nvPr/>
        </p:nvSpPr>
        <p:spPr bwMode="auto">
          <a:xfrm flipV="1">
            <a:off x="5591175" y="2349500"/>
            <a:ext cx="0" cy="2873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8656" name="Line 48">
            <a:extLst>
              <a:ext uri="{FF2B5EF4-FFF2-40B4-BE49-F238E27FC236}">
                <a16:creationId xmlns:a16="http://schemas.microsoft.com/office/drawing/2014/main" id="{0A38AD2A-500E-4528-A491-474015F40EEC}"/>
              </a:ext>
            </a:extLst>
          </p:cNvPr>
          <p:cNvSpPr>
            <a:spLocks noChangeShapeType="1"/>
          </p:cNvSpPr>
          <p:nvPr/>
        </p:nvSpPr>
        <p:spPr bwMode="auto">
          <a:xfrm flipH="1">
            <a:off x="5880100" y="1484313"/>
            <a:ext cx="215900" cy="863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8657" name="Freeform 49">
            <a:extLst>
              <a:ext uri="{FF2B5EF4-FFF2-40B4-BE49-F238E27FC236}">
                <a16:creationId xmlns:a16="http://schemas.microsoft.com/office/drawing/2014/main" id="{7ED900F9-95FC-4DAC-BE99-30EEC135C8A3}"/>
              </a:ext>
            </a:extLst>
          </p:cNvPr>
          <p:cNvSpPr>
            <a:spLocks/>
          </p:cNvSpPr>
          <p:nvPr/>
        </p:nvSpPr>
        <p:spPr bwMode="auto">
          <a:xfrm>
            <a:off x="6383339" y="2347913"/>
            <a:ext cx="720725" cy="436562"/>
          </a:xfrm>
          <a:custGeom>
            <a:avLst/>
            <a:gdLst>
              <a:gd name="T0" fmla="*/ 0 w 454"/>
              <a:gd name="T1" fmla="*/ 2147483646 h 275"/>
              <a:gd name="T2" fmla="*/ 2147483646 w 454"/>
              <a:gd name="T3" fmla="*/ 2147483646 h 275"/>
              <a:gd name="T4" fmla="*/ 2147483646 w 454"/>
              <a:gd name="T5" fmla="*/ 0 h 275"/>
              <a:gd name="T6" fmla="*/ 0 60000 65536"/>
              <a:gd name="T7" fmla="*/ 0 60000 65536"/>
              <a:gd name="T8" fmla="*/ 0 60000 65536"/>
              <a:gd name="T9" fmla="*/ 0 w 454"/>
              <a:gd name="T10" fmla="*/ 0 h 275"/>
              <a:gd name="T11" fmla="*/ 454 w 454"/>
              <a:gd name="T12" fmla="*/ 275 h 275"/>
            </a:gdLst>
            <a:ahLst/>
            <a:cxnLst>
              <a:cxn ang="T6">
                <a:pos x="T0" y="T1"/>
              </a:cxn>
              <a:cxn ang="T7">
                <a:pos x="T2" y="T3"/>
              </a:cxn>
              <a:cxn ang="T8">
                <a:pos x="T4" y="T5"/>
              </a:cxn>
            </a:cxnLst>
            <a:rect l="T9" t="T10" r="T11" b="T12"/>
            <a:pathLst>
              <a:path w="454" h="275">
                <a:moveTo>
                  <a:pt x="0" y="182"/>
                </a:moveTo>
                <a:cubicBezTo>
                  <a:pt x="60" y="192"/>
                  <a:pt x="287" y="275"/>
                  <a:pt x="363" y="245"/>
                </a:cubicBezTo>
                <a:cubicBezTo>
                  <a:pt x="439" y="215"/>
                  <a:pt x="435" y="51"/>
                  <a:pt x="454" y="0"/>
                </a:cubicBezTo>
              </a:path>
            </a:pathLst>
          </a:custGeom>
          <a:noFill/>
          <a:ln w="952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658" name="Freeform 50">
            <a:extLst>
              <a:ext uri="{FF2B5EF4-FFF2-40B4-BE49-F238E27FC236}">
                <a16:creationId xmlns:a16="http://schemas.microsoft.com/office/drawing/2014/main" id="{7CFDBA85-2D94-4464-8414-5E78D4243C2B}"/>
              </a:ext>
            </a:extLst>
          </p:cNvPr>
          <p:cNvSpPr>
            <a:spLocks/>
          </p:cNvSpPr>
          <p:nvPr/>
        </p:nvSpPr>
        <p:spPr bwMode="auto">
          <a:xfrm>
            <a:off x="7632701" y="1484314"/>
            <a:ext cx="550863" cy="623887"/>
          </a:xfrm>
          <a:custGeom>
            <a:avLst/>
            <a:gdLst>
              <a:gd name="T0" fmla="*/ 0 w 347"/>
              <a:gd name="T1" fmla="*/ 2147483646 h 393"/>
              <a:gd name="T2" fmla="*/ 2147483646 w 347"/>
              <a:gd name="T3" fmla="*/ 2147483646 h 393"/>
              <a:gd name="T4" fmla="*/ 2147483646 w 347"/>
              <a:gd name="T5" fmla="*/ 0 h 393"/>
              <a:gd name="T6" fmla="*/ 0 60000 65536"/>
              <a:gd name="T7" fmla="*/ 0 60000 65536"/>
              <a:gd name="T8" fmla="*/ 0 60000 65536"/>
              <a:gd name="T9" fmla="*/ 0 w 347"/>
              <a:gd name="T10" fmla="*/ 0 h 393"/>
              <a:gd name="T11" fmla="*/ 347 w 347"/>
              <a:gd name="T12" fmla="*/ 393 h 393"/>
            </a:gdLst>
            <a:ahLst/>
            <a:cxnLst>
              <a:cxn ang="T6">
                <a:pos x="T0" y="T1"/>
              </a:cxn>
              <a:cxn ang="T7">
                <a:pos x="T2" y="T3"/>
              </a:cxn>
              <a:cxn ang="T8">
                <a:pos x="T4" y="T5"/>
              </a:cxn>
            </a:cxnLst>
            <a:rect l="T9" t="T10" r="T11" b="T12"/>
            <a:pathLst>
              <a:path w="347" h="393">
                <a:moveTo>
                  <a:pt x="0" y="393"/>
                </a:moveTo>
                <a:cubicBezTo>
                  <a:pt x="26" y="366"/>
                  <a:pt x="96" y="298"/>
                  <a:pt x="154" y="233"/>
                </a:cubicBezTo>
                <a:cubicBezTo>
                  <a:pt x="212" y="168"/>
                  <a:pt x="307" y="49"/>
                  <a:pt x="347" y="0"/>
                </a:cubicBezTo>
              </a:path>
            </a:pathLst>
          </a:custGeom>
          <a:noFill/>
          <a:ln w="952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659" name="Line 51">
            <a:extLst>
              <a:ext uri="{FF2B5EF4-FFF2-40B4-BE49-F238E27FC236}">
                <a16:creationId xmlns:a16="http://schemas.microsoft.com/office/drawing/2014/main" id="{46B99C3A-7171-46A3-9DA0-59AEEDBF9C7C}"/>
              </a:ext>
            </a:extLst>
          </p:cNvPr>
          <p:cNvSpPr>
            <a:spLocks noChangeShapeType="1"/>
          </p:cNvSpPr>
          <p:nvPr/>
        </p:nvSpPr>
        <p:spPr bwMode="auto">
          <a:xfrm flipV="1">
            <a:off x="7967663" y="1196975"/>
            <a:ext cx="0" cy="2873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8660" name="Line 52">
            <a:extLst>
              <a:ext uri="{FF2B5EF4-FFF2-40B4-BE49-F238E27FC236}">
                <a16:creationId xmlns:a16="http://schemas.microsoft.com/office/drawing/2014/main" id="{20E27316-6AE9-4B90-B918-C6436A6823B9}"/>
              </a:ext>
            </a:extLst>
          </p:cNvPr>
          <p:cNvSpPr>
            <a:spLocks noChangeShapeType="1"/>
          </p:cNvSpPr>
          <p:nvPr/>
        </p:nvSpPr>
        <p:spPr bwMode="auto">
          <a:xfrm flipH="1">
            <a:off x="9912350" y="2060575"/>
            <a:ext cx="71438" cy="28733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8661" name="Line 53">
            <a:extLst>
              <a:ext uri="{FF2B5EF4-FFF2-40B4-BE49-F238E27FC236}">
                <a16:creationId xmlns:a16="http://schemas.microsoft.com/office/drawing/2014/main" id="{A7127C67-B0F1-4559-B9D5-A6403CD48D3B}"/>
              </a:ext>
            </a:extLst>
          </p:cNvPr>
          <p:cNvSpPr>
            <a:spLocks noChangeShapeType="1"/>
          </p:cNvSpPr>
          <p:nvPr/>
        </p:nvSpPr>
        <p:spPr bwMode="auto">
          <a:xfrm flipV="1">
            <a:off x="6043613" y="1220789"/>
            <a:ext cx="0" cy="287337"/>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68662" name="Line 54">
            <a:extLst>
              <a:ext uri="{FF2B5EF4-FFF2-40B4-BE49-F238E27FC236}">
                <a16:creationId xmlns:a16="http://schemas.microsoft.com/office/drawing/2014/main" id="{B7CE167E-9E48-4C78-8EB2-B280DCA06CB4}"/>
              </a:ext>
            </a:extLst>
          </p:cNvPr>
          <p:cNvSpPr>
            <a:spLocks noChangeShapeType="1"/>
          </p:cNvSpPr>
          <p:nvPr/>
        </p:nvSpPr>
        <p:spPr bwMode="auto">
          <a:xfrm flipV="1">
            <a:off x="5222875" y="1139825"/>
            <a:ext cx="0" cy="2873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8663" name="Line 55">
            <a:extLst>
              <a:ext uri="{FF2B5EF4-FFF2-40B4-BE49-F238E27FC236}">
                <a16:creationId xmlns:a16="http://schemas.microsoft.com/office/drawing/2014/main" id="{037BAC4F-6594-41BE-A327-046873B4DE84}"/>
              </a:ext>
            </a:extLst>
          </p:cNvPr>
          <p:cNvSpPr>
            <a:spLocks noChangeShapeType="1"/>
          </p:cNvSpPr>
          <p:nvPr/>
        </p:nvSpPr>
        <p:spPr bwMode="auto">
          <a:xfrm flipH="1">
            <a:off x="10056814" y="1538289"/>
            <a:ext cx="71437" cy="28733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4344" name="Text Box 61">
            <a:extLst>
              <a:ext uri="{FF2B5EF4-FFF2-40B4-BE49-F238E27FC236}">
                <a16:creationId xmlns:a16="http://schemas.microsoft.com/office/drawing/2014/main" id="{4A5F128F-C815-4560-AE06-9F320494A5E0}"/>
              </a:ext>
            </a:extLst>
          </p:cNvPr>
          <p:cNvSpPr txBox="1">
            <a:spLocks noChangeArrowheads="1"/>
          </p:cNvSpPr>
          <p:nvPr/>
        </p:nvSpPr>
        <p:spPr bwMode="auto">
          <a:xfrm>
            <a:off x="4872038" y="3709988"/>
            <a:ext cx="37719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eaLnBrk="1" hangingPunct="1">
              <a:spcBef>
                <a:spcPct val="0"/>
              </a:spcBef>
              <a:buFontTx/>
              <a:buNone/>
            </a:pPr>
            <a:r>
              <a:rPr lang="cs-CZ" altLang="cs-CZ" sz="1800" b="1">
                <a:solidFill>
                  <a:srgbClr val="FF6600"/>
                </a:solidFill>
              </a:rPr>
              <a:t>„pink puffers“ </a:t>
            </a:r>
          </a:p>
        </p:txBody>
      </p:sp>
      <p:sp>
        <p:nvSpPr>
          <p:cNvPr id="68670" name="Text Box 62">
            <a:extLst>
              <a:ext uri="{FF2B5EF4-FFF2-40B4-BE49-F238E27FC236}">
                <a16:creationId xmlns:a16="http://schemas.microsoft.com/office/drawing/2014/main" id="{E4FB1D46-02E0-4D05-A3D0-5B2F2E16827D}"/>
              </a:ext>
            </a:extLst>
          </p:cNvPr>
          <p:cNvSpPr txBox="1">
            <a:spLocks noChangeArrowheads="1"/>
          </p:cNvSpPr>
          <p:nvPr/>
        </p:nvSpPr>
        <p:spPr bwMode="auto">
          <a:xfrm>
            <a:off x="3935414" y="4789488"/>
            <a:ext cx="52292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a:t>Normal</a:t>
            </a:r>
            <a:r>
              <a:rPr lang="cs-CZ" altLang="cs-CZ" sz="1800"/>
              <a:t> P</a:t>
            </a:r>
            <a:r>
              <a:rPr lang="cs-CZ" altLang="cs-CZ" sz="1800" baseline="-25000"/>
              <a:t>a</a:t>
            </a:r>
            <a:r>
              <a:rPr lang="cs-CZ" altLang="cs-CZ" sz="1800"/>
              <a:t>O</a:t>
            </a:r>
            <a:r>
              <a:rPr lang="cs-CZ" altLang="cs-CZ" sz="1800" baseline="-25000"/>
              <a:t>2</a:t>
            </a:r>
            <a:r>
              <a:rPr lang="cs-CZ" altLang="cs-CZ" sz="1800"/>
              <a:t> – </a:t>
            </a:r>
            <a:r>
              <a:rPr lang="en-US" altLang="cs-CZ" sz="1800"/>
              <a:t>no hypoxia</a:t>
            </a:r>
            <a:r>
              <a:rPr lang="cs-CZ" altLang="cs-CZ" sz="1800"/>
              <a:t> (</a:t>
            </a:r>
            <a:r>
              <a:rPr lang="en-US" altLang="cs-CZ" sz="1800"/>
              <a:t>until total resp. failure</a:t>
            </a:r>
            <a:r>
              <a:rPr lang="cs-CZ" altLang="cs-CZ" sz="1800"/>
              <a:t>)</a:t>
            </a:r>
          </a:p>
        </p:txBody>
      </p:sp>
      <p:sp>
        <p:nvSpPr>
          <p:cNvPr id="68671" name="Line 63">
            <a:extLst>
              <a:ext uri="{FF2B5EF4-FFF2-40B4-BE49-F238E27FC236}">
                <a16:creationId xmlns:a16="http://schemas.microsoft.com/office/drawing/2014/main" id="{EA88A0B3-AA02-48B5-9B57-4FBA6A75F9CA}"/>
              </a:ext>
            </a:extLst>
          </p:cNvPr>
          <p:cNvSpPr>
            <a:spLocks noChangeShapeType="1"/>
          </p:cNvSpPr>
          <p:nvPr/>
        </p:nvSpPr>
        <p:spPr bwMode="auto">
          <a:xfrm flipV="1">
            <a:off x="6699250" y="4070351"/>
            <a:ext cx="647700" cy="792163"/>
          </a:xfrm>
          <a:prstGeom prst="line">
            <a:avLst/>
          </a:prstGeom>
          <a:noFill/>
          <a:ln w="38100">
            <a:solidFill>
              <a:schemeClr val="accent2"/>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8672" name="Text Box 64">
            <a:extLst>
              <a:ext uri="{FF2B5EF4-FFF2-40B4-BE49-F238E27FC236}">
                <a16:creationId xmlns:a16="http://schemas.microsoft.com/office/drawing/2014/main" id="{5B215068-38AD-4155-B28D-2B9EB04229EF}"/>
              </a:ext>
            </a:extLst>
          </p:cNvPr>
          <p:cNvSpPr txBox="1">
            <a:spLocks noChangeArrowheads="1"/>
          </p:cNvSpPr>
          <p:nvPr/>
        </p:nvSpPr>
        <p:spPr bwMode="auto">
          <a:xfrm>
            <a:off x="8464550" y="6230938"/>
            <a:ext cx="2241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a:t>Feeling of dyspnoea</a:t>
            </a:r>
            <a:endParaRPr lang="cs-CZ" altLang="cs-CZ" sz="1800"/>
          </a:p>
        </p:txBody>
      </p:sp>
      <p:sp>
        <p:nvSpPr>
          <p:cNvPr id="68673" name="Freeform 65">
            <a:extLst>
              <a:ext uri="{FF2B5EF4-FFF2-40B4-BE49-F238E27FC236}">
                <a16:creationId xmlns:a16="http://schemas.microsoft.com/office/drawing/2014/main" id="{1A06D0F8-7294-40B9-B7D1-5901C0F43C8A}"/>
              </a:ext>
            </a:extLst>
          </p:cNvPr>
          <p:cNvSpPr>
            <a:spLocks/>
          </p:cNvSpPr>
          <p:nvPr/>
        </p:nvSpPr>
        <p:spPr bwMode="auto">
          <a:xfrm>
            <a:off x="7896226" y="4076700"/>
            <a:ext cx="2333625" cy="2247900"/>
          </a:xfrm>
          <a:custGeom>
            <a:avLst/>
            <a:gdLst>
              <a:gd name="T0" fmla="*/ 2147483646 w 1470"/>
              <a:gd name="T1" fmla="*/ 2147483646 h 1416"/>
              <a:gd name="T2" fmla="*/ 2147483646 w 1470"/>
              <a:gd name="T3" fmla="*/ 2147483646 h 1416"/>
              <a:gd name="T4" fmla="*/ 2147483646 w 1470"/>
              <a:gd name="T5" fmla="*/ 2147483646 h 1416"/>
              <a:gd name="T6" fmla="*/ 2147483646 w 1470"/>
              <a:gd name="T7" fmla="*/ 2147483646 h 1416"/>
              <a:gd name="T8" fmla="*/ 0 60000 65536"/>
              <a:gd name="T9" fmla="*/ 0 60000 65536"/>
              <a:gd name="T10" fmla="*/ 0 60000 65536"/>
              <a:gd name="T11" fmla="*/ 0 60000 65536"/>
              <a:gd name="T12" fmla="*/ 0 w 1470"/>
              <a:gd name="T13" fmla="*/ 0 h 1416"/>
              <a:gd name="T14" fmla="*/ 1470 w 1470"/>
              <a:gd name="T15" fmla="*/ 1416 h 1416"/>
            </a:gdLst>
            <a:ahLst/>
            <a:cxnLst>
              <a:cxn ang="T8">
                <a:pos x="T0" y="T1"/>
              </a:cxn>
              <a:cxn ang="T9">
                <a:pos x="T2" y="T3"/>
              </a:cxn>
              <a:cxn ang="T10">
                <a:pos x="T4" y="T5"/>
              </a:cxn>
              <a:cxn ang="T11">
                <a:pos x="T6" y="T7"/>
              </a:cxn>
            </a:cxnLst>
            <a:rect l="T12" t="T13" r="T14" b="T15"/>
            <a:pathLst>
              <a:path w="1470" h="1416">
                <a:moveTo>
                  <a:pt x="1289" y="1416"/>
                </a:moveTo>
                <a:cubicBezTo>
                  <a:pt x="1289" y="1219"/>
                  <a:pt x="1470" y="404"/>
                  <a:pt x="1289" y="225"/>
                </a:cubicBezTo>
                <a:cubicBezTo>
                  <a:pt x="1196" y="0"/>
                  <a:pt x="398" y="371"/>
                  <a:pt x="202" y="342"/>
                </a:cubicBezTo>
                <a:cubicBezTo>
                  <a:pt x="0" y="310"/>
                  <a:pt x="104" y="99"/>
                  <a:pt x="78" y="35"/>
                </a:cubicBezTo>
              </a:path>
            </a:pathLst>
          </a:custGeom>
          <a:noFill/>
          <a:ln w="38100">
            <a:solidFill>
              <a:schemeClr val="accent2"/>
            </a:solidFill>
            <a:prstDash val="dash"/>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674" name="Text Box 66">
            <a:extLst>
              <a:ext uri="{FF2B5EF4-FFF2-40B4-BE49-F238E27FC236}">
                <a16:creationId xmlns:a16="http://schemas.microsoft.com/office/drawing/2014/main" id="{24F224DC-16B0-41E8-BF09-1EB4001F3ACF}"/>
              </a:ext>
            </a:extLst>
          </p:cNvPr>
          <p:cNvSpPr txBox="1">
            <a:spLocks noChangeArrowheads="1"/>
          </p:cNvSpPr>
          <p:nvPr/>
        </p:nvSpPr>
        <p:spPr bwMode="auto">
          <a:xfrm>
            <a:off x="1774825" y="5438776"/>
            <a:ext cx="53292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a:t>Greater</a:t>
            </a:r>
            <a:r>
              <a:rPr lang="cs-CZ" altLang="cs-CZ" sz="1800"/>
              <a:t> VE</a:t>
            </a:r>
            <a:r>
              <a:rPr lang="en-US" altLang="cs-CZ" sz="1800"/>
              <a:t> to bring to normal</a:t>
            </a:r>
            <a:r>
              <a:rPr lang="cs-CZ" altLang="cs-CZ" sz="1800"/>
              <a:t> VA                                     </a:t>
            </a:r>
          </a:p>
        </p:txBody>
      </p:sp>
      <p:sp>
        <p:nvSpPr>
          <p:cNvPr id="68675" name="Text Box 67">
            <a:extLst>
              <a:ext uri="{FF2B5EF4-FFF2-40B4-BE49-F238E27FC236}">
                <a16:creationId xmlns:a16="http://schemas.microsoft.com/office/drawing/2014/main" id="{611A5D4C-3E30-448E-B68D-0600EDBC99E2}"/>
              </a:ext>
            </a:extLst>
          </p:cNvPr>
          <p:cNvSpPr txBox="1">
            <a:spLocks noChangeArrowheads="1"/>
          </p:cNvSpPr>
          <p:nvPr/>
        </p:nvSpPr>
        <p:spPr bwMode="auto">
          <a:xfrm>
            <a:off x="4151313" y="5876925"/>
            <a:ext cx="488156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a:t>Greater volume must be ventilated per minute </a:t>
            </a:r>
            <a:r>
              <a:rPr lang="cs-CZ" altLang="cs-CZ" sz="1800"/>
              <a:t> </a:t>
            </a:r>
            <a:endParaRPr lang="en-US" altLang="cs-CZ" sz="1800"/>
          </a:p>
          <a:p>
            <a:pPr eaLnBrk="1" hangingPunct="1">
              <a:spcBef>
                <a:spcPct val="0"/>
              </a:spcBef>
              <a:buFontTx/>
              <a:buNone/>
            </a:pPr>
            <a:r>
              <a:rPr lang="en-US" altLang="cs-CZ" sz="1800"/>
              <a:t>Increased respiratory work</a:t>
            </a:r>
            <a:endParaRPr lang="cs-CZ" altLang="cs-CZ" sz="1800"/>
          </a:p>
        </p:txBody>
      </p:sp>
      <p:sp>
        <p:nvSpPr>
          <p:cNvPr id="68676" name="Line 68">
            <a:extLst>
              <a:ext uri="{FF2B5EF4-FFF2-40B4-BE49-F238E27FC236}">
                <a16:creationId xmlns:a16="http://schemas.microsoft.com/office/drawing/2014/main" id="{1D412538-71AF-4EF2-AC5A-8659926140F3}"/>
              </a:ext>
            </a:extLst>
          </p:cNvPr>
          <p:cNvSpPr>
            <a:spLocks noChangeShapeType="1"/>
          </p:cNvSpPr>
          <p:nvPr/>
        </p:nvSpPr>
        <p:spPr bwMode="auto">
          <a:xfrm flipV="1">
            <a:off x="4727576" y="5149851"/>
            <a:ext cx="144463" cy="360363"/>
          </a:xfrm>
          <a:prstGeom prst="line">
            <a:avLst/>
          </a:prstGeom>
          <a:noFill/>
          <a:ln w="38100">
            <a:solidFill>
              <a:schemeClr val="accent2"/>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8677" name="Freeform 69">
            <a:extLst>
              <a:ext uri="{FF2B5EF4-FFF2-40B4-BE49-F238E27FC236}">
                <a16:creationId xmlns:a16="http://schemas.microsoft.com/office/drawing/2014/main" id="{753AF3AA-274C-439E-B262-CCD00B1D6EC4}"/>
              </a:ext>
            </a:extLst>
          </p:cNvPr>
          <p:cNvSpPr>
            <a:spLocks/>
          </p:cNvSpPr>
          <p:nvPr/>
        </p:nvSpPr>
        <p:spPr bwMode="auto">
          <a:xfrm>
            <a:off x="2854326" y="5726114"/>
            <a:ext cx="1370013" cy="619125"/>
          </a:xfrm>
          <a:custGeom>
            <a:avLst/>
            <a:gdLst>
              <a:gd name="T0" fmla="*/ 2147483646 w 863"/>
              <a:gd name="T1" fmla="*/ 0 h 390"/>
              <a:gd name="T2" fmla="*/ 2147483646 w 863"/>
              <a:gd name="T3" fmla="*/ 2147483646 h 390"/>
              <a:gd name="T4" fmla="*/ 2147483646 w 863"/>
              <a:gd name="T5" fmla="*/ 2147483646 h 390"/>
              <a:gd name="T6" fmla="*/ 0 60000 65536"/>
              <a:gd name="T7" fmla="*/ 0 60000 65536"/>
              <a:gd name="T8" fmla="*/ 0 60000 65536"/>
              <a:gd name="T9" fmla="*/ 0 w 863"/>
              <a:gd name="T10" fmla="*/ 0 h 390"/>
              <a:gd name="T11" fmla="*/ 863 w 863"/>
              <a:gd name="T12" fmla="*/ 390 h 390"/>
            </a:gdLst>
            <a:ahLst/>
            <a:cxnLst>
              <a:cxn ang="T6">
                <a:pos x="T0" y="T1"/>
              </a:cxn>
              <a:cxn ang="T7">
                <a:pos x="T2" y="T3"/>
              </a:cxn>
              <a:cxn ang="T8">
                <a:pos x="T4" y="T5"/>
              </a:cxn>
            </a:cxnLst>
            <a:rect l="T9" t="T10" r="T11" b="T12"/>
            <a:pathLst>
              <a:path w="863" h="390">
                <a:moveTo>
                  <a:pt x="92" y="0"/>
                </a:moveTo>
                <a:cubicBezTo>
                  <a:pt x="98" y="57"/>
                  <a:pt x="0" y="300"/>
                  <a:pt x="128" y="345"/>
                </a:cubicBezTo>
                <a:cubicBezTo>
                  <a:pt x="256" y="390"/>
                  <a:pt x="710" y="287"/>
                  <a:pt x="863" y="272"/>
                </a:cubicBezTo>
              </a:path>
            </a:pathLst>
          </a:custGeom>
          <a:noFill/>
          <a:ln w="38100">
            <a:solidFill>
              <a:schemeClr val="accent2"/>
            </a:solidFill>
            <a:prstDash val="dash"/>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8678" name="Freeform 70">
            <a:extLst>
              <a:ext uri="{FF2B5EF4-FFF2-40B4-BE49-F238E27FC236}">
                <a16:creationId xmlns:a16="http://schemas.microsoft.com/office/drawing/2014/main" id="{EB143167-280C-4BC5-AC49-15E98A77678A}"/>
              </a:ext>
            </a:extLst>
          </p:cNvPr>
          <p:cNvSpPr>
            <a:spLocks/>
          </p:cNvSpPr>
          <p:nvPr/>
        </p:nvSpPr>
        <p:spPr bwMode="auto">
          <a:xfrm>
            <a:off x="7104063" y="6375400"/>
            <a:ext cx="1409700" cy="160338"/>
          </a:xfrm>
          <a:custGeom>
            <a:avLst/>
            <a:gdLst>
              <a:gd name="T0" fmla="*/ 0 w 1165"/>
              <a:gd name="T1" fmla="*/ 0 h 101"/>
              <a:gd name="T2" fmla="*/ 2147483646 w 1165"/>
              <a:gd name="T3" fmla="*/ 2147483646 h 101"/>
              <a:gd name="T4" fmla="*/ 2147483646 w 1165"/>
              <a:gd name="T5" fmla="*/ 2147483646 h 101"/>
              <a:gd name="T6" fmla="*/ 0 60000 65536"/>
              <a:gd name="T7" fmla="*/ 0 60000 65536"/>
              <a:gd name="T8" fmla="*/ 0 60000 65536"/>
              <a:gd name="T9" fmla="*/ 0 w 1165"/>
              <a:gd name="T10" fmla="*/ 0 h 101"/>
              <a:gd name="T11" fmla="*/ 1165 w 1165"/>
              <a:gd name="T12" fmla="*/ 101 h 101"/>
            </a:gdLst>
            <a:ahLst/>
            <a:cxnLst>
              <a:cxn ang="T6">
                <a:pos x="T0" y="T1"/>
              </a:cxn>
              <a:cxn ang="T7">
                <a:pos x="T2" y="T3"/>
              </a:cxn>
              <a:cxn ang="T8">
                <a:pos x="T4" y="T5"/>
              </a:cxn>
            </a:cxnLst>
            <a:rect l="T9" t="T10" r="T11" b="T12"/>
            <a:pathLst>
              <a:path w="1165" h="101">
                <a:moveTo>
                  <a:pt x="0" y="0"/>
                </a:moveTo>
                <a:cubicBezTo>
                  <a:pt x="85" y="16"/>
                  <a:pt x="312" y="87"/>
                  <a:pt x="506" y="96"/>
                </a:cubicBezTo>
                <a:cubicBezTo>
                  <a:pt x="732" y="101"/>
                  <a:pt x="1028" y="61"/>
                  <a:pt x="1165" y="52"/>
                </a:cubicBezTo>
              </a:path>
            </a:pathLst>
          </a:custGeom>
          <a:noFill/>
          <a:ln w="38100">
            <a:solidFill>
              <a:schemeClr val="accent2"/>
            </a:solidFill>
            <a:prstDash val="dash"/>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354" name="Freeform 71">
            <a:extLst>
              <a:ext uri="{FF2B5EF4-FFF2-40B4-BE49-F238E27FC236}">
                <a16:creationId xmlns:a16="http://schemas.microsoft.com/office/drawing/2014/main" id="{D32D8B09-2DAE-4C6F-9BD7-86030BD0E9E8}"/>
              </a:ext>
            </a:extLst>
          </p:cNvPr>
          <p:cNvSpPr>
            <a:spLocks/>
          </p:cNvSpPr>
          <p:nvPr/>
        </p:nvSpPr>
        <p:spPr bwMode="auto">
          <a:xfrm>
            <a:off x="3890963" y="3094038"/>
            <a:ext cx="582612" cy="787400"/>
          </a:xfrm>
          <a:custGeom>
            <a:avLst/>
            <a:gdLst>
              <a:gd name="T0" fmla="*/ 2147483646 w 367"/>
              <a:gd name="T1" fmla="*/ 2147483646 h 496"/>
              <a:gd name="T2" fmla="*/ 2147483646 w 367"/>
              <a:gd name="T3" fmla="*/ 2147483646 h 496"/>
              <a:gd name="T4" fmla="*/ 2147483646 w 367"/>
              <a:gd name="T5" fmla="*/ 2147483646 h 496"/>
              <a:gd name="T6" fmla="*/ 2147483646 w 367"/>
              <a:gd name="T7" fmla="*/ 2147483646 h 496"/>
              <a:gd name="T8" fmla="*/ 2147483646 w 367"/>
              <a:gd name="T9" fmla="*/ 2147483646 h 496"/>
              <a:gd name="T10" fmla="*/ 2147483646 w 367"/>
              <a:gd name="T11" fmla="*/ 2147483646 h 496"/>
              <a:gd name="T12" fmla="*/ 2147483646 w 367"/>
              <a:gd name="T13" fmla="*/ 2147483646 h 496"/>
              <a:gd name="T14" fmla="*/ 0 60000 65536"/>
              <a:gd name="T15" fmla="*/ 0 60000 65536"/>
              <a:gd name="T16" fmla="*/ 0 60000 65536"/>
              <a:gd name="T17" fmla="*/ 0 60000 65536"/>
              <a:gd name="T18" fmla="*/ 0 60000 65536"/>
              <a:gd name="T19" fmla="*/ 0 60000 65536"/>
              <a:gd name="T20" fmla="*/ 0 60000 65536"/>
              <a:gd name="T21" fmla="*/ 0 w 367"/>
              <a:gd name="T22" fmla="*/ 0 h 496"/>
              <a:gd name="T23" fmla="*/ 367 w 367"/>
              <a:gd name="T24" fmla="*/ 496 h 4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7" h="496">
                <a:moveTo>
                  <a:pt x="73" y="12"/>
                </a:moveTo>
                <a:cubicBezTo>
                  <a:pt x="124" y="26"/>
                  <a:pt x="279" y="88"/>
                  <a:pt x="323" y="149"/>
                </a:cubicBezTo>
                <a:cubicBezTo>
                  <a:pt x="367" y="210"/>
                  <a:pt x="350" y="320"/>
                  <a:pt x="336" y="377"/>
                </a:cubicBezTo>
                <a:cubicBezTo>
                  <a:pt x="322" y="434"/>
                  <a:pt x="288" y="492"/>
                  <a:pt x="238" y="494"/>
                </a:cubicBezTo>
                <a:cubicBezTo>
                  <a:pt x="188" y="496"/>
                  <a:pt x="74" y="463"/>
                  <a:pt x="37" y="391"/>
                </a:cubicBezTo>
                <a:cubicBezTo>
                  <a:pt x="0" y="319"/>
                  <a:pt x="12" y="126"/>
                  <a:pt x="18" y="63"/>
                </a:cubicBezTo>
                <a:cubicBezTo>
                  <a:pt x="24" y="0"/>
                  <a:pt x="62" y="23"/>
                  <a:pt x="73" y="12"/>
                </a:cubicBezTo>
                <a:close/>
              </a:path>
            </a:pathLst>
          </a:custGeom>
          <a:solidFill>
            <a:schemeClr val="folHlink"/>
          </a:solidFill>
          <a:ln w="9525">
            <a:solidFill>
              <a:schemeClr val="tx1"/>
            </a:solidFill>
            <a:round/>
            <a:headEnd/>
            <a:tailEnd/>
          </a:ln>
        </p:spPr>
        <p:txBody>
          <a:bodyPr/>
          <a:lstStyle/>
          <a:p>
            <a:endParaRPr lang="en-US"/>
          </a:p>
        </p:txBody>
      </p:sp>
      <p:sp>
        <p:nvSpPr>
          <p:cNvPr id="184355" name="Oval 72">
            <a:extLst>
              <a:ext uri="{FF2B5EF4-FFF2-40B4-BE49-F238E27FC236}">
                <a16:creationId xmlns:a16="http://schemas.microsoft.com/office/drawing/2014/main" id="{9D852402-B916-4DA0-BBF1-F05336C9F7EA}"/>
              </a:ext>
            </a:extLst>
          </p:cNvPr>
          <p:cNvSpPr>
            <a:spLocks noChangeArrowheads="1"/>
          </p:cNvSpPr>
          <p:nvPr/>
        </p:nvSpPr>
        <p:spPr bwMode="auto">
          <a:xfrm rot="1368857">
            <a:off x="1574801" y="3275013"/>
            <a:ext cx="576263" cy="647700"/>
          </a:xfrm>
          <a:prstGeom prst="ellipse">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84356" name="Oval 73">
            <a:extLst>
              <a:ext uri="{FF2B5EF4-FFF2-40B4-BE49-F238E27FC236}">
                <a16:creationId xmlns:a16="http://schemas.microsoft.com/office/drawing/2014/main" id="{97D82DEC-365F-41DE-97D3-B1A7716B9715}"/>
              </a:ext>
            </a:extLst>
          </p:cNvPr>
          <p:cNvSpPr>
            <a:spLocks noChangeArrowheads="1"/>
          </p:cNvSpPr>
          <p:nvPr/>
        </p:nvSpPr>
        <p:spPr bwMode="auto">
          <a:xfrm rot="-1530023">
            <a:off x="2322513" y="3246438"/>
            <a:ext cx="576262" cy="647700"/>
          </a:xfrm>
          <a:prstGeom prst="ellipse">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84357" name="Rectangle 74">
            <a:extLst>
              <a:ext uri="{FF2B5EF4-FFF2-40B4-BE49-F238E27FC236}">
                <a16:creationId xmlns:a16="http://schemas.microsoft.com/office/drawing/2014/main" id="{9AE43E16-2336-4A90-876F-C1BF631DCEBC}"/>
              </a:ext>
            </a:extLst>
          </p:cNvPr>
          <p:cNvSpPr>
            <a:spLocks noChangeArrowheads="1"/>
          </p:cNvSpPr>
          <p:nvPr/>
        </p:nvSpPr>
        <p:spPr bwMode="auto">
          <a:xfrm>
            <a:off x="2109788" y="2500314"/>
            <a:ext cx="233362" cy="4333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84358" name="Line 75">
            <a:extLst>
              <a:ext uri="{FF2B5EF4-FFF2-40B4-BE49-F238E27FC236}">
                <a16:creationId xmlns:a16="http://schemas.microsoft.com/office/drawing/2014/main" id="{867E7D98-BF99-45D7-A98E-B0F0B5E8B89E}"/>
              </a:ext>
            </a:extLst>
          </p:cNvPr>
          <p:cNvSpPr>
            <a:spLocks noChangeShapeType="1"/>
          </p:cNvSpPr>
          <p:nvPr/>
        </p:nvSpPr>
        <p:spPr bwMode="auto">
          <a:xfrm>
            <a:off x="2109788" y="2505075"/>
            <a:ext cx="0" cy="3508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359" name="Line 76">
            <a:extLst>
              <a:ext uri="{FF2B5EF4-FFF2-40B4-BE49-F238E27FC236}">
                <a16:creationId xmlns:a16="http://schemas.microsoft.com/office/drawing/2014/main" id="{BC498E5C-AC4B-42B5-839F-BFDA338394BE}"/>
              </a:ext>
            </a:extLst>
          </p:cNvPr>
          <p:cNvSpPr>
            <a:spLocks noChangeShapeType="1"/>
          </p:cNvSpPr>
          <p:nvPr/>
        </p:nvSpPr>
        <p:spPr bwMode="auto">
          <a:xfrm>
            <a:off x="2344738" y="2503489"/>
            <a:ext cx="0" cy="3508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360" name="Text Box 77">
            <a:extLst>
              <a:ext uri="{FF2B5EF4-FFF2-40B4-BE49-F238E27FC236}">
                <a16:creationId xmlns:a16="http://schemas.microsoft.com/office/drawing/2014/main" id="{2DEB0E4B-8114-48D8-BCA7-C624888A0CA1}"/>
              </a:ext>
            </a:extLst>
          </p:cNvPr>
          <p:cNvSpPr txBox="1">
            <a:spLocks noChangeArrowheads="1"/>
          </p:cNvSpPr>
          <p:nvPr/>
        </p:nvSpPr>
        <p:spPr bwMode="auto">
          <a:xfrm>
            <a:off x="1804988" y="2147888"/>
            <a:ext cx="742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Norm</a:t>
            </a:r>
          </a:p>
        </p:txBody>
      </p:sp>
      <p:sp>
        <p:nvSpPr>
          <p:cNvPr id="184361" name="Text Box 78">
            <a:extLst>
              <a:ext uri="{FF2B5EF4-FFF2-40B4-BE49-F238E27FC236}">
                <a16:creationId xmlns:a16="http://schemas.microsoft.com/office/drawing/2014/main" id="{0A9CE83C-534C-454B-B5E2-552FDF7675A6}"/>
              </a:ext>
            </a:extLst>
          </p:cNvPr>
          <p:cNvSpPr txBox="1">
            <a:spLocks noChangeArrowheads="1"/>
          </p:cNvSpPr>
          <p:nvPr/>
        </p:nvSpPr>
        <p:spPr bwMode="auto">
          <a:xfrm>
            <a:off x="3186113" y="2120901"/>
            <a:ext cx="145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a:t>Emphysema</a:t>
            </a:r>
            <a:endParaRPr lang="cs-CZ" altLang="cs-CZ" sz="1800"/>
          </a:p>
        </p:txBody>
      </p:sp>
      <p:sp>
        <p:nvSpPr>
          <p:cNvPr id="184362" name="AutoShape 79">
            <a:extLst>
              <a:ext uri="{FF2B5EF4-FFF2-40B4-BE49-F238E27FC236}">
                <a16:creationId xmlns:a16="http://schemas.microsoft.com/office/drawing/2014/main" id="{9E75DFC7-E8F2-459F-9770-D1A8765497DA}"/>
              </a:ext>
            </a:extLst>
          </p:cNvPr>
          <p:cNvSpPr>
            <a:spLocks noChangeArrowheads="1"/>
          </p:cNvSpPr>
          <p:nvPr/>
        </p:nvSpPr>
        <p:spPr bwMode="auto">
          <a:xfrm>
            <a:off x="2781300" y="2784476"/>
            <a:ext cx="522288" cy="365125"/>
          </a:xfrm>
          <a:prstGeom prst="rightArrow">
            <a:avLst>
              <a:gd name="adj1" fmla="val 50000"/>
              <a:gd name="adj2" fmla="val 35761"/>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84363" name="Text Box 80">
            <a:extLst>
              <a:ext uri="{FF2B5EF4-FFF2-40B4-BE49-F238E27FC236}">
                <a16:creationId xmlns:a16="http://schemas.microsoft.com/office/drawing/2014/main" id="{31A8DECD-4361-47E9-972A-26B36BF68046}"/>
              </a:ext>
            </a:extLst>
          </p:cNvPr>
          <p:cNvSpPr txBox="1">
            <a:spLocks noChangeArrowheads="1"/>
          </p:cNvSpPr>
          <p:nvPr/>
        </p:nvSpPr>
        <p:spPr bwMode="auto">
          <a:xfrm>
            <a:off x="2903538" y="4094163"/>
            <a:ext cx="501650" cy="36671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VD</a:t>
            </a:r>
          </a:p>
        </p:txBody>
      </p:sp>
      <p:sp>
        <p:nvSpPr>
          <p:cNvPr id="184364" name="Oval 81">
            <a:extLst>
              <a:ext uri="{FF2B5EF4-FFF2-40B4-BE49-F238E27FC236}">
                <a16:creationId xmlns:a16="http://schemas.microsoft.com/office/drawing/2014/main" id="{3FEF3FF5-D294-4AE5-B49E-C4E71475637F}"/>
              </a:ext>
            </a:extLst>
          </p:cNvPr>
          <p:cNvSpPr>
            <a:spLocks noChangeArrowheads="1"/>
          </p:cNvSpPr>
          <p:nvPr/>
        </p:nvSpPr>
        <p:spPr bwMode="auto">
          <a:xfrm rot="1368857">
            <a:off x="3143251" y="3300413"/>
            <a:ext cx="576263" cy="647700"/>
          </a:xfrm>
          <a:prstGeom prst="ellipse">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84365" name="Rectangle 82">
            <a:extLst>
              <a:ext uri="{FF2B5EF4-FFF2-40B4-BE49-F238E27FC236}">
                <a16:creationId xmlns:a16="http://schemas.microsoft.com/office/drawing/2014/main" id="{0920CB67-9AC9-459E-8CD4-5DEB913C515A}"/>
              </a:ext>
            </a:extLst>
          </p:cNvPr>
          <p:cNvSpPr>
            <a:spLocks noChangeArrowheads="1"/>
          </p:cNvSpPr>
          <p:nvPr/>
        </p:nvSpPr>
        <p:spPr bwMode="auto">
          <a:xfrm rot="-1530023">
            <a:off x="3848101" y="2760663"/>
            <a:ext cx="130175" cy="57626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84366" name="Line 83">
            <a:extLst>
              <a:ext uri="{FF2B5EF4-FFF2-40B4-BE49-F238E27FC236}">
                <a16:creationId xmlns:a16="http://schemas.microsoft.com/office/drawing/2014/main" id="{6B49B091-C0D4-43FA-B49F-EDE09BA1BC60}"/>
              </a:ext>
            </a:extLst>
          </p:cNvPr>
          <p:cNvSpPr>
            <a:spLocks noChangeShapeType="1"/>
          </p:cNvSpPr>
          <p:nvPr/>
        </p:nvSpPr>
        <p:spPr bwMode="auto">
          <a:xfrm rot="20069977" flipV="1">
            <a:off x="3959226" y="2854326"/>
            <a:ext cx="4763" cy="2762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367" name="Rectangle 84">
            <a:extLst>
              <a:ext uri="{FF2B5EF4-FFF2-40B4-BE49-F238E27FC236}">
                <a16:creationId xmlns:a16="http://schemas.microsoft.com/office/drawing/2014/main" id="{288EA634-B785-4F9A-ABD6-4098E3727257}"/>
              </a:ext>
            </a:extLst>
          </p:cNvPr>
          <p:cNvSpPr>
            <a:spLocks noChangeArrowheads="1"/>
          </p:cNvSpPr>
          <p:nvPr/>
        </p:nvSpPr>
        <p:spPr bwMode="auto">
          <a:xfrm>
            <a:off x="3678238" y="2525714"/>
            <a:ext cx="233362" cy="4333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84368" name="Line 85">
            <a:extLst>
              <a:ext uri="{FF2B5EF4-FFF2-40B4-BE49-F238E27FC236}">
                <a16:creationId xmlns:a16="http://schemas.microsoft.com/office/drawing/2014/main" id="{0717A8C0-8400-4D22-B415-CDE87F13EB82}"/>
              </a:ext>
            </a:extLst>
          </p:cNvPr>
          <p:cNvSpPr>
            <a:spLocks noChangeShapeType="1"/>
          </p:cNvSpPr>
          <p:nvPr/>
        </p:nvSpPr>
        <p:spPr bwMode="auto">
          <a:xfrm>
            <a:off x="3678238" y="2530475"/>
            <a:ext cx="0" cy="3508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369" name="Line 86">
            <a:extLst>
              <a:ext uri="{FF2B5EF4-FFF2-40B4-BE49-F238E27FC236}">
                <a16:creationId xmlns:a16="http://schemas.microsoft.com/office/drawing/2014/main" id="{69BBCB10-E379-4405-B4C9-5EABF9DEDD1D}"/>
              </a:ext>
            </a:extLst>
          </p:cNvPr>
          <p:cNvSpPr>
            <a:spLocks noChangeShapeType="1"/>
          </p:cNvSpPr>
          <p:nvPr/>
        </p:nvSpPr>
        <p:spPr bwMode="auto">
          <a:xfrm>
            <a:off x="3913188" y="2528889"/>
            <a:ext cx="0" cy="3508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370" name="Freeform 87">
            <a:extLst>
              <a:ext uri="{FF2B5EF4-FFF2-40B4-BE49-F238E27FC236}">
                <a16:creationId xmlns:a16="http://schemas.microsoft.com/office/drawing/2014/main" id="{97937C33-E2B2-4857-8569-9B4D5D804A0E}"/>
              </a:ext>
            </a:extLst>
          </p:cNvPr>
          <p:cNvSpPr>
            <a:spLocks/>
          </p:cNvSpPr>
          <p:nvPr/>
        </p:nvSpPr>
        <p:spPr bwMode="auto">
          <a:xfrm>
            <a:off x="3792539" y="2943225"/>
            <a:ext cx="128587" cy="274638"/>
          </a:xfrm>
          <a:custGeom>
            <a:avLst/>
            <a:gdLst>
              <a:gd name="T0" fmla="*/ 2147483646 w 81"/>
              <a:gd name="T1" fmla="*/ 2147483646 h 173"/>
              <a:gd name="T2" fmla="*/ 0 w 81"/>
              <a:gd name="T3" fmla="*/ 0 h 173"/>
              <a:gd name="T4" fmla="*/ 0 60000 65536"/>
              <a:gd name="T5" fmla="*/ 0 60000 65536"/>
              <a:gd name="T6" fmla="*/ 0 w 81"/>
              <a:gd name="T7" fmla="*/ 0 h 173"/>
              <a:gd name="T8" fmla="*/ 81 w 81"/>
              <a:gd name="T9" fmla="*/ 173 h 173"/>
            </a:gdLst>
            <a:ahLst/>
            <a:cxnLst>
              <a:cxn ang="T4">
                <a:pos x="T0" y="T1"/>
              </a:cxn>
              <a:cxn ang="T5">
                <a:pos x="T2" y="T3"/>
              </a:cxn>
            </a:cxnLst>
            <a:rect l="T6" t="T7" r="T8" b="T9"/>
            <a:pathLst>
              <a:path w="81" h="173">
                <a:moveTo>
                  <a:pt x="81" y="173"/>
                </a:moveTo>
                <a:lnTo>
                  <a:pt x="0" y="0"/>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4371" name="Oval 88">
            <a:extLst>
              <a:ext uri="{FF2B5EF4-FFF2-40B4-BE49-F238E27FC236}">
                <a16:creationId xmlns:a16="http://schemas.microsoft.com/office/drawing/2014/main" id="{CC93671A-D1A5-415E-932B-52D4A04D80A8}"/>
              </a:ext>
            </a:extLst>
          </p:cNvPr>
          <p:cNvSpPr>
            <a:spLocks noChangeArrowheads="1"/>
          </p:cNvSpPr>
          <p:nvPr/>
        </p:nvSpPr>
        <p:spPr bwMode="auto">
          <a:xfrm>
            <a:off x="3295650" y="3309939"/>
            <a:ext cx="382588" cy="428625"/>
          </a:xfrm>
          <a:prstGeom prst="ellipse">
            <a:avLst/>
          </a:prstGeom>
          <a:solidFill>
            <a:schemeClr val="accent1"/>
          </a:solidFill>
          <a:ln w="9525">
            <a:solidFill>
              <a:schemeClr val="tx1"/>
            </a:solidFill>
            <a:prstDash val="dash"/>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84372" name="Rectangle 89">
            <a:extLst>
              <a:ext uri="{FF2B5EF4-FFF2-40B4-BE49-F238E27FC236}">
                <a16:creationId xmlns:a16="http://schemas.microsoft.com/office/drawing/2014/main" id="{DAA960D7-CDD2-463F-8F5C-C669A180CE43}"/>
              </a:ext>
            </a:extLst>
          </p:cNvPr>
          <p:cNvSpPr>
            <a:spLocks noChangeArrowheads="1"/>
          </p:cNvSpPr>
          <p:nvPr/>
        </p:nvSpPr>
        <p:spPr bwMode="auto">
          <a:xfrm rot="1368857">
            <a:off x="3578225" y="2881314"/>
            <a:ext cx="134938" cy="48577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84373" name="Line 90">
            <a:extLst>
              <a:ext uri="{FF2B5EF4-FFF2-40B4-BE49-F238E27FC236}">
                <a16:creationId xmlns:a16="http://schemas.microsoft.com/office/drawing/2014/main" id="{86BAEEDE-DF73-464E-9A79-43EBB98E240D}"/>
              </a:ext>
            </a:extLst>
          </p:cNvPr>
          <p:cNvSpPr>
            <a:spLocks noChangeShapeType="1"/>
          </p:cNvSpPr>
          <p:nvPr/>
        </p:nvSpPr>
        <p:spPr bwMode="auto">
          <a:xfrm rot="1368857" flipV="1">
            <a:off x="3587750" y="2868614"/>
            <a:ext cx="0" cy="4603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374" name="Line 91">
            <a:extLst>
              <a:ext uri="{FF2B5EF4-FFF2-40B4-BE49-F238E27FC236}">
                <a16:creationId xmlns:a16="http://schemas.microsoft.com/office/drawing/2014/main" id="{152D4308-2EA8-480A-8901-41D63DAC46DB}"/>
              </a:ext>
            </a:extLst>
          </p:cNvPr>
          <p:cNvSpPr>
            <a:spLocks noChangeShapeType="1"/>
          </p:cNvSpPr>
          <p:nvPr/>
        </p:nvSpPr>
        <p:spPr bwMode="auto">
          <a:xfrm rot="1368857" flipV="1">
            <a:off x="3702050" y="2922589"/>
            <a:ext cx="0" cy="4540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375" name="Freeform 92">
            <a:extLst>
              <a:ext uri="{FF2B5EF4-FFF2-40B4-BE49-F238E27FC236}">
                <a16:creationId xmlns:a16="http://schemas.microsoft.com/office/drawing/2014/main" id="{51239066-73CC-42C5-A24A-C5866C8EBE85}"/>
              </a:ext>
            </a:extLst>
          </p:cNvPr>
          <p:cNvSpPr>
            <a:spLocks/>
          </p:cNvSpPr>
          <p:nvPr/>
        </p:nvSpPr>
        <p:spPr bwMode="auto">
          <a:xfrm>
            <a:off x="3922714" y="3122614"/>
            <a:ext cx="376237" cy="560387"/>
          </a:xfrm>
          <a:custGeom>
            <a:avLst/>
            <a:gdLst>
              <a:gd name="T0" fmla="*/ 0 w 237"/>
              <a:gd name="T1" fmla="*/ 2147483646 h 353"/>
              <a:gd name="T2" fmla="*/ 2147483646 w 237"/>
              <a:gd name="T3" fmla="*/ 2147483646 h 353"/>
              <a:gd name="T4" fmla="*/ 2147483646 w 237"/>
              <a:gd name="T5" fmla="*/ 2147483646 h 353"/>
              <a:gd name="T6" fmla="*/ 2147483646 w 237"/>
              <a:gd name="T7" fmla="*/ 2147483646 h 353"/>
              <a:gd name="T8" fmla="*/ 2147483646 w 237"/>
              <a:gd name="T9" fmla="*/ 2147483646 h 353"/>
              <a:gd name="T10" fmla="*/ 2147483646 w 237"/>
              <a:gd name="T11" fmla="*/ 2147483646 h 353"/>
              <a:gd name="T12" fmla="*/ 2147483646 w 237"/>
              <a:gd name="T13" fmla="*/ 2147483646 h 353"/>
              <a:gd name="T14" fmla="*/ 2147483646 w 237"/>
              <a:gd name="T15" fmla="*/ 0 h 353"/>
              <a:gd name="T16" fmla="*/ 0 60000 65536"/>
              <a:gd name="T17" fmla="*/ 0 60000 65536"/>
              <a:gd name="T18" fmla="*/ 0 60000 65536"/>
              <a:gd name="T19" fmla="*/ 0 60000 65536"/>
              <a:gd name="T20" fmla="*/ 0 60000 65536"/>
              <a:gd name="T21" fmla="*/ 0 60000 65536"/>
              <a:gd name="T22" fmla="*/ 0 60000 65536"/>
              <a:gd name="T23" fmla="*/ 0 60000 65536"/>
              <a:gd name="T24" fmla="*/ 0 w 237"/>
              <a:gd name="T25" fmla="*/ 0 h 353"/>
              <a:gd name="T26" fmla="*/ 237 w 237"/>
              <a:gd name="T27" fmla="*/ 353 h 3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7" h="353">
                <a:moveTo>
                  <a:pt x="0" y="60"/>
                </a:moveTo>
                <a:cubicBezTo>
                  <a:pt x="5" y="91"/>
                  <a:pt x="11" y="122"/>
                  <a:pt x="25" y="166"/>
                </a:cubicBezTo>
                <a:cubicBezTo>
                  <a:pt x="39" y="210"/>
                  <a:pt x="54" y="297"/>
                  <a:pt x="83" y="325"/>
                </a:cubicBezTo>
                <a:cubicBezTo>
                  <a:pt x="112" y="353"/>
                  <a:pt x="176" y="349"/>
                  <a:pt x="201" y="333"/>
                </a:cubicBezTo>
                <a:cubicBezTo>
                  <a:pt x="226" y="317"/>
                  <a:pt x="237" y="260"/>
                  <a:pt x="233" y="231"/>
                </a:cubicBezTo>
                <a:cubicBezTo>
                  <a:pt x="229" y="202"/>
                  <a:pt x="197" y="180"/>
                  <a:pt x="174" y="156"/>
                </a:cubicBezTo>
                <a:cubicBezTo>
                  <a:pt x="151" y="132"/>
                  <a:pt x="114" y="114"/>
                  <a:pt x="96" y="88"/>
                </a:cubicBezTo>
                <a:cubicBezTo>
                  <a:pt x="78" y="62"/>
                  <a:pt x="69" y="15"/>
                  <a:pt x="63" y="0"/>
                </a:cubicBezTo>
              </a:path>
            </a:pathLst>
          </a:custGeom>
          <a:solidFill>
            <a:schemeClr val="folHlink"/>
          </a:solidFill>
          <a:ln w="9525">
            <a:solidFill>
              <a:schemeClr val="tx1"/>
            </a:solidFill>
            <a:prstDash val="dash"/>
            <a:round/>
            <a:headEnd/>
            <a:tailEnd/>
          </a:ln>
        </p:spPr>
        <p:txBody>
          <a:bodyPr/>
          <a:lstStyle/>
          <a:p>
            <a:endParaRPr lang="en-US"/>
          </a:p>
        </p:txBody>
      </p:sp>
      <p:sp>
        <p:nvSpPr>
          <p:cNvPr id="184376" name="Oval 93">
            <a:extLst>
              <a:ext uri="{FF2B5EF4-FFF2-40B4-BE49-F238E27FC236}">
                <a16:creationId xmlns:a16="http://schemas.microsoft.com/office/drawing/2014/main" id="{399930D7-31D6-4A03-BEC0-407D35A512CB}"/>
              </a:ext>
            </a:extLst>
          </p:cNvPr>
          <p:cNvSpPr>
            <a:spLocks noChangeArrowheads="1"/>
          </p:cNvSpPr>
          <p:nvPr/>
        </p:nvSpPr>
        <p:spPr bwMode="auto">
          <a:xfrm>
            <a:off x="2354264" y="3249614"/>
            <a:ext cx="382587" cy="428625"/>
          </a:xfrm>
          <a:prstGeom prst="ellipse">
            <a:avLst/>
          </a:prstGeom>
          <a:solidFill>
            <a:schemeClr val="accent1"/>
          </a:solidFill>
          <a:ln w="9525">
            <a:solidFill>
              <a:schemeClr val="tx1"/>
            </a:solidFill>
            <a:prstDash val="dash"/>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84377" name="Rectangle 94">
            <a:extLst>
              <a:ext uri="{FF2B5EF4-FFF2-40B4-BE49-F238E27FC236}">
                <a16:creationId xmlns:a16="http://schemas.microsoft.com/office/drawing/2014/main" id="{A3A8D0EC-C289-4973-80F7-A2F984EB8092}"/>
              </a:ext>
            </a:extLst>
          </p:cNvPr>
          <p:cNvSpPr>
            <a:spLocks noChangeArrowheads="1"/>
          </p:cNvSpPr>
          <p:nvPr/>
        </p:nvSpPr>
        <p:spPr bwMode="auto">
          <a:xfrm rot="-1530023">
            <a:off x="2279651" y="2730501"/>
            <a:ext cx="142875" cy="582613"/>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84378" name="Line 95">
            <a:extLst>
              <a:ext uri="{FF2B5EF4-FFF2-40B4-BE49-F238E27FC236}">
                <a16:creationId xmlns:a16="http://schemas.microsoft.com/office/drawing/2014/main" id="{777FF205-199E-4BC7-83F7-14303DBAE543}"/>
              </a:ext>
            </a:extLst>
          </p:cNvPr>
          <p:cNvSpPr>
            <a:spLocks noChangeShapeType="1"/>
          </p:cNvSpPr>
          <p:nvPr/>
        </p:nvSpPr>
        <p:spPr bwMode="auto">
          <a:xfrm rot="20069977" flipV="1">
            <a:off x="2436813" y="2820989"/>
            <a:ext cx="0" cy="4587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379" name="Line 96">
            <a:extLst>
              <a:ext uri="{FF2B5EF4-FFF2-40B4-BE49-F238E27FC236}">
                <a16:creationId xmlns:a16="http://schemas.microsoft.com/office/drawing/2014/main" id="{84598698-6EC9-41B2-8330-563D91804FA1}"/>
              </a:ext>
            </a:extLst>
          </p:cNvPr>
          <p:cNvSpPr>
            <a:spLocks noChangeShapeType="1"/>
          </p:cNvSpPr>
          <p:nvPr/>
        </p:nvSpPr>
        <p:spPr bwMode="auto">
          <a:xfrm rot="-1530023" flipH="1" flipV="1">
            <a:off x="2317750" y="2895601"/>
            <a:ext cx="1588" cy="44291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380" name="Oval 97">
            <a:extLst>
              <a:ext uri="{FF2B5EF4-FFF2-40B4-BE49-F238E27FC236}">
                <a16:creationId xmlns:a16="http://schemas.microsoft.com/office/drawing/2014/main" id="{C422B4EC-1753-455D-8CFE-C312D27B3DCC}"/>
              </a:ext>
            </a:extLst>
          </p:cNvPr>
          <p:cNvSpPr>
            <a:spLocks noChangeArrowheads="1"/>
          </p:cNvSpPr>
          <p:nvPr/>
        </p:nvSpPr>
        <p:spPr bwMode="auto">
          <a:xfrm>
            <a:off x="1730375" y="3282951"/>
            <a:ext cx="382588" cy="428625"/>
          </a:xfrm>
          <a:prstGeom prst="ellipse">
            <a:avLst/>
          </a:prstGeom>
          <a:solidFill>
            <a:schemeClr val="accent1"/>
          </a:solidFill>
          <a:ln w="9525">
            <a:solidFill>
              <a:schemeClr val="tx1"/>
            </a:solidFill>
            <a:prstDash val="dash"/>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84381" name="Rectangle 98">
            <a:extLst>
              <a:ext uri="{FF2B5EF4-FFF2-40B4-BE49-F238E27FC236}">
                <a16:creationId xmlns:a16="http://schemas.microsoft.com/office/drawing/2014/main" id="{3E31529A-B62F-49BC-91E4-0A4F3F61C189}"/>
              </a:ext>
            </a:extLst>
          </p:cNvPr>
          <p:cNvSpPr>
            <a:spLocks noChangeArrowheads="1"/>
          </p:cNvSpPr>
          <p:nvPr/>
        </p:nvSpPr>
        <p:spPr bwMode="auto">
          <a:xfrm rot="1368857">
            <a:off x="2000250" y="2905126"/>
            <a:ext cx="134938" cy="43497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84382" name="Line 99">
            <a:extLst>
              <a:ext uri="{FF2B5EF4-FFF2-40B4-BE49-F238E27FC236}">
                <a16:creationId xmlns:a16="http://schemas.microsoft.com/office/drawing/2014/main" id="{D0176DB7-624D-4C84-9A71-5B932B867BA4}"/>
              </a:ext>
            </a:extLst>
          </p:cNvPr>
          <p:cNvSpPr>
            <a:spLocks noChangeShapeType="1"/>
          </p:cNvSpPr>
          <p:nvPr/>
        </p:nvSpPr>
        <p:spPr bwMode="auto">
          <a:xfrm rot="1368857" flipV="1">
            <a:off x="2019300" y="2843214"/>
            <a:ext cx="0" cy="4603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383" name="Line 100">
            <a:extLst>
              <a:ext uri="{FF2B5EF4-FFF2-40B4-BE49-F238E27FC236}">
                <a16:creationId xmlns:a16="http://schemas.microsoft.com/office/drawing/2014/main" id="{D3AD1BAF-9415-48CD-8EFD-ED6660FDAAC3}"/>
              </a:ext>
            </a:extLst>
          </p:cNvPr>
          <p:cNvSpPr>
            <a:spLocks noChangeShapeType="1"/>
          </p:cNvSpPr>
          <p:nvPr/>
        </p:nvSpPr>
        <p:spPr bwMode="auto">
          <a:xfrm rot="1368857" flipV="1">
            <a:off x="2133600" y="2897189"/>
            <a:ext cx="0" cy="4540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384" name="Text Box 101">
            <a:extLst>
              <a:ext uri="{FF2B5EF4-FFF2-40B4-BE49-F238E27FC236}">
                <a16:creationId xmlns:a16="http://schemas.microsoft.com/office/drawing/2014/main" id="{E6DC9CB1-1891-4F4D-8F0E-96DFE4A5A208}"/>
              </a:ext>
            </a:extLst>
          </p:cNvPr>
          <p:cNvSpPr txBox="1">
            <a:spLocks noChangeArrowheads="1"/>
          </p:cNvSpPr>
          <p:nvPr/>
        </p:nvSpPr>
        <p:spPr bwMode="auto">
          <a:xfrm>
            <a:off x="2432050" y="4092576"/>
            <a:ext cx="488950" cy="366713"/>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VA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68661"/>
                                        </p:tgtEl>
                                        <p:attrNameLst>
                                          <p:attrName>style.visibility</p:attrName>
                                        </p:attrNameLst>
                                      </p:cBhvr>
                                      <p:to>
                                        <p:strVal val="visible"/>
                                      </p:to>
                                    </p:set>
                                    <p:animEffect transition="in" filter="checkerboard(across)">
                                      <p:cBhvr>
                                        <p:cTn id="7" dur="500"/>
                                        <p:tgtEl>
                                          <p:spTgt spid="68661"/>
                                        </p:tgtEl>
                                      </p:cBhvr>
                                    </p:animEffect>
                                  </p:childTnLst>
                                </p:cTn>
                              </p:par>
                              <p:par>
                                <p:cTn id="8" presetID="5" presetClass="entr" presetSubtype="10" fill="hold" nodeType="withEffect">
                                  <p:stCondLst>
                                    <p:cond delay="0"/>
                                  </p:stCondLst>
                                  <p:childTnLst>
                                    <p:set>
                                      <p:cBhvr>
                                        <p:cTn id="9" dur="1" fill="hold">
                                          <p:stCondLst>
                                            <p:cond delay="0"/>
                                          </p:stCondLst>
                                        </p:cTn>
                                        <p:tgtEl>
                                          <p:spTgt spid="68662"/>
                                        </p:tgtEl>
                                        <p:attrNameLst>
                                          <p:attrName>style.visibility</p:attrName>
                                        </p:attrNameLst>
                                      </p:cBhvr>
                                      <p:to>
                                        <p:strVal val="visible"/>
                                      </p:to>
                                    </p:set>
                                    <p:animEffect transition="in" filter="checkerboard(across)">
                                      <p:cBhvr>
                                        <p:cTn id="10" dur="500"/>
                                        <p:tgtEl>
                                          <p:spTgt spid="6866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nodeType="clickEffect">
                                  <p:stCondLst>
                                    <p:cond delay="0"/>
                                  </p:stCondLst>
                                  <p:childTnLst>
                                    <p:set>
                                      <p:cBhvr>
                                        <p:cTn id="14" dur="1" fill="hold">
                                          <p:stCondLst>
                                            <p:cond delay="0"/>
                                          </p:stCondLst>
                                        </p:cTn>
                                        <p:tgtEl>
                                          <p:spTgt spid="68656"/>
                                        </p:tgtEl>
                                        <p:attrNameLst>
                                          <p:attrName>style.visibility</p:attrName>
                                        </p:attrNameLst>
                                      </p:cBhvr>
                                      <p:to>
                                        <p:strVal val="visible"/>
                                      </p:to>
                                    </p:set>
                                    <p:animEffect transition="in" filter="checkerboard(across)">
                                      <p:cBhvr>
                                        <p:cTn id="15" dur="500"/>
                                        <p:tgtEl>
                                          <p:spTgt spid="68656"/>
                                        </p:tgtEl>
                                      </p:cBhvr>
                                    </p:animEffect>
                                  </p:childTnLst>
                                </p:cTn>
                              </p:par>
                              <p:par>
                                <p:cTn id="16" presetID="5" presetClass="entr" presetSubtype="10" fill="hold" nodeType="withEffect">
                                  <p:stCondLst>
                                    <p:cond delay="0"/>
                                  </p:stCondLst>
                                  <p:childTnLst>
                                    <p:set>
                                      <p:cBhvr>
                                        <p:cTn id="17" dur="1" fill="hold">
                                          <p:stCondLst>
                                            <p:cond delay="0"/>
                                          </p:stCondLst>
                                        </p:cTn>
                                        <p:tgtEl>
                                          <p:spTgt spid="68654"/>
                                        </p:tgtEl>
                                        <p:attrNameLst>
                                          <p:attrName>style.visibility</p:attrName>
                                        </p:attrNameLst>
                                      </p:cBhvr>
                                      <p:to>
                                        <p:strVal val="visible"/>
                                      </p:to>
                                    </p:set>
                                    <p:animEffect transition="in" filter="checkerboard(across)">
                                      <p:cBhvr>
                                        <p:cTn id="18" dur="500"/>
                                        <p:tgtEl>
                                          <p:spTgt spid="68654"/>
                                        </p:tgtEl>
                                      </p:cBhvr>
                                    </p:animEffect>
                                  </p:childTnLst>
                                </p:cTn>
                              </p:par>
                              <p:par>
                                <p:cTn id="19" presetID="5" presetClass="entr" presetSubtype="10" fill="hold" grpId="0" nodeType="withEffect">
                                  <p:stCondLst>
                                    <p:cond delay="0"/>
                                  </p:stCondLst>
                                  <p:childTnLst>
                                    <p:set>
                                      <p:cBhvr>
                                        <p:cTn id="20" dur="1" fill="hold">
                                          <p:stCondLst>
                                            <p:cond delay="0"/>
                                          </p:stCondLst>
                                        </p:cTn>
                                        <p:tgtEl>
                                          <p:spTgt spid="68652"/>
                                        </p:tgtEl>
                                        <p:attrNameLst>
                                          <p:attrName>style.visibility</p:attrName>
                                        </p:attrNameLst>
                                      </p:cBhvr>
                                      <p:to>
                                        <p:strVal val="visible"/>
                                      </p:to>
                                    </p:set>
                                    <p:animEffect transition="in" filter="checkerboard(across)">
                                      <p:cBhvr>
                                        <p:cTn id="21" dur="500"/>
                                        <p:tgtEl>
                                          <p:spTgt spid="68652"/>
                                        </p:tgtEl>
                                      </p:cBhvr>
                                    </p:animEffect>
                                  </p:childTnLst>
                                </p:cTn>
                              </p:par>
                              <p:par>
                                <p:cTn id="22" presetID="5" presetClass="entr" presetSubtype="10" fill="hold" nodeType="withEffect">
                                  <p:stCondLst>
                                    <p:cond delay="0"/>
                                  </p:stCondLst>
                                  <p:childTnLst>
                                    <p:set>
                                      <p:cBhvr>
                                        <p:cTn id="23" dur="1" fill="hold">
                                          <p:stCondLst>
                                            <p:cond delay="0"/>
                                          </p:stCondLst>
                                        </p:cTn>
                                        <p:tgtEl>
                                          <p:spTgt spid="68650"/>
                                        </p:tgtEl>
                                        <p:attrNameLst>
                                          <p:attrName>style.visibility</p:attrName>
                                        </p:attrNameLst>
                                      </p:cBhvr>
                                      <p:to>
                                        <p:strVal val="visible"/>
                                      </p:to>
                                    </p:set>
                                    <p:animEffect transition="in" filter="checkerboard(across)">
                                      <p:cBhvr>
                                        <p:cTn id="24" dur="500"/>
                                        <p:tgtEl>
                                          <p:spTgt spid="68650"/>
                                        </p:tgtEl>
                                      </p:cBhvr>
                                    </p:animEffect>
                                  </p:childTnLst>
                                </p:cTn>
                              </p:par>
                              <p:par>
                                <p:cTn id="25" presetID="5" presetClass="entr" presetSubtype="10" fill="hold" grpId="0" nodeType="withEffect">
                                  <p:stCondLst>
                                    <p:cond delay="0"/>
                                  </p:stCondLst>
                                  <p:childTnLst>
                                    <p:set>
                                      <p:cBhvr>
                                        <p:cTn id="26" dur="1" fill="hold">
                                          <p:stCondLst>
                                            <p:cond delay="0"/>
                                          </p:stCondLst>
                                        </p:cTn>
                                        <p:tgtEl>
                                          <p:spTgt spid="68653"/>
                                        </p:tgtEl>
                                        <p:attrNameLst>
                                          <p:attrName>style.visibility</p:attrName>
                                        </p:attrNameLst>
                                      </p:cBhvr>
                                      <p:to>
                                        <p:strVal val="visible"/>
                                      </p:to>
                                    </p:set>
                                    <p:animEffect transition="in" filter="checkerboard(across)">
                                      <p:cBhvr>
                                        <p:cTn id="27" dur="500"/>
                                        <p:tgtEl>
                                          <p:spTgt spid="6865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10" fill="hold" nodeType="clickEffect">
                                  <p:stCondLst>
                                    <p:cond delay="0"/>
                                  </p:stCondLst>
                                  <p:childTnLst>
                                    <p:set>
                                      <p:cBhvr>
                                        <p:cTn id="31" dur="1" fill="hold">
                                          <p:stCondLst>
                                            <p:cond delay="0"/>
                                          </p:stCondLst>
                                        </p:cTn>
                                        <p:tgtEl>
                                          <p:spTgt spid="68657"/>
                                        </p:tgtEl>
                                        <p:attrNameLst>
                                          <p:attrName>style.visibility</p:attrName>
                                        </p:attrNameLst>
                                      </p:cBhvr>
                                      <p:to>
                                        <p:strVal val="visible"/>
                                      </p:to>
                                    </p:set>
                                    <p:animEffect transition="in" filter="checkerboard(across)">
                                      <p:cBhvr>
                                        <p:cTn id="32" dur="500"/>
                                        <p:tgtEl>
                                          <p:spTgt spid="68657"/>
                                        </p:tgtEl>
                                      </p:cBhvr>
                                    </p:animEffect>
                                  </p:childTnLst>
                                </p:cTn>
                              </p:par>
                              <p:par>
                                <p:cTn id="33" presetID="5" presetClass="entr" presetSubtype="10" fill="hold" grpId="0" nodeType="withEffect">
                                  <p:stCondLst>
                                    <p:cond delay="0"/>
                                  </p:stCondLst>
                                  <p:childTnLst>
                                    <p:set>
                                      <p:cBhvr>
                                        <p:cTn id="34" dur="1" fill="hold">
                                          <p:stCondLst>
                                            <p:cond delay="0"/>
                                          </p:stCondLst>
                                        </p:cTn>
                                        <p:tgtEl>
                                          <p:spTgt spid="68617"/>
                                        </p:tgtEl>
                                        <p:attrNameLst>
                                          <p:attrName>style.visibility</p:attrName>
                                        </p:attrNameLst>
                                      </p:cBhvr>
                                      <p:to>
                                        <p:strVal val="visible"/>
                                      </p:to>
                                    </p:set>
                                    <p:animEffect transition="in" filter="checkerboard(across)">
                                      <p:cBhvr>
                                        <p:cTn id="35" dur="500"/>
                                        <p:tgtEl>
                                          <p:spTgt spid="68617"/>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5" presetClass="entr" presetSubtype="10" fill="hold" grpId="0" nodeType="clickEffect">
                                  <p:stCondLst>
                                    <p:cond delay="0"/>
                                  </p:stCondLst>
                                  <p:childTnLst>
                                    <p:set>
                                      <p:cBhvr>
                                        <p:cTn id="39" dur="1" fill="hold">
                                          <p:stCondLst>
                                            <p:cond delay="0"/>
                                          </p:stCondLst>
                                        </p:cTn>
                                        <p:tgtEl>
                                          <p:spTgt spid="68648"/>
                                        </p:tgtEl>
                                        <p:attrNameLst>
                                          <p:attrName>style.visibility</p:attrName>
                                        </p:attrNameLst>
                                      </p:cBhvr>
                                      <p:to>
                                        <p:strVal val="visible"/>
                                      </p:to>
                                    </p:set>
                                    <p:animEffect transition="in" filter="checkerboard(across)">
                                      <p:cBhvr>
                                        <p:cTn id="40" dur="500"/>
                                        <p:tgtEl>
                                          <p:spTgt spid="68648"/>
                                        </p:tgtEl>
                                      </p:cBhvr>
                                    </p:animEffect>
                                  </p:childTnLst>
                                </p:cTn>
                              </p:par>
                              <p:par>
                                <p:cTn id="41" presetID="5" presetClass="entr" presetSubtype="10" fill="hold" nodeType="withEffect">
                                  <p:stCondLst>
                                    <p:cond delay="0"/>
                                  </p:stCondLst>
                                  <p:childTnLst>
                                    <p:set>
                                      <p:cBhvr>
                                        <p:cTn id="42" dur="1" fill="hold">
                                          <p:stCondLst>
                                            <p:cond delay="0"/>
                                          </p:stCondLst>
                                        </p:cTn>
                                        <p:tgtEl>
                                          <p:spTgt spid="68659"/>
                                        </p:tgtEl>
                                        <p:attrNameLst>
                                          <p:attrName>style.visibility</p:attrName>
                                        </p:attrNameLst>
                                      </p:cBhvr>
                                      <p:to>
                                        <p:strVal val="visible"/>
                                      </p:to>
                                    </p:set>
                                    <p:animEffect transition="in" filter="checkerboard(across)">
                                      <p:cBhvr>
                                        <p:cTn id="43" dur="500"/>
                                        <p:tgtEl>
                                          <p:spTgt spid="68659"/>
                                        </p:tgtEl>
                                      </p:cBhvr>
                                    </p:animEffect>
                                  </p:childTnLst>
                                </p:cTn>
                              </p:par>
                              <p:par>
                                <p:cTn id="44" presetID="5" presetClass="entr" presetSubtype="10" fill="hold" grpId="0" nodeType="withEffect">
                                  <p:stCondLst>
                                    <p:cond delay="0"/>
                                  </p:stCondLst>
                                  <p:childTnLst>
                                    <p:set>
                                      <p:cBhvr>
                                        <p:cTn id="45" dur="1" fill="hold">
                                          <p:stCondLst>
                                            <p:cond delay="0"/>
                                          </p:stCondLst>
                                        </p:cTn>
                                        <p:tgtEl>
                                          <p:spTgt spid="68646"/>
                                        </p:tgtEl>
                                        <p:attrNameLst>
                                          <p:attrName>style.visibility</p:attrName>
                                        </p:attrNameLst>
                                      </p:cBhvr>
                                      <p:to>
                                        <p:strVal val="visible"/>
                                      </p:to>
                                    </p:set>
                                    <p:animEffect transition="in" filter="checkerboard(across)">
                                      <p:cBhvr>
                                        <p:cTn id="46" dur="500"/>
                                        <p:tgtEl>
                                          <p:spTgt spid="68646"/>
                                        </p:tgtEl>
                                      </p:cBhvr>
                                    </p:animEffect>
                                  </p:childTnLst>
                                </p:cTn>
                              </p:par>
                              <p:par>
                                <p:cTn id="47" presetID="5" presetClass="entr" presetSubtype="10" fill="hold" grpId="1" nodeType="withEffect">
                                  <p:stCondLst>
                                    <p:cond delay="0"/>
                                  </p:stCondLst>
                                  <p:childTnLst>
                                    <p:set>
                                      <p:cBhvr>
                                        <p:cTn id="48" dur="1" fill="hold">
                                          <p:stCondLst>
                                            <p:cond delay="0"/>
                                          </p:stCondLst>
                                        </p:cTn>
                                        <p:tgtEl>
                                          <p:spTgt spid="68648"/>
                                        </p:tgtEl>
                                        <p:attrNameLst>
                                          <p:attrName>style.visibility</p:attrName>
                                        </p:attrNameLst>
                                      </p:cBhvr>
                                      <p:to>
                                        <p:strVal val="visible"/>
                                      </p:to>
                                    </p:set>
                                    <p:animEffect transition="in" filter="checkerboard(across)">
                                      <p:cBhvr>
                                        <p:cTn id="49" dur="500"/>
                                        <p:tgtEl>
                                          <p:spTgt spid="68648"/>
                                        </p:tgtEl>
                                      </p:cBhvr>
                                    </p:animEffect>
                                  </p:childTnLst>
                                </p:cTn>
                              </p:par>
                              <p:par>
                                <p:cTn id="50" presetID="5" presetClass="entr" presetSubtype="10" fill="hold" nodeType="withEffect">
                                  <p:stCondLst>
                                    <p:cond delay="0"/>
                                  </p:stCondLst>
                                  <p:childTnLst>
                                    <p:set>
                                      <p:cBhvr>
                                        <p:cTn id="51" dur="1" fill="hold">
                                          <p:stCondLst>
                                            <p:cond delay="0"/>
                                          </p:stCondLst>
                                        </p:cTn>
                                        <p:tgtEl>
                                          <p:spTgt spid="68659"/>
                                        </p:tgtEl>
                                        <p:attrNameLst>
                                          <p:attrName>style.visibility</p:attrName>
                                        </p:attrNameLst>
                                      </p:cBhvr>
                                      <p:to>
                                        <p:strVal val="visible"/>
                                      </p:to>
                                    </p:set>
                                    <p:animEffect transition="in" filter="checkerboard(across)">
                                      <p:cBhvr>
                                        <p:cTn id="52" dur="500"/>
                                        <p:tgtEl>
                                          <p:spTgt spid="68659"/>
                                        </p:tgtEl>
                                      </p:cBhvr>
                                    </p:animEffect>
                                  </p:childTnLst>
                                </p:cTn>
                              </p:par>
                              <p:par>
                                <p:cTn id="53" presetID="5" presetClass="entr" presetSubtype="10" fill="hold" grpId="1" nodeType="withEffect">
                                  <p:stCondLst>
                                    <p:cond delay="0"/>
                                  </p:stCondLst>
                                  <p:childTnLst>
                                    <p:set>
                                      <p:cBhvr>
                                        <p:cTn id="54" dur="1" fill="hold">
                                          <p:stCondLst>
                                            <p:cond delay="0"/>
                                          </p:stCondLst>
                                        </p:cTn>
                                        <p:tgtEl>
                                          <p:spTgt spid="68646"/>
                                        </p:tgtEl>
                                        <p:attrNameLst>
                                          <p:attrName>style.visibility</p:attrName>
                                        </p:attrNameLst>
                                      </p:cBhvr>
                                      <p:to>
                                        <p:strVal val="visible"/>
                                      </p:to>
                                    </p:set>
                                    <p:animEffect transition="in" filter="checkerboard(across)">
                                      <p:cBhvr>
                                        <p:cTn id="55" dur="500"/>
                                        <p:tgtEl>
                                          <p:spTgt spid="68646"/>
                                        </p:tgtEl>
                                      </p:cBhvr>
                                    </p:animEffect>
                                  </p:childTnLst>
                                </p:cTn>
                              </p:par>
                              <p:par>
                                <p:cTn id="56" presetID="5" presetClass="entr" presetSubtype="10" fill="hold" nodeType="withEffect">
                                  <p:stCondLst>
                                    <p:cond delay="0"/>
                                  </p:stCondLst>
                                  <p:childTnLst>
                                    <p:set>
                                      <p:cBhvr>
                                        <p:cTn id="57" dur="1" fill="hold">
                                          <p:stCondLst>
                                            <p:cond delay="0"/>
                                          </p:stCondLst>
                                        </p:cTn>
                                        <p:tgtEl>
                                          <p:spTgt spid="68658"/>
                                        </p:tgtEl>
                                        <p:attrNameLst>
                                          <p:attrName>style.visibility</p:attrName>
                                        </p:attrNameLst>
                                      </p:cBhvr>
                                      <p:to>
                                        <p:strVal val="visible"/>
                                      </p:to>
                                    </p:set>
                                    <p:animEffect transition="in" filter="checkerboard(across)">
                                      <p:cBhvr>
                                        <p:cTn id="58" dur="500"/>
                                        <p:tgtEl>
                                          <p:spTgt spid="68658"/>
                                        </p:tgtEl>
                                      </p:cBhvr>
                                    </p:animEffect>
                                  </p:childTnLst>
                                </p:cTn>
                              </p:par>
                              <p:par>
                                <p:cTn id="59" presetID="5" presetClass="entr" presetSubtype="10" fill="hold" grpId="0" nodeType="withEffect">
                                  <p:stCondLst>
                                    <p:cond delay="0"/>
                                  </p:stCondLst>
                                  <p:childTnLst>
                                    <p:set>
                                      <p:cBhvr>
                                        <p:cTn id="60" dur="1" fill="hold">
                                          <p:stCondLst>
                                            <p:cond delay="0"/>
                                          </p:stCondLst>
                                        </p:cTn>
                                        <p:tgtEl>
                                          <p:spTgt spid="68674"/>
                                        </p:tgtEl>
                                        <p:attrNameLst>
                                          <p:attrName>style.visibility</p:attrName>
                                        </p:attrNameLst>
                                      </p:cBhvr>
                                      <p:to>
                                        <p:strVal val="visible"/>
                                      </p:to>
                                    </p:set>
                                    <p:animEffect transition="in" filter="checkerboard(across)">
                                      <p:cBhvr>
                                        <p:cTn id="61" dur="500"/>
                                        <p:tgtEl>
                                          <p:spTgt spid="68674"/>
                                        </p:tgtEl>
                                      </p:cBhvr>
                                    </p:animEffect>
                                  </p:childTnLst>
                                </p:cTn>
                              </p:par>
                              <p:par>
                                <p:cTn id="62" presetID="5" presetClass="entr" presetSubtype="10" fill="hold" nodeType="withEffect">
                                  <p:stCondLst>
                                    <p:cond delay="0"/>
                                  </p:stCondLst>
                                  <p:childTnLst>
                                    <p:set>
                                      <p:cBhvr>
                                        <p:cTn id="63" dur="1" fill="hold">
                                          <p:stCondLst>
                                            <p:cond delay="0"/>
                                          </p:stCondLst>
                                        </p:cTn>
                                        <p:tgtEl>
                                          <p:spTgt spid="68663"/>
                                        </p:tgtEl>
                                        <p:attrNameLst>
                                          <p:attrName>style.visibility</p:attrName>
                                        </p:attrNameLst>
                                      </p:cBhvr>
                                      <p:to>
                                        <p:strVal val="visible"/>
                                      </p:to>
                                    </p:set>
                                    <p:animEffect transition="in" filter="checkerboard(across)">
                                      <p:cBhvr>
                                        <p:cTn id="64" dur="500"/>
                                        <p:tgtEl>
                                          <p:spTgt spid="68663"/>
                                        </p:tgtEl>
                                      </p:cBhvr>
                                    </p:animEffect>
                                  </p:childTnLst>
                                </p:cTn>
                              </p:par>
                              <p:par>
                                <p:cTn id="65" presetID="5" presetClass="entr" presetSubtype="10" fill="hold" grpId="0" nodeType="withEffect">
                                  <p:stCondLst>
                                    <p:cond delay="0"/>
                                  </p:stCondLst>
                                  <p:childTnLst>
                                    <p:set>
                                      <p:cBhvr>
                                        <p:cTn id="66" dur="1" fill="hold">
                                          <p:stCondLst>
                                            <p:cond delay="0"/>
                                          </p:stCondLst>
                                        </p:cTn>
                                        <p:tgtEl>
                                          <p:spTgt spid="68651"/>
                                        </p:tgtEl>
                                        <p:attrNameLst>
                                          <p:attrName>style.visibility</p:attrName>
                                        </p:attrNameLst>
                                      </p:cBhvr>
                                      <p:to>
                                        <p:strVal val="visible"/>
                                      </p:to>
                                    </p:set>
                                    <p:animEffect transition="in" filter="checkerboard(across)">
                                      <p:cBhvr>
                                        <p:cTn id="67" dur="500"/>
                                        <p:tgtEl>
                                          <p:spTgt spid="68651"/>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5" presetClass="entr" presetSubtype="10" fill="hold" grpId="0" nodeType="clickEffect">
                                  <p:stCondLst>
                                    <p:cond delay="0"/>
                                  </p:stCondLst>
                                  <p:childTnLst>
                                    <p:set>
                                      <p:cBhvr>
                                        <p:cTn id="71" dur="1" fill="hold">
                                          <p:stCondLst>
                                            <p:cond delay="0"/>
                                          </p:stCondLst>
                                        </p:cTn>
                                        <p:tgtEl>
                                          <p:spTgt spid="68616"/>
                                        </p:tgtEl>
                                        <p:attrNameLst>
                                          <p:attrName>style.visibility</p:attrName>
                                        </p:attrNameLst>
                                      </p:cBhvr>
                                      <p:to>
                                        <p:strVal val="visible"/>
                                      </p:to>
                                    </p:set>
                                    <p:animEffect transition="in" filter="checkerboard(across)">
                                      <p:cBhvr>
                                        <p:cTn id="72" dur="500"/>
                                        <p:tgtEl>
                                          <p:spTgt spid="68616"/>
                                        </p:tgtEl>
                                      </p:cBhvr>
                                    </p:animEffect>
                                  </p:childTnLst>
                                </p:cTn>
                              </p:par>
                              <p:par>
                                <p:cTn id="73" presetID="5" presetClass="entr" presetSubtype="10" fill="hold" nodeType="withEffect">
                                  <p:stCondLst>
                                    <p:cond delay="0"/>
                                  </p:stCondLst>
                                  <p:childTnLst>
                                    <p:set>
                                      <p:cBhvr>
                                        <p:cTn id="74" dur="1" fill="hold">
                                          <p:stCondLst>
                                            <p:cond delay="0"/>
                                          </p:stCondLst>
                                        </p:cTn>
                                        <p:tgtEl>
                                          <p:spTgt spid="68660"/>
                                        </p:tgtEl>
                                        <p:attrNameLst>
                                          <p:attrName>style.visibility</p:attrName>
                                        </p:attrNameLst>
                                      </p:cBhvr>
                                      <p:to>
                                        <p:strVal val="visible"/>
                                      </p:to>
                                    </p:set>
                                    <p:animEffect transition="in" filter="checkerboard(across)">
                                      <p:cBhvr>
                                        <p:cTn id="75" dur="500"/>
                                        <p:tgtEl>
                                          <p:spTgt spid="68660"/>
                                        </p:tgtEl>
                                      </p:cBhvr>
                                    </p:animEffect>
                                  </p:childTnLst>
                                </p:cTn>
                              </p:par>
                              <p:par>
                                <p:cTn id="76" presetID="5" presetClass="entr" presetSubtype="10" fill="hold" grpId="0" nodeType="withEffect">
                                  <p:stCondLst>
                                    <p:cond delay="0"/>
                                  </p:stCondLst>
                                  <p:childTnLst>
                                    <p:set>
                                      <p:cBhvr>
                                        <p:cTn id="77" dur="1" fill="hold">
                                          <p:stCondLst>
                                            <p:cond delay="0"/>
                                          </p:stCondLst>
                                        </p:cTn>
                                        <p:tgtEl>
                                          <p:spTgt spid="68626"/>
                                        </p:tgtEl>
                                        <p:attrNameLst>
                                          <p:attrName>style.visibility</p:attrName>
                                        </p:attrNameLst>
                                      </p:cBhvr>
                                      <p:to>
                                        <p:strVal val="visible"/>
                                      </p:to>
                                    </p:set>
                                    <p:animEffect transition="in" filter="checkerboard(across)">
                                      <p:cBhvr>
                                        <p:cTn id="78" dur="500"/>
                                        <p:tgtEl>
                                          <p:spTgt spid="68626"/>
                                        </p:tgtEl>
                                      </p:cBhvr>
                                    </p:animEffect>
                                  </p:childTnLst>
                                </p:cTn>
                              </p:par>
                              <p:par>
                                <p:cTn id="79" presetID="5" presetClass="entr" presetSubtype="10" fill="hold" nodeType="withEffect">
                                  <p:stCondLst>
                                    <p:cond delay="0"/>
                                  </p:stCondLst>
                                  <p:childTnLst>
                                    <p:set>
                                      <p:cBhvr>
                                        <p:cTn id="80" dur="1" fill="hold">
                                          <p:stCondLst>
                                            <p:cond delay="0"/>
                                          </p:stCondLst>
                                        </p:cTn>
                                        <p:tgtEl>
                                          <p:spTgt spid="68676"/>
                                        </p:tgtEl>
                                        <p:attrNameLst>
                                          <p:attrName>style.visibility</p:attrName>
                                        </p:attrNameLst>
                                      </p:cBhvr>
                                      <p:to>
                                        <p:strVal val="visible"/>
                                      </p:to>
                                    </p:set>
                                    <p:animEffect transition="in" filter="checkerboard(across)">
                                      <p:cBhvr>
                                        <p:cTn id="81" dur="500"/>
                                        <p:tgtEl>
                                          <p:spTgt spid="68676"/>
                                        </p:tgtEl>
                                      </p:cBhvr>
                                    </p:animEffect>
                                  </p:childTnLst>
                                </p:cTn>
                              </p:par>
                              <p:par>
                                <p:cTn id="82" presetID="5" presetClass="entr" presetSubtype="10" fill="hold" grpId="0" nodeType="withEffect">
                                  <p:stCondLst>
                                    <p:cond delay="0"/>
                                  </p:stCondLst>
                                  <p:childTnLst>
                                    <p:set>
                                      <p:cBhvr>
                                        <p:cTn id="83" dur="1" fill="hold">
                                          <p:stCondLst>
                                            <p:cond delay="0"/>
                                          </p:stCondLst>
                                        </p:cTn>
                                        <p:tgtEl>
                                          <p:spTgt spid="68670"/>
                                        </p:tgtEl>
                                        <p:attrNameLst>
                                          <p:attrName>style.visibility</p:attrName>
                                        </p:attrNameLst>
                                      </p:cBhvr>
                                      <p:to>
                                        <p:strVal val="visible"/>
                                      </p:to>
                                    </p:set>
                                    <p:animEffect transition="in" filter="checkerboard(across)">
                                      <p:cBhvr>
                                        <p:cTn id="84" dur="500"/>
                                        <p:tgtEl>
                                          <p:spTgt spid="68670"/>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5" presetClass="entr" presetSubtype="10" fill="hold" nodeType="clickEffect">
                                  <p:stCondLst>
                                    <p:cond delay="0"/>
                                  </p:stCondLst>
                                  <p:childTnLst>
                                    <p:set>
                                      <p:cBhvr>
                                        <p:cTn id="88" dur="1" fill="hold">
                                          <p:stCondLst>
                                            <p:cond delay="0"/>
                                          </p:stCondLst>
                                        </p:cTn>
                                        <p:tgtEl>
                                          <p:spTgt spid="68671"/>
                                        </p:tgtEl>
                                        <p:attrNameLst>
                                          <p:attrName>style.visibility</p:attrName>
                                        </p:attrNameLst>
                                      </p:cBhvr>
                                      <p:to>
                                        <p:strVal val="visible"/>
                                      </p:to>
                                    </p:set>
                                    <p:animEffect transition="in" filter="checkerboard(across)">
                                      <p:cBhvr>
                                        <p:cTn id="89" dur="500"/>
                                        <p:tgtEl>
                                          <p:spTgt spid="68671"/>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5" presetClass="entr" presetSubtype="10" fill="hold" nodeType="clickEffect">
                                  <p:stCondLst>
                                    <p:cond delay="0"/>
                                  </p:stCondLst>
                                  <p:childTnLst>
                                    <p:set>
                                      <p:cBhvr>
                                        <p:cTn id="93" dur="1" fill="hold">
                                          <p:stCondLst>
                                            <p:cond delay="0"/>
                                          </p:stCondLst>
                                        </p:cTn>
                                        <p:tgtEl>
                                          <p:spTgt spid="68677"/>
                                        </p:tgtEl>
                                        <p:attrNameLst>
                                          <p:attrName>style.visibility</p:attrName>
                                        </p:attrNameLst>
                                      </p:cBhvr>
                                      <p:to>
                                        <p:strVal val="visible"/>
                                      </p:to>
                                    </p:set>
                                    <p:animEffect transition="in" filter="checkerboard(across)">
                                      <p:cBhvr>
                                        <p:cTn id="94" dur="500"/>
                                        <p:tgtEl>
                                          <p:spTgt spid="68677"/>
                                        </p:tgtEl>
                                      </p:cBhvr>
                                    </p:animEffect>
                                  </p:childTnLst>
                                </p:cTn>
                              </p:par>
                              <p:par>
                                <p:cTn id="95" presetID="5" presetClass="entr" presetSubtype="10" fill="hold" grpId="0" nodeType="withEffect">
                                  <p:stCondLst>
                                    <p:cond delay="0"/>
                                  </p:stCondLst>
                                  <p:childTnLst>
                                    <p:set>
                                      <p:cBhvr>
                                        <p:cTn id="96" dur="1" fill="hold">
                                          <p:stCondLst>
                                            <p:cond delay="0"/>
                                          </p:stCondLst>
                                        </p:cTn>
                                        <p:tgtEl>
                                          <p:spTgt spid="68675"/>
                                        </p:tgtEl>
                                        <p:attrNameLst>
                                          <p:attrName>style.visibility</p:attrName>
                                        </p:attrNameLst>
                                      </p:cBhvr>
                                      <p:to>
                                        <p:strVal val="visible"/>
                                      </p:to>
                                    </p:set>
                                    <p:animEffect transition="in" filter="checkerboard(across)">
                                      <p:cBhvr>
                                        <p:cTn id="97" dur="500"/>
                                        <p:tgtEl>
                                          <p:spTgt spid="68675"/>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5" presetClass="entr" presetSubtype="10" fill="hold" nodeType="clickEffect">
                                  <p:stCondLst>
                                    <p:cond delay="0"/>
                                  </p:stCondLst>
                                  <p:childTnLst>
                                    <p:set>
                                      <p:cBhvr>
                                        <p:cTn id="101" dur="1" fill="hold">
                                          <p:stCondLst>
                                            <p:cond delay="0"/>
                                          </p:stCondLst>
                                        </p:cTn>
                                        <p:tgtEl>
                                          <p:spTgt spid="68678"/>
                                        </p:tgtEl>
                                        <p:attrNameLst>
                                          <p:attrName>style.visibility</p:attrName>
                                        </p:attrNameLst>
                                      </p:cBhvr>
                                      <p:to>
                                        <p:strVal val="visible"/>
                                      </p:to>
                                    </p:set>
                                    <p:animEffect transition="in" filter="checkerboard(across)">
                                      <p:cBhvr>
                                        <p:cTn id="102" dur="500"/>
                                        <p:tgtEl>
                                          <p:spTgt spid="68678"/>
                                        </p:tgtEl>
                                      </p:cBhvr>
                                    </p:animEffect>
                                  </p:childTnLst>
                                </p:cTn>
                              </p:par>
                              <p:par>
                                <p:cTn id="103" presetID="5" presetClass="entr" presetSubtype="10" fill="hold" grpId="0" nodeType="withEffect">
                                  <p:stCondLst>
                                    <p:cond delay="0"/>
                                  </p:stCondLst>
                                  <p:childTnLst>
                                    <p:set>
                                      <p:cBhvr>
                                        <p:cTn id="104" dur="1" fill="hold">
                                          <p:stCondLst>
                                            <p:cond delay="0"/>
                                          </p:stCondLst>
                                        </p:cTn>
                                        <p:tgtEl>
                                          <p:spTgt spid="68672"/>
                                        </p:tgtEl>
                                        <p:attrNameLst>
                                          <p:attrName>style.visibility</p:attrName>
                                        </p:attrNameLst>
                                      </p:cBhvr>
                                      <p:to>
                                        <p:strVal val="visible"/>
                                      </p:to>
                                    </p:set>
                                    <p:animEffect transition="in" filter="checkerboard(across)">
                                      <p:cBhvr>
                                        <p:cTn id="105" dur="500"/>
                                        <p:tgtEl>
                                          <p:spTgt spid="68672"/>
                                        </p:tgtEl>
                                      </p:cBhvr>
                                    </p:animEffec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5" presetClass="entr" presetSubtype="10" fill="hold" nodeType="clickEffect">
                                  <p:stCondLst>
                                    <p:cond delay="0"/>
                                  </p:stCondLst>
                                  <p:childTnLst>
                                    <p:set>
                                      <p:cBhvr>
                                        <p:cTn id="109" dur="1" fill="hold">
                                          <p:stCondLst>
                                            <p:cond delay="0"/>
                                          </p:stCondLst>
                                        </p:cTn>
                                        <p:tgtEl>
                                          <p:spTgt spid="68673"/>
                                        </p:tgtEl>
                                        <p:attrNameLst>
                                          <p:attrName>style.visibility</p:attrName>
                                        </p:attrNameLst>
                                      </p:cBhvr>
                                      <p:to>
                                        <p:strVal val="visible"/>
                                      </p:to>
                                    </p:set>
                                    <p:animEffect transition="in" filter="checkerboard(across)">
                                      <p:cBhvr>
                                        <p:cTn id="110" dur="500"/>
                                        <p:tgtEl>
                                          <p:spTgt spid="686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48" grpId="0" animBg="1"/>
      <p:bldP spid="68648" grpId="1" animBg="1"/>
      <p:bldP spid="68616" grpId="0"/>
      <p:bldP spid="68617" grpId="0"/>
      <p:bldP spid="68626" grpId="0"/>
      <p:bldP spid="68646" grpId="0" animBg="1"/>
      <p:bldP spid="68646" grpId="1" animBg="1"/>
      <p:bldP spid="68651" grpId="0"/>
      <p:bldP spid="68652" grpId="0"/>
      <p:bldP spid="68653" grpId="0"/>
      <p:bldP spid="68670" grpId="0"/>
      <p:bldP spid="68672" grpId="0"/>
      <p:bldP spid="68674" grpId="0"/>
      <p:bldP spid="6867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BEFF3"/>
        </a:solidFill>
        <a:effectLst/>
      </p:bgPr>
    </p:bg>
    <p:spTree>
      <p:nvGrpSpPr>
        <p:cNvPr id="1" name=""/>
        <p:cNvGrpSpPr/>
        <p:nvPr/>
      </p:nvGrpSpPr>
      <p:grpSpPr>
        <a:xfrm>
          <a:off x="0" y="0"/>
          <a:ext cx="0" cy="0"/>
          <a:chOff x="0" y="0"/>
          <a:chExt cx="0" cy="0"/>
        </a:xfrm>
      </p:grpSpPr>
      <p:pic>
        <p:nvPicPr>
          <p:cNvPr id="15362" name="Picture 3" descr="sejmout002">
            <a:extLst>
              <a:ext uri="{FF2B5EF4-FFF2-40B4-BE49-F238E27FC236}">
                <a16:creationId xmlns:a16="http://schemas.microsoft.com/office/drawing/2014/main" id="{A09416B5-48A4-B340-DBE8-95174B0C6F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0976" y="-9525"/>
            <a:ext cx="4373563" cy="691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AutoShape 2">
            <a:extLst>
              <a:ext uri="{FF2B5EF4-FFF2-40B4-BE49-F238E27FC236}">
                <a16:creationId xmlns:a16="http://schemas.microsoft.com/office/drawing/2014/main" id="{B39A3688-4B19-4E12-8C32-8788761E4A79}"/>
              </a:ext>
            </a:extLst>
          </p:cNvPr>
          <p:cNvSpPr>
            <a:spLocks noChangeArrowheads="1"/>
          </p:cNvSpPr>
          <p:nvPr/>
        </p:nvSpPr>
        <p:spPr bwMode="auto">
          <a:xfrm>
            <a:off x="3143251" y="1052513"/>
            <a:ext cx="1439863" cy="576262"/>
          </a:xfrm>
          <a:prstGeom prst="rightArrow">
            <a:avLst>
              <a:gd name="adj1" fmla="val 50000"/>
              <a:gd name="adj2" fmla="val 62466"/>
            </a:avLst>
          </a:prstGeom>
          <a:solidFill>
            <a:srgbClr val="66FF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cs-CZ" sz="1800"/>
              <a:t> obstruction</a:t>
            </a:r>
            <a:endParaRPr lang="cs-CZ" altLang="cs-CZ" sz="1800"/>
          </a:p>
        </p:txBody>
      </p:sp>
      <p:sp>
        <p:nvSpPr>
          <p:cNvPr id="71683" name="AutoShape 3">
            <a:extLst>
              <a:ext uri="{FF2B5EF4-FFF2-40B4-BE49-F238E27FC236}">
                <a16:creationId xmlns:a16="http://schemas.microsoft.com/office/drawing/2014/main" id="{E5ACC866-4D94-4282-9B6F-68C3036C999D}"/>
              </a:ext>
            </a:extLst>
          </p:cNvPr>
          <p:cNvSpPr>
            <a:spLocks noChangeArrowheads="1"/>
          </p:cNvSpPr>
          <p:nvPr/>
        </p:nvSpPr>
        <p:spPr bwMode="auto">
          <a:xfrm>
            <a:off x="6311901" y="1052513"/>
            <a:ext cx="1655763" cy="576262"/>
          </a:xfrm>
          <a:prstGeom prst="rightArrow">
            <a:avLst>
              <a:gd name="adj1" fmla="val 50000"/>
              <a:gd name="adj2" fmla="val 71832"/>
            </a:avLst>
          </a:prstGeom>
          <a:solidFill>
            <a:srgbClr val="FFCCCC"/>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cs-CZ" sz="1800"/>
              <a:t> compensation</a:t>
            </a:r>
            <a:endParaRPr lang="cs-CZ" altLang="cs-CZ" sz="1800"/>
          </a:p>
        </p:txBody>
      </p:sp>
      <p:sp>
        <p:nvSpPr>
          <p:cNvPr id="186372" name="Text Box 4">
            <a:extLst>
              <a:ext uri="{FF2B5EF4-FFF2-40B4-BE49-F238E27FC236}">
                <a16:creationId xmlns:a16="http://schemas.microsoft.com/office/drawing/2014/main" id="{88234A1C-9D5F-43AA-991B-B48DF8A6CE56}"/>
              </a:ext>
            </a:extLst>
          </p:cNvPr>
          <p:cNvSpPr txBox="1">
            <a:spLocks noChangeArrowheads="1"/>
          </p:cNvSpPr>
          <p:nvPr/>
        </p:nvSpPr>
        <p:spPr bwMode="auto">
          <a:xfrm>
            <a:off x="1898651" y="260350"/>
            <a:ext cx="83931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2400" b="1" u="sng">
                <a:solidFill>
                  <a:schemeClr val="accent2"/>
                </a:solidFill>
              </a:rPr>
              <a:t>Obstructive form</a:t>
            </a:r>
            <a:r>
              <a:rPr lang="en-US" altLang="cs-CZ" sz="2400" b="1">
                <a:solidFill>
                  <a:schemeClr val="accent2"/>
                </a:solidFill>
              </a:rPr>
              <a:t> of the chronic obstructive lung disease</a:t>
            </a:r>
            <a:endParaRPr lang="cs-CZ" altLang="cs-CZ" sz="2400" b="1">
              <a:solidFill>
                <a:schemeClr val="accent2"/>
              </a:solidFill>
            </a:endParaRPr>
          </a:p>
        </p:txBody>
      </p:sp>
      <p:sp>
        <p:nvSpPr>
          <p:cNvPr id="71685" name="Text Box 5">
            <a:extLst>
              <a:ext uri="{FF2B5EF4-FFF2-40B4-BE49-F238E27FC236}">
                <a16:creationId xmlns:a16="http://schemas.microsoft.com/office/drawing/2014/main" id="{5660EC49-1AD2-42A8-A4FB-07A8712DBC6C}"/>
              </a:ext>
            </a:extLst>
          </p:cNvPr>
          <p:cNvSpPr txBox="1">
            <a:spLocks noChangeArrowheads="1"/>
          </p:cNvSpPr>
          <p:nvPr/>
        </p:nvSpPr>
        <p:spPr bwMode="auto">
          <a:xfrm>
            <a:off x="8651875" y="2276476"/>
            <a:ext cx="22685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400"/>
              <a:t>             </a:t>
            </a:r>
            <a:r>
              <a:rPr lang="cs-CZ" altLang="cs-CZ" sz="1400"/>
              <a:t>norma</a:t>
            </a:r>
            <a:r>
              <a:rPr lang="en-US" altLang="cs-CZ" sz="1400"/>
              <a:t>l</a:t>
            </a:r>
            <a:r>
              <a:rPr lang="cs-CZ" altLang="cs-CZ" sz="1600"/>
              <a:t> </a:t>
            </a:r>
            <a:r>
              <a:rPr lang="cs-CZ" altLang="cs-CZ" sz="2000"/>
              <a:t>pCO</a:t>
            </a:r>
            <a:r>
              <a:rPr lang="cs-CZ" altLang="cs-CZ" sz="2000" baseline="-25000"/>
              <a:t>2</a:t>
            </a:r>
          </a:p>
        </p:txBody>
      </p:sp>
      <p:sp>
        <p:nvSpPr>
          <p:cNvPr id="71686" name="Text Box 6">
            <a:extLst>
              <a:ext uri="{FF2B5EF4-FFF2-40B4-BE49-F238E27FC236}">
                <a16:creationId xmlns:a16="http://schemas.microsoft.com/office/drawing/2014/main" id="{5AA85040-8EEC-4FCD-B980-45B2B507CDB3}"/>
              </a:ext>
            </a:extLst>
          </p:cNvPr>
          <p:cNvSpPr txBox="1">
            <a:spLocks noChangeArrowheads="1"/>
          </p:cNvSpPr>
          <p:nvPr/>
        </p:nvSpPr>
        <p:spPr bwMode="auto">
          <a:xfrm>
            <a:off x="6456363" y="1989138"/>
            <a:ext cx="1606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Respir. </a:t>
            </a:r>
            <a:r>
              <a:rPr lang="en-US" altLang="cs-CZ" sz="1800"/>
              <a:t>centre</a:t>
            </a:r>
            <a:endParaRPr lang="cs-CZ" altLang="cs-CZ" sz="1800"/>
          </a:p>
        </p:txBody>
      </p:sp>
      <p:sp>
        <p:nvSpPr>
          <p:cNvPr id="71687" name="Text Box 7">
            <a:extLst>
              <a:ext uri="{FF2B5EF4-FFF2-40B4-BE49-F238E27FC236}">
                <a16:creationId xmlns:a16="http://schemas.microsoft.com/office/drawing/2014/main" id="{B406D406-997D-438A-94FE-EB7C9D1EAC67}"/>
              </a:ext>
            </a:extLst>
          </p:cNvPr>
          <p:cNvSpPr txBox="1">
            <a:spLocks noChangeArrowheads="1"/>
          </p:cNvSpPr>
          <p:nvPr/>
        </p:nvSpPr>
        <p:spPr bwMode="auto">
          <a:xfrm>
            <a:off x="8328025" y="2636839"/>
            <a:ext cx="23050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400"/>
              <a:t>  </a:t>
            </a:r>
            <a:r>
              <a:rPr lang="en-US" altLang="cs-CZ" sz="1400"/>
              <a:t>     </a:t>
            </a:r>
            <a:r>
              <a:rPr lang="cs-CZ" altLang="cs-CZ" sz="2000"/>
              <a:t>pO</a:t>
            </a:r>
            <a:r>
              <a:rPr lang="cs-CZ" altLang="cs-CZ" sz="2000" baseline="-25000"/>
              <a:t>2</a:t>
            </a:r>
            <a:r>
              <a:rPr lang="en-US" altLang="cs-CZ" sz="2000" baseline="-25000"/>
              <a:t> </a:t>
            </a:r>
            <a:r>
              <a:rPr lang="en-US" altLang="cs-CZ" sz="1400"/>
              <a:t>stays</a:t>
            </a:r>
            <a:endParaRPr lang="cs-CZ" altLang="cs-CZ" sz="1400"/>
          </a:p>
        </p:txBody>
      </p:sp>
      <p:sp>
        <p:nvSpPr>
          <p:cNvPr id="186376" name="Text Box 8">
            <a:extLst>
              <a:ext uri="{FF2B5EF4-FFF2-40B4-BE49-F238E27FC236}">
                <a16:creationId xmlns:a16="http://schemas.microsoft.com/office/drawing/2014/main" id="{7A45A56E-31AA-4E17-BCAA-73538E1821D8}"/>
              </a:ext>
            </a:extLst>
          </p:cNvPr>
          <p:cNvSpPr txBox="1">
            <a:spLocks noChangeArrowheads="1"/>
          </p:cNvSpPr>
          <p:nvPr/>
        </p:nvSpPr>
        <p:spPr bwMode="auto">
          <a:xfrm>
            <a:off x="4540251" y="1150939"/>
            <a:ext cx="1801813" cy="376237"/>
          </a:xfrm>
          <a:prstGeom prst="rect">
            <a:avLst/>
          </a:prstGeom>
          <a:solidFill>
            <a:srgbClr val="66FFFF"/>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VE =   VD +   </a:t>
            </a:r>
            <a:r>
              <a:rPr lang="cs-CZ" altLang="cs-CZ" sz="1200" b="1"/>
              <a:t>VA</a:t>
            </a:r>
          </a:p>
        </p:txBody>
      </p:sp>
      <p:sp>
        <p:nvSpPr>
          <p:cNvPr id="186377" name="Text Box 9">
            <a:extLst>
              <a:ext uri="{FF2B5EF4-FFF2-40B4-BE49-F238E27FC236}">
                <a16:creationId xmlns:a16="http://schemas.microsoft.com/office/drawing/2014/main" id="{DF3FDF7D-D914-4527-9BEC-38463A21DF1C}"/>
              </a:ext>
            </a:extLst>
          </p:cNvPr>
          <p:cNvSpPr txBox="1">
            <a:spLocks noChangeArrowheads="1"/>
          </p:cNvSpPr>
          <p:nvPr/>
        </p:nvSpPr>
        <p:spPr bwMode="auto">
          <a:xfrm>
            <a:off x="1574801" y="1179514"/>
            <a:ext cx="1641475" cy="376237"/>
          </a:xfrm>
          <a:prstGeom prst="rect">
            <a:avLst/>
          </a:prstGeom>
          <a:solidFill>
            <a:srgbClr val="66FF66"/>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VE = VD + VA</a:t>
            </a:r>
          </a:p>
        </p:txBody>
      </p:sp>
      <p:sp>
        <p:nvSpPr>
          <p:cNvPr id="71690" name="Text Box 10">
            <a:extLst>
              <a:ext uri="{FF2B5EF4-FFF2-40B4-BE49-F238E27FC236}">
                <a16:creationId xmlns:a16="http://schemas.microsoft.com/office/drawing/2014/main" id="{4399F3DA-27D5-4EB6-AA27-9718B2EAB4F1}"/>
              </a:ext>
            </a:extLst>
          </p:cNvPr>
          <p:cNvSpPr txBox="1">
            <a:spLocks noChangeArrowheads="1"/>
          </p:cNvSpPr>
          <p:nvPr/>
        </p:nvSpPr>
        <p:spPr bwMode="auto">
          <a:xfrm>
            <a:off x="7907339" y="1055689"/>
            <a:ext cx="2166937" cy="528637"/>
          </a:xfrm>
          <a:prstGeom prst="rect">
            <a:avLst/>
          </a:prstGeom>
          <a:solidFill>
            <a:srgbClr val="FFCCCC"/>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 </a:t>
            </a:r>
            <a:r>
              <a:rPr lang="cs-CZ" altLang="cs-CZ" sz="2400"/>
              <a:t>VE</a:t>
            </a:r>
            <a:r>
              <a:rPr lang="cs-CZ" altLang="cs-CZ" sz="2800"/>
              <a:t> = </a:t>
            </a:r>
            <a:r>
              <a:rPr lang="cs-CZ" altLang="cs-CZ" sz="2400"/>
              <a:t>VD</a:t>
            </a:r>
            <a:r>
              <a:rPr lang="cs-CZ" altLang="cs-CZ" sz="2800"/>
              <a:t> + </a:t>
            </a:r>
            <a:r>
              <a:rPr lang="cs-CZ" altLang="cs-CZ" sz="1600"/>
              <a:t>VA</a:t>
            </a:r>
          </a:p>
        </p:txBody>
      </p:sp>
      <p:sp>
        <p:nvSpPr>
          <p:cNvPr id="71691" name="Line 11">
            <a:extLst>
              <a:ext uri="{FF2B5EF4-FFF2-40B4-BE49-F238E27FC236}">
                <a16:creationId xmlns:a16="http://schemas.microsoft.com/office/drawing/2014/main" id="{257236E0-326B-478E-953D-53C93C1E802F}"/>
              </a:ext>
            </a:extLst>
          </p:cNvPr>
          <p:cNvSpPr>
            <a:spLocks noChangeShapeType="1"/>
          </p:cNvSpPr>
          <p:nvPr/>
        </p:nvSpPr>
        <p:spPr bwMode="auto">
          <a:xfrm flipV="1">
            <a:off x="5591175" y="2779714"/>
            <a:ext cx="0" cy="287337"/>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71692" name="Text Box 12">
            <a:extLst>
              <a:ext uri="{FF2B5EF4-FFF2-40B4-BE49-F238E27FC236}">
                <a16:creationId xmlns:a16="http://schemas.microsoft.com/office/drawing/2014/main" id="{E0C2462F-F519-4FD1-819B-4E8C91301D3B}"/>
              </a:ext>
            </a:extLst>
          </p:cNvPr>
          <p:cNvSpPr txBox="1">
            <a:spLocks noChangeArrowheads="1"/>
          </p:cNvSpPr>
          <p:nvPr/>
        </p:nvSpPr>
        <p:spPr bwMode="auto">
          <a:xfrm>
            <a:off x="8040688" y="1773238"/>
            <a:ext cx="2343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400"/>
              <a:t>Compensatory increase</a:t>
            </a:r>
            <a:r>
              <a:rPr lang="cs-CZ" altLang="cs-CZ" sz="1400"/>
              <a:t> VA</a:t>
            </a:r>
          </a:p>
        </p:txBody>
      </p:sp>
      <p:sp>
        <p:nvSpPr>
          <p:cNvPr id="71693" name="Text Box 13">
            <a:extLst>
              <a:ext uri="{FF2B5EF4-FFF2-40B4-BE49-F238E27FC236}">
                <a16:creationId xmlns:a16="http://schemas.microsoft.com/office/drawing/2014/main" id="{728C9850-4062-4B84-BADF-5FEAF5066647}"/>
              </a:ext>
            </a:extLst>
          </p:cNvPr>
          <p:cNvSpPr txBox="1">
            <a:spLocks noChangeArrowheads="1"/>
          </p:cNvSpPr>
          <p:nvPr/>
        </p:nvSpPr>
        <p:spPr bwMode="auto">
          <a:xfrm>
            <a:off x="5591176" y="2276476"/>
            <a:ext cx="15843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pCO</a:t>
            </a:r>
            <a:r>
              <a:rPr lang="cs-CZ" altLang="cs-CZ" sz="2000" baseline="-25000"/>
              <a:t>2</a:t>
            </a:r>
          </a:p>
        </p:txBody>
      </p:sp>
      <p:sp>
        <p:nvSpPr>
          <p:cNvPr id="71694" name="Text Box 14">
            <a:extLst>
              <a:ext uri="{FF2B5EF4-FFF2-40B4-BE49-F238E27FC236}">
                <a16:creationId xmlns:a16="http://schemas.microsoft.com/office/drawing/2014/main" id="{726DE0B7-645B-41F5-8D8E-ACC512C8BA01}"/>
              </a:ext>
            </a:extLst>
          </p:cNvPr>
          <p:cNvSpPr txBox="1">
            <a:spLocks noChangeArrowheads="1"/>
          </p:cNvSpPr>
          <p:nvPr/>
        </p:nvSpPr>
        <p:spPr bwMode="auto">
          <a:xfrm>
            <a:off x="5591176" y="2636839"/>
            <a:ext cx="15843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pO</a:t>
            </a:r>
            <a:r>
              <a:rPr lang="cs-CZ" altLang="cs-CZ" sz="2000" baseline="-25000"/>
              <a:t>2</a:t>
            </a:r>
          </a:p>
        </p:txBody>
      </p:sp>
      <p:sp>
        <p:nvSpPr>
          <p:cNvPr id="71695" name="Line 15">
            <a:extLst>
              <a:ext uri="{FF2B5EF4-FFF2-40B4-BE49-F238E27FC236}">
                <a16:creationId xmlns:a16="http://schemas.microsoft.com/office/drawing/2014/main" id="{E7AB287E-02C3-4C0C-A915-68AD52510FAE}"/>
              </a:ext>
            </a:extLst>
          </p:cNvPr>
          <p:cNvSpPr>
            <a:spLocks noChangeShapeType="1"/>
          </p:cNvSpPr>
          <p:nvPr/>
        </p:nvSpPr>
        <p:spPr bwMode="auto">
          <a:xfrm flipV="1">
            <a:off x="5591175" y="2349500"/>
            <a:ext cx="0" cy="2873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696" name="Line 16">
            <a:extLst>
              <a:ext uri="{FF2B5EF4-FFF2-40B4-BE49-F238E27FC236}">
                <a16:creationId xmlns:a16="http://schemas.microsoft.com/office/drawing/2014/main" id="{50FACF0A-C115-47A7-A0EE-AB11F93322A1}"/>
              </a:ext>
            </a:extLst>
          </p:cNvPr>
          <p:cNvSpPr>
            <a:spLocks noChangeShapeType="1"/>
          </p:cNvSpPr>
          <p:nvPr/>
        </p:nvSpPr>
        <p:spPr bwMode="auto">
          <a:xfrm flipH="1">
            <a:off x="5880100" y="1484313"/>
            <a:ext cx="215900" cy="863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697" name="Freeform 17">
            <a:extLst>
              <a:ext uri="{FF2B5EF4-FFF2-40B4-BE49-F238E27FC236}">
                <a16:creationId xmlns:a16="http://schemas.microsoft.com/office/drawing/2014/main" id="{C4CF6C79-A6B5-4024-8B81-2615AC0F4133}"/>
              </a:ext>
            </a:extLst>
          </p:cNvPr>
          <p:cNvSpPr>
            <a:spLocks/>
          </p:cNvSpPr>
          <p:nvPr/>
        </p:nvSpPr>
        <p:spPr bwMode="auto">
          <a:xfrm>
            <a:off x="6383339" y="2347913"/>
            <a:ext cx="720725" cy="436562"/>
          </a:xfrm>
          <a:custGeom>
            <a:avLst/>
            <a:gdLst>
              <a:gd name="T0" fmla="*/ 0 w 454"/>
              <a:gd name="T1" fmla="*/ 2147483646 h 275"/>
              <a:gd name="T2" fmla="*/ 2147483646 w 454"/>
              <a:gd name="T3" fmla="*/ 2147483646 h 275"/>
              <a:gd name="T4" fmla="*/ 2147483646 w 454"/>
              <a:gd name="T5" fmla="*/ 0 h 275"/>
              <a:gd name="T6" fmla="*/ 0 60000 65536"/>
              <a:gd name="T7" fmla="*/ 0 60000 65536"/>
              <a:gd name="T8" fmla="*/ 0 60000 65536"/>
              <a:gd name="T9" fmla="*/ 0 w 454"/>
              <a:gd name="T10" fmla="*/ 0 h 275"/>
              <a:gd name="T11" fmla="*/ 454 w 454"/>
              <a:gd name="T12" fmla="*/ 275 h 275"/>
            </a:gdLst>
            <a:ahLst/>
            <a:cxnLst>
              <a:cxn ang="T6">
                <a:pos x="T0" y="T1"/>
              </a:cxn>
              <a:cxn ang="T7">
                <a:pos x="T2" y="T3"/>
              </a:cxn>
              <a:cxn ang="T8">
                <a:pos x="T4" y="T5"/>
              </a:cxn>
            </a:cxnLst>
            <a:rect l="T9" t="T10" r="T11" b="T12"/>
            <a:pathLst>
              <a:path w="454" h="275">
                <a:moveTo>
                  <a:pt x="0" y="182"/>
                </a:moveTo>
                <a:cubicBezTo>
                  <a:pt x="60" y="192"/>
                  <a:pt x="287" y="275"/>
                  <a:pt x="363" y="245"/>
                </a:cubicBezTo>
                <a:cubicBezTo>
                  <a:pt x="439" y="215"/>
                  <a:pt x="435" y="51"/>
                  <a:pt x="454" y="0"/>
                </a:cubicBezTo>
              </a:path>
            </a:pathLst>
          </a:custGeom>
          <a:noFill/>
          <a:ln w="952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698" name="Freeform 18">
            <a:extLst>
              <a:ext uri="{FF2B5EF4-FFF2-40B4-BE49-F238E27FC236}">
                <a16:creationId xmlns:a16="http://schemas.microsoft.com/office/drawing/2014/main" id="{21FE8562-6BF6-439F-96A7-8B9DC15A7FD5}"/>
              </a:ext>
            </a:extLst>
          </p:cNvPr>
          <p:cNvSpPr>
            <a:spLocks/>
          </p:cNvSpPr>
          <p:nvPr/>
        </p:nvSpPr>
        <p:spPr bwMode="auto">
          <a:xfrm>
            <a:off x="7632701" y="1484314"/>
            <a:ext cx="550863" cy="623887"/>
          </a:xfrm>
          <a:custGeom>
            <a:avLst/>
            <a:gdLst>
              <a:gd name="T0" fmla="*/ 0 w 347"/>
              <a:gd name="T1" fmla="*/ 2147483646 h 393"/>
              <a:gd name="T2" fmla="*/ 2147483646 w 347"/>
              <a:gd name="T3" fmla="*/ 2147483646 h 393"/>
              <a:gd name="T4" fmla="*/ 2147483646 w 347"/>
              <a:gd name="T5" fmla="*/ 0 h 393"/>
              <a:gd name="T6" fmla="*/ 0 60000 65536"/>
              <a:gd name="T7" fmla="*/ 0 60000 65536"/>
              <a:gd name="T8" fmla="*/ 0 60000 65536"/>
              <a:gd name="T9" fmla="*/ 0 w 347"/>
              <a:gd name="T10" fmla="*/ 0 h 393"/>
              <a:gd name="T11" fmla="*/ 347 w 347"/>
              <a:gd name="T12" fmla="*/ 393 h 393"/>
            </a:gdLst>
            <a:ahLst/>
            <a:cxnLst>
              <a:cxn ang="T6">
                <a:pos x="T0" y="T1"/>
              </a:cxn>
              <a:cxn ang="T7">
                <a:pos x="T2" y="T3"/>
              </a:cxn>
              <a:cxn ang="T8">
                <a:pos x="T4" y="T5"/>
              </a:cxn>
            </a:cxnLst>
            <a:rect l="T9" t="T10" r="T11" b="T12"/>
            <a:pathLst>
              <a:path w="347" h="393">
                <a:moveTo>
                  <a:pt x="0" y="393"/>
                </a:moveTo>
                <a:cubicBezTo>
                  <a:pt x="26" y="366"/>
                  <a:pt x="96" y="298"/>
                  <a:pt x="154" y="233"/>
                </a:cubicBezTo>
                <a:cubicBezTo>
                  <a:pt x="212" y="168"/>
                  <a:pt x="307" y="49"/>
                  <a:pt x="347" y="0"/>
                </a:cubicBezTo>
              </a:path>
            </a:pathLst>
          </a:custGeom>
          <a:noFill/>
          <a:ln w="952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1699" name="Line 19">
            <a:extLst>
              <a:ext uri="{FF2B5EF4-FFF2-40B4-BE49-F238E27FC236}">
                <a16:creationId xmlns:a16="http://schemas.microsoft.com/office/drawing/2014/main" id="{717A1774-6C2C-4D4E-91F3-306BD88ECA0F}"/>
              </a:ext>
            </a:extLst>
          </p:cNvPr>
          <p:cNvSpPr>
            <a:spLocks noChangeShapeType="1"/>
          </p:cNvSpPr>
          <p:nvPr/>
        </p:nvSpPr>
        <p:spPr bwMode="auto">
          <a:xfrm flipV="1">
            <a:off x="7996238" y="1196975"/>
            <a:ext cx="0" cy="2873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700" name="Line 20">
            <a:extLst>
              <a:ext uri="{FF2B5EF4-FFF2-40B4-BE49-F238E27FC236}">
                <a16:creationId xmlns:a16="http://schemas.microsoft.com/office/drawing/2014/main" id="{02C30194-2FBC-4B36-A76E-EB7A4CFB9A78}"/>
              </a:ext>
            </a:extLst>
          </p:cNvPr>
          <p:cNvSpPr>
            <a:spLocks noChangeShapeType="1"/>
          </p:cNvSpPr>
          <p:nvPr/>
        </p:nvSpPr>
        <p:spPr bwMode="auto">
          <a:xfrm flipH="1">
            <a:off x="9551989" y="2060575"/>
            <a:ext cx="71437" cy="28733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701" name="Line 21">
            <a:extLst>
              <a:ext uri="{FF2B5EF4-FFF2-40B4-BE49-F238E27FC236}">
                <a16:creationId xmlns:a16="http://schemas.microsoft.com/office/drawing/2014/main" id="{A457D24C-BC46-466D-B7C4-EBB98EE39D70}"/>
              </a:ext>
            </a:extLst>
          </p:cNvPr>
          <p:cNvSpPr>
            <a:spLocks noChangeShapeType="1"/>
          </p:cNvSpPr>
          <p:nvPr/>
        </p:nvSpPr>
        <p:spPr bwMode="auto">
          <a:xfrm flipV="1">
            <a:off x="5951538" y="1196975"/>
            <a:ext cx="0" cy="287338"/>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71703" name="Line 23">
            <a:extLst>
              <a:ext uri="{FF2B5EF4-FFF2-40B4-BE49-F238E27FC236}">
                <a16:creationId xmlns:a16="http://schemas.microsoft.com/office/drawing/2014/main" id="{A62C35D0-3C54-43DA-B833-33A8468CE401}"/>
              </a:ext>
            </a:extLst>
          </p:cNvPr>
          <p:cNvSpPr>
            <a:spLocks noChangeShapeType="1"/>
          </p:cNvSpPr>
          <p:nvPr/>
        </p:nvSpPr>
        <p:spPr bwMode="auto">
          <a:xfrm flipH="1">
            <a:off x="9767889" y="1493839"/>
            <a:ext cx="71437" cy="28733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6391" name="Text Box 24">
            <a:extLst>
              <a:ext uri="{FF2B5EF4-FFF2-40B4-BE49-F238E27FC236}">
                <a16:creationId xmlns:a16="http://schemas.microsoft.com/office/drawing/2014/main" id="{82223D16-D512-4D20-A3AE-07760571FD28}"/>
              </a:ext>
            </a:extLst>
          </p:cNvPr>
          <p:cNvSpPr txBox="1">
            <a:spLocks noChangeArrowheads="1"/>
          </p:cNvSpPr>
          <p:nvPr/>
        </p:nvSpPr>
        <p:spPr bwMode="auto">
          <a:xfrm>
            <a:off x="4872038" y="3709988"/>
            <a:ext cx="39608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eaLnBrk="1" hangingPunct="1">
              <a:spcBef>
                <a:spcPct val="0"/>
              </a:spcBef>
              <a:buFontTx/>
              <a:buNone/>
            </a:pPr>
            <a:r>
              <a:rPr lang="cs-CZ" altLang="cs-CZ" sz="1800" b="1">
                <a:solidFill>
                  <a:schemeClr val="accent2"/>
                </a:solidFill>
              </a:rPr>
              <a:t>„blue bloaters“ </a:t>
            </a:r>
          </a:p>
        </p:txBody>
      </p:sp>
      <p:sp>
        <p:nvSpPr>
          <p:cNvPr id="71705" name="Text Box 25">
            <a:extLst>
              <a:ext uri="{FF2B5EF4-FFF2-40B4-BE49-F238E27FC236}">
                <a16:creationId xmlns:a16="http://schemas.microsoft.com/office/drawing/2014/main" id="{337C2D4A-CDAD-425B-B97E-BA91D1C18513}"/>
              </a:ext>
            </a:extLst>
          </p:cNvPr>
          <p:cNvSpPr txBox="1">
            <a:spLocks noChangeArrowheads="1"/>
          </p:cNvSpPr>
          <p:nvPr/>
        </p:nvSpPr>
        <p:spPr bwMode="auto">
          <a:xfrm>
            <a:off x="4421188" y="4724401"/>
            <a:ext cx="39671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a:t>Normal</a:t>
            </a:r>
            <a:r>
              <a:rPr lang="cs-CZ" altLang="cs-CZ" sz="1800"/>
              <a:t> P</a:t>
            </a:r>
            <a:r>
              <a:rPr lang="cs-CZ" altLang="cs-CZ" sz="1800" baseline="-25000"/>
              <a:t>a</a:t>
            </a:r>
            <a:r>
              <a:rPr lang="cs-CZ" altLang="cs-CZ" sz="1800"/>
              <a:t>CO</a:t>
            </a:r>
            <a:r>
              <a:rPr lang="cs-CZ" altLang="cs-CZ" sz="1800" baseline="-25000"/>
              <a:t>2</a:t>
            </a:r>
            <a:r>
              <a:rPr lang="cs-CZ" altLang="cs-CZ" sz="1800"/>
              <a:t>,</a:t>
            </a:r>
            <a:r>
              <a:rPr lang="en-US" altLang="cs-CZ" sz="1800"/>
              <a:t> lower</a:t>
            </a:r>
            <a:r>
              <a:rPr lang="cs-CZ" altLang="cs-CZ" sz="1800"/>
              <a:t> PaO</a:t>
            </a:r>
            <a:r>
              <a:rPr lang="cs-CZ" altLang="cs-CZ" sz="1800" baseline="-25000"/>
              <a:t>2</a:t>
            </a:r>
            <a:r>
              <a:rPr lang="cs-CZ" altLang="cs-CZ" sz="1800"/>
              <a:t> – hypoxi</a:t>
            </a:r>
            <a:r>
              <a:rPr lang="en-US" altLang="cs-CZ" sz="1800"/>
              <a:t>a</a:t>
            </a:r>
            <a:endParaRPr lang="cs-CZ" altLang="cs-CZ" sz="1800"/>
          </a:p>
        </p:txBody>
      </p:sp>
      <p:sp>
        <p:nvSpPr>
          <p:cNvPr id="71706" name="Line 26">
            <a:extLst>
              <a:ext uri="{FF2B5EF4-FFF2-40B4-BE49-F238E27FC236}">
                <a16:creationId xmlns:a16="http://schemas.microsoft.com/office/drawing/2014/main" id="{C7CBA4F4-C3B3-40E4-8B6C-81231C866997}"/>
              </a:ext>
            </a:extLst>
          </p:cNvPr>
          <p:cNvSpPr>
            <a:spLocks noChangeShapeType="1"/>
          </p:cNvSpPr>
          <p:nvPr/>
        </p:nvSpPr>
        <p:spPr bwMode="auto">
          <a:xfrm flipV="1">
            <a:off x="7248525" y="4076701"/>
            <a:ext cx="171450" cy="727075"/>
          </a:xfrm>
          <a:prstGeom prst="line">
            <a:avLst/>
          </a:prstGeom>
          <a:noFill/>
          <a:ln w="38100">
            <a:solidFill>
              <a:schemeClr val="accent2"/>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709" name="Text Box 29">
            <a:extLst>
              <a:ext uri="{FF2B5EF4-FFF2-40B4-BE49-F238E27FC236}">
                <a16:creationId xmlns:a16="http://schemas.microsoft.com/office/drawing/2014/main" id="{D33B643A-4502-4780-AEAC-2BC03740CAF7}"/>
              </a:ext>
            </a:extLst>
          </p:cNvPr>
          <p:cNvSpPr txBox="1">
            <a:spLocks noChangeArrowheads="1"/>
          </p:cNvSpPr>
          <p:nvPr/>
        </p:nvSpPr>
        <p:spPr bwMode="auto">
          <a:xfrm>
            <a:off x="2090739" y="5373688"/>
            <a:ext cx="45100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a:t>Increased</a:t>
            </a:r>
            <a:r>
              <a:rPr lang="cs-CZ" altLang="cs-CZ" sz="1800"/>
              <a:t> VE </a:t>
            </a:r>
            <a:r>
              <a:rPr lang="en-US" altLang="cs-CZ" sz="1800"/>
              <a:t>in order to increase the </a:t>
            </a:r>
            <a:r>
              <a:rPr lang="cs-CZ" altLang="cs-CZ" sz="1800"/>
              <a:t>VA                                     </a:t>
            </a:r>
          </a:p>
        </p:txBody>
      </p:sp>
      <p:sp>
        <p:nvSpPr>
          <p:cNvPr id="71711" name="Line 31">
            <a:extLst>
              <a:ext uri="{FF2B5EF4-FFF2-40B4-BE49-F238E27FC236}">
                <a16:creationId xmlns:a16="http://schemas.microsoft.com/office/drawing/2014/main" id="{0E77CCA1-7C27-4400-965A-D2DA6A5B989D}"/>
              </a:ext>
            </a:extLst>
          </p:cNvPr>
          <p:cNvSpPr>
            <a:spLocks noChangeShapeType="1"/>
          </p:cNvSpPr>
          <p:nvPr/>
        </p:nvSpPr>
        <p:spPr bwMode="auto">
          <a:xfrm flipV="1">
            <a:off x="4727576" y="5084763"/>
            <a:ext cx="144463" cy="360362"/>
          </a:xfrm>
          <a:prstGeom prst="line">
            <a:avLst/>
          </a:prstGeom>
          <a:noFill/>
          <a:ln w="38100">
            <a:solidFill>
              <a:schemeClr val="accent2"/>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714" name="Line 34">
            <a:extLst>
              <a:ext uri="{FF2B5EF4-FFF2-40B4-BE49-F238E27FC236}">
                <a16:creationId xmlns:a16="http://schemas.microsoft.com/office/drawing/2014/main" id="{77457376-EFEE-4FDC-A187-044EEA5F2768}"/>
              </a:ext>
            </a:extLst>
          </p:cNvPr>
          <p:cNvSpPr>
            <a:spLocks noChangeShapeType="1"/>
          </p:cNvSpPr>
          <p:nvPr/>
        </p:nvSpPr>
        <p:spPr bwMode="auto">
          <a:xfrm flipV="1">
            <a:off x="9658350" y="1235075"/>
            <a:ext cx="0" cy="21590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715" name="Line 35">
            <a:extLst>
              <a:ext uri="{FF2B5EF4-FFF2-40B4-BE49-F238E27FC236}">
                <a16:creationId xmlns:a16="http://schemas.microsoft.com/office/drawing/2014/main" id="{764F25A7-06B1-4C25-9E39-8224F8B94545}"/>
              </a:ext>
            </a:extLst>
          </p:cNvPr>
          <p:cNvSpPr>
            <a:spLocks noChangeShapeType="1"/>
          </p:cNvSpPr>
          <p:nvPr/>
        </p:nvSpPr>
        <p:spPr bwMode="auto">
          <a:xfrm flipV="1">
            <a:off x="8651875" y="2727325"/>
            <a:ext cx="0" cy="287338"/>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86398" name="Oval 61">
            <a:extLst>
              <a:ext uri="{FF2B5EF4-FFF2-40B4-BE49-F238E27FC236}">
                <a16:creationId xmlns:a16="http://schemas.microsoft.com/office/drawing/2014/main" id="{ED56F13C-733D-4E39-AB5B-EC843C66614C}"/>
              </a:ext>
            </a:extLst>
          </p:cNvPr>
          <p:cNvSpPr>
            <a:spLocks noChangeArrowheads="1"/>
          </p:cNvSpPr>
          <p:nvPr/>
        </p:nvSpPr>
        <p:spPr bwMode="auto">
          <a:xfrm rot="-50449">
            <a:off x="1609726" y="2560638"/>
            <a:ext cx="576263" cy="647700"/>
          </a:xfrm>
          <a:prstGeom prst="ellipse">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86399" name="AutoShape 62">
            <a:extLst>
              <a:ext uri="{FF2B5EF4-FFF2-40B4-BE49-F238E27FC236}">
                <a16:creationId xmlns:a16="http://schemas.microsoft.com/office/drawing/2014/main" id="{F74E43C3-5EC3-4583-B6F6-32E4E8C4C893}"/>
              </a:ext>
            </a:extLst>
          </p:cNvPr>
          <p:cNvSpPr>
            <a:spLocks noChangeArrowheads="1"/>
          </p:cNvSpPr>
          <p:nvPr/>
        </p:nvSpPr>
        <p:spPr bwMode="auto">
          <a:xfrm>
            <a:off x="2185988" y="2058988"/>
            <a:ext cx="1439862" cy="576262"/>
          </a:xfrm>
          <a:prstGeom prst="rightArrow">
            <a:avLst>
              <a:gd name="adj1" fmla="val 50000"/>
              <a:gd name="adj2" fmla="val 62466"/>
            </a:avLst>
          </a:prstGeom>
          <a:solidFill>
            <a:srgbClr val="66FF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cs-CZ" sz="1800"/>
              <a:t>obstruction</a:t>
            </a:r>
            <a:endParaRPr lang="cs-CZ" altLang="cs-CZ" sz="1800"/>
          </a:p>
        </p:txBody>
      </p:sp>
      <p:sp>
        <p:nvSpPr>
          <p:cNvPr id="186400" name="Text Box 63">
            <a:extLst>
              <a:ext uri="{FF2B5EF4-FFF2-40B4-BE49-F238E27FC236}">
                <a16:creationId xmlns:a16="http://schemas.microsoft.com/office/drawing/2014/main" id="{5919646F-3D35-46D4-AC56-3D5DB3B7F453}"/>
              </a:ext>
            </a:extLst>
          </p:cNvPr>
          <p:cNvSpPr txBox="1">
            <a:spLocks noChangeArrowheads="1"/>
          </p:cNvSpPr>
          <p:nvPr/>
        </p:nvSpPr>
        <p:spPr bwMode="auto">
          <a:xfrm>
            <a:off x="3054351" y="3422651"/>
            <a:ext cx="1755775" cy="650875"/>
          </a:xfrm>
          <a:prstGeom prst="rect">
            <a:avLst/>
          </a:prstGeom>
          <a:solidFill>
            <a:srgbClr val="66FFFF"/>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cs-CZ" sz="1800"/>
              <a:t>Alveolar</a:t>
            </a:r>
            <a:endParaRPr lang="cs-CZ" altLang="cs-CZ" sz="1800"/>
          </a:p>
          <a:p>
            <a:pPr algn="ctr" eaLnBrk="1" hangingPunct="1">
              <a:spcBef>
                <a:spcPct val="0"/>
              </a:spcBef>
              <a:buFontTx/>
              <a:buNone/>
            </a:pPr>
            <a:r>
              <a:rPr lang="en-US" altLang="cs-CZ" sz="1800"/>
              <a:t>Hypoventilation</a:t>
            </a:r>
            <a:endParaRPr lang="cs-CZ" altLang="cs-CZ" sz="1200" b="1"/>
          </a:p>
        </p:txBody>
      </p:sp>
      <p:sp>
        <p:nvSpPr>
          <p:cNvPr id="186401" name="Text Box 64">
            <a:extLst>
              <a:ext uri="{FF2B5EF4-FFF2-40B4-BE49-F238E27FC236}">
                <a16:creationId xmlns:a16="http://schemas.microsoft.com/office/drawing/2014/main" id="{6016DC9B-37AF-4CF5-99BC-BA38B6797A3A}"/>
              </a:ext>
            </a:extLst>
          </p:cNvPr>
          <p:cNvSpPr txBox="1">
            <a:spLocks noChangeArrowheads="1"/>
          </p:cNvSpPr>
          <p:nvPr/>
        </p:nvSpPr>
        <p:spPr bwMode="auto">
          <a:xfrm>
            <a:off x="3171825" y="2954338"/>
            <a:ext cx="488950" cy="366712"/>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VA</a:t>
            </a:r>
          </a:p>
        </p:txBody>
      </p:sp>
      <p:sp>
        <p:nvSpPr>
          <p:cNvPr id="186402" name="Line 65">
            <a:extLst>
              <a:ext uri="{FF2B5EF4-FFF2-40B4-BE49-F238E27FC236}">
                <a16:creationId xmlns:a16="http://schemas.microsoft.com/office/drawing/2014/main" id="{BEF159D4-D826-4AE5-B024-DB987BD283B4}"/>
              </a:ext>
            </a:extLst>
          </p:cNvPr>
          <p:cNvSpPr>
            <a:spLocks noChangeShapeType="1"/>
          </p:cNvSpPr>
          <p:nvPr/>
        </p:nvSpPr>
        <p:spPr bwMode="auto">
          <a:xfrm flipV="1">
            <a:off x="3217863" y="3013075"/>
            <a:ext cx="0" cy="287338"/>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86403" name="Oval 66">
            <a:extLst>
              <a:ext uri="{FF2B5EF4-FFF2-40B4-BE49-F238E27FC236}">
                <a16:creationId xmlns:a16="http://schemas.microsoft.com/office/drawing/2014/main" id="{CD24FF1E-E42F-4B77-9BC8-2C9D28E4A950}"/>
              </a:ext>
            </a:extLst>
          </p:cNvPr>
          <p:cNvSpPr>
            <a:spLocks noChangeArrowheads="1"/>
          </p:cNvSpPr>
          <p:nvPr/>
        </p:nvSpPr>
        <p:spPr bwMode="auto">
          <a:xfrm rot="-50449">
            <a:off x="1722439" y="2562225"/>
            <a:ext cx="358775" cy="446088"/>
          </a:xfrm>
          <a:prstGeom prst="ellipse">
            <a:avLst/>
          </a:prstGeom>
          <a:solidFill>
            <a:schemeClr val="accent1"/>
          </a:solidFill>
          <a:ln w="9525">
            <a:solidFill>
              <a:schemeClr val="tx1"/>
            </a:solidFill>
            <a:prstDash val="dash"/>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86404" name="Oval 67">
            <a:extLst>
              <a:ext uri="{FF2B5EF4-FFF2-40B4-BE49-F238E27FC236}">
                <a16:creationId xmlns:a16="http://schemas.microsoft.com/office/drawing/2014/main" id="{52AFF220-6833-45DA-891D-704B30F4C7C6}"/>
              </a:ext>
            </a:extLst>
          </p:cNvPr>
          <p:cNvSpPr>
            <a:spLocks noChangeArrowheads="1"/>
          </p:cNvSpPr>
          <p:nvPr/>
        </p:nvSpPr>
        <p:spPr bwMode="auto">
          <a:xfrm rot="-50449">
            <a:off x="3625851" y="2527301"/>
            <a:ext cx="487363" cy="530225"/>
          </a:xfrm>
          <a:prstGeom prst="ellipse">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86405" name="Oval 68">
            <a:extLst>
              <a:ext uri="{FF2B5EF4-FFF2-40B4-BE49-F238E27FC236}">
                <a16:creationId xmlns:a16="http://schemas.microsoft.com/office/drawing/2014/main" id="{6F26ECF2-D762-41FF-8568-4FE7988C3E26}"/>
              </a:ext>
            </a:extLst>
          </p:cNvPr>
          <p:cNvSpPr>
            <a:spLocks noChangeArrowheads="1"/>
          </p:cNvSpPr>
          <p:nvPr/>
        </p:nvSpPr>
        <p:spPr bwMode="auto">
          <a:xfrm rot="-50449">
            <a:off x="3683001" y="2530475"/>
            <a:ext cx="358775" cy="446088"/>
          </a:xfrm>
          <a:prstGeom prst="ellipse">
            <a:avLst/>
          </a:prstGeom>
          <a:solidFill>
            <a:schemeClr val="accent1"/>
          </a:solidFill>
          <a:ln w="9525">
            <a:solidFill>
              <a:schemeClr val="tx1"/>
            </a:solidFill>
            <a:prstDash val="dash"/>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86406" name="Rectangle 69">
            <a:extLst>
              <a:ext uri="{FF2B5EF4-FFF2-40B4-BE49-F238E27FC236}">
                <a16:creationId xmlns:a16="http://schemas.microsoft.com/office/drawing/2014/main" id="{A0F94919-760B-4758-BEF2-ED5D934CA04A}"/>
              </a:ext>
            </a:extLst>
          </p:cNvPr>
          <p:cNvSpPr>
            <a:spLocks noChangeArrowheads="1"/>
          </p:cNvSpPr>
          <p:nvPr/>
        </p:nvSpPr>
        <p:spPr bwMode="auto">
          <a:xfrm rot="-50449">
            <a:off x="3786189" y="2087563"/>
            <a:ext cx="130175" cy="57626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86407" name="Line 70">
            <a:extLst>
              <a:ext uri="{FF2B5EF4-FFF2-40B4-BE49-F238E27FC236}">
                <a16:creationId xmlns:a16="http://schemas.microsoft.com/office/drawing/2014/main" id="{2272036D-F4C9-41BE-BFB2-0AF17A930ED7}"/>
              </a:ext>
            </a:extLst>
          </p:cNvPr>
          <p:cNvSpPr>
            <a:spLocks noChangeShapeType="1"/>
          </p:cNvSpPr>
          <p:nvPr/>
        </p:nvSpPr>
        <p:spPr bwMode="auto">
          <a:xfrm rot="21549551" flipV="1">
            <a:off x="3789363" y="2089151"/>
            <a:ext cx="0" cy="4603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6408" name="Line 71">
            <a:extLst>
              <a:ext uri="{FF2B5EF4-FFF2-40B4-BE49-F238E27FC236}">
                <a16:creationId xmlns:a16="http://schemas.microsoft.com/office/drawing/2014/main" id="{1420D625-6DFE-40A7-A9F6-33C8CEF62EC3}"/>
              </a:ext>
            </a:extLst>
          </p:cNvPr>
          <p:cNvSpPr>
            <a:spLocks noChangeShapeType="1"/>
          </p:cNvSpPr>
          <p:nvPr/>
        </p:nvSpPr>
        <p:spPr bwMode="auto">
          <a:xfrm rot="21549551" flipV="1">
            <a:off x="3914775" y="2082801"/>
            <a:ext cx="0" cy="4540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6409" name="Freeform 72">
            <a:extLst>
              <a:ext uri="{FF2B5EF4-FFF2-40B4-BE49-F238E27FC236}">
                <a16:creationId xmlns:a16="http://schemas.microsoft.com/office/drawing/2014/main" id="{C9B85969-3D36-4586-90CA-40F80B2F146C}"/>
              </a:ext>
            </a:extLst>
          </p:cNvPr>
          <p:cNvSpPr>
            <a:spLocks/>
          </p:cNvSpPr>
          <p:nvPr/>
        </p:nvSpPr>
        <p:spPr bwMode="auto">
          <a:xfrm>
            <a:off x="3871914" y="2170114"/>
            <a:ext cx="41275" cy="166687"/>
          </a:xfrm>
          <a:custGeom>
            <a:avLst/>
            <a:gdLst>
              <a:gd name="T0" fmla="*/ 2147483646 w 26"/>
              <a:gd name="T1" fmla="*/ 0 h 105"/>
              <a:gd name="T2" fmla="*/ 2147483646 w 26"/>
              <a:gd name="T3" fmla="*/ 2147483646 h 105"/>
              <a:gd name="T4" fmla="*/ 0 w 26"/>
              <a:gd name="T5" fmla="*/ 2147483646 h 105"/>
              <a:gd name="T6" fmla="*/ 2147483646 w 26"/>
              <a:gd name="T7" fmla="*/ 2147483646 h 105"/>
              <a:gd name="T8" fmla="*/ 2147483646 w 26"/>
              <a:gd name="T9" fmla="*/ 0 h 105"/>
              <a:gd name="T10" fmla="*/ 0 60000 65536"/>
              <a:gd name="T11" fmla="*/ 0 60000 65536"/>
              <a:gd name="T12" fmla="*/ 0 60000 65536"/>
              <a:gd name="T13" fmla="*/ 0 60000 65536"/>
              <a:gd name="T14" fmla="*/ 0 60000 65536"/>
              <a:gd name="T15" fmla="*/ 0 w 26"/>
              <a:gd name="T16" fmla="*/ 0 h 105"/>
              <a:gd name="T17" fmla="*/ 26 w 26"/>
              <a:gd name="T18" fmla="*/ 105 h 105"/>
            </a:gdLst>
            <a:ahLst/>
            <a:cxnLst>
              <a:cxn ang="T10">
                <a:pos x="T0" y="T1"/>
              </a:cxn>
              <a:cxn ang="T11">
                <a:pos x="T2" y="T3"/>
              </a:cxn>
              <a:cxn ang="T12">
                <a:pos x="T4" y="T5"/>
              </a:cxn>
              <a:cxn ang="T13">
                <a:pos x="T6" y="T7"/>
              </a:cxn>
              <a:cxn ang="T14">
                <a:pos x="T8" y="T9"/>
              </a:cxn>
            </a:cxnLst>
            <a:rect l="T15" t="T16" r="T17" b="T18"/>
            <a:pathLst>
              <a:path w="26" h="105">
                <a:moveTo>
                  <a:pt x="26" y="0"/>
                </a:moveTo>
                <a:cubicBezTo>
                  <a:pt x="18" y="6"/>
                  <a:pt x="14" y="11"/>
                  <a:pt x="7" y="18"/>
                </a:cubicBezTo>
                <a:cubicBezTo>
                  <a:pt x="1" y="25"/>
                  <a:pt x="1" y="50"/>
                  <a:pt x="0" y="60"/>
                </a:cubicBezTo>
                <a:cubicBezTo>
                  <a:pt x="3" y="72"/>
                  <a:pt x="22" y="105"/>
                  <a:pt x="26" y="95"/>
                </a:cubicBezTo>
                <a:lnTo>
                  <a:pt x="26" y="0"/>
                </a:lnTo>
                <a:close/>
              </a:path>
            </a:pathLst>
          </a:custGeom>
          <a:solidFill>
            <a:schemeClr val="tx1"/>
          </a:solidFill>
          <a:ln w="9525">
            <a:solidFill>
              <a:schemeClr val="tx1"/>
            </a:solidFill>
            <a:round/>
            <a:headEnd/>
            <a:tailEnd/>
          </a:ln>
        </p:spPr>
        <p:txBody>
          <a:bodyPr/>
          <a:lstStyle/>
          <a:p>
            <a:endParaRPr lang="en-US"/>
          </a:p>
        </p:txBody>
      </p:sp>
      <p:sp>
        <p:nvSpPr>
          <p:cNvPr id="186410" name="Freeform 73">
            <a:extLst>
              <a:ext uri="{FF2B5EF4-FFF2-40B4-BE49-F238E27FC236}">
                <a16:creationId xmlns:a16="http://schemas.microsoft.com/office/drawing/2014/main" id="{9895276D-FD44-4F77-907D-AD42C32C609C}"/>
              </a:ext>
            </a:extLst>
          </p:cNvPr>
          <p:cNvSpPr>
            <a:spLocks/>
          </p:cNvSpPr>
          <p:nvPr/>
        </p:nvSpPr>
        <p:spPr bwMode="auto">
          <a:xfrm flipH="1">
            <a:off x="3794126" y="2179639"/>
            <a:ext cx="41275" cy="166687"/>
          </a:xfrm>
          <a:custGeom>
            <a:avLst/>
            <a:gdLst>
              <a:gd name="T0" fmla="*/ 2147483646 w 26"/>
              <a:gd name="T1" fmla="*/ 0 h 105"/>
              <a:gd name="T2" fmla="*/ 2147483646 w 26"/>
              <a:gd name="T3" fmla="*/ 2147483646 h 105"/>
              <a:gd name="T4" fmla="*/ 0 w 26"/>
              <a:gd name="T5" fmla="*/ 2147483646 h 105"/>
              <a:gd name="T6" fmla="*/ 2147483646 w 26"/>
              <a:gd name="T7" fmla="*/ 2147483646 h 105"/>
              <a:gd name="T8" fmla="*/ 2147483646 w 26"/>
              <a:gd name="T9" fmla="*/ 0 h 105"/>
              <a:gd name="T10" fmla="*/ 0 60000 65536"/>
              <a:gd name="T11" fmla="*/ 0 60000 65536"/>
              <a:gd name="T12" fmla="*/ 0 60000 65536"/>
              <a:gd name="T13" fmla="*/ 0 60000 65536"/>
              <a:gd name="T14" fmla="*/ 0 60000 65536"/>
              <a:gd name="T15" fmla="*/ 0 w 26"/>
              <a:gd name="T16" fmla="*/ 0 h 105"/>
              <a:gd name="T17" fmla="*/ 26 w 26"/>
              <a:gd name="T18" fmla="*/ 105 h 105"/>
            </a:gdLst>
            <a:ahLst/>
            <a:cxnLst>
              <a:cxn ang="T10">
                <a:pos x="T0" y="T1"/>
              </a:cxn>
              <a:cxn ang="T11">
                <a:pos x="T2" y="T3"/>
              </a:cxn>
              <a:cxn ang="T12">
                <a:pos x="T4" y="T5"/>
              </a:cxn>
              <a:cxn ang="T13">
                <a:pos x="T6" y="T7"/>
              </a:cxn>
              <a:cxn ang="T14">
                <a:pos x="T8" y="T9"/>
              </a:cxn>
            </a:cxnLst>
            <a:rect l="T15" t="T16" r="T17" b="T18"/>
            <a:pathLst>
              <a:path w="26" h="105">
                <a:moveTo>
                  <a:pt x="26" y="0"/>
                </a:moveTo>
                <a:cubicBezTo>
                  <a:pt x="18" y="6"/>
                  <a:pt x="14" y="11"/>
                  <a:pt x="7" y="18"/>
                </a:cubicBezTo>
                <a:cubicBezTo>
                  <a:pt x="1" y="25"/>
                  <a:pt x="1" y="50"/>
                  <a:pt x="0" y="60"/>
                </a:cubicBezTo>
                <a:cubicBezTo>
                  <a:pt x="3" y="72"/>
                  <a:pt x="22" y="105"/>
                  <a:pt x="26" y="95"/>
                </a:cubicBezTo>
                <a:lnTo>
                  <a:pt x="26" y="0"/>
                </a:lnTo>
                <a:close/>
              </a:path>
            </a:pathLst>
          </a:custGeom>
          <a:solidFill>
            <a:schemeClr val="tx1"/>
          </a:solidFill>
          <a:ln w="9525">
            <a:solidFill>
              <a:schemeClr val="tx1"/>
            </a:solidFill>
            <a:round/>
            <a:headEnd/>
            <a:tailEnd/>
          </a:ln>
        </p:spPr>
        <p:txBody>
          <a:bodyPr/>
          <a:lstStyle/>
          <a:p>
            <a:endParaRPr lang="en-US"/>
          </a:p>
        </p:txBody>
      </p:sp>
      <p:sp>
        <p:nvSpPr>
          <p:cNvPr id="186411" name="Rectangle 74">
            <a:extLst>
              <a:ext uri="{FF2B5EF4-FFF2-40B4-BE49-F238E27FC236}">
                <a16:creationId xmlns:a16="http://schemas.microsoft.com/office/drawing/2014/main" id="{55A96107-7B44-4BC6-824E-CB106A6B6C9B}"/>
              </a:ext>
            </a:extLst>
          </p:cNvPr>
          <p:cNvSpPr>
            <a:spLocks noChangeArrowheads="1"/>
          </p:cNvSpPr>
          <p:nvPr/>
        </p:nvSpPr>
        <p:spPr bwMode="auto">
          <a:xfrm rot="-50449">
            <a:off x="1827214" y="2109788"/>
            <a:ext cx="130175" cy="57626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86412" name="Line 75">
            <a:extLst>
              <a:ext uri="{FF2B5EF4-FFF2-40B4-BE49-F238E27FC236}">
                <a16:creationId xmlns:a16="http://schemas.microsoft.com/office/drawing/2014/main" id="{35326272-C431-4C99-AD6C-B45748820391}"/>
              </a:ext>
            </a:extLst>
          </p:cNvPr>
          <p:cNvSpPr>
            <a:spLocks noChangeShapeType="1"/>
          </p:cNvSpPr>
          <p:nvPr/>
        </p:nvSpPr>
        <p:spPr bwMode="auto">
          <a:xfrm rot="21549551" flipV="1">
            <a:off x="1830388" y="2111376"/>
            <a:ext cx="0" cy="4603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6413" name="Line 76">
            <a:extLst>
              <a:ext uri="{FF2B5EF4-FFF2-40B4-BE49-F238E27FC236}">
                <a16:creationId xmlns:a16="http://schemas.microsoft.com/office/drawing/2014/main" id="{3686275E-43B2-4373-86A7-6864581C4000}"/>
              </a:ext>
            </a:extLst>
          </p:cNvPr>
          <p:cNvSpPr>
            <a:spLocks noChangeShapeType="1"/>
          </p:cNvSpPr>
          <p:nvPr/>
        </p:nvSpPr>
        <p:spPr bwMode="auto">
          <a:xfrm rot="21549551" flipV="1">
            <a:off x="1955800" y="2114551"/>
            <a:ext cx="0" cy="4540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6414" name="Line 77">
            <a:extLst>
              <a:ext uri="{FF2B5EF4-FFF2-40B4-BE49-F238E27FC236}">
                <a16:creationId xmlns:a16="http://schemas.microsoft.com/office/drawing/2014/main" id="{4FA2C323-EE67-4249-926A-DC9DC93B42D2}"/>
              </a:ext>
            </a:extLst>
          </p:cNvPr>
          <p:cNvSpPr>
            <a:spLocks noChangeShapeType="1"/>
          </p:cNvSpPr>
          <p:nvPr/>
        </p:nvSpPr>
        <p:spPr bwMode="auto">
          <a:xfrm flipV="1">
            <a:off x="3625850" y="2989264"/>
            <a:ext cx="160338" cy="7778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758" name="Line 78">
            <a:extLst>
              <a:ext uri="{FF2B5EF4-FFF2-40B4-BE49-F238E27FC236}">
                <a16:creationId xmlns:a16="http://schemas.microsoft.com/office/drawing/2014/main" id="{F39FDBEB-FCFA-4165-8EA2-0DDC1A8A6A95}"/>
              </a:ext>
            </a:extLst>
          </p:cNvPr>
          <p:cNvSpPr>
            <a:spLocks noChangeShapeType="1"/>
          </p:cNvSpPr>
          <p:nvPr/>
        </p:nvSpPr>
        <p:spPr bwMode="auto">
          <a:xfrm flipV="1">
            <a:off x="9759950" y="2727326"/>
            <a:ext cx="0" cy="265113"/>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71701"/>
                                        </p:tgtEl>
                                        <p:attrNameLst>
                                          <p:attrName>style.visibility</p:attrName>
                                        </p:attrNameLst>
                                      </p:cBhvr>
                                      <p:to>
                                        <p:strVal val="visible"/>
                                      </p:to>
                                    </p:set>
                                    <p:animEffect transition="in" filter="checkerboard(across)">
                                      <p:cBhvr>
                                        <p:cTn id="7" dur="500"/>
                                        <p:tgtEl>
                                          <p:spTgt spid="7170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71696"/>
                                        </p:tgtEl>
                                        <p:attrNameLst>
                                          <p:attrName>style.visibility</p:attrName>
                                        </p:attrNameLst>
                                      </p:cBhvr>
                                      <p:to>
                                        <p:strVal val="visible"/>
                                      </p:to>
                                    </p:set>
                                    <p:animEffect transition="in" filter="checkerboard(across)">
                                      <p:cBhvr>
                                        <p:cTn id="12" dur="500"/>
                                        <p:tgtEl>
                                          <p:spTgt spid="71696"/>
                                        </p:tgtEl>
                                      </p:cBhvr>
                                    </p:animEffect>
                                  </p:childTnLst>
                                </p:cTn>
                              </p:par>
                              <p:par>
                                <p:cTn id="13" presetID="5" presetClass="entr" presetSubtype="10" fill="hold" nodeType="withEffect">
                                  <p:stCondLst>
                                    <p:cond delay="0"/>
                                  </p:stCondLst>
                                  <p:childTnLst>
                                    <p:set>
                                      <p:cBhvr>
                                        <p:cTn id="14" dur="1" fill="hold">
                                          <p:stCondLst>
                                            <p:cond delay="0"/>
                                          </p:stCondLst>
                                        </p:cTn>
                                        <p:tgtEl>
                                          <p:spTgt spid="71695"/>
                                        </p:tgtEl>
                                        <p:attrNameLst>
                                          <p:attrName>style.visibility</p:attrName>
                                        </p:attrNameLst>
                                      </p:cBhvr>
                                      <p:to>
                                        <p:strVal val="visible"/>
                                      </p:to>
                                    </p:set>
                                    <p:animEffect transition="in" filter="checkerboard(across)">
                                      <p:cBhvr>
                                        <p:cTn id="15" dur="500"/>
                                        <p:tgtEl>
                                          <p:spTgt spid="71695"/>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71693"/>
                                        </p:tgtEl>
                                        <p:attrNameLst>
                                          <p:attrName>style.visibility</p:attrName>
                                        </p:attrNameLst>
                                      </p:cBhvr>
                                      <p:to>
                                        <p:strVal val="visible"/>
                                      </p:to>
                                    </p:set>
                                    <p:animEffect transition="in" filter="checkerboard(across)">
                                      <p:cBhvr>
                                        <p:cTn id="18" dur="500"/>
                                        <p:tgtEl>
                                          <p:spTgt spid="71693"/>
                                        </p:tgtEl>
                                      </p:cBhvr>
                                    </p:animEffect>
                                  </p:childTnLst>
                                </p:cTn>
                              </p:par>
                              <p:par>
                                <p:cTn id="19" presetID="5" presetClass="entr" presetSubtype="10" fill="hold" nodeType="withEffect">
                                  <p:stCondLst>
                                    <p:cond delay="0"/>
                                  </p:stCondLst>
                                  <p:childTnLst>
                                    <p:set>
                                      <p:cBhvr>
                                        <p:cTn id="20" dur="1" fill="hold">
                                          <p:stCondLst>
                                            <p:cond delay="0"/>
                                          </p:stCondLst>
                                        </p:cTn>
                                        <p:tgtEl>
                                          <p:spTgt spid="71691"/>
                                        </p:tgtEl>
                                        <p:attrNameLst>
                                          <p:attrName>style.visibility</p:attrName>
                                        </p:attrNameLst>
                                      </p:cBhvr>
                                      <p:to>
                                        <p:strVal val="visible"/>
                                      </p:to>
                                    </p:set>
                                    <p:animEffect transition="in" filter="checkerboard(across)">
                                      <p:cBhvr>
                                        <p:cTn id="21" dur="500"/>
                                        <p:tgtEl>
                                          <p:spTgt spid="71691"/>
                                        </p:tgtEl>
                                      </p:cBhvr>
                                    </p:animEffect>
                                  </p:childTnLst>
                                </p:cTn>
                              </p:par>
                              <p:par>
                                <p:cTn id="22" presetID="5" presetClass="entr" presetSubtype="10" fill="hold" grpId="0" nodeType="withEffect">
                                  <p:stCondLst>
                                    <p:cond delay="0"/>
                                  </p:stCondLst>
                                  <p:childTnLst>
                                    <p:set>
                                      <p:cBhvr>
                                        <p:cTn id="23" dur="1" fill="hold">
                                          <p:stCondLst>
                                            <p:cond delay="0"/>
                                          </p:stCondLst>
                                        </p:cTn>
                                        <p:tgtEl>
                                          <p:spTgt spid="71694"/>
                                        </p:tgtEl>
                                        <p:attrNameLst>
                                          <p:attrName>style.visibility</p:attrName>
                                        </p:attrNameLst>
                                      </p:cBhvr>
                                      <p:to>
                                        <p:strVal val="visible"/>
                                      </p:to>
                                    </p:set>
                                    <p:animEffect transition="in" filter="checkerboard(across)">
                                      <p:cBhvr>
                                        <p:cTn id="24" dur="500"/>
                                        <p:tgtEl>
                                          <p:spTgt spid="71694"/>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5" presetClass="entr" presetSubtype="10" fill="hold" nodeType="clickEffect">
                                  <p:stCondLst>
                                    <p:cond delay="0"/>
                                  </p:stCondLst>
                                  <p:childTnLst>
                                    <p:set>
                                      <p:cBhvr>
                                        <p:cTn id="28" dur="1" fill="hold">
                                          <p:stCondLst>
                                            <p:cond delay="0"/>
                                          </p:stCondLst>
                                        </p:cTn>
                                        <p:tgtEl>
                                          <p:spTgt spid="71697"/>
                                        </p:tgtEl>
                                        <p:attrNameLst>
                                          <p:attrName>style.visibility</p:attrName>
                                        </p:attrNameLst>
                                      </p:cBhvr>
                                      <p:to>
                                        <p:strVal val="visible"/>
                                      </p:to>
                                    </p:set>
                                    <p:animEffect transition="in" filter="checkerboard(across)">
                                      <p:cBhvr>
                                        <p:cTn id="29" dur="500"/>
                                        <p:tgtEl>
                                          <p:spTgt spid="71697"/>
                                        </p:tgtEl>
                                      </p:cBhvr>
                                    </p:animEffect>
                                  </p:childTnLst>
                                </p:cTn>
                              </p:par>
                              <p:par>
                                <p:cTn id="30" presetID="5" presetClass="entr" presetSubtype="10" fill="hold" grpId="0" nodeType="withEffect">
                                  <p:stCondLst>
                                    <p:cond delay="0"/>
                                  </p:stCondLst>
                                  <p:childTnLst>
                                    <p:set>
                                      <p:cBhvr>
                                        <p:cTn id="31" dur="1" fill="hold">
                                          <p:stCondLst>
                                            <p:cond delay="0"/>
                                          </p:stCondLst>
                                        </p:cTn>
                                        <p:tgtEl>
                                          <p:spTgt spid="71686"/>
                                        </p:tgtEl>
                                        <p:attrNameLst>
                                          <p:attrName>style.visibility</p:attrName>
                                        </p:attrNameLst>
                                      </p:cBhvr>
                                      <p:to>
                                        <p:strVal val="visible"/>
                                      </p:to>
                                    </p:set>
                                    <p:animEffect transition="in" filter="checkerboard(across)">
                                      <p:cBhvr>
                                        <p:cTn id="32" dur="500"/>
                                        <p:tgtEl>
                                          <p:spTgt spid="71686"/>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71690"/>
                                        </p:tgtEl>
                                        <p:attrNameLst>
                                          <p:attrName>style.visibility</p:attrName>
                                        </p:attrNameLst>
                                      </p:cBhvr>
                                      <p:to>
                                        <p:strVal val="visible"/>
                                      </p:to>
                                    </p:set>
                                    <p:animEffect transition="in" filter="checkerboard(across)">
                                      <p:cBhvr>
                                        <p:cTn id="37" dur="500"/>
                                        <p:tgtEl>
                                          <p:spTgt spid="71690"/>
                                        </p:tgtEl>
                                      </p:cBhvr>
                                    </p:animEffect>
                                  </p:childTnLst>
                                </p:cTn>
                              </p:par>
                              <p:par>
                                <p:cTn id="38" presetID="5" presetClass="entr" presetSubtype="10" fill="hold" nodeType="withEffect">
                                  <p:stCondLst>
                                    <p:cond delay="0"/>
                                  </p:stCondLst>
                                  <p:childTnLst>
                                    <p:set>
                                      <p:cBhvr>
                                        <p:cTn id="39" dur="1" fill="hold">
                                          <p:stCondLst>
                                            <p:cond delay="0"/>
                                          </p:stCondLst>
                                        </p:cTn>
                                        <p:tgtEl>
                                          <p:spTgt spid="71699"/>
                                        </p:tgtEl>
                                        <p:attrNameLst>
                                          <p:attrName>style.visibility</p:attrName>
                                        </p:attrNameLst>
                                      </p:cBhvr>
                                      <p:to>
                                        <p:strVal val="visible"/>
                                      </p:to>
                                    </p:set>
                                    <p:animEffect transition="in" filter="checkerboard(across)">
                                      <p:cBhvr>
                                        <p:cTn id="40" dur="500"/>
                                        <p:tgtEl>
                                          <p:spTgt spid="71699"/>
                                        </p:tgtEl>
                                      </p:cBhvr>
                                    </p:animEffect>
                                  </p:childTnLst>
                                </p:cTn>
                              </p:par>
                              <p:par>
                                <p:cTn id="41" presetID="5" presetClass="entr" presetSubtype="10" fill="hold" grpId="0" nodeType="withEffect">
                                  <p:stCondLst>
                                    <p:cond delay="0"/>
                                  </p:stCondLst>
                                  <p:childTnLst>
                                    <p:set>
                                      <p:cBhvr>
                                        <p:cTn id="42" dur="1" fill="hold">
                                          <p:stCondLst>
                                            <p:cond delay="0"/>
                                          </p:stCondLst>
                                        </p:cTn>
                                        <p:tgtEl>
                                          <p:spTgt spid="71683"/>
                                        </p:tgtEl>
                                        <p:attrNameLst>
                                          <p:attrName>style.visibility</p:attrName>
                                        </p:attrNameLst>
                                      </p:cBhvr>
                                      <p:to>
                                        <p:strVal val="visible"/>
                                      </p:to>
                                    </p:set>
                                    <p:animEffect transition="in" filter="checkerboard(across)">
                                      <p:cBhvr>
                                        <p:cTn id="43" dur="500"/>
                                        <p:tgtEl>
                                          <p:spTgt spid="71683"/>
                                        </p:tgtEl>
                                      </p:cBhvr>
                                    </p:animEffect>
                                  </p:childTnLst>
                                </p:cTn>
                              </p:par>
                              <p:par>
                                <p:cTn id="44" presetID="5" presetClass="entr" presetSubtype="10" fill="hold" nodeType="withEffect">
                                  <p:stCondLst>
                                    <p:cond delay="0"/>
                                  </p:stCondLst>
                                  <p:childTnLst>
                                    <p:set>
                                      <p:cBhvr>
                                        <p:cTn id="45" dur="1" fill="hold">
                                          <p:stCondLst>
                                            <p:cond delay="0"/>
                                          </p:stCondLst>
                                        </p:cTn>
                                        <p:tgtEl>
                                          <p:spTgt spid="71698"/>
                                        </p:tgtEl>
                                        <p:attrNameLst>
                                          <p:attrName>style.visibility</p:attrName>
                                        </p:attrNameLst>
                                      </p:cBhvr>
                                      <p:to>
                                        <p:strVal val="visible"/>
                                      </p:to>
                                    </p:set>
                                    <p:animEffect transition="in" filter="checkerboard(across)">
                                      <p:cBhvr>
                                        <p:cTn id="46" dur="500"/>
                                        <p:tgtEl>
                                          <p:spTgt spid="71698"/>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5" presetClass="entr" presetSubtype="10" fill="hold" grpId="0" nodeType="clickEffect">
                                  <p:stCondLst>
                                    <p:cond delay="0"/>
                                  </p:stCondLst>
                                  <p:childTnLst>
                                    <p:set>
                                      <p:cBhvr>
                                        <p:cTn id="50" dur="1" fill="hold">
                                          <p:stCondLst>
                                            <p:cond delay="0"/>
                                          </p:stCondLst>
                                        </p:cTn>
                                        <p:tgtEl>
                                          <p:spTgt spid="71709"/>
                                        </p:tgtEl>
                                        <p:attrNameLst>
                                          <p:attrName>style.visibility</p:attrName>
                                        </p:attrNameLst>
                                      </p:cBhvr>
                                      <p:to>
                                        <p:strVal val="visible"/>
                                      </p:to>
                                    </p:set>
                                    <p:animEffect transition="in" filter="checkerboard(across)">
                                      <p:cBhvr>
                                        <p:cTn id="51" dur="500"/>
                                        <p:tgtEl>
                                          <p:spTgt spid="71709"/>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5" presetClass="entr" presetSubtype="10" fill="hold" nodeType="clickEffect">
                                  <p:stCondLst>
                                    <p:cond delay="0"/>
                                  </p:stCondLst>
                                  <p:childTnLst>
                                    <p:set>
                                      <p:cBhvr>
                                        <p:cTn id="55" dur="1" fill="hold">
                                          <p:stCondLst>
                                            <p:cond delay="0"/>
                                          </p:stCondLst>
                                        </p:cTn>
                                        <p:tgtEl>
                                          <p:spTgt spid="71714"/>
                                        </p:tgtEl>
                                        <p:attrNameLst>
                                          <p:attrName>style.visibility</p:attrName>
                                        </p:attrNameLst>
                                      </p:cBhvr>
                                      <p:to>
                                        <p:strVal val="visible"/>
                                      </p:to>
                                    </p:set>
                                    <p:animEffect transition="in" filter="checkerboard(across)">
                                      <p:cBhvr>
                                        <p:cTn id="56" dur="500"/>
                                        <p:tgtEl>
                                          <p:spTgt spid="71714"/>
                                        </p:tgtEl>
                                      </p:cBhvr>
                                    </p:animEffect>
                                  </p:childTnLst>
                                </p:cTn>
                              </p:par>
                              <p:par>
                                <p:cTn id="57" presetID="5" presetClass="entr" presetSubtype="10" fill="hold" nodeType="withEffect">
                                  <p:stCondLst>
                                    <p:cond delay="0"/>
                                  </p:stCondLst>
                                  <p:childTnLst>
                                    <p:set>
                                      <p:cBhvr>
                                        <p:cTn id="58" dur="1" fill="hold">
                                          <p:stCondLst>
                                            <p:cond delay="0"/>
                                          </p:stCondLst>
                                        </p:cTn>
                                        <p:tgtEl>
                                          <p:spTgt spid="71703"/>
                                        </p:tgtEl>
                                        <p:attrNameLst>
                                          <p:attrName>style.visibility</p:attrName>
                                        </p:attrNameLst>
                                      </p:cBhvr>
                                      <p:to>
                                        <p:strVal val="visible"/>
                                      </p:to>
                                    </p:set>
                                    <p:animEffect transition="in" filter="checkerboard(across)">
                                      <p:cBhvr>
                                        <p:cTn id="59" dur="500"/>
                                        <p:tgtEl>
                                          <p:spTgt spid="71703"/>
                                        </p:tgtEl>
                                      </p:cBhvr>
                                    </p:animEffect>
                                  </p:childTnLst>
                                </p:cTn>
                              </p:par>
                              <p:par>
                                <p:cTn id="60" presetID="5" presetClass="entr" presetSubtype="10" fill="hold" grpId="0" nodeType="withEffect">
                                  <p:stCondLst>
                                    <p:cond delay="0"/>
                                  </p:stCondLst>
                                  <p:childTnLst>
                                    <p:set>
                                      <p:cBhvr>
                                        <p:cTn id="61" dur="1" fill="hold">
                                          <p:stCondLst>
                                            <p:cond delay="0"/>
                                          </p:stCondLst>
                                        </p:cTn>
                                        <p:tgtEl>
                                          <p:spTgt spid="71692"/>
                                        </p:tgtEl>
                                        <p:attrNameLst>
                                          <p:attrName>style.visibility</p:attrName>
                                        </p:attrNameLst>
                                      </p:cBhvr>
                                      <p:to>
                                        <p:strVal val="visible"/>
                                      </p:to>
                                    </p:set>
                                    <p:animEffect transition="in" filter="checkerboard(across)">
                                      <p:cBhvr>
                                        <p:cTn id="62" dur="500"/>
                                        <p:tgtEl>
                                          <p:spTgt spid="71692"/>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5" presetClass="entr" presetSubtype="10" fill="hold" nodeType="clickEffect">
                                  <p:stCondLst>
                                    <p:cond delay="0"/>
                                  </p:stCondLst>
                                  <p:childTnLst>
                                    <p:set>
                                      <p:cBhvr>
                                        <p:cTn id="66" dur="1" fill="hold">
                                          <p:stCondLst>
                                            <p:cond delay="0"/>
                                          </p:stCondLst>
                                        </p:cTn>
                                        <p:tgtEl>
                                          <p:spTgt spid="71700"/>
                                        </p:tgtEl>
                                        <p:attrNameLst>
                                          <p:attrName>style.visibility</p:attrName>
                                        </p:attrNameLst>
                                      </p:cBhvr>
                                      <p:to>
                                        <p:strVal val="visible"/>
                                      </p:to>
                                    </p:set>
                                    <p:animEffect transition="in" filter="checkerboard(across)">
                                      <p:cBhvr>
                                        <p:cTn id="67" dur="500"/>
                                        <p:tgtEl>
                                          <p:spTgt spid="71700"/>
                                        </p:tgtEl>
                                      </p:cBhvr>
                                    </p:animEffect>
                                  </p:childTnLst>
                                </p:cTn>
                              </p:par>
                              <p:par>
                                <p:cTn id="68" presetID="5" presetClass="entr" presetSubtype="10" fill="hold" grpId="0" nodeType="withEffect">
                                  <p:stCondLst>
                                    <p:cond delay="0"/>
                                  </p:stCondLst>
                                  <p:childTnLst>
                                    <p:set>
                                      <p:cBhvr>
                                        <p:cTn id="69" dur="1" fill="hold">
                                          <p:stCondLst>
                                            <p:cond delay="0"/>
                                          </p:stCondLst>
                                        </p:cTn>
                                        <p:tgtEl>
                                          <p:spTgt spid="71685"/>
                                        </p:tgtEl>
                                        <p:attrNameLst>
                                          <p:attrName>style.visibility</p:attrName>
                                        </p:attrNameLst>
                                      </p:cBhvr>
                                      <p:to>
                                        <p:strVal val="visible"/>
                                      </p:to>
                                    </p:set>
                                    <p:animEffect transition="in" filter="checkerboard(across)">
                                      <p:cBhvr>
                                        <p:cTn id="70" dur="500"/>
                                        <p:tgtEl>
                                          <p:spTgt spid="71685"/>
                                        </p:tgtEl>
                                      </p:cBhvr>
                                    </p:animEffect>
                                  </p:childTnLst>
                                </p:cTn>
                              </p:par>
                              <p:par>
                                <p:cTn id="71" presetID="5" presetClass="entr" presetSubtype="10" fill="hold" grpId="0" nodeType="withEffect">
                                  <p:stCondLst>
                                    <p:cond delay="0"/>
                                  </p:stCondLst>
                                  <p:childTnLst>
                                    <p:set>
                                      <p:cBhvr>
                                        <p:cTn id="72" dur="1" fill="hold">
                                          <p:stCondLst>
                                            <p:cond delay="0"/>
                                          </p:stCondLst>
                                        </p:cTn>
                                        <p:tgtEl>
                                          <p:spTgt spid="71687"/>
                                        </p:tgtEl>
                                        <p:attrNameLst>
                                          <p:attrName>style.visibility</p:attrName>
                                        </p:attrNameLst>
                                      </p:cBhvr>
                                      <p:to>
                                        <p:strVal val="visible"/>
                                      </p:to>
                                    </p:set>
                                    <p:animEffect transition="in" filter="checkerboard(across)">
                                      <p:cBhvr>
                                        <p:cTn id="73" dur="500"/>
                                        <p:tgtEl>
                                          <p:spTgt spid="71687"/>
                                        </p:tgtEl>
                                      </p:cBhvr>
                                    </p:animEffect>
                                  </p:childTnLst>
                                </p:cTn>
                              </p:par>
                              <p:par>
                                <p:cTn id="74" presetID="5" presetClass="entr" presetSubtype="10" fill="hold" nodeType="withEffect">
                                  <p:stCondLst>
                                    <p:cond delay="0"/>
                                  </p:stCondLst>
                                  <p:childTnLst>
                                    <p:set>
                                      <p:cBhvr>
                                        <p:cTn id="75" dur="1" fill="hold">
                                          <p:stCondLst>
                                            <p:cond delay="0"/>
                                          </p:stCondLst>
                                        </p:cTn>
                                        <p:tgtEl>
                                          <p:spTgt spid="71715"/>
                                        </p:tgtEl>
                                        <p:attrNameLst>
                                          <p:attrName>style.visibility</p:attrName>
                                        </p:attrNameLst>
                                      </p:cBhvr>
                                      <p:to>
                                        <p:strVal val="visible"/>
                                      </p:to>
                                    </p:set>
                                    <p:animEffect transition="in" filter="checkerboard(across)">
                                      <p:cBhvr>
                                        <p:cTn id="76" dur="500"/>
                                        <p:tgtEl>
                                          <p:spTgt spid="71715"/>
                                        </p:tgtEl>
                                      </p:cBhvr>
                                    </p:animEffect>
                                  </p:childTnLst>
                                </p:cTn>
                              </p:par>
                              <p:par>
                                <p:cTn id="77" presetID="5" presetClass="entr" presetSubtype="10" fill="hold" nodeType="withEffect">
                                  <p:stCondLst>
                                    <p:cond delay="0"/>
                                  </p:stCondLst>
                                  <p:childTnLst>
                                    <p:set>
                                      <p:cBhvr>
                                        <p:cTn id="78" dur="1" fill="hold">
                                          <p:stCondLst>
                                            <p:cond delay="0"/>
                                          </p:stCondLst>
                                        </p:cTn>
                                        <p:tgtEl>
                                          <p:spTgt spid="71711"/>
                                        </p:tgtEl>
                                        <p:attrNameLst>
                                          <p:attrName>style.visibility</p:attrName>
                                        </p:attrNameLst>
                                      </p:cBhvr>
                                      <p:to>
                                        <p:strVal val="visible"/>
                                      </p:to>
                                    </p:set>
                                    <p:animEffect transition="in" filter="checkerboard(across)">
                                      <p:cBhvr>
                                        <p:cTn id="79" dur="500"/>
                                        <p:tgtEl>
                                          <p:spTgt spid="71711"/>
                                        </p:tgtEl>
                                      </p:cBhvr>
                                    </p:animEffect>
                                  </p:childTnLst>
                                </p:cTn>
                              </p:par>
                              <p:par>
                                <p:cTn id="80" presetID="5" presetClass="entr" presetSubtype="10" fill="hold" grpId="0" nodeType="withEffect">
                                  <p:stCondLst>
                                    <p:cond delay="0"/>
                                  </p:stCondLst>
                                  <p:childTnLst>
                                    <p:set>
                                      <p:cBhvr>
                                        <p:cTn id="81" dur="1" fill="hold">
                                          <p:stCondLst>
                                            <p:cond delay="0"/>
                                          </p:stCondLst>
                                        </p:cTn>
                                        <p:tgtEl>
                                          <p:spTgt spid="71705"/>
                                        </p:tgtEl>
                                        <p:attrNameLst>
                                          <p:attrName>style.visibility</p:attrName>
                                        </p:attrNameLst>
                                      </p:cBhvr>
                                      <p:to>
                                        <p:strVal val="visible"/>
                                      </p:to>
                                    </p:set>
                                    <p:animEffect transition="in" filter="checkerboard(across)">
                                      <p:cBhvr>
                                        <p:cTn id="82" dur="500"/>
                                        <p:tgtEl>
                                          <p:spTgt spid="71705"/>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5" presetClass="entr" presetSubtype="10" fill="hold" nodeType="clickEffect">
                                  <p:stCondLst>
                                    <p:cond delay="0"/>
                                  </p:stCondLst>
                                  <p:childTnLst>
                                    <p:set>
                                      <p:cBhvr>
                                        <p:cTn id="86" dur="1" fill="hold">
                                          <p:stCondLst>
                                            <p:cond delay="0"/>
                                          </p:stCondLst>
                                        </p:cTn>
                                        <p:tgtEl>
                                          <p:spTgt spid="71706"/>
                                        </p:tgtEl>
                                        <p:attrNameLst>
                                          <p:attrName>style.visibility</p:attrName>
                                        </p:attrNameLst>
                                      </p:cBhvr>
                                      <p:to>
                                        <p:strVal val="visible"/>
                                      </p:to>
                                    </p:set>
                                    <p:animEffect transition="in" filter="checkerboard(across)">
                                      <p:cBhvr>
                                        <p:cTn id="87" dur="500"/>
                                        <p:tgtEl>
                                          <p:spTgt spid="71706"/>
                                        </p:tgtEl>
                                      </p:cBhvr>
                                    </p:animEffect>
                                  </p:childTnLst>
                                </p:cTn>
                              </p:par>
                              <p:par>
                                <p:cTn id="88" presetID="5" presetClass="entr" presetSubtype="10" fill="hold" nodeType="withEffect">
                                  <p:stCondLst>
                                    <p:cond delay="0"/>
                                  </p:stCondLst>
                                  <p:childTnLst>
                                    <p:set>
                                      <p:cBhvr>
                                        <p:cTn id="89" dur="1" fill="hold">
                                          <p:stCondLst>
                                            <p:cond delay="0"/>
                                          </p:stCondLst>
                                        </p:cTn>
                                        <p:tgtEl>
                                          <p:spTgt spid="71758"/>
                                        </p:tgtEl>
                                        <p:attrNameLst>
                                          <p:attrName>style.visibility</p:attrName>
                                        </p:attrNameLst>
                                      </p:cBhvr>
                                      <p:to>
                                        <p:strVal val="visible"/>
                                      </p:to>
                                    </p:set>
                                    <p:animEffect transition="in" filter="checkerboard(across)">
                                      <p:cBhvr>
                                        <p:cTn id="90" dur="500"/>
                                        <p:tgtEl>
                                          <p:spTgt spid="717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3" grpId="0" animBg="1"/>
      <p:bldP spid="71685" grpId="0"/>
      <p:bldP spid="71686" grpId="0"/>
      <p:bldP spid="71687" grpId="0"/>
      <p:bldP spid="71690" grpId="0" animBg="1"/>
      <p:bldP spid="71692" grpId="0"/>
      <p:bldP spid="71693" grpId="0"/>
      <p:bldP spid="71694" grpId="0"/>
      <p:bldP spid="71705" grpId="0"/>
      <p:bldP spid="71709"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Oval 32">
            <a:extLst>
              <a:ext uri="{FF2B5EF4-FFF2-40B4-BE49-F238E27FC236}">
                <a16:creationId xmlns:a16="http://schemas.microsoft.com/office/drawing/2014/main" id="{4505238B-7C6E-4913-BEB9-1F8C3019D52E}"/>
              </a:ext>
            </a:extLst>
          </p:cNvPr>
          <p:cNvSpPr>
            <a:spLocks noChangeArrowheads="1"/>
          </p:cNvSpPr>
          <p:nvPr/>
        </p:nvSpPr>
        <p:spPr bwMode="auto">
          <a:xfrm>
            <a:off x="8256588" y="2200276"/>
            <a:ext cx="2411412" cy="1008063"/>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88419" name="AutoShape 2">
            <a:extLst>
              <a:ext uri="{FF2B5EF4-FFF2-40B4-BE49-F238E27FC236}">
                <a16:creationId xmlns:a16="http://schemas.microsoft.com/office/drawing/2014/main" id="{3D786828-2F8C-4A9C-A784-D5329475D5B9}"/>
              </a:ext>
            </a:extLst>
          </p:cNvPr>
          <p:cNvSpPr>
            <a:spLocks noChangeArrowheads="1"/>
          </p:cNvSpPr>
          <p:nvPr/>
        </p:nvSpPr>
        <p:spPr bwMode="auto">
          <a:xfrm>
            <a:off x="3143251" y="1052513"/>
            <a:ext cx="1439863" cy="576262"/>
          </a:xfrm>
          <a:prstGeom prst="rightArrow">
            <a:avLst>
              <a:gd name="adj1" fmla="val 50000"/>
              <a:gd name="adj2" fmla="val 62466"/>
            </a:avLst>
          </a:prstGeom>
          <a:solidFill>
            <a:srgbClr val="66FF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cs-CZ" sz="1800"/>
              <a:t>obstruction</a:t>
            </a:r>
            <a:endParaRPr lang="cs-CZ" altLang="cs-CZ" sz="1800"/>
          </a:p>
        </p:txBody>
      </p:sp>
      <p:sp>
        <p:nvSpPr>
          <p:cNvPr id="188420" name="AutoShape 3">
            <a:extLst>
              <a:ext uri="{FF2B5EF4-FFF2-40B4-BE49-F238E27FC236}">
                <a16:creationId xmlns:a16="http://schemas.microsoft.com/office/drawing/2014/main" id="{D33034B1-40C0-47BC-912C-C1F9AC5AAD15}"/>
              </a:ext>
            </a:extLst>
          </p:cNvPr>
          <p:cNvSpPr>
            <a:spLocks noChangeArrowheads="1"/>
          </p:cNvSpPr>
          <p:nvPr/>
        </p:nvSpPr>
        <p:spPr bwMode="auto">
          <a:xfrm>
            <a:off x="6340476" y="1052513"/>
            <a:ext cx="1655763" cy="576262"/>
          </a:xfrm>
          <a:prstGeom prst="rightArrow">
            <a:avLst>
              <a:gd name="adj1" fmla="val 50000"/>
              <a:gd name="adj2" fmla="val 71832"/>
            </a:avLst>
          </a:prstGeom>
          <a:solidFill>
            <a:srgbClr val="FFCCCC"/>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cs-CZ" sz="1800"/>
              <a:t>compensation</a:t>
            </a:r>
            <a:endParaRPr lang="cs-CZ" altLang="cs-CZ" sz="1800"/>
          </a:p>
        </p:txBody>
      </p:sp>
      <p:sp>
        <p:nvSpPr>
          <p:cNvPr id="188421" name="Text Box 4">
            <a:extLst>
              <a:ext uri="{FF2B5EF4-FFF2-40B4-BE49-F238E27FC236}">
                <a16:creationId xmlns:a16="http://schemas.microsoft.com/office/drawing/2014/main" id="{2D3FB257-0814-4CFE-86DC-4B62FBE390BA}"/>
              </a:ext>
            </a:extLst>
          </p:cNvPr>
          <p:cNvSpPr txBox="1">
            <a:spLocks noChangeArrowheads="1"/>
          </p:cNvSpPr>
          <p:nvPr/>
        </p:nvSpPr>
        <p:spPr bwMode="auto">
          <a:xfrm>
            <a:off x="1762126" y="260350"/>
            <a:ext cx="83931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2400" b="1" u="sng">
                <a:solidFill>
                  <a:schemeClr val="accent2"/>
                </a:solidFill>
              </a:rPr>
              <a:t>Obstructive form</a:t>
            </a:r>
            <a:r>
              <a:rPr lang="en-US" altLang="cs-CZ" sz="2400" b="1">
                <a:solidFill>
                  <a:schemeClr val="accent2"/>
                </a:solidFill>
              </a:rPr>
              <a:t> of the chronic obstructive lung disease</a:t>
            </a:r>
            <a:endParaRPr lang="cs-CZ" altLang="cs-CZ" sz="2400" b="1">
              <a:solidFill>
                <a:schemeClr val="accent2"/>
              </a:solidFill>
            </a:endParaRPr>
          </a:p>
        </p:txBody>
      </p:sp>
      <p:sp>
        <p:nvSpPr>
          <p:cNvPr id="188422" name="Text Box 5">
            <a:extLst>
              <a:ext uri="{FF2B5EF4-FFF2-40B4-BE49-F238E27FC236}">
                <a16:creationId xmlns:a16="http://schemas.microsoft.com/office/drawing/2014/main" id="{BD5C9F95-ECCD-4B42-98A7-4708F99F03CF}"/>
              </a:ext>
            </a:extLst>
          </p:cNvPr>
          <p:cNvSpPr txBox="1">
            <a:spLocks noChangeArrowheads="1"/>
          </p:cNvSpPr>
          <p:nvPr/>
        </p:nvSpPr>
        <p:spPr bwMode="auto">
          <a:xfrm>
            <a:off x="8651875" y="2276476"/>
            <a:ext cx="22685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400"/>
              <a:t>normal</a:t>
            </a:r>
            <a:r>
              <a:rPr lang="cs-CZ" altLang="cs-CZ" sz="1600"/>
              <a:t> </a:t>
            </a:r>
            <a:r>
              <a:rPr lang="cs-CZ" altLang="cs-CZ" sz="2000"/>
              <a:t>pCO</a:t>
            </a:r>
            <a:r>
              <a:rPr lang="cs-CZ" altLang="cs-CZ" sz="2000" baseline="-25000"/>
              <a:t>2</a:t>
            </a:r>
          </a:p>
        </p:txBody>
      </p:sp>
      <p:sp>
        <p:nvSpPr>
          <p:cNvPr id="188423" name="Text Box 6">
            <a:extLst>
              <a:ext uri="{FF2B5EF4-FFF2-40B4-BE49-F238E27FC236}">
                <a16:creationId xmlns:a16="http://schemas.microsoft.com/office/drawing/2014/main" id="{A4354265-2A2E-41B2-B26E-9124E89CE178}"/>
              </a:ext>
            </a:extLst>
          </p:cNvPr>
          <p:cNvSpPr txBox="1">
            <a:spLocks noChangeArrowheads="1"/>
          </p:cNvSpPr>
          <p:nvPr/>
        </p:nvSpPr>
        <p:spPr bwMode="auto">
          <a:xfrm>
            <a:off x="6456363" y="1989138"/>
            <a:ext cx="1606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Respir. </a:t>
            </a:r>
            <a:r>
              <a:rPr lang="en-US" altLang="cs-CZ" sz="1800"/>
              <a:t>centre</a:t>
            </a:r>
            <a:endParaRPr lang="cs-CZ" altLang="cs-CZ" sz="1800"/>
          </a:p>
        </p:txBody>
      </p:sp>
      <p:sp>
        <p:nvSpPr>
          <p:cNvPr id="188424" name="Text Box 7">
            <a:extLst>
              <a:ext uri="{FF2B5EF4-FFF2-40B4-BE49-F238E27FC236}">
                <a16:creationId xmlns:a16="http://schemas.microsoft.com/office/drawing/2014/main" id="{91095FB2-7F37-49AF-95AA-F437A8C384AF}"/>
              </a:ext>
            </a:extLst>
          </p:cNvPr>
          <p:cNvSpPr txBox="1">
            <a:spLocks noChangeArrowheads="1"/>
          </p:cNvSpPr>
          <p:nvPr/>
        </p:nvSpPr>
        <p:spPr bwMode="auto">
          <a:xfrm>
            <a:off x="8328025" y="2636839"/>
            <a:ext cx="23050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400"/>
              <a:t>  </a:t>
            </a:r>
            <a:r>
              <a:rPr lang="cs-CZ" altLang="cs-CZ" sz="1600"/>
              <a:t> </a:t>
            </a:r>
            <a:r>
              <a:rPr lang="en-US" altLang="cs-CZ" sz="1600"/>
              <a:t>   </a:t>
            </a:r>
            <a:r>
              <a:rPr lang="cs-CZ" altLang="cs-CZ" sz="2000"/>
              <a:t>pO</a:t>
            </a:r>
            <a:r>
              <a:rPr lang="cs-CZ" altLang="cs-CZ" sz="2000" baseline="-25000"/>
              <a:t>2</a:t>
            </a:r>
            <a:r>
              <a:rPr lang="en-US" altLang="cs-CZ" sz="2000" baseline="-25000"/>
              <a:t> </a:t>
            </a:r>
            <a:r>
              <a:rPr lang="en-US" altLang="cs-CZ" sz="1400"/>
              <a:t>stays</a:t>
            </a:r>
            <a:endParaRPr lang="cs-CZ" altLang="cs-CZ" sz="1400" baseline="-25000"/>
          </a:p>
        </p:txBody>
      </p:sp>
      <p:sp>
        <p:nvSpPr>
          <p:cNvPr id="188425" name="Text Box 8">
            <a:extLst>
              <a:ext uri="{FF2B5EF4-FFF2-40B4-BE49-F238E27FC236}">
                <a16:creationId xmlns:a16="http://schemas.microsoft.com/office/drawing/2014/main" id="{1B39D512-69C3-4A34-81C0-DCD46F895340}"/>
              </a:ext>
            </a:extLst>
          </p:cNvPr>
          <p:cNvSpPr txBox="1">
            <a:spLocks noChangeArrowheads="1"/>
          </p:cNvSpPr>
          <p:nvPr/>
        </p:nvSpPr>
        <p:spPr bwMode="auto">
          <a:xfrm>
            <a:off x="4540251" y="1150939"/>
            <a:ext cx="1801813" cy="376237"/>
          </a:xfrm>
          <a:prstGeom prst="rect">
            <a:avLst/>
          </a:prstGeom>
          <a:solidFill>
            <a:srgbClr val="66FFFF"/>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VE =   VD +   </a:t>
            </a:r>
            <a:r>
              <a:rPr lang="cs-CZ" altLang="cs-CZ" sz="1200" b="1"/>
              <a:t>VA</a:t>
            </a:r>
          </a:p>
        </p:txBody>
      </p:sp>
      <p:sp>
        <p:nvSpPr>
          <p:cNvPr id="188426" name="Text Box 9">
            <a:extLst>
              <a:ext uri="{FF2B5EF4-FFF2-40B4-BE49-F238E27FC236}">
                <a16:creationId xmlns:a16="http://schemas.microsoft.com/office/drawing/2014/main" id="{5A8372E8-5622-4A0E-92BF-C25497B7A546}"/>
              </a:ext>
            </a:extLst>
          </p:cNvPr>
          <p:cNvSpPr txBox="1">
            <a:spLocks noChangeArrowheads="1"/>
          </p:cNvSpPr>
          <p:nvPr/>
        </p:nvSpPr>
        <p:spPr bwMode="auto">
          <a:xfrm>
            <a:off x="1574801" y="1179514"/>
            <a:ext cx="1641475" cy="376237"/>
          </a:xfrm>
          <a:prstGeom prst="rect">
            <a:avLst/>
          </a:prstGeom>
          <a:solidFill>
            <a:srgbClr val="66FF66"/>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VE = VD + VA</a:t>
            </a:r>
          </a:p>
        </p:txBody>
      </p:sp>
      <p:sp>
        <p:nvSpPr>
          <p:cNvPr id="188427" name="Text Box 10">
            <a:extLst>
              <a:ext uri="{FF2B5EF4-FFF2-40B4-BE49-F238E27FC236}">
                <a16:creationId xmlns:a16="http://schemas.microsoft.com/office/drawing/2014/main" id="{01F44443-A9B8-443D-9301-1F926BFE088A}"/>
              </a:ext>
            </a:extLst>
          </p:cNvPr>
          <p:cNvSpPr txBox="1">
            <a:spLocks noChangeArrowheads="1"/>
          </p:cNvSpPr>
          <p:nvPr/>
        </p:nvSpPr>
        <p:spPr bwMode="auto">
          <a:xfrm>
            <a:off x="7907339" y="1055689"/>
            <a:ext cx="2166937" cy="528637"/>
          </a:xfrm>
          <a:prstGeom prst="rect">
            <a:avLst/>
          </a:prstGeom>
          <a:solidFill>
            <a:srgbClr val="FFCCCC"/>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 </a:t>
            </a:r>
            <a:r>
              <a:rPr lang="cs-CZ" altLang="cs-CZ" sz="2400"/>
              <a:t>VE</a:t>
            </a:r>
            <a:r>
              <a:rPr lang="cs-CZ" altLang="cs-CZ" sz="2800"/>
              <a:t> = </a:t>
            </a:r>
            <a:r>
              <a:rPr lang="cs-CZ" altLang="cs-CZ" sz="2400"/>
              <a:t>VD</a:t>
            </a:r>
            <a:r>
              <a:rPr lang="cs-CZ" altLang="cs-CZ" sz="2800"/>
              <a:t> + </a:t>
            </a:r>
            <a:r>
              <a:rPr lang="cs-CZ" altLang="cs-CZ" sz="1600"/>
              <a:t>VA</a:t>
            </a:r>
          </a:p>
        </p:txBody>
      </p:sp>
      <p:sp>
        <p:nvSpPr>
          <p:cNvPr id="188428" name="Line 11">
            <a:extLst>
              <a:ext uri="{FF2B5EF4-FFF2-40B4-BE49-F238E27FC236}">
                <a16:creationId xmlns:a16="http://schemas.microsoft.com/office/drawing/2014/main" id="{810B313B-4B5F-4656-B1BD-CDB02B49C05C}"/>
              </a:ext>
            </a:extLst>
          </p:cNvPr>
          <p:cNvSpPr>
            <a:spLocks noChangeShapeType="1"/>
          </p:cNvSpPr>
          <p:nvPr/>
        </p:nvSpPr>
        <p:spPr bwMode="auto">
          <a:xfrm flipV="1">
            <a:off x="5591175" y="2779714"/>
            <a:ext cx="0" cy="287337"/>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88429" name="Text Box 12">
            <a:extLst>
              <a:ext uri="{FF2B5EF4-FFF2-40B4-BE49-F238E27FC236}">
                <a16:creationId xmlns:a16="http://schemas.microsoft.com/office/drawing/2014/main" id="{D375783C-5F76-47F9-AF8E-65F2278C65AB}"/>
              </a:ext>
            </a:extLst>
          </p:cNvPr>
          <p:cNvSpPr txBox="1">
            <a:spLocks noChangeArrowheads="1"/>
          </p:cNvSpPr>
          <p:nvPr/>
        </p:nvSpPr>
        <p:spPr bwMode="auto">
          <a:xfrm>
            <a:off x="8040688" y="1773238"/>
            <a:ext cx="2540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400"/>
              <a:t>Compensatory increase of</a:t>
            </a:r>
            <a:r>
              <a:rPr lang="cs-CZ" altLang="cs-CZ" sz="1400"/>
              <a:t> VA</a:t>
            </a:r>
          </a:p>
        </p:txBody>
      </p:sp>
      <p:sp>
        <p:nvSpPr>
          <p:cNvPr id="188430" name="Text Box 13">
            <a:extLst>
              <a:ext uri="{FF2B5EF4-FFF2-40B4-BE49-F238E27FC236}">
                <a16:creationId xmlns:a16="http://schemas.microsoft.com/office/drawing/2014/main" id="{A24C57D2-A53C-40C4-BB1E-3191D904AA66}"/>
              </a:ext>
            </a:extLst>
          </p:cNvPr>
          <p:cNvSpPr txBox="1">
            <a:spLocks noChangeArrowheads="1"/>
          </p:cNvSpPr>
          <p:nvPr/>
        </p:nvSpPr>
        <p:spPr bwMode="auto">
          <a:xfrm>
            <a:off x="5591176" y="2276476"/>
            <a:ext cx="15843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pCO</a:t>
            </a:r>
            <a:r>
              <a:rPr lang="cs-CZ" altLang="cs-CZ" sz="2000" baseline="-25000"/>
              <a:t>2</a:t>
            </a:r>
          </a:p>
        </p:txBody>
      </p:sp>
      <p:sp>
        <p:nvSpPr>
          <p:cNvPr id="188431" name="Text Box 14">
            <a:extLst>
              <a:ext uri="{FF2B5EF4-FFF2-40B4-BE49-F238E27FC236}">
                <a16:creationId xmlns:a16="http://schemas.microsoft.com/office/drawing/2014/main" id="{64EE0C57-22C5-45DE-BF15-629B93C9D152}"/>
              </a:ext>
            </a:extLst>
          </p:cNvPr>
          <p:cNvSpPr txBox="1">
            <a:spLocks noChangeArrowheads="1"/>
          </p:cNvSpPr>
          <p:nvPr/>
        </p:nvSpPr>
        <p:spPr bwMode="auto">
          <a:xfrm>
            <a:off x="5591176" y="2636839"/>
            <a:ext cx="15843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pO</a:t>
            </a:r>
            <a:r>
              <a:rPr lang="cs-CZ" altLang="cs-CZ" sz="2000" baseline="-25000"/>
              <a:t>2</a:t>
            </a:r>
          </a:p>
        </p:txBody>
      </p:sp>
      <p:sp>
        <p:nvSpPr>
          <p:cNvPr id="188432" name="Line 15">
            <a:extLst>
              <a:ext uri="{FF2B5EF4-FFF2-40B4-BE49-F238E27FC236}">
                <a16:creationId xmlns:a16="http://schemas.microsoft.com/office/drawing/2014/main" id="{F69678BC-61A8-4ACB-9424-D24562A47FAC}"/>
              </a:ext>
            </a:extLst>
          </p:cNvPr>
          <p:cNvSpPr>
            <a:spLocks noChangeShapeType="1"/>
          </p:cNvSpPr>
          <p:nvPr/>
        </p:nvSpPr>
        <p:spPr bwMode="auto">
          <a:xfrm flipV="1">
            <a:off x="5591175" y="2349500"/>
            <a:ext cx="0" cy="2873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8433" name="Line 16">
            <a:extLst>
              <a:ext uri="{FF2B5EF4-FFF2-40B4-BE49-F238E27FC236}">
                <a16:creationId xmlns:a16="http://schemas.microsoft.com/office/drawing/2014/main" id="{C2BA70CB-CFA9-4880-B175-98ED0285F3C3}"/>
              </a:ext>
            </a:extLst>
          </p:cNvPr>
          <p:cNvSpPr>
            <a:spLocks noChangeShapeType="1"/>
          </p:cNvSpPr>
          <p:nvPr/>
        </p:nvSpPr>
        <p:spPr bwMode="auto">
          <a:xfrm flipH="1">
            <a:off x="5880100" y="1484313"/>
            <a:ext cx="215900" cy="863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8434" name="Freeform 17">
            <a:extLst>
              <a:ext uri="{FF2B5EF4-FFF2-40B4-BE49-F238E27FC236}">
                <a16:creationId xmlns:a16="http://schemas.microsoft.com/office/drawing/2014/main" id="{97A95363-A667-40C3-B9B7-97824F8FE25D}"/>
              </a:ext>
            </a:extLst>
          </p:cNvPr>
          <p:cNvSpPr>
            <a:spLocks/>
          </p:cNvSpPr>
          <p:nvPr/>
        </p:nvSpPr>
        <p:spPr bwMode="auto">
          <a:xfrm>
            <a:off x="6383339" y="2347913"/>
            <a:ext cx="720725" cy="436562"/>
          </a:xfrm>
          <a:custGeom>
            <a:avLst/>
            <a:gdLst>
              <a:gd name="T0" fmla="*/ 0 w 454"/>
              <a:gd name="T1" fmla="*/ 2147483646 h 275"/>
              <a:gd name="T2" fmla="*/ 2147483646 w 454"/>
              <a:gd name="T3" fmla="*/ 2147483646 h 275"/>
              <a:gd name="T4" fmla="*/ 2147483646 w 454"/>
              <a:gd name="T5" fmla="*/ 0 h 275"/>
              <a:gd name="T6" fmla="*/ 0 60000 65536"/>
              <a:gd name="T7" fmla="*/ 0 60000 65536"/>
              <a:gd name="T8" fmla="*/ 0 60000 65536"/>
              <a:gd name="T9" fmla="*/ 0 w 454"/>
              <a:gd name="T10" fmla="*/ 0 h 275"/>
              <a:gd name="T11" fmla="*/ 454 w 454"/>
              <a:gd name="T12" fmla="*/ 275 h 275"/>
            </a:gdLst>
            <a:ahLst/>
            <a:cxnLst>
              <a:cxn ang="T6">
                <a:pos x="T0" y="T1"/>
              </a:cxn>
              <a:cxn ang="T7">
                <a:pos x="T2" y="T3"/>
              </a:cxn>
              <a:cxn ang="T8">
                <a:pos x="T4" y="T5"/>
              </a:cxn>
            </a:cxnLst>
            <a:rect l="T9" t="T10" r="T11" b="T12"/>
            <a:pathLst>
              <a:path w="454" h="275">
                <a:moveTo>
                  <a:pt x="0" y="182"/>
                </a:moveTo>
                <a:cubicBezTo>
                  <a:pt x="60" y="192"/>
                  <a:pt x="287" y="275"/>
                  <a:pt x="363" y="245"/>
                </a:cubicBezTo>
                <a:cubicBezTo>
                  <a:pt x="439" y="215"/>
                  <a:pt x="435" y="51"/>
                  <a:pt x="454" y="0"/>
                </a:cubicBezTo>
              </a:path>
            </a:pathLst>
          </a:custGeom>
          <a:noFill/>
          <a:ln w="952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8435" name="Freeform 18">
            <a:extLst>
              <a:ext uri="{FF2B5EF4-FFF2-40B4-BE49-F238E27FC236}">
                <a16:creationId xmlns:a16="http://schemas.microsoft.com/office/drawing/2014/main" id="{AACE039F-0EEF-4591-AE40-49CCD7A2F6A0}"/>
              </a:ext>
            </a:extLst>
          </p:cNvPr>
          <p:cNvSpPr>
            <a:spLocks/>
          </p:cNvSpPr>
          <p:nvPr/>
        </p:nvSpPr>
        <p:spPr bwMode="auto">
          <a:xfrm>
            <a:off x="7632701" y="1484314"/>
            <a:ext cx="550863" cy="623887"/>
          </a:xfrm>
          <a:custGeom>
            <a:avLst/>
            <a:gdLst>
              <a:gd name="T0" fmla="*/ 0 w 347"/>
              <a:gd name="T1" fmla="*/ 2147483646 h 393"/>
              <a:gd name="T2" fmla="*/ 2147483646 w 347"/>
              <a:gd name="T3" fmla="*/ 2147483646 h 393"/>
              <a:gd name="T4" fmla="*/ 2147483646 w 347"/>
              <a:gd name="T5" fmla="*/ 0 h 393"/>
              <a:gd name="T6" fmla="*/ 0 60000 65536"/>
              <a:gd name="T7" fmla="*/ 0 60000 65536"/>
              <a:gd name="T8" fmla="*/ 0 60000 65536"/>
              <a:gd name="T9" fmla="*/ 0 w 347"/>
              <a:gd name="T10" fmla="*/ 0 h 393"/>
              <a:gd name="T11" fmla="*/ 347 w 347"/>
              <a:gd name="T12" fmla="*/ 393 h 393"/>
            </a:gdLst>
            <a:ahLst/>
            <a:cxnLst>
              <a:cxn ang="T6">
                <a:pos x="T0" y="T1"/>
              </a:cxn>
              <a:cxn ang="T7">
                <a:pos x="T2" y="T3"/>
              </a:cxn>
              <a:cxn ang="T8">
                <a:pos x="T4" y="T5"/>
              </a:cxn>
            </a:cxnLst>
            <a:rect l="T9" t="T10" r="T11" b="T12"/>
            <a:pathLst>
              <a:path w="347" h="393">
                <a:moveTo>
                  <a:pt x="0" y="393"/>
                </a:moveTo>
                <a:cubicBezTo>
                  <a:pt x="26" y="366"/>
                  <a:pt x="96" y="298"/>
                  <a:pt x="154" y="233"/>
                </a:cubicBezTo>
                <a:cubicBezTo>
                  <a:pt x="212" y="168"/>
                  <a:pt x="307" y="49"/>
                  <a:pt x="347" y="0"/>
                </a:cubicBezTo>
              </a:path>
            </a:pathLst>
          </a:custGeom>
          <a:noFill/>
          <a:ln w="952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8436" name="Line 19">
            <a:extLst>
              <a:ext uri="{FF2B5EF4-FFF2-40B4-BE49-F238E27FC236}">
                <a16:creationId xmlns:a16="http://schemas.microsoft.com/office/drawing/2014/main" id="{8CF3041E-D095-4DA9-B76C-E2FE805FADCD}"/>
              </a:ext>
            </a:extLst>
          </p:cNvPr>
          <p:cNvSpPr>
            <a:spLocks noChangeShapeType="1"/>
          </p:cNvSpPr>
          <p:nvPr/>
        </p:nvSpPr>
        <p:spPr bwMode="auto">
          <a:xfrm flipV="1">
            <a:off x="7996238" y="1196975"/>
            <a:ext cx="0" cy="2873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8437" name="Line 20">
            <a:extLst>
              <a:ext uri="{FF2B5EF4-FFF2-40B4-BE49-F238E27FC236}">
                <a16:creationId xmlns:a16="http://schemas.microsoft.com/office/drawing/2014/main" id="{B32DD1B0-E068-4778-BD30-86E11FFA8B2D}"/>
              </a:ext>
            </a:extLst>
          </p:cNvPr>
          <p:cNvSpPr>
            <a:spLocks noChangeShapeType="1"/>
          </p:cNvSpPr>
          <p:nvPr/>
        </p:nvSpPr>
        <p:spPr bwMode="auto">
          <a:xfrm flipH="1">
            <a:off x="9551989" y="2060575"/>
            <a:ext cx="71437" cy="28733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8438" name="Line 21">
            <a:extLst>
              <a:ext uri="{FF2B5EF4-FFF2-40B4-BE49-F238E27FC236}">
                <a16:creationId xmlns:a16="http://schemas.microsoft.com/office/drawing/2014/main" id="{044C3864-DAE9-489F-B477-FE31B24D4861}"/>
              </a:ext>
            </a:extLst>
          </p:cNvPr>
          <p:cNvSpPr>
            <a:spLocks noChangeShapeType="1"/>
          </p:cNvSpPr>
          <p:nvPr/>
        </p:nvSpPr>
        <p:spPr bwMode="auto">
          <a:xfrm flipV="1">
            <a:off x="5951538" y="1196975"/>
            <a:ext cx="0" cy="287338"/>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88439" name="Line 22">
            <a:extLst>
              <a:ext uri="{FF2B5EF4-FFF2-40B4-BE49-F238E27FC236}">
                <a16:creationId xmlns:a16="http://schemas.microsoft.com/office/drawing/2014/main" id="{7876FFAC-29D2-44C6-98D1-703386FEE17E}"/>
              </a:ext>
            </a:extLst>
          </p:cNvPr>
          <p:cNvSpPr>
            <a:spLocks noChangeShapeType="1"/>
          </p:cNvSpPr>
          <p:nvPr/>
        </p:nvSpPr>
        <p:spPr bwMode="auto">
          <a:xfrm flipH="1">
            <a:off x="9767889" y="1493839"/>
            <a:ext cx="71437" cy="28733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8440" name="Text Box 24">
            <a:extLst>
              <a:ext uri="{FF2B5EF4-FFF2-40B4-BE49-F238E27FC236}">
                <a16:creationId xmlns:a16="http://schemas.microsoft.com/office/drawing/2014/main" id="{8E2CFFC7-9626-4A7F-937D-5183A2C9F73B}"/>
              </a:ext>
            </a:extLst>
          </p:cNvPr>
          <p:cNvSpPr txBox="1">
            <a:spLocks noChangeArrowheads="1"/>
          </p:cNvSpPr>
          <p:nvPr/>
        </p:nvSpPr>
        <p:spPr bwMode="auto">
          <a:xfrm>
            <a:off x="4421188" y="4724401"/>
            <a:ext cx="44878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a:t>Normal</a:t>
            </a:r>
            <a:r>
              <a:rPr lang="cs-CZ" altLang="cs-CZ" sz="1800"/>
              <a:t> P</a:t>
            </a:r>
            <a:r>
              <a:rPr lang="cs-CZ" altLang="cs-CZ" sz="1800" baseline="-25000"/>
              <a:t>a</a:t>
            </a:r>
            <a:r>
              <a:rPr lang="cs-CZ" altLang="cs-CZ" sz="1800"/>
              <a:t>CO</a:t>
            </a:r>
            <a:r>
              <a:rPr lang="cs-CZ" altLang="cs-CZ" sz="1800" baseline="-25000"/>
              <a:t>2</a:t>
            </a:r>
            <a:r>
              <a:rPr lang="cs-CZ" altLang="cs-CZ" sz="1800"/>
              <a:t>,</a:t>
            </a:r>
            <a:r>
              <a:rPr lang="en-US" altLang="cs-CZ" sz="1800"/>
              <a:t> decreased</a:t>
            </a:r>
            <a:r>
              <a:rPr lang="cs-CZ" altLang="cs-CZ" sz="1800"/>
              <a:t> PaO</a:t>
            </a:r>
            <a:r>
              <a:rPr lang="cs-CZ" altLang="cs-CZ" sz="1800" baseline="-25000"/>
              <a:t>2</a:t>
            </a:r>
            <a:r>
              <a:rPr lang="cs-CZ" altLang="cs-CZ" sz="1800"/>
              <a:t> – </a:t>
            </a:r>
            <a:r>
              <a:rPr lang="en-US" altLang="cs-CZ" sz="1800"/>
              <a:t>hypoxia</a:t>
            </a:r>
            <a:endParaRPr lang="cs-CZ" altLang="cs-CZ" sz="1800"/>
          </a:p>
        </p:txBody>
      </p:sp>
      <p:sp>
        <p:nvSpPr>
          <p:cNvPr id="188441" name="Line 25">
            <a:extLst>
              <a:ext uri="{FF2B5EF4-FFF2-40B4-BE49-F238E27FC236}">
                <a16:creationId xmlns:a16="http://schemas.microsoft.com/office/drawing/2014/main" id="{8E75E3D2-5590-4E8B-B48B-C11EECAC4E2C}"/>
              </a:ext>
            </a:extLst>
          </p:cNvPr>
          <p:cNvSpPr>
            <a:spLocks noChangeShapeType="1"/>
          </p:cNvSpPr>
          <p:nvPr/>
        </p:nvSpPr>
        <p:spPr bwMode="auto">
          <a:xfrm flipV="1">
            <a:off x="7248525" y="4076701"/>
            <a:ext cx="171450" cy="727075"/>
          </a:xfrm>
          <a:prstGeom prst="line">
            <a:avLst/>
          </a:prstGeom>
          <a:noFill/>
          <a:ln w="38100">
            <a:solidFill>
              <a:schemeClr val="accent2"/>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8442" name="Text Box 26">
            <a:extLst>
              <a:ext uri="{FF2B5EF4-FFF2-40B4-BE49-F238E27FC236}">
                <a16:creationId xmlns:a16="http://schemas.microsoft.com/office/drawing/2014/main" id="{CF6323C4-E24A-48F1-8E74-AAB07856DBB1}"/>
              </a:ext>
            </a:extLst>
          </p:cNvPr>
          <p:cNvSpPr txBox="1">
            <a:spLocks noChangeArrowheads="1"/>
          </p:cNvSpPr>
          <p:nvPr/>
        </p:nvSpPr>
        <p:spPr bwMode="auto">
          <a:xfrm>
            <a:off x="2090739" y="5373688"/>
            <a:ext cx="45100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a:t>Increased</a:t>
            </a:r>
            <a:r>
              <a:rPr lang="cs-CZ" altLang="cs-CZ" sz="1800"/>
              <a:t> VE</a:t>
            </a:r>
            <a:r>
              <a:rPr lang="en-US" altLang="cs-CZ" sz="1800"/>
              <a:t> in order to increase</a:t>
            </a:r>
            <a:r>
              <a:rPr lang="cs-CZ" altLang="cs-CZ" sz="1800"/>
              <a:t> VA                                     </a:t>
            </a:r>
          </a:p>
        </p:txBody>
      </p:sp>
      <p:sp>
        <p:nvSpPr>
          <p:cNvPr id="188443" name="Line 27">
            <a:extLst>
              <a:ext uri="{FF2B5EF4-FFF2-40B4-BE49-F238E27FC236}">
                <a16:creationId xmlns:a16="http://schemas.microsoft.com/office/drawing/2014/main" id="{9CF969FE-23C7-4168-B67E-FAA16E0B1D3B}"/>
              </a:ext>
            </a:extLst>
          </p:cNvPr>
          <p:cNvSpPr>
            <a:spLocks noChangeShapeType="1"/>
          </p:cNvSpPr>
          <p:nvPr/>
        </p:nvSpPr>
        <p:spPr bwMode="auto">
          <a:xfrm flipV="1">
            <a:off x="4727576" y="5084763"/>
            <a:ext cx="144463" cy="360362"/>
          </a:xfrm>
          <a:prstGeom prst="line">
            <a:avLst/>
          </a:prstGeom>
          <a:noFill/>
          <a:ln w="38100">
            <a:solidFill>
              <a:schemeClr val="accent2"/>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8444" name="Line 28">
            <a:extLst>
              <a:ext uri="{FF2B5EF4-FFF2-40B4-BE49-F238E27FC236}">
                <a16:creationId xmlns:a16="http://schemas.microsoft.com/office/drawing/2014/main" id="{B612D8D2-40CE-432A-83EE-5433B8951461}"/>
              </a:ext>
            </a:extLst>
          </p:cNvPr>
          <p:cNvSpPr>
            <a:spLocks noChangeShapeType="1"/>
          </p:cNvSpPr>
          <p:nvPr/>
        </p:nvSpPr>
        <p:spPr bwMode="auto">
          <a:xfrm flipV="1">
            <a:off x="9658350" y="1268413"/>
            <a:ext cx="0" cy="21590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8445" name="Line 29">
            <a:extLst>
              <a:ext uri="{FF2B5EF4-FFF2-40B4-BE49-F238E27FC236}">
                <a16:creationId xmlns:a16="http://schemas.microsoft.com/office/drawing/2014/main" id="{D3E7672C-4AAD-4A49-9F2F-DF52D709AE7A}"/>
              </a:ext>
            </a:extLst>
          </p:cNvPr>
          <p:cNvSpPr>
            <a:spLocks noChangeShapeType="1"/>
          </p:cNvSpPr>
          <p:nvPr/>
        </p:nvSpPr>
        <p:spPr bwMode="auto">
          <a:xfrm flipV="1">
            <a:off x="9767888" y="2720975"/>
            <a:ext cx="0" cy="287338"/>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88446" name="AutoShape 33">
            <a:extLst>
              <a:ext uri="{FF2B5EF4-FFF2-40B4-BE49-F238E27FC236}">
                <a16:creationId xmlns:a16="http://schemas.microsoft.com/office/drawing/2014/main" id="{B410FAE7-2BF3-4D0E-BD48-E32C4E723CEB}"/>
              </a:ext>
            </a:extLst>
          </p:cNvPr>
          <p:cNvSpPr>
            <a:spLocks noChangeArrowheads="1"/>
          </p:cNvSpPr>
          <p:nvPr/>
        </p:nvSpPr>
        <p:spPr bwMode="auto">
          <a:xfrm>
            <a:off x="6383338" y="5091114"/>
            <a:ext cx="4284662" cy="1773237"/>
          </a:xfrm>
          <a:prstGeom prst="cloudCallout">
            <a:avLst>
              <a:gd name="adj1" fmla="val 27769"/>
              <a:gd name="adj2" fmla="val -165042"/>
            </a:avLst>
          </a:prstGeom>
          <a:solidFill>
            <a:schemeClr val="accent1"/>
          </a:solidFill>
          <a:ln w="9525">
            <a:solidFill>
              <a:schemeClr val="tx1"/>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cs-CZ" sz="800" b="1">
              <a:solidFill>
                <a:srgbClr val="FF0000"/>
              </a:solidFill>
            </a:endParaRPr>
          </a:p>
          <a:p>
            <a:pPr algn="ctr" eaLnBrk="1" hangingPunct="1">
              <a:spcBef>
                <a:spcPct val="0"/>
              </a:spcBef>
              <a:buFontTx/>
              <a:buNone/>
            </a:pPr>
            <a:r>
              <a:rPr lang="en-US" altLang="cs-CZ" sz="2000" b="1">
                <a:solidFill>
                  <a:srgbClr val="FF0000"/>
                </a:solidFill>
              </a:rPr>
              <a:t>Why</a:t>
            </a:r>
            <a:r>
              <a:rPr lang="cs-CZ" altLang="cs-CZ" sz="2000" b="1">
                <a:solidFill>
                  <a:srgbClr val="FF0000"/>
                </a:solidFill>
              </a:rPr>
              <a:t> pCO</a:t>
            </a:r>
            <a:r>
              <a:rPr lang="cs-CZ" altLang="cs-CZ" sz="2000" b="1" baseline="-25000">
                <a:solidFill>
                  <a:srgbClr val="FF0000"/>
                </a:solidFill>
              </a:rPr>
              <a:t>2</a:t>
            </a:r>
            <a:r>
              <a:rPr lang="cs-CZ" altLang="cs-CZ" sz="2000" b="1">
                <a:solidFill>
                  <a:srgbClr val="FF0000"/>
                </a:solidFill>
              </a:rPr>
              <a:t> </a:t>
            </a:r>
            <a:r>
              <a:rPr lang="en-US" altLang="cs-CZ" sz="2000" b="1">
                <a:solidFill>
                  <a:srgbClr val="FF0000"/>
                </a:solidFill>
              </a:rPr>
              <a:t>“manages” to normalize and</a:t>
            </a:r>
            <a:r>
              <a:rPr lang="cs-CZ" altLang="cs-CZ" sz="2000" b="1">
                <a:solidFill>
                  <a:srgbClr val="FF0000"/>
                </a:solidFill>
              </a:rPr>
              <a:t>  pO</a:t>
            </a:r>
            <a:r>
              <a:rPr lang="cs-CZ" altLang="cs-CZ" sz="2000" b="1" baseline="-25000">
                <a:solidFill>
                  <a:srgbClr val="FF0000"/>
                </a:solidFill>
              </a:rPr>
              <a:t>2</a:t>
            </a:r>
            <a:r>
              <a:rPr lang="cs-CZ" altLang="cs-CZ" sz="2000" b="1">
                <a:solidFill>
                  <a:srgbClr val="FF0000"/>
                </a:solidFill>
              </a:rPr>
              <a:t> </a:t>
            </a:r>
            <a:r>
              <a:rPr lang="en-US" altLang="cs-CZ" sz="2000" b="1">
                <a:solidFill>
                  <a:srgbClr val="FF0000"/>
                </a:solidFill>
              </a:rPr>
              <a:t>not</a:t>
            </a:r>
            <a:r>
              <a:rPr lang="cs-CZ" altLang="cs-CZ" sz="2000" b="1">
                <a:solidFill>
                  <a:srgbClr val="FF0000"/>
                </a:solidFill>
              </a:rPr>
              <a:t>?</a:t>
            </a:r>
          </a:p>
        </p:txBody>
      </p:sp>
      <p:sp>
        <p:nvSpPr>
          <p:cNvPr id="188447" name="Text Box 23">
            <a:extLst>
              <a:ext uri="{FF2B5EF4-FFF2-40B4-BE49-F238E27FC236}">
                <a16:creationId xmlns:a16="http://schemas.microsoft.com/office/drawing/2014/main" id="{6F40D1A6-8D1B-476F-92CD-B956EC2050B4}"/>
              </a:ext>
            </a:extLst>
          </p:cNvPr>
          <p:cNvSpPr txBox="1">
            <a:spLocks noChangeArrowheads="1"/>
          </p:cNvSpPr>
          <p:nvPr/>
        </p:nvSpPr>
        <p:spPr bwMode="auto">
          <a:xfrm>
            <a:off x="4872038" y="3709988"/>
            <a:ext cx="39608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eaLnBrk="1" hangingPunct="1">
              <a:spcBef>
                <a:spcPct val="0"/>
              </a:spcBef>
              <a:buFontTx/>
              <a:buNone/>
            </a:pPr>
            <a:r>
              <a:rPr lang="cs-CZ" altLang="cs-CZ" sz="1800" b="1">
                <a:solidFill>
                  <a:schemeClr val="accent2"/>
                </a:solidFill>
              </a:rPr>
              <a:t>„blue bloaters“</a:t>
            </a:r>
          </a:p>
        </p:txBody>
      </p:sp>
      <p:sp>
        <p:nvSpPr>
          <p:cNvPr id="188448" name="Oval 34">
            <a:extLst>
              <a:ext uri="{FF2B5EF4-FFF2-40B4-BE49-F238E27FC236}">
                <a16:creationId xmlns:a16="http://schemas.microsoft.com/office/drawing/2014/main" id="{94517FDF-1947-4167-B427-568B699AF0C5}"/>
              </a:ext>
            </a:extLst>
          </p:cNvPr>
          <p:cNvSpPr>
            <a:spLocks noChangeArrowheads="1"/>
          </p:cNvSpPr>
          <p:nvPr/>
        </p:nvSpPr>
        <p:spPr bwMode="auto">
          <a:xfrm rot="-50449">
            <a:off x="1609726" y="2560638"/>
            <a:ext cx="576263" cy="647700"/>
          </a:xfrm>
          <a:prstGeom prst="ellipse">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88449" name="AutoShape 35">
            <a:extLst>
              <a:ext uri="{FF2B5EF4-FFF2-40B4-BE49-F238E27FC236}">
                <a16:creationId xmlns:a16="http://schemas.microsoft.com/office/drawing/2014/main" id="{E023BCB7-9581-47C7-8BA7-DE3B32B19078}"/>
              </a:ext>
            </a:extLst>
          </p:cNvPr>
          <p:cNvSpPr>
            <a:spLocks noChangeArrowheads="1"/>
          </p:cNvSpPr>
          <p:nvPr/>
        </p:nvSpPr>
        <p:spPr bwMode="auto">
          <a:xfrm>
            <a:off x="2185988" y="2058988"/>
            <a:ext cx="1439862" cy="576262"/>
          </a:xfrm>
          <a:prstGeom prst="rightArrow">
            <a:avLst>
              <a:gd name="adj1" fmla="val 50000"/>
              <a:gd name="adj2" fmla="val 62466"/>
            </a:avLst>
          </a:prstGeom>
          <a:solidFill>
            <a:srgbClr val="66FF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cs-CZ" sz="1800"/>
              <a:t>obstruction</a:t>
            </a:r>
            <a:endParaRPr lang="cs-CZ" altLang="cs-CZ" sz="1800"/>
          </a:p>
        </p:txBody>
      </p:sp>
      <p:sp>
        <p:nvSpPr>
          <p:cNvPr id="188450" name="Text Box 36">
            <a:extLst>
              <a:ext uri="{FF2B5EF4-FFF2-40B4-BE49-F238E27FC236}">
                <a16:creationId xmlns:a16="http://schemas.microsoft.com/office/drawing/2014/main" id="{684C8B29-BAAB-45B9-98A1-D5EA6A493B52}"/>
              </a:ext>
            </a:extLst>
          </p:cNvPr>
          <p:cNvSpPr txBox="1">
            <a:spLocks noChangeArrowheads="1"/>
          </p:cNvSpPr>
          <p:nvPr/>
        </p:nvSpPr>
        <p:spPr bwMode="auto">
          <a:xfrm>
            <a:off x="3073401" y="3422651"/>
            <a:ext cx="1717675" cy="650875"/>
          </a:xfrm>
          <a:prstGeom prst="rect">
            <a:avLst/>
          </a:prstGeom>
          <a:solidFill>
            <a:srgbClr val="66FFFF"/>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cs-CZ" sz="1800"/>
              <a:t>alveolar</a:t>
            </a:r>
            <a:endParaRPr lang="cs-CZ" altLang="cs-CZ" sz="1800"/>
          </a:p>
          <a:p>
            <a:pPr algn="ctr" eaLnBrk="1" hangingPunct="1">
              <a:spcBef>
                <a:spcPct val="0"/>
              </a:spcBef>
              <a:buFontTx/>
              <a:buNone/>
            </a:pPr>
            <a:r>
              <a:rPr lang="en-US" altLang="cs-CZ" sz="1800"/>
              <a:t>hypoventilation</a:t>
            </a:r>
            <a:endParaRPr lang="cs-CZ" altLang="cs-CZ" sz="1200" b="1"/>
          </a:p>
        </p:txBody>
      </p:sp>
      <p:sp>
        <p:nvSpPr>
          <p:cNvPr id="188451" name="Text Box 37">
            <a:extLst>
              <a:ext uri="{FF2B5EF4-FFF2-40B4-BE49-F238E27FC236}">
                <a16:creationId xmlns:a16="http://schemas.microsoft.com/office/drawing/2014/main" id="{C99E33FB-C564-4D0C-9296-00E9CB7A090A}"/>
              </a:ext>
            </a:extLst>
          </p:cNvPr>
          <p:cNvSpPr txBox="1">
            <a:spLocks noChangeArrowheads="1"/>
          </p:cNvSpPr>
          <p:nvPr/>
        </p:nvSpPr>
        <p:spPr bwMode="auto">
          <a:xfrm>
            <a:off x="3171825" y="2954338"/>
            <a:ext cx="488950" cy="366712"/>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VA</a:t>
            </a:r>
          </a:p>
        </p:txBody>
      </p:sp>
      <p:sp>
        <p:nvSpPr>
          <p:cNvPr id="188452" name="Line 38">
            <a:extLst>
              <a:ext uri="{FF2B5EF4-FFF2-40B4-BE49-F238E27FC236}">
                <a16:creationId xmlns:a16="http://schemas.microsoft.com/office/drawing/2014/main" id="{A2E48512-331F-4C41-84A7-0D0EEC3811BD}"/>
              </a:ext>
            </a:extLst>
          </p:cNvPr>
          <p:cNvSpPr>
            <a:spLocks noChangeShapeType="1"/>
          </p:cNvSpPr>
          <p:nvPr/>
        </p:nvSpPr>
        <p:spPr bwMode="auto">
          <a:xfrm flipV="1">
            <a:off x="3217863" y="3013075"/>
            <a:ext cx="0" cy="287338"/>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88453" name="Oval 39">
            <a:extLst>
              <a:ext uri="{FF2B5EF4-FFF2-40B4-BE49-F238E27FC236}">
                <a16:creationId xmlns:a16="http://schemas.microsoft.com/office/drawing/2014/main" id="{4692EBFC-F9B5-43F2-8644-A651E83B9A26}"/>
              </a:ext>
            </a:extLst>
          </p:cNvPr>
          <p:cNvSpPr>
            <a:spLocks noChangeArrowheads="1"/>
          </p:cNvSpPr>
          <p:nvPr/>
        </p:nvSpPr>
        <p:spPr bwMode="auto">
          <a:xfrm rot="-50449">
            <a:off x="1722439" y="2562225"/>
            <a:ext cx="358775" cy="446088"/>
          </a:xfrm>
          <a:prstGeom prst="ellipse">
            <a:avLst/>
          </a:prstGeom>
          <a:solidFill>
            <a:schemeClr val="accent1"/>
          </a:solidFill>
          <a:ln w="9525">
            <a:solidFill>
              <a:schemeClr val="tx1"/>
            </a:solidFill>
            <a:prstDash val="dash"/>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88454" name="Oval 40">
            <a:extLst>
              <a:ext uri="{FF2B5EF4-FFF2-40B4-BE49-F238E27FC236}">
                <a16:creationId xmlns:a16="http://schemas.microsoft.com/office/drawing/2014/main" id="{73C66DD7-4163-4E14-AC63-B34DF7D89908}"/>
              </a:ext>
            </a:extLst>
          </p:cNvPr>
          <p:cNvSpPr>
            <a:spLocks noChangeArrowheads="1"/>
          </p:cNvSpPr>
          <p:nvPr/>
        </p:nvSpPr>
        <p:spPr bwMode="auto">
          <a:xfrm rot="-50449">
            <a:off x="3625851" y="2527301"/>
            <a:ext cx="487363" cy="530225"/>
          </a:xfrm>
          <a:prstGeom prst="ellipse">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88455" name="Oval 41">
            <a:extLst>
              <a:ext uri="{FF2B5EF4-FFF2-40B4-BE49-F238E27FC236}">
                <a16:creationId xmlns:a16="http://schemas.microsoft.com/office/drawing/2014/main" id="{39F38AA2-AFF0-4B35-B6BA-1D5B6D5697ED}"/>
              </a:ext>
            </a:extLst>
          </p:cNvPr>
          <p:cNvSpPr>
            <a:spLocks noChangeArrowheads="1"/>
          </p:cNvSpPr>
          <p:nvPr/>
        </p:nvSpPr>
        <p:spPr bwMode="auto">
          <a:xfrm rot="-50449">
            <a:off x="3683001" y="2530475"/>
            <a:ext cx="358775" cy="446088"/>
          </a:xfrm>
          <a:prstGeom prst="ellipse">
            <a:avLst/>
          </a:prstGeom>
          <a:solidFill>
            <a:schemeClr val="accent1"/>
          </a:solidFill>
          <a:ln w="9525">
            <a:solidFill>
              <a:schemeClr val="tx1"/>
            </a:solidFill>
            <a:prstDash val="dash"/>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88456" name="Rectangle 42">
            <a:extLst>
              <a:ext uri="{FF2B5EF4-FFF2-40B4-BE49-F238E27FC236}">
                <a16:creationId xmlns:a16="http://schemas.microsoft.com/office/drawing/2014/main" id="{C1EFE4C7-F79F-4F8C-8AB3-A344EA5302D6}"/>
              </a:ext>
            </a:extLst>
          </p:cNvPr>
          <p:cNvSpPr>
            <a:spLocks noChangeArrowheads="1"/>
          </p:cNvSpPr>
          <p:nvPr/>
        </p:nvSpPr>
        <p:spPr bwMode="auto">
          <a:xfrm rot="-50449">
            <a:off x="3786189" y="2087563"/>
            <a:ext cx="130175" cy="57626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88457" name="Line 43">
            <a:extLst>
              <a:ext uri="{FF2B5EF4-FFF2-40B4-BE49-F238E27FC236}">
                <a16:creationId xmlns:a16="http://schemas.microsoft.com/office/drawing/2014/main" id="{2B575FC3-298E-45B5-9E2D-F5A7F4210B5C}"/>
              </a:ext>
            </a:extLst>
          </p:cNvPr>
          <p:cNvSpPr>
            <a:spLocks noChangeShapeType="1"/>
          </p:cNvSpPr>
          <p:nvPr/>
        </p:nvSpPr>
        <p:spPr bwMode="auto">
          <a:xfrm rot="21549551" flipV="1">
            <a:off x="3789363" y="2089151"/>
            <a:ext cx="0" cy="4603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8458" name="Line 44">
            <a:extLst>
              <a:ext uri="{FF2B5EF4-FFF2-40B4-BE49-F238E27FC236}">
                <a16:creationId xmlns:a16="http://schemas.microsoft.com/office/drawing/2014/main" id="{59A482BA-E49D-4149-BD87-F762F9F6FB93}"/>
              </a:ext>
            </a:extLst>
          </p:cNvPr>
          <p:cNvSpPr>
            <a:spLocks noChangeShapeType="1"/>
          </p:cNvSpPr>
          <p:nvPr/>
        </p:nvSpPr>
        <p:spPr bwMode="auto">
          <a:xfrm rot="21549551" flipV="1">
            <a:off x="3914775" y="2082801"/>
            <a:ext cx="0" cy="4540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8459" name="Freeform 45">
            <a:extLst>
              <a:ext uri="{FF2B5EF4-FFF2-40B4-BE49-F238E27FC236}">
                <a16:creationId xmlns:a16="http://schemas.microsoft.com/office/drawing/2014/main" id="{700F4C55-48F3-4A98-828E-664C4666DDDA}"/>
              </a:ext>
            </a:extLst>
          </p:cNvPr>
          <p:cNvSpPr>
            <a:spLocks/>
          </p:cNvSpPr>
          <p:nvPr/>
        </p:nvSpPr>
        <p:spPr bwMode="auto">
          <a:xfrm>
            <a:off x="3871914" y="2170114"/>
            <a:ext cx="41275" cy="166687"/>
          </a:xfrm>
          <a:custGeom>
            <a:avLst/>
            <a:gdLst>
              <a:gd name="T0" fmla="*/ 2147483646 w 26"/>
              <a:gd name="T1" fmla="*/ 0 h 105"/>
              <a:gd name="T2" fmla="*/ 2147483646 w 26"/>
              <a:gd name="T3" fmla="*/ 2147483646 h 105"/>
              <a:gd name="T4" fmla="*/ 0 w 26"/>
              <a:gd name="T5" fmla="*/ 2147483646 h 105"/>
              <a:gd name="T6" fmla="*/ 2147483646 w 26"/>
              <a:gd name="T7" fmla="*/ 2147483646 h 105"/>
              <a:gd name="T8" fmla="*/ 2147483646 w 26"/>
              <a:gd name="T9" fmla="*/ 0 h 105"/>
              <a:gd name="T10" fmla="*/ 0 60000 65536"/>
              <a:gd name="T11" fmla="*/ 0 60000 65536"/>
              <a:gd name="T12" fmla="*/ 0 60000 65536"/>
              <a:gd name="T13" fmla="*/ 0 60000 65536"/>
              <a:gd name="T14" fmla="*/ 0 60000 65536"/>
              <a:gd name="T15" fmla="*/ 0 w 26"/>
              <a:gd name="T16" fmla="*/ 0 h 105"/>
              <a:gd name="T17" fmla="*/ 26 w 26"/>
              <a:gd name="T18" fmla="*/ 105 h 105"/>
            </a:gdLst>
            <a:ahLst/>
            <a:cxnLst>
              <a:cxn ang="T10">
                <a:pos x="T0" y="T1"/>
              </a:cxn>
              <a:cxn ang="T11">
                <a:pos x="T2" y="T3"/>
              </a:cxn>
              <a:cxn ang="T12">
                <a:pos x="T4" y="T5"/>
              </a:cxn>
              <a:cxn ang="T13">
                <a:pos x="T6" y="T7"/>
              </a:cxn>
              <a:cxn ang="T14">
                <a:pos x="T8" y="T9"/>
              </a:cxn>
            </a:cxnLst>
            <a:rect l="T15" t="T16" r="T17" b="T18"/>
            <a:pathLst>
              <a:path w="26" h="105">
                <a:moveTo>
                  <a:pt x="26" y="0"/>
                </a:moveTo>
                <a:cubicBezTo>
                  <a:pt x="18" y="6"/>
                  <a:pt x="14" y="11"/>
                  <a:pt x="7" y="18"/>
                </a:cubicBezTo>
                <a:cubicBezTo>
                  <a:pt x="1" y="25"/>
                  <a:pt x="1" y="50"/>
                  <a:pt x="0" y="60"/>
                </a:cubicBezTo>
                <a:cubicBezTo>
                  <a:pt x="3" y="72"/>
                  <a:pt x="22" y="105"/>
                  <a:pt x="26" y="95"/>
                </a:cubicBezTo>
                <a:lnTo>
                  <a:pt x="26" y="0"/>
                </a:lnTo>
                <a:close/>
              </a:path>
            </a:pathLst>
          </a:custGeom>
          <a:solidFill>
            <a:schemeClr val="tx1"/>
          </a:solidFill>
          <a:ln w="9525">
            <a:solidFill>
              <a:schemeClr val="tx1"/>
            </a:solidFill>
            <a:round/>
            <a:headEnd/>
            <a:tailEnd/>
          </a:ln>
        </p:spPr>
        <p:txBody>
          <a:bodyPr/>
          <a:lstStyle/>
          <a:p>
            <a:endParaRPr lang="en-US"/>
          </a:p>
        </p:txBody>
      </p:sp>
      <p:sp>
        <p:nvSpPr>
          <p:cNvPr id="188460" name="Freeform 46">
            <a:extLst>
              <a:ext uri="{FF2B5EF4-FFF2-40B4-BE49-F238E27FC236}">
                <a16:creationId xmlns:a16="http://schemas.microsoft.com/office/drawing/2014/main" id="{B3C13FCE-A5F8-4C92-997B-B2656C55B6F3}"/>
              </a:ext>
            </a:extLst>
          </p:cNvPr>
          <p:cNvSpPr>
            <a:spLocks/>
          </p:cNvSpPr>
          <p:nvPr/>
        </p:nvSpPr>
        <p:spPr bwMode="auto">
          <a:xfrm flipH="1">
            <a:off x="3794126" y="2179639"/>
            <a:ext cx="41275" cy="166687"/>
          </a:xfrm>
          <a:custGeom>
            <a:avLst/>
            <a:gdLst>
              <a:gd name="T0" fmla="*/ 2147483646 w 26"/>
              <a:gd name="T1" fmla="*/ 0 h 105"/>
              <a:gd name="T2" fmla="*/ 2147483646 w 26"/>
              <a:gd name="T3" fmla="*/ 2147483646 h 105"/>
              <a:gd name="T4" fmla="*/ 0 w 26"/>
              <a:gd name="T5" fmla="*/ 2147483646 h 105"/>
              <a:gd name="T6" fmla="*/ 2147483646 w 26"/>
              <a:gd name="T7" fmla="*/ 2147483646 h 105"/>
              <a:gd name="T8" fmla="*/ 2147483646 w 26"/>
              <a:gd name="T9" fmla="*/ 0 h 105"/>
              <a:gd name="T10" fmla="*/ 0 60000 65536"/>
              <a:gd name="T11" fmla="*/ 0 60000 65536"/>
              <a:gd name="T12" fmla="*/ 0 60000 65536"/>
              <a:gd name="T13" fmla="*/ 0 60000 65536"/>
              <a:gd name="T14" fmla="*/ 0 60000 65536"/>
              <a:gd name="T15" fmla="*/ 0 w 26"/>
              <a:gd name="T16" fmla="*/ 0 h 105"/>
              <a:gd name="T17" fmla="*/ 26 w 26"/>
              <a:gd name="T18" fmla="*/ 105 h 105"/>
            </a:gdLst>
            <a:ahLst/>
            <a:cxnLst>
              <a:cxn ang="T10">
                <a:pos x="T0" y="T1"/>
              </a:cxn>
              <a:cxn ang="T11">
                <a:pos x="T2" y="T3"/>
              </a:cxn>
              <a:cxn ang="T12">
                <a:pos x="T4" y="T5"/>
              </a:cxn>
              <a:cxn ang="T13">
                <a:pos x="T6" y="T7"/>
              </a:cxn>
              <a:cxn ang="T14">
                <a:pos x="T8" y="T9"/>
              </a:cxn>
            </a:cxnLst>
            <a:rect l="T15" t="T16" r="T17" b="T18"/>
            <a:pathLst>
              <a:path w="26" h="105">
                <a:moveTo>
                  <a:pt x="26" y="0"/>
                </a:moveTo>
                <a:cubicBezTo>
                  <a:pt x="18" y="6"/>
                  <a:pt x="14" y="11"/>
                  <a:pt x="7" y="18"/>
                </a:cubicBezTo>
                <a:cubicBezTo>
                  <a:pt x="1" y="25"/>
                  <a:pt x="1" y="50"/>
                  <a:pt x="0" y="60"/>
                </a:cubicBezTo>
                <a:cubicBezTo>
                  <a:pt x="3" y="72"/>
                  <a:pt x="22" y="105"/>
                  <a:pt x="26" y="95"/>
                </a:cubicBezTo>
                <a:lnTo>
                  <a:pt x="26" y="0"/>
                </a:lnTo>
                <a:close/>
              </a:path>
            </a:pathLst>
          </a:custGeom>
          <a:solidFill>
            <a:schemeClr val="tx1"/>
          </a:solidFill>
          <a:ln w="9525">
            <a:solidFill>
              <a:schemeClr val="tx1"/>
            </a:solidFill>
            <a:round/>
            <a:headEnd/>
            <a:tailEnd/>
          </a:ln>
        </p:spPr>
        <p:txBody>
          <a:bodyPr/>
          <a:lstStyle/>
          <a:p>
            <a:endParaRPr lang="en-US"/>
          </a:p>
        </p:txBody>
      </p:sp>
      <p:sp>
        <p:nvSpPr>
          <p:cNvPr id="188461" name="Rectangle 47">
            <a:extLst>
              <a:ext uri="{FF2B5EF4-FFF2-40B4-BE49-F238E27FC236}">
                <a16:creationId xmlns:a16="http://schemas.microsoft.com/office/drawing/2014/main" id="{FF9C48CD-393E-4042-868E-7FC3727A9839}"/>
              </a:ext>
            </a:extLst>
          </p:cNvPr>
          <p:cNvSpPr>
            <a:spLocks noChangeArrowheads="1"/>
          </p:cNvSpPr>
          <p:nvPr/>
        </p:nvSpPr>
        <p:spPr bwMode="auto">
          <a:xfrm rot="-50449">
            <a:off x="1827214" y="2109788"/>
            <a:ext cx="130175" cy="57626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188462" name="Line 48">
            <a:extLst>
              <a:ext uri="{FF2B5EF4-FFF2-40B4-BE49-F238E27FC236}">
                <a16:creationId xmlns:a16="http://schemas.microsoft.com/office/drawing/2014/main" id="{38EE8923-208C-45C4-AB94-A97265EF836C}"/>
              </a:ext>
            </a:extLst>
          </p:cNvPr>
          <p:cNvSpPr>
            <a:spLocks noChangeShapeType="1"/>
          </p:cNvSpPr>
          <p:nvPr/>
        </p:nvSpPr>
        <p:spPr bwMode="auto">
          <a:xfrm rot="21549551" flipV="1">
            <a:off x="1830388" y="2111376"/>
            <a:ext cx="0" cy="4603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8463" name="Line 49">
            <a:extLst>
              <a:ext uri="{FF2B5EF4-FFF2-40B4-BE49-F238E27FC236}">
                <a16:creationId xmlns:a16="http://schemas.microsoft.com/office/drawing/2014/main" id="{B1FE92CA-B2EE-425A-BC4B-4EF151EB1618}"/>
              </a:ext>
            </a:extLst>
          </p:cNvPr>
          <p:cNvSpPr>
            <a:spLocks noChangeShapeType="1"/>
          </p:cNvSpPr>
          <p:nvPr/>
        </p:nvSpPr>
        <p:spPr bwMode="auto">
          <a:xfrm rot="21549551" flipV="1">
            <a:off x="1955800" y="2114551"/>
            <a:ext cx="0" cy="4540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8464" name="Line 50">
            <a:extLst>
              <a:ext uri="{FF2B5EF4-FFF2-40B4-BE49-F238E27FC236}">
                <a16:creationId xmlns:a16="http://schemas.microsoft.com/office/drawing/2014/main" id="{FAEB8777-8FA4-490C-B4F4-D5D2E515D6A0}"/>
              </a:ext>
            </a:extLst>
          </p:cNvPr>
          <p:cNvSpPr>
            <a:spLocks noChangeShapeType="1"/>
          </p:cNvSpPr>
          <p:nvPr/>
        </p:nvSpPr>
        <p:spPr bwMode="auto">
          <a:xfrm flipV="1">
            <a:off x="3625850" y="2989264"/>
            <a:ext cx="160338" cy="7778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8465" name="Line 51">
            <a:extLst>
              <a:ext uri="{FF2B5EF4-FFF2-40B4-BE49-F238E27FC236}">
                <a16:creationId xmlns:a16="http://schemas.microsoft.com/office/drawing/2014/main" id="{4DB86E05-BCBB-47FC-8606-F70E66CC34F7}"/>
              </a:ext>
            </a:extLst>
          </p:cNvPr>
          <p:cNvSpPr>
            <a:spLocks noChangeShapeType="1"/>
          </p:cNvSpPr>
          <p:nvPr/>
        </p:nvSpPr>
        <p:spPr bwMode="auto">
          <a:xfrm flipV="1">
            <a:off x="8651875" y="2720975"/>
            <a:ext cx="0" cy="287338"/>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Oval 2">
            <a:extLst>
              <a:ext uri="{FF2B5EF4-FFF2-40B4-BE49-F238E27FC236}">
                <a16:creationId xmlns:a16="http://schemas.microsoft.com/office/drawing/2014/main" id="{4CDED81E-AA78-4F77-A8C8-7A687AD684DB}"/>
              </a:ext>
            </a:extLst>
          </p:cNvPr>
          <p:cNvSpPr>
            <a:spLocks noChangeArrowheads="1"/>
          </p:cNvSpPr>
          <p:nvPr/>
        </p:nvSpPr>
        <p:spPr bwMode="auto">
          <a:xfrm>
            <a:off x="6243638" y="3209926"/>
            <a:ext cx="1084262" cy="1084263"/>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GB" altLang="cs-CZ" sz="1800">
              <a:solidFill>
                <a:srgbClr val="FFCCCC"/>
              </a:solidFill>
            </a:endParaRPr>
          </a:p>
        </p:txBody>
      </p:sp>
      <p:sp>
        <p:nvSpPr>
          <p:cNvPr id="197635" name="Oval 3">
            <a:extLst>
              <a:ext uri="{FF2B5EF4-FFF2-40B4-BE49-F238E27FC236}">
                <a16:creationId xmlns:a16="http://schemas.microsoft.com/office/drawing/2014/main" id="{F9CCAE6C-F229-4BD1-AE35-0EE16288D303}"/>
              </a:ext>
            </a:extLst>
          </p:cNvPr>
          <p:cNvSpPr>
            <a:spLocks noChangeArrowheads="1"/>
          </p:cNvSpPr>
          <p:nvPr/>
        </p:nvSpPr>
        <p:spPr bwMode="auto">
          <a:xfrm>
            <a:off x="7327901" y="3211513"/>
            <a:ext cx="1084263" cy="1084262"/>
          </a:xfrm>
          <a:prstGeom prst="ellipse">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GB" altLang="cs-CZ" sz="1800">
              <a:solidFill>
                <a:srgbClr val="FFCCCC"/>
              </a:solidFill>
            </a:endParaRPr>
          </a:p>
        </p:txBody>
      </p:sp>
      <p:sp>
        <p:nvSpPr>
          <p:cNvPr id="197636" name="Rectangle 4">
            <a:extLst>
              <a:ext uri="{FF2B5EF4-FFF2-40B4-BE49-F238E27FC236}">
                <a16:creationId xmlns:a16="http://schemas.microsoft.com/office/drawing/2014/main" id="{5C68A8DC-4C94-4BBF-97F8-66ECCABAA99B}"/>
              </a:ext>
            </a:extLst>
          </p:cNvPr>
          <p:cNvSpPr>
            <a:spLocks noChangeArrowheads="1"/>
          </p:cNvSpPr>
          <p:nvPr/>
        </p:nvSpPr>
        <p:spPr bwMode="auto">
          <a:xfrm>
            <a:off x="1547813" y="5373689"/>
            <a:ext cx="1712912" cy="1368425"/>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7637" name="AutoShape 5">
            <a:extLst>
              <a:ext uri="{FF2B5EF4-FFF2-40B4-BE49-F238E27FC236}">
                <a16:creationId xmlns:a16="http://schemas.microsoft.com/office/drawing/2014/main" id="{E6F922FF-52CA-4BA8-A989-54D3031310F5}"/>
              </a:ext>
            </a:extLst>
          </p:cNvPr>
          <p:cNvSpPr>
            <a:spLocks noChangeArrowheads="1"/>
          </p:cNvSpPr>
          <p:nvPr/>
        </p:nvSpPr>
        <p:spPr bwMode="auto">
          <a:xfrm>
            <a:off x="3935413" y="2205038"/>
            <a:ext cx="1439862" cy="576262"/>
          </a:xfrm>
          <a:prstGeom prst="rightArrow">
            <a:avLst>
              <a:gd name="adj1" fmla="val 50000"/>
              <a:gd name="adj2" fmla="val 62466"/>
            </a:avLst>
          </a:prstGeom>
          <a:solidFill>
            <a:srgbClr val="66FF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cs-CZ" altLang="cs-CZ" sz="1800"/>
              <a:t>obstruction</a:t>
            </a:r>
          </a:p>
        </p:txBody>
      </p:sp>
      <p:sp>
        <p:nvSpPr>
          <p:cNvPr id="197638" name="Line 6">
            <a:extLst>
              <a:ext uri="{FF2B5EF4-FFF2-40B4-BE49-F238E27FC236}">
                <a16:creationId xmlns:a16="http://schemas.microsoft.com/office/drawing/2014/main" id="{8D52A3B0-2BD3-4E3A-B9E8-3140DAE96401}"/>
              </a:ext>
            </a:extLst>
          </p:cNvPr>
          <p:cNvSpPr>
            <a:spLocks noChangeShapeType="1"/>
          </p:cNvSpPr>
          <p:nvPr/>
        </p:nvSpPr>
        <p:spPr bwMode="auto">
          <a:xfrm flipV="1">
            <a:off x="1993900" y="5942014"/>
            <a:ext cx="0" cy="287337"/>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7639" name="Text Box 7">
            <a:extLst>
              <a:ext uri="{FF2B5EF4-FFF2-40B4-BE49-F238E27FC236}">
                <a16:creationId xmlns:a16="http://schemas.microsoft.com/office/drawing/2014/main" id="{8786C3BE-231B-41E4-8A64-E35994371E4C}"/>
              </a:ext>
            </a:extLst>
          </p:cNvPr>
          <p:cNvSpPr txBox="1">
            <a:spLocks noChangeArrowheads="1"/>
          </p:cNvSpPr>
          <p:nvPr/>
        </p:nvSpPr>
        <p:spPr bwMode="auto">
          <a:xfrm>
            <a:off x="1979613" y="5408614"/>
            <a:ext cx="863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pCO</a:t>
            </a:r>
            <a:r>
              <a:rPr lang="cs-CZ" altLang="cs-CZ" sz="2000" baseline="-25000"/>
              <a:t>2</a:t>
            </a:r>
          </a:p>
        </p:txBody>
      </p:sp>
      <p:sp>
        <p:nvSpPr>
          <p:cNvPr id="197640" name="Text Box 8">
            <a:extLst>
              <a:ext uri="{FF2B5EF4-FFF2-40B4-BE49-F238E27FC236}">
                <a16:creationId xmlns:a16="http://schemas.microsoft.com/office/drawing/2014/main" id="{A262054B-2E2B-4B0B-AF26-A16CBC3E898A}"/>
              </a:ext>
            </a:extLst>
          </p:cNvPr>
          <p:cNvSpPr txBox="1">
            <a:spLocks noChangeArrowheads="1"/>
          </p:cNvSpPr>
          <p:nvPr/>
        </p:nvSpPr>
        <p:spPr bwMode="auto">
          <a:xfrm>
            <a:off x="1981200" y="5805489"/>
            <a:ext cx="6477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pO</a:t>
            </a:r>
            <a:r>
              <a:rPr lang="cs-CZ" altLang="cs-CZ" sz="2000" baseline="-25000"/>
              <a:t>2</a:t>
            </a:r>
          </a:p>
        </p:txBody>
      </p:sp>
      <p:sp>
        <p:nvSpPr>
          <p:cNvPr id="197641" name="Line 9">
            <a:extLst>
              <a:ext uri="{FF2B5EF4-FFF2-40B4-BE49-F238E27FC236}">
                <a16:creationId xmlns:a16="http://schemas.microsoft.com/office/drawing/2014/main" id="{D8FCC03F-DACC-4D88-BDE7-A483DA7FBB72}"/>
              </a:ext>
            </a:extLst>
          </p:cNvPr>
          <p:cNvSpPr>
            <a:spLocks noChangeShapeType="1"/>
          </p:cNvSpPr>
          <p:nvPr/>
        </p:nvSpPr>
        <p:spPr bwMode="auto">
          <a:xfrm flipV="1">
            <a:off x="1979613" y="5519739"/>
            <a:ext cx="0" cy="28733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7642" name="Text Box 10">
            <a:extLst>
              <a:ext uri="{FF2B5EF4-FFF2-40B4-BE49-F238E27FC236}">
                <a16:creationId xmlns:a16="http://schemas.microsoft.com/office/drawing/2014/main" id="{16A03F84-35A9-460C-82A7-DE5505113F00}"/>
              </a:ext>
            </a:extLst>
          </p:cNvPr>
          <p:cNvSpPr txBox="1">
            <a:spLocks noChangeArrowheads="1"/>
          </p:cNvSpPr>
          <p:nvPr/>
        </p:nvSpPr>
        <p:spPr bwMode="auto">
          <a:xfrm>
            <a:off x="2836864" y="1700214"/>
            <a:ext cx="2035175" cy="376237"/>
          </a:xfrm>
          <a:prstGeom prst="rect">
            <a:avLst/>
          </a:prstGeom>
          <a:solidFill>
            <a:srgbClr val="66FF66"/>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VA = (VA1 + VA2)</a:t>
            </a:r>
          </a:p>
        </p:txBody>
      </p:sp>
      <p:sp>
        <p:nvSpPr>
          <p:cNvPr id="197643" name="Text Box 11">
            <a:extLst>
              <a:ext uri="{FF2B5EF4-FFF2-40B4-BE49-F238E27FC236}">
                <a16:creationId xmlns:a16="http://schemas.microsoft.com/office/drawing/2014/main" id="{CA01DF6B-3B78-4911-9CC2-8A36F0ADBA63}"/>
              </a:ext>
            </a:extLst>
          </p:cNvPr>
          <p:cNvSpPr txBox="1">
            <a:spLocks noChangeArrowheads="1"/>
          </p:cNvSpPr>
          <p:nvPr/>
        </p:nvSpPr>
        <p:spPr bwMode="auto">
          <a:xfrm>
            <a:off x="1558926" y="2276475"/>
            <a:ext cx="2486025" cy="376238"/>
          </a:xfrm>
          <a:prstGeom prst="rect">
            <a:avLst/>
          </a:prstGeom>
          <a:solidFill>
            <a:srgbClr val="66FF66"/>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VE = VD + (VA1+VA2)</a:t>
            </a:r>
          </a:p>
        </p:txBody>
      </p:sp>
      <p:sp>
        <p:nvSpPr>
          <p:cNvPr id="197644" name="Text Box 12">
            <a:extLst>
              <a:ext uri="{FF2B5EF4-FFF2-40B4-BE49-F238E27FC236}">
                <a16:creationId xmlns:a16="http://schemas.microsoft.com/office/drawing/2014/main" id="{C0539729-C403-4789-958A-61250360A632}"/>
              </a:ext>
            </a:extLst>
          </p:cNvPr>
          <p:cNvSpPr txBox="1">
            <a:spLocks noChangeArrowheads="1"/>
          </p:cNvSpPr>
          <p:nvPr/>
        </p:nvSpPr>
        <p:spPr bwMode="auto">
          <a:xfrm>
            <a:off x="5246688" y="2251075"/>
            <a:ext cx="2843212" cy="406400"/>
          </a:xfrm>
          <a:prstGeom prst="rect">
            <a:avLst/>
          </a:prstGeom>
          <a:solidFill>
            <a:srgbClr val="66FFFF"/>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VE =   VD + (  </a:t>
            </a:r>
            <a:r>
              <a:rPr lang="cs-CZ" altLang="cs-CZ" sz="1200" b="1"/>
              <a:t>VA1</a:t>
            </a:r>
            <a:r>
              <a:rPr lang="cs-CZ" altLang="cs-CZ" sz="1800"/>
              <a:t> +  </a:t>
            </a:r>
            <a:r>
              <a:rPr lang="cs-CZ" altLang="cs-CZ" sz="2000"/>
              <a:t>VA2</a:t>
            </a:r>
            <a:r>
              <a:rPr lang="cs-CZ" altLang="cs-CZ" sz="1800"/>
              <a:t>)</a:t>
            </a:r>
          </a:p>
        </p:txBody>
      </p:sp>
      <p:sp>
        <p:nvSpPr>
          <p:cNvPr id="190477" name="AutoShape 13">
            <a:extLst>
              <a:ext uri="{FF2B5EF4-FFF2-40B4-BE49-F238E27FC236}">
                <a16:creationId xmlns:a16="http://schemas.microsoft.com/office/drawing/2014/main" id="{443B63B7-C77C-489A-9709-3D6561674302}"/>
              </a:ext>
            </a:extLst>
          </p:cNvPr>
          <p:cNvSpPr>
            <a:spLocks noChangeArrowheads="1"/>
          </p:cNvSpPr>
          <p:nvPr/>
        </p:nvSpPr>
        <p:spPr bwMode="auto">
          <a:xfrm>
            <a:off x="3143251" y="1052513"/>
            <a:ext cx="1439863" cy="576262"/>
          </a:xfrm>
          <a:prstGeom prst="rightArrow">
            <a:avLst>
              <a:gd name="adj1" fmla="val 50000"/>
              <a:gd name="adj2" fmla="val 62466"/>
            </a:avLst>
          </a:prstGeom>
          <a:solidFill>
            <a:srgbClr val="66FF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cs-CZ" altLang="cs-CZ" sz="1800"/>
              <a:t>obstruction</a:t>
            </a:r>
          </a:p>
        </p:txBody>
      </p:sp>
      <p:sp>
        <p:nvSpPr>
          <p:cNvPr id="190478" name="Text Box 14">
            <a:extLst>
              <a:ext uri="{FF2B5EF4-FFF2-40B4-BE49-F238E27FC236}">
                <a16:creationId xmlns:a16="http://schemas.microsoft.com/office/drawing/2014/main" id="{1F96E0FA-D585-4B33-8AFD-AD4E2A4DFAE0}"/>
              </a:ext>
            </a:extLst>
          </p:cNvPr>
          <p:cNvSpPr txBox="1">
            <a:spLocks noChangeArrowheads="1"/>
          </p:cNvSpPr>
          <p:nvPr/>
        </p:nvSpPr>
        <p:spPr bwMode="auto">
          <a:xfrm>
            <a:off x="4540251" y="1150939"/>
            <a:ext cx="1801813" cy="376237"/>
          </a:xfrm>
          <a:prstGeom prst="rect">
            <a:avLst/>
          </a:prstGeom>
          <a:solidFill>
            <a:srgbClr val="66FFFF"/>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VE =   VD +   </a:t>
            </a:r>
            <a:r>
              <a:rPr lang="cs-CZ" altLang="cs-CZ" sz="1200" b="1"/>
              <a:t>VA</a:t>
            </a:r>
          </a:p>
        </p:txBody>
      </p:sp>
      <p:sp>
        <p:nvSpPr>
          <p:cNvPr id="190479" name="Text Box 15">
            <a:extLst>
              <a:ext uri="{FF2B5EF4-FFF2-40B4-BE49-F238E27FC236}">
                <a16:creationId xmlns:a16="http://schemas.microsoft.com/office/drawing/2014/main" id="{9B474D06-5618-4C34-B909-D7E653E6EA57}"/>
              </a:ext>
            </a:extLst>
          </p:cNvPr>
          <p:cNvSpPr txBox="1">
            <a:spLocks noChangeArrowheads="1"/>
          </p:cNvSpPr>
          <p:nvPr/>
        </p:nvSpPr>
        <p:spPr bwMode="auto">
          <a:xfrm>
            <a:off x="1574801" y="1179514"/>
            <a:ext cx="1641475" cy="376237"/>
          </a:xfrm>
          <a:prstGeom prst="rect">
            <a:avLst/>
          </a:prstGeom>
          <a:solidFill>
            <a:srgbClr val="66FF66"/>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VE = VD + VA</a:t>
            </a:r>
          </a:p>
        </p:txBody>
      </p:sp>
      <p:sp>
        <p:nvSpPr>
          <p:cNvPr id="190480" name="Line 16">
            <a:extLst>
              <a:ext uri="{FF2B5EF4-FFF2-40B4-BE49-F238E27FC236}">
                <a16:creationId xmlns:a16="http://schemas.microsoft.com/office/drawing/2014/main" id="{8ECCD5D5-AB38-4EE5-880F-77F4F8F8AAAB}"/>
              </a:ext>
            </a:extLst>
          </p:cNvPr>
          <p:cNvSpPr>
            <a:spLocks noChangeShapeType="1"/>
          </p:cNvSpPr>
          <p:nvPr/>
        </p:nvSpPr>
        <p:spPr bwMode="auto">
          <a:xfrm flipV="1">
            <a:off x="5951538" y="1196975"/>
            <a:ext cx="0" cy="287338"/>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7649" name="Text Box 17">
            <a:extLst>
              <a:ext uri="{FF2B5EF4-FFF2-40B4-BE49-F238E27FC236}">
                <a16:creationId xmlns:a16="http://schemas.microsoft.com/office/drawing/2014/main" id="{5DE28842-8AD3-4317-86D4-EAFFE8C1E139}"/>
              </a:ext>
            </a:extLst>
          </p:cNvPr>
          <p:cNvSpPr txBox="1">
            <a:spLocks noChangeArrowheads="1"/>
          </p:cNvSpPr>
          <p:nvPr/>
        </p:nvSpPr>
        <p:spPr bwMode="auto">
          <a:xfrm>
            <a:off x="1547814" y="6188076"/>
            <a:ext cx="1728787"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cs-CZ" altLang="cs-CZ" sz="1600"/>
              <a:t>Hypoventilated alveolus</a:t>
            </a:r>
          </a:p>
        </p:txBody>
      </p:sp>
      <p:sp>
        <p:nvSpPr>
          <p:cNvPr id="197650" name="Rectangle 18">
            <a:extLst>
              <a:ext uri="{FF2B5EF4-FFF2-40B4-BE49-F238E27FC236}">
                <a16:creationId xmlns:a16="http://schemas.microsoft.com/office/drawing/2014/main" id="{F823011C-79FB-4CD1-BD4D-472F39CD9F7E}"/>
              </a:ext>
            </a:extLst>
          </p:cNvPr>
          <p:cNvSpPr>
            <a:spLocks noChangeArrowheads="1"/>
          </p:cNvSpPr>
          <p:nvPr/>
        </p:nvSpPr>
        <p:spPr bwMode="auto">
          <a:xfrm>
            <a:off x="3275013" y="5380039"/>
            <a:ext cx="1714500" cy="1368425"/>
          </a:xfrm>
          <a:prstGeom prst="rect">
            <a:avLst/>
          </a:prstGeom>
          <a:solidFill>
            <a:srgbClr val="FFCCCC"/>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7651" name="Line 19">
            <a:extLst>
              <a:ext uri="{FF2B5EF4-FFF2-40B4-BE49-F238E27FC236}">
                <a16:creationId xmlns:a16="http://schemas.microsoft.com/office/drawing/2014/main" id="{892356BB-B729-45F7-8DFE-8CA05E0D5380}"/>
              </a:ext>
            </a:extLst>
          </p:cNvPr>
          <p:cNvSpPr>
            <a:spLocks noChangeShapeType="1"/>
          </p:cNvSpPr>
          <p:nvPr/>
        </p:nvSpPr>
        <p:spPr bwMode="auto">
          <a:xfrm flipV="1">
            <a:off x="3706813" y="5524500"/>
            <a:ext cx="0" cy="287338"/>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7652" name="Text Box 20">
            <a:extLst>
              <a:ext uri="{FF2B5EF4-FFF2-40B4-BE49-F238E27FC236}">
                <a16:creationId xmlns:a16="http://schemas.microsoft.com/office/drawing/2014/main" id="{E6B06F5A-D222-4AFF-90F5-0860861B9CA9}"/>
              </a:ext>
            </a:extLst>
          </p:cNvPr>
          <p:cNvSpPr txBox="1">
            <a:spLocks noChangeArrowheads="1"/>
          </p:cNvSpPr>
          <p:nvPr/>
        </p:nvSpPr>
        <p:spPr bwMode="auto">
          <a:xfrm>
            <a:off x="3706813" y="5414964"/>
            <a:ext cx="863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pCO</a:t>
            </a:r>
            <a:r>
              <a:rPr lang="cs-CZ" altLang="cs-CZ" sz="2000" baseline="-25000"/>
              <a:t>2</a:t>
            </a:r>
          </a:p>
        </p:txBody>
      </p:sp>
      <p:sp>
        <p:nvSpPr>
          <p:cNvPr id="197653" name="Text Box 21">
            <a:extLst>
              <a:ext uri="{FF2B5EF4-FFF2-40B4-BE49-F238E27FC236}">
                <a16:creationId xmlns:a16="http://schemas.microsoft.com/office/drawing/2014/main" id="{70776910-565B-4157-9619-46801F564101}"/>
              </a:ext>
            </a:extLst>
          </p:cNvPr>
          <p:cNvSpPr txBox="1">
            <a:spLocks noChangeArrowheads="1"/>
          </p:cNvSpPr>
          <p:nvPr/>
        </p:nvSpPr>
        <p:spPr bwMode="auto">
          <a:xfrm>
            <a:off x="3708400" y="5811839"/>
            <a:ext cx="6477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pO</a:t>
            </a:r>
            <a:r>
              <a:rPr lang="cs-CZ" altLang="cs-CZ" sz="2000" baseline="-25000"/>
              <a:t>2</a:t>
            </a:r>
          </a:p>
        </p:txBody>
      </p:sp>
      <p:sp>
        <p:nvSpPr>
          <p:cNvPr id="197654" name="Line 22">
            <a:extLst>
              <a:ext uri="{FF2B5EF4-FFF2-40B4-BE49-F238E27FC236}">
                <a16:creationId xmlns:a16="http://schemas.microsoft.com/office/drawing/2014/main" id="{284FB114-4C73-48E2-886B-FE6DCB961750}"/>
              </a:ext>
            </a:extLst>
          </p:cNvPr>
          <p:cNvSpPr>
            <a:spLocks noChangeShapeType="1"/>
          </p:cNvSpPr>
          <p:nvPr/>
        </p:nvSpPr>
        <p:spPr bwMode="auto">
          <a:xfrm flipV="1">
            <a:off x="3706813" y="5883275"/>
            <a:ext cx="0" cy="2873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7655" name="Text Box 23">
            <a:extLst>
              <a:ext uri="{FF2B5EF4-FFF2-40B4-BE49-F238E27FC236}">
                <a16:creationId xmlns:a16="http://schemas.microsoft.com/office/drawing/2014/main" id="{0E0DD47A-5AA4-49F6-A18A-BCD7BD0D7DCD}"/>
              </a:ext>
            </a:extLst>
          </p:cNvPr>
          <p:cNvSpPr txBox="1">
            <a:spLocks noChangeArrowheads="1"/>
          </p:cNvSpPr>
          <p:nvPr/>
        </p:nvSpPr>
        <p:spPr bwMode="auto">
          <a:xfrm>
            <a:off x="3187700" y="6172201"/>
            <a:ext cx="18732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cs-CZ" altLang="cs-CZ" sz="1600"/>
              <a:t>Hyperventilated alveolus</a:t>
            </a:r>
          </a:p>
        </p:txBody>
      </p:sp>
      <p:sp>
        <p:nvSpPr>
          <p:cNvPr id="197656" name="Oval 24">
            <a:extLst>
              <a:ext uri="{FF2B5EF4-FFF2-40B4-BE49-F238E27FC236}">
                <a16:creationId xmlns:a16="http://schemas.microsoft.com/office/drawing/2014/main" id="{C49EFA2E-066E-492F-9FE0-FE3BDE25CAEF}"/>
              </a:ext>
            </a:extLst>
          </p:cNvPr>
          <p:cNvSpPr>
            <a:spLocks noChangeArrowheads="1"/>
          </p:cNvSpPr>
          <p:nvPr/>
        </p:nvSpPr>
        <p:spPr bwMode="auto">
          <a:xfrm rot="1368857">
            <a:off x="2679700" y="3900489"/>
            <a:ext cx="541338" cy="522287"/>
          </a:xfrm>
          <a:prstGeom prst="ellipse">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7657" name="Oval 25">
            <a:extLst>
              <a:ext uri="{FF2B5EF4-FFF2-40B4-BE49-F238E27FC236}">
                <a16:creationId xmlns:a16="http://schemas.microsoft.com/office/drawing/2014/main" id="{BC9D09FD-6545-4191-86A6-B5C2FF75887A}"/>
              </a:ext>
            </a:extLst>
          </p:cNvPr>
          <p:cNvSpPr>
            <a:spLocks noChangeArrowheads="1"/>
          </p:cNvSpPr>
          <p:nvPr/>
        </p:nvSpPr>
        <p:spPr bwMode="auto">
          <a:xfrm rot="-1530023">
            <a:off x="3244850" y="3802064"/>
            <a:ext cx="998538" cy="917575"/>
          </a:xfrm>
          <a:prstGeom prst="ellipse">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7658" name="Rectangle 26">
            <a:extLst>
              <a:ext uri="{FF2B5EF4-FFF2-40B4-BE49-F238E27FC236}">
                <a16:creationId xmlns:a16="http://schemas.microsoft.com/office/drawing/2014/main" id="{792F6585-DA18-46D6-8846-B45411FF71ED}"/>
              </a:ext>
            </a:extLst>
          </p:cNvPr>
          <p:cNvSpPr>
            <a:spLocks noChangeArrowheads="1"/>
          </p:cNvSpPr>
          <p:nvPr/>
        </p:nvSpPr>
        <p:spPr bwMode="auto">
          <a:xfrm>
            <a:off x="3157538" y="3128964"/>
            <a:ext cx="233362" cy="433387"/>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7659" name="Line 27">
            <a:extLst>
              <a:ext uri="{FF2B5EF4-FFF2-40B4-BE49-F238E27FC236}">
                <a16:creationId xmlns:a16="http://schemas.microsoft.com/office/drawing/2014/main" id="{EC554C40-D7D3-4326-AFAE-3EA75BAD10CB}"/>
              </a:ext>
            </a:extLst>
          </p:cNvPr>
          <p:cNvSpPr>
            <a:spLocks noChangeShapeType="1"/>
          </p:cNvSpPr>
          <p:nvPr/>
        </p:nvSpPr>
        <p:spPr bwMode="auto">
          <a:xfrm>
            <a:off x="3157538" y="3133725"/>
            <a:ext cx="0" cy="3508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7660" name="Line 28">
            <a:extLst>
              <a:ext uri="{FF2B5EF4-FFF2-40B4-BE49-F238E27FC236}">
                <a16:creationId xmlns:a16="http://schemas.microsoft.com/office/drawing/2014/main" id="{71506124-749C-4A0B-9BF2-AACBFC2E17CC}"/>
              </a:ext>
            </a:extLst>
          </p:cNvPr>
          <p:cNvSpPr>
            <a:spLocks noChangeShapeType="1"/>
          </p:cNvSpPr>
          <p:nvPr/>
        </p:nvSpPr>
        <p:spPr bwMode="auto">
          <a:xfrm>
            <a:off x="3392488" y="3132139"/>
            <a:ext cx="0" cy="3508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7661" name="Oval 29">
            <a:extLst>
              <a:ext uri="{FF2B5EF4-FFF2-40B4-BE49-F238E27FC236}">
                <a16:creationId xmlns:a16="http://schemas.microsoft.com/office/drawing/2014/main" id="{285F79CA-4C55-4996-92B1-4F7C3DB7FE65}"/>
              </a:ext>
            </a:extLst>
          </p:cNvPr>
          <p:cNvSpPr>
            <a:spLocks noChangeArrowheads="1"/>
          </p:cNvSpPr>
          <p:nvPr/>
        </p:nvSpPr>
        <p:spPr bwMode="auto">
          <a:xfrm rot="1381179">
            <a:off x="2762250" y="3889375"/>
            <a:ext cx="406400" cy="406400"/>
          </a:xfrm>
          <a:prstGeom prst="ellipse">
            <a:avLst/>
          </a:prstGeom>
          <a:solidFill>
            <a:schemeClr val="accent1"/>
          </a:solidFill>
          <a:ln w="9525">
            <a:solidFill>
              <a:schemeClr val="tx1"/>
            </a:solidFill>
            <a:prstDash val="dash"/>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7662" name="Rectangle 30">
            <a:extLst>
              <a:ext uri="{FF2B5EF4-FFF2-40B4-BE49-F238E27FC236}">
                <a16:creationId xmlns:a16="http://schemas.microsoft.com/office/drawing/2014/main" id="{67F6C3CB-F704-47B2-B870-3AA0A3C85D6C}"/>
              </a:ext>
            </a:extLst>
          </p:cNvPr>
          <p:cNvSpPr>
            <a:spLocks noChangeArrowheads="1"/>
          </p:cNvSpPr>
          <p:nvPr/>
        </p:nvSpPr>
        <p:spPr bwMode="auto">
          <a:xfrm rot="1368857">
            <a:off x="3035301" y="3490913"/>
            <a:ext cx="130175" cy="57626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7663" name="Line 31">
            <a:extLst>
              <a:ext uri="{FF2B5EF4-FFF2-40B4-BE49-F238E27FC236}">
                <a16:creationId xmlns:a16="http://schemas.microsoft.com/office/drawing/2014/main" id="{BBA82824-E69E-4829-8D5B-1A4EFE9327FB}"/>
              </a:ext>
            </a:extLst>
          </p:cNvPr>
          <p:cNvSpPr>
            <a:spLocks noChangeShapeType="1"/>
          </p:cNvSpPr>
          <p:nvPr/>
        </p:nvSpPr>
        <p:spPr bwMode="auto">
          <a:xfrm rot="1368857" flipV="1">
            <a:off x="3067050" y="3471864"/>
            <a:ext cx="0" cy="4603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7664" name="Line 32">
            <a:extLst>
              <a:ext uri="{FF2B5EF4-FFF2-40B4-BE49-F238E27FC236}">
                <a16:creationId xmlns:a16="http://schemas.microsoft.com/office/drawing/2014/main" id="{2B8A9535-9755-44F1-8B87-26ED662361DF}"/>
              </a:ext>
            </a:extLst>
          </p:cNvPr>
          <p:cNvSpPr>
            <a:spLocks noChangeShapeType="1"/>
          </p:cNvSpPr>
          <p:nvPr/>
        </p:nvSpPr>
        <p:spPr bwMode="auto">
          <a:xfrm rot="1368857" flipV="1">
            <a:off x="3181350" y="3525839"/>
            <a:ext cx="0" cy="4540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7665" name="Oval 33">
            <a:extLst>
              <a:ext uri="{FF2B5EF4-FFF2-40B4-BE49-F238E27FC236}">
                <a16:creationId xmlns:a16="http://schemas.microsoft.com/office/drawing/2014/main" id="{762C819C-BEC1-4B3E-8A19-BBA0A690F8BF}"/>
              </a:ext>
            </a:extLst>
          </p:cNvPr>
          <p:cNvSpPr>
            <a:spLocks noChangeArrowheads="1"/>
          </p:cNvSpPr>
          <p:nvPr/>
        </p:nvSpPr>
        <p:spPr bwMode="auto">
          <a:xfrm rot="-1753270">
            <a:off x="3349626" y="3824288"/>
            <a:ext cx="587375" cy="571500"/>
          </a:xfrm>
          <a:prstGeom prst="ellipse">
            <a:avLst/>
          </a:prstGeom>
          <a:solidFill>
            <a:schemeClr val="accent1"/>
          </a:solidFill>
          <a:ln w="9525">
            <a:solidFill>
              <a:schemeClr val="tx1"/>
            </a:solidFill>
            <a:prstDash val="dash"/>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7666" name="Rectangle 34">
            <a:extLst>
              <a:ext uri="{FF2B5EF4-FFF2-40B4-BE49-F238E27FC236}">
                <a16:creationId xmlns:a16="http://schemas.microsoft.com/office/drawing/2014/main" id="{A6137B7C-116A-4EA5-84BA-D3663F4F5641}"/>
              </a:ext>
            </a:extLst>
          </p:cNvPr>
          <p:cNvSpPr>
            <a:spLocks noChangeArrowheads="1"/>
          </p:cNvSpPr>
          <p:nvPr/>
        </p:nvSpPr>
        <p:spPr bwMode="auto">
          <a:xfrm rot="-1530023">
            <a:off x="3384551" y="3486151"/>
            <a:ext cx="142875" cy="57626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7667" name="Line 35">
            <a:extLst>
              <a:ext uri="{FF2B5EF4-FFF2-40B4-BE49-F238E27FC236}">
                <a16:creationId xmlns:a16="http://schemas.microsoft.com/office/drawing/2014/main" id="{CBDB5C0A-5446-487F-AE18-294970CE3AE5}"/>
              </a:ext>
            </a:extLst>
          </p:cNvPr>
          <p:cNvSpPr>
            <a:spLocks noChangeShapeType="1"/>
          </p:cNvSpPr>
          <p:nvPr/>
        </p:nvSpPr>
        <p:spPr bwMode="auto">
          <a:xfrm rot="20069977" flipV="1">
            <a:off x="3484563" y="3449639"/>
            <a:ext cx="0" cy="4587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7668" name="Line 36">
            <a:extLst>
              <a:ext uri="{FF2B5EF4-FFF2-40B4-BE49-F238E27FC236}">
                <a16:creationId xmlns:a16="http://schemas.microsoft.com/office/drawing/2014/main" id="{B77BBC75-9B60-4065-8F24-BD612FDE55FE}"/>
              </a:ext>
            </a:extLst>
          </p:cNvPr>
          <p:cNvSpPr>
            <a:spLocks noChangeShapeType="1"/>
          </p:cNvSpPr>
          <p:nvPr/>
        </p:nvSpPr>
        <p:spPr bwMode="auto">
          <a:xfrm rot="-1530023" flipH="1" flipV="1">
            <a:off x="3365500" y="3524251"/>
            <a:ext cx="1588" cy="44291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7669" name="Text Box 37">
            <a:extLst>
              <a:ext uri="{FF2B5EF4-FFF2-40B4-BE49-F238E27FC236}">
                <a16:creationId xmlns:a16="http://schemas.microsoft.com/office/drawing/2014/main" id="{E0889DFC-82AB-4260-BE96-455138088753}"/>
              </a:ext>
            </a:extLst>
          </p:cNvPr>
          <p:cNvSpPr txBox="1">
            <a:spLocks noChangeArrowheads="1"/>
          </p:cNvSpPr>
          <p:nvPr/>
        </p:nvSpPr>
        <p:spPr bwMode="auto">
          <a:xfrm>
            <a:off x="3511551" y="4675189"/>
            <a:ext cx="72707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a:solidFill>
                  <a:srgbClr val="FF0000"/>
                </a:solidFill>
              </a:rPr>
              <a:t>VA</a:t>
            </a:r>
          </a:p>
        </p:txBody>
      </p:sp>
      <p:sp>
        <p:nvSpPr>
          <p:cNvPr id="197670" name="Text Box 38">
            <a:extLst>
              <a:ext uri="{FF2B5EF4-FFF2-40B4-BE49-F238E27FC236}">
                <a16:creationId xmlns:a16="http://schemas.microsoft.com/office/drawing/2014/main" id="{FA49CC55-57AB-417A-ADD9-0391B8694780}"/>
              </a:ext>
            </a:extLst>
          </p:cNvPr>
          <p:cNvSpPr txBox="1">
            <a:spLocks noChangeArrowheads="1"/>
          </p:cNvSpPr>
          <p:nvPr/>
        </p:nvSpPr>
        <p:spPr bwMode="auto">
          <a:xfrm>
            <a:off x="2668588" y="4402138"/>
            <a:ext cx="488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solidFill>
                  <a:schemeClr val="accent2"/>
                </a:solidFill>
              </a:rPr>
              <a:t>VA</a:t>
            </a:r>
          </a:p>
        </p:txBody>
      </p:sp>
      <p:sp>
        <p:nvSpPr>
          <p:cNvPr id="197671" name="Line 39">
            <a:extLst>
              <a:ext uri="{FF2B5EF4-FFF2-40B4-BE49-F238E27FC236}">
                <a16:creationId xmlns:a16="http://schemas.microsoft.com/office/drawing/2014/main" id="{D2F49773-C455-48F7-9F64-7CC75AA6FD3D}"/>
              </a:ext>
            </a:extLst>
          </p:cNvPr>
          <p:cNvSpPr>
            <a:spLocks noChangeShapeType="1"/>
          </p:cNvSpPr>
          <p:nvPr/>
        </p:nvSpPr>
        <p:spPr bwMode="auto">
          <a:xfrm>
            <a:off x="2690813" y="4460875"/>
            <a:ext cx="0" cy="280988"/>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7672" name="Line 40">
            <a:extLst>
              <a:ext uri="{FF2B5EF4-FFF2-40B4-BE49-F238E27FC236}">
                <a16:creationId xmlns:a16="http://schemas.microsoft.com/office/drawing/2014/main" id="{59174D57-EDC5-49F6-BE6F-971FAE4286FB}"/>
              </a:ext>
            </a:extLst>
          </p:cNvPr>
          <p:cNvSpPr>
            <a:spLocks noChangeShapeType="1"/>
          </p:cNvSpPr>
          <p:nvPr/>
        </p:nvSpPr>
        <p:spPr bwMode="auto">
          <a:xfrm>
            <a:off x="3517900" y="4797425"/>
            <a:ext cx="0" cy="382588"/>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grpSp>
        <p:nvGrpSpPr>
          <p:cNvPr id="2" name="Group 41">
            <a:extLst>
              <a:ext uri="{FF2B5EF4-FFF2-40B4-BE49-F238E27FC236}">
                <a16:creationId xmlns:a16="http://schemas.microsoft.com/office/drawing/2014/main" id="{E83C94AB-20BD-4211-8D04-143FDF1A5F4B}"/>
              </a:ext>
            </a:extLst>
          </p:cNvPr>
          <p:cNvGrpSpPr>
            <a:grpSpLocks/>
          </p:cNvGrpSpPr>
          <p:nvPr/>
        </p:nvGrpSpPr>
        <p:grpSpPr bwMode="auto">
          <a:xfrm rot="1788905" flipH="1">
            <a:off x="3046413" y="3656013"/>
            <a:ext cx="131762" cy="176212"/>
            <a:chOff x="1430" y="2270"/>
            <a:chExt cx="75" cy="111"/>
          </a:xfrm>
        </p:grpSpPr>
        <p:sp>
          <p:nvSpPr>
            <p:cNvPr id="190519" name="Freeform 42">
              <a:extLst>
                <a:ext uri="{FF2B5EF4-FFF2-40B4-BE49-F238E27FC236}">
                  <a16:creationId xmlns:a16="http://schemas.microsoft.com/office/drawing/2014/main" id="{C1270437-3A3D-4711-B80C-95DACA91E14E}"/>
                </a:ext>
              </a:extLst>
            </p:cNvPr>
            <p:cNvSpPr>
              <a:spLocks/>
            </p:cNvSpPr>
            <p:nvPr/>
          </p:nvSpPr>
          <p:spPr bwMode="auto">
            <a:xfrm>
              <a:off x="1479" y="2270"/>
              <a:ext cx="26" cy="105"/>
            </a:xfrm>
            <a:custGeom>
              <a:avLst/>
              <a:gdLst>
                <a:gd name="T0" fmla="*/ 26 w 26"/>
                <a:gd name="T1" fmla="*/ 0 h 105"/>
                <a:gd name="T2" fmla="*/ 7 w 26"/>
                <a:gd name="T3" fmla="*/ 18 h 105"/>
                <a:gd name="T4" fmla="*/ 0 w 26"/>
                <a:gd name="T5" fmla="*/ 60 h 105"/>
                <a:gd name="T6" fmla="*/ 26 w 26"/>
                <a:gd name="T7" fmla="*/ 95 h 105"/>
                <a:gd name="T8" fmla="*/ 26 w 26"/>
                <a:gd name="T9" fmla="*/ 0 h 105"/>
                <a:gd name="T10" fmla="*/ 0 60000 65536"/>
                <a:gd name="T11" fmla="*/ 0 60000 65536"/>
                <a:gd name="T12" fmla="*/ 0 60000 65536"/>
                <a:gd name="T13" fmla="*/ 0 60000 65536"/>
                <a:gd name="T14" fmla="*/ 0 60000 65536"/>
                <a:gd name="T15" fmla="*/ 0 w 26"/>
                <a:gd name="T16" fmla="*/ 0 h 105"/>
                <a:gd name="T17" fmla="*/ 26 w 26"/>
                <a:gd name="T18" fmla="*/ 105 h 105"/>
              </a:gdLst>
              <a:ahLst/>
              <a:cxnLst>
                <a:cxn ang="T10">
                  <a:pos x="T0" y="T1"/>
                </a:cxn>
                <a:cxn ang="T11">
                  <a:pos x="T2" y="T3"/>
                </a:cxn>
                <a:cxn ang="T12">
                  <a:pos x="T4" y="T5"/>
                </a:cxn>
                <a:cxn ang="T13">
                  <a:pos x="T6" y="T7"/>
                </a:cxn>
                <a:cxn ang="T14">
                  <a:pos x="T8" y="T9"/>
                </a:cxn>
              </a:cxnLst>
              <a:rect l="T15" t="T16" r="T17" b="T18"/>
              <a:pathLst>
                <a:path w="26" h="105">
                  <a:moveTo>
                    <a:pt x="26" y="0"/>
                  </a:moveTo>
                  <a:cubicBezTo>
                    <a:pt x="18" y="6"/>
                    <a:pt x="14" y="11"/>
                    <a:pt x="7" y="18"/>
                  </a:cubicBezTo>
                  <a:cubicBezTo>
                    <a:pt x="1" y="25"/>
                    <a:pt x="1" y="50"/>
                    <a:pt x="0" y="60"/>
                  </a:cubicBezTo>
                  <a:cubicBezTo>
                    <a:pt x="3" y="72"/>
                    <a:pt x="22" y="105"/>
                    <a:pt x="26" y="95"/>
                  </a:cubicBezTo>
                  <a:lnTo>
                    <a:pt x="26" y="0"/>
                  </a:lnTo>
                  <a:close/>
                </a:path>
              </a:pathLst>
            </a:custGeom>
            <a:solidFill>
              <a:schemeClr val="tx1"/>
            </a:solidFill>
            <a:ln w="9525">
              <a:solidFill>
                <a:schemeClr val="tx1"/>
              </a:solidFill>
              <a:round/>
              <a:headEnd/>
              <a:tailEnd/>
            </a:ln>
          </p:spPr>
          <p:txBody>
            <a:bodyPr/>
            <a:lstStyle/>
            <a:p>
              <a:endParaRPr lang="en-US"/>
            </a:p>
          </p:txBody>
        </p:sp>
        <p:sp>
          <p:nvSpPr>
            <p:cNvPr id="190520" name="Freeform 43">
              <a:extLst>
                <a:ext uri="{FF2B5EF4-FFF2-40B4-BE49-F238E27FC236}">
                  <a16:creationId xmlns:a16="http://schemas.microsoft.com/office/drawing/2014/main" id="{22E5405E-4140-48C0-AF9F-0BED0C3B1D31}"/>
                </a:ext>
              </a:extLst>
            </p:cNvPr>
            <p:cNvSpPr>
              <a:spLocks/>
            </p:cNvSpPr>
            <p:nvPr/>
          </p:nvSpPr>
          <p:spPr bwMode="auto">
            <a:xfrm flipH="1">
              <a:off x="1430" y="2276"/>
              <a:ext cx="26" cy="105"/>
            </a:xfrm>
            <a:custGeom>
              <a:avLst/>
              <a:gdLst>
                <a:gd name="T0" fmla="*/ 26 w 26"/>
                <a:gd name="T1" fmla="*/ 0 h 105"/>
                <a:gd name="T2" fmla="*/ 7 w 26"/>
                <a:gd name="T3" fmla="*/ 18 h 105"/>
                <a:gd name="T4" fmla="*/ 0 w 26"/>
                <a:gd name="T5" fmla="*/ 60 h 105"/>
                <a:gd name="T6" fmla="*/ 26 w 26"/>
                <a:gd name="T7" fmla="*/ 95 h 105"/>
                <a:gd name="T8" fmla="*/ 26 w 26"/>
                <a:gd name="T9" fmla="*/ 0 h 105"/>
                <a:gd name="T10" fmla="*/ 0 60000 65536"/>
                <a:gd name="T11" fmla="*/ 0 60000 65536"/>
                <a:gd name="T12" fmla="*/ 0 60000 65536"/>
                <a:gd name="T13" fmla="*/ 0 60000 65536"/>
                <a:gd name="T14" fmla="*/ 0 60000 65536"/>
                <a:gd name="T15" fmla="*/ 0 w 26"/>
                <a:gd name="T16" fmla="*/ 0 h 105"/>
                <a:gd name="T17" fmla="*/ 26 w 26"/>
                <a:gd name="T18" fmla="*/ 105 h 105"/>
              </a:gdLst>
              <a:ahLst/>
              <a:cxnLst>
                <a:cxn ang="T10">
                  <a:pos x="T0" y="T1"/>
                </a:cxn>
                <a:cxn ang="T11">
                  <a:pos x="T2" y="T3"/>
                </a:cxn>
                <a:cxn ang="T12">
                  <a:pos x="T4" y="T5"/>
                </a:cxn>
                <a:cxn ang="T13">
                  <a:pos x="T6" y="T7"/>
                </a:cxn>
                <a:cxn ang="T14">
                  <a:pos x="T8" y="T9"/>
                </a:cxn>
              </a:cxnLst>
              <a:rect l="T15" t="T16" r="T17" b="T18"/>
              <a:pathLst>
                <a:path w="26" h="105">
                  <a:moveTo>
                    <a:pt x="26" y="0"/>
                  </a:moveTo>
                  <a:cubicBezTo>
                    <a:pt x="18" y="6"/>
                    <a:pt x="14" y="11"/>
                    <a:pt x="7" y="18"/>
                  </a:cubicBezTo>
                  <a:cubicBezTo>
                    <a:pt x="1" y="25"/>
                    <a:pt x="1" y="50"/>
                    <a:pt x="0" y="60"/>
                  </a:cubicBezTo>
                  <a:cubicBezTo>
                    <a:pt x="3" y="72"/>
                    <a:pt x="22" y="105"/>
                    <a:pt x="26" y="95"/>
                  </a:cubicBezTo>
                  <a:lnTo>
                    <a:pt x="26" y="0"/>
                  </a:lnTo>
                  <a:close/>
                </a:path>
              </a:pathLst>
            </a:custGeom>
            <a:solidFill>
              <a:schemeClr val="tx1"/>
            </a:solidFill>
            <a:ln w="9525">
              <a:solidFill>
                <a:schemeClr val="tx1"/>
              </a:solidFill>
              <a:round/>
              <a:headEnd/>
              <a:tailEnd/>
            </a:ln>
          </p:spPr>
          <p:txBody>
            <a:bodyPr/>
            <a:lstStyle/>
            <a:p>
              <a:endParaRPr lang="en-US"/>
            </a:p>
          </p:txBody>
        </p:sp>
      </p:grpSp>
      <p:sp>
        <p:nvSpPr>
          <p:cNvPr id="197676" name="Text Box 44">
            <a:extLst>
              <a:ext uri="{FF2B5EF4-FFF2-40B4-BE49-F238E27FC236}">
                <a16:creationId xmlns:a16="http://schemas.microsoft.com/office/drawing/2014/main" id="{4FC93D2D-3866-441C-A926-5453905A54AE}"/>
              </a:ext>
            </a:extLst>
          </p:cNvPr>
          <p:cNvSpPr txBox="1">
            <a:spLocks noChangeArrowheads="1"/>
          </p:cNvSpPr>
          <p:nvPr/>
        </p:nvSpPr>
        <p:spPr bwMode="auto">
          <a:xfrm>
            <a:off x="6691313" y="2746376"/>
            <a:ext cx="488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solidFill>
                  <a:schemeClr val="accent2"/>
                </a:solidFill>
              </a:rPr>
              <a:t>VA</a:t>
            </a:r>
          </a:p>
        </p:txBody>
      </p:sp>
      <p:sp>
        <p:nvSpPr>
          <p:cNvPr id="197677" name="Line 45">
            <a:extLst>
              <a:ext uri="{FF2B5EF4-FFF2-40B4-BE49-F238E27FC236}">
                <a16:creationId xmlns:a16="http://schemas.microsoft.com/office/drawing/2014/main" id="{89ECCF1A-D87A-4B69-865F-2E78BC60CBD5}"/>
              </a:ext>
            </a:extLst>
          </p:cNvPr>
          <p:cNvSpPr>
            <a:spLocks noChangeShapeType="1"/>
          </p:cNvSpPr>
          <p:nvPr/>
        </p:nvSpPr>
        <p:spPr bwMode="auto">
          <a:xfrm>
            <a:off x="6713538" y="2805114"/>
            <a:ext cx="0" cy="280987"/>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7678" name="Text Box 46">
            <a:extLst>
              <a:ext uri="{FF2B5EF4-FFF2-40B4-BE49-F238E27FC236}">
                <a16:creationId xmlns:a16="http://schemas.microsoft.com/office/drawing/2014/main" id="{BBC9EE41-E62F-472B-BFA2-711985D1CB48}"/>
              </a:ext>
            </a:extLst>
          </p:cNvPr>
          <p:cNvSpPr txBox="1">
            <a:spLocks noChangeArrowheads="1"/>
          </p:cNvSpPr>
          <p:nvPr/>
        </p:nvSpPr>
        <p:spPr bwMode="auto">
          <a:xfrm>
            <a:off x="7493001" y="2657475"/>
            <a:ext cx="7270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a:solidFill>
                  <a:srgbClr val="FF0000"/>
                </a:solidFill>
              </a:rPr>
              <a:t>VA</a:t>
            </a:r>
          </a:p>
        </p:txBody>
      </p:sp>
      <p:sp>
        <p:nvSpPr>
          <p:cNvPr id="197679" name="Line 47">
            <a:extLst>
              <a:ext uri="{FF2B5EF4-FFF2-40B4-BE49-F238E27FC236}">
                <a16:creationId xmlns:a16="http://schemas.microsoft.com/office/drawing/2014/main" id="{8D31DBD8-CEB0-4FCD-BC20-5AEBF7DABC4D}"/>
              </a:ext>
            </a:extLst>
          </p:cNvPr>
          <p:cNvSpPr>
            <a:spLocks noChangeShapeType="1"/>
          </p:cNvSpPr>
          <p:nvPr/>
        </p:nvSpPr>
        <p:spPr bwMode="auto">
          <a:xfrm>
            <a:off x="7499350" y="2779714"/>
            <a:ext cx="0" cy="382587"/>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7680" name="Line 48">
            <a:extLst>
              <a:ext uri="{FF2B5EF4-FFF2-40B4-BE49-F238E27FC236}">
                <a16:creationId xmlns:a16="http://schemas.microsoft.com/office/drawing/2014/main" id="{FCEA9C72-E9E8-4217-903C-FC2F80E9E93B}"/>
              </a:ext>
            </a:extLst>
          </p:cNvPr>
          <p:cNvSpPr>
            <a:spLocks noChangeShapeType="1"/>
          </p:cNvSpPr>
          <p:nvPr/>
        </p:nvSpPr>
        <p:spPr bwMode="auto">
          <a:xfrm flipV="1">
            <a:off x="6489700" y="3479800"/>
            <a:ext cx="0" cy="287338"/>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7681" name="Text Box 49">
            <a:extLst>
              <a:ext uri="{FF2B5EF4-FFF2-40B4-BE49-F238E27FC236}">
                <a16:creationId xmlns:a16="http://schemas.microsoft.com/office/drawing/2014/main" id="{3B29CFD7-D1B2-466C-9FD8-0AA0AD4A8773}"/>
              </a:ext>
            </a:extLst>
          </p:cNvPr>
          <p:cNvSpPr txBox="1">
            <a:spLocks noChangeArrowheads="1"/>
          </p:cNvSpPr>
          <p:nvPr/>
        </p:nvSpPr>
        <p:spPr bwMode="auto">
          <a:xfrm>
            <a:off x="6499225" y="3343276"/>
            <a:ext cx="6477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pO</a:t>
            </a:r>
            <a:r>
              <a:rPr lang="cs-CZ" altLang="cs-CZ" sz="2000" baseline="-25000"/>
              <a:t>2</a:t>
            </a:r>
          </a:p>
        </p:txBody>
      </p:sp>
      <p:sp>
        <p:nvSpPr>
          <p:cNvPr id="197682" name="Text Box 50">
            <a:extLst>
              <a:ext uri="{FF2B5EF4-FFF2-40B4-BE49-F238E27FC236}">
                <a16:creationId xmlns:a16="http://schemas.microsoft.com/office/drawing/2014/main" id="{41D7C6E6-35DD-45AE-86C2-A84FFED1B553}"/>
              </a:ext>
            </a:extLst>
          </p:cNvPr>
          <p:cNvSpPr txBox="1">
            <a:spLocks noChangeArrowheads="1"/>
          </p:cNvSpPr>
          <p:nvPr/>
        </p:nvSpPr>
        <p:spPr bwMode="auto">
          <a:xfrm>
            <a:off x="6464300" y="3700464"/>
            <a:ext cx="863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pCO</a:t>
            </a:r>
            <a:r>
              <a:rPr lang="cs-CZ" altLang="cs-CZ" sz="2000" baseline="-25000"/>
              <a:t>2</a:t>
            </a:r>
          </a:p>
        </p:txBody>
      </p:sp>
      <p:sp>
        <p:nvSpPr>
          <p:cNvPr id="197683" name="Line 51">
            <a:extLst>
              <a:ext uri="{FF2B5EF4-FFF2-40B4-BE49-F238E27FC236}">
                <a16:creationId xmlns:a16="http://schemas.microsoft.com/office/drawing/2014/main" id="{0A3020A5-240D-448F-BD31-571862C1426E}"/>
              </a:ext>
            </a:extLst>
          </p:cNvPr>
          <p:cNvSpPr>
            <a:spLocks noChangeShapeType="1"/>
          </p:cNvSpPr>
          <p:nvPr/>
        </p:nvSpPr>
        <p:spPr bwMode="auto">
          <a:xfrm flipV="1">
            <a:off x="6464300" y="3811589"/>
            <a:ext cx="0" cy="28733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7684" name="Line 52">
            <a:extLst>
              <a:ext uri="{FF2B5EF4-FFF2-40B4-BE49-F238E27FC236}">
                <a16:creationId xmlns:a16="http://schemas.microsoft.com/office/drawing/2014/main" id="{07847F6A-13D8-47AB-9AF0-671FF048CB41}"/>
              </a:ext>
            </a:extLst>
          </p:cNvPr>
          <p:cNvSpPr>
            <a:spLocks noChangeShapeType="1"/>
          </p:cNvSpPr>
          <p:nvPr/>
        </p:nvSpPr>
        <p:spPr bwMode="auto">
          <a:xfrm flipV="1">
            <a:off x="7548563" y="3379789"/>
            <a:ext cx="0" cy="287337"/>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7685" name="Text Box 53">
            <a:extLst>
              <a:ext uri="{FF2B5EF4-FFF2-40B4-BE49-F238E27FC236}">
                <a16:creationId xmlns:a16="http://schemas.microsoft.com/office/drawing/2014/main" id="{354F5123-7894-4872-8AD7-6638A5D4075C}"/>
              </a:ext>
            </a:extLst>
          </p:cNvPr>
          <p:cNvSpPr txBox="1">
            <a:spLocks noChangeArrowheads="1"/>
          </p:cNvSpPr>
          <p:nvPr/>
        </p:nvSpPr>
        <p:spPr bwMode="auto">
          <a:xfrm>
            <a:off x="7548563" y="3270251"/>
            <a:ext cx="863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pCO</a:t>
            </a:r>
            <a:r>
              <a:rPr lang="cs-CZ" altLang="cs-CZ" sz="2000" baseline="-25000"/>
              <a:t>2</a:t>
            </a:r>
          </a:p>
        </p:txBody>
      </p:sp>
      <p:sp>
        <p:nvSpPr>
          <p:cNvPr id="197686" name="Text Box 54">
            <a:extLst>
              <a:ext uri="{FF2B5EF4-FFF2-40B4-BE49-F238E27FC236}">
                <a16:creationId xmlns:a16="http://schemas.microsoft.com/office/drawing/2014/main" id="{F25F0854-CF70-40DD-969B-00481B7D8AEB}"/>
              </a:ext>
            </a:extLst>
          </p:cNvPr>
          <p:cNvSpPr txBox="1">
            <a:spLocks noChangeArrowheads="1"/>
          </p:cNvSpPr>
          <p:nvPr/>
        </p:nvSpPr>
        <p:spPr bwMode="auto">
          <a:xfrm>
            <a:off x="7550150" y="3667126"/>
            <a:ext cx="6477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pO</a:t>
            </a:r>
            <a:r>
              <a:rPr lang="cs-CZ" altLang="cs-CZ" sz="2000" baseline="-25000"/>
              <a:t>2</a:t>
            </a:r>
          </a:p>
        </p:txBody>
      </p:sp>
      <p:sp>
        <p:nvSpPr>
          <p:cNvPr id="197687" name="Line 55">
            <a:extLst>
              <a:ext uri="{FF2B5EF4-FFF2-40B4-BE49-F238E27FC236}">
                <a16:creationId xmlns:a16="http://schemas.microsoft.com/office/drawing/2014/main" id="{CF6F0F00-C2C8-4591-9800-A1213DE58055}"/>
              </a:ext>
            </a:extLst>
          </p:cNvPr>
          <p:cNvSpPr>
            <a:spLocks noChangeShapeType="1"/>
          </p:cNvSpPr>
          <p:nvPr/>
        </p:nvSpPr>
        <p:spPr bwMode="auto">
          <a:xfrm flipV="1">
            <a:off x="7548563" y="3738564"/>
            <a:ext cx="0" cy="28733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0518" name="Text Box 4">
            <a:extLst>
              <a:ext uri="{FF2B5EF4-FFF2-40B4-BE49-F238E27FC236}">
                <a16:creationId xmlns:a16="http://schemas.microsoft.com/office/drawing/2014/main" id="{9394C944-BCEB-4C96-BDD2-B983AF37819C}"/>
              </a:ext>
            </a:extLst>
          </p:cNvPr>
          <p:cNvSpPr txBox="1">
            <a:spLocks noChangeArrowheads="1"/>
          </p:cNvSpPr>
          <p:nvPr/>
        </p:nvSpPr>
        <p:spPr bwMode="auto">
          <a:xfrm>
            <a:off x="1898651" y="260350"/>
            <a:ext cx="83931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2400" b="1" u="sng">
                <a:solidFill>
                  <a:schemeClr val="accent2"/>
                </a:solidFill>
              </a:rPr>
              <a:t>Obstructive form</a:t>
            </a:r>
            <a:r>
              <a:rPr lang="en-US" altLang="cs-CZ" sz="2400" b="1">
                <a:solidFill>
                  <a:schemeClr val="accent2"/>
                </a:solidFill>
              </a:rPr>
              <a:t> of the chronic obstructive lung disease</a:t>
            </a:r>
            <a:endParaRPr lang="cs-CZ" altLang="cs-CZ" sz="2400" b="1">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7642"/>
                                        </p:tgtEl>
                                        <p:attrNameLst>
                                          <p:attrName>style.visibility</p:attrName>
                                        </p:attrNameLst>
                                      </p:cBhvr>
                                      <p:to>
                                        <p:strVal val="visible"/>
                                      </p:to>
                                    </p:set>
                                    <p:animEffect transition="in" filter="checkerboard(across)">
                                      <p:cBhvr>
                                        <p:cTn id="7" dur="500"/>
                                        <p:tgtEl>
                                          <p:spTgt spid="19764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97643"/>
                                        </p:tgtEl>
                                        <p:attrNameLst>
                                          <p:attrName>style.visibility</p:attrName>
                                        </p:attrNameLst>
                                      </p:cBhvr>
                                      <p:to>
                                        <p:strVal val="visible"/>
                                      </p:to>
                                    </p:set>
                                    <p:animEffect transition="in" filter="checkerboard(across)">
                                      <p:cBhvr>
                                        <p:cTn id="12" dur="500"/>
                                        <p:tgtEl>
                                          <p:spTgt spid="19764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97637"/>
                                        </p:tgtEl>
                                        <p:attrNameLst>
                                          <p:attrName>style.visibility</p:attrName>
                                        </p:attrNameLst>
                                      </p:cBhvr>
                                      <p:to>
                                        <p:strVal val="visible"/>
                                      </p:to>
                                    </p:set>
                                    <p:animEffect transition="in" filter="checkerboard(across)">
                                      <p:cBhvr>
                                        <p:cTn id="17" dur="500"/>
                                        <p:tgtEl>
                                          <p:spTgt spid="197637"/>
                                        </p:tgtEl>
                                      </p:cBhvr>
                                    </p:animEffect>
                                  </p:childTnLst>
                                </p:cTn>
                              </p:par>
                              <p:par>
                                <p:cTn id="18" presetID="5" presetClass="entr" presetSubtype="10" fill="hold" grpId="0" nodeType="withEffect">
                                  <p:stCondLst>
                                    <p:cond delay="0"/>
                                  </p:stCondLst>
                                  <p:childTnLst>
                                    <p:set>
                                      <p:cBhvr>
                                        <p:cTn id="19" dur="1" fill="hold">
                                          <p:stCondLst>
                                            <p:cond delay="0"/>
                                          </p:stCondLst>
                                        </p:cTn>
                                        <p:tgtEl>
                                          <p:spTgt spid="197644"/>
                                        </p:tgtEl>
                                        <p:attrNameLst>
                                          <p:attrName>style.visibility</p:attrName>
                                        </p:attrNameLst>
                                      </p:cBhvr>
                                      <p:to>
                                        <p:strVal val="visible"/>
                                      </p:to>
                                    </p:set>
                                    <p:animEffect transition="in" filter="checkerboard(across)">
                                      <p:cBhvr>
                                        <p:cTn id="20" dur="500"/>
                                        <p:tgtEl>
                                          <p:spTgt spid="197644"/>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 presetClass="entr" presetSubtype="10" fill="hold" grpId="0" nodeType="clickEffect">
                                  <p:stCondLst>
                                    <p:cond delay="0"/>
                                  </p:stCondLst>
                                  <p:childTnLst>
                                    <p:set>
                                      <p:cBhvr>
                                        <p:cTn id="24" dur="1" fill="hold">
                                          <p:stCondLst>
                                            <p:cond delay="0"/>
                                          </p:stCondLst>
                                        </p:cTn>
                                        <p:tgtEl>
                                          <p:spTgt spid="197676"/>
                                        </p:tgtEl>
                                        <p:attrNameLst>
                                          <p:attrName>style.visibility</p:attrName>
                                        </p:attrNameLst>
                                      </p:cBhvr>
                                      <p:to>
                                        <p:strVal val="visible"/>
                                      </p:to>
                                    </p:set>
                                    <p:animEffect transition="in" filter="checkerboard(across)">
                                      <p:cBhvr>
                                        <p:cTn id="25" dur="500"/>
                                        <p:tgtEl>
                                          <p:spTgt spid="197676"/>
                                        </p:tgtEl>
                                      </p:cBhvr>
                                    </p:animEffect>
                                  </p:childTnLst>
                                </p:cTn>
                              </p:par>
                              <p:par>
                                <p:cTn id="26" presetID="5" presetClass="entr" presetSubtype="10" fill="hold" nodeType="withEffect">
                                  <p:stCondLst>
                                    <p:cond delay="0"/>
                                  </p:stCondLst>
                                  <p:childTnLst>
                                    <p:set>
                                      <p:cBhvr>
                                        <p:cTn id="27" dur="1" fill="hold">
                                          <p:stCondLst>
                                            <p:cond delay="0"/>
                                          </p:stCondLst>
                                        </p:cTn>
                                        <p:tgtEl>
                                          <p:spTgt spid="197677"/>
                                        </p:tgtEl>
                                        <p:attrNameLst>
                                          <p:attrName>style.visibility</p:attrName>
                                        </p:attrNameLst>
                                      </p:cBhvr>
                                      <p:to>
                                        <p:strVal val="visible"/>
                                      </p:to>
                                    </p:set>
                                    <p:animEffect transition="in" filter="checkerboard(across)">
                                      <p:cBhvr>
                                        <p:cTn id="28" dur="500"/>
                                        <p:tgtEl>
                                          <p:spTgt spid="197677"/>
                                        </p:tgtEl>
                                      </p:cBhvr>
                                    </p:animEffect>
                                  </p:childTnLst>
                                </p:cTn>
                              </p:par>
                              <p:par>
                                <p:cTn id="29" presetID="5" presetClass="entr" presetSubtype="10" fill="hold" nodeType="withEffect">
                                  <p:stCondLst>
                                    <p:cond delay="0"/>
                                  </p:stCondLst>
                                  <p:childTnLst>
                                    <p:set>
                                      <p:cBhvr>
                                        <p:cTn id="30" dur="1" fill="hold">
                                          <p:stCondLst>
                                            <p:cond delay="0"/>
                                          </p:stCondLst>
                                        </p:cTn>
                                        <p:tgtEl>
                                          <p:spTgt spid="197679"/>
                                        </p:tgtEl>
                                        <p:attrNameLst>
                                          <p:attrName>style.visibility</p:attrName>
                                        </p:attrNameLst>
                                      </p:cBhvr>
                                      <p:to>
                                        <p:strVal val="visible"/>
                                      </p:to>
                                    </p:set>
                                    <p:animEffect transition="in" filter="checkerboard(across)">
                                      <p:cBhvr>
                                        <p:cTn id="31" dur="500"/>
                                        <p:tgtEl>
                                          <p:spTgt spid="197679"/>
                                        </p:tgtEl>
                                      </p:cBhvr>
                                    </p:animEffect>
                                  </p:childTnLst>
                                </p:cTn>
                              </p:par>
                              <p:par>
                                <p:cTn id="32" presetID="5" presetClass="entr" presetSubtype="10" fill="hold" grpId="0" nodeType="withEffect">
                                  <p:stCondLst>
                                    <p:cond delay="0"/>
                                  </p:stCondLst>
                                  <p:childTnLst>
                                    <p:set>
                                      <p:cBhvr>
                                        <p:cTn id="33" dur="1" fill="hold">
                                          <p:stCondLst>
                                            <p:cond delay="0"/>
                                          </p:stCondLst>
                                        </p:cTn>
                                        <p:tgtEl>
                                          <p:spTgt spid="197678"/>
                                        </p:tgtEl>
                                        <p:attrNameLst>
                                          <p:attrName>style.visibility</p:attrName>
                                        </p:attrNameLst>
                                      </p:cBhvr>
                                      <p:to>
                                        <p:strVal val="visible"/>
                                      </p:to>
                                    </p:set>
                                    <p:animEffect transition="in" filter="checkerboard(across)">
                                      <p:cBhvr>
                                        <p:cTn id="34" dur="500"/>
                                        <p:tgtEl>
                                          <p:spTgt spid="197678"/>
                                        </p:tgtEl>
                                      </p:cBhvr>
                                    </p:animEffect>
                                  </p:childTnLst>
                                </p:cTn>
                              </p:par>
                              <p:par>
                                <p:cTn id="35" presetID="5" presetClass="entr" presetSubtype="10" fill="hold" grpId="0" nodeType="withEffect">
                                  <p:stCondLst>
                                    <p:cond delay="0"/>
                                  </p:stCondLst>
                                  <p:childTnLst>
                                    <p:set>
                                      <p:cBhvr>
                                        <p:cTn id="36" dur="1" fill="hold">
                                          <p:stCondLst>
                                            <p:cond delay="0"/>
                                          </p:stCondLst>
                                        </p:cTn>
                                        <p:tgtEl>
                                          <p:spTgt spid="197656"/>
                                        </p:tgtEl>
                                        <p:attrNameLst>
                                          <p:attrName>style.visibility</p:attrName>
                                        </p:attrNameLst>
                                      </p:cBhvr>
                                      <p:to>
                                        <p:strVal val="visible"/>
                                      </p:to>
                                    </p:set>
                                    <p:animEffect transition="in" filter="checkerboard(across)">
                                      <p:cBhvr>
                                        <p:cTn id="37" dur="500"/>
                                        <p:tgtEl>
                                          <p:spTgt spid="197656"/>
                                        </p:tgtEl>
                                      </p:cBhvr>
                                    </p:animEffect>
                                  </p:childTnLst>
                                </p:cTn>
                              </p:par>
                              <p:par>
                                <p:cTn id="38" presetID="5" presetClass="entr" presetSubtype="10" fill="hold" grpId="0" nodeType="withEffect">
                                  <p:stCondLst>
                                    <p:cond delay="0"/>
                                  </p:stCondLst>
                                  <p:childTnLst>
                                    <p:set>
                                      <p:cBhvr>
                                        <p:cTn id="39" dur="1" fill="hold">
                                          <p:stCondLst>
                                            <p:cond delay="0"/>
                                          </p:stCondLst>
                                        </p:cTn>
                                        <p:tgtEl>
                                          <p:spTgt spid="197657"/>
                                        </p:tgtEl>
                                        <p:attrNameLst>
                                          <p:attrName>style.visibility</p:attrName>
                                        </p:attrNameLst>
                                      </p:cBhvr>
                                      <p:to>
                                        <p:strVal val="visible"/>
                                      </p:to>
                                    </p:set>
                                    <p:animEffect transition="in" filter="checkerboard(across)">
                                      <p:cBhvr>
                                        <p:cTn id="40" dur="500"/>
                                        <p:tgtEl>
                                          <p:spTgt spid="197657"/>
                                        </p:tgtEl>
                                      </p:cBhvr>
                                    </p:animEffect>
                                  </p:childTnLst>
                                </p:cTn>
                              </p:par>
                              <p:par>
                                <p:cTn id="41" presetID="5" presetClass="entr" presetSubtype="10" fill="hold" grpId="0" nodeType="withEffect">
                                  <p:stCondLst>
                                    <p:cond delay="0"/>
                                  </p:stCondLst>
                                  <p:childTnLst>
                                    <p:set>
                                      <p:cBhvr>
                                        <p:cTn id="42" dur="1" fill="hold">
                                          <p:stCondLst>
                                            <p:cond delay="0"/>
                                          </p:stCondLst>
                                        </p:cTn>
                                        <p:tgtEl>
                                          <p:spTgt spid="197658"/>
                                        </p:tgtEl>
                                        <p:attrNameLst>
                                          <p:attrName>style.visibility</p:attrName>
                                        </p:attrNameLst>
                                      </p:cBhvr>
                                      <p:to>
                                        <p:strVal val="visible"/>
                                      </p:to>
                                    </p:set>
                                    <p:animEffect transition="in" filter="checkerboard(across)">
                                      <p:cBhvr>
                                        <p:cTn id="43" dur="500"/>
                                        <p:tgtEl>
                                          <p:spTgt spid="197658"/>
                                        </p:tgtEl>
                                      </p:cBhvr>
                                    </p:animEffect>
                                  </p:childTnLst>
                                </p:cTn>
                              </p:par>
                              <p:par>
                                <p:cTn id="44" presetID="5" presetClass="entr" presetSubtype="10" fill="hold" nodeType="withEffect">
                                  <p:stCondLst>
                                    <p:cond delay="0"/>
                                  </p:stCondLst>
                                  <p:childTnLst>
                                    <p:set>
                                      <p:cBhvr>
                                        <p:cTn id="45" dur="1" fill="hold">
                                          <p:stCondLst>
                                            <p:cond delay="0"/>
                                          </p:stCondLst>
                                        </p:cTn>
                                        <p:tgtEl>
                                          <p:spTgt spid="197659"/>
                                        </p:tgtEl>
                                        <p:attrNameLst>
                                          <p:attrName>style.visibility</p:attrName>
                                        </p:attrNameLst>
                                      </p:cBhvr>
                                      <p:to>
                                        <p:strVal val="visible"/>
                                      </p:to>
                                    </p:set>
                                    <p:animEffect transition="in" filter="checkerboard(across)">
                                      <p:cBhvr>
                                        <p:cTn id="46" dur="500"/>
                                        <p:tgtEl>
                                          <p:spTgt spid="197659"/>
                                        </p:tgtEl>
                                      </p:cBhvr>
                                    </p:animEffect>
                                  </p:childTnLst>
                                </p:cTn>
                              </p:par>
                              <p:par>
                                <p:cTn id="47" presetID="5" presetClass="entr" presetSubtype="10" fill="hold" nodeType="withEffect">
                                  <p:stCondLst>
                                    <p:cond delay="0"/>
                                  </p:stCondLst>
                                  <p:childTnLst>
                                    <p:set>
                                      <p:cBhvr>
                                        <p:cTn id="48" dur="1" fill="hold">
                                          <p:stCondLst>
                                            <p:cond delay="0"/>
                                          </p:stCondLst>
                                        </p:cTn>
                                        <p:tgtEl>
                                          <p:spTgt spid="197660"/>
                                        </p:tgtEl>
                                        <p:attrNameLst>
                                          <p:attrName>style.visibility</p:attrName>
                                        </p:attrNameLst>
                                      </p:cBhvr>
                                      <p:to>
                                        <p:strVal val="visible"/>
                                      </p:to>
                                    </p:set>
                                    <p:animEffect transition="in" filter="checkerboard(across)">
                                      <p:cBhvr>
                                        <p:cTn id="49" dur="500"/>
                                        <p:tgtEl>
                                          <p:spTgt spid="197660"/>
                                        </p:tgtEl>
                                      </p:cBhvr>
                                    </p:animEffect>
                                  </p:childTnLst>
                                </p:cTn>
                              </p:par>
                              <p:par>
                                <p:cTn id="50" presetID="5" presetClass="entr" presetSubtype="10" fill="hold" grpId="0" nodeType="withEffect">
                                  <p:stCondLst>
                                    <p:cond delay="0"/>
                                  </p:stCondLst>
                                  <p:childTnLst>
                                    <p:set>
                                      <p:cBhvr>
                                        <p:cTn id="51" dur="1" fill="hold">
                                          <p:stCondLst>
                                            <p:cond delay="0"/>
                                          </p:stCondLst>
                                        </p:cTn>
                                        <p:tgtEl>
                                          <p:spTgt spid="197661"/>
                                        </p:tgtEl>
                                        <p:attrNameLst>
                                          <p:attrName>style.visibility</p:attrName>
                                        </p:attrNameLst>
                                      </p:cBhvr>
                                      <p:to>
                                        <p:strVal val="visible"/>
                                      </p:to>
                                    </p:set>
                                    <p:animEffect transition="in" filter="checkerboard(across)">
                                      <p:cBhvr>
                                        <p:cTn id="52" dur="500"/>
                                        <p:tgtEl>
                                          <p:spTgt spid="197661"/>
                                        </p:tgtEl>
                                      </p:cBhvr>
                                    </p:animEffect>
                                  </p:childTnLst>
                                </p:cTn>
                              </p:par>
                              <p:par>
                                <p:cTn id="53" presetID="5" presetClass="entr" presetSubtype="10" fill="hold" grpId="0" nodeType="withEffect">
                                  <p:stCondLst>
                                    <p:cond delay="0"/>
                                  </p:stCondLst>
                                  <p:childTnLst>
                                    <p:set>
                                      <p:cBhvr>
                                        <p:cTn id="54" dur="1" fill="hold">
                                          <p:stCondLst>
                                            <p:cond delay="0"/>
                                          </p:stCondLst>
                                        </p:cTn>
                                        <p:tgtEl>
                                          <p:spTgt spid="197662"/>
                                        </p:tgtEl>
                                        <p:attrNameLst>
                                          <p:attrName>style.visibility</p:attrName>
                                        </p:attrNameLst>
                                      </p:cBhvr>
                                      <p:to>
                                        <p:strVal val="visible"/>
                                      </p:to>
                                    </p:set>
                                    <p:animEffect transition="in" filter="checkerboard(across)">
                                      <p:cBhvr>
                                        <p:cTn id="55" dur="500"/>
                                        <p:tgtEl>
                                          <p:spTgt spid="197662"/>
                                        </p:tgtEl>
                                      </p:cBhvr>
                                    </p:animEffect>
                                  </p:childTnLst>
                                </p:cTn>
                              </p:par>
                              <p:par>
                                <p:cTn id="56" presetID="5" presetClass="entr" presetSubtype="10" fill="hold" nodeType="withEffect">
                                  <p:stCondLst>
                                    <p:cond delay="0"/>
                                  </p:stCondLst>
                                  <p:childTnLst>
                                    <p:set>
                                      <p:cBhvr>
                                        <p:cTn id="57" dur="1" fill="hold">
                                          <p:stCondLst>
                                            <p:cond delay="0"/>
                                          </p:stCondLst>
                                        </p:cTn>
                                        <p:tgtEl>
                                          <p:spTgt spid="197663"/>
                                        </p:tgtEl>
                                        <p:attrNameLst>
                                          <p:attrName>style.visibility</p:attrName>
                                        </p:attrNameLst>
                                      </p:cBhvr>
                                      <p:to>
                                        <p:strVal val="visible"/>
                                      </p:to>
                                    </p:set>
                                    <p:animEffect transition="in" filter="checkerboard(across)">
                                      <p:cBhvr>
                                        <p:cTn id="58" dur="500"/>
                                        <p:tgtEl>
                                          <p:spTgt spid="197663"/>
                                        </p:tgtEl>
                                      </p:cBhvr>
                                    </p:animEffect>
                                  </p:childTnLst>
                                </p:cTn>
                              </p:par>
                              <p:par>
                                <p:cTn id="59" presetID="5" presetClass="entr" presetSubtype="10" fill="hold" nodeType="withEffect">
                                  <p:stCondLst>
                                    <p:cond delay="0"/>
                                  </p:stCondLst>
                                  <p:childTnLst>
                                    <p:set>
                                      <p:cBhvr>
                                        <p:cTn id="60" dur="1" fill="hold">
                                          <p:stCondLst>
                                            <p:cond delay="0"/>
                                          </p:stCondLst>
                                        </p:cTn>
                                        <p:tgtEl>
                                          <p:spTgt spid="197664"/>
                                        </p:tgtEl>
                                        <p:attrNameLst>
                                          <p:attrName>style.visibility</p:attrName>
                                        </p:attrNameLst>
                                      </p:cBhvr>
                                      <p:to>
                                        <p:strVal val="visible"/>
                                      </p:to>
                                    </p:set>
                                    <p:animEffect transition="in" filter="checkerboard(across)">
                                      <p:cBhvr>
                                        <p:cTn id="61" dur="500"/>
                                        <p:tgtEl>
                                          <p:spTgt spid="197664"/>
                                        </p:tgtEl>
                                      </p:cBhvr>
                                    </p:animEffect>
                                  </p:childTnLst>
                                </p:cTn>
                              </p:par>
                              <p:par>
                                <p:cTn id="62" presetID="5" presetClass="entr" presetSubtype="10" fill="hold" grpId="0" nodeType="withEffect">
                                  <p:stCondLst>
                                    <p:cond delay="0"/>
                                  </p:stCondLst>
                                  <p:childTnLst>
                                    <p:set>
                                      <p:cBhvr>
                                        <p:cTn id="63" dur="1" fill="hold">
                                          <p:stCondLst>
                                            <p:cond delay="0"/>
                                          </p:stCondLst>
                                        </p:cTn>
                                        <p:tgtEl>
                                          <p:spTgt spid="197665"/>
                                        </p:tgtEl>
                                        <p:attrNameLst>
                                          <p:attrName>style.visibility</p:attrName>
                                        </p:attrNameLst>
                                      </p:cBhvr>
                                      <p:to>
                                        <p:strVal val="visible"/>
                                      </p:to>
                                    </p:set>
                                    <p:animEffect transition="in" filter="checkerboard(across)">
                                      <p:cBhvr>
                                        <p:cTn id="64" dur="500"/>
                                        <p:tgtEl>
                                          <p:spTgt spid="197665"/>
                                        </p:tgtEl>
                                      </p:cBhvr>
                                    </p:animEffect>
                                  </p:childTnLst>
                                </p:cTn>
                              </p:par>
                              <p:par>
                                <p:cTn id="65" presetID="5" presetClass="entr" presetSubtype="10" fill="hold" grpId="0" nodeType="withEffect">
                                  <p:stCondLst>
                                    <p:cond delay="0"/>
                                  </p:stCondLst>
                                  <p:childTnLst>
                                    <p:set>
                                      <p:cBhvr>
                                        <p:cTn id="66" dur="1" fill="hold">
                                          <p:stCondLst>
                                            <p:cond delay="0"/>
                                          </p:stCondLst>
                                        </p:cTn>
                                        <p:tgtEl>
                                          <p:spTgt spid="197666"/>
                                        </p:tgtEl>
                                        <p:attrNameLst>
                                          <p:attrName>style.visibility</p:attrName>
                                        </p:attrNameLst>
                                      </p:cBhvr>
                                      <p:to>
                                        <p:strVal val="visible"/>
                                      </p:to>
                                    </p:set>
                                    <p:animEffect transition="in" filter="checkerboard(across)">
                                      <p:cBhvr>
                                        <p:cTn id="67" dur="500"/>
                                        <p:tgtEl>
                                          <p:spTgt spid="197666"/>
                                        </p:tgtEl>
                                      </p:cBhvr>
                                    </p:animEffect>
                                  </p:childTnLst>
                                </p:cTn>
                              </p:par>
                              <p:par>
                                <p:cTn id="68" presetID="5" presetClass="entr" presetSubtype="10" fill="hold" nodeType="withEffect">
                                  <p:stCondLst>
                                    <p:cond delay="0"/>
                                  </p:stCondLst>
                                  <p:childTnLst>
                                    <p:set>
                                      <p:cBhvr>
                                        <p:cTn id="69" dur="1" fill="hold">
                                          <p:stCondLst>
                                            <p:cond delay="0"/>
                                          </p:stCondLst>
                                        </p:cTn>
                                        <p:tgtEl>
                                          <p:spTgt spid="197667"/>
                                        </p:tgtEl>
                                        <p:attrNameLst>
                                          <p:attrName>style.visibility</p:attrName>
                                        </p:attrNameLst>
                                      </p:cBhvr>
                                      <p:to>
                                        <p:strVal val="visible"/>
                                      </p:to>
                                    </p:set>
                                    <p:animEffect transition="in" filter="checkerboard(across)">
                                      <p:cBhvr>
                                        <p:cTn id="70" dur="500"/>
                                        <p:tgtEl>
                                          <p:spTgt spid="197667"/>
                                        </p:tgtEl>
                                      </p:cBhvr>
                                    </p:animEffect>
                                  </p:childTnLst>
                                </p:cTn>
                              </p:par>
                              <p:par>
                                <p:cTn id="71" presetID="5" presetClass="entr" presetSubtype="10" fill="hold" nodeType="withEffect">
                                  <p:stCondLst>
                                    <p:cond delay="0"/>
                                  </p:stCondLst>
                                  <p:childTnLst>
                                    <p:set>
                                      <p:cBhvr>
                                        <p:cTn id="72" dur="1" fill="hold">
                                          <p:stCondLst>
                                            <p:cond delay="0"/>
                                          </p:stCondLst>
                                        </p:cTn>
                                        <p:tgtEl>
                                          <p:spTgt spid="197668"/>
                                        </p:tgtEl>
                                        <p:attrNameLst>
                                          <p:attrName>style.visibility</p:attrName>
                                        </p:attrNameLst>
                                      </p:cBhvr>
                                      <p:to>
                                        <p:strVal val="visible"/>
                                      </p:to>
                                    </p:set>
                                    <p:animEffect transition="in" filter="checkerboard(across)">
                                      <p:cBhvr>
                                        <p:cTn id="73" dur="500"/>
                                        <p:tgtEl>
                                          <p:spTgt spid="197668"/>
                                        </p:tgtEl>
                                      </p:cBhvr>
                                    </p:animEffect>
                                  </p:childTnLst>
                                </p:cTn>
                              </p:par>
                              <p:par>
                                <p:cTn id="74" presetID="5" presetClass="entr" presetSubtype="10" fill="hold" grpId="0" nodeType="withEffect">
                                  <p:stCondLst>
                                    <p:cond delay="0"/>
                                  </p:stCondLst>
                                  <p:childTnLst>
                                    <p:set>
                                      <p:cBhvr>
                                        <p:cTn id="75" dur="1" fill="hold">
                                          <p:stCondLst>
                                            <p:cond delay="0"/>
                                          </p:stCondLst>
                                        </p:cTn>
                                        <p:tgtEl>
                                          <p:spTgt spid="197669"/>
                                        </p:tgtEl>
                                        <p:attrNameLst>
                                          <p:attrName>style.visibility</p:attrName>
                                        </p:attrNameLst>
                                      </p:cBhvr>
                                      <p:to>
                                        <p:strVal val="visible"/>
                                      </p:to>
                                    </p:set>
                                    <p:animEffect transition="in" filter="checkerboard(across)">
                                      <p:cBhvr>
                                        <p:cTn id="76" dur="500"/>
                                        <p:tgtEl>
                                          <p:spTgt spid="197669"/>
                                        </p:tgtEl>
                                      </p:cBhvr>
                                    </p:animEffect>
                                  </p:childTnLst>
                                </p:cTn>
                              </p:par>
                              <p:par>
                                <p:cTn id="77" presetID="5" presetClass="entr" presetSubtype="10" fill="hold" grpId="0" nodeType="withEffect">
                                  <p:stCondLst>
                                    <p:cond delay="0"/>
                                  </p:stCondLst>
                                  <p:childTnLst>
                                    <p:set>
                                      <p:cBhvr>
                                        <p:cTn id="78" dur="1" fill="hold">
                                          <p:stCondLst>
                                            <p:cond delay="0"/>
                                          </p:stCondLst>
                                        </p:cTn>
                                        <p:tgtEl>
                                          <p:spTgt spid="197670"/>
                                        </p:tgtEl>
                                        <p:attrNameLst>
                                          <p:attrName>style.visibility</p:attrName>
                                        </p:attrNameLst>
                                      </p:cBhvr>
                                      <p:to>
                                        <p:strVal val="visible"/>
                                      </p:to>
                                    </p:set>
                                    <p:animEffect transition="in" filter="checkerboard(across)">
                                      <p:cBhvr>
                                        <p:cTn id="79" dur="500"/>
                                        <p:tgtEl>
                                          <p:spTgt spid="197670"/>
                                        </p:tgtEl>
                                      </p:cBhvr>
                                    </p:animEffect>
                                  </p:childTnLst>
                                </p:cTn>
                              </p:par>
                              <p:par>
                                <p:cTn id="80" presetID="5" presetClass="entr" presetSubtype="10" fill="hold" nodeType="withEffect">
                                  <p:stCondLst>
                                    <p:cond delay="0"/>
                                  </p:stCondLst>
                                  <p:childTnLst>
                                    <p:set>
                                      <p:cBhvr>
                                        <p:cTn id="81" dur="1" fill="hold">
                                          <p:stCondLst>
                                            <p:cond delay="0"/>
                                          </p:stCondLst>
                                        </p:cTn>
                                        <p:tgtEl>
                                          <p:spTgt spid="197671"/>
                                        </p:tgtEl>
                                        <p:attrNameLst>
                                          <p:attrName>style.visibility</p:attrName>
                                        </p:attrNameLst>
                                      </p:cBhvr>
                                      <p:to>
                                        <p:strVal val="visible"/>
                                      </p:to>
                                    </p:set>
                                    <p:animEffect transition="in" filter="checkerboard(across)">
                                      <p:cBhvr>
                                        <p:cTn id="82" dur="500"/>
                                        <p:tgtEl>
                                          <p:spTgt spid="197671"/>
                                        </p:tgtEl>
                                      </p:cBhvr>
                                    </p:animEffect>
                                  </p:childTnLst>
                                </p:cTn>
                              </p:par>
                              <p:par>
                                <p:cTn id="83" presetID="5" presetClass="entr" presetSubtype="10" fill="hold" nodeType="withEffect">
                                  <p:stCondLst>
                                    <p:cond delay="0"/>
                                  </p:stCondLst>
                                  <p:childTnLst>
                                    <p:set>
                                      <p:cBhvr>
                                        <p:cTn id="84" dur="1" fill="hold">
                                          <p:stCondLst>
                                            <p:cond delay="0"/>
                                          </p:stCondLst>
                                        </p:cTn>
                                        <p:tgtEl>
                                          <p:spTgt spid="197672"/>
                                        </p:tgtEl>
                                        <p:attrNameLst>
                                          <p:attrName>style.visibility</p:attrName>
                                        </p:attrNameLst>
                                      </p:cBhvr>
                                      <p:to>
                                        <p:strVal val="visible"/>
                                      </p:to>
                                    </p:set>
                                    <p:animEffect transition="in" filter="checkerboard(across)">
                                      <p:cBhvr>
                                        <p:cTn id="85" dur="500"/>
                                        <p:tgtEl>
                                          <p:spTgt spid="197672"/>
                                        </p:tgtEl>
                                      </p:cBhvr>
                                    </p:animEffect>
                                  </p:childTnLst>
                                </p:cTn>
                              </p:par>
                              <p:par>
                                <p:cTn id="86" presetID="5" presetClass="entr" presetSubtype="10" fill="hold" nodeType="withEffect">
                                  <p:stCondLst>
                                    <p:cond delay="0"/>
                                  </p:stCondLst>
                                  <p:childTnLst>
                                    <p:set>
                                      <p:cBhvr>
                                        <p:cTn id="87" dur="1" fill="hold">
                                          <p:stCondLst>
                                            <p:cond delay="0"/>
                                          </p:stCondLst>
                                        </p:cTn>
                                        <p:tgtEl>
                                          <p:spTgt spid="2"/>
                                        </p:tgtEl>
                                        <p:attrNameLst>
                                          <p:attrName>style.visibility</p:attrName>
                                        </p:attrNameLst>
                                      </p:cBhvr>
                                      <p:to>
                                        <p:strVal val="visible"/>
                                      </p:to>
                                    </p:set>
                                    <p:animEffect transition="in" filter="checkerboard(across)">
                                      <p:cBhvr>
                                        <p:cTn id="88" dur="500"/>
                                        <p:tgtEl>
                                          <p:spTgt spid="2"/>
                                        </p:tgtEl>
                                      </p:cBhvr>
                                    </p:animEffect>
                                  </p:childTnLst>
                                </p:cTn>
                              </p:par>
                            </p:childTnLst>
                          </p:cTn>
                        </p:par>
                      </p:childTnLst>
                    </p:cTn>
                  </p:par>
                  <p:par>
                    <p:cTn id="89" fill="hold" nodeType="clickPar">
                      <p:stCondLst>
                        <p:cond delay="indefinite"/>
                      </p:stCondLst>
                      <p:childTnLst>
                        <p:par>
                          <p:cTn id="90" fill="hold" nodeType="withGroup">
                            <p:stCondLst>
                              <p:cond delay="0"/>
                            </p:stCondLst>
                            <p:childTnLst>
                              <p:par>
                                <p:cTn id="91" presetID="5" presetClass="entr" presetSubtype="10" fill="hold" grpId="0" nodeType="clickEffect">
                                  <p:stCondLst>
                                    <p:cond delay="0"/>
                                  </p:stCondLst>
                                  <p:childTnLst>
                                    <p:set>
                                      <p:cBhvr>
                                        <p:cTn id="92" dur="1" fill="hold">
                                          <p:stCondLst>
                                            <p:cond delay="0"/>
                                          </p:stCondLst>
                                        </p:cTn>
                                        <p:tgtEl>
                                          <p:spTgt spid="197636"/>
                                        </p:tgtEl>
                                        <p:attrNameLst>
                                          <p:attrName>style.visibility</p:attrName>
                                        </p:attrNameLst>
                                      </p:cBhvr>
                                      <p:to>
                                        <p:strVal val="visible"/>
                                      </p:to>
                                    </p:set>
                                    <p:animEffect transition="in" filter="checkerboard(across)">
                                      <p:cBhvr>
                                        <p:cTn id="93" dur="500"/>
                                        <p:tgtEl>
                                          <p:spTgt spid="197636"/>
                                        </p:tgtEl>
                                      </p:cBhvr>
                                    </p:animEffect>
                                  </p:childTnLst>
                                </p:cTn>
                              </p:par>
                              <p:par>
                                <p:cTn id="94" presetID="5" presetClass="entr" presetSubtype="10" fill="hold" nodeType="withEffect">
                                  <p:stCondLst>
                                    <p:cond delay="0"/>
                                  </p:stCondLst>
                                  <p:childTnLst>
                                    <p:set>
                                      <p:cBhvr>
                                        <p:cTn id="95" dur="1" fill="hold">
                                          <p:stCondLst>
                                            <p:cond delay="0"/>
                                          </p:stCondLst>
                                        </p:cTn>
                                        <p:tgtEl>
                                          <p:spTgt spid="197638"/>
                                        </p:tgtEl>
                                        <p:attrNameLst>
                                          <p:attrName>style.visibility</p:attrName>
                                        </p:attrNameLst>
                                      </p:cBhvr>
                                      <p:to>
                                        <p:strVal val="visible"/>
                                      </p:to>
                                    </p:set>
                                    <p:animEffect transition="in" filter="checkerboard(across)">
                                      <p:cBhvr>
                                        <p:cTn id="96" dur="500"/>
                                        <p:tgtEl>
                                          <p:spTgt spid="197638"/>
                                        </p:tgtEl>
                                      </p:cBhvr>
                                    </p:animEffect>
                                  </p:childTnLst>
                                </p:cTn>
                              </p:par>
                              <p:par>
                                <p:cTn id="97" presetID="5" presetClass="entr" presetSubtype="10" fill="hold" grpId="0" nodeType="withEffect">
                                  <p:stCondLst>
                                    <p:cond delay="0"/>
                                  </p:stCondLst>
                                  <p:childTnLst>
                                    <p:set>
                                      <p:cBhvr>
                                        <p:cTn id="98" dur="1" fill="hold">
                                          <p:stCondLst>
                                            <p:cond delay="0"/>
                                          </p:stCondLst>
                                        </p:cTn>
                                        <p:tgtEl>
                                          <p:spTgt spid="197639"/>
                                        </p:tgtEl>
                                        <p:attrNameLst>
                                          <p:attrName>style.visibility</p:attrName>
                                        </p:attrNameLst>
                                      </p:cBhvr>
                                      <p:to>
                                        <p:strVal val="visible"/>
                                      </p:to>
                                    </p:set>
                                    <p:animEffect transition="in" filter="checkerboard(across)">
                                      <p:cBhvr>
                                        <p:cTn id="99" dur="500"/>
                                        <p:tgtEl>
                                          <p:spTgt spid="197639"/>
                                        </p:tgtEl>
                                      </p:cBhvr>
                                    </p:animEffect>
                                  </p:childTnLst>
                                </p:cTn>
                              </p:par>
                              <p:par>
                                <p:cTn id="100" presetID="5" presetClass="entr" presetSubtype="10" fill="hold" grpId="0" nodeType="withEffect">
                                  <p:stCondLst>
                                    <p:cond delay="0"/>
                                  </p:stCondLst>
                                  <p:childTnLst>
                                    <p:set>
                                      <p:cBhvr>
                                        <p:cTn id="101" dur="1" fill="hold">
                                          <p:stCondLst>
                                            <p:cond delay="0"/>
                                          </p:stCondLst>
                                        </p:cTn>
                                        <p:tgtEl>
                                          <p:spTgt spid="197640"/>
                                        </p:tgtEl>
                                        <p:attrNameLst>
                                          <p:attrName>style.visibility</p:attrName>
                                        </p:attrNameLst>
                                      </p:cBhvr>
                                      <p:to>
                                        <p:strVal val="visible"/>
                                      </p:to>
                                    </p:set>
                                    <p:animEffect transition="in" filter="checkerboard(across)">
                                      <p:cBhvr>
                                        <p:cTn id="102" dur="500"/>
                                        <p:tgtEl>
                                          <p:spTgt spid="197640"/>
                                        </p:tgtEl>
                                      </p:cBhvr>
                                    </p:animEffect>
                                  </p:childTnLst>
                                </p:cTn>
                              </p:par>
                              <p:par>
                                <p:cTn id="103" presetID="5" presetClass="entr" presetSubtype="10" fill="hold" nodeType="withEffect">
                                  <p:stCondLst>
                                    <p:cond delay="0"/>
                                  </p:stCondLst>
                                  <p:childTnLst>
                                    <p:set>
                                      <p:cBhvr>
                                        <p:cTn id="104" dur="1" fill="hold">
                                          <p:stCondLst>
                                            <p:cond delay="0"/>
                                          </p:stCondLst>
                                        </p:cTn>
                                        <p:tgtEl>
                                          <p:spTgt spid="197641"/>
                                        </p:tgtEl>
                                        <p:attrNameLst>
                                          <p:attrName>style.visibility</p:attrName>
                                        </p:attrNameLst>
                                      </p:cBhvr>
                                      <p:to>
                                        <p:strVal val="visible"/>
                                      </p:to>
                                    </p:set>
                                    <p:animEffect transition="in" filter="checkerboard(across)">
                                      <p:cBhvr>
                                        <p:cTn id="105" dur="500"/>
                                        <p:tgtEl>
                                          <p:spTgt spid="197641"/>
                                        </p:tgtEl>
                                      </p:cBhvr>
                                    </p:animEffect>
                                  </p:childTnLst>
                                </p:cTn>
                              </p:par>
                              <p:par>
                                <p:cTn id="106" presetID="5" presetClass="entr" presetSubtype="10" fill="hold" grpId="0" nodeType="withEffect">
                                  <p:stCondLst>
                                    <p:cond delay="0"/>
                                  </p:stCondLst>
                                  <p:childTnLst>
                                    <p:set>
                                      <p:cBhvr>
                                        <p:cTn id="107" dur="1" fill="hold">
                                          <p:stCondLst>
                                            <p:cond delay="0"/>
                                          </p:stCondLst>
                                        </p:cTn>
                                        <p:tgtEl>
                                          <p:spTgt spid="197634"/>
                                        </p:tgtEl>
                                        <p:attrNameLst>
                                          <p:attrName>style.visibility</p:attrName>
                                        </p:attrNameLst>
                                      </p:cBhvr>
                                      <p:to>
                                        <p:strVal val="visible"/>
                                      </p:to>
                                    </p:set>
                                    <p:animEffect transition="in" filter="checkerboard(across)">
                                      <p:cBhvr>
                                        <p:cTn id="108" dur="500"/>
                                        <p:tgtEl>
                                          <p:spTgt spid="197634"/>
                                        </p:tgtEl>
                                      </p:cBhvr>
                                    </p:animEffect>
                                  </p:childTnLst>
                                </p:cTn>
                              </p:par>
                              <p:par>
                                <p:cTn id="109" presetID="5" presetClass="entr" presetSubtype="10" fill="hold" nodeType="withEffect">
                                  <p:stCondLst>
                                    <p:cond delay="0"/>
                                  </p:stCondLst>
                                  <p:childTnLst>
                                    <p:set>
                                      <p:cBhvr>
                                        <p:cTn id="110" dur="1" fill="hold">
                                          <p:stCondLst>
                                            <p:cond delay="0"/>
                                          </p:stCondLst>
                                        </p:cTn>
                                        <p:tgtEl>
                                          <p:spTgt spid="197680"/>
                                        </p:tgtEl>
                                        <p:attrNameLst>
                                          <p:attrName>style.visibility</p:attrName>
                                        </p:attrNameLst>
                                      </p:cBhvr>
                                      <p:to>
                                        <p:strVal val="visible"/>
                                      </p:to>
                                    </p:set>
                                    <p:animEffect transition="in" filter="checkerboard(across)">
                                      <p:cBhvr>
                                        <p:cTn id="111" dur="500"/>
                                        <p:tgtEl>
                                          <p:spTgt spid="197680"/>
                                        </p:tgtEl>
                                      </p:cBhvr>
                                    </p:animEffect>
                                  </p:childTnLst>
                                </p:cTn>
                              </p:par>
                              <p:par>
                                <p:cTn id="112" presetID="5" presetClass="entr" presetSubtype="10" fill="hold" grpId="0" nodeType="withEffect">
                                  <p:stCondLst>
                                    <p:cond delay="0"/>
                                  </p:stCondLst>
                                  <p:childTnLst>
                                    <p:set>
                                      <p:cBhvr>
                                        <p:cTn id="113" dur="1" fill="hold">
                                          <p:stCondLst>
                                            <p:cond delay="0"/>
                                          </p:stCondLst>
                                        </p:cTn>
                                        <p:tgtEl>
                                          <p:spTgt spid="197681"/>
                                        </p:tgtEl>
                                        <p:attrNameLst>
                                          <p:attrName>style.visibility</p:attrName>
                                        </p:attrNameLst>
                                      </p:cBhvr>
                                      <p:to>
                                        <p:strVal val="visible"/>
                                      </p:to>
                                    </p:set>
                                    <p:animEffect transition="in" filter="checkerboard(across)">
                                      <p:cBhvr>
                                        <p:cTn id="114" dur="500"/>
                                        <p:tgtEl>
                                          <p:spTgt spid="197681"/>
                                        </p:tgtEl>
                                      </p:cBhvr>
                                    </p:animEffect>
                                  </p:childTnLst>
                                </p:cTn>
                              </p:par>
                              <p:par>
                                <p:cTn id="115" presetID="5" presetClass="entr" presetSubtype="10" fill="hold" grpId="0" nodeType="withEffect">
                                  <p:stCondLst>
                                    <p:cond delay="0"/>
                                  </p:stCondLst>
                                  <p:childTnLst>
                                    <p:set>
                                      <p:cBhvr>
                                        <p:cTn id="116" dur="1" fill="hold">
                                          <p:stCondLst>
                                            <p:cond delay="0"/>
                                          </p:stCondLst>
                                        </p:cTn>
                                        <p:tgtEl>
                                          <p:spTgt spid="197682"/>
                                        </p:tgtEl>
                                        <p:attrNameLst>
                                          <p:attrName>style.visibility</p:attrName>
                                        </p:attrNameLst>
                                      </p:cBhvr>
                                      <p:to>
                                        <p:strVal val="visible"/>
                                      </p:to>
                                    </p:set>
                                    <p:animEffect transition="in" filter="checkerboard(across)">
                                      <p:cBhvr>
                                        <p:cTn id="117" dur="500"/>
                                        <p:tgtEl>
                                          <p:spTgt spid="197682"/>
                                        </p:tgtEl>
                                      </p:cBhvr>
                                    </p:animEffect>
                                  </p:childTnLst>
                                </p:cTn>
                              </p:par>
                              <p:par>
                                <p:cTn id="118" presetID="5" presetClass="entr" presetSubtype="10" fill="hold" nodeType="withEffect">
                                  <p:stCondLst>
                                    <p:cond delay="0"/>
                                  </p:stCondLst>
                                  <p:childTnLst>
                                    <p:set>
                                      <p:cBhvr>
                                        <p:cTn id="119" dur="1" fill="hold">
                                          <p:stCondLst>
                                            <p:cond delay="0"/>
                                          </p:stCondLst>
                                        </p:cTn>
                                        <p:tgtEl>
                                          <p:spTgt spid="197683"/>
                                        </p:tgtEl>
                                        <p:attrNameLst>
                                          <p:attrName>style.visibility</p:attrName>
                                        </p:attrNameLst>
                                      </p:cBhvr>
                                      <p:to>
                                        <p:strVal val="visible"/>
                                      </p:to>
                                    </p:set>
                                    <p:animEffect transition="in" filter="checkerboard(across)">
                                      <p:cBhvr>
                                        <p:cTn id="120" dur="500"/>
                                        <p:tgtEl>
                                          <p:spTgt spid="197683"/>
                                        </p:tgtEl>
                                      </p:cBhvr>
                                    </p:animEffect>
                                  </p:childTnLst>
                                </p:cTn>
                              </p:par>
                              <p:par>
                                <p:cTn id="121" presetID="5" presetClass="entr" presetSubtype="10" fill="hold" grpId="0" nodeType="withEffect">
                                  <p:stCondLst>
                                    <p:cond delay="0"/>
                                  </p:stCondLst>
                                  <p:childTnLst>
                                    <p:set>
                                      <p:cBhvr>
                                        <p:cTn id="122" dur="1" fill="hold">
                                          <p:stCondLst>
                                            <p:cond delay="0"/>
                                          </p:stCondLst>
                                        </p:cTn>
                                        <p:tgtEl>
                                          <p:spTgt spid="197649"/>
                                        </p:tgtEl>
                                        <p:attrNameLst>
                                          <p:attrName>style.visibility</p:attrName>
                                        </p:attrNameLst>
                                      </p:cBhvr>
                                      <p:to>
                                        <p:strVal val="visible"/>
                                      </p:to>
                                    </p:set>
                                    <p:animEffect transition="in" filter="checkerboard(across)">
                                      <p:cBhvr>
                                        <p:cTn id="123" dur="500"/>
                                        <p:tgtEl>
                                          <p:spTgt spid="197649"/>
                                        </p:tgtEl>
                                      </p:cBhvr>
                                    </p:animEffect>
                                  </p:childTnLst>
                                </p:cTn>
                              </p:par>
                            </p:childTnLst>
                          </p:cTn>
                        </p:par>
                      </p:childTnLst>
                    </p:cTn>
                  </p:par>
                  <p:par>
                    <p:cTn id="124" fill="hold" nodeType="clickPar">
                      <p:stCondLst>
                        <p:cond delay="indefinite"/>
                      </p:stCondLst>
                      <p:childTnLst>
                        <p:par>
                          <p:cTn id="125" fill="hold" nodeType="withGroup">
                            <p:stCondLst>
                              <p:cond delay="0"/>
                            </p:stCondLst>
                            <p:childTnLst>
                              <p:par>
                                <p:cTn id="126" presetID="5" presetClass="entr" presetSubtype="10" fill="hold" grpId="0" nodeType="clickEffect">
                                  <p:stCondLst>
                                    <p:cond delay="0"/>
                                  </p:stCondLst>
                                  <p:childTnLst>
                                    <p:set>
                                      <p:cBhvr>
                                        <p:cTn id="127" dur="1" fill="hold">
                                          <p:stCondLst>
                                            <p:cond delay="0"/>
                                          </p:stCondLst>
                                        </p:cTn>
                                        <p:tgtEl>
                                          <p:spTgt spid="197635"/>
                                        </p:tgtEl>
                                        <p:attrNameLst>
                                          <p:attrName>style.visibility</p:attrName>
                                        </p:attrNameLst>
                                      </p:cBhvr>
                                      <p:to>
                                        <p:strVal val="visible"/>
                                      </p:to>
                                    </p:set>
                                    <p:animEffect transition="in" filter="checkerboard(across)">
                                      <p:cBhvr>
                                        <p:cTn id="128" dur="500"/>
                                        <p:tgtEl>
                                          <p:spTgt spid="197635"/>
                                        </p:tgtEl>
                                      </p:cBhvr>
                                    </p:animEffect>
                                  </p:childTnLst>
                                </p:cTn>
                              </p:par>
                              <p:par>
                                <p:cTn id="129" presetID="5" presetClass="entr" presetSubtype="10" fill="hold" nodeType="withEffect">
                                  <p:stCondLst>
                                    <p:cond delay="0"/>
                                  </p:stCondLst>
                                  <p:childTnLst>
                                    <p:set>
                                      <p:cBhvr>
                                        <p:cTn id="130" dur="1" fill="hold">
                                          <p:stCondLst>
                                            <p:cond delay="0"/>
                                          </p:stCondLst>
                                        </p:cTn>
                                        <p:tgtEl>
                                          <p:spTgt spid="197684"/>
                                        </p:tgtEl>
                                        <p:attrNameLst>
                                          <p:attrName>style.visibility</p:attrName>
                                        </p:attrNameLst>
                                      </p:cBhvr>
                                      <p:to>
                                        <p:strVal val="visible"/>
                                      </p:to>
                                    </p:set>
                                    <p:animEffect transition="in" filter="checkerboard(across)">
                                      <p:cBhvr>
                                        <p:cTn id="131" dur="500"/>
                                        <p:tgtEl>
                                          <p:spTgt spid="197684"/>
                                        </p:tgtEl>
                                      </p:cBhvr>
                                    </p:animEffect>
                                  </p:childTnLst>
                                </p:cTn>
                              </p:par>
                              <p:par>
                                <p:cTn id="132" presetID="5" presetClass="entr" presetSubtype="10" fill="hold" grpId="0" nodeType="withEffect">
                                  <p:stCondLst>
                                    <p:cond delay="0"/>
                                  </p:stCondLst>
                                  <p:childTnLst>
                                    <p:set>
                                      <p:cBhvr>
                                        <p:cTn id="133" dur="1" fill="hold">
                                          <p:stCondLst>
                                            <p:cond delay="0"/>
                                          </p:stCondLst>
                                        </p:cTn>
                                        <p:tgtEl>
                                          <p:spTgt spid="197685"/>
                                        </p:tgtEl>
                                        <p:attrNameLst>
                                          <p:attrName>style.visibility</p:attrName>
                                        </p:attrNameLst>
                                      </p:cBhvr>
                                      <p:to>
                                        <p:strVal val="visible"/>
                                      </p:to>
                                    </p:set>
                                    <p:animEffect transition="in" filter="checkerboard(across)">
                                      <p:cBhvr>
                                        <p:cTn id="134" dur="500"/>
                                        <p:tgtEl>
                                          <p:spTgt spid="197685"/>
                                        </p:tgtEl>
                                      </p:cBhvr>
                                    </p:animEffect>
                                  </p:childTnLst>
                                </p:cTn>
                              </p:par>
                              <p:par>
                                <p:cTn id="135" presetID="5" presetClass="entr" presetSubtype="10" fill="hold" grpId="0" nodeType="withEffect">
                                  <p:stCondLst>
                                    <p:cond delay="0"/>
                                  </p:stCondLst>
                                  <p:childTnLst>
                                    <p:set>
                                      <p:cBhvr>
                                        <p:cTn id="136" dur="1" fill="hold">
                                          <p:stCondLst>
                                            <p:cond delay="0"/>
                                          </p:stCondLst>
                                        </p:cTn>
                                        <p:tgtEl>
                                          <p:spTgt spid="197686"/>
                                        </p:tgtEl>
                                        <p:attrNameLst>
                                          <p:attrName>style.visibility</p:attrName>
                                        </p:attrNameLst>
                                      </p:cBhvr>
                                      <p:to>
                                        <p:strVal val="visible"/>
                                      </p:to>
                                    </p:set>
                                    <p:animEffect transition="in" filter="checkerboard(across)">
                                      <p:cBhvr>
                                        <p:cTn id="137" dur="500"/>
                                        <p:tgtEl>
                                          <p:spTgt spid="197686"/>
                                        </p:tgtEl>
                                      </p:cBhvr>
                                    </p:animEffect>
                                  </p:childTnLst>
                                </p:cTn>
                              </p:par>
                              <p:par>
                                <p:cTn id="138" presetID="5" presetClass="entr" presetSubtype="10" fill="hold" nodeType="withEffect">
                                  <p:stCondLst>
                                    <p:cond delay="0"/>
                                  </p:stCondLst>
                                  <p:childTnLst>
                                    <p:set>
                                      <p:cBhvr>
                                        <p:cTn id="139" dur="1" fill="hold">
                                          <p:stCondLst>
                                            <p:cond delay="0"/>
                                          </p:stCondLst>
                                        </p:cTn>
                                        <p:tgtEl>
                                          <p:spTgt spid="197687"/>
                                        </p:tgtEl>
                                        <p:attrNameLst>
                                          <p:attrName>style.visibility</p:attrName>
                                        </p:attrNameLst>
                                      </p:cBhvr>
                                      <p:to>
                                        <p:strVal val="visible"/>
                                      </p:to>
                                    </p:set>
                                    <p:animEffect transition="in" filter="checkerboard(across)">
                                      <p:cBhvr>
                                        <p:cTn id="140" dur="500"/>
                                        <p:tgtEl>
                                          <p:spTgt spid="197687"/>
                                        </p:tgtEl>
                                      </p:cBhvr>
                                    </p:animEffect>
                                  </p:childTnLst>
                                </p:cTn>
                              </p:par>
                              <p:par>
                                <p:cTn id="141" presetID="5" presetClass="entr" presetSubtype="10" fill="hold" grpId="0" nodeType="withEffect">
                                  <p:stCondLst>
                                    <p:cond delay="0"/>
                                  </p:stCondLst>
                                  <p:childTnLst>
                                    <p:set>
                                      <p:cBhvr>
                                        <p:cTn id="142" dur="1" fill="hold">
                                          <p:stCondLst>
                                            <p:cond delay="0"/>
                                          </p:stCondLst>
                                        </p:cTn>
                                        <p:tgtEl>
                                          <p:spTgt spid="197650"/>
                                        </p:tgtEl>
                                        <p:attrNameLst>
                                          <p:attrName>style.visibility</p:attrName>
                                        </p:attrNameLst>
                                      </p:cBhvr>
                                      <p:to>
                                        <p:strVal val="visible"/>
                                      </p:to>
                                    </p:set>
                                    <p:animEffect transition="in" filter="checkerboard(across)">
                                      <p:cBhvr>
                                        <p:cTn id="143" dur="500"/>
                                        <p:tgtEl>
                                          <p:spTgt spid="197650"/>
                                        </p:tgtEl>
                                      </p:cBhvr>
                                    </p:animEffect>
                                  </p:childTnLst>
                                </p:cTn>
                              </p:par>
                              <p:par>
                                <p:cTn id="144" presetID="5" presetClass="entr" presetSubtype="10" fill="hold" nodeType="withEffect">
                                  <p:stCondLst>
                                    <p:cond delay="0"/>
                                  </p:stCondLst>
                                  <p:childTnLst>
                                    <p:set>
                                      <p:cBhvr>
                                        <p:cTn id="145" dur="1" fill="hold">
                                          <p:stCondLst>
                                            <p:cond delay="0"/>
                                          </p:stCondLst>
                                        </p:cTn>
                                        <p:tgtEl>
                                          <p:spTgt spid="197651"/>
                                        </p:tgtEl>
                                        <p:attrNameLst>
                                          <p:attrName>style.visibility</p:attrName>
                                        </p:attrNameLst>
                                      </p:cBhvr>
                                      <p:to>
                                        <p:strVal val="visible"/>
                                      </p:to>
                                    </p:set>
                                    <p:animEffect transition="in" filter="checkerboard(across)">
                                      <p:cBhvr>
                                        <p:cTn id="146" dur="500"/>
                                        <p:tgtEl>
                                          <p:spTgt spid="197651"/>
                                        </p:tgtEl>
                                      </p:cBhvr>
                                    </p:animEffect>
                                  </p:childTnLst>
                                </p:cTn>
                              </p:par>
                              <p:par>
                                <p:cTn id="147" presetID="5" presetClass="entr" presetSubtype="10" fill="hold" grpId="0" nodeType="withEffect">
                                  <p:stCondLst>
                                    <p:cond delay="0"/>
                                  </p:stCondLst>
                                  <p:childTnLst>
                                    <p:set>
                                      <p:cBhvr>
                                        <p:cTn id="148" dur="1" fill="hold">
                                          <p:stCondLst>
                                            <p:cond delay="0"/>
                                          </p:stCondLst>
                                        </p:cTn>
                                        <p:tgtEl>
                                          <p:spTgt spid="197652"/>
                                        </p:tgtEl>
                                        <p:attrNameLst>
                                          <p:attrName>style.visibility</p:attrName>
                                        </p:attrNameLst>
                                      </p:cBhvr>
                                      <p:to>
                                        <p:strVal val="visible"/>
                                      </p:to>
                                    </p:set>
                                    <p:animEffect transition="in" filter="checkerboard(across)">
                                      <p:cBhvr>
                                        <p:cTn id="149" dur="500"/>
                                        <p:tgtEl>
                                          <p:spTgt spid="197652"/>
                                        </p:tgtEl>
                                      </p:cBhvr>
                                    </p:animEffect>
                                  </p:childTnLst>
                                </p:cTn>
                              </p:par>
                              <p:par>
                                <p:cTn id="150" presetID="5" presetClass="entr" presetSubtype="10" fill="hold" grpId="0" nodeType="withEffect">
                                  <p:stCondLst>
                                    <p:cond delay="0"/>
                                  </p:stCondLst>
                                  <p:childTnLst>
                                    <p:set>
                                      <p:cBhvr>
                                        <p:cTn id="151" dur="1" fill="hold">
                                          <p:stCondLst>
                                            <p:cond delay="0"/>
                                          </p:stCondLst>
                                        </p:cTn>
                                        <p:tgtEl>
                                          <p:spTgt spid="197653"/>
                                        </p:tgtEl>
                                        <p:attrNameLst>
                                          <p:attrName>style.visibility</p:attrName>
                                        </p:attrNameLst>
                                      </p:cBhvr>
                                      <p:to>
                                        <p:strVal val="visible"/>
                                      </p:to>
                                    </p:set>
                                    <p:animEffect transition="in" filter="checkerboard(across)">
                                      <p:cBhvr>
                                        <p:cTn id="152" dur="500"/>
                                        <p:tgtEl>
                                          <p:spTgt spid="197653"/>
                                        </p:tgtEl>
                                      </p:cBhvr>
                                    </p:animEffect>
                                  </p:childTnLst>
                                </p:cTn>
                              </p:par>
                              <p:par>
                                <p:cTn id="153" presetID="5" presetClass="entr" presetSubtype="10" fill="hold" nodeType="withEffect">
                                  <p:stCondLst>
                                    <p:cond delay="0"/>
                                  </p:stCondLst>
                                  <p:childTnLst>
                                    <p:set>
                                      <p:cBhvr>
                                        <p:cTn id="154" dur="1" fill="hold">
                                          <p:stCondLst>
                                            <p:cond delay="0"/>
                                          </p:stCondLst>
                                        </p:cTn>
                                        <p:tgtEl>
                                          <p:spTgt spid="197654"/>
                                        </p:tgtEl>
                                        <p:attrNameLst>
                                          <p:attrName>style.visibility</p:attrName>
                                        </p:attrNameLst>
                                      </p:cBhvr>
                                      <p:to>
                                        <p:strVal val="visible"/>
                                      </p:to>
                                    </p:set>
                                    <p:animEffect transition="in" filter="checkerboard(across)">
                                      <p:cBhvr>
                                        <p:cTn id="155" dur="500"/>
                                        <p:tgtEl>
                                          <p:spTgt spid="197654"/>
                                        </p:tgtEl>
                                      </p:cBhvr>
                                    </p:animEffect>
                                  </p:childTnLst>
                                </p:cTn>
                              </p:par>
                              <p:par>
                                <p:cTn id="156" presetID="5" presetClass="entr" presetSubtype="10" fill="hold" grpId="0" nodeType="withEffect">
                                  <p:stCondLst>
                                    <p:cond delay="0"/>
                                  </p:stCondLst>
                                  <p:childTnLst>
                                    <p:set>
                                      <p:cBhvr>
                                        <p:cTn id="157" dur="1" fill="hold">
                                          <p:stCondLst>
                                            <p:cond delay="0"/>
                                          </p:stCondLst>
                                        </p:cTn>
                                        <p:tgtEl>
                                          <p:spTgt spid="197655"/>
                                        </p:tgtEl>
                                        <p:attrNameLst>
                                          <p:attrName>style.visibility</p:attrName>
                                        </p:attrNameLst>
                                      </p:cBhvr>
                                      <p:to>
                                        <p:strVal val="visible"/>
                                      </p:to>
                                    </p:set>
                                    <p:animEffect transition="in" filter="checkerboard(across)">
                                      <p:cBhvr>
                                        <p:cTn id="158" dur="500"/>
                                        <p:tgtEl>
                                          <p:spTgt spid="1976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634" grpId="0" animBg="1"/>
      <p:bldP spid="197635" grpId="0" animBg="1"/>
      <p:bldP spid="197636" grpId="0" animBg="1"/>
      <p:bldP spid="197637" grpId="0" animBg="1"/>
      <p:bldP spid="197639" grpId="0"/>
      <p:bldP spid="197640" grpId="0"/>
      <p:bldP spid="197642" grpId="0" animBg="1"/>
      <p:bldP spid="197643" grpId="0" animBg="1"/>
      <p:bldP spid="197644" grpId="0" animBg="1"/>
      <p:bldP spid="197649" grpId="0"/>
      <p:bldP spid="197650" grpId="0" animBg="1"/>
      <p:bldP spid="197652" grpId="0"/>
      <p:bldP spid="197653" grpId="0"/>
      <p:bldP spid="197655" grpId="0"/>
      <p:bldP spid="197656" grpId="0" animBg="1"/>
      <p:bldP spid="197657" grpId="0" animBg="1"/>
      <p:bldP spid="197658" grpId="0" animBg="1"/>
      <p:bldP spid="197661" grpId="0" animBg="1"/>
      <p:bldP spid="197662" grpId="0" animBg="1"/>
      <p:bldP spid="197665" grpId="0" animBg="1"/>
      <p:bldP spid="197666" grpId="0" animBg="1"/>
      <p:bldP spid="197669" grpId="0"/>
      <p:bldP spid="197670" grpId="0"/>
      <p:bldP spid="197676" grpId="0"/>
      <p:bldP spid="197678" grpId="0"/>
      <p:bldP spid="197681" grpId="0"/>
      <p:bldP spid="197682" grpId="0"/>
      <p:bldP spid="197685" grpId="0"/>
      <p:bldP spid="197686"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Oval 2">
            <a:extLst>
              <a:ext uri="{FF2B5EF4-FFF2-40B4-BE49-F238E27FC236}">
                <a16:creationId xmlns:a16="http://schemas.microsoft.com/office/drawing/2014/main" id="{0EAB6FC4-65D0-4FF8-AC84-DF18E1C482DE}"/>
              </a:ext>
            </a:extLst>
          </p:cNvPr>
          <p:cNvSpPr>
            <a:spLocks noChangeArrowheads="1"/>
          </p:cNvSpPr>
          <p:nvPr/>
        </p:nvSpPr>
        <p:spPr bwMode="auto">
          <a:xfrm>
            <a:off x="3768726" y="1538288"/>
            <a:ext cx="1084263" cy="1084262"/>
          </a:xfrm>
          <a:prstGeom prst="ellipse">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GB" altLang="cs-CZ" sz="1800">
              <a:solidFill>
                <a:srgbClr val="FFCCCC"/>
              </a:solidFill>
            </a:endParaRPr>
          </a:p>
        </p:txBody>
      </p:sp>
      <p:sp>
        <p:nvSpPr>
          <p:cNvPr id="192515" name="Freeform 3">
            <a:extLst>
              <a:ext uri="{FF2B5EF4-FFF2-40B4-BE49-F238E27FC236}">
                <a16:creationId xmlns:a16="http://schemas.microsoft.com/office/drawing/2014/main" id="{50350EFD-A086-498A-BD8D-108219E791AA}"/>
              </a:ext>
            </a:extLst>
          </p:cNvPr>
          <p:cNvSpPr>
            <a:spLocks/>
          </p:cNvSpPr>
          <p:nvPr/>
        </p:nvSpPr>
        <p:spPr bwMode="auto">
          <a:xfrm>
            <a:off x="1822450" y="3776663"/>
            <a:ext cx="2990850" cy="1485900"/>
          </a:xfrm>
          <a:custGeom>
            <a:avLst/>
            <a:gdLst>
              <a:gd name="T0" fmla="*/ 2147483646 w 1884"/>
              <a:gd name="T1" fmla="*/ 2147483646 h 936"/>
              <a:gd name="T2" fmla="*/ 2147483646 w 1884"/>
              <a:gd name="T3" fmla="*/ 2147483646 h 936"/>
              <a:gd name="T4" fmla="*/ 2147483646 w 1884"/>
              <a:gd name="T5" fmla="*/ 2147483646 h 936"/>
              <a:gd name="T6" fmla="*/ 2147483646 w 1884"/>
              <a:gd name="T7" fmla="*/ 2147483646 h 936"/>
              <a:gd name="T8" fmla="*/ 2147483646 w 1884"/>
              <a:gd name="T9" fmla="*/ 2147483646 h 936"/>
              <a:gd name="T10" fmla="*/ 2147483646 w 1884"/>
              <a:gd name="T11" fmla="*/ 2147483646 h 936"/>
              <a:gd name="T12" fmla="*/ 2147483646 w 1884"/>
              <a:gd name="T13" fmla="*/ 2147483646 h 936"/>
              <a:gd name="T14" fmla="*/ 2147483646 w 1884"/>
              <a:gd name="T15" fmla="*/ 2147483646 h 936"/>
              <a:gd name="T16" fmla="*/ 2147483646 w 1884"/>
              <a:gd name="T17" fmla="*/ 2147483646 h 936"/>
              <a:gd name="T18" fmla="*/ 2147483646 w 1884"/>
              <a:gd name="T19" fmla="*/ 2147483646 h 936"/>
              <a:gd name="T20" fmla="*/ 2147483646 w 1884"/>
              <a:gd name="T21" fmla="*/ 2147483646 h 936"/>
              <a:gd name="T22" fmla="*/ 2147483646 w 1884"/>
              <a:gd name="T23" fmla="*/ 2147483646 h 936"/>
              <a:gd name="T24" fmla="*/ 0 w 1884"/>
              <a:gd name="T25" fmla="*/ 0 h 9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884"/>
              <a:gd name="T40" fmla="*/ 0 h 936"/>
              <a:gd name="T41" fmla="*/ 1884 w 1884"/>
              <a:gd name="T42" fmla="*/ 936 h 9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884" h="936">
                <a:moveTo>
                  <a:pt x="1884" y="933"/>
                </a:moveTo>
                <a:cubicBezTo>
                  <a:pt x="1847" y="926"/>
                  <a:pt x="1726" y="936"/>
                  <a:pt x="1671" y="889"/>
                </a:cubicBezTo>
                <a:cubicBezTo>
                  <a:pt x="1616" y="842"/>
                  <a:pt x="1586" y="720"/>
                  <a:pt x="1552" y="651"/>
                </a:cubicBezTo>
                <a:cubicBezTo>
                  <a:pt x="1518" y="582"/>
                  <a:pt x="1498" y="486"/>
                  <a:pt x="1466" y="475"/>
                </a:cubicBezTo>
                <a:cubicBezTo>
                  <a:pt x="1434" y="464"/>
                  <a:pt x="1407" y="558"/>
                  <a:pt x="1358" y="582"/>
                </a:cubicBezTo>
                <a:cubicBezTo>
                  <a:pt x="1309" y="606"/>
                  <a:pt x="1225" y="620"/>
                  <a:pt x="1170" y="619"/>
                </a:cubicBezTo>
                <a:cubicBezTo>
                  <a:pt x="1115" y="618"/>
                  <a:pt x="1074" y="615"/>
                  <a:pt x="1027" y="576"/>
                </a:cubicBezTo>
                <a:cubicBezTo>
                  <a:pt x="980" y="537"/>
                  <a:pt x="903" y="445"/>
                  <a:pt x="888" y="382"/>
                </a:cubicBezTo>
                <a:cubicBezTo>
                  <a:pt x="873" y="319"/>
                  <a:pt x="943" y="253"/>
                  <a:pt x="938" y="200"/>
                </a:cubicBezTo>
                <a:cubicBezTo>
                  <a:pt x="933" y="147"/>
                  <a:pt x="941" y="89"/>
                  <a:pt x="857" y="62"/>
                </a:cubicBezTo>
                <a:cubicBezTo>
                  <a:pt x="773" y="35"/>
                  <a:pt x="553" y="41"/>
                  <a:pt x="431" y="37"/>
                </a:cubicBezTo>
                <a:cubicBezTo>
                  <a:pt x="309" y="33"/>
                  <a:pt x="197" y="44"/>
                  <a:pt x="125" y="38"/>
                </a:cubicBezTo>
                <a:cubicBezTo>
                  <a:pt x="53" y="32"/>
                  <a:pt x="26" y="8"/>
                  <a:pt x="0" y="0"/>
                </a:cubicBezTo>
              </a:path>
            </a:pathLst>
          </a:custGeom>
          <a:noFill/>
          <a:ln w="76200" cmpd="sng">
            <a:solidFill>
              <a:srgbClr val="FF00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2516" name="Freeform 4">
            <a:extLst>
              <a:ext uri="{FF2B5EF4-FFF2-40B4-BE49-F238E27FC236}">
                <a16:creationId xmlns:a16="http://schemas.microsoft.com/office/drawing/2014/main" id="{506288D9-8F1A-46F7-9A88-649136D1143C}"/>
              </a:ext>
            </a:extLst>
          </p:cNvPr>
          <p:cNvSpPr>
            <a:spLocks/>
          </p:cNvSpPr>
          <p:nvPr/>
        </p:nvSpPr>
        <p:spPr bwMode="auto">
          <a:xfrm>
            <a:off x="1773238" y="3825876"/>
            <a:ext cx="3060700" cy="1497013"/>
          </a:xfrm>
          <a:custGeom>
            <a:avLst/>
            <a:gdLst>
              <a:gd name="T0" fmla="*/ 0 w 1928"/>
              <a:gd name="T1" fmla="*/ 0 h 943"/>
              <a:gd name="T2" fmla="*/ 2147483646 w 1928"/>
              <a:gd name="T3" fmla="*/ 2147483646 h 943"/>
              <a:gd name="T4" fmla="*/ 2147483646 w 1928"/>
              <a:gd name="T5" fmla="*/ 2147483646 h 943"/>
              <a:gd name="T6" fmla="*/ 2147483646 w 1928"/>
              <a:gd name="T7" fmla="*/ 2147483646 h 943"/>
              <a:gd name="T8" fmla="*/ 2147483646 w 1928"/>
              <a:gd name="T9" fmla="*/ 2147483646 h 943"/>
              <a:gd name="T10" fmla="*/ 2147483646 w 1928"/>
              <a:gd name="T11" fmla="*/ 2147483646 h 943"/>
              <a:gd name="T12" fmla="*/ 2147483646 w 1928"/>
              <a:gd name="T13" fmla="*/ 2147483646 h 943"/>
              <a:gd name="T14" fmla="*/ 2147483646 w 1928"/>
              <a:gd name="T15" fmla="*/ 2147483646 h 943"/>
              <a:gd name="T16" fmla="*/ 2147483646 w 1928"/>
              <a:gd name="T17" fmla="*/ 2147483646 h 9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28"/>
              <a:gd name="T28" fmla="*/ 0 h 943"/>
              <a:gd name="T29" fmla="*/ 1928 w 1928"/>
              <a:gd name="T30" fmla="*/ 943 h 9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28" h="943">
                <a:moveTo>
                  <a:pt x="0" y="0"/>
                </a:moveTo>
                <a:cubicBezTo>
                  <a:pt x="84" y="25"/>
                  <a:pt x="417" y="102"/>
                  <a:pt x="513" y="150"/>
                </a:cubicBezTo>
                <a:cubicBezTo>
                  <a:pt x="609" y="198"/>
                  <a:pt x="550" y="250"/>
                  <a:pt x="576" y="288"/>
                </a:cubicBezTo>
                <a:cubicBezTo>
                  <a:pt x="602" y="326"/>
                  <a:pt x="625" y="358"/>
                  <a:pt x="669" y="376"/>
                </a:cubicBezTo>
                <a:cubicBezTo>
                  <a:pt x="713" y="394"/>
                  <a:pt x="801" y="348"/>
                  <a:pt x="838" y="394"/>
                </a:cubicBezTo>
                <a:cubicBezTo>
                  <a:pt x="875" y="440"/>
                  <a:pt x="871" y="567"/>
                  <a:pt x="889" y="651"/>
                </a:cubicBezTo>
                <a:cubicBezTo>
                  <a:pt x="907" y="735"/>
                  <a:pt x="851" y="859"/>
                  <a:pt x="945" y="901"/>
                </a:cubicBezTo>
                <a:cubicBezTo>
                  <a:pt x="1039" y="943"/>
                  <a:pt x="1288" y="896"/>
                  <a:pt x="1452" y="901"/>
                </a:cubicBezTo>
                <a:cubicBezTo>
                  <a:pt x="1616" y="906"/>
                  <a:pt x="1849" y="929"/>
                  <a:pt x="1928" y="933"/>
                </a:cubicBezTo>
              </a:path>
            </a:pathLst>
          </a:custGeom>
          <a:noFill/>
          <a:ln w="762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2517" name="Rectangle 5">
            <a:extLst>
              <a:ext uri="{FF2B5EF4-FFF2-40B4-BE49-F238E27FC236}">
                <a16:creationId xmlns:a16="http://schemas.microsoft.com/office/drawing/2014/main" id="{54DA76AA-0782-428C-B933-14C426F4505A}"/>
              </a:ext>
            </a:extLst>
          </p:cNvPr>
          <p:cNvSpPr>
            <a:spLocks noChangeArrowheads="1"/>
          </p:cNvSpPr>
          <p:nvPr/>
        </p:nvSpPr>
        <p:spPr bwMode="auto">
          <a:xfrm>
            <a:off x="1547813" y="5373689"/>
            <a:ext cx="1712912" cy="1368425"/>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2518" name="Line 6">
            <a:extLst>
              <a:ext uri="{FF2B5EF4-FFF2-40B4-BE49-F238E27FC236}">
                <a16:creationId xmlns:a16="http://schemas.microsoft.com/office/drawing/2014/main" id="{E3E95C00-EC59-4A77-BB29-E8233AB1DE15}"/>
              </a:ext>
            </a:extLst>
          </p:cNvPr>
          <p:cNvSpPr>
            <a:spLocks noChangeShapeType="1"/>
          </p:cNvSpPr>
          <p:nvPr/>
        </p:nvSpPr>
        <p:spPr bwMode="auto">
          <a:xfrm flipV="1">
            <a:off x="1993900" y="5942014"/>
            <a:ext cx="0" cy="287337"/>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2519" name="Text Box 7">
            <a:extLst>
              <a:ext uri="{FF2B5EF4-FFF2-40B4-BE49-F238E27FC236}">
                <a16:creationId xmlns:a16="http://schemas.microsoft.com/office/drawing/2014/main" id="{95D2C621-7473-4E7A-AB8E-4EBC5BEED4AF}"/>
              </a:ext>
            </a:extLst>
          </p:cNvPr>
          <p:cNvSpPr txBox="1">
            <a:spLocks noChangeArrowheads="1"/>
          </p:cNvSpPr>
          <p:nvPr/>
        </p:nvSpPr>
        <p:spPr bwMode="auto">
          <a:xfrm>
            <a:off x="1979613" y="5408614"/>
            <a:ext cx="863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pCO</a:t>
            </a:r>
            <a:r>
              <a:rPr lang="cs-CZ" altLang="cs-CZ" sz="2000" baseline="-25000"/>
              <a:t>2</a:t>
            </a:r>
          </a:p>
        </p:txBody>
      </p:sp>
      <p:sp>
        <p:nvSpPr>
          <p:cNvPr id="192520" name="Text Box 8">
            <a:extLst>
              <a:ext uri="{FF2B5EF4-FFF2-40B4-BE49-F238E27FC236}">
                <a16:creationId xmlns:a16="http://schemas.microsoft.com/office/drawing/2014/main" id="{9BA23577-2977-44FD-823F-8A7C53D9E59F}"/>
              </a:ext>
            </a:extLst>
          </p:cNvPr>
          <p:cNvSpPr txBox="1">
            <a:spLocks noChangeArrowheads="1"/>
          </p:cNvSpPr>
          <p:nvPr/>
        </p:nvSpPr>
        <p:spPr bwMode="auto">
          <a:xfrm>
            <a:off x="1981200" y="5805489"/>
            <a:ext cx="6477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pO</a:t>
            </a:r>
            <a:r>
              <a:rPr lang="cs-CZ" altLang="cs-CZ" sz="2000" baseline="-25000"/>
              <a:t>2</a:t>
            </a:r>
          </a:p>
        </p:txBody>
      </p:sp>
      <p:sp>
        <p:nvSpPr>
          <p:cNvPr id="192521" name="Line 9">
            <a:extLst>
              <a:ext uri="{FF2B5EF4-FFF2-40B4-BE49-F238E27FC236}">
                <a16:creationId xmlns:a16="http://schemas.microsoft.com/office/drawing/2014/main" id="{D8BEC5E0-9ECB-4832-9E67-495D92D246A5}"/>
              </a:ext>
            </a:extLst>
          </p:cNvPr>
          <p:cNvSpPr>
            <a:spLocks noChangeShapeType="1"/>
          </p:cNvSpPr>
          <p:nvPr/>
        </p:nvSpPr>
        <p:spPr bwMode="auto">
          <a:xfrm flipV="1">
            <a:off x="1979613" y="5519739"/>
            <a:ext cx="0" cy="28733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2522" name="Text Box 10">
            <a:extLst>
              <a:ext uri="{FF2B5EF4-FFF2-40B4-BE49-F238E27FC236}">
                <a16:creationId xmlns:a16="http://schemas.microsoft.com/office/drawing/2014/main" id="{84A4EA79-A41A-4B73-BEF2-4C3D8D5252FC}"/>
              </a:ext>
            </a:extLst>
          </p:cNvPr>
          <p:cNvSpPr txBox="1">
            <a:spLocks noChangeArrowheads="1"/>
          </p:cNvSpPr>
          <p:nvPr/>
        </p:nvSpPr>
        <p:spPr bwMode="auto">
          <a:xfrm>
            <a:off x="1587501" y="720725"/>
            <a:ext cx="2843213" cy="406400"/>
          </a:xfrm>
          <a:prstGeom prst="rect">
            <a:avLst/>
          </a:prstGeom>
          <a:solidFill>
            <a:srgbClr val="66FFFF"/>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VE =   VD + (  </a:t>
            </a:r>
            <a:r>
              <a:rPr lang="cs-CZ" altLang="cs-CZ" sz="1200" b="1"/>
              <a:t>VA1</a:t>
            </a:r>
            <a:r>
              <a:rPr lang="cs-CZ" altLang="cs-CZ" sz="1800"/>
              <a:t> +  </a:t>
            </a:r>
            <a:r>
              <a:rPr lang="cs-CZ" altLang="cs-CZ" sz="2000"/>
              <a:t>VA2</a:t>
            </a:r>
            <a:r>
              <a:rPr lang="cs-CZ" altLang="cs-CZ" sz="1800"/>
              <a:t>)</a:t>
            </a:r>
          </a:p>
        </p:txBody>
      </p:sp>
      <p:sp>
        <p:nvSpPr>
          <p:cNvPr id="192523" name="Text Box 11">
            <a:extLst>
              <a:ext uri="{FF2B5EF4-FFF2-40B4-BE49-F238E27FC236}">
                <a16:creationId xmlns:a16="http://schemas.microsoft.com/office/drawing/2014/main" id="{3929879A-873D-4D6C-BAB2-18B829FEA7AB}"/>
              </a:ext>
            </a:extLst>
          </p:cNvPr>
          <p:cNvSpPr txBox="1">
            <a:spLocks noChangeArrowheads="1"/>
          </p:cNvSpPr>
          <p:nvPr/>
        </p:nvSpPr>
        <p:spPr bwMode="auto">
          <a:xfrm>
            <a:off x="1547814" y="6188076"/>
            <a:ext cx="1728787"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cs-CZ" altLang="cs-CZ" sz="1600"/>
              <a:t>Hypoventilated alveolus</a:t>
            </a:r>
          </a:p>
        </p:txBody>
      </p:sp>
      <p:sp>
        <p:nvSpPr>
          <p:cNvPr id="192524" name="Rectangle 12">
            <a:extLst>
              <a:ext uri="{FF2B5EF4-FFF2-40B4-BE49-F238E27FC236}">
                <a16:creationId xmlns:a16="http://schemas.microsoft.com/office/drawing/2014/main" id="{F77E89B0-AB31-4833-9A32-96B1BE1503A9}"/>
              </a:ext>
            </a:extLst>
          </p:cNvPr>
          <p:cNvSpPr>
            <a:spLocks noChangeArrowheads="1"/>
          </p:cNvSpPr>
          <p:nvPr/>
        </p:nvSpPr>
        <p:spPr bwMode="auto">
          <a:xfrm>
            <a:off x="3275013" y="5380039"/>
            <a:ext cx="1714500" cy="1368425"/>
          </a:xfrm>
          <a:prstGeom prst="rect">
            <a:avLst/>
          </a:prstGeom>
          <a:solidFill>
            <a:srgbClr val="FFCCCC"/>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2525" name="Line 13">
            <a:extLst>
              <a:ext uri="{FF2B5EF4-FFF2-40B4-BE49-F238E27FC236}">
                <a16:creationId xmlns:a16="http://schemas.microsoft.com/office/drawing/2014/main" id="{63EBEAE0-5385-4484-A46D-E4891743EAB8}"/>
              </a:ext>
            </a:extLst>
          </p:cNvPr>
          <p:cNvSpPr>
            <a:spLocks noChangeShapeType="1"/>
          </p:cNvSpPr>
          <p:nvPr/>
        </p:nvSpPr>
        <p:spPr bwMode="auto">
          <a:xfrm flipV="1">
            <a:off x="3706813" y="5524500"/>
            <a:ext cx="0" cy="287338"/>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2526" name="Text Box 14">
            <a:extLst>
              <a:ext uri="{FF2B5EF4-FFF2-40B4-BE49-F238E27FC236}">
                <a16:creationId xmlns:a16="http://schemas.microsoft.com/office/drawing/2014/main" id="{771EBAB4-EEE0-4B9F-B6A6-34F16D59E9C3}"/>
              </a:ext>
            </a:extLst>
          </p:cNvPr>
          <p:cNvSpPr txBox="1">
            <a:spLocks noChangeArrowheads="1"/>
          </p:cNvSpPr>
          <p:nvPr/>
        </p:nvSpPr>
        <p:spPr bwMode="auto">
          <a:xfrm>
            <a:off x="3706813" y="5414964"/>
            <a:ext cx="863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pCO</a:t>
            </a:r>
            <a:r>
              <a:rPr lang="cs-CZ" altLang="cs-CZ" sz="2000" baseline="-25000"/>
              <a:t>2</a:t>
            </a:r>
          </a:p>
        </p:txBody>
      </p:sp>
      <p:sp>
        <p:nvSpPr>
          <p:cNvPr id="192527" name="Text Box 15">
            <a:extLst>
              <a:ext uri="{FF2B5EF4-FFF2-40B4-BE49-F238E27FC236}">
                <a16:creationId xmlns:a16="http://schemas.microsoft.com/office/drawing/2014/main" id="{3BFC2E0F-5C2A-462A-A6C0-C104A49F9E2A}"/>
              </a:ext>
            </a:extLst>
          </p:cNvPr>
          <p:cNvSpPr txBox="1">
            <a:spLocks noChangeArrowheads="1"/>
          </p:cNvSpPr>
          <p:nvPr/>
        </p:nvSpPr>
        <p:spPr bwMode="auto">
          <a:xfrm>
            <a:off x="3708400" y="5811839"/>
            <a:ext cx="6477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pO</a:t>
            </a:r>
            <a:r>
              <a:rPr lang="cs-CZ" altLang="cs-CZ" sz="2000" baseline="-25000"/>
              <a:t>2</a:t>
            </a:r>
          </a:p>
        </p:txBody>
      </p:sp>
      <p:sp>
        <p:nvSpPr>
          <p:cNvPr id="192528" name="Line 16">
            <a:extLst>
              <a:ext uri="{FF2B5EF4-FFF2-40B4-BE49-F238E27FC236}">
                <a16:creationId xmlns:a16="http://schemas.microsoft.com/office/drawing/2014/main" id="{CC932606-C13A-4F40-997A-359174519948}"/>
              </a:ext>
            </a:extLst>
          </p:cNvPr>
          <p:cNvSpPr>
            <a:spLocks noChangeShapeType="1"/>
          </p:cNvSpPr>
          <p:nvPr/>
        </p:nvSpPr>
        <p:spPr bwMode="auto">
          <a:xfrm flipV="1">
            <a:off x="3706813" y="5883275"/>
            <a:ext cx="0" cy="2873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2529" name="Text Box 17">
            <a:extLst>
              <a:ext uri="{FF2B5EF4-FFF2-40B4-BE49-F238E27FC236}">
                <a16:creationId xmlns:a16="http://schemas.microsoft.com/office/drawing/2014/main" id="{0791A10F-6206-4DBF-A76A-FA211213AF6B}"/>
              </a:ext>
            </a:extLst>
          </p:cNvPr>
          <p:cNvSpPr txBox="1">
            <a:spLocks noChangeArrowheads="1"/>
          </p:cNvSpPr>
          <p:nvPr/>
        </p:nvSpPr>
        <p:spPr bwMode="auto">
          <a:xfrm>
            <a:off x="3187700" y="6172201"/>
            <a:ext cx="18732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cs-CZ" altLang="cs-CZ" sz="1600"/>
              <a:t>Hyperventilated alveolus</a:t>
            </a:r>
          </a:p>
        </p:txBody>
      </p:sp>
      <p:sp>
        <p:nvSpPr>
          <p:cNvPr id="192530" name="Oval 18">
            <a:extLst>
              <a:ext uri="{FF2B5EF4-FFF2-40B4-BE49-F238E27FC236}">
                <a16:creationId xmlns:a16="http://schemas.microsoft.com/office/drawing/2014/main" id="{9DD32E27-AD5F-4F4D-AA99-A17FA12A3506}"/>
              </a:ext>
            </a:extLst>
          </p:cNvPr>
          <p:cNvSpPr>
            <a:spLocks noChangeArrowheads="1"/>
          </p:cNvSpPr>
          <p:nvPr/>
        </p:nvSpPr>
        <p:spPr bwMode="auto">
          <a:xfrm rot="1368857">
            <a:off x="2679700" y="3900489"/>
            <a:ext cx="541338" cy="522287"/>
          </a:xfrm>
          <a:prstGeom prst="ellipse">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2531" name="Oval 19">
            <a:extLst>
              <a:ext uri="{FF2B5EF4-FFF2-40B4-BE49-F238E27FC236}">
                <a16:creationId xmlns:a16="http://schemas.microsoft.com/office/drawing/2014/main" id="{4B6DAE8E-79A3-4AFD-B7EA-91001B80952E}"/>
              </a:ext>
            </a:extLst>
          </p:cNvPr>
          <p:cNvSpPr>
            <a:spLocks noChangeArrowheads="1"/>
          </p:cNvSpPr>
          <p:nvPr/>
        </p:nvSpPr>
        <p:spPr bwMode="auto">
          <a:xfrm rot="-1530023">
            <a:off x="3244850" y="3802064"/>
            <a:ext cx="998538" cy="917575"/>
          </a:xfrm>
          <a:prstGeom prst="ellipse">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2532" name="Rectangle 20">
            <a:extLst>
              <a:ext uri="{FF2B5EF4-FFF2-40B4-BE49-F238E27FC236}">
                <a16:creationId xmlns:a16="http://schemas.microsoft.com/office/drawing/2014/main" id="{97A11C1F-C8F9-4ED3-91A7-FCDE859EC432}"/>
              </a:ext>
            </a:extLst>
          </p:cNvPr>
          <p:cNvSpPr>
            <a:spLocks noChangeArrowheads="1"/>
          </p:cNvSpPr>
          <p:nvPr/>
        </p:nvSpPr>
        <p:spPr bwMode="auto">
          <a:xfrm>
            <a:off x="3157538" y="3128964"/>
            <a:ext cx="233362" cy="433387"/>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2533" name="Line 21">
            <a:extLst>
              <a:ext uri="{FF2B5EF4-FFF2-40B4-BE49-F238E27FC236}">
                <a16:creationId xmlns:a16="http://schemas.microsoft.com/office/drawing/2014/main" id="{BAAF92A3-B180-48E4-808D-64162ABA031E}"/>
              </a:ext>
            </a:extLst>
          </p:cNvPr>
          <p:cNvSpPr>
            <a:spLocks noChangeShapeType="1"/>
          </p:cNvSpPr>
          <p:nvPr/>
        </p:nvSpPr>
        <p:spPr bwMode="auto">
          <a:xfrm>
            <a:off x="3157538" y="3133725"/>
            <a:ext cx="0" cy="3508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2534" name="Line 22">
            <a:extLst>
              <a:ext uri="{FF2B5EF4-FFF2-40B4-BE49-F238E27FC236}">
                <a16:creationId xmlns:a16="http://schemas.microsoft.com/office/drawing/2014/main" id="{4053ED26-B3C7-49A1-A7AD-36D9422495C8}"/>
              </a:ext>
            </a:extLst>
          </p:cNvPr>
          <p:cNvSpPr>
            <a:spLocks noChangeShapeType="1"/>
          </p:cNvSpPr>
          <p:nvPr/>
        </p:nvSpPr>
        <p:spPr bwMode="auto">
          <a:xfrm>
            <a:off x="3392488" y="3132139"/>
            <a:ext cx="0" cy="3508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2535" name="Oval 23">
            <a:extLst>
              <a:ext uri="{FF2B5EF4-FFF2-40B4-BE49-F238E27FC236}">
                <a16:creationId xmlns:a16="http://schemas.microsoft.com/office/drawing/2014/main" id="{512F0522-5366-4DB1-8224-2F85D415D435}"/>
              </a:ext>
            </a:extLst>
          </p:cNvPr>
          <p:cNvSpPr>
            <a:spLocks noChangeArrowheads="1"/>
          </p:cNvSpPr>
          <p:nvPr/>
        </p:nvSpPr>
        <p:spPr bwMode="auto">
          <a:xfrm rot="1381179">
            <a:off x="2762250" y="3889375"/>
            <a:ext cx="406400" cy="406400"/>
          </a:xfrm>
          <a:prstGeom prst="ellipse">
            <a:avLst/>
          </a:prstGeom>
          <a:solidFill>
            <a:schemeClr val="accent1"/>
          </a:solidFill>
          <a:ln w="9525">
            <a:solidFill>
              <a:schemeClr val="tx1"/>
            </a:solidFill>
            <a:prstDash val="dash"/>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2536" name="Rectangle 24">
            <a:extLst>
              <a:ext uri="{FF2B5EF4-FFF2-40B4-BE49-F238E27FC236}">
                <a16:creationId xmlns:a16="http://schemas.microsoft.com/office/drawing/2014/main" id="{0855AF9E-96D2-4230-9136-B78846AD38AA}"/>
              </a:ext>
            </a:extLst>
          </p:cNvPr>
          <p:cNvSpPr>
            <a:spLocks noChangeArrowheads="1"/>
          </p:cNvSpPr>
          <p:nvPr/>
        </p:nvSpPr>
        <p:spPr bwMode="auto">
          <a:xfrm rot="1368857">
            <a:off x="3035301" y="3490913"/>
            <a:ext cx="130175" cy="57626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2537" name="Line 25">
            <a:extLst>
              <a:ext uri="{FF2B5EF4-FFF2-40B4-BE49-F238E27FC236}">
                <a16:creationId xmlns:a16="http://schemas.microsoft.com/office/drawing/2014/main" id="{C6388108-AA85-41E8-8E2A-87CD0C9C6502}"/>
              </a:ext>
            </a:extLst>
          </p:cNvPr>
          <p:cNvSpPr>
            <a:spLocks noChangeShapeType="1"/>
          </p:cNvSpPr>
          <p:nvPr/>
        </p:nvSpPr>
        <p:spPr bwMode="auto">
          <a:xfrm rot="1368857" flipV="1">
            <a:off x="3067050" y="3471864"/>
            <a:ext cx="0" cy="4603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2538" name="Line 26">
            <a:extLst>
              <a:ext uri="{FF2B5EF4-FFF2-40B4-BE49-F238E27FC236}">
                <a16:creationId xmlns:a16="http://schemas.microsoft.com/office/drawing/2014/main" id="{60293444-28DC-4CD9-8FAB-9D8131721E36}"/>
              </a:ext>
            </a:extLst>
          </p:cNvPr>
          <p:cNvSpPr>
            <a:spLocks noChangeShapeType="1"/>
          </p:cNvSpPr>
          <p:nvPr/>
        </p:nvSpPr>
        <p:spPr bwMode="auto">
          <a:xfrm rot="1368857" flipV="1">
            <a:off x="3181350" y="3525839"/>
            <a:ext cx="0" cy="4540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2539" name="Oval 27">
            <a:extLst>
              <a:ext uri="{FF2B5EF4-FFF2-40B4-BE49-F238E27FC236}">
                <a16:creationId xmlns:a16="http://schemas.microsoft.com/office/drawing/2014/main" id="{5B9BEEDF-D13A-43B2-89B8-D5EA5DCE58C4}"/>
              </a:ext>
            </a:extLst>
          </p:cNvPr>
          <p:cNvSpPr>
            <a:spLocks noChangeArrowheads="1"/>
          </p:cNvSpPr>
          <p:nvPr/>
        </p:nvSpPr>
        <p:spPr bwMode="auto">
          <a:xfrm rot="-1753270">
            <a:off x="3349626" y="3824288"/>
            <a:ext cx="587375" cy="571500"/>
          </a:xfrm>
          <a:prstGeom prst="ellipse">
            <a:avLst/>
          </a:prstGeom>
          <a:solidFill>
            <a:schemeClr val="accent1"/>
          </a:solidFill>
          <a:ln w="9525">
            <a:solidFill>
              <a:schemeClr val="tx1"/>
            </a:solidFill>
            <a:prstDash val="dash"/>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2540" name="Rectangle 28">
            <a:extLst>
              <a:ext uri="{FF2B5EF4-FFF2-40B4-BE49-F238E27FC236}">
                <a16:creationId xmlns:a16="http://schemas.microsoft.com/office/drawing/2014/main" id="{7BCCEB8F-7717-4EE7-AABE-4D93207BE8E5}"/>
              </a:ext>
            </a:extLst>
          </p:cNvPr>
          <p:cNvSpPr>
            <a:spLocks noChangeArrowheads="1"/>
          </p:cNvSpPr>
          <p:nvPr/>
        </p:nvSpPr>
        <p:spPr bwMode="auto">
          <a:xfrm rot="-1530023">
            <a:off x="3384551" y="3486151"/>
            <a:ext cx="142875" cy="57626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2541" name="Line 29">
            <a:extLst>
              <a:ext uri="{FF2B5EF4-FFF2-40B4-BE49-F238E27FC236}">
                <a16:creationId xmlns:a16="http://schemas.microsoft.com/office/drawing/2014/main" id="{445B7A38-F1F6-47EB-9EF7-32D645057073}"/>
              </a:ext>
            </a:extLst>
          </p:cNvPr>
          <p:cNvSpPr>
            <a:spLocks noChangeShapeType="1"/>
          </p:cNvSpPr>
          <p:nvPr/>
        </p:nvSpPr>
        <p:spPr bwMode="auto">
          <a:xfrm rot="20069977" flipV="1">
            <a:off x="3484563" y="3449639"/>
            <a:ext cx="0" cy="4587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2542" name="Line 30">
            <a:extLst>
              <a:ext uri="{FF2B5EF4-FFF2-40B4-BE49-F238E27FC236}">
                <a16:creationId xmlns:a16="http://schemas.microsoft.com/office/drawing/2014/main" id="{11D027DE-D130-4A16-B6A0-7132646848B9}"/>
              </a:ext>
            </a:extLst>
          </p:cNvPr>
          <p:cNvSpPr>
            <a:spLocks noChangeShapeType="1"/>
          </p:cNvSpPr>
          <p:nvPr/>
        </p:nvSpPr>
        <p:spPr bwMode="auto">
          <a:xfrm rot="-1530023" flipH="1" flipV="1">
            <a:off x="3365500" y="3524251"/>
            <a:ext cx="1588" cy="44291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2543" name="Text Box 31">
            <a:extLst>
              <a:ext uri="{FF2B5EF4-FFF2-40B4-BE49-F238E27FC236}">
                <a16:creationId xmlns:a16="http://schemas.microsoft.com/office/drawing/2014/main" id="{3AD04013-E02E-4DAE-B81C-F3E657F6FF61}"/>
              </a:ext>
            </a:extLst>
          </p:cNvPr>
          <p:cNvSpPr txBox="1">
            <a:spLocks noChangeArrowheads="1"/>
          </p:cNvSpPr>
          <p:nvPr/>
        </p:nvSpPr>
        <p:spPr bwMode="auto">
          <a:xfrm>
            <a:off x="3511551" y="4675189"/>
            <a:ext cx="72707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a:solidFill>
                  <a:srgbClr val="FF0000"/>
                </a:solidFill>
              </a:rPr>
              <a:t>VA</a:t>
            </a:r>
          </a:p>
        </p:txBody>
      </p:sp>
      <p:sp>
        <p:nvSpPr>
          <p:cNvPr id="192544" name="Text Box 32">
            <a:extLst>
              <a:ext uri="{FF2B5EF4-FFF2-40B4-BE49-F238E27FC236}">
                <a16:creationId xmlns:a16="http://schemas.microsoft.com/office/drawing/2014/main" id="{88FF7AC2-D98C-4C83-8ABC-C014778E3460}"/>
              </a:ext>
            </a:extLst>
          </p:cNvPr>
          <p:cNvSpPr txBox="1">
            <a:spLocks noChangeArrowheads="1"/>
          </p:cNvSpPr>
          <p:nvPr/>
        </p:nvSpPr>
        <p:spPr bwMode="auto">
          <a:xfrm>
            <a:off x="2668588" y="4402138"/>
            <a:ext cx="488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solidFill>
                  <a:schemeClr val="accent2"/>
                </a:solidFill>
              </a:rPr>
              <a:t>VA</a:t>
            </a:r>
          </a:p>
        </p:txBody>
      </p:sp>
      <p:sp>
        <p:nvSpPr>
          <p:cNvPr id="192545" name="Line 33">
            <a:extLst>
              <a:ext uri="{FF2B5EF4-FFF2-40B4-BE49-F238E27FC236}">
                <a16:creationId xmlns:a16="http://schemas.microsoft.com/office/drawing/2014/main" id="{85E96841-3A58-464F-A4E2-02D5BC6C2D41}"/>
              </a:ext>
            </a:extLst>
          </p:cNvPr>
          <p:cNvSpPr>
            <a:spLocks noChangeShapeType="1"/>
          </p:cNvSpPr>
          <p:nvPr/>
        </p:nvSpPr>
        <p:spPr bwMode="auto">
          <a:xfrm>
            <a:off x="2690813" y="4460875"/>
            <a:ext cx="0" cy="280988"/>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2546" name="Line 34">
            <a:extLst>
              <a:ext uri="{FF2B5EF4-FFF2-40B4-BE49-F238E27FC236}">
                <a16:creationId xmlns:a16="http://schemas.microsoft.com/office/drawing/2014/main" id="{F8DF7945-2FB2-46BC-AC69-CAB87A2AA212}"/>
              </a:ext>
            </a:extLst>
          </p:cNvPr>
          <p:cNvSpPr>
            <a:spLocks noChangeShapeType="1"/>
          </p:cNvSpPr>
          <p:nvPr/>
        </p:nvSpPr>
        <p:spPr bwMode="auto">
          <a:xfrm>
            <a:off x="3517900" y="4797425"/>
            <a:ext cx="0" cy="382588"/>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grpSp>
        <p:nvGrpSpPr>
          <p:cNvPr id="192547" name="Group 35">
            <a:extLst>
              <a:ext uri="{FF2B5EF4-FFF2-40B4-BE49-F238E27FC236}">
                <a16:creationId xmlns:a16="http://schemas.microsoft.com/office/drawing/2014/main" id="{AED31B50-02DD-438A-8B44-C6DC91B01060}"/>
              </a:ext>
            </a:extLst>
          </p:cNvPr>
          <p:cNvGrpSpPr>
            <a:grpSpLocks/>
          </p:cNvGrpSpPr>
          <p:nvPr/>
        </p:nvGrpSpPr>
        <p:grpSpPr bwMode="auto">
          <a:xfrm rot="1788905" flipH="1">
            <a:off x="3046413" y="3656013"/>
            <a:ext cx="131762" cy="176212"/>
            <a:chOff x="1430" y="2270"/>
            <a:chExt cx="75" cy="111"/>
          </a:xfrm>
        </p:grpSpPr>
        <p:sp>
          <p:nvSpPr>
            <p:cNvPr id="192610" name="Freeform 36">
              <a:extLst>
                <a:ext uri="{FF2B5EF4-FFF2-40B4-BE49-F238E27FC236}">
                  <a16:creationId xmlns:a16="http://schemas.microsoft.com/office/drawing/2014/main" id="{BB6AFAB3-AAB6-4786-8B78-289D4B1470FB}"/>
                </a:ext>
              </a:extLst>
            </p:cNvPr>
            <p:cNvSpPr>
              <a:spLocks/>
            </p:cNvSpPr>
            <p:nvPr/>
          </p:nvSpPr>
          <p:spPr bwMode="auto">
            <a:xfrm>
              <a:off x="1479" y="2270"/>
              <a:ext cx="26" cy="105"/>
            </a:xfrm>
            <a:custGeom>
              <a:avLst/>
              <a:gdLst>
                <a:gd name="T0" fmla="*/ 26 w 26"/>
                <a:gd name="T1" fmla="*/ 0 h 105"/>
                <a:gd name="T2" fmla="*/ 7 w 26"/>
                <a:gd name="T3" fmla="*/ 18 h 105"/>
                <a:gd name="T4" fmla="*/ 0 w 26"/>
                <a:gd name="T5" fmla="*/ 60 h 105"/>
                <a:gd name="T6" fmla="*/ 26 w 26"/>
                <a:gd name="T7" fmla="*/ 95 h 105"/>
                <a:gd name="T8" fmla="*/ 26 w 26"/>
                <a:gd name="T9" fmla="*/ 0 h 105"/>
                <a:gd name="T10" fmla="*/ 0 60000 65536"/>
                <a:gd name="T11" fmla="*/ 0 60000 65536"/>
                <a:gd name="T12" fmla="*/ 0 60000 65536"/>
                <a:gd name="T13" fmla="*/ 0 60000 65536"/>
                <a:gd name="T14" fmla="*/ 0 60000 65536"/>
                <a:gd name="T15" fmla="*/ 0 w 26"/>
                <a:gd name="T16" fmla="*/ 0 h 105"/>
                <a:gd name="T17" fmla="*/ 26 w 26"/>
                <a:gd name="T18" fmla="*/ 105 h 105"/>
              </a:gdLst>
              <a:ahLst/>
              <a:cxnLst>
                <a:cxn ang="T10">
                  <a:pos x="T0" y="T1"/>
                </a:cxn>
                <a:cxn ang="T11">
                  <a:pos x="T2" y="T3"/>
                </a:cxn>
                <a:cxn ang="T12">
                  <a:pos x="T4" y="T5"/>
                </a:cxn>
                <a:cxn ang="T13">
                  <a:pos x="T6" y="T7"/>
                </a:cxn>
                <a:cxn ang="T14">
                  <a:pos x="T8" y="T9"/>
                </a:cxn>
              </a:cxnLst>
              <a:rect l="T15" t="T16" r="T17" b="T18"/>
              <a:pathLst>
                <a:path w="26" h="105">
                  <a:moveTo>
                    <a:pt x="26" y="0"/>
                  </a:moveTo>
                  <a:cubicBezTo>
                    <a:pt x="18" y="6"/>
                    <a:pt x="14" y="11"/>
                    <a:pt x="7" y="18"/>
                  </a:cubicBezTo>
                  <a:cubicBezTo>
                    <a:pt x="1" y="25"/>
                    <a:pt x="1" y="50"/>
                    <a:pt x="0" y="60"/>
                  </a:cubicBezTo>
                  <a:cubicBezTo>
                    <a:pt x="3" y="72"/>
                    <a:pt x="22" y="105"/>
                    <a:pt x="26" y="95"/>
                  </a:cubicBezTo>
                  <a:lnTo>
                    <a:pt x="26" y="0"/>
                  </a:lnTo>
                  <a:close/>
                </a:path>
              </a:pathLst>
            </a:custGeom>
            <a:solidFill>
              <a:schemeClr val="tx1"/>
            </a:solidFill>
            <a:ln w="9525">
              <a:solidFill>
                <a:schemeClr val="tx1"/>
              </a:solidFill>
              <a:round/>
              <a:headEnd/>
              <a:tailEnd/>
            </a:ln>
          </p:spPr>
          <p:txBody>
            <a:bodyPr/>
            <a:lstStyle/>
            <a:p>
              <a:endParaRPr lang="en-US"/>
            </a:p>
          </p:txBody>
        </p:sp>
        <p:sp>
          <p:nvSpPr>
            <p:cNvPr id="192611" name="Freeform 37">
              <a:extLst>
                <a:ext uri="{FF2B5EF4-FFF2-40B4-BE49-F238E27FC236}">
                  <a16:creationId xmlns:a16="http://schemas.microsoft.com/office/drawing/2014/main" id="{5603B2BB-4EAB-492E-9E94-49AA70500FB4}"/>
                </a:ext>
              </a:extLst>
            </p:cNvPr>
            <p:cNvSpPr>
              <a:spLocks/>
            </p:cNvSpPr>
            <p:nvPr/>
          </p:nvSpPr>
          <p:spPr bwMode="auto">
            <a:xfrm flipH="1">
              <a:off x="1430" y="2276"/>
              <a:ext cx="26" cy="105"/>
            </a:xfrm>
            <a:custGeom>
              <a:avLst/>
              <a:gdLst>
                <a:gd name="T0" fmla="*/ 26 w 26"/>
                <a:gd name="T1" fmla="*/ 0 h 105"/>
                <a:gd name="T2" fmla="*/ 7 w 26"/>
                <a:gd name="T3" fmla="*/ 18 h 105"/>
                <a:gd name="T4" fmla="*/ 0 w 26"/>
                <a:gd name="T5" fmla="*/ 60 h 105"/>
                <a:gd name="T6" fmla="*/ 26 w 26"/>
                <a:gd name="T7" fmla="*/ 95 h 105"/>
                <a:gd name="T8" fmla="*/ 26 w 26"/>
                <a:gd name="T9" fmla="*/ 0 h 105"/>
                <a:gd name="T10" fmla="*/ 0 60000 65536"/>
                <a:gd name="T11" fmla="*/ 0 60000 65536"/>
                <a:gd name="T12" fmla="*/ 0 60000 65536"/>
                <a:gd name="T13" fmla="*/ 0 60000 65536"/>
                <a:gd name="T14" fmla="*/ 0 60000 65536"/>
                <a:gd name="T15" fmla="*/ 0 w 26"/>
                <a:gd name="T16" fmla="*/ 0 h 105"/>
                <a:gd name="T17" fmla="*/ 26 w 26"/>
                <a:gd name="T18" fmla="*/ 105 h 105"/>
              </a:gdLst>
              <a:ahLst/>
              <a:cxnLst>
                <a:cxn ang="T10">
                  <a:pos x="T0" y="T1"/>
                </a:cxn>
                <a:cxn ang="T11">
                  <a:pos x="T2" y="T3"/>
                </a:cxn>
                <a:cxn ang="T12">
                  <a:pos x="T4" y="T5"/>
                </a:cxn>
                <a:cxn ang="T13">
                  <a:pos x="T6" y="T7"/>
                </a:cxn>
                <a:cxn ang="T14">
                  <a:pos x="T8" y="T9"/>
                </a:cxn>
              </a:cxnLst>
              <a:rect l="T15" t="T16" r="T17" b="T18"/>
              <a:pathLst>
                <a:path w="26" h="105">
                  <a:moveTo>
                    <a:pt x="26" y="0"/>
                  </a:moveTo>
                  <a:cubicBezTo>
                    <a:pt x="18" y="6"/>
                    <a:pt x="14" y="11"/>
                    <a:pt x="7" y="18"/>
                  </a:cubicBezTo>
                  <a:cubicBezTo>
                    <a:pt x="1" y="25"/>
                    <a:pt x="1" y="50"/>
                    <a:pt x="0" y="60"/>
                  </a:cubicBezTo>
                  <a:cubicBezTo>
                    <a:pt x="3" y="72"/>
                    <a:pt x="22" y="105"/>
                    <a:pt x="26" y="95"/>
                  </a:cubicBezTo>
                  <a:lnTo>
                    <a:pt x="26" y="0"/>
                  </a:lnTo>
                  <a:close/>
                </a:path>
              </a:pathLst>
            </a:custGeom>
            <a:solidFill>
              <a:schemeClr val="tx1"/>
            </a:solidFill>
            <a:ln w="9525">
              <a:solidFill>
                <a:schemeClr val="tx1"/>
              </a:solidFill>
              <a:round/>
              <a:headEnd/>
              <a:tailEnd/>
            </a:ln>
          </p:spPr>
          <p:txBody>
            <a:bodyPr/>
            <a:lstStyle/>
            <a:p>
              <a:endParaRPr lang="en-US"/>
            </a:p>
          </p:txBody>
        </p:sp>
      </p:grpSp>
      <p:sp>
        <p:nvSpPr>
          <p:cNvPr id="192548" name="Text Box 38">
            <a:extLst>
              <a:ext uri="{FF2B5EF4-FFF2-40B4-BE49-F238E27FC236}">
                <a16:creationId xmlns:a16="http://schemas.microsoft.com/office/drawing/2014/main" id="{8711D88F-183B-43E1-AE2E-AED0554DE6FF}"/>
              </a:ext>
            </a:extLst>
          </p:cNvPr>
          <p:cNvSpPr txBox="1">
            <a:spLocks noChangeArrowheads="1"/>
          </p:cNvSpPr>
          <p:nvPr/>
        </p:nvSpPr>
        <p:spPr bwMode="auto">
          <a:xfrm>
            <a:off x="3154363" y="1116013"/>
            <a:ext cx="488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solidFill>
                  <a:schemeClr val="accent2"/>
                </a:solidFill>
              </a:rPr>
              <a:t>VA</a:t>
            </a:r>
          </a:p>
        </p:txBody>
      </p:sp>
      <p:sp>
        <p:nvSpPr>
          <p:cNvPr id="192549" name="Line 39">
            <a:extLst>
              <a:ext uri="{FF2B5EF4-FFF2-40B4-BE49-F238E27FC236}">
                <a16:creationId xmlns:a16="http://schemas.microsoft.com/office/drawing/2014/main" id="{FC106C4A-1473-4A47-8B93-C89C0B02ADC2}"/>
              </a:ext>
            </a:extLst>
          </p:cNvPr>
          <p:cNvSpPr>
            <a:spLocks noChangeShapeType="1"/>
          </p:cNvSpPr>
          <p:nvPr/>
        </p:nvSpPr>
        <p:spPr bwMode="auto">
          <a:xfrm>
            <a:off x="3176588" y="1174750"/>
            <a:ext cx="0" cy="280988"/>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2550" name="Text Box 40">
            <a:extLst>
              <a:ext uri="{FF2B5EF4-FFF2-40B4-BE49-F238E27FC236}">
                <a16:creationId xmlns:a16="http://schemas.microsoft.com/office/drawing/2014/main" id="{1628924F-6522-4CC8-A6C4-E3B6D058ABFF}"/>
              </a:ext>
            </a:extLst>
          </p:cNvPr>
          <p:cNvSpPr txBox="1">
            <a:spLocks noChangeArrowheads="1"/>
          </p:cNvSpPr>
          <p:nvPr/>
        </p:nvSpPr>
        <p:spPr bwMode="auto">
          <a:xfrm>
            <a:off x="3956051" y="1027114"/>
            <a:ext cx="72707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a:solidFill>
                  <a:srgbClr val="FF0000"/>
                </a:solidFill>
              </a:rPr>
              <a:t>VA</a:t>
            </a:r>
          </a:p>
        </p:txBody>
      </p:sp>
      <p:sp>
        <p:nvSpPr>
          <p:cNvPr id="192551" name="Line 41">
            <a:extLst>
              <a:ext uri="{FF2B5EF4-FFF2-40B4-BE49-F238E27FC236}">
                <a16:creationId xmlns:a16="http://schemas.microsoft.com/office/drawing/2014/main" id="{2AF23E40-D20C-45C5-9EAD-49C6E5F55785}"/>
              </a:ext>
            </a:extLst>
          </p:cNvPr>
          <p:cNvSpPr>
            <a:spLocks noChangeShapeType="1"/>
          </p:cNvSpPr>
          <p:nvPr/>
        </p:nvSpPr>
        <p:spPr bwMode="auto">
          <a:xfrm>
            <a:off x="3962400" y="1149350"/>
            <a:ext cx="0" cy="382588"/>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2552" name="Line 42">
            <a:extLst>
              <a:ext uri="{FF2B5EF4-FFF2-40B4-BE49-F238E27FC236}">
                <a16:creationId xmlns:a16="http://schemas.microsoft.com/office/drawing/2014/main" id="{61E90DC8-8A2F-4E23-A058-6C9B4BD99B83}"/>
              </a:ext>
            </a:extLst>
          </p:cNvPr>
          <p:cNvSpPr>
            <a:spLocks noChangeShapeType="1"/>
          </p:cNvSpPr>
          <p:nvPr/>
        </p:nvSpPr>
        <p:spPr bwMode="auto">
          <a:xfrm flipV="1">
            <a:off x="4011613" y="1749425"/>
            <a:ext cx="0" cy="287338"/>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2553" name="Line 43">
            <a:extLst>
              <a:ext uri="{FF2B5EF4-FFF2-40B4-BE49-F238E27FC236}">
                <a16:creationId xmlns:a16="http://schemas.microsoft.com/office/drawing/2014/main" id="{A5BA1E5A-5384-4F7E-9579-2C0DA60617E2}"/>
              </a:ext>
            </a:extLst>
          </p:cNvPr>
          <p:cNvSpPr>
            <a:spLocks noChangeShapeType="1"/>
          </p:cNvSpPr>
          <p:nvPr/>
        </p:nvSpPr>
        <p:spPr bwMode="auto">
          <a:xfrm flipV="1">
            <a:off x="5229225" y="3586164"/>
            <a:ext cx="0" cy="226218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2554" name="Line 44">
            <a:extLst>
              <a:ext uri="{FF2B5EF4-FFF2-40B4-BE49-F238E27FC236}">
                <a16:creationId xmlns:a16="http://schemas.microsoft.com/office/drawing/2014/main" id="{57400929-F530-4972-9863-D653D138DED3}"/>
              </a:ext>
            </a:extLst>
          </p:cNvPr>
          <p:cNvSpPr>
            <a:spLocks noChangeShapeType="1"/>
          </p:cNvSpPr>
          <p:nvPr/>
        </p:nvSpPr>
        <p:spPr bwMode="auto">
          <a:xfrm>
            <a:off x="5229226" y="5870575"/>
            <a:ext cx="2212975" cy="142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2555" name="Freeform 45">
            <a:extLst>
              <a:ext uri="{FF2B5EF4-FFF2-40B4-BE49-F238E27FC236}">
                <a16:creationId xmlns:a16="http://schemas.microsoft.com/office/drawing/2014/main" id="{AE360A5C-25F7-4F51-85BF-D6C8C129444F}"/>
              </a:ext>
            </a:extLst>
          </p:cNvPr>
          <p:cNvSpPr>
            <a:spLocks/>
          </p:cNvSpPr>
          <p:nvPr/>
        </p:nvSpPr>
        <p:spPr bwMode="auto">
          <a:xfrm>
            <a:off x="5218113" y="4265614"/>
            <a:ext cx="2335212" cy="1641475"/>
          </a:xfrm>
          <a:custGeom>
            <a:avLst/>
            <a:gdLst>
              <a:gd name="T0" fmla="*/ 0 w 1471"/>
              <a:gd name="T1" fmla="*/ 2147483646 h 1034"/>
              <a:gd name="T2" fmla="*/ 2147483646 w 1471"/>
              <a:gd name="T3" fmla="*/ 2147483646 h 1034"/>
              <a:gd name="T4" fmla="*/ 2147483646 w 1471"/>
              <a:gd name="T5" fmla="*/ 2147483646 h 1034"/>
              <a:gd name="T6" fmla="*/ 2147483646 w 1471"/>
              <a:gd name="T7" fmla="*/ 2147483646 h 1034"/>
              <a:gd name="T8" fmla="*/ 2147483646 w 1471"/>
              <a:gd name="T9" fmla="*/ 2147483646 h 1034"/>
              <a:gd name="T10" fmla="*/ 2147483646 w 1471"/>
              <a:gd name="T11" fmla="*/ 2147483646 h 1034"/>
              <a:gd name="T12" fmla="*/ 0 60000 65536"/>
              <a:gd name="T13" fmla="*/ 0 60000 65536"/>
              <a:gd name="T14" fmla="*/ 0 60000 65536"/>
              <a:gd name="T15" fmla="*/ 0 60000 65536"/>
              <a:gd name="T16" fmla="*/ 0 60000 65536"/>
              <a:gd name="T17" fmla="*/ 0 60000 65536"/>
              <a:gd name="T18" fmla="*/ 0 w 1471"/>
              <a:gd name="T19" fmla="*/ 0 h 1034"/>
              <a:gd name="T20" fmla="*/ 1471 w 1471"/>
              <a:gd name="T21" fmla="*/ 1034 h 1034"/>
            </a:gdLst>
            <a:ahLst/>
            <a:cxnLst>
              <a:cxn ang="T12">
                <a:pos x="T0" y="T1"/>
              </a:cxn>
              <a:cxn ang="T13">
                <a:pos x="T2" y="T3"/>
              </a:cxn>
              <a:cxn ang="T14">
                <a:pos x="T4" y="T5"/>
              </a:cxn>
              <a:cxn ang="T15">
                <a:pos x="T6" y="T7"/>
              </a:cxn>
              <a:cxn ang="T16">
                <a:pos x="T8" y="T9"/>
              </a:cxn>
              <a:cxn ang="T17">
                <a:pos x="T10" y="T11"/>
              </a:cxn>
            </a:cxnLst>
            <a:rect l="T18" t="T19" r="T20" b="T21"/>
            <a:pathLst>
              <a:path w="1471" h="1034">
                <a:moveTo>
                  <a:pt x="0" y="995"/>
                </a:moveTo>
                <a:cubicBezTo>
                  <a:pt x="16" y="996"/>
                  <a:pt x="42" y="1034"/>
                  <a:pt x="94" y="1001"/>
                </a:cubicBezTo>
                <a:cubicBezTo>
                  <a:pt x="146" y="968"/>
                  <a:pt x="231" y="916"/>
                  <a:pt x="315" y="794"/>
                </a:cubicBezTo>
                <a:cubicBezTo>
                  <a:pt x="399" y="672"/>
                  <a:pt x="492" y="396"/>
                  <a:pt x="596" y="271"/>
                </a:cubicBezTo>
                <a:cubicBezTo>
                  <a:pt x="700" y="146"/>
                  <a:pt x="792" y="88"/>
                  <a:pt x="938" y="44"/>
                </a:cubicBezTo>
                <a:cubicBezTo>
                  <a:pt x="1084" y="0"/>
                  <a:pt x="1360" y="13"/>
                  <a:pt x="1471" y="5"/>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2556" name="Line 46">
            <a:extLst>
              <a:ext uri="{FF2B5EF4-FFF2-40B4-BE49-F238E27FC236}">
                <a16:creationId xmlns:a16="http://schemas.microsoft.com/office/drawing/2014/main" id="{1CFD0170-9BFC-414C-A193-B7154F5D3523}"/>
              </a:ext>
            </a:extLst>
          </p:cNvPr>
          <p:cNvSpPr>
            <a:spLocks noChangeShapeType="1"/>
          </p:cNvSpPr>
          <p:nvPr/>
        </p:nvSpPr>
        <p:spPr bwMode="auto">
          <a:xfrm flipV="1">
            <a:off x="6643688" y="4352926"/>
            <a:ext cx="0" cy="1495425"/>
          </a:xfrm>
          <a:prstGeom prst="line">
            <a:avLst/>
          </a:prstGeom>
          <a:noFill/>
          <a:ln w="38100">
            <a:solidFill>
              <a:srgbClr val="0066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2557" name="Line 47">
            <a:extLst>
              <a:ext uri="{FF2B5EF4-FFF2-40B4-BE49-F238E27FC236}">
                <a16:creationId xmlns:a16="http://schemas.microsoft.com/office/drawing/2014/main" id="{51057702-7000-4AC7-9F68-1FFB1AC8A8A3}"/>
              </a:ext>
            </a:extLst>
          </p:cNvPr>
          <p:cNvSpPr>
            <a:spLocks noChangeShapeType="1"/>
          </p:cNvSpPr>
          <p:nvPr/>
        </p:nvSpPr>
        <p:spPr bwMode="auto">
          <a:xfrm flipH="1">
            <a:off x="5229226" y="4352925"/>
            <a:ext cx="1414463" cy="0"/>
          </a:xfrm>
          <a:prstGeom prst="line">
            <a:avLst/>
          </a:prstGeom>
          <a:noFill/>
          <a:ln w="38100">
            <a:solidFill>
              <a:srgbClr val="0066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9728" name="Line 48">
            <a:extLst>
              <a:ext uri="{FF2B5EF4-FFF2-40B4-BE49-F238E27FC236}">
                <a16:creationId xmlns:a16="http://schemas.microsoft.com/office/drawing/2014/main" id="{C9AF2B1B-894A-4CB3-BA3C-C1E3F4E79D0C}"/>
              </a:ext>
            </a:extLst>
          </p:cNvPr>
          <p:cNvSpPr>
            <a:spLocks noChangeShapeType="1"/>
          </p:cNvSpPr>
          <p:nvPr/>
        </p:nvSpPr>
        <p:spPr bwMode="auto">
          <a:xfrm flipV="1">
            <a:off x="5870575" y="5202239"/>
            <a:ext cx="0" cy="623887"/>
          </a:xfrm>
          <a:prstGeom prst="line">
            <a:avLst/>
          </a:prstGeom>
          <a:noFill/>
          <a:ln w="38100">
            <a:solidFill>
              <a:schemeClr val="accent2"/>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9729" name="Line 49">
            <a:extLst>
              <a:ext uri="{FF2B5EF4-FFF2-40B4-BE49-F238E27FC236}">
                <a16:creationId xmlns:a16="http://schemas.microsoft.com/office/drawing/2014/main" id="{62E10CB3-AF0E-44F8-A6F3-E5857966B92C}"/>
              </a:ext>
            </a:extLst>
          </p:cNvPr>
          <p:cNvSpPr>
            <a:spLocks noChangeShapeType="1"/>
          </p:cNvSpPr>
          <p:nvPr/>
        </p:nvSpPr>
        <p:spPr bwMode="auto">
          <a:xfrm flipH="1" flipV="1">
            <a:off x="5229225" y="5191126"/>
            <a:ext cx="641350" cy="11113"/>
          </a:xfrm>
          <a:prstGeom prst="line">
            <a:avLst/>
          </a:prstGeom>
          <a:noFill/>
          <a:ln w="38100">
            <a:solidFill>
              <a:schemeClr val="accent2"/>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9730" name="Line 50">
            <a:extLst>
              <a:ext uri="{FF2B5EF4-FFF2-40B4-BE49-F238E27FC236}">
                <a16:creationId xmlns:a16="http://schemas.microsoft.com/office/drawing/2014/main" id="{D8055577-0D83-420B-8623-53904C594EBA}"/>
              </a:ext>
            </a:extLst>
          </p:cNvPr>
          <p:cNvSpPr>
            <a:spLocks noChangeShapeType="1"/>
          </p:cNvSpPr>
          <p:nvPr/>
        </p:nvSpPr>
        <p:spPr bwMode="auto">
          <a:xfrm flipV="1">
            <a:off x="7270750" y="4270375"/>
            <a:ext cx="0" cy="1582738"/>
          </a:xfrm>
          <a:prstGeom prst="line">
            <a:avLst/>
          </a:prstGeom>
          <a:noFill/>
          <a:ln w="38100">
            <a:solidFill>
              <a:srgbClr val="FF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9731" name="Line 51">
            <a:extLst>
              <a:ext uri="{FF2B5EF4-FFF2-40B4-BE49-F238E27FC236}">
                <a16:creationId xmlns:a16="http://schemas.microsoft.com/office/drawing/2014/main" id="{3434CEA2-18E2-40A9-A54C-5825E8527C66}"/>
              </a:ext>
            </a:extLst>
          </p:cNvPr>
          <p:cNvSpPr>
            <a:spLocks noChangeShapeType="1"/>
          </p:cNvSpPr>
          <p:nvPr/>
        </p:nvSpPr>
        <p:spPr bwMode="auto">
          <a:xfrm flipH="1">
            <a:off x="5229225" y="4257675"/>
            <a:ext cx="1974850" cy="0"/>
          </a:xfrm>
          <a:prstGeom prst="line">
            <a:avLst/>
          </a:prstGeom>
          <a:noFill/>
          <a:ln w="38100">
            <a:solidFill>
              <a:srgbClr val="FF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9732" name="Text Box 52">
            <a:extLst>
              <a:ext uri="{FF2B5EF4-FFF2-40B4-BE49-F238E27FC236}">
                <a16:creationId xmlns:a16="http://schemas.microsoft.com/office/drawing/2014/main" id="{9222420F-254F-4CAE-A16E-56440E793AB3}"/>
              </a:ext>
            </a:extLst>
          </p:cNvPr>
          <p:cNvSpPr txBox="1">
            <a:spLocks noChangeArrowheads="1"/>
          </p:cNvSpPr>
          <p:nvPr/>
        </p:nvSpPr>
        <p:spPr bwMode="auto">
          <a:xfrm>
            <a:off x="7073901" y="5865814"/>
            <a:ext cx="72707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a:solidFill>
                  <a:srgbClr val="FF0000"/>
                </a:solidFill>
              </a:rPr>
              <a:t>VA</a:t>
            </a:r>
          </a:p>
        </p:txBody>
      </p:sp>
      <p:sp>
        <p:nvSpPr>
          <p:cNvPr id="199733" name="Line 53">
            <a:extLst>
              <a:ext uri="{FF2B5EF4-FFF2-40B4-BE49-F238E27FC236}">
                <a16:creationId xmlns:a16="http://schemas.microsoft.com/office/drawing/2014/main" id="{AEFEEFE9-84AB-4C2F-863B-D63952370A58}"/>
              </a:ext>
            </a:extLst>
          </p:cNvPr>
          <p:cNvSpPr>
            <a:spLocks noChangeShapeType="1"/>
          </p:cNvSpPr>
          <p:nvPr/>
        </p:nvSpPr>
        <p:spPr bwMode="auto">
          <a:xfrm>
            <a:off x="7085013" y="5970589"/>
            <a:ext cx="0" cy="382587"/>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9734" name="Text Box 54">
            <a:extLst>
              <a:ext uri="{FF2B5EF4-FFF2-40B4-BE49-F238E27FC236}">
                <a16:creationId xmlns:a16="http://schemas.microsoft.com/office/drawing/2014/main" id="{51D5D1ED-7CE9-485D-8B53-712D148E9154}"/>
              </a:ext>
            </a:extLst>
          </p:cNvPr>
          <p:cNvSpPr txBox="1">
            <a:spLocks noChangeArrowheads="1"/>
          </p:cNvSpPr>
          <p:nvPr/>
        </p:nvSpPr>
        <p:spPr bwMode="auto">
          <a:xfrm>
            <a:off x="5526088" y="5829301"/>
            <a:ext cx="5524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solidFill>
                  <a:schemeClr val="accent2"/>
                </a:solidFill>
              </a:rPr>
              <a:t> VA</a:t>
            </a:r>
          </a:p>
        </p:txBody>
      </p:sp>
      <p:sp>
        <p:nvSpPr>
          <p:cNvPr id="199735" name="Line 55">
            <a:extLst>
              <a:ext uri="{FF2B5EF4-FFF2-40B4-BE49-F238E27FC236}">
                <a16:creationId xmlns:a16="http://schemas.microsoft.com/office/drawing/2014/main" id="{008094B1-8040-4500-977C-98C184CD9F38}"/>
              </a:ext>
            </a:extLst>
          </p:cNvPr>
          <p:cNvSpPr>
            <a:spLocks noChangeShapeType="1"/>
          </p:cNvSpPr>
          <p:nvPr/>
        </p:nvSpPr>
        <p:spPr bwMode="auto">
          <a:xfrm>
            <a:off x="5637213" y="5899150"/>
            <a:ext cx="0" cy="280988"/>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2566" name="Text Box 56">
            <a:extLst>
              <a:ext uri="{FF2B5EF4-FFF2-40B4-BE49-F238E27FC236}">
                <a16:creationId xmlns:a16="http://schemas.microsoft.com/office/drawing/2014/main" id="{0D92B61B-D7E8-4972-BAEE-2DBBE58399C8}"/>
              </a:ext>
            </a:extLst>
          </p:cNvPr>
          <p:cNvSpPr txBox="1">
            <a:spLocks noChangeArrowheads="1"/>
          </p:cNvSpPr>
          <p:nvPr/>
        </p:nvSpPr>
        <p:spPr bwMode="auto">
          <a:xfrm rot="5400000" flipH="1">
            <a:off x="6347619" y="5285582"/>
            <a:ext cx="908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b="1">
                <a:solidFill>
                  <a:srgbClr val="006600"/>
                </a:solidFill>
              </a:rPr>
              <a:t>Norma</a:t>
            </a:r>
          </a:p>
        </p:txBody>
      </p:sp>
      <p:sp>
        <p:nvSpPr>
          <p:cNvPr id="199737" name="Freeform 57">
            <a:extLst>
              <a:ext uri="{FF2B5EF4-FFF2-40B4-BE49-F238E27FC236}">
                <a16:creationId xmlns:a16="http://schemas.microsoft.com/office/drawing/2014/main" id="{AC5256D3-142C-4627-8587-A8FE7137F6E7}"/>
              </a:ext>
            </a:extLst>
          </p:cNvPr>
          <p:cNvSpPr>
            <a:spLocks/>
          </p:cNvSpPr>
          <p:nvPr/>
        </p:nvSpPr>
        <p:spPr bwMode="auto">
          <a:xfrm>
            <a:off x="4772025" y="4670426"/>
            <a:ext cx="477838" cy="568325"/>
          </a:xfrm>
          <a:custGeom>
            <a:avLst/>
            <a:gdLst>
              <a:gd name="T0" fmla="*/ 2147483646 w 301"/>
              <a:gd name="T1" fmla="*/ 2147483646 h 358"/>
              <a:gd name="T2" fmla="*/ 2147483646 w 301"/>
              <a:gd name="T3" fmla="*/ 2147483646 h 358"/>
              <a:gd name="T4" fmla="*/ 2147483646 w 301"/>
              <a:gd name="T5" fmla="*/ 2147483646 h 358"/>
              <a:gd name="T6" fmla="*/ 2147483646 w 301"/>
              <a:gd name="T7" fmla="*/ 2147483646 h 358"/>
              <a:gd name="T8" fmla="*/ 2147483646 w 301"/>
              <a:gd name="T9" fmla="*/ 2147483646 h 358"/>
              <a:gd name="T10" fmla="*/ 0 60000 65536"/>
              <a:gd name="T11" fmla="*/ 0 60000 65536"/>
              <a:gd name="T12" fmla="*/ 0 60000 65536"/>
              <a:gd name="T13" fmla="*/ 0 60000 65536"/>
              <a:gd name="T14" fmla="*/ 0 60000 65536"/>
              <a:gd name="T15" fmla="*/ 0 w 301"/>
              <a:gd name="T16" fmla="*/ 0 h 358"/>
              <a:gd name="T17" fmla="*/ 301 w 301"/>
              <a:gd name="T18" fmla="*/ 358 h 358"/>
            </a:gdLst>
            <a:ahLst/>
            <a:cxnLst>
              <a:cxn ang="T10">
                <a:pos x="T0" y="T1"/>
              </a:cxn>
              <a:cxn ang="T11">
                <a:pos x="T2" y="T3"/>
              </a:cxn>
              <a:cxn ang="T12">
                <a:pos x="T4" y="T5"/>
              </a:cxn>
              <a:cxn ang="T13">
                <a:pos x="T6" y="T7"/>
              </a:cxn>
              <a:cxn ang="T14">
                <a:pos x="T8" y="T9"/>
              </a:cxn>
            </a:cxnLst>
            <a:rect l="T15" t="T16" r="T17" b="T18"/>
            <a:pathLst>
              <a:path w="301" h="358">
                <a:moveTo>
                  <a:pt x="301" y="331"/>
                </a:moveTo>
                <a:cubicBezTo>
                  <a:pt x="262" y="329"/>
                  <a:pt x="111" y="358"/>
                  <a:pt x="64" y="320"/>
                </a:cubicBezTo>
                <a:cubicBezTo>
                  <a:pt x="17" y="282"/>
                  <a:pt x="0" y="156"/>
                  <a:pt x="17" y="105"/>
                </a:cubicBezTo>
                <a:cubicBezTo>
                  <a:pt x="34" y="54"/>
                  <a:pt x="124" y="32"/>
                  <a:pt x="167" y="16"/>
                </a:cubicBezTo>
                <a:cubicBezTo>
                  <a:pt x="210" y="0"/>
                  <a:pt x="253" y="11"/>
                  <a:pt x="275" y="10"/>
                </a:cubicBezTo>
              </a:path>
            </a:pathLst>
          </a:custGeom>
          <a:noFill/>
          <a:ln w="38100" cap="flat" cmpd="sng">
            <a:solidFill>
              <a:schemeClr val="accent2"/>
            </a:solidFill>
            <a:prstDash val="sysDot"/>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9738" name="Freeform 58">
            <a:extLst>
              <a:ext uri="{FF2B5EF4-FFF2-40B4-BE49-F238E27FC236}">
                <a16:creationId xmlns:a16="http://schemas.microsoft.com/office/drawing/2014/main" id="{5294284C-4F8A-469B-9127-6E505CF8D439}"/>
              </a:ext>
            </a:extLst>
          </p:cNvPr>
          <p:cNvSpPr>
            <a:spLocks/>
          </p:cNvSpPr>
          <p:nvPr/>
        </p:nvSpPr>
        <p:spPr bwMode="auto">
          <a:xfrm>
            <a:off x="4818063" y="4238626"/>
            <a:ext cx="400050" cy="468313"/>
          </a:xfrm>
          <a:custGeom>
            <a:avLst/>
            <a:gdLst>
              <a:gd name="T0" fmla="*/ 2147483646 w 252"/>
              <a:gd name="T1" fmla="*/ 0 h 295"/>
              <a:gd name="T2" fmla="*/ 2147483646 w 252"/>
              <a:gd name="T3" fmla="*/ 2147483646 h 295"/>
              <a:gd name="T4" fmla="*/ 2147483646 w 252"/>
              <a:gd name="T5" fmla="*/ 2147483646 h 295"/>
              <a:gd name="T6" fmla="*/ 2147483646 w 252"/>
              <a:gd name="T7" fmla="*/ 2147483646 h 295"/>
              <a:gd name="T8" fmla="*/ 0 60000 65536"/>
              <a:gd name="T9" fmla="*/ 0 60000 65536"/>
              <a:gd name="T10" fmla="*/ 0 60000 65536"/>
              <a:gd name="T11" fmla="*/ 0 60000 65536"/>
              <a:gd name="T12" fmla="*/ 0 w 252"/>
              <a:gd name="T13" fmla="*/ 0 h 295"/>
              <a:gd name="T14" fmla="*/ 252 w 252"/>
              <a:gd name="T15" fmla="*/ 295 h 295"/>
            </a:gdLst>
            <a:ahLst/>
            <a:cxnLst>
              <a:cxn ang="T8">
                <a:pos x="T0" y="T1"/>
              </a:cxn>
              <a:cxn ang="T9">
                <a:pos x="T2" y="T3"/>
              </a:cxn>
              <a:cxn ang="T10">
                <a:pos x="T4" y="T5"/>
              </a:cxn>
              <a:cxn ang="T11">
                <a:pos x="T6" y="T7"/>
              </a:cxn>
            </a:cxnLst>
            <a:rect l="T12" t="T13" r="T14" b="T15"/>
            <a:pathLst>
              <a:path w="252" h="295">
                <a:moveTo>
                  <a:pt x="252" y="0"/>
                </a:moveTo>
                <a:cubicBezTo>
                  <a:pt x="218" y="8"/>
                  <a:pt x="86" y="15"/>
                  <a:pt x="48" y="49"/>
                </a:cubicBezTo>
                <a:cubicBezTo>
                  <a:pt x="10" y="83"/>
                  <a:pt x="0" y="162"/>
                  <a:pt x="21" y="203"/>
                </a:cubicBezTo>
                <a:cubicBezTo>
                  <a:pt x="42" y="244"/>
                  <a:pt x="141" y="276"/>
                  <a:pt x="172" y="295"/>
                </a:cubicBezTo>
              </a:path>
            </a:pathLst>
          </a:custGeom>
          <a:noFill/>
          <a:ln w="38100" cap="flat" cmpd="sng">
            <a:solidFill>
              <a:srgbClr val="FF0000"/>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9739" name="Line 59">
            <a:extLst>
              <a:ext uri="{FF2B5EF4-FFF2-40B4-BE49-F238E27FC236}">
                <a16:creationId xmlns:a16="http://schemas.microsoft.com/office/drawing/2014/main" id="{89D22995-B890-4AFA-B5B0-951061A7C2D7}"/>
              </a:ext>
            </a:extLst>
          </p:cNvPr>
          <p:cNvSpPr>
            <a:spLocks noChangeShapeType="1"/>
          </p:cNvSpPr>
          <p:nvPr/>
        </p:nvSpPr>
        <p:spPr bwMode="auto">
          <a:xfrm>
            <a:off x="5229226" y="4684713"/>
            <a:ext cx="912813" cy="0"/>
          </a:xfrm>
          <a:prstGeom prst="line">
            <a:avLst/>
          </a:prstGeom>
          <a:noFill/>
          <a:ln w="38100">
            <a:solidFill>
              <a:schemeClr val="accent2"/>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9740" name="Line 60">
            <a:extLst>
              <a:ext uri="{FF2B5EF4-FFF2-40B4-BE49-F238E27FC236}">
                <a16:creationId xmlns:a16="http://schemas.microsoft.com/office/drawing/2014/main" id="{FCB6AC3F-F34C-4805-9760-05BAE2223A02}"/>
              </a:ext>
            </a:extLst>
          </p:cNvPr>
          <p:cNvSpPr>
            <a:spLocks noChangeShapeType="1"/>
          </p:cNvSpPr>
          <p:nvPr/>
        </p:nvSpPr>
        <p:spPr bwMode="auto">
          <a:xfrm>
            <a:off x="6148388" y="4706938"/>
            <a:ext cx="0" cy="1395412"/>
          </a:xfrm>
          <a:prstGeom prst="line">
            <a:avLst/>
          </a:prstGeom>
          <a:noFill/>
          <a:ln w="38100">
            <a:solidFill>
              <a:schemeClr val="accent2"/>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2571" name="Text Box 61">
            <a:extLst>
              <a:ext uri="{FF2B5EF4-FFF2-40B4-BE49-F238E27FC236}">
                <a16:creationId xmlns:a16="http://schemas.microsoft.com/office/drawing/2014/main" id="{D028B7F7-A94F-47CD-B604-42FFC954B381}"/>
              </a:ext>
            </a:extLst>
          </p:cNvPr>
          <p:cNvSpPr txBox="1">
            <a:spLocks noChangeArrowheads="1"/>
          </p:cNvSpPr>
          <p:nvPr/>
        </p:nvSpPr>
        <p:spPr bwMode="auto">
          <a:xfrm>
            <a:off x="7424739" y="5549901"/>
            <a:ext cx="58578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b="1"/>
              <a:t>pO</a:t>
            </a:r>
            <a:r>
              <a:rPr lang="cs-CZ" altLang="cs-CZ" sz="1800" b="1" baseline="-25000"/>
              <a:t>2</a:t>
            </a:r>
          </a:p>
        </p:txBody>
      </p:sp>
      <p:sp>
        <p:nvSpPr>
          <p:cNvPr id="192572" name="Text Box 62">
            <a:extLst>
              <a:ext uri="{FF2B5EF4-FFF2-40B4-BE49-F238E27FC236}">
                <a16:creationId xmlns:a16="http://schemas.microsoft.com/office/drawing/2014/main" id="{338AA802-69AB-418E-8B78-3A29EDCD8ACC}"/>
              </a:ext>
            </a:extLst>
          </p:cNvPr>
          <p:cNvSpPr txBox="1">
            <a:spLocks noChangeArrowheads="1"/>
          </p:cNvSpPr>
          <p:nvPr/>
        </p:nvSpPr>
        <p:spPr bwMode="auto">
          <a:xfrm>
            <a:off x="4157664" y="3552826"/>
            <a:ext cx="105568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b="1"/>
              <a:t>Total O</a:t>
            </a:r>
            <a:r>
              <a:rPr lang="cs-CZ" altLang="cs-CZ" sz="1800" b="1" baseline="-25000"/>
              <a:t>2</a:t>
            </a:r>
          </a:p>
        </p:txBody>
      </p:sp>
      <p:sp>
        <p:nvSpPr>
          <p:cNvPr id="199743" name="Text Box 63">
            <a:extLst>
              <a:ext uri="{FF2B5EF4-FFF2-40B4-BE49-F238E27FC236}">
                <a16:creationId xmlns:a16="http://schemas.microsoft.com/office/drawing/2014/main" id="{86D34CB0-9B62-4990-BDCC-8EBCFD247C83}"/>
              </a:ext>
            </a:extLst>
          </p:cNvPr>
          <p:cNvSpPr txBox="1">
            <a:spLocks noChangeArrowheads="1"/>
          </p:cNvSpPr>
          <p:nvPr/>
        </p:nvSpPr>
        <p:spPr bwMode="auto">
          <a:xfrm>
            <a:off x="6065838" y="6102350"/>
            <a:ext cx="658812" cy="376238"/>
          </a:xfrm>
          <a:prstGeom prst="rect">
            <a:avLst/>
          </a:prstGeom>
          <a:solidFill>
            <a:srgbClr val="E0F1F2"/>
          </a:solidFill>
          <a:ln w="9525">
            <a:solidFill>
              <a:schemeClr val="accent2"/>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b="1">
                <a:solidFill>
                  <a:schemeClr val="accent2"/>
                </a:solidFill>
              </a:rPr>
              <a:t> pO</a:t>
            </a:r>
            <a:r>
              <a:rPr lang="cs-CZ" altLang="cs-CZ" sz="1800" b="1" baseline="-25000">
                <a:solidFill>
                  <a:schemeClr val="accent2"/>
                </a:solidFill>
              </a:rPr>
              <a:t>2</a:t>
            </a:r>
          </a:p>
        </p:txBody>
      </p:sp>
      <p:sp>
        <p:nvSpPr>
          <p:cNvPr id="199744" name="Line 64">
            <a:extLst>
              <a:ext uri="{FF2B5EF4-FFF2-40B4-BE49-F238E27FC236}">
                <a16:creationId xmlns:a16="http://schemas.microsoft.com/office/drawing/2014/main" id="{69BDDACD-2805-4E41-9FBC-802C31A9E98A}"/>
              </a:ext>
            </a:extLst>
          </p:cNvPr>
          <p:cNvSpPr>
            <a:spLocks noChangeShapeType="1"/>
          </p:cNvSpPr>
          <p:nvPr/>
        </p:nvSpPr>
        <p:spPr bwMode="auto">
          <a:xfrm>
            <a:off x="6142038" y="6181725"/>
            <a:ext cx="0" cy="280988"/>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2575" name="Line 65">
            <a:extLst>
              <a:ext uri="{FF2B5EF4-FFF2-40B4-BE49-F238E27FC236}">
                <a16:creationId xmlns:a16="http://schemas.microsoft.com/office/drawing/2014/main" id="{EDD01E85-68E8-47EE-915F-086BD043F9A9}"/>
              </a:ext>
            </a:extLst>
          </p:cNvPr>
          <p:cNvSpPr>
            <a:spLocks noChangeShapeType="1"/>
          </p:cNvSpPr>
          <p:nvPr/>
        </p:nvSpPr>
        <p:spPr bwMode="auto">
          <a:xfrm flipV="1">
            <a:off x="8001000" y="3590925"/>
            <a:ext cx="0" cy="22621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2576" name="Line 66">
            <a:extLst>
              <a:ext uri="{FF2B5EF4-FFF2-40B4-BE49-F238E27FC236}">
                <a16:creationId xmlns:a16="http://schemas.microsoft.com/office/drawing/2014/main" id="{CE7E3059-7C30-476F-896E-09DA032789F7}"/>
              </a:ext>
            </a:extLst>
          </p:cNvPr>
          <p:cNvSpPr>
            <a:spLocks noChangeShapeType="1"/>
          </p:cNvSpPr>
          <p:nvPr/>
        </p:nvSpPr>
        <p:spPr bwMode="auto">
          <a:xfrm>
            <a:off x="8001001" y="5875338"/>
            <a:ext cx="2555875" cy="174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2577" name="Line 67">
            <a:extLst>
              <a:ext uri="{FF2B5EF4-FFF2-40B4-BE49-F238E27FC236}">
                <a16:creationId xmlns:a16="http://schemas.microsoft.com/office/drawing/2014/main" id="{216BF087-DECE-4009-88DD-BE9BC73B58EB}"/>
              </a:ext>
            </a:extLst>
          </p:cNvPr>
          <p:cNvSpPr>
            <a:spLocks noChangeShapeType="1"/>
          </p:cNvSpPr>
          <p:nvPr/>
        </p:nvSpPr>
        <p:spPr bwMode="auto">
          <a:xfrm flipH="1" flipV="1">
            <a:off x="9437688" y="4471989"/>
            <a:ext cx="0" cy="1404937"/>
          </a:xfrm>
          <a:prstGeom prst="line">
            <a:avLst/>
          </a:prstGeom>
          <a:noFill/>
          <a:ln w="38100">
            <a:solidFill>
              <a:srgbClr val="339933"/>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2578" name="Line 68">
            <a:extLst>
              <a:ext uri="{FF2B5EF4-FFF2-40B4-BE49-F238E27FC236}">
                <a16:creationId xmlns:a16="http://schemas.microsoft.com/office/drawing/2014/main" id="{EB94C117-19CF-4EE2-8CE3-F94B0700D587}"/>
              </a:ext>
            </a:extLst>
          </p:cNvPr>
          <p:cNvSpPr>
            <a:spLocks noChangeShapeType="1"/>
          </p:cNvSpPr>
          <p:nvPr/>
        </p:nvSpPr>
        <p:spPr bwMode="auto">
          <a:xfrm flipH="1">
            <a:off x="8001000" y="4513263"/>
            <a:ext cx="1436688" cy="0"/>
          </a:xfrm>
          <a:prstGeom prst="line">
            <a:avLst/>
          </a:prstGeom>
          <a:noFill/>
          <a:ln w="38100">
            <a:solidFill>
              <a:srgbClr val="0066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9749" name="Line 69">
            <a:extLst>
              <a:ext uri="{FF2B5EF4-FFF2-40B4-BE49-F238E27FC236}">
                <a16:creationId xmlns:a16="http://schemas.microsoft.com/office/drawing/2014/main" id="{A2CFD424-11D1-4211-BD66-3190E018154F}"/>
              </a:ext>
            </a:extLst>
          </p:cNvPr>
          <p:cNvSpPr>
            <a:spLocks noChangeShapeType="1"/>
          </p:cNvSpPr>
          <p:nvPr/>
        </p:nvSpPr>
        <p:spPr bwMode="auto">
          <a:xfrm flipV="1">
            <a:off x="9042400" y="4797426"/>
            <a:ext cx="0" cy="1033463"/>
          </a:xfrm>
          <a:prstGeom prst="line">
            <a:avLst/>
          </a:prstGeom>
          <a:noFill/>
          <a:ln w="38100">
            <a:solidFill>
              <a:srgbClr val="FF505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9750" name="Line 70">
            <a:extLst>
              <a:ext uri="{FF2B5EF4-FFF2-40B4-BE49-F238E27FC236}">
                <a16:creationId xmlns:a16="http://schemas.microsoft.com/office/drawing/2014/main" id="{1E18A59E-A0B4-40C1-84C7-DE0BA0B66C79}"/>
              </a:ext>
            </a:extLst>
          </p:cNvPr>
          <p:cNvSpPr>
            <a:spLocks noChangeShapeType="1"/>
          </p:cNvSpPr>
          <p:nvPr/>
        </p:nvSpPr>
        <p:spPr bwMode="auto">
          <a:xfrm flipH="1" flipV="1">
            <a:off x="7989889" y="4764088"/>
            <a:ext cx="1030287" cy="17462"/>
          </a:xfrm>
          <a:prstGeom prst="line">
            <a:avLst/>
          </a:prstGeom>
          <a:noFill/>
          <a:ln w="38100">
            <a:solidFill>
              <a:srgbClr val="FF505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9751" name="Line 71">
            <a:extLst>
              <a:ext uri="{FF2B5EF4-FFF2-40B4-BE49-F238E27FC236}">
                <a16:creationId xmlns:a16="http://schemas.microsoft.com/office/drawing/2014/main" id="{E2EFEC9A-585E-41FD-8768-E3E06ECD031A}"/>
              </a:ext>
            </a:extLst>
          </p:cNvPr>
          <p:cNvSpPr>
            <a:spLocks noChangeShapeType="1"/>
          </p:cNvSpPr>
          <p:nvPr/>
        </p:nvSpPr>
        <p:spPr bwMode="auto">
          <a:xfrm flipV="1">
            <a:off x="10053638" y="4006851"/>
            <a:ext cx="0" cy="1851025"/>
          </a:xfrm>
          <a:prstGeom prst="line">
            <a:avLst/>
          </a:prstGeom>
          <a:noFill/>
          <a:ln w="38100">
            <a:solidFill>
              <a:schemeClr val="accent2"/>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9752" name="Line 72">
            <a:extLst>
              <a:ext uri="{FF2B5EF4-FFF2-40B4-BE49-F238E27FC236}">
                <a16:creationId xmlns:a16="http://schemas.microsoft.com/office/drawing/2014/main" id="{7CF35F31-24A8-46E8-8640-F3A7CF2B842E}"/>
              </a:ext>
            </a:extLst>
          </p:cNvPr>
          <p:cNvSpPr>
            <a:spLocks noChangeShapeType="1"/>
          </p:cNvSpPr>
          <p:nvPr/>
        </p:nvSpPr>
        <p:spPr bwMode="auto">
          <a:xfrm flipH="1">
            <a:off x="8001000" y="4006850"/>
            <a:ext cx="1974850" cy="0"/>
          </a:xfrm>
          <a:prstGeom prst="line">
            <a:avLst/>
          </a:prstGeom>
          <a:noFill/>
          <a:ln w="38100">
            <a:solidFill>
              <a:schemeClr val="accent2"/>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9753" name="Text Box 73">
            <a:extLst>
              <a:ext uri="{FF2B5EF4-FFF2-40B4-BE49-F238E27FC236}">
                <a16:creationId xmlns:a16="http://schemas.microsoft.com/office/drawing/2014/main" id="{2F9FAA87-B468-4459-A53C-8E20BE777924}"/>
              </a:ext>
            </a:extLst>
          </p:cNvPr>
          <p:cNvSpPr txBox="1">
            <a:spLocks noChangeArrowheads="1"/>
          </p:cNvSpPr>
          <p:nvPr/>
        </p:nvSpPr>
        <p:spPr bwMode="auto">
          <a:xfrm>
            <a:off x="8756651" y="5770564"/>
            <a:ext cx="72707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a:solidFill>
                  <a:srgbClr val="FF0000"/>
                </a:solidFill>
              </a:rPr>
              <a:t>VA</a:t>
            </a:r>
          </a:p>
        </p:txBody>
      </p:sp>
      <p:sp>
        <p:nvSpPr>
          <p:cNvPr id="199754" name="Line 74">
            <a:extLst>
              <a:ext uri="{FF2B5EF4-FFF2-40B4-BE49-F238E27FC236}">
                <a16:creationId xmlns:a16="http://schemas.microsoft.com/office/drawing/2014/main" id="{4655BD2D-5D57-4D36-B78E-641F83E4C005}"/>
              </a:ext>
            </a:extLst>
          </p:cNvPr>
          <p:cNvSpPr>
            <a:spLocks noChangeShapeType="1"/>
          </p:cNvSpPr>
          <p:nvPr/>
        </p:nvSpPr>
        <p:spPr bwMode="auto">
          <a:xfrm>
            <a:off x="8767763" y="5875339"/>
            <a:ext cx="0" cy="382587"/>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9755" name="Text Box 75">
            <a:extLst>
              <a:ext uri="{FF2B5EF4-FFF2-40B4-BE49-F238E27FC236}">
                <a16:creationId xmlns:a16="http://schemas.microsoft.com/office/drawing/2014/main" id="{94B4CEB3-59E2-4B7E-9E18-A29C697D53DD}"/>
              </a:ext>
            </a:extLst>
          </p:cNvPr>
          <p:cNvSpPr txBox="1">
            <a:spLocks noChangeArrowheads="1"/>
          </p:cNvSpPr>
          <p:nvPr/>
        </p:nvSpPr>
        <p:spPr bwMode="auto">
          <a:xfrm>
            <a:off x="9853613" y="5900738"/>
            <a:ext cx="552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solidFill>
                  <a:schemeClr val="accent2"/>
                </a:solidFill>
              </a:rPr>
              <a:t> VA</a:t>
            </a:r>
          </a:p>
        </p:txBody>
      </p:sp>
      <p:sp>
        <p:nvSpPr>
          <p:cNvPr id="199756" name="Line 76">
            <a:extLst>
              <a:ext uri="{FF2B5EF4-FFF2-40B4-BE49-F238E27FC236}">
                <a16:creationId xmlns:a16="http://schemas.microsoft.com/office/drawing/2014/main" id="{71961452-059A-452C-81C7-261094CB287A}"/>
              </a:ext>
            </a:extLst>
          </p:cNvPr>
          <p:cNvSpPr>
            <a:spLocks noChangeShapeType="1"/>
          </p:cNvSpPr>
          <p:nvPr/>
        </p:nvSpPr>
        <p:spPr bwMode="auto">
          <a:xfrm>
            <a:off x="9964738" y="5970589"/>
            <a:ext cx="0" cy="280987"/>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2587" name="Text Box 77">
            <a:extLst>
              <a:ext uri="{FF2B5EF4-FFF2-40B4-BE49-F238E27FC236}">
                <a16:creationId xmlns:a16="http://schemas.microsoft.com/office/drawing/2014/main" id="{1EB29592-F6E6-46AA-A05E-CFBB7E7A0E4C}"/>
              </a:ext>
            </a:extLst>
          </p:cNvPr>
          <p:cNvSpPr txBox="1">
            <a:spLocks noChangeArrowheads="1"/>
          </p:cNvSpPr>
          <p:nvPr/>
        </p:nvSpPr>
        <p:spPr bwMode="auto">
          <a:xfrm rot="5400000" flipH="1">
            <a:off x="9119394" y="5290344"/>
            <a:ext cx="908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b="1">
                <a:solidFill>
                  <a:srgbClr val="006600"/>
                </a:solidFill>
              </a:rPr>
              <a:t>Norma</a:t>
            </a:r>
          </a:p>
        </p:txBody>
      </p:sp>
      <p:sp>
        <p:nvSpPr>
          <p:cNvPr id="199758" name="Line 78">
            <a:extLst>
              <a:ext uri="{FF2B5EF4-FFF2-40B4-BE49-F238E27FC236}">
                <a16:creationId xmlns:a16="http://schemas.microsoft.com/office/drawing/2014/main" id="{478F0CC6-85CF-4507-A4F0-F479E66F2D06}"/>
              </a:ext>
            </a:extLst>
          </p:cNvPr>
          <p:cNvSpPr>
            <a:spLocks noChangeShapeType="1"/>
          </p:cNvSpPr>
          <p:nvPr/>
        </p:nvSpPr>
        <p:spPr bwMode="auto">
          <a:xfrm>
            <a:off x="7983539" y="4321175"/>
            <a:ext cx="1728787" cy="0"/>
          </a:xfrm>
          <a:prstGeom prst="line">
            <a:avLst/>
          </a:prstGeom>
          <a:noFill/>
          <a:ln w="38100">
            <a:solidFill>
              <a:schemeClr val="accent2"/>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9759" name="Line 79">
            <a:extLst>
              <a:ext uri="{FF2B5EF4-FFF2-40B4-BE49-F238E27FC236}">
                <a16:creationId xmlns:a16="http://schemas.microsoft.com/office/drawing/2014/main" id="{8B8AC13D-48F0-4913-B9AB-6F57497735C2}"/>
              </a:ext>
            </a:extLst>
          </p:cNvPr>
          <p:cNvSpPr>
            <a:spLocks noChangeShapeType="1"/>
          </p:cNvSpPr>
          <p:nvPr/>
        </p:nvSpPr>
        <p:spPr bwMode="auto">
          <a:xfrm>
            <a:off x="9701213" y="4292600"/>
            <a:ext cx="0" cy="1974850"/>
          </a:xfrm>
          <a:prstGeom prst="line">
            <a:avLst/>
          </a:prstGeom>
          <a:noFill/>
          <a:ln w="38100">
            <a:solidFill>
              <a:schemeClr val="accent2"/>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2590" name="Text Box 80">
            <a:extLst>
              <a:ext uri="{FF2B5EF4-FFF2-40B4-BE49-F238E27FC236}">
                <a16:creationId xmlns:a16="http://schemas.microsoft.com/office/drawing/2014/main" id="{04BC9A19-5F9A-411A-AB6D-0D8B32BC253D}"/>
              </a:ext>
            </a:extLst>
          </p:cNvPr>
          <p:cNvSpPr txBox="1">
            <a:spLocks noChangeArrowheads="1"/>
          </p:cNvSpPr>
          <p:nvPr/>
        </p:nvSpPr>
        <p:spPr bwMode="auto">
          <a:xfrm>
            <a:off x="9985375" y="5521326"/>
            <a:ext cx="7508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b="1"/>
              <a:t>pCO</a:t>
            </a:r>
            <a:r>
              <a:rPr lang="cs-CZ" altLang="cs-CZ" sz="1800" b="1" baseline="-25000"/>
              <a:t>2</a:t>
            </a:r>
          </a:p>
        </p:txBody>
      </p:sp>
      <p:sp>
        <p:nvSpPr>
          <p:cNvPr id="192591" name="Text Box 81">
            <a:extLst>
              <a:ext uri="{FF2B5EF4-FFF2-40B4-BE49-F238E27FC236}">
                <a16:creationId xmlns:a16="http://schemas.microsoft.com/office/drawing/2014/main" id="{AE64C723-69EC-4843-ADEB-C3A3C8D11934}"/>
              </a:ext>
            </a:extLst>
          </p:cNvPr>
          <p:cNvSpPr txBox="1">
            <a:spLocks noChangeArrowheads="1"/>
          </p:cNvSpPr>
          <p:nvPr/>
        </p:nvSpPr>
        <p:spPr bwMode="auto">
          <a:xfrm>
            <a:off x="6807200" y="3557588"/>
            <a:ext cx="12207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b="1"/>
              <a:t>Total CO</a:t>
            </a:r>
            <a:r>
              <a:rPr lang="cs-CZ" altLang="cs-CZ" sz="1800" b="1" baseline="-25000"/>
              <a:t>2</a:t>
            </a:r>
          </a:p>
        </p:txBody>
      </p:sp>
      <p:sp>
        <p:nvSpPr>
          <p:cNvPr id="199762" name="Text Box 82">
            <a:extLst>
              <a:ext uri="{FF2B5EF4-FFF2-40B4-BE49-F238E27FC236}">
                <a16:creationId xmlns:a16="http://schemas.microsoft.com/office/drawing/2014/main" id="{5BDE7257-82FC-49AB-822C-040A215C37B0}"/>
              </a:ext>
            </a:extLst>
          </p:cNvPr>
          <p:cNvSpPr txBox="1">
            <a:spLocks noChangeArrowheads="1"/>
          </p:cNvSpPr>
          <p:nvPr/>
        </p:nvSpPr>
        <p:spPr bwMode="auto">
          <a:xfrm>
            <a:off x="9248776" y="6273800"/>
            <a:ext cx="823913" cy="376238"/>
          </a:xfrm>
          <a:prstGeom prst="rect">
            <a:avLst/>
          </a:prstGeom>
          <a:solidFill>
            <a:srgbClr val="E0F1F2"/>
          </a:solidFill>
          <a:ln w="9525">
            <a:solidFill>
              <a:schemeClr val="accent2"/>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b="1">
                <a:solidFill>
                  <a:schemeClr val="accent2"/>
                </a:solidFill>
              </a:rPr>
              <a:t> pCO</a:t>
            </a:r>
            <a:r>
              <a:rPr lang="cs-CZ" altLang="cs-CZ" sz="1800" b="1" baseline="-25000">
                <a:solidFill>
                  <a:schemeClr val="accent2"/>
                </a:solidFill>
              </a:rPr>
              <a:t>2</a:t>
            </a:r>
          </a:p>
        </p:txBody>
      </p:sp>
      <p:sp>
        <p:nvSpPr>
          <p:cNvPr id="199763" name="Line 83">
            <a:extLst>
              <a:ext uri="{FF2B5EF4-FFF2-40B4-BE49-F238E27FC236}">
                <a16:creationId xmlns:a16="http://schemas.microsoft.com/office/drawing/2014/main" id="{860BE2F5-7D84-4E62-A52D-2777EB4A7E9F}"/>
              </a:ext>
            </a:extLst>
          </p:cNvPr>
          <p:cNvSpPr>
            <a:spLocks noChangeShapeType="1"/>
          </p:cNvSpPr>
          <p:nvPr/>
        </p:nvSpPr>
        <p:spPr bwMode="auto">
          <a:xfrm>
            <a:off x="9324975" y="6330950"/>
            <a:ext cx="0" cy="280988"/>
          </a:xfrm>
          <a:prstGeom prst="line">
            <a:avLst/>
          </a:prstGeom>
          <a:noFill/>
          <a:ln w="38100">
            <a:solidFill>
              <a:schemeClr val="accent2"/>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2594" name="Freeform 84">
            <a:extLst>
              <a:ext uri="{FF2B5EF4-FFF2-40B4-BE49-F238E27FC236}">
                <a16:creationId xmlns:a16="http://schemas.microsoft.com/office/drawing/2014/main" id="{19D97CF5-C689-4B6A-B7B3-A7676171924C}"/>
              </a:ext>
            </a:extLst>
          </p:cNvPr>
          <p:cNvSpPr>
            <a:spLocks/>
          </p:cNvSpPr>
          <p:nvPr/>
        </p:nvSpPr>
        <p:spPr bwMode="auto">
          <a:xfrm>
            <a:off x="8010526" y="3922713"/>
            <a:ext cx="2157413" cy="1947862"/>
          </a:xfrm>
          <a:custGeom>
            <a:avLst/>
            <a:gdLst>
              <a:gd name="T0" fmla="*/ 0 w 1359"/>
              <a:gd name="T1" fmla="*/ 2147483646 h 1227"/>
              <a:gd name="T2" fmla="*/ 2147483646 w 1359"/>
              <a:gd name="T3" fmla="*/ 2147483646 h 1227"/>
              <a:gd name="T4" fmla="*/ 2147483646 w 1359"/>
              <a:gd name="T5" fmla="*/ 0 h 1227"/>
              <a:gd name="T6" fmla="*/ 0 60000 65536"/>
              <a:gd name="T7" fmla="*/ 0 60000 65536"/>
              <a:gd name="T8" fmla="*/ 0 60000 65536"/>
              <a:gd name="T9" fmla="*/ 0 w 1359"/>
              <a:gd name="T10" fmla="*/ 0 h 1227"/>
              <a:gd name="T11" fmla="*/ 1359 w 1359"/>
              <a:gd name="T12" fmla="*/ 1227 h 1227"/>
            </a:gdLst>
            <a:ahLst/>
            <a:cxnLst>
              <a:cxn ang="T6">
                <a:pos x="T0" y="T1"/>
              </a:cxn>
              <a:cxn ang="T7">
                <a:pos x="T2" y="T3"/>
              </a:cxn>
              <a:cxn ang="T8">
                <a:pos x="T4" y="T5"/>
              </a:cxn>
            </a:cxnLst>
            <a:rect l="T9" t="T10" r="T11" b="T12"/>
            <a:pathLst>
              <a:path w="1359" h="1227">
                <a:moveTo>
                  <a:pt x="0" y="1227"/>
                </a:moveTo>
                <a:cubicBezTo>
                  <a:pt x="100" y="1125"/>
                  <a:pt x="369" y="820"/>
                  <a:pt x="595" y="616"/>
                </a:cubicBezTo>
                <a:cubicBezTo>
                  <a:pt x="823" y="412"/>
                  <a:pt x="1200" y="128"/>
                  <a:pt x="1359" y="0"/>
                </a:cubicBezTo>
              </a:path>
            </a:pathLst>
          </a:custGeom>
          <a:noFill/>
          <a:ln w="9525">
            <a:solidFill>
              <a:schemeClr val="tx1"/>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9765" name="Freeform 85">
            <a:extLst>
              <a:ext uri="{FF2B5EF4-FFF2-40B4-BE49-F238E27FC236}">
                <a16:creationId xmlns:a16="http://schemas.microsoft.com/office/drawing/2014/main" id="{FCB94295-3658-42B4-B999-408DC1FD22A7}"/>
              </a:ext>
            </a:extLst>
          </p:cNvPr>
          <p:cNvSpPr>
            <a:spLocks/>
          </p:cNvSpPr>
          <p:nvPr/>
        </p:nvSpPr>
        <p:spPr bwMode="auto">
          <a:xfrm>
            <a:off x="7612063" y="4338639"/>
            <a:ext cx="398462" cy="434975"/>
          </a:xfrm>
          <a:custGeom>
            <a:avLst/>
            <a:gdLst>
              <a:gd name="T0" fmla="*/ 2147483646 w 251"/>
              <a:gd name="T1" fmla="*/ 2147483646 h 274"/>
              <a:gd name="T2" fmla="*/ 2147483646 w 251"/>
              <a:gd name="T3" fmla="*/ 2147483646 h 274"/>
              <a:gd name="T4" fmla="*/ 2147483646 w 251"/>
              <a:gd name="T5" fmla="*/ 2147483646 h 274"/>
              <a:gd name="T6" fmla="*/ 2147483646 w 251"/>
              <a:gd name="T7" fmla="*/ 0 h 274"/>
              <a:gd name="T8" fmla="*/ 0 60000 65536"/>
              <a:gd name="T9" fmla="*/ 0 60000 65536"/>
              <a:gd name="T10" fmla="*/ 0 60000 65536"/>
              <a:gd name="T11" fmla="*/ 0 60000 65536"/>
              <a:gd name="T12" fmla="*/ 0 w 251"/>
              <a:gd name="T13" fmla="*/ 0 h 274"/>
              <a:gd name="T14" fmla="*/ 251 w 251"/>
              <a:gd name="T15" fmla="*/ 274 h 274"/>
            </a:gdLst>
            <a:ahLst/>
            <a:cxnLst>
              <a:cxn ang="T8">
                <a:pos x="T0" y="T1"/>
              </a:cxn>
              <a:cxn ang="T9">
                <a:pos x="T2" y="T3"/>
              </a:cxn>
              <a:cxn ang="T10">
                <a:pos x="T4" y="T5"/>
              </a:cxn>
              <a:cxn ang="T11">
                <a:pos x="T6" y="T7"/>
              </a:cxn>
            </a:cxnLst>
            <a:rect l="T12" t="T13" r="T14" b="T15"/>
            <a:pathLst>
              <a:path w="251" h="274">
                <a:moveTo>
                  <a:pt x="251" y="274"/>
                </a:moveTo>
                <a:cubicBezTo>
                  <a:pt x="215" y="267"/>
                  <a:pt x="72" y="267"/>
                  <a:pt x="36" y="234"/>
                </a:cubicBezTo>
                <a:cubicBezTo>
                  <a:pt x="0" y="201"/>
                  <a:pt x="1" y="112"/>
                  <a:pt x="36" y="73"/>
                </a:cubicBezTo>
                <a:cubicBezTo>
                  <a:pt x="71" y="34"/>
                  <a:pt x="201" y="15"/>
                  <a:pt x="244" y="0"/>
                </a:cubicBezTo>
              </a:path>
            </a:pathLst>
          </a:custGeom>
          <a:noFill/>
          <a:ln w="38100" cap="flat" cmpd="sng">
            <a:solidFill>
              <a:srgbClr val="FF5050"/>
            </a:solidFill>
            <a:prstDash val="sysDot"/>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9766" name="Freeform 86">
            <a:extLst>
              <a:ext uri="{FF2B5EF4-FFF2-40B4-BE49-F238E27FC236}">
                <a16:creationId xmlns:a16="http://schemas.microsoft.com/office/drawing/2014/main" id="{83B94174-1905-4AF5-922E-0E28997A72D5}"/>
              </a:ext>
            </a:extLst>
          </p:cNvPr>
          <p:cNvSpPr>
            <a:spLocks/>
          </p:cNvSpPr>
          <p:nvPr/>
        </p:nvSpPr>
        <p:spPr bwMode="auto">
          <a:xfrm>
            <a:off x="7648576" y="4029076"/>
            <a:ext cx="333375" cy="320675"/>
          </a:xfrm>
          <a:custGeom>
            <a:avLst/>
            <a:gdLst>
              <a:gd name="T0" fmla="*/ 2147483646 w 210"/>
              <a:gd name="T1" fmla="*/ 0 h 202"/>
              <a:gd name="T2" fmla="*/ 2147483646 w 210"/>
              <a:gd name="T3" fmla="*/ 2147483646 h 202"/>
              <a:gd name="T4" fmla="*/ 2147483646 w 210"/>
              <a:gd name="T5" fmla="*/ 2147483646 h 202"/>
              <a:gd name="T6" fmla="*/ 2147483646 w 210"/>
              <a:gd name="T7" fmla="*/ 2147483646 h 202"/>
              <a:gd name="T8" fmla="*/ 0 60000 65536"/>
              <a:gd name="T9" fmla="*/ 0 60000 65536"/>
              <a:gd name="T10" fmla="*/ 0 60000 65536"/>
              <a:gd name="T11" fmla="*/ 0 60000 65536"/>
              <a:gd name="T12" fmla="*/ 0 w 210"/>
              <a:gd name="T13" fmla="*/ 0 h 202"/>
              <a:gd name="T14" fmla="*/ 210 w 210"/>
              <a:gd name="T15" fmla="*/ 202 h 202"/>
            </a:gdLst>
            <a:ahLst/>
            <a:cxnLst>
              <a:cxn ang="T8">
                <a:pos x="T0" y="T1"/>
              </a:cxn>
              <a:cxn ang="T9">
                <a:pos x="T2" y="T3"/>
              </a:cxn>
              <a:cxn ang="T10">
                <a:pos x="T4" y="T5"/>
              </a:cxn>
              <a:cxn ang="T11">
                <a:pos x="T6" y="T7"/>
              </a:cxn>
            </a:cxnLst>
            <a:rect l="T12" t="T13" r="T14" b="T15"/>
            <a:pathLst>
              <a:path w="210" h="202">
                <a:moveTo>
                  <a:pt x="210" y="0"/>
                </a:moveTo>
                <a:cubicBezTo>
                  <a:pt x="182" y="6"/>
                  <a:pt x="74" y="5"/>
                  <a:pt x="43" y="34"/>
                </a:cubicBezTo>
                <a:cubicBezTo>
                  <a:pt x="12" y="63"/>
                  <a:pt x="0" y="148"/>
                  <a:pt x="23" y="175"/>
                </a:cubicBezTo>
                <a:cubicBezTo>
                  <a:pt x="46" y="202"/>
                  <a:pt x="150" y="191"/>
                  <a:pt x="183" y="195"/>
                </a:cubicBezTo>
              </a:path>
            </a:pathLst>
          </a:custGeom>
          <a:noFill/>
          <a:ln w="38100" cap="flat" cmpd="sng">
            <a:solidFill>
              <a:schemeClr val="accent2"/>
            </a:solidFill>
            <a:prstDash val="sysDot"/>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9767" name="Text Box 87">
            <a:extLst>
              <a:ext uri="{FF2B5EF4-FFF2-40B4-BE49-F238E27FC236}">
                <a16:creationId xmlns:a16="http://schemas.microsoft.com/office/drawing/2014/main" id="{0492960C-ADA8-44AB-B7E7-771B8DB5D529}"/>
              </a:ext>
            </a:extLst>
          </p:cNvPr>
          <p:cNvSpPr txBox="1">
            <a:spLocks noChangeArrowheads="1"/>
          </p:cNvSpPr>
          <p:nvPr/>
        </p:nvSpPr>
        <p:spPr bwMode="auto">
          <a:xfrm>
            <a:off x="3527426" y="2506664"/>
            <a:ext cx="658813" cy="376237"/>
          </a:xfrm>
          <a:prstGeom prst="rect">
            <a:avLst/>
          </a:prstGeom>
          <a:solidFill>
            <a:srgbClr val="E0F1F2"/>
          </a:solidFill>
          <a:ln w="9525">
            <a:solidFill>
              <a:schemeClr val="accent2"/>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b="1">
                <a:solidFill>
                  <a:schemeClr val="accent2"/>
                </a:solidFill>
              </a:rPr>
              <a:t> pO</a:t>
            </a:r>
            <a:r>
              <a:rPr lang="cs-CZ" altLang="cs-CZ" sz="1800" b="1" baseline="-25000">
                <a:solidFill>
                  <a:schemeClr val="accent2"/>
                </a:solidFill>
              </a:rPr>
              <a:t>2</a:t>
            </a:r>
          </a:p>
        </p:txBody>
      </p:sp>
      <p:sp>
        <p:nvSpPr>
          <p:cNvPr id="199768" name="Line 88">
            <a:extLst>
              <a:ext uri="{FF2B5EF4-FFF2-40B4-BE49-F238E27FC236}">
                <a16:creationId xmlns:a16="http://schemas.microsoft.com/office/drawing/2014/main" id="{BF2A46A3-B4A1-4B28-8A32-E15E864900E7}"/>
              </a:ext>
            </a:extLst>
          </p:cNvPr>
          <p:cNvSpPr>
            <a:spLocks noChangeShapeType="1"/>
          </p:cNvSpPr>
          <p:nvPr/>
        </p:nvSpPr>
        <p:spPr bwMode="auto">
          <a:xfrm>
            <a:off x="3622675" y="2560639"/>
            <a:ext cx="0" cy="280987"/>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9769" name="Text Box 89">
            <a:extLst>
              <a:ext uri="{FF2B5EF4-FFF2-40B4-BE49-F238E27FC236}">
                <a16:creationId xmlns:a16="http://schemas.microsoft.com/office/drawing/2014/main" id="{60AFDE3B-8A1F-4106-B9BB-E1FF62B41ADE}"/>
              </a:ext>
            </a:extLst>
          </p:cNvPr>
          <p:cNvSpPr txBox="1">
            <a:spLocks noChangeArrowheads="1"/>
          </p:cNvSpPr>
          <p:nvPr/>
        </p:nvSpPr>
        <p:spPr bwMode="auto">
          <a:xfrm>
            <a:off x="3478213" y="2874964"/>
            <a:ext cx="823912" cy="376237"/>
          </a:xfrm>
          <a:prstGeom prst="rect">
            <a:avLst/>
          </a:prstGeom>
          <a:solidFill>
            <a:srgbClr val="E0F1F2"/>
          </a:solidFill>
          <a:ln w="9525">
            <a:solidFill>
              <a:schemeClr val="accent2"/>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b="1">
                <a:solidFill>
                  <a:schemeClr val="accent2"/>
                </a:solidFill>
              </a:rPr>
              <a:t> pCO</a:t>
            </a:r>
            <a:r>
              <a:rPr lang="cs-CZ" altLang="cs-CZ" sz="1800" b="1" baseline="-25000">
                <a:solidFill>
                  <a:schemeClr val="accent2"/>
                </a:solidFill>
              </a:rPr>
              <a:t>2</a:t>
            </a:r>
          </a:p>
        </p:txBody>
      </p:sp>
      <p:sp>
        <p:nvSpPr>
          <p:cNvPr id="199770" name="Line 90">
            <a:extLst>
              <a:ext uri="{FF2B5EF4-FFF2-40B4-BE49-F238E27FC236}">
                <a16:creationId xmlns:a16="http://schemas.microsoft.com/office/drawing/2014/main" id="{9F541F17-B9C7-4DFF-84B8-7BDF336E7ECE}"/>
              </a:ext>
            </a:extLst>
          </p:cNvPr>
          <p:cNvSpPr>
            <a:spLocks noChangeShapeType="1"/>
          </p:cNvSpPr>
          <p:nvPr/>
        </p:nvSpPr>
        <p:spPr bwMode="auto">
          <a:xfrm>
            <a:off x="3552825" y="2946400"/>
            <a:ext cx="0" cy="280988"/>
          </a:xfrm>
          <a:prstGeom prst="line">
            <a:avLst/>
          </a:prstGeom>
          <a:noFill/>
          <a:ln w="38100">
            <a:solidFill>
              <a:schemeClr val="accent2"/>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2601" name="Oval 91">
            <a:extLst>
              <a:ext uri="{FF2B5EF4-FFF2-40B4-BE49-F238E27FC236}">
                <a16:creationId xmlns:a16="http://schemas.microsoft.com/office/drawing/2014/main" id="{9443D21C-1AE4-4D95-8E11-FBB4D9FB239E}"/>
              </a:ext>
            </a:extLst>
          </p:cNvPr>
          <p:cNvSpPr>
            <a:spLocks noChangeArrowheads="1"/>
          </p:cNvSpPr>
          <p:nvPr/>
        </p:nvSpPr>
        <p:spPr bwMode="auto">
          <a:xfrm>
            <a:off x="2706688" y="1579563"/>
            <a:ext cx="1084262" cy="1084262"/>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GB" altLang="cs-CZ" sz="1800">
              <a:solidFill>
                <a:srgbClr val="FFCCCC"/>
              </a:solidFill>
            </a:endParaRPr>
          </a:p>
        </p:txBody>
      </p:sp>
      <p:sp>
        <p:nvSpPr>
          <p:cNvPr id="192602" name="Line 92">
            <a:extLst>
              <a:ext uri="{FF2B5EF4-FFF2-40B4-BE49-F238E27FC236}">
                <a16:creationId xmlns:a16="http://schemas.microsoft.com/office/drawing/2014/main" id="{B6FDE709-B553-4DD6-A360-A03A82A9AF27}"/>
              </a:ext>
            </a:extLst>
          </p:cNvPr>
          <p:cNvSpPr>
            <a:spLocks noChangeShapeType="1"/>
          </p:cNvSpPr>
          <p:nvPr/>
        </p:nvSpPr>
        <p:spPr bwMode="auto">
          <a:xfrm flipV="1">
            <a:off x="2952750" y="1849439"/>
            <a:ext cx="0" cy="287337"/>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2603" name="Text Box 93">
            <a:extLst>
              <a:ext uri="{FF2B5EF4-FFF2-40B4-BE49-F238E27FC236}">
                <a16:creationId xmlns:a16="http://schemas.microsoft.com/office/drawing/2014/main" id="{93557245-B259-4EDD-B1F9-A081071F439E}"/>
              </a:ext>
            </a:extLst>
          </p:cNvPr>
          <p:cNvSpPr txBox="1">
            <a:spLocks noChangeArrowheads="1"/>
          </p:cNvSpPr>
          <p:nvPr/>
        </p:nvSpPr>
        <p:spPr bwMode="auto">
          <a:xfrm>
            <a:off x="2962275" y="1712914"/>
            <a:ext cx="6477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pO</a:t>
            </a:r>
            <a:r>
              <a:rPr lang="cs-CZ" altLang="cs-CZ" sz="2000" baseline="-25000"/>
              <a:t>2</a:t>
            </a:r>
          </a:p>
        </p:txBody>
      </p:sp>
      <p:sp>
        <p:nvSpPr>
          <p:cNvPr id="192604" name="Text Box 94">
            <a:extLst>
              <a:ext uri="{FF2B5EF4-FFF2-40B4-BE49-F238E27FC236}">
                <a16:creationId xmlns:a16="http://schemas.microsoft.com/office/drawing/2014/main" id="{941C910D-9C66-409C-895F-DC78DAA8D923}"/>
              </a:ext>
            </a:extLst>
          </p:cNvPr>
          <p:cNvSpPr txBox="1">
            <a:spLocks noChangeArrowheads="1"/>
          </p:cNvSpPr>
          <p:nvPr/>
        </p:nvSpPr>
        <p:spPr bwMode="auto">
          <a:xfrm>
            <a:off x="2927350" y="2070101"/>
            <a:ext cx="863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pCO</a:t>
            </a:r>
            <a:r>
              <a:rPr lang="cs-CZ" altLang="cs-CZ" sz="2000" baseline="-25000"/>
              <a:t>2</a:t>
            </a:r>
          </a:p>
        </p:txBody>
      </p:sp>
      <p:sp>
        <p:nvSpPr>
          <p:cNvPr id="192605" name="Line 95">
            <a:extLst>
              <a:ext uri="{FF2B5EF4-FFF2-40B4-BE49-F238E27FC236}">
                <a16:creationId xmlns:a16="http://schemas.microsoft.com/office/drawing/2014/main" id="{8C0A5D53-64D8-4199-A8E2-D8EA257E911F}"/>
              </a:ext>
            </a:extLst>
          </p:cNvPr>
          <p:cNvSpPr>
            <a:spLocks noChangeShapeType="1"/>
          </p:cNvSpPr>
          <p:nvPr/>
        </p:nvSpPr>
        <p:spPr bwMode="auto">
          <a:xfrm flipV="1">
            <a:off x="2927350" y="2181225"/>
            <a:ext cx="0" cy="2873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2606" name="Text Box 96">
            <a:extLst>
              <a:ext uri="{FF2B5EF4-FFF2-40B4-BE49-F238E27FC236}">
                <a16:creationId xmlns:a16="http://schemas.microsoft.com/office/drawing/2014/main" id="{18698203-3977-4A1C-882C-B10202FD734B}"/>
              </a:ext>
            </a:extLst>
          </p:cNvPr>
          <p:cNvSpPr txBox="1">
            <a:spLocks noChangeArrowheads="1"/>
          </p:cNvSpPr>
          <p:nvPr/>
        </p:nvSpPr>
        <p:spPr bwMode="auto">
          <a:xfrm>
            <a:off x="4011613" y="1639889"/>
            <a:ext cx="863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pCO</a:t>
            </a:r>
            <a:r>
              <a:rPr lang="cs-CZ" altLang="cs-CZ" sz="2000" baseline="-25000"/>
              <a:t>2</a:t>
            </a:r>
          </a:p>
        </p:txBody>
      </p:sp>
      <p:sp>
        <p:nvSpPr>
          <p:cNvPr id="192607" name="Text Box 97">
            <a:extLst>
              <a:ext uri="{FF2B5EF4-FFF2-40B4-BE49-F238E27FC236}">
                <a16:creationId xmlns:a16="http://schemas.microsoft.com/office/drawing/2014/main" id="{C3323885-77B1-49B6-8616-F8B8965E1EB7}"/>
              </a:ext>
            </a:extLst>
          </p:cNvPr>
          <p:cNvSpPr txBox="1">
            <a:spLocks noChangeArrowheads="1"/>
          </p:cNvSpPr>
          <p:nvPr/>
        </p:nvSpPr>
        <p:spPr bwMode="auto">
          <a:xfrm>
            <a:off x="4013200" y="2036764"/>
            <a:ext cx="6477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pO</a:t>
            </a:r>
            <a:r>
              <a:rPr lang="cs-CZ" altLang="cs-CZ" sz="2000" baseline="-25000"/>
              <a:t>2</a:t>
            </a:r>
          </a:p>
        </p:txBody>
      </p:sp>
      <p:sp>
        <p:nvSpPr>
          <p:cNvPr id="192608" name="Line 98">
            <a:extLst>
              <a:ext uri="{FF2B5EF4-FFF2-40B4-BE49-F238E27FC236}">
                <a16:creationId xmlns:a16="http://schemas.microsoft.com/office/drawing/2014/main" id="{5CB022D1-2567-4437-A05C-5FEF8389F08D}"/>
              </a:ext>
            </a:extLst>
          </p:cNvPr>
          <p:cNvSpPr>
            <a:spLocks noChangeShapeType="1"/>
          </p:cNvSpPr>
          <p:nvPr/>
        </p:nvSpPr>
        <p:spPr bwMode="auto">
          <a:xfrm flipV="1">
            <a:off x="4011613" y="2108200"/>
            <a:ext cx="0" cy="2873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2609" name="Text Box 4">
            <a:extLst>
              <a:ext uri="{FF2B5EF4-FFF2-40B4-BE49-F238E27FC236}">
                <a16:creationId xmlns:a16="http://schemas.microsoft.com/office/drawing/2014/main" id="{EFB3F7CD-ECC9-4D38-B85C-50315F9EC286}"/>
              </a:ext>
            </a:extLst>
          </p:cNvPr>
          <p:cNvSpPr txBox="1">
            <a:spLocks noChangeArrowheads="1"/>
          </p:cNvSpPr>
          <p:nvPr/>
        </p:nvSpPr>
        <p:spPr bwMode="auto">
          <a:xfrm>
            <a:off x="1898651" y="260350"/>
            <a:ext cx="83931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2400" b="1" u="sng">
                <a:solidFill>
                  <a:schemeClr val="accent2"/>
                </a:solidFill>
              </a:rPr>
              <a:t>Obstructive form</a:t>
            </a:r>
            <a:r>
              <a:rPr lang="en-US" altLang="cs-CZ" sz="2400" b="1">
                <a:solidFill>
                  <a:schemeClr val="accent2"/>
                </a:solidFill>
              </a:rPr>
              <a:t> of the chronic obstructive lung disease</a:t>
            </a:r>
            <a:endParaRPr lang="cs-CZ" altLang="cs-CZ" sz="2400" b="1">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99735"/>
                                        </p:tgtEl>
                                        <p:attrNameLst>
                                          <p:attrName>style.visibility</p:attrName>
                                        </p:attrNameLst>
                                      </p:cBhvr>
                                      <p:to>
                                        <p:strVal val="visible"/>
                                      </p:to>
                                    </p:set>
                                    <p:animEffect transition="in" filter="checkerboard(across)">
                                      <p:cBhvr>
                                        <p:cTn id="7" dur="500"/>
                                        <p:tgtEl>
                                          <p:spTgt spid="199735"/>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199734"/>
                                        </p:tgtEl>
                                        <p:attrNameLst>
                                          <p:attrName>style.visibility</p:attrName>
                                        </p:attrNameLst>
                                      </p:cBhvr>
                                      <p:to>
                                        <p:strVal val="visible"/>
                                      </p:to>
                                    </p:set>
                                    <p:animEffect transition="in" filter="checkerboard(across)">
                                      <p:cBhvr>
                                        <p:cTn id="10" dur="500"/>
                                        <p:tgtEl>
                                          <p:spTgt spid="199734"/>
                                        </p:tgtEl>
                                      </p:cBhvr>
                                    </p:animEffect>
                                  </p:childTnLst>
                                </p:cTn>
                              </p:par>
                              <p:par>
                                <p:cTn id="11" presetID="5" presetClass="entr" presetSubtype="10" fill="hold" nodeType="withEffect">
                                  <p:stCondLst>
                                    <p:cond delay="0"/>
                                  </p:stCondLst>
                                  <p:childTnLst>
                                    <p:set>
                                      <p:cBhvr>
                                        <p:cTn id="12" dur="1" fill="hold">
                                          <p:stCondLst>
                                            <p:cond delay="0"/>
                                          </p:stCondLst>
                                        </p:cTn>
                                        <p:tgtEl>
                                          <p:spTgt spid="199728"/>
                                        </p:tgtEl>
                                        <p:attrNameLst>
                                          <p:attrName>style.visibility</p:attrName>
                                        </p:attrNameLst>
                                      </p:cBhvr>
                                      <p:to>
                                        <p:strVal val="visible"/>
                                      </p:to>
                                    </p:set>
                                    <p:animEffect transition="in" filter="checkerboard(across)">
                                      <p:cBhvr>
                                        <p:cTn id="13" dur="500"/>
                                        <p:tgtEl>
                                          <p:spTgt spid="199728"/>
                                        </p:tgtEl>
                                      </p:cBhvr>
                                    </p:animEffect>
                                  </p:childTnLst>
                                </p:cTn>
                              </p:par>
                              <p:par>
                                <p:cTn id="14" presetID="5" presetClass="entr" presetSubtype="10" fill="hold" nodeType="withEffect">
                                  <p:stCondLst>
                                    <p:cond delay="0"/>
                                  </p:stCondLst>
                                  <p:childTnLst>
                                    <p:set>
                                      <p:cBhvr>
                                        <p:cTn id="15" dur="1" fill="hold">
                                          <p:stCondLst>
                                            <p:cond delay="0"/>
                                          </p:stCondLst>
                                        </p:cTn>
                                        <p:tgtEl>
                                          <p:spTgt spid="199729"/>
                                        </p:tgtEl>
                                        <p:attrNameLst>
                                          <p:attrName>style.visibility</p:attrName>
                                        </p:attrNameLst>
                                      </p:cBhvr>
                                      <p:to>
                                        <p:strVal val="visible"/>
                                      </p:to>
                                    </p:set>
                                    <p:animEffect transition="in" filter="checkerboard(across)">
                                      <p:cBhvr>
                                        <p:cTn id="16" dur="500"/>
                                        <p:tgtEl>
                                          <p:spTgt spid="199729"/>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 presetClass="entr" presetSubtype="10" fill="hold" grpId="0" nodeType="clickEffect">
                                  <p:stCondLst>
                                    <p:cond delay="0"/>
                                  </p:stCondLst>
                                  <p:childTnLst>
                                    <p:set>
                                      <p:cBhvr>
                                        <p:cTn id="20" dur="1" fill="hold">
                                          <p:stCondLst>
                                            <p:cond delay="0"/>
                                          </p:stCondLst>
                                        </p:cTn>
                                        <p:tgtEl>
                                          <p:spTgt spid="199732"/>
                                        </p:tgtEl>
                                        <p:attrNameLst>
                                          <p:attrName>style.visibility</p:attrName>
                                        </p:attrNameLst>
                                      </p:cBhvr>
                                      <p:to>
                                        <p:strVal val="visible"/>
                                      </p:to>
                                    </p:set>
                                    <p:animEffect transition="in" filter="checkerboard(across)">
                                      <p:cBhvr>
                                        <p:cTn id="21" dur="500"/>
                                        <p:tgtEl>
                                          <p:spTgt spid="199732"/>
                                        </p:tgtEl>
                                      </p:cBhvr>
                                    </p:animEffect>
                                  </p:childTnLst>
                                </p:cTn>
                              </p:par>
                              <p:par>
                                <p:cTn id="22" presetID="5" presetClass="entr" presetSubtype="10" fill="hold" nodeType="withEffect">
                                  <p:stCondLst>
                                    <p:cond delay="0"/>
                                  </p:stCondLst>
                                  <p:childTnLst>
                                    <p:set>
                                      <p:cBhvr>
                                        <p:cTn id="23" dur="1" fill="hold">
                                          <p:stCondLst>
                                            <p:cond delay="0"/>
                                          </p:stCondLst>
                                        </p:cTn>
                                        <p:tgtEl>
                                          <p:spTgt spid="199733"/>
                                        </p:tgtEl>
                                        <p:attrNameLst>
                                          <p:attrName>style.visibility</p:attrName>
                                        </p:attrNameLst>
                                      </p:cBhvr>
                                      <p:to>
                                        <p:strVal val="visible"/>
                                      </p:to>
                                    </p:set>
                                    <p:animEffect transition="in" filter="checkerboard(across)">
                                      <p:cBhvr>
                                        <p:cTn id="24" dur="500"/>
                                        <p:tgtEl>
                                          <p:spTgt spid="199733"/>
                                        </p:tgtEl>
                                      </p:cBhvr>
                                    </p:animEffect>
                                  </p:childTnLst>
                                </p:cTn>
                              </p:par>
                              <p:par>
                                <p:cTn id="25" presetID="5" presetClass="entr" presetSubtype="10" fill="hold" nodeType="withEffect">
                                  <p:stCondLst>
                                    <p:cond delay="0"/>
                                  </p:stCondLst>
                                  <p:childTnLst>
                                    <p:set>
                                      <p:cBhvr>
                                        <p:cTn id="26" dur="1" fill="hold">
                                          <p:stCondLst>
                                            <p:cond delay="0"/>
                                          </p:stCondLst>
                                        </p:cTn>
                                        <p:tgtEl>
                                          <p:spTgt spid="199730"/>
                                        </p:tgtEl>
                                        <p:attrNameLst>
                                          <p:attrName>style.visibility</p:attrName>
                                        </p:attrNameLst>
                                      </p:cBhvr>
                                      <p:to>
                                        <p:strVal val="visible"/>
                                      </p:to>
                                    </p:set>
                                    <p:animEffect transition="in" filter="checkerboard(across)">
                                      <p:cBhvr>
                                        <p:cTn id="27" dur="500"/>
                                        <p:tgtEl>
                                          <p:spTgt spid="199730"/>
                                        </p:tgtEl>
                                      </p:cBhvr>
                                    </p:animEffect>
                                  </p:childTnLst>
                                </p:cTn>
                              </p:par>
                              <p:par>
                                <p:cTn id="28" presetID="5" presetClass="entr" presetSubtype="10" fill="hold" nodeType="withEffect">
                                  <p:stCondLst>
                                    <p:cond delay="0"/>
                                  </p:stCondLst>
                                  <p:childTnLst>
                                    <p:set>
                                      <p:cBhvr>
                                        <p:cTn id="29" dur="1" fill="hold">
                                          <p:stCondLst>
                                            <p:cond delay="0"/>
                                          </p:stCondLst>
                                        </p:cTn>
                                        <p:tgtEl>
                                          <p:spTgt spid="199731"/>
                                        </p:tgtEl>
                                        <p:attrNameLst>
                                          <p:attrName>style.visibility</p:attrName>
                                        </p:attrNameLst>
                                      </p:cBhvr>
                                      <p:to>
                                        <p:strVal val="visible"/>
                                      </p:to>
                                    </p:set>
                                    <p:animEffect transition="in" filter="checkerboard(across)">
                                      <p:cBhvr>
                                        <p:cTn id="30" dur="500"/>
                                        <p:tgtEl>
                                          <p:spTgt spid="199731"/>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 presetClass="entr" presetSubtype="10" fill="hold" nodeType="clickEffect">
                                  <p:stCondLst>
                                    <p:cond delay="0"/>
                                  </p:stCondLst>
                                  <p:childTnLst>
                                    <p:set>
                                      <p:cBhvr>
                                        <p:cTn id="34" dur="1" fill="hold">
                                          <p:stCondLst>
                                            <p:cond delay="0"/>
                                          </p:stCondLst>
                                        </p:cTn>
                                        <p:tgtEl>
                                          <p:spTgt spid="199738"/>
                                        </p:tgtEl>
                                        <p:attrNameLst>
                                          <p:attrName>style.visibility</p:attrName>
                                        </p:attrNameLst>
                                      </p:cBhvr>
                                      <p:to>
                                        <p:strVal val="visible"/>
                                      </p:to>
                                    </p:set>
                                    <p:animEffect transition="in" filter="checkerboard(across)">
                                      <p:cBhvr>
                                        <p:cTn id="35" dur="500"/>
                                        <p:tgtEl>
                                          <p:spTgt spid="199738"/>
                                        </p:tgtEl>
                                      </p:cBhvr>
                                    </p:animEffect>
                                  </p:childTnLst>
                                </p:cTn>
                              </p:par>
                              <p:par>
                                <p:cTn id="36" presetID="5" presetClass="entr" presetSubtype="10" fill="hold" nodeType="withEffect">
                                  <p:stCondLst>
                                    <p:cond delay="0"/>
                                  </p:stCondLst>
                                  <p:childTnLst>
                                    <p:set>
                                      <p:cBhvr>
                                        <p:cTn id="37" dur="1" fill="hold">
                                          <p:stCondLst>
                                            <p:cond delay="0"/>
                                          </p:stCondLst>
                                        </p:cTn>
                                        <p:tgtEl>
                                          <p:spTgt spid="199737"/>
                                        </p:tgtEl>
                                        <p:attrNameLst>
                                          <p:attrName>style.visibility</p:attrName>
                                        </p:attrNameLst>
                                      </p:cBhvr>
                                      <p:to>
                                        <p:strVal val="visible"/>
                                      </p:to>
                                    </p:set>
                                    <p:animEffect transition="in" filter="checkerboard(across)">
                                      <p:cBhvr>
                                        <p:cTn id="38" dur="500"/>
                                        <p:tgtEl>
                                          <p:spTgt spid="199737"/>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5" presetClass="entr" presetSubtype="10" fill="hold" nodeType="clickEffect">
                                  <p:stCondLst>
                                    <p:cond delay="0"/>
                                  </p:stCondLst>
                                  <p:childTnLst>
                                    <p:set>
                                      <p:cBhvr>
                                        <p:cTn id="42" dur="1" fill="hold">
                                          <p:stCondLst>
                                            <p:cond delay="0"/>
                                          </p:stCondLst>
                                        </p:cTn>
                                        <p:tgtEl>
                                          <p:spTgt spid="199739"/>
                                        </p:tgtEl>
                                        <p:attrNameLst>
                                          <p:attrName>style.visibility</p:attrName>
                                        </p:attrNameLst>
                                      </p:cBhvr>
                                      <p:to>
                                        <p:strVal val="visible"/>
                                      </p:to>
                                    </p:set>
                                    <p:animEffect transition="in" filter="checkerboard(across)">
                                      <p:cBhvr>
                                        <p:cTn id="43" dur="500"/>
                                        <p:tgtEl>
                                          <p:spTgt spid="199739"/>
                                        </p:tgtEl>
                                      </p:cBhvr>
                                    </p:animEffect>
                                  </p:childTnLst>
                                </p:cTn>
                              </p:par>
                              <p:par>
                                <p:cTn id="44" presetID="5" presetClass="entr" presetSubtype="10" fill="hold" nodeType="withEffect">
                                  <p:stCondLst>
                                    <p:cond delay="0"/>
                                  </p:stCondLst>
                                  <p:childTnLst>
                                    <p:set>
                                      <p:cBhvr>
                                        <p:cTn id="45" dur="1" fill="hold">
                                          <p:stCondLst>
                                            <p:cond delay="0"/>
                                          </p:stCondLst>
                                        </p:cTn>
                                        <p:tgtEl>
                                          <p:spTgt spid="199740"/>
                                        </p:tgtEl>
                                        <p:attrNameLst>
                                          <p:attrName>style.visibility</p:attrName>
                                        </p:attrNameLst>
                                      </p:cBhvr>
                                      <p:to>
                                        <p:strVal val="visible"/>
                                      </p:to>
                                    </p:set>
                                    <p:animEffect transition="in" filter="checkerboard(across)">
                                      <p:cBhvr>
                                        <p:cTn id="46" dur="500"/>
                                        <p:tgtEl>
                                          <p:spTgt spid="199740"/>
                                        </p:tgtEl>
                                      </p:cBhvr>
                                    </p:animEffect>
                                  </p:childTnLst>
                                </p:cTn>
                              </p:par>
                              <p:par>
                                <p:cTn id="47" presetID="5" presetClass="entr" presetSubtype="10" fill="hold" nodeType="withEffect">
                                  <p:stCondLst>
                                    <p:cond delay="0"/>
                                  </p:stCondLst>
                                  <p:childTnLst>
                                    <p:set>
                                      <p:cBhvr>
                                        <p:cTn id="48" dur="1" fill="hold">
                                          <p:stCondLst>
                                            <p:cond delay="0"/>
                                          </p:stCondLst>
                                        </p:cTn>
                                        <p:tgtEl>
                                          <p:spTgt spid="199744"/>
                                        </p:tgtEl>
                                        <p:attrNameLst>
                                          <p:attrName>style.visibility</p:attrName>
                                        </p:attrNameLst>
                                      </p:cBhvr>
                                      <p:to>
                                        <p:strVal val="visible"/>
                                      </p:to>
                                    </p:set>
                                    <p:animEffect transition="in" filter="checkerboard(across)">
                                      <p:cBhvr>
                                        <p:cTn id="49" dur="500"/>
                                        <p:tgtEl>
                                          <p:spTgt spid="199744"/>
                                        </p:tgtEl>
                                      </p:cBhvr>
                                    </p:animEffect>
                                  </p:childTnLst>
                                </p:cTn>
                              </p:par>
                              <p:par>
                                <p:cTn id="50" presetID="5" presetClass="entr" presetSubtype="10" fill="hold" grpId="0" nodeType="withEffect">
                                  <p:stCondLst>
                                    <p:cond delay="0"/>
                                  </p:stCondLst>
                                  <p:childTnLst>
                                    <p:set>
                                      <p:cBhvr>
                                        <p:cTn id="51" dur="1" fill="hold">
                                          <p:stCondLst>
                                            <p:cond delay="0"/>
                                          </p:stCondLst>
                                        </p:cTn>
                                        <p:tgtEl>
                                          <p:spTgt spid="199743"/>
                                        </p:tgtEl>
                                        <p:attrNameLst>
                                          <p:attrName>style.visibility</p:attrName>
                                        </p:attrNameLst>
                                      </p:cBhvr>
                                      <p:to>
                                        <p:strVal val="visible"/>
                                      </p:to>
                                    </p:set>
                                    <p:animEffect transition="in" filter="checkerboard(across)">
                                      <p:cBhvr>
                                        <p:cTn id="52" dur="500"/>
                                        <p:tgtEl>
                                          <p:spTgt spid="199743"/>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5" presetClass="entr" presetSubtype="10" fill="hold" nodeType="clickEffect">
                                  <p:stCondLst>
                                    <p:cond delay="0"/>
                                  </p:stCondLst>
                                  <p:childTnLst>
                                    <p:set>
                                      <p:cBhvr>
                                        <p:cTn id="56" dur="1" fill="hold">
                                          <p:stCondLst>
                                            <p:cond delay="0"/>
                                          </p:stCondLst>
                                        </p:cTn>
                                        <p:tgtEl>
                                          <p:spTgt spid="199768"/>
                                        </p:tgtEl>
                                        <p:attrNameLst>
                                          <p:attrName>style.visibility</p:attrName>
                                        </p:attrNameLst>
                                      </p:cBhvr>
                                      <p:to>
                                        <p:strVal val="visible"/>
                                      </p:to>
                                    </p:set>
                                    <p:animEffect transition="in" filter="checkerboard(across)">
                                      <p:cBhvr>
                                        <p:cTn id="57" dur="500"/>
                                        <p:tgtEl>
                                          <p:spTgt spid="199768"/>
                                        </p:tgtEl>
                                      </p:cBhvr>
                                    </p:animEffect>
                                  </p:childTnLst>
                                </p:cTn>
                              </p:par>
                              <p:par>
                                <p:cTn id="58" presetID="5" presetClass="entr" presetSubtype="10" fill="hold" grpId="0" nodeType="withEffect">
                                  <p:stCondLst>
                                    <p:cond delay="0"/>
                                  </p:stCondLst>
                                  <p:childTnLst>
                                    <p:set>
                                      <p:cBhvr>
                                        <p:cTn id="59" dur="1" fill="hold">
                                          <p:stCondLst>
                                            <p:cond delay="0"/>
                                          </p:stCondLst>
                                        </p:cTn>
                                        <p:tgtEl>
                                          <p:spTgt spid="199767"/>
                                        </p:tgtEl>
                                        <p:attrNameLst>
                                          <p:attrName>style.visibility</p:attrName>
                                        </p:attrNameLst>
                                      </p:cBhvr>
                                      <p:to>
                                        <p:strVal val="visible"/>
                                      </p:to>
                                    </p:set>
                                    <p:animEffect transition="in" filter="checkerboard(across)">
                                      <p:cBhvr>
                                        <p:cTn id="60" dur="500"/>
                                        <p:tgtEl>
                                          <p:spTgt spid="199767"/>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5" presetClass="entr" presetSubtype="10" fill="hold" nodeType="clickEffect">
                                  <p:stCondLst>
                                    <p:cond delay="0"/>
                                  </p:stCondLst>
                                  <p:childTnLst>
                                    <p:set>
                                      <p:cBhvr>
                                        <p:cTn id="64" dur="1" fill="hold">
                                          <p:stCondLst>
                                            <p:cond delay="0"/>
                                          </p:stCondLst>
                                        </p:cTn>
                                        <p:tgtEl>
                                          <p:spTgt spid="199756"/>
                                        </p:tgtEl>
                                        <p:attrNameLst>
                                          <p:attrName>style.visibility</p:attrName>
                                        </p:attrNameLst>
                                      </p:cBhvr>
                                      <p:to>
                                        <p:strVal val="visible"/>
                                      </p:to>
                                    </p:set>
                                    <p:animEffect transition="in" filter="checkerboard(across)">
                                      <p:cBhvr>
                                        <p:cTn id="65" dur="500"/>
                                        <p:tgtEl>
                                          <p:spTgt spid="199756"/>
                                        </p:tgtEl>
                                      </p:cBhvr>
                                    </p:animEffect>
                                  </p:childTnLst>
                                </p:cTn>
                              </p:par>
                              <p:par>
                                <p:cTn id="66" presetID="5" presetClass="entr" presetSubtype="10" fill="hold" grpId="0" nodeType="withEffect">
                                  <p:stCondLst>
                                    <p:cond delay="0"/>
                                  </p:stCondLst>
                                  <p:childTnLst>
                                    <p:set>
                                      <p:cBhvr>
                                        <p:cTn id="67" dur="1" fill="hold">
                                          <p:stCondLst>
                                            <p:cond delay="0"/>
                                          </p:stCondLst>
                                        </p:cTn>
                                        <p:tgtEl>
                                          <p:spTgt spid="199755"/>
                                        </p:tgtEl>
                                        <p:attrNameLst>
                                          <p:attrName>style.visibility</p:attrName>
                                        </p:attrNameLst>
                                      </p:cBhvr>
                                      <p:to>
                                        <p:strVal val="visible"/>
                                      </p:to>
                                    </p:set>
                                    <p:animEffect transition="in" filter="checkerboard(across)">
                                      <p:cBhvr>
                                        <p:cTn id="68" dur="500"/>
                                        <p:tgtEl>
                                          <p:spTgt spid="199755"/>
                                        </p:tgtEl>
                                      </p:cBhvr>
                                    </p:animEffect>
                                  </p:childTnLst>
                                </p:cTn>
                              </p:par>
                              <p:par>
                                <p:cTn id="69" presetID="5" presetClass="entr" presetSubtype="10" fill="hold" nodeType="withEffect">
                                  <p:stCondLst>
                                    <p:cond delay="0"/>
                                  </p:stCondLst>
                                  <p:childTnLst>
                                    <p:set>
                                      <p:cBhvr>
                                        <p:cTn id="70" dur="1" fill="hold">
                                          <p:stCondLst>
                                            <p:cond delay="0"/>
                                          </p:stCondLst>
                                        </p:cTn>
                                        <p:tgtEl>
                                          <p:spTgt spid="199751"/>
                                        </p:tgtEl>
                                        <p:attrNameLst>
                                          <p:attrName>style.visibility</p:attrName>
                                        </p:attrNameLst>
                                      </p:cBhvr>
                                      <p:to>
                                        <p:strVal val="visible"/>
                                      </p:to>
                                    </p:set>
                                    <p:animEffect transition="in" filter="checkerboard(across)">
                                      <p:cBhvr>
                                        <p:cTn id="71" dur="500"/>
                                        <p:tgtEl>
                                          <p:spTgt spid="199751"/>
                                        </p:tgtEl>
                                      </p:cBhvr>
                                    </p:animEffect>
                                  </p:childTnLst>
                                </p:cTn>
                              </p:par>
                              <p:par>
                                <p:cTn id="72" presetID="5" presetClass="entr" presetSubtype="10" fill="hold" nodeType="withEffect">
                                  <p:stCondLst>
                                    <p:cond delay="0"/>
                                  </p:stCondLst>
                                  <p:childTnLst>
                                    <p:set>
                                      <p:cBhvr>
                                        <p:cTn id="73" dur="1" fill="hold">
                                          <p:stCondLst>
                                            <p:cond delay="0"/>
                                          </p:stCondLst>
                                        </p:cTn>
                                        <p:tgtEl>
                                          <p:spTgt spid="199752"/>
                                        </p:tgtEl>
                                        <p:attrNameLst>
                                          <p:attrName>style.visibility</p:attrName>
                                        </p:attrNameLst>
                                      </p:cBhvr>
                                      <p:to>
                                        <p:strVal val="visible"/>
                                      </p:to>
                                    </p:set>
                                    <p:animEffect transition="in" filter="checkerboard(across)">
                                      <p:cBhvr>
                                        <p:cTn id="74" dur="500"/>
                                        <p:tgtEl>
                                          <p:spTgt spid="199752"/>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5" presetClass="entr" presetSubtype="10" fill="hold" nodeType="clickEffect">
                                  <p:stCondLst>
                                    <p:cond delay="0"/>
                                  </p:stCondLst>
                                  <p:childTnLst>
                                    <p:set>
                                      <p:cBhvr>
                                        <p:cTn id="78" dur="1" fill="hold">
                                          <p:stCondLst>
                                            <p:cond delay="0"/>
                                          </p:stCondLst>
                                        </p:cTn>
                                        <p:tgtEl>
                                          <p:spTgt spid="199754"/>
                                        </p:tgtEl>
                                        <p:attrNameLst>
                                          <p:attrName>style.visibility</p:attrName>
                                        </p:attrNameLst>
                                      </p:cBhvr>
                                      <p:to>
                                        <p:strVal val="visible"/>
                                      </p:to>
                                    </p:set>
                                    <p:animEffect transition="in" filter="checkerboard(across)">
                                      <p:cBhvr>
                                        <p:cTn id="79" dur="500"/>
                                        <p:tgtEl>
                                          <p:spTgt spid="199754"/>
                                        </p:tgtEl>
                                      </p:cBhvr>
                                    </p:animEffect>
                                  </p:childTnLst>
                                </p:cTn>
                              </p:par>
                              <p:par>
                                <p:cTn id="80" presetID="5" presetClass="entr" presetSubtype="10" fill="hold" grpId="0" nodeType="withEffect">
                                  <p:stCondLst>
                                    <p:cond delay="0"/>
                                  </p:stCondLst>
                                  <p:childTnLst>
                                    <p:set>
                                      <p:cBhvr>
                                        <p:cTn id="81" dur="1" fill="hold">
                                          <p:stCondLst>
                                            <p:cond delay="0"/>
                                          </p:stCondLst>
                                        </p:cTn>
                                        <p:tgtEl>
                                          <p:spTgt spid="199753"/>
                                        </p:tgtEl>
                                        <p:attrNameLst>
                                          <p:attrName>style.visibility</p:attrName>
                                        </p:attrNameLst>
                                      </p:cBhvr>
                                      <p:to>
                                        <p:strVal val="visible"/>
                                      </p:to>
                                    </p:set>
                                    <p:animEffect transition="in" filter="checkerboard(across)">
                                      <p:cBhvr>
                                        <p:cTn id="82" dur="500"/>
                                        <p:tgtEl>
                                          <p:spTgt spid="199753"/>
                                        </p:tgtEl>
                                      </p:cBhvr>
                                    </p:animEffect>
                                  </p:childTnLst>
                                </p:cTn>
                              </p:par>
                              <p:par>
                                <p:cTn id="83" presetID="5" presetClass="entr" presetSubtype="10" fill="hold" nodeType="withEffect">
                                  <p:stCondLst>
                                    <p:cond delay="0"/>
                                  </p:stCondLst>
                                  <p:childTnLst>
                                    <p:set>
                                      <p:cBhvr>
                                        <p:cTn id="84" dur="1" fill="hold">
                                          <p:stCondLst>
                                            <p:cond delay="0"/>
                                          </p:stCondLst>
                                        </p:cTn>
                                        <p:tgtEl>
                                          <p:spTgt spid="199750"/>
                                        </p:tgtEl>
                                        <p:attrNameLst>
                                          <p:attrName>style.visibility</p:attrName>
                                        </p:attrNameLst>
                                      </p:cBhvr>
                                      <p:to>
                                        <p:strVal val="visible"/>
                                      </p:to>
                                    </p:set>
                                    <p:animEffect transition="in" filter="checkerboard(across)">
                                      <p:cBhvr>
                                        <p:cTn id="85" dur="500"/>
                                        <p:tgtEl>
                                          <p:spTgt spid="199750"/>
                                        </p:tgtEl>
                                      </p:cBhvr>
                                    </p:animEffect>
                                  </p:childTnLst>
                                </p:cTn>
                              </p:par>
                              <p:par>
                                <p:cTn id="86" presetID="5" presetClass="entr" presetSubtype="10" fill="hold" nodeType="withEffect">
                                  <p:stCondLst>
                                    <p:cond delay="0"/>
                                  </p:stCondLst>
                                  <p:childTnLst>
                                    <p:set>
                                      <p:cBhvr>
                                        <p:cTn id="87" dur="1" fill="hold">
                                          <p:stCondLst>
                                            <p:cond delay="0"/>
                                          </p:stCondLst>
                                        </p:cTn>
                                        <p:tgtEl>
                                          <p:spTgt spid="199749"/>
                                        </p:tgtEl>
                                        <p:attrNameLst>
                                          <p:attrName>style.visibility</p:attrName>
                                        </p:attrNameLst>
                                      </p:cBhvr>
                                      <p:to>
                                        <p:strVal val="visible"/>
                                      </p:to>
                                    </p:set>
                                    <p:animEffect transition="in" filter="checkerboard(across)">
                                      <p:cBhvr>
                                        <p:cTn id="88" dur="500"/>
                                        <p:tgtEl>
                                          <p:spTgt spid="199749"/>
                                        </p:tgtEl>
                                      </p:cBhvr>
                                    </p:animEffect>
                                  </p:childTnLst>
                                </p:cTn>
                              </p:par>
                            </p:childTnLst>
                          </p:cTn>
                        </p:par>
                      </p:childTnLst>
                    </p:cTn>
                  </p:par>
                  <p:par>
                    <p:cTn id="89" fill="hold" nodeType="clickPar">
                      <p:stCondLst>
                        <p:cond delay="indefinite"/>
                      </p:stCondLst>
                      <p:childTnLst>
                        <p:par>
                          <p:cTn id="90" fill="hold" nodeType="withGroup">
                            <p:stCondLst>
                              <p:cond delay="0"/>
                            </p:stCondLst>
                            <p:childTnLst>
                              <p:par>
                                <p:cTn id="91" presetID="5" presetClass="entr" presetSubtype="10" fill="hold" nodeType="clickEffect">
                                  <p:stCondLst>
                                    <p:cond delay="0"/>
                                  </p:stCondLst>
                                  <p:childTnLst>
                                    <p:set>
                                      <p:cBhvr>
                                        <p:cTn id="92" dur="1" fill="hold">
                                          <p:stCondLst>
                                            <p:cond delay="0"/>
                                          </p:stCondLst>
                                        </p:cTn>
                                        <p:tgtEl>
                                          <p:spTgt spid="199765"/>
                                        </p:tgtEl>
                                        <p:attrNameLst>
                                          <p:attrName>style.visibility</p:attrName>
                                        </p:attrNameLst>
                                      </p:cBhvr>
                                      <p:to>
                                        <p:strVal val="visible"/>
                                      </p:to>
                                    </p:set>
                                    <p:animEffect transition="in" filter="checkerboard(across)">
                                      <p:cBhvr>
                                        <p:cTn id="93" dur="500"/>
                                        <p:tgtEl>
                                          <p:spTgt spid="199765"/>
                                        </p:tgtEl>
                                      </p:cBhvr>
                                    </p:animEffect>
                                  </p:childTnLst>
                                </p:cTn>
                              </p:par>
                              <p:par>
                                <p:cTn id="94" presetID="5" presetClass="entr" presetSubtype="10" fill="hold" nodeType="withEffect">
                                  <p:stCondLst>
                                    <p:cond delay="0"/>
                                  </p:stCondLst>
                                  <p:childTnLst>
                                    <p:set>
                                      <p:cBhvr>
                                        <p:cTn id="95" dur="1" fill="hold">
                                          <p:stCondLst>
                                            <p:cond delay="0"/>
                                          </p:stCondLst>
                                        </p:cTn>
                                        <p:tgtEl>
                                          <p:spTgt spid="199766"/>
                                        </p:tgtEl>
                                        <p:attrNameLst>
                                          <p:attrName>style.visibility</p:attrName>
                                        </p:attrNameLst>
                                      </p:cBhvr>
                                      <p:to>
                                        <p:strVal val="visible"/>
                                      </p:to>
                                    </p:set>
                                    <p:animEffect transition="in" filter="checkerboard(across)">
                                      <p:cBhvr>
                                        <p:cTn id="96" dur="500"/>
                                        <p:tgtEl>
                                          <p:spTgt spid="199766"/>
                                        </p:tgtEl>
                                      </p:cBhvr>
                                    </p:animEffect>
                                  </p:childTnLst>
                                </p:cTn>
                              </p:par>
                            </p:childTnLst>
                          </p:cTn>
                        </p:par>
                      </p:childTnLst>
                    </p:cTn>
                  </p:par>
                  <p:par>
                    <p:cTn id="97" fill="hold" nodeType="clickPar">
                      <p:stCondLst>
                        <p:cond delay="indefinite"/>
                      </p:stCondLst>
                      <p:childTnLst>
                        <p:par>
                          <p:cTn id="98" fill="hold" nodeType="withGroup">
                            <p:stCondLst>
                              <p:cond delay="0"/>
                            </p:stCondLst>
                            <p:childTnLst>
                              <p:par>
                                <p:cTn id="99" presetID="5" presetClass="entr" presetSubtype="10" fill="hold" nodeType="clickEffect">
                                  <p:stCondLst>
                                    <p:cond delay="0"/>
                                  </p:stCondLst>
                                  <p:childTnLst>
                                    <p:set>
                                      <p:cBhvr>
                                        <p:cTn id="100" dur="1" fill="hold">
                                          <p:stCondLst>
                                            <p:cond delay="0"/>
                                          </p:stCondLst>
                                        </p:cTn>
                                        <p:tgtEl>
                                          <p:spTgt spid="199758"/>
                                        </p:tgtEl>
                                        <p:attrNameLst>
                                          <p:attrName>style.visibility</p:attrName>
                                        </p:attrNameLst>
                                      </p:cBhvr>
                                      <p:to>
                                        <p:strVal val="visible"/>
                                      </p:to>
                                    </p:set>
                                    <p:animEffect transition="in" filter="checkerboard(across)">
                                      <p:cBhvr>
                                        <p:cTn id="101" dur="500"/>
                                        <p:tgtEl>
                                          <p:spTgt spid="199758"/>
                                        </p:tgtEl>
                                      </p:cBhvr>
                                    </p:animEffect>
                                  </p:childTnLst>
                                </p:cTn>
                              </p:par>
                              <p:par>
                                <p:cTn id="102" presetID="5" presetClass="entr" presetSubtype="10" fill="hold" nodeType="withEffect">
                                  <p:stCondLst>
                                    <p:cond delay="0"/>
                                  </p:stCondLst>
                                  <p:childTnLst>
                                    <p:set>
                                      <p:cBhvr>
                                        <p:cTn id="103" dur="1" fill="hold">
                                          <p:stCondLst>
                                            <p:cond delay="0"/>
                                          </p:stCondLst>
                                        </p:cTn>
                                        <p:tgtEl>
                                          <p:spTgt spid="199759"/>
                                        </p:tgtEl>
                                        <p:attrNameLst>
                                          <p:attrName>style.visibility</p:attrName>
                                        </p:attrNameLst>
                                      </p:cBhvr>
                                      <p:to>
                                        <p:strVal val="visible"/>
                                      </p:to>
                                    </p:set>
                                    <p:animEffect transition="in" filter="checkerboard(across)">
                                      <p:cBhvr>
                                        <p:cTn id="104" dur="500"/>
                                        <p:tgtEl>
                                          <p:spTgt spid="199759"/>
                                        </p:tgtEl>
                                      </p:cBhvr>
                                    </p:animEffect>
                                  </p:childTnLst>
                                </p:cTn>
                              </p:par>
                              <p:par>
                                <p:cTn id="105" presetID="5" presetClass="entr" presetSubtype="10" fill="hold" grpId="0" nodeType="withEffect">
                                  <p:stCondLst>
                                    <p:cond delay="0"/>
                                  </p:stCondLst>
                                  <p:childTnLst>
                                    <p:set>
                                      <p:cBhvr>
                                        <p:cTn id="106" dur="1" fill="hold">
                                          <p:stCondLst>
                                            <p:cond delay="0"/>
                                          </p:stCondLst>
                                        </p:cTn>
                                        <p:tgtEl>
                                          <p:spTgt spid="199762"/>
                                        </p:tgtEl>
                                        <p:attrNameLst>
                                          <p:attrName>style.visibility</p:attrName>
                                        </p:attrNameLst>
                                      </p:cBhvr>
                                      <p:to>
                                        <p:strVal val="visible"/>
                                      </p:to>
                                    </p:set>
                                    <p:animEffect transition="in" filter="checkerboard(across)">
                                      <p:cBhvr>
                                        <p:cTn id="107" dur="500"/>
                                        <p:tgtEl>
                                          <p:spTgt spid="199762"/>
                                        </p:tgtEl>
                                      </p:cBhvr>
                                    </p:animEffect>
                                  </p:childTnLst>
                                </p:cTn>
                              </p:par>
                              <p:par>
                                <p:cTn id="108" presetID="5" presetClass="entr" presetSubtype="10" fill="hold" nodeType="withEffect">
                                  <p:stCondLst>
                                    <p:cond delay="0"/>
                                  </p:stCondLst>
                                  <p:childTnLst>
                                    <p:set>
                                      <p:cBhvr>
                                        <p:cTn id="109" dur="1" fill="hold">
                                          <p:stCondLst>
                                            <p:cond delay="0"/>
                                          </p:stCondLst>
                                        </p:cTn>
                                        <p:tgtEl>
                                          <p:spTgt spid="199763"/>
                                        </p:tgtEl>
                                        <p:attrNameLst>
                                          <p:attrName>style.visibility</p:attrName>
                                        </p:attrNameLst>
                                      </p:cBhvr>
                                      <p:to>
                                        <p:strVal val="visible"/>
                                      </p:to>
                                    </p:set>
                                    <p:animEffect transition="in" filter="checkerboard(across)">
                                      <p:cBhvr>
                                        <p:cTn id="110" dur="500"/>
                                        <p:tgtEl>
                                          <p:spTgt spid="199763"/>
                                        </p:tgtEl>
                                      </p:cBhvr>
                                    </p:animEffec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5" presetClass="entr" presetSubtype="10" fill="hold" grpId="0" nodeType="clickEffect">
                                  <p:stCondLst>
                                    <p:cond delay="0"/>
                                  </p:stCondLst>
                                  <p:childTnLst>
                                    <p:set>
                                      <p:cBhvr>
                                        <p:cTn id="114" dur="1" fill="hold">
                                          <p:stCondLst>
                                            <p:cond delay="0"/>
                                          </p:stCondLst>
                                        </p:cTn>
                                        <p:tgtEl>
                                          <p:spTgt spid="199769"/>
                                        </p:tgtEl>
                                        <p:attrNameLst>
                                          <p:attrName>style.visibility</p:attrName>
                                        </p:attrNameLst>
                                      </p:cBhvr>
                                      <p:to>
                                        <p:strVal val="visible"/>
                                      </p:to>
                                    </p:set>
                                    <p:animEffect transition="in" filter="checkerboard(across)">
                                      <p:cBhvr>
                                        <p:cTn id="115" dur="500"/>
                                        <p:tgtEl>
                                          <p:spTgt spid="199769"/>
                                        </p:tgtEl>
                                      </p:cBhvr>
                                    </p:animEffect>
                                  </p:childTnLst>
                                </p:cTn>
                              </p:par>
                              <p:par>
                                <p:cTn id="116" presetID="5" presetClass="entr" presetSubtype="10" fill="hold" nodeType="withEffect">
                                  <p:stCondLst>
                                    <p:cond delay="0"/>
                                  </p:stCondLst>
                                  <p:childTnLst>
                                    <p:set>
                                      <p:cBhvr>
                                        <p:cTn id="117" dur="1" fill="hold">
                                          <p:stCondLst>
                                            <p:cond delay="0"/>
                                          </p:stCondLst>
                                        </p:cTn>
                                        <p:tgtEl>
                                          <p:spTgt spid="199770"/>
                                        </p:tgtEl>
                                        <p:attrNameLst>
                                          <p:attrName>style.visibility</p:attrName>
                                        </p:attrNameLst>
                                      </p:cBhvr>
                                      <p:to>
                                        <p:strVal val="visible"/>
                                      </p:to>
                                    </p:set>
                                    <p:animEffect transition="in" filter="checkerboard(across)">
                                      <p:cBhvr>
                                        <p:cTn id="118" dur="500"/>
                                        <p:tgtEl>
                                          <p:spTgt spid="1997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732" grpId="0"/>
      <p:bldP spid="199734" grpId="0"/>
      <p:bldP spid="199743" grpId="0" animBg="1"/>
      <p:bldP spid="199753" grpId="0"/>
      <p:bldP spid="199755" grpId="0"/>
      <p:bldP spid="199762" grpId="0" animBg="1"/>
      <p:bldP spid="199767" grpId="0" animBg="1"/>
      <p:bldP spid="199769" grpId="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Freeform 2">
            <a:extLst>
              <a:ext uri="{FF2B5EF4-FFF2-40B4-BE49-F238E27FC236}">
                <a16:creationId xmlns:a16="http://schemas.microsoft.com/office/drawing/2014/main" id="{0598C86B-07B5-41CA-B1E8-5C2AE2E5A368}"/>
              </a:ext>
            </a:extLst>
          </p:cNvPr>
          <p:cNvSpPr>
            <a:spLocks/>
          </p:cNvSpPr>
          <p:nvPr/>
        </p:nvSpPr>
        <p:spPr bwMode="auto">
          <a:xfrm>
            <a:off x="1822450" y="3776663"/>
            <a:ext cx="2990850" cy="1485900"/>
          </a:xfrm>
          <a:custGeom>
            <a:avLst/>
            <a:gdLst>
              <a:gd name="T0" fmla="*/ 2147483646 w 1884"/>
              <a:gd name="T1" fmla="*/ 2147483646 h 936"/>
              <a:gd name="T2" fmla="*/ 2147483646 w 1884"/>
              <a:gd name="T3" fmla="*/ 2147483646 h 936"/>
              <a:gd name="T4" fmla="*/ 2147483646 w 1884"/>
              <a:gd name="T5" fmla="*/ 2147483646 h 936"/>
              <a:gd name="T6" fmla="*/ 2147483646 w 1884"/>
              <a:gd name="T7" fmla="*/ 2147483646 h 936"/>
              <a:gd name="T8" fmla="*/ 2147483646 w 1884"/>
              <a:gd name="T9" fmla="*/ 2147483646 h 936"/>
              <a:gd name="T10" fmla="*/ 2147483646 w 1884"/>
              <a:gd name="T11" fmla="*/ 2147483646 h 936"/>
              <a:gd name="T12" fmla="*/ 2147483646 w 1884"/>
              <a:gd name="T13" fmla="*/ 2147483646 h 936"/>
              <a:gd name="T14" fmla="*/ 2147483646 w 1884"/>
              <a:gd name="T15" fmla="*/ 2147483646 h 936"/>
              <a:gd name="T16" fmla="*/ 2147483646 w 1884"/>
              <a:gd name="T17" fmla="*/ 2147483646 h 936"/>
              <a:gd name="T18" fmla="*/ 2147483646 w 1884"/>
              <a:gd name="T19" fmla="*/ 2147483646 h 936"/>
              <a:gd name="T20" fmla="*/ 2147483646 w 1884"/>
              <a:gd name="T21" fmla="*/ 2147483646 h 936"/>
              <a:gd name="T22" fmla="*/ 2147483646 w 1884"/>
              <a:gd name="T23" fmla="*/ 2147483646 h 936"/>
              <a:gd name="T24" fmla="*/ 0 w 1884"/>
              <a:gd name="T25" fmla="*/ 0 h 9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884"/>
              <a:gd name="T40" fmla="*/ 0 h 936"/>
              <a:gd name="T41" fmla="*/ 1884 w 1884"/>
              <a:gd name="T42" fmla="*/ 936 h 9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884" h="936">
                <a:moveTo>
                  <a:pt x="1884" y="933"/>
                </a:moveTo>
                <a:cubicBezTo>
                  <a:pt x="1847" y="926"/>
                  <a:pt x="1726" y="936"/>
                  <a:pt x="1671" y="889"/>
                </a:cubicBezTo>
                <a:cubicBezTo>
                  <a:pt x="1616" y="842"/>
                  <a:pt x="1586" y="720"/>
                  <a:pt x="1552" y="651"/>
                </a:cubicBezTo>
                <a:cubicBezTo>
                  <a:pt x="1518" y="582"/>
                  <a:pt x="1498" y="486"/>
                  <a:pt x="1466" y="475"/>
                </a:cubicBezTo>
                <a:cubicBezTo>
                  <a:pt x="1434" y="464"/>
                  <a:pt x="1407" y="558"/>
                  <a:pt x="1358" y="582"/>
                </a:cubicBezTo>
                <a:cubicBezTo>
                  <a:pt x="1309" y="606"/>
                  <a:pt x="1225" y="620"/>
                  <a:pt x="1170" y="619"/>
                </a:cubicBezTo>
                <a:cubicBezTo>
                  <a:pt x="1115" y="618"/>
                  <a:pt x="1074" y="615"/>
                  <a:pt x="1027" y="576"/>
                </a:cubicBezTo>
                <a:cubicBezTo>
                  <a:pt x="980" y="537"/>
                  <a:pt x="903" y="445"/>
                  <a:pt x="888" y="382"/>
                </a:cubicBezTo>
                <a:cubicBezTo>
                  <a:pt x="873" y="319"/>
                  <a:pt x="943" y="253"/>
                  <a:pt x="938" y="200"/>
                </a:cubicBezTo>
                <a:cubicBezTo>
                  <a:pt x="933" y="147"/>
                  <a:pt x="941" y="89"/>
                  <a:pt x="857" y="62"/>
                </a:cubicBezTo>
                <a:cubicBezTo>
                  <a:pt x="773" y="35"/>
                  <a:pt x="553" y="41"/>
                  <a:pt x="431" y="37"/>
                </a:cubicBezTo>
                <a:cubicBezTo>
                  <a:pt x="309" y="33"/>
                  <a:pt x="197" y="44"/>
                  <a:pt x="125" y="38"/>
                </a:cubicBezTo>
                <a:cubicBezTo>
                  <a:pt x="53" y="32"/>
                  <a:pt x="26" y="8"/>
                  <a:pt x="0" y="0"/>
                </a:cubicBezTo>
              </a:path>
            </a:pathLst>
          </a:custGeom>
          <a:noFill/>
          <a:ln w="76200" cmpd="sng">
            <a:solidFill>
              <a:srgbClr val="FF00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563" name="Freeform 3">
            <a:extLst>
              <a:ext uri="{FF2B5EF4-FFF2-40B4-BE49-F238E27FC236}">
                <a16:creationId xmlns:a16="http://schemas.microsoft.com/office/drawing/2014/main" id="{427C2AA6-C94B-41D9-9696-8F3F13851A3F}"/>
              </a:ext>
            </a:extLst>
          </p:cNvPr>
          <p:cNvSpPr>
            <a:spLocks/>
          </p:cNvSpPr>
          <p:nvPr/>
        </p:nvSpPr>
        <p:spPr bwMode="auto">
          <a:xfrm>
            <a:off x="1773238" y="3825876"/>
            <a:ext cx="3060700" cy="1497013"/>
          </a:xfrm>
          <a:custGeom>
            <a:avLst/>
            <a:gdLst>
              <a:gd name="T0" fmla="*/ 0 w 1928"/>
              <a:gd name="T1" fmla="*/ 0 h 943"/>
              <a:gd name="T2" fmla="*/ 2147483646 w 1928"/>
              <a:gd name="T3" fmla="*/ 2147483646 h 943"/>
              <a:gd name="T4" fmla="*/ 2147483646 w 1928"/>
              <a:gd name="T5" fmla="*/ 2147483646 h 943"/>
              <a:gd name="T6" fmla="*/ 2147483646 w 1928"/>
              <a:gd name="T7" fmla="*/ 2147483646 h 943"/>
              <a:gd name="T8" fmla="*/ 2147483646 w 1928"/>
              <a:gd name="T9" fmla="*/ 2147483646 h 943"/>
              <a:gd name="T10" fmla="*/ 2147483646 w 1928"/>
              <a:gd name="T11" fmla="*/ 2147483646 h 943"/>
              <a:gd name="T12" fmla="*/ 2147483646 w 1928"/>
              <a:gd name="T13" fmla="*/ 2147483646 h 943"/>
              <a:gd name="T14" fmla="*/ 2147483646 w 1928"/>
              <a:gd name="T15" fmla="*/ 2147483646 h 943"/>
              <a:gd name="T16" fmla="*/ 2147483646 w 1928"/>
              <a:gd name="T17" fmla="*/ 2147483646 h 9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28"/>
              <a:gd name="T28" fmla="*/ 0 h 943"/>
              <a:gd name="T29" fmla="*/ 1928 w 1928"/>
              <a:gd name="T30" fmla="*/ 943 h 9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28" h="943">
                <a:moveTo>
                  <a:pt x="0" y="0"/>
                </a:moveTo>
                <a:cubicBezTo>
                  <a:pt x="84" y="25"/>
                  <a:pt x="417" y="102"/>
                  <a:pt x="513" y="150"/>
                </a:cubicBezTo>
                <a:cubicBezTo>
                  <a:pt x="609" y="198"/>
                  <a:pt x="550" y="250"/>
                  <a:pt x="576" y="288"/>
                </a:cubicBezTo>
                <a:cubicBezTo>
                  <a:pt x="602" y="326"/>
                  <a:pt x="625" y="358"/>
                  <a:pt x="669" y="376"/>
                </a:cubicBezTo>
                <a:cubicBezTo>
                  <a:pt x="713" y="394"/>
                  <a:pt x="801" y="348"/>
                  <a:pt x="838" y="394"/>
                </a:cubicBezTo>
                <a:cubicBezTo>
                  <a:pt x="875" y="440"/>
                  <a:pt x="871" y="567"/>
                  <a:pt x="889" y="651"/>
                </a:cubicBezTo>
                <a:cubicBezTo>
                  <a:pt x="907" y="735"/>
                  <a:pt x="851" y="859"/>
                  <a:pt x="945" y="901"/>
                </a:cubicBezTo>
                <a:cubicBezTo>
                  <a:pt x="1039" y="943"/>
                  <a:pt x="1288" y="896"/>
                  <a:pt x="1452" y="901"/>
                </a:cubicBezTo>
                <a:cubicBezTo>
                  <a:pt x="1616" y="906"/>
                  <a:pt x="1849" y="929"/>
                  <a:pt x="1928" y="933"/>
                </a:cubicBezTo>
              </a:path>
            </a:pathLst>
          </a:custGeom>
          <a:noFill/>
          <a:ln w="762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564" name="Rectangle 4">
            <a:extLst>
              <a:ext uri="{FF2B5EF4-FFF2-40B4-BE49-F238E27FC236}">
                <a16:creationId xmlns:a16="http://schemas.microsoft.com/office/drawing/2014/main" id="{5AD76887-DF58-4D58-9B4E-4AD4E03C851E}"/>
              </a:ext>
            </a:extLst>
          </p:cNvPr>
          <p:cNvSpPr>
            <a:spLocks noChangeArrowheads="1"/>
          </p:cNvSpPr>
          <p:nvPr/>
        </p:nvSpPr>
        <p:spPr bwMode="auto">
          <a:xfrm>
            <a:off x="1547813" y="5373689"/>
            <a:ext cx="1712912" cy="1368425"/>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4565" name="Line 5">
            <a:extLst>
              <a:ext uri="{FF2B5EF4-FFF2-40B4-BE49-F238E27FC236}">
                <a16:creationId xmlns:a16="http://schemas.microsoft.com/office/drawing/2014/main" id="{D9130F26-FC88-44D9-87B8-306F0E351CE1}"/>
              </a:ext>
            </a:extLst>
          </p:cNvPr>
          <p:cNvSpPr>
            <a:spLocks noChangeShapeType="1"/>
          </p:cNvSpPr>
          <p:nvPr/>
        </p:nvSpPr>
        <p:spPr bwMode="auto">
          <a:xfrm flipV="1">
            <a:off x="1993900" y="5942014"/>
            <a:ext cx="0" cy="287337"/>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4566" name="Text Box 6">
            <a:extLst>
              <a:ext uri="{FF2B5EF4-FFF2-40B4-BE49-F238E27FC236}">
                <a16:creationId xmlns:a16="http://schemas.microsoft.com/office/drawing/2014/main" id="{1DCD75D7-A6EC-414A-9C94-29187D29208D}"/>
              </a:ext>
            </a:extLst>
          </p:cNvPr>
          <p:cNvSpPr txBox="1">
            <a:spLocks noChangeArrowheads="1"/>
          </p:cNvSpPr>
          <p:nvPr/>
        </p:nvSpPr>
        <p:spPr bwMode="auto">
          <a:xfrm>
            <a:off x="1979613" y="5408614"/>
            <a:ext cx="863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pCO</a:t>
            </a:r>
            <a:r>
              <a:rPr lang="cs-CZ" altLang="cs-CZ" sz="2000" baseline="-25000"/>
              <a:t>2</a:t>
            </a:r>
          </a:p>
        </p:txBody>
      </p:sp>
      <p:sp>
        <p:nvSpPr>
          <p:cNvPr id="194567" name="Text Box 7">
            <a:extLst>
              <a:ext uri="{FF2B5EF4-FFF2-40B4-BE49-F238E27FC236}">
                <a16:creationId xmlns:a16="http://schemas.microsoft.com/office/drawing/2014/main" id="{7964DF4E-2D01-41AC-A821-61C24A406020}"/>
              </a:ext>
            </a:extLst>
          </p:cNvPr>
          <p:cNvSpPr txBox="1">
            <a:spLocks noChangeArrowheads="1"/>
          </p:cNvSpPr>
          <p:nvPr/>
        </p:nvSpPr>
        <p:spPr bwMode="auto">
          <a:xfrm>
            <a:off x="1981200" y="5805489"/>
            <a:ext cx="6477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pO</a:t>
            </a:r>
            <a:r>
              <a:rPr lang="cs-CZ" altLang="cs-CZ" sz="2000" baseline="-25000"/>
              <a:t>2</a:t>
            </a:r>
          </a:p>
        </p:txBody>
      </p:sp>
      <p:sp>
        <p:nvSpPr>
          <p:cNvPr id="194568" name="Line 8">
            <a:extLst>
              <a:ext uri="{FF2B5EF4-FFF2-40B4-BE49-F238E27FC236}">
                <a16:creationId xmlns:a16="http://schemas.microsoft.com/office/drawing/2014/main" id="{AAD7C2E2-83B9-4E43-BCDC-73DF39704B1F}"/>
              </a:ext>
            </a:extLst>
          </p:cNvPr>
          <p:cNvSpPr>
            <a:spLocks noChangeShapeType="1"/>
          </p:cNvSpPr>
          <p:nvPr/>
        </p:nvSpPr>
        <p:spPr bwMode="auto">
          <a:xfrm flipV="1">
            <a:off x="1979613" y="5519739"/>
            <a:ext cx="0" cy="28733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569" name="Text Box 9">
            <a:extLst>
              <a:ext uri="{FF2B5EF4-FFF2-40B4-BE49-F238E27FC236}">
                <a16:creationId xmlns:a16="http://schemas.microsoft.com/office/drawing/2014/main" id="{392EC30D-8269-42A3-9138-3D422AB02BFF}"/>
              </a:ext>
            </a:extLst>
          </p:cNvPr>
          <p:cNvSpPr txBox="1">
            <a:spLocks noChangeArrowheads="1"/>
          </p:cNvSpPr>
          <p:nvPr/>
        </p:nvSpPr>
        <p:spPr bwMode="auto">
          <a:xfrm>
            <a:off x="1587501" y="720725"/>
            <a:ext cx="2843213" cy="406400"/>
          </a:xfrm>
          <a:prstGeom prst="rect">
            <a:avLst/>
          </a:prstGeom>
          <a:solidFill>
            <a:srgbClr val="66FFFF"/>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VE =   VD + (  </a:t>
            </a:r>
            <a:r>
              <a:rPr lang="cs-CZ" altLang="cs-CZ" sz="1200" b="1"/>
              <a:t>VA1</a:t>
            </a:r>
            <a:r>
              <a:rPr lang="cs-CZ" altLang="cs-CZ" sz="1800"/>
              <a:t> +  </a:t>
            </a:r>
            <a:r>
              <a:rPr lang="cs-CZ" altLang="cs-CZ" sz="2000"/>
              <a:t>VA2</a:t>
            </a:r>
            <a:r>
              <a:rPr lang="cs-CZ" altLang="cs-CZ" sz="1800"/>
              <a:t>)</a:t>
            </a:r>
          </a:p>
        </p:txBody>
      </p:sp>
      <p:sp>
        <p:nvSpPr>
          <p:cNvPr id="194570" name="Text Box 10">
            <a:extLst>
              <a:ext uri="{FF2B5EF4-FFF2-40B4-BE49-F238E27FC236}">
                <a16:creationId xmlns:a16="http://schemas.microsoft.com/office/drawing/2014/main" id="{53E701E2-B0A1-4DAE-81BD-A790D88C8D30}"/>
              </a:ext>
            </a:extLst>
          </p:cNvPr>
          <p:cNvSpPr txBox="1">
            <a:spLocks noChangeArrowheads="1"/>
          </p:cNvSpPr>
          <p:nvPr/>
        </p:nvSpPr>
        <p:spPr bwMode="auto">
          <a:xfrm>
            <a:off x="1547814" y="6188076"/>
            <a:ext cx="1728787"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cs-CZ" altLang="cs-CZ" sz="1600"/>
              <a:t>Hypoventilated alveolus</a:t>
            </a:r>
          </a:p>
        </p:txBody>
      </p:sp>
      <p:sp>
        <p:nvSpPr>
          <p:cNvPr id="194571" name="Rectangle 11">
            <a:extLst>
              <a:ext uri="{FF2B5EF4-FFF2-40B4-BE49-F238E27FC236}">
                <a16:creationId xmlns:a16="http://schemas.microsoft.com/office/drawing/2014/main" id="{DD13AEF1-C518-49F1-BA6C-4D0D84DF13CC}"/>
              </a:ext>
            </a:extLst>
          </p:cNvPr>
          <p:cNvSpPr>
            <a:spLocks noChangeArrowheads="1"/>
          </p:cNvSpPr>
          <p:nvPr/>
        </p:nvSpPr>
        <p:spPr bwMode="auto">
          <a:xfrm>
            <a:off x="3275013" y="5380039"/>
            <a:ext cx="1714500" cy="1368425"/>
          </a:xfrm>
          <a:prstGeom prst="rect">
            <a:avLst/>
          </a:prstGeom>
          <a:solidFill>
            <a:srgbClr val="FFCCCC"/>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4572" name="Line 12">
            <a:extLst>
              <a:ext uri="{FF2B5EF4-FFF2-40B4-BE49-F238E27FC236}">
                <a16:creationId xmlns:a16="http://schemas.microsoft.com/office/drawing/2014/main" id="{DB92DD98-B687-470B-AEA6-646C80F75DE8}"/>
              </a:ext>
            </a:extLst>
          </p:cNvPr>
          <p:cNvSpPr>
            <a:spLocks noChangeShapeType="1"/>
          </p:cNvSpPr>
          <p:nvPr/>
        </p:nvSpPr>
        <p:spPr bwMode="auto">
          <a:xfrm flipV="1">
            <a:off x="3706813" y="5524500"/>
            <a:ext cx="0" cy="287338"/>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4573" name="Text Box 13">
            <a:extLst>
              <a:ext uri="{FF2B5EF4-FFF2-40B4-BE49-F238E27FC236}">
                <a16:creationId xmlns:a16="http://schemas.microsoft.com/office/drawing/2014/main" id="{DBE2A6A1-D7D5-4976-B4D9-80E9D9C734ED}"/>
              </a:ext>
            </a:extLst>
          </p:cNvPr>
          <p:cNvSpPr txBox="1">
            <a:spLocks noChangeArrowheads="1"/>
          </p:cNvSpPr>
          <p:nvPr/>
        </p:nvSpPr>
        <p:spPr bwMode="auto">
          <a:xfrm>
            <a:off x="3706813" y="5414964"/>
            <a:ext cx="863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pCO</a:t>
            </a:r>
            <a:r>
              <a:rPr lang="cs-CZ" altLang="cs-CZ" sz="2000" baseline="-25000"/>
              <a:t>2</a:t>
            </a:r>
          </a:p>
        </p:txBody>
      </p:sp>
      <p:sp>
        <p:nvSpPr>
          <p:cNvPr id="194574" name="Text Box 14">
            <a:extLst>
              <a:ext uri="{FF2B5EF4-FFF2-40B4-BE49-F238E27FC236}">
                <a16:creationId xmlns:a16="http://schemas.microsoft.com/office/drawing/2014/main" id="{5B35632F-4B56-4E29-B908-1C5F1FFC5574}"/>
              </a:ext>
            </a:extLst>
          </p:cNvPr>
          <p:cNvSpPr txBox="1">
            <a:spLocks noChangeArrowheads="1"/>
          </p:cNvSpPr>
          <p:nvPr/>
        </p:nvSpPr>
        <p:spPr bwMode="auto">
          <a:xfrm>
            <a:off x="3708400" y="5811839"/>
            <a:ext cx="6477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pO</a:t>
            </a:r>
            <a:r>
              <a:rPr lang="cs-CZ" altLang="cs-CZ" sz="2000" baseline="-25000"/>
              <a:t>2</a:t>
            </a:r>
          </a:p>
        </p:txBody>
      </p:sp>
      <p:sp>
        <p:nvSpPr>
          <p:cNvPr id="194575" name="Line 15">
            <a:extLst>
              <a:ext uri="{FF2B5EF4-FFF2-40B4-BE49-F238E27FC236}">
                <a16:creationId xmlns:a16="http://schemas.microsoft.com/office/drawing/2014/main" id="{1EAE66B8-532F-47E0-A952-D07B8A7ECAEA}"/>
              </a:ext>
            </a:extLst>
          </p:cNvPr>
          <p:cNvSpPr>
            <a:spLocks noChangeShapeType="1"/>
          </p:cNvSpPr>
          <p:nvPr/>
        </p:nvSpPr>
        <p:spPr bwMode="auto">
          <a:xfrm flipV="1">
            <a:off x="3706813" y="5883275"/>
            <a:ext cx="0" cy="2873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576" name="Text Box 16">
            <a:extLst>
              <a:ext uri="{FF2B5EF4-FFF2-40B4-BE49-F238E27FC236}">
                <a16:creationId xmlns:a16="http://schemas.microsoft.com/office/drawing/2014/main" id="{F0789CF6-8C71-4B43-805E-75199C928698}"/>
              </a:ext>
            </a:extLst>
          </p:cNvPr>
          <p:cNvSpPr txBox="1">
            <a:spLocks noChangeArrowheads="1"/>
          </p:cNvSpPr>
          <p:nvPr/>
        </p:nvSpPr>
        <p:spPr bwMode="auto">
          <a:xfrm>
            <a:off x="3187700" y="6172201"/>
            <a:ext cx="18732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cs-CZ" altLang="cs-CZ" sz="1600"/>
              <a:t>Hyperventilated alveolus</a:t>
            </a:r>
          </a:p>
        </p:txBody>
      </p:sp>
      <p:sp>
        <p:nvSpPr>
          <p:cNvPr id="194577" name="Oval 17">
            <a:extLst>
              <a:ext uri="{FF2B5EF4-FFF2-40B4-BE49-F238E27FC236}">
                <a16:creationId xmlns:a16="http://schemas.microsoft.com/office/drawing/2014/main" id="{9D5251C4-2E6D-4CCB-867D-A87A8F1E0D42}"/>
              </a:ext>
            </a:extLst>
          </p:cNvPr>
          <p:cNvSpPr>
            <a:spLocks noChangeArrowheads="1"/>
          </p:cNvSpPr>
          <p:nvPr/>
        </p:nvSpPr>
        <p:spPr bwMode="auto">
          <a:xfrm rot="1368857">
            <a:off x="2679700" y="3900489"/>
            <a:ext cx="541338" cy="522287"/>
          </a:xfrm>
          <a:prstGeom prst="ellipse">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4578" name="Oval 18">
            <a:extLst>
              <a:ext uri="{FF2B5EF4-FFF2-40B4-BE49-F238E27FC236}">
                <a16:creationId xmlns:a16="http://schemas.microsoft.com/office/drawing/2014/main" id="{5E77BED6-8191-4CE3-8671-E57ACC70A3E1}"/>
              </a:ext>
            </a:extLst>
          </p:cNvPr>
          <p:cNvSpPr>
            <a:spLocks noChangeArrowheads="1"/>
          </p:cNvSpPr>
          <p:nvPr/>
        </p:nvSpPr>
        <p:spPr bwMode="auto">
          <a:xfrm rot="-1530023">
            <a:off x="3244850" y="3802064"/>
            <a:ext cx="998538" cy="917575"/>
          </a:xfrm>
          <a:prstGeom prst="ellipse">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4579" name="Rectangle 19">
            <a:extLst>
              <a:ext uri="{FF2B5EF4-FFF2-40B4-BE49-F238E27FC236}">
                <a16:creationId xmlns:a16="http://schemas.microsoft.com/office/drawing/2014/main" id="{6EBAECFA-6A61-46B7-A8BD-9DDB40D30190}"/>
              </a:ext>
            </a:extLst>
          </p:cNvPr>
          <p:cNvSpPr>
            <a:spLocks noChangeArrowheads="1"/>
          </p:cNvSpPr>
          <p:nvPr/>
        </p:nvSpPr>
        <p:spPr bwMode="auto">
          <a:xfrm>
            <a:off x="3157538" y="3128964"/>
            <a:ext cx="233362" cy="433387"/>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4580" name="Line 20">
            <a:extLst>
              <a:ext uri="{FF2B5EF4-FFF2-40B4-BE49-F238E27FC236}">
                <a16:creationId xmlns:a16="http://schemas.microsoft.com/office/drawing/2014/main" id="{1E68D089-1A0E-4FE6-BE25-5380254DCB4C}"/>
              </a:ext>
            </a:extLst>
          </p:cNvPr>
          <p:cNvSpPr>
            <a:spLocks noChangeShapeType="1"/>
          </p:cNvSpPr>
          <p:nvPr/>
        </p:nvSpPr>
        <p:spPr bwMode="auto">
          <a:xfrm>
            <a:off x="3157538" y="3133725"/>
            <a:ext cx="0" cy="3508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581" name="Line 21">
            <a:extLst>
              <a:ext uri="{FF2B5EF4-FFF2-40B4-BE49-F238E27FC236}">
                <a16:creationId xmlns:a16="http://schemas.microsoft.com/office/drawing/2014/main" id="{AB40D27C-AE45-4E9E-BBAD-1140F0803FC1}"/>
              </a:ext>
            </a:extLst>
          </p:cNvPr>
          <p:cNvSpPr>
            <a:spLocks noChangeShapeType="1"/>
          </p:cNvSpPr>
          <p:nvPr/>
        </p:nvSpPr>
        <p:spPr bwMode="auto">
          <a:xfrm>
            <a:off x="3392488" y="3132139"/>
            <a:ext cx="0" cy="3508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582" name="Oval 22">
            <a:extLst>
              <a:ext uri="{FF2B5EF4-FFF2-40B4-BE49-F238E27FC236}">
                <a16:creationId xmlns:a16="http://schemas.microsoft.com/office/drawing/2014/main" id="{699259D5-1839-46E7-AB68-939F6AE376B3}"/>
              </a:ext>
            </a:extLst>
          </p:cNvPr>
          <p:cNvSpPr>
            <a:spLocks noChangeArrowheads="1"/>
          </p:cNvSpPr>
          <p:nvPr/>
        </p:nvSpPr>
        <p:spPr bwMode="auto">
          <a:xfrm rot="1381179">
            <a:off x="2762250" y="3889375"/>
            <a:ext cx="406400" cy="406400"/>
          </a:xfrm>
          <a:prstGeom prst="ellipse">
            <a:avLst/>
          </a:prstGeom>
          <a:solidFill>
            <a:schemeClr val="accent1"/>
          </a:solidFill>
          <a:ln w="9525">
            <a:solidFill>
              <a:schemeClr val="tx1"/>
            </a:solidFill>
            <a:prstDash val="dash"/>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4583" name="Rectangle 23">
            <a:extLst>
              <a:ext uri="{FF2B5EF4-FFF2-40B4-BE49-F238E27FC236}">
                <a16:creationId xmlns:a16="http://schemas.microsoft.com/office/drawing/2014/main" id="{DC401E56-B88C-4C93-A9C1-D2D6168D9564}"/>
              </a:ext>
            </a:extLst>
          </p:cNvPr>
          <p:cNvSpPr>
            <a:spLocks noChangeArrowheads="1"/>
          </p:cNvSpPr>
          <p:nvPr/>
        </p:nvSpPr>
        <p:spPr bwMode="auto">
          <a:xfrm rot="1368857">
            <a:off x="3035301" y="3490913"/>
            <a:ext cx="130175" cy="57626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4584" name="Line 24">
            <a:extLst>
              <a:ext uri="{FF2B5EF4-FFF2-40B4-BE49-F238E27FC236}">
                <a16:creationId xmlns:a16="http://schemas.microsoft.com/office/drawing/2014/main" id="{16C0088D-36E9-4D27-88BD-F3C78BF72052}"/>
              </a:ext>
            </a:extLst>
          </p:cNvPr>
          <p:cNvSpPr>
            <a:spLocks noChangeShapeType="1"/>
          </p:cNvSpPr>
          <p:nvPr/>
        </p:nvSpPr>
        <p:spPr bwMode="auto">
          <a:xfrm rot="1368857" flipV="1">
            <a:off x="3067050" y="3471864"/>
            <a:ext cx="0" cy="4603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585" name="Line 25">
            <a:extLst>
              <a:ext uri="{FF2B5EF4-FFF2-40B4-BE49-F238E27FC236}">
                <a16:creationId xmlns:a16="http://schemas.microsoft.com/office/drawing/2014/main" id="{C5F62B71-DADC-4D25-B43C-8D7565B8E569}"/>
              </a:ext>
            </a:extLst>
          </p:cNvPr>
          <p:cNvSpPr>
            <a:spLocks noChangeShapeType="1"/>
          </p:cNvSpPr>
          <p:nvPr/>
        </p:nvSpPr>
        <p:spPr bwMode="auto">
          <a:xfrm rot="1368857" flipV="1">
            <a:off x="3181350" y="3525839"/>
            <a:ext cx="0" cy="4540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586" name="Oval 26">
            <a:extLst>
              <a:ext uri="{FF2B5EF4-FFF2-40B4-BE49-F238E27FC236}">
                <a16:creationId xmlns:a16="http://schemas.microsoft.com/office/drawing/2014/main" id="{F939D7AB-0702-4A2B-9ABA-FD6C595378BF}"/>
              </a:ext>
            </a:extLst>
          </p:cNvPr>
          <p:cNvSpPr>
            <a:spLocks noChangeArrowheads="1"/>
          </p:cNvSpPr>
          <p:nvPr/>
        </p:nvSpPr>
        <p:spPr bwMode="auto">
          <a:xfrm rot="-1753270">
            <a:off x="3349626" y="3824288"/>
            <a:ext cx="587375" cy="571500"/>
          </a:xfrm>
          <a:prstGeom prst="ellipse">
            <a:avLst/>
          </a:prstGeom>
          <a:solidFill>
            <a:schemeClr val="accent1"/>
          </a:solidFill>
          <a:ln w="9525">
            <a:solidFill>
              <a:schemeClr val="tx1"/>
            </a:solidFill>
            <a:prstDash val="dash"/>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4587" name="Rectangle 27">
            <a:extLst>
              <a:ext uri="{FF2B5EF4-FFF2-40B4-BE49-F238E27FC236}">
                <a16:creationId xmlns:a16="http://schemas.microsoft.com/office/drawing/2014/main" id="{4F2177FC-D832-4600-B83C-ADCF3EC21874}"/>
              </a:ext>
            </a:extLst>
          </p:cNvPr>
          <p:cNvSpPr>
            <a:spLocks noChangeArrowheads="1"/>
          </p:cNvSpPr>
          <p:nvPr/>
        </p:nvSpPr>
        <p:spPr bwMode="auto">
          <a:xfrm rot="-1530023">
            <a:off x="3384551" y="3486151"/>
            <a:ext cx="142875" cy="57626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4588" name="Line 28">
            <a:extLst>
              <a:ext uri="{FF2B5EF4-FFF2-40B4-BE49-F238E27FC236}">
                <a16:creationId xmlns:a16="http://schemas.microsoft.com/office/drawing/2014/main" id="{EBA8A99A-72EE-4A41-9DE9-BACE5CCDE452}"/>
              </a:ext>
            </a:extLst>
          </p:cNvPr>
          <p:cNvSpPr>
            <a:spLocks noChangeShapeType="1"/>
          </p:cNvSpPr>
          <p:nvPr/>
        </p:nvSpPr>
        <p:spPr bwMode="auto">
          <a:xfrm rot="20069977" flipV="1">
            <a:off x="3484563" y="3449639"/>
            <a:ext cx="0" cy="4587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589" name="Line 29">
            <a:extLst>
              <a:ext uri="{FF2B5EF4-FFF2-40B4-BE49-F238E27FC236}">
                <a16:creationId xmlns:a16="http://schemas.microsoft.com/office/drawing/2014/main" id="{0E425767-D81C-4771-97E8-CB81A26BD337}"/>
              </a:ext>
            </a:extLst>
          </p:cNvPr>
          <p:cNvSpPr>
            <a:spLocks noChangeShapeType="1"/>
          </p:cNvSpPr>
          <p:nvPr/>
        </p:nvSpPr>
        <p:spPr bwMode="auto">
          <a:xfrm rot="-1530023" flipH="1" flipV="1">
            <a:off x="3365500" y="3524251"/>
            <a:ext cx="1588" cy="44291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4590" name="Text Box 30">
            <a:extLst>
              <a:ext uri="{FF2B5EF4-FFF2-40B4-BE49-F238E27FC236}">
                <a16:creationId xmlns:a16="http://schemas.microsoft.com/office/drawing/2014/main" id="{FD634F56-78E4-4940-B623-E3C803701556}"/>
              </a:ext>
            </a:extLst>
          </p:cNvPr>
          <p:cNvSpPr txBox="1">
            <a:spLocks noChangeArrowheads="1"/>
          </p:cNvSpPr>
          <p:nvPr/>
        </p:nvSpPr>
        <p:spPr bwMode="auto">
          <a:xfrm>
            <a:off x="3511551" y="4675189"/>
            <a:ext cx="72707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a:solidFill>
                  <a:srgbClr val="FF0000"/>
                </a:solidFill>
              </a:rPr>
              <a:t>VA</a:t>
            </a:r>
          </a:p>
        </p:txBody>
      </p:sp>
      <p:sp>
        <p:nvSpPr>
          <p:cNvPr id="194591" name="Text Box 31">
            <a:extLst>
              <a:ext uri="{FF2B5EF4-FFF2-40B4-BE49-F238E27FC236}">
                <a16:creationId xmlns:a16="http://schemas.microsoft.com/office/drawing/2014/main" id="{5F39F675-EA34-44C4-A099-BE0ABF8BDDC5}"/>
              </a:ext>
            </a:extLst>
          </p:cNvPr>
          <p:cNvSpPr txBox="1">
            <a:spLocks noChangeArrowheads="1"/>
          </p:cNvSpPr>
          <p:nvPr/>
        </p:nvSpPr>
        <p:spPr bwMode="auto">
          <a:xfrm>
            <a:off x="2668588" y="4402138"/>
            <a:ext cx="488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solidFill>
                  <a:schemeClr val="accent2"/>
                </a:solidFill>
              </a:rPr>
              <a:t>VA</a:t>
            </a:r>
          </a:p>
        </p:txBody>
      </p:sp>
      <p:sp>
        <p:nvSpPr>
          <p:cNvPr id="194592" name="Line 32">
            <a:extLst>
              <a:ext uri="{FF2B5EF4-FFF2-40B4-BE49-F238E27FC236}">
                <a16:creationId xmlns:a16="http://schemas.microsoft.com/office/drawing/2014/main" id="{72F1A3B9-DFCC-475F-80D2-16958A32171C}"/>
              </a:ext>
            </a:extLst>
          </p:cNvPr>
          <p:cNvSpPr>
            <a:spLocks noChangeShapeType="1"/>
          </p:cNvSpPr>
          <p:nvPr/>
        </p:nvSpPr>
        <p:spPr bwMode="auto">
          <a:xfrm>
            <a:off x="2690813" y="4460875"/>
            <a:ext cx="0" cy="280988"/>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593" name="Line 33">
            <a:extLst>
              <a:ext uri="{FF2B5EF4-FFF2-40B4-BE49-F238E27FC236}">
                <a16:creationId xmlns:a16="http://schemas.microsoft.com/office/drawing/2014/main" id="{70FE1A4A-C01D-4B3B-989B-FBA024EEB12D}"/>
              </a:ext>
            </a:extLst>
          </p:cNvPr>
          <p:cNvSpPr>
            <a:spLocks noChangeShapeType="1"/>
          </p:cNvSpPr>
          <p:nvPr/>
        </p:nvSpPr>
        <p:spPr bwMode="auto">
          <a:xfrm>
            <a:off x="3517900" y="4797425"/>
            <a:ext cx="0" cy="382588"/>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grpSp>
        <p:nvGrpSpPr>
          <p:cNvPr id="194594" name="Group 34">
            <a:extLst>
              <a:ext uri="{FF2B5EF4-FFF2-40B4-BE49-F238E27FC236}">
                <a16:creationId xmlns:a16="http://schemas.microsoft.com/office/drawing/2014/main" id="{BFAE02D0-2154-4DBF-B6C4-2F28297E70AE}"/>
              </a:ext>
            </a:extLst>
          </p:cNvPr>
          <p:cNvGrpSpPr>
            <a:grpSpLocks/>
          </p:cNvGrpSpPr>
          <p:nvPr/>
        </p:nvGrpSpPr>
        <p:grpSpPr bwMode="auto">
          <a:xfrm rot="1788905" flipH="1">
            <a:off x="3046413" y="3656013"/>
            <a:ext cx="131762" cy="176212"/>
            <a:chOff x="1430" y="2270"/>
            <a:chExt cx="75" cy="111"/>
          </a:xfrm>
        </p:grpSpPr>
        <p:sp>
          <p:nvSpPr>
            <p:cNvPr id="194703" name="Freeform 35">
              <a:extLst>
                <a:ext uri="{FF2B5EF4-FFF2-40B4-BE49-F238E27FC236}">
                  <a16:creationId xmlns:a16="http://schemas.microsoft.com/office/drawing/2014/main" id="{26B5DAD4-580C-4E70-BE1E-EAAE9E2F7450}"/>
                </a:ext>
              </a:extLst>
            </p:cNvPr>
            <p:cNvSpPr>
              <a:spLocks/>
            </p:cNvSpPr>
            <p:nvPr/>
          </p:nvSpPr>
          <p:spPr bwMode="auto">
            <a:xfrm>
              <a:off x="1479" y="2270"/>
              <a:ext cx="26" cy="105"/>
            </a:xfrm>
            <a:custGeom>
              <a:avLst/>
              <a:gdLst>
                <a:gd name="T0" fmla="*/ 26 w 26"/>
                <a:gd name="T1" fmla="*/ 0 h 105"/>
                <a:gd name="T2" fmla="*/ 7 w 26"/>
                <a:gd name="T3" fmla="*/ 18 h 105"/>
                <a:gd name="T4" fmla="*/ 0 w 26"/>
                <a:gd name="T5" fmla="*/ 60 h 105"/>
                <a:gd name="T6" fmla="*/ 26 w 26"/>
                <a:gd name="T7" fmla="*/ 95 h 105"/>
                <a:gd name="T8" fmla="*/ 26 w 26"/>
                <a:gd name="T9" fmla="*/ 0 h 105"/>
                <a:gd name="T10" fmla="*/ 0 60000 65536"/>
                <a:gd name="T11" fmla="*/ 0 60000 65536"/>
                <a:gd name="T12" fmla="*/ 0 60000 65536"/>
                <a:gd name="T13" fmla="*/ 0 60000 65536"/>
                <a:gd name="T14" fmla="*/ 0 60000 65536"/>
                <a:gd name="T15" fmla="*/ 0 w 26"/>
                <a:gd name="T16" fmla="*/ 0 h 105"/>
                <a:gd name="T17" fmla="*/ 26 w 26"/>
                <a:gd name="T18" fmla="*/ 105 h 105"/>
              </a:gdLst>
              <a:ahLst/>
              <a:cxnLst>
                <a:cxn ang="T10">
                  <a:pos x="T0" y="T1"/>
                </a:cxn>
                <a:cxn ang="T11">
                  <a:pos x="T2" y="T3"/>
                </a:cxn>
                <a:cxn ang="T12">
                  <a:pos x="T4" y="T5"/>
                </a:cxn>
                <a:cxn ang="T13">
                  <a:pos x="T6" y="T7"/>
                </a:cxn>
                <a:cxn ang="T14">
                  <a:pos x="T8" y="T9"/>
                </a:cxn>
              </a:cxnLst>
              <a:rect l="T15" t="T16" r="T17" b="T18"/>
              <a:pathLst>
                <a:path w="26" h="105">
                  <a:moveTo>
                    <a:pt x="26" y="0"/>
                  </a:moveTo>
                  <a:cubicBezTo>
                    <a:pt x="18" y="6"/>
                    <a:pt x="14" y="11"/>
                    <a:pt x="7" y="18"/>
                  </a:cubicBezTo>
                  <a:cubicBezTo>
                    <a:pt x="1" y="25"/>
                    <a:pt x="1" y="50"/>
                    <a:pt x="0" y="60"/>
                  </a:cubicBezTo>
                  <a:cubicBezTo>
                    <a:pt x="3" y="72"/>
                    <a:pt x="22" y="105"/>
                    <a:pt x="26" y="95"/>
                  </a:cubicBezTo>
                  <a:lnTo>
                    <a:pt x="26" y="0"/>
                  </a:lnTo>
                  <a:close/>
                </a:path>
              </a:pathLst>
            </a:custGeom>
            <a:solidFill>
              <a:schemeClr val="tx1"/>
            </a:solidFill>
            <a:ln w="9525">
              <a:solidFill>
                <a:schemeClr val="tx1"/>
              </a:solidFill>
              <a:round/>
              <a:headEnd/>
              <a:tailEnd/>
            </a:ln>
          </p:spPr>
          <p:txBody>
            <a:bodyPr/>
            <a:lstStyle/>
            <a:p>
              <a:endParaRPr lang="en-US"/>
            </a:p>
          </p:txBody>
        </p:sp>
        <p:sp>
          <p:nvSpPr>
            <p:cNvPr id="194704" name="Freeform 36">
              <a:extLst>
                <a:ext uri="{FF2B5EF4-FFF2-40B4-BE49-F238E27FC236}">
                  <a16:creationId xmlns:a16="http://schemas.microsoft.com/office/drawing/2014/main" id="{F81820DF-5B62-4689-A32B-CDF6E5BB71E1}"/>
                </a:ext>
              </a:extLst>
            </p:cNvPr>
            <p:cNvSpPr>
              <a:spLocks/>
            </p:cNvSpPr>
            <p:nvPr/>
          </p:nvSpPr>
          <p:spPr bwMode="auto">
            <a:xfrm flipH="1">
              <a:off x="1430" y="2276"/>
              <a:ext cx="26" cy="105"/>
            </a:xfrm>
            <a:custGeom>
              <a:avLst/>
              <a:gdLst>
                <a:gd name="T0" fmla="*/ 26 w 26"/>
                <a:gd name="T1" fmla="*/ 0 h 105"/>
                <a:gd name="T2" fmla="*/ 7 w 26"/>
                <a:gd name="T3" fmla="*/ 18 h 105"/>
                <a:gd name="T4" fmla="*/ 0 w 26"/>
                <a:gd name="T5" fmla="*/ 60 h 105"/>
                <a:gd name="T6" fmla="*/ 26 w 26"/>
                <a:gd name="T7" fmla="*/ 95 h 105"/>
                <a:gd name="T8" fmla="*/ 26 w 26"/>
                <a:gd name="T9" fmla="*/ 0 h 105"/>
                <a:gd name="T10" fmla="*/ 0 60000 65536"/>
                <a:gd name="T11" fmla="*/ 0 60000 65536"/>
                <a:gd name="T12" fmla="*/ 0 60000 65536"/>
                <a:gd name="T13" fmla="*/ 0 60000 65536"/>
                <a:gd name="T14" fmla="*/ 0 60000 65536"/>
                <a:gd name="T15" fmla="*/ 0 w 26"/>
                <a:gd name="T16" fmla="*/ 0 h 105"/>
                <a:gd name="T17" fmla="*/ 26 w 26"/>
                <a:gd name="T18" fmla="*/ 105 h 105"/>
              </a:gdLst>
              <a:ahLst/>
              <a:cxnLst>
                <a:cxn ang="T10">
                  <a:pos x="T0" y="T1"/>
                </a:cxn>
                <a:cxn ang="T11">
                  <a:pos x="T2" y="T3"/>
                </a:cxn>
                <a:cxn ang="T12">
                  <a:pos x="T4" y="T5"/>
                </a:cxn>
                <a:cxn ang="T13">
                  <a:pos x="T6" y="T7"/>
                </a:cxn>
                <a:cxn ang="T14">
                  <a:pos x="T8" y="T9"/>
                </a:cxn>
              </a:cxnLst>
              <a:rect l="T15" t="T16" r="T17" b="T18"/>
              <a:pathLst>
                <a:path w="26" h="105">
                  <a:moveTo>
                    <a:pt x="26" y="0"/>
                  </a:moveTo>
                  <a:cubicBezTo>
                    <a:pt x="18" y="6"/>
                    <a:pt x="14" y="11"/>
                    <a:pt x="7" y="18"/>
                  </a:cubicBezTo>
                  <a:cubicBezTo>
                    <a:pt x="1" y="25"/>
                    <a:pt x="1" y="50"/>
                    <a:pt x="0" y="60"/>
                  </a:cubicBezTo>
                  <a:cubicBezTo>
                    <a:pt x="3" y="72"/>
                    <a:pt x="22" y="105"/>
                    <a:pt x="26" y="95"/>
                  </a:cubicBezTo>
                  <a:lnTo>
                    <a:pt x="26" y="0"/>
                  </a:lnTo>
                  <a:close/>
                </a:path>
              </a:pathLst>
            </a:custGeom>
            <a:solidFill>
              <a:schemeClr val="tx1"/>
            </a:solidFill>
            <a:ln w="9525">
              <a:solidFill>
                <a:schemeClr val="tx1"/>
              </a:solidFill>
              <a:round/>
              <a:headEnd/>
              <a:tailEnd/>
            </a:ln>
          </p:spPr>
          <p:txBody>
            <a:bodyPr/>
            <a:lstStyle/>
            <a:p>
              <a:endParaRPr lang="en-US"/>
            </a:p>
          </p:txBody>
        </p:sp>
      </p:grpSp>
      <p:sp>
        <p:nvSpPr>
          <p:cNvPr id="194595" name="Text Box 37">
            <a:extLst>
              <a:ext uri="{FF2B5EF4-FFF2-40B4-BE49-F238E27FC236}">
                <a16:creationId xmlns:a16="http://schemas.microsoft.com/office/drawing/2014/main" id="{327250C0-2AD6-4832-ADF4-C511AED83CF5}"/>
              </a:ext>
            </a:extLst>
          </p:cNvPr>
          <p:cNvSpPr txBox="1">
            <a:spLocks noChangeArrowheads="1"/>
          </p:cNvSpPr>
          <p:nvPr/>
        </p:nvSpPr>
        <p:spPr bwMode="auto">
          <a:xfrm>
            <a:off x="3154363" y="1116013"/>
            <a:ext cx="488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solidFill>
                  <a:schemeClr val="accent2"/>
                </a:solidFill>
              </a:rPr>
              <a:t>VA</a:t>
            </a:r>
          </a:p>
        </p:txBody>
      </p:sp>
      <p:sp>
        <p:nvSpPr>
          <p:cNvPr id="194596" name="Line 38">
            <a:extLst>
              <a:ext uri="{FF2B5EF4-FFF2-40B4-BE49-F238E27FC236}">
                <a16:creationId xmlns:a16="http://schemas.microsoft.com/office/drawing/2014/main" id="{5A92C1D3-5C03-4466-9D3E-842D32F2263E}"/>
              </a:ext>
            </a:extLst>
          </p:cNvPr>
          <p:cNvSpPr>
            <a:spLocks noChangeShapeType="1"/>
          </p:cNvSpPr>
          <p:nvPr/>
        </p:nvSpPr>
        <p:spPr bwMode="auto">
          <a:xfrm>
            <a:off x="3176588" y="1174750"/>
            <a:ext cx="0" cy="280988"/>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597" name="Text Box 39">
            <a:extLst>
              <a:ext uri="{FF2B5EF4-FFF2-40B4-BE49-F238E27FC236}">
                <a16:creationId xmlns:a16="http://schemas.microsoft.com/office/drawing/2014/main" id="{DBB4BCEB-C514-416E-862F-5BB8839CDCAA}"/>
              </a:ext>
            </a:extLst>
          </p:cNvPr>
          <p:cNvSpPr txBox="1">
            <a:spLocks noChangeArrowheads="1"/>
          </p:cNvSpPr>
          <p:nvPr/>
        </p:nvSpPr>
        <p:spPr bwMode="auto">
          <a:xfrm>
            <a:off x="3956051" y="1027114"/>
            <a:ext cx="72707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a:solidFill>
                  <a:srgbClr val="FF0000"/>
                </a:solidFill>
              </a:rPr>
              <a:t>VA</a:t>
            </a:r>
          </a:p>
        </p:txBody>
      </p:sp>
      <p:sp>
        <p:nvSpPr>
          <p:cNvPr id="194598" name="Line 40">
            <a:extLst>
              <a:ext uri="{FF2B5EF4-FFF2-40B4-BE49-F238E27FC236}">
                <a16:creationId xmlns:a16="http://schemas.microsoft.com/office/drawing/2014/main" id="{4061121E-CE42-407B-92C7-002A5B947103}"/>
              </a:ext>
            </a:extLst>
          </p:cNvPr>
          <p:cNvSpPr>
            <a:spLocks noChangeShapeType="1"/>
          </p:cNvSpPr>
          <p:nvPr/>
        </p:nvSpPr>
        <p:spPr bwMode="auto">
          <a:xfrm>
            <a:off x="3962400" y="1149350"/>
            <a:ext cx="0" cy="382588"/>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4599" name="Line 41">
            <a:extLst>
              <a:ext uri="{FF2B5EF4-FFF2-40B4-BE49-F238E27FC236}">
                <a16:creationId xmlns:a16="http://schemas.microsoft.com/office/drawing/2014/main" id="{0EE515C4-7356-4D21-B5EF-24CE1C25AD5E}"/>
              </a:ext>
            </a:extLst>
          </p:cNvPr>
          <p:cNvSpPr>
            <a:spLocks noChangeShapeType="1"/>
          </p:cNvSpPr>
          <p:nvPr/>
        </p:nvSpPr>
        <p:spPr bwMode="auto">
          <a:xfrm flipV="1">
            <a:off x="4011613" y="1749425"/>
            <a:ext cx="0" cy="287338"/>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4600" name="Line 42">
            <a:extLst>
              <a:ext uri="{FF2B5EF4-FFF2-40B4-BE49-F238E27FC236}">
                <a16:creationId xmlns:a16="http://schemas.microsoft.com/office/drawing/2014/main" id="{CF51790D-25A8-4E1A-88C0-4A346279C084}"/>
              </a:ext>
            </a:extLst>
          </p:cNvPr>
          <p:cNvSpPr>
            <a:spLocks noChangeShapeType="1"/>
          </p:cNvSpPr>
          <p:nvPr/>
        </p:nvSpPr>
        <p:spPr bwMode="auto">
          <a:xfrm flipV="1">
            <a:off x="5229225" y="3586164"/>
            <a:ext cx="0" cy="226218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601" name="Line 43">
            <a:extLst>
              <a:ext uri="{FF2B5EF4-FFF2-40B4-BE49-F238E27FC236}">
                <a16:creationId xmlns:a16="http://schemas.microsoft.com/office/drawing/2014/main" id="{40C6A090-EEC3-4CA8-AF31-35723196C4B5}"/>
              </a:ext>
            </a:extLst>
          </p:cNvPr>
          <p:cNvSpPr>
            <a:spLocks noChangeShapeType="1"/>
          </p:cNvSpPr>
          <p:nvPr/>
        </p:nvSpPr>
        <p:spPr bwMode="auto">
          <a:xfrm>
            <a:off x="5229226" y="5870575"/>
            <a:ext cx="2212975" cy="142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602" name="Freeform 44">
            <a:extLst>
              <a:ext uri="{FF2B5EF4-FFF2-40B4-BE49-F238E27FC236}">
                <a16:creationId xmlns:a16="http://schemas.microsoft.com/office/drawing/2014/main" id="{56F7F2E9-450E-4B2F-AEB0-FE63D2E02855}"/>
              </a:ext>
            </a:extLst>
          </p:cNvPr>
          <p:cNvSpPr>
            <a:spLocks/>
          </p:cNvSpPr>
          <p:nvPr/>
        </p:nvSpPr>
        <p:spPr bwMode="auto">
          <a:xfrm>
            <a:off x="5218113" y="4232276"/>
            <a:ext cx="2292350" cy="1674813"/>
          </a:xfrm>
          <a:custGeom>
            <a:avLst/>
            <a:gdLst>
              <a:gd name="T0" fmla="*/ 0 w 1444"/>
              <a:gd name="T1" fmla="*/ 2147483646 h 1055"/>
              <a:gd name="T2" fmla="*/ 2147483646 w 1444"/>
              <a:gd name="T3" fmla="*/ 2147483646 h 1055"/>
              <a:gd name="T4" fmla="*/ 2147483646 w 1444"/>
              <a:gd name="T5" fmla="*/ 2147483646 h 1055"/>
              <a:gd name="T6" fmla="*/ 2147483646 w 1444"/>
              <a:gd name="T7" fmla="*/ 2147483646 h 1055"/>
              <a:gd name="T8" fmla="*/ 2147483646 w 1444"/>
              <a:gd name="T9" fmla="*/ 2147483646 h 1055"/>
              <a:gd name="T10" fmla="*/ 2147483646 w 1444"/>
              <a:gd name="T11" fmla="*/ 0 h 1055"/>
              <a:gd name="T12" fmla="*/ 0 60000 65536"/>
              <a:gd name="T13" fmla="*/ 0 60000 65536"/>
              <a:gd name="T14" fmla="*/ 0 60000 65536"/>
              <a:gd name="T15" fmla="*/ 0 60000 65536"/>
              <a:gd name="T16" fmla="*/ 0 60000 65536"/>
              <a:gd name="T17" fmla="*/ 0 60000 65536"/>
              <a:gd name="T18" fmla="*/ 0 w 1444"/>
              <a:gd name="T19" fmla="*/ 0 h 1055"/>
              <a:gd name="T20" fmla="*/ 1444 w 1444"/>
              <a:gd name="T21" fmla="*/ 1055 h 1055"/>
            </a:gdLst>
            <a:ahLst/>
            <a:cxnLst>
              <a:cxn ang="T12">
                <a:pos x="T0" y="T1"/>
              </a:cxn>
              <a:cxn ang="T13">
                <a:pos x="T2" y="T3"/>
              </a:cxn>
              <a:cxn ang="T14">
                <a:pos x="T4" y="T5"/>
              </a:cxn>
              <a:cxn ang="T15">
                <a:pos x="T6" y="T7"/>
              </a:cxn>
              <a:cxn ang="T16">
                <a:pos x="T8" y="T9"/>
              </a:cxn>
              <a:cxn ang="T17">
                <a:pos x="T10" y="T11"/>
              </a:cxn>
            </a:cxnLst>
            <a:rect l="T18" t="T19" r="T20" b="T21"/>
            <a:pathLst>
              <a:path w="1444" h="1055">
                <a:moveTo>
                  <a:pt x="0" y="1016"/>
                </a:moveTo>
                <a:cubicBezTo>
                  <a:pt x="16" y="1017"/>
                  <a:pt x="42" y="1055"/>
                  <a:pt x="94" y="1022"/>
                </a:cubicBezTo>
                <a:cubicBezTo>
                  <a:pt x="146" y="989"/>
                  <a:pt x="231" y="937"/>
                  <a:pt x="315" y="815"/>
                </a:cubicBezTo>
                <a:cubicBezTo>
                  <a:pt x="399" y="693"/>
                  <a:pt x="492" y="417"/>
                  <a:pt x="596" y="292"/>
                </a:cubicBezTo>
                <a:cubicBezTo>
                  <a:pt x="700" y="167"/>
                  <a:pt x="797" y="114"/>
                  <a:pt x="938" y="65"/>
                </a:cubicBezTo>
                <a:cubicBezTo>
                  <a:pt x="1079" y="16"/>
                  <a:pt x="1339" y="14"/>
                  <a:pt x="1444"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603" name="Line 45">
            <a:extLst>
              <a:ext uri="{FF2B5EF4-FFF2-40B4-BE49-F238E27FC236}">
                <a16:creationId xmlns:a16="http://schemas.microsoft.com/office/drawing/2014/main" id="{2E0DA4F0-F254-4520-B834-B1B8512D39EB}"/>
              </a:ext>
            </a:extLst>
          </p:cNvPr>
          <p:cNvSpPr>
            <a:spLocks noChangeShapeType="1"/>
          </p:cNvSpPr>
          <p:nvPr/>
        </p:nvSpPr>
        <p:spPr bwMode="auto">
          <a:xfrm flipV="1">
            <a:off x="6643688" y="4352926"/>
            <a:ext cx="0" cy="1495425"/>
          </a:xfrm>
          <a:prstGeom prst="line">
            <a:avLst/>
          </a:prstGeom>
          <a:noFill/>
          <a:ln w="38100">
            <a:solidFill>
              <a:srgbClr val="0066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604" name="Line 46">
            <a:extLst>
              <a:ext uri="{FF2B5EF4-FFF2-40B4-BE49-F238E27FC236}">
                <a16:creationId xmlns:a16="http://schemas.microsoft.com/office/drawing/2014/main" id="{5934CE3D-519E-4D04-9CEC-88F51A07C842}"/>
              </a:ext>
            </a:extLst>
          </p:cNvPr>
          <p:cNvSpPr>
            <a:spLocks noChangeShapeType="1"/>
          </p:cNvSpPr>
          <p:nvPr/>
        </p:nvSpPr>
        <p:spPr bwMode="auto">
          <a:xfrm flipH="1">
            <a:off x="5229226" y="4352925"/>
            <a:ext cx="1414463" cy="0"/>
          </a:xfrm>
          <a:prstGeom prst="line">
            <a:avLst/>
          </a:prstGeom>
          <a:noFill/>
          <a:ln w="38100">
            <a:solidFill>
              <a:srgbClr val="0066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605" name="Line 47">
            <a:extLst>
              <a:ext uri="{FF2B5EF4-FFF2-40B4-BE49-F238E27FC236}">
                <a16:creationId xmlns:a16="http://schemas.microsoft.com/office/drawing/2014/main" id="{7312920A-310F-4003-B60B-2844316F95DB}"/>
              </a:ext>
            </a:extLst>
          </p:cNvPr>
          <p:cNvSpPr>
            <a:spLocks noChangeShapeType="1"/>
          </p:cNvSpPr>
          <p:nvPr/>
        </p:nvSpPr>
        <p:spPr bwMode="auto">
          <a:xfrm flipV="1">
            <a:off x="5870575" y="5202239"/>
            <a:ext cx="0" cy="623887"/>
          </a:xfrm>
          <a:prstGeom prst="line">
            <a:avLst/>
          </a:prstGeom>
          <a:noFill/>
          <a:ln w="38100">
            <a:solidFill>
              <a:schemeClr val="accent2"/>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606" name="Line 48">
            <a:extLst>
              <a:ext uri="{FF2B5EF4-FFF2-40B4-BE49-F238E27FC236}">
                <a16:creationId xmlns:a16="http://schemas.microsoft.com/office/drawing/2014/main" id="{393C2FA6-6312-46AB-A469-BD6AC8EFCE68}"/>
              </a:ext>
            </a:extLst>
          </p:cNvPr>
          <p:cNvSpPr>
            <a:spLocks noChangeShapeType="1"/>
          </p:cNvSpPr>
          <p:nvPr/>
        </p:nvSpPr>
        <p:spPr bwMode="auto">
          <a:xfrm flipH="1" flipV="1">
            <a:off x="5229225" y="5191126"/>
            <a:ext cx="641350" cy="11113"/>
          </a:xfrm>
          <a:prstGeom prst="line">
            <a:avLst/>
          </a:prstGeom>
          <a:noFill/>
          <a:ln w="38100">
            <a:solidFill>
              <a:schemeClr val="accent2"/>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607" name="Line 49">
            <a:extLst>
              <a:ext uri="{FF2B5EF4-FFF2-40B4-BE49-F238E27FC236}">
                <a16:creationId xmlns:a16="http://schemas.microsoft.com/office/drawing/2014/main" id="{27B42ACA-AE4F-4101-AE16-F1FF401D0592}"/>
              </a:ext>
            </a:extLst>
          </p:cNvPr>
          <p:cNvSpPr>
            <a:spLocks noChangeShapeType="1"/>
          </p:cNvSpPr>
          <p:nvPr/>
        </p:nvSpPr>
        <p:spPr bwMode="auto">
          <a:xfrm flipV="1">
            <a:off x="7270750" y="4270375"/>
            <a:ext cx="0" cy="1582738"/>
          </a:xfrm>
          <a:prstGeom prst="line">
            <a:avLst/>
          </a:prstGeom>
          <a:noFill/>
          <a:ln w="38100">
            <a:solidFill>
              <a:srgbClr val="FF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608" name="Line 50">
            <a:extLst>
              <a:ext uri="{FF2B5EF4-FFF2-40B4-BE49-F238E27FC236}">
                <a16:creationId xmlns:a16="http://schemas.microsoft.com/office/drawing/2014/main" id="{D4075652-DCFC-44B9-8779-1DDEB2AE8AFB}"/>
              </a:ext>
            </a:extLst>
          </p:cNvPr>
          <p:cNvSpPr>
            <a:spLocks noChangeShapeType="1"/>
          </p:cNvSpPr>
          <p:nvPr/>
        </p:nvSpPr>
        <p:spPr bwMode="auto">
          <a:xfrm flipH="1">
            <a:off x="5229225" y="4257675"/>
            <a:ext cx="1974850" cy="0"/>
          </a:xfrm>
          <a:prstGeom prst="line">
            <a:avLst/>
          </a:prstGeom>
          <a:noFill/>
          <a:ln w="38100">
            <a:solidFill>
              <a:srgbClr val="FF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609" name="Text Box 51">
            <a:extLst>
              <a:ext uri="{FF2B5EF4-FFF2-40B4-BE49-F238E27FC236}">
                <a16:creationId xmlns:a16="http://schemas.microsoft.com/office/drawing/2014/main" id="{335EDB36-1043-48CC-98AA-DA2069BD852A}"/>
              </a:ext>
            </a:extLst>
          </p:cNvPr>
          <p:cNvSpPr txBox="1">
            <a:spLocks noChangeArrowheads="1"/>
          </p:cNvSpPr>
          <p:nvPr/>
        </p:nvSpPr>
        <p:spPr bwMode="auto">
          <a:xfrm>
            <a:off x="7073901" y="5865814"/>
            <a:ext cx="72707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a:solidFill>
                  <a:srgbClr val="FF0000"/>
                </a:solidFill>
              </a:rPr>
              <a:t>VA</a:t>
            </a:r>
          </a:p>
        </p:txBody>
      </p:sp>
      <p:sp>
        <p:nvSpPr>
          <p:cNvPr id="194610" name="Line 52">
            <a:extLst>
              <a:ext uri="{FF2B5EF4-FFF2-40B4-BE49-F238E27FC236}">
                <a16:creationId xmlns:a16="http://schemas.microsoft.com/office/drawing/2014/main" id="{65CC929A-8D80-4776-A1D5-057DF4BC166D}"/>
              </a:ext>
            </a:extLst>
          </p:cNvPr>
          <p:cNvSpPr>
            <a:spLocks noChangeShapeType="1"/>
          </p:cNvSpPr>
          <p:nvPr/>
        </p:nvSpPr>
        <p:spPr bwMode="auto">
          <a:xfrm>
            <a:off x="7085013" y="5970589"/>
            <a:ext cx="0" cy="382587"/>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4611" name="Text Box 53">
            <a:extLst>
              <a:ext uri="{FF2B5EF4-FFF2-40B4-BE49-F238E27FC236}">
                <a16:creationId xmlns:a16="http://schemas.microsoft.com/office/drawing/2014/main" id="{1F37F18B-6F74-4745-A981-44B3EBD56235}"/>
              </a:ext>
            </a:extLst>
          </p:cNvPr>
          <p:cNvSpPr txBox="1">
            <a:spLocks noChangeArrowheads="1"/>
          </p:cNvSpPr>
          <p:nvPr/>
        </p:nvSpPr>
        <p:spPr bwMode="auto">
          <a:xfrm>
            <a:off x="5526088" y="5829301"/>
            <a:ext cx="5524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solidFill>
                  <a:schemeClr val="accent2"/>
                </a:solidFill>
              </a:rPr>
              <a:t> VA</a:t>
            </a:r>
          </a:p>
        </p:txBody>
      </p:sp>
      <p:sp>
        <p:nvSpPr>
          <p:cNvPr id="194612" name="Line 54">
            <a:extLst>
              <a:ext uri="{FF2B5EF4-FFF2-40B4-BE49-F238E27FC236}">
                <a16:creationId xmlns:a16="http://schemas.microsoft.com/office/drawing/2014/main" id="{D65CC716-4553-4EF3-882D-599D922B9041}"/>
              </a:ext>
            </a:extLst>
          </p:cNvPr>
          <p:cNvSpPr>
            <a:spLocks noChangeShapeType="1"/>
          </p:cNvSpPr>
          <p:nvPr/>
        </p:nvSpPr>
        <p:spPr bwMode="auto">
          <a:xfrm>
            <a:off x="5637213" y="5899150"/>
            <a:ext cx="0" cy="280988"/>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613" name="Text Box 55">
            <a:extLst>
              <a:ext uri="{FF2B5EF4-FFF2-40B4-BE49-F238E27FC236}">
                <a16:creationId xmlns:a16="http://schemas.microsoft.com/office/drawing/2014/main" id="{C39A96A7-AD4B-4B05-8AAC-AD3410E5505C}"/>
              </a:ext>
            </a:extLst>
          </p:cNvPr>
          <p:cNvSpPr txBox="1">
            <a:spLocks noChangeArrowheads="1"/>
          </p:cNvSpPr>
          <p:nvPr/>
        </p:nvSpPr>
        <p:spPr bwMode="auto">
          <a:xfrm rot="5400000" flipH="1">
            <a:off x="6347619" y="5285582"/>
            <a:ext cx="908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b="1">
                <a:solidFill>
                  <a:srgbClr val="006600"/>
                </a:solidFill>
              </a:rPr>
              <a:t>Norma</a:t>
            </a:r>
          </a:p>
        </p:txBody>
      </p:sp>
      <p:sp>
        <p:nvSpPr>
          <p:cNvPr id="194614" name="Freeform 56">
            <a:extLst>
              <a:ext uri="{FF2B5EF4-FFF2-40B4-BE49-F238E27FC236}">
                <a16:creationId xmlns:a16="http://schemas.microsoft.com/office/drawing/2014/main" id="{D114C0D8-E762-493A-9554-4D790601DBB8}"/>
              </a:ext>
            </a:extLst>
          </p:cNvPr>
          <p:cNvSpPr>
            <a:spLocks/>
          </p:cNvSpPr>
          <p:nvPr/>
        </p:nvSpPr>
        <p:spPr bwMode="auto">
          <a:xfrm>
            <a:off x="4772025" y="4670426"/>
            <a:ext cx="477838" cy="568325"/>
          </a:xfrm>
          <a:custGeom>
            <a:avLst/>
            <a:gdLst>
              <a:gd name="T0" fmla="*/ 2147483646 w 301"/>
              <a:gd name="T1" fmla="*/ 2147483646 h 358"/>
              <a:gd name="T2" fmla="*/ 2147483646 w 301"/>
              <a:gd name="T3" fmla="*/ 2147483646 h 358"/>
              <a:gd name="T4" fmla="*/ 2147483646 w 301"/>
              <a:gd name="T5" fmla="*/ 2147483646 h 358"/>
              <a:gd name="T6" fmla="*/ 2147483646 w 301"/>
              <a:gd name="T7" fmla="*/ 2147483646 h 358"/>
              <a:gd name="T8" fmla="*/ 2147483646 w 301"/>
              <a:gd name="T9" fmla="*/ 2147483646 h 358"/>
              <a:gd name="T10" fmla="*/ 0 60000 65536"/>
              <a:gd name="T11" fmla="*/ 0 60000 65536"/>
              <a:gd name="T12" fmla="*/ 0 60000 65536"/>
              <a:gd name="T13" fmla="*/ 0 60000 65536"/>
              <a:gd name="T14" fmla="*/ 0 60000 65536"/>
              <a:gd name="T15" fmla="*/ 0 w 301"/>
              <a:gd name="T16" fmla="*/ 0 h 358"/>
              <a:gd name="T17" fmla="*/ 301 w 301"/>
              <a:gd name="T18" fmla="*/ 358 h 358"/>
            </a:gdLst>
            <a:ahLst/>
            <a:cxnLst>
              <a:cxn ang="T10">
                <a:pos x="T0" y="T1"/>
              </a:cxn>
              <a:cxn ang="T11">
                <a:pos x="T2" y="T3"/>
              </a:cxn>
              <a:cxn ang="T12">
                <a:pos x="T4" y="T5"/>
              </a:cxn>
              <a:cxn ang="T13">
                <a:pos x="T6" y="T7"/>
              </a:cxn>
              <a:cxn ang="T14">
                <a:pos x="T8" y="T9"/>
              </a:cxn>
            </a:cxnLst>
            <a:rect l="T15" t="T16" r="T17" b="T18"/>
            <a:pathLst>
              <a:path w="301" h="358">
                <a:moveTo>
                  <a:pt x="301" y="331"/>
                </a:moveTo>
                <a:cubicBezTo>
                  <a:pt x="262" y="329"/>
                  <a:pt x="111" y="358"/>
                  <a:pt x="64" y="320"/>
                </a:cubicBezTo>
                <a:cubicBezTo>
                  <a:pt x="17" y="282"/>
                  <a:pt x="0" y="156"/>
                  <a:pt x="17" y="105"/>
                </a:cubicBezTo>
                <a:cubicBezTo>
                  <a:pt x="34" y="54"/>
                  <a:pt x="124" y="32"/>
                  <a:pt x="167" y="16"/>
                </a:cubicBezTo>
                <a:cubicBezTo>
                  <a:pt x="210" y="0"/>
                  <a:pt x="253" y="11"/>
                  <a:pt x="275" y="10"/>
                </a:cubicBezTo>
              </a:path>
            </a:pathLst>
          </a:custGeom>
          <a:noFill/>
          <a:ln w="38100" cap="flat" cmpd="sng">
            <a:solidFill>
              <a:schemeClr val="accent2"/>
            </a:solidFill>
            <a:prstDash val="sysDot"/>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615" name="Freeform 57">
            <a:extLst>
              <a:ext uri="{FF2B5EF4-FFF2-40B4-BE49-F238E27FC236}">
                <a16:creationId xmlns:a16="http://schemas.microsoft.com/office/drawing/2014/main" id="{3439843F-7CD9-4CFB-8E42-B6122FA68CCF}"/>
              </a:ext>
            </a:extLst>
          </p:cNvPr>
          <p:cNvSpPr>
            <a:spLocks/>
          </p:cNvSpPr>
          <p:nvPr/>
        </p:nvSpPr>
        <p:spPr bwMode="auto">
          <a:xfrm>
            <a:off x="4818063" y="4238626"/>
            <a:ext cx="400050" cy="468313"/>
          </a:xfrm>
          <a:custGeom>
            <a:avLst/>
            <a:gdLst>
              <a:gd name="T0" fmla="*/ 2147483646 w 252"/>
              <a:gd name="T1" fmla="*/ 0 h 295"/>
              <a:gd name="T2" fmla="*/ 2147483646 w 252"/>
              <a:gd name="T3" fmla="*/ 2147483646 h 295"/>
              <a:gd name="T4" fmla="*/ 2147483646 w 252"/>
              <a:gd name="T5" fmla="*/ 2147483646 h 295"/>
              <a:gd name="T6" fmla="*/ 2147483646 w 252"/>
              <a:gd name="T7" fmla="*/ 2147483646 h 295"/>
              <a:gd name="T8" fmla="*/ 0 60000 65536"/>
              <a:gd name="T9" fmla="*/ 0 60000 65536"/>
              <a:gd name="T10" fmla="*/ 0 60000 65536"/>
              <a:gd name="T11" fmla="*/ 0 60000 65536"/>
              <a:gd name="T12" fmla="*/ 0 w 252"/>
              <a:gd name="T13" fmla="*/ 0 h 295"/>
              <a:gd name="T14" fmla="*/ 252 w 252"/>
              <a:gd name="T15" fmla="*/ 295 h 295"/>
            </a:gdLst>
            <a:ahLst/>
            <a:cxnLst>
              <a:cxn ang="T8">
                <a:pos x="T0" y="T1"/>
              </a:cxn>
              <a:cxn ang="T9">
                <a:pos x="T2" y="T3"/>
              </a:cxn>
              <a:cxn ang="T10">
                <a:pos x="T4" y="T5"/>
              </a:cxn>
              <a:cxn ang="T11">
                <a:pos x="T6" y="T7"/>
              </a:cxn>
            </a:cxnLst>
            <a:rect l="T12" t="T13" r="T14" b="T15"/>
            <a:pathLst>
              <a:path w="252" h="295">
                <a:moveTo>
                  <a:pt x="252" y="0"/>
                </a:moveTo>
                <a:cubicBezTo>
                  <a:pt x="218" y="8"/>
                  <a:pt x="86" y="15"/>
                  <a:pt x="48" y="49"/>
                </a:cubicBezTo>
                <a:cubicBezTo>
                  <a:pt x="10" y="83"/>
                  <a:pt x="0" y="162"/>
                  <a:pt x="21" y="203"/>
                </a:cubicBezTo>
                <a:cubicBezTo>
                  <a:pt x="42" y="244"/>
                  <a:pt x="141" y="276"/>
                  <a:pt x="172" y="295"/>
                </a:cubicBezTo>
              </a:path>
            </a:pathLst>
          </a:custGeom>
          <a:noFill/>
          <a:ln w="38100" cap="flat" cmpd="sng">
            <a:solidFill>
              <a:srgbClr val="FF0000"/>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616" name="Line 58">
            <a:extLst>
              <a:ext uri="{FF2B5EF4-FFF2-40B4-BE49-F238E27FC236}">
                <a16:creationId xmlns:a16="http://schemas.microsoft.com/office/drawing/2014/main" id="{B95F774C-2789-4FD0-ACDF-B1FC5A266D37}"/>
              </a:ext>
            </a:extLst>
          </p:cNvPr>
          <p:cNvSpPr>
            <a:spLocks noChangeShapeType="1"/>
          </p:cNvSpPr>
          <p:nvPr/>
        </p:nvSpPr>
        <p:spPr bwMode="auto">
          <a:xfrm>
            <a:off x="5229226" y="4684713"/>
            <a:ext cx="912813" cy="0"/>
          </a:xfrm>
          <a:prstGeom prst="line">
            <a:avLst/>
          </a:prstGeom>
          <a:noFill/>
          <a:ln w="28575">
            <a:solidFill>
              <a:schemeClr val="accent2"/>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617" name="Line 59">
            <a:extLst>
              <a:ext uri="{FF2B5EF4-FFF2-40B4-BE49-F238E27FC236}">
                <a16:creationId xmlns:a16="http://schemas.microsoft.com/office/drawing/2014/main" id="{BBD7B1D3-6DED-4BD8-999E-1E779E5E08B6}"/>
              </a:ext>
            </a:extLst>
          </p:cNvPr>
          <p:cNvSpPr>
            <a:spLocks noChangeShapeType="1"/>
          </p:cNvSpPr>
          <p:nvPr/>
        </p:nvSpPr>
        <p:spPr bwMode="auto">
          <a:xfrm>
            <a:off x="6148388" y="4706938"/>
            <a:ext cx="0" cy="1395412"/>
          </a:xfrm>
          <a:prstGeom prst="line">
            <a:avLst/>
          </a:prstGeom>
          <a:noFill/>
          <a:ln w="38100">
            <a:solidFill>
              <a:schemeClr val="accent2"/>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618" name="Text Box 60">
            <a:extLst>
              <a:ext uri="{FF2B5EF4-FFF2-40B4-BE49-F238E27FC236}">
                <a16:creationId xmlns:a16="http://schemas.microsoft.com/office/drawing/2014/main" id="{6AA56688-D8FC-461A-B803-11D1AC138588}"/>
              </a:ext>
            </a:extLst>
          </p:cNvPr>
          <p:cNvSpPr txBox="1">
            <a:spLocks noChangeArrowheads="1"/>
          </p:cNvSpPr>
          <p:nvPr/>
        </p:nvSpPr>
        <p:spPr bwMode="auto">
          <a:xfrm>
            <a:off x="7424739" y="5549901"/>
            <a:ext cx="58578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b="1"/>
              <a:t>pO</a:t>
            </a:r>
            <a:r>
              <a:rPr lang="cs-CZ" altLang="cs-CZ" sz="1800" b="1" baseline="-25000"/>
              <a:t>2</a:t>
            </a:r>
          </a:p>
        </p:txBody>
      </p:sp>
      <p:sp>
        <p:nvSpPr>
          <p:cNvPr id="194619" name="Text Box 61">
            <a:extLst>
              <a:ext uri="{FF2B5EF4-FFF2-40B4-BE49-F238E27FC236}">
                <a16:creationId xmlns:a16="http://schemas.microsoft.com/office/drawing/2014/main" id="{47E19DD1-C28C-43F5-8800-5A1B5954FF6D}"/>
              </a:ext>
            </a:extLst>
          </p:cNvPr>
          <p:cNvSpPr txBox="1">
            <a:spLocks noChangeArrowheads="1"/>
          </p:cNvSpPr>
          <p:nvPr/>
        </p:nvSpPr>
        <p:spPr bwMode="auto">
          <a:xfrm>
            <a:off x="4157664" y="3552826"/>
            <a:ext cx="105568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b="1"/>
              <a:t>Total O</a:t>
            </a:r>
            <a:r>
              <a:rPr lang="cs-CZ" altLang="cs-CZ" sz="1800" b="1" baseline="-25000"/>
              <a:t>2</a:t>
            </a:r>
          </a:p>
        </p:txBody>
      </p:sp>
      <p:sp>
        <p:nvSpPr>
          <p:cNvPr id="194620" name="Text Box 62">
            <a:extLst>
              <a:ext uri="{FF2B5EF4-FFF2-40B4-BE49-F238E27FC236}">
                <a16:creationId xmlns:a16="http://schemas.microsoft.com/office/drawing/2014/main" id="{9EF00025-18D8-4953-BBDC-9601968054D4}"/>
              </a:ext>
            </a:extLst>
          </p:cNvPr>
          <p:cNvSpPr txBox="1">
            <a:spLocks noChangeArrowheads="1"/>
          </p:cNvSpPr>
          <p:nvPr/>
        </p:nvSpPr>
        <p:spPr bwMode="auto">
          <a:xfrm>
            <a:off x="6065838" y="6102350"/>
            <a:ext cx="658812" cy="376238"/>
          </a:xfrm>
          <a:prstGeom prst="rect">
            <a:avLst/>
          </a:prstGeom>
          <a:solidFill>
            <a:srgbClr val="E0F1F2"/>
          </a:solidFill>
          <a:ln w="9525">
            <a:solidFill>
              <a:schemeClr val="accent2"/>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b="1">
                <a:solidFill>
                  <a:schemeClr val="accent2"/>
                </a:solidFill>
              </a:rPr>
              <a:t> pO</a:t>
            </a:r>
            <a:r>
              <a:rPr lang="cs-CZ" altLang="cs-CZ" sz="1800" b="1" baseline="-25000">
                <a:solidFill>
                  <a:schemeClr val="accent2"/>
                </a:solidFill>
              </a:rPr>
              <a:t>2</a:t>
            </a:r>
          </a:p>
        </p:txBody>
      </p:sp>
      <p:sp>
        <p:nvSpPr>
          <p:cNvPr id="194621" name="Line 63">
            <a:extLst>
              <a:ext uri="{FF2B5EF4-FFF2-40B4-BE49-F238E27FC236}">
                <a16:creationId xmlns:a16="http://schemas.microsoft.com/office/drawing/2014/main" id="{31ED1353-4B72-40BE-92DB-8FC3AF17653E}"/>
              </a:ext>
            </a:extLst>
          </p:cNvPr>
          <p:cNvSpPr>
            <a:spLocks noChangeShapeType="1"/>
          </p:cNvSpPr>
          <p:nvPr/>
        </p:nvSpPr>
        <p:spPr bwMode="auto">
          <a:xfrm>
            <a:off x="6142038" y="6181725"/>
            <a:ext cx="0" cy="280988"/>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622" name="Line 64">
            <a:extLst>
              <a:ext uri="{FF2B5EF4-FFF2-40B4-BE49-F238E27FC236}">
                <a16:creationId xmlns:a16="http://schemas.microsoft.com/office/drawing/2014/main" id="{644A55FE-0F96-47AD-97EA-81C5B9D4D319}"/>
              </a:ext>
            </a:extLst>
          </p:cNvPr>
          <p:cNvSpPr>
            <a:spLocks noChangeShapeType="1"/>
          </p:cNvSpPr>
          <p:nvPr/>
        </p:nvSpPr>
        <p:spPr bwMode="auto">
          <a:xfrm flipV="1">
            <a:off x="8001000" y="3590925"/>
            <a:ext cx="0" cy="22621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623" name="Line 65">
            <a:extLst>
              <a:ext uri="{FF2B5EF4-FFF2-40B4-BE49-F238E27FC236}">
                <a16:creationId xmlns:a16="http://schemas.microsoft.com/office/drawing/2014/main" id="{16BBEA28-E5CD-4568-A66A-C3CB398D5CE2}"/>
              </a:ext>
            </a:extLst>
          </p:cNvPr>
          <p:cNvSpPr>
            <a:spLocks noChangeShapeType="1"/>
          </p:cNvSpPr>
          <p:nvPr/>
        </p:nvSpPr>
        <p:spPr bwMode="auto">
          <a:xfrm>
            <a:off x="8001001" y="5875338"/>
            <a:ext cx="2555875" cy="174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1794" name="Line 66">
            <a:extLst>
              <a:ext uri="{FF2B5EF4-FFF2-40B4-BE49-F238E27FC236}">
                <a16:creationId xmlns:a16="http://schemas.microsoft.com/office/drawing/2014/main" id="{FBD6A69C-A6CD-4028-8B32-5662D444BC7F}"/>
              </a:ext>
            </a:extLst>
          </p:cNvPr>
          <p:cNvSpPr>
            <a:spLocks noChangeShapeType="1"/>
          </p:cNvSpPr>
          <p:nvPr/>
        </p:nvSpPr>
        <p:spPr bwMode="auto">
          <a:xfrm flipH="1">
            <a:off x="8001000" y="4513263"/>
            <a:ext cx="1436688" cy="0"/>
          </a:xfrm>
          <a:prstGeom prst="line">
            <a:avLst/>
          </a:prstGeom>
          <a:noFill/>
          <a:ln w="38100">
            <a:solidFill>
              <a:srgbClr val="0066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4625" name="Line 67">
            <a:extLst>
              <a:ext uri="{FF2B5EF4-FFF2-40B4-BE49-F238E27FC236}">
                <a16:creationId xmlns:a16="http://schemas.microsoft.com/office/drawing/2014/main" id="{19A607A8-0E8F-4718-835B-985612F4A2B5}"/>
              </a:ext>
            </a:extLst>
          </p:cNvPr>
          <p:cNvSpPr>
            <a:spLocks noChangeShapeType="1"/>
          </p:cNvSpPr>
          <p:nvPr/>
        </p:nvSpPr>
        <p:spPr bwMode="auto">
          <a:xfrm flipV="1">
            <a:off x="9042400" y="4797426"/>
            <a:ext cx="0" cy="1033463"/>
          </a:xfrm>
          <a:prstGeom prst="line">
            <a:avLst/>
          </a:prstGeom>
          <a:noFill/>
          <a:ln w="38100">
            <a:solidFill>
              <a:srgbClr val="FF505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626" name="Line 68">
            <a:extLst>
              <a:ext uri="{FF2B5EF4-FFF2-40B4-BE49-F238E27FC236}">
                <a16:creationId xmlns:a16="http://schemas.microsoft.com/office/drawing/2014/main" id="{752BB02C-4B7D-4D53-9B53-A412B6CD28D9}"/>
              </a:ext>
            </a:extLst>
          </p:cNvPr>
          <p:cNvSpPr>
            <a:spLocks noChangeShapeType="1"/>
          </p:cNvSpPr>
          <p:nvPr/>
        </p:nvSpPr>
        <p:spPr bwMode="auto">
          <a:xfrm flipH="1" flipV="1">
            <a:off x="7989889" y="4764088"/>
            <a:ext cx="1030287" cy="17462"/>
          </a:xfrm>
          <a:prstGeom prst="line">
            <a:avLst/>
          </a:prstGeom>
          <a:noFill/>
          <a:ln w="38100">
            <a:solidFill>
              <a:srgbClr val="FF505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627" name="Line 69">
            <a:extLst>
              <a:ext uri="{FF2B5EF4-FFF2-40B4-BE49-F238E27FC236}">
                <a16:creationId xmlns:a16="http://schemas.microsoft.com/office/drawing/2014/main" id="{9D0DA0B1-4B23-414A-A3CA-50E79BFD8296}"/>
              </a:ext>
            </a:extLst>
          </p:cNvPr>
          <p:cNvSpPr>
            <a:spLocks noChangeShapeType="1"/>
          </p:cNvSpPr>
          <p:nvPr/>
        </p:nvSpPr>
        <p:spPr bwMode="auto">
          <a:xfrm flipV="1">
            <a:off x="10053638" y="4006851"/>
            <a:ext cx="0" cy="1851025"/>
          </a:xfrm>
          <a:prstGeom prst="line">
            <a:avLst/>
          </a:prstGeom>
          <a:noFill/>
          <a:ln w="38100">
            <a:solidFill>
              <a:schemeClr val="accent2"/>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628" name="Line 70">
            <a:extLst>
              <a:ext uri="{FF2B5EF4-FFF2-40B4-BE49-F238E27FC236}">
                <a16:creationId xmlns:a16="http://schemas.microsoft.com/office/drawing/2014/main" id="{F311542A-318C-4EEE-8B83-F943D3767F9F}"/>
              </a:ext>
            </a:extLst>
          </p:cNvPr>
          <p:cNvSpPr>
            <a:spLocks noChangeShapeType="1"/>
          </p:cNvSpPr>
          <p:nvPr/>
        </p:nvSpPr>
        <p:spPr bwMode="auto">
          <a:xfrm flipH="1">
            <a:off x="8001000" y="4006850"/>
            <a:ext cx="1974850" cy="0"/>
          </a:xfrm>
          <a:prstGeom prst="line">
            <a:avLst/>
          </a:prstGeom>
          <a:noFill/>
          <a:ln w="38100">
            <a:solidFill>
              <a:schemeClr val="accent2"/>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629" name="Text Box 71">
            <a:extLst>
              <a:ext uri="{FF2B5EF4-FFF2-40B4-BE49-F238E27FC236}">
                <a16:creationId xmlns:a16="http://schemas.microsoft.com/office/drawing/2014/main" id="{8A667D72-39E8-4987-8A9D-4D4EDCA2E680}"/>
              </a:ext>
            </a:extLst>
          </p:cNvPr>
          <p:cNvSpPr txBox="1">
            <a:spLocks noChangeArrowheads="1"/>
          </p:cNvSpPr>
          <p:nvPr/>
        </p:nvSpPr>
        <p:spPr bwMode="auto">
          <a:xfrm>
            <a:off x="8623301" y="5780089"/>
            <a:ext cx="72707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a:solidFill>
                  <a:srgbClr val="FF0000"/>
                </a:solidFill>
              </a:rPr>
              <a:t>VA</a:t>
            </a:r>
          </a:p>
        </p:txBody>
      </p:sp>
      <p:sp>
        <p:nvSpPr>
          <p:cNvPr id="194630" name="Line 72">
            <a:extLst>
              <a:ext uri="{FF2B5EF4-FFF2-40B4-BE49-F238E27FC236}">
                <a16:creationId xmlns:a16="http://schemas.microsoft.com/office/drawing/2014/main" id="{49FAF586-1159-453D-8DAC-98D761DDB8BF}"/>
              </a:ext>
            </a:extLst>
          </p:cNvPr>
          <p:cNvSpPr>
            <a:spLocks noChangeShapeType="1"/>
          </p:cNvSpPr>
          <p:nvPr/>
        </p:nvSpPr>
        <p:spPr bwMode="auto">
          <a:xfrm>
            <a:off x="8672513" y="5875339"/>
            <a:ext cx="0" cy="382587"/>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4631" name="Text Box 73">
            <a:extLst>
              <a:ext uri="{FF2B5EF4-FFF2-40B4-BE49-F238E27FC236}">
                <a16:creationId xmlns:a16="http://schemas.microsoft.com/office/drawing/2014/main" id="{0EE53AEB-C56A-4CC5-A9BE-D2762B39483B}"/>
              </a:ext>
            </a:extLst>
          </p:cNvPr>
          <p:cNvSpPr txBox="1">
            <a:spLocks noChangeArrowheads="1"/>
          </p:cNvSpPr>
          <p:nvPr/>
        </p:nvSpPr>
        <p:spPr bwMode="auto">
          <a:xfrm>
            <a:off x="9853613" y="5900738"/>
            <a:ext cx="552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solidFill>
                  <a:schemeClr val="accent2"/>
                </a:solidFill>
              </a:rPr>
              <a:t> VA</a:t>
            </a:r>
          </a:p>
        </p:txBody>
      </p:sp>
      <p:sp>
        <p:nvSpPr>
          <p:cNvPr id="194632" name="Line 74">
            <a:extLst>
              <a:ext uri="{FF2B5EF4-FFF2-40B4-BE49-F238E27FC236}">
                <a16:creationId xmlns:a16="http://schemas.microsoft.com/office/drawing/2014/main" id="{2E615729-1B68-49A8-BC0D-28CB968D45FA}"/>
              </a:ext>
            </a:extLst>
          </p:cNvPr>
          <p:cNvSpPr>
            <a:spLocks noChangeShapeType="1"/>
          </p:cNvSpPr>
          <p:nvPr/>
        </p:nvSpPr>
        <p:spPr bwMode="auto">
          <a:xfrm>
            <a:off x="9964738" y="5970589"/>
            <a:ext cx="0" cy="280987"/>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633" name="Text Box 75">
            <a:extLst>
              <a:ext uri="{FF2B5EF4-FFF2-40B4-BE49-F238E27FC236}">
                <a16:creationId xmlns:a16="http://schemas.microsoft.com/office/drawing/2014/main" id="{AEA036CC-A274-4DB3-8600-823E0B619118}"/>
              </a:ext>
            </a:extLst>
          </p:cNvPr>
          <p:cNvSpPr txBox="1">
            <a:spLocks noChangeArrowheads="1"/>
          </p:cNvSpPr>
          <p:nvPr/>
        </p:nvSpPr>
        <p:spPr bwMode="auto">
          <a:xfrm rot="5400000" flipH="1">
            <a:off x="9119394" y="5290344"/>
            <a:ext cx="908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b="1">
                <a:solidFill>
                  <a:srgbClr val="006600"/>
                </a:solidFill>
              </a:rPr>
              <a:t>Norma</a:t>
            </a:r>
          </a:p>
        </p:txBody>
      </p:sp>
      <p:sp>
        <p:nvSpPr>
          <p:cNvPr id="194634" name="Line 76">
            <a:extLst>
              <a:ext uri="{FF2B5EF4-FFF2-40B4-BE49-F238E27FC236}">
                <a16:creationId xmlns:a16="http://schemas.microsoft.com/office/drawing/2014/main" id="{846AF206-E084-4BDA-BE3B-65B0E5D5B68C}"/>
              </a:ext>
            </a:extLst>
          </p:cNvPr>
          <p:cNvSpPr>
            <a:spLocks noChangeShapeType="1"/>
          </p:cNvSpPr>
          <p:nvPr/>
        </p:nvSpPr>
        <p:spPr bwMode="auto">
          <a:xfrm>
            <a:off x="7983539" y="4321175"/>
            <a:ext cx="1728787" cy="0"/>
          </a:xfrm>
          <a:prstGeom prst="line">
            <a:avLst/>
          </a:prstGeom>
          <a:noFill/>
          <a:ln w="38100">
            <a:solidFill>
              <a:schemeClr val="accent2"/>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635" name="Line 77">
            <a:extLst>
              <a:ext uri="{FF2B5EF4-FFF2-40B4-BE49-F238E27FC236}">
                <a16:creationId xmlns:a16="http://schemas.microsoft.com/office/drawing/2014/main" id="{A8849814-BFFF-439F-8C86-3C0A86D00354}"/>
              </a:ext>
            </a:extLst>
          </p:cNvPr>
          <p:cNvSpPr>
            <a:spLocks noChangeShapeType="1"/>
          </p:cNvSpPr>
          <p:nvPr/>
        </p:nvSpPr>
        <p:spPr bwMode="auto">
          <a:xfrm>
            <a:off x="9701213" y="4292600"/>
            <a:ext cx="0" cy="1608138"/>
          </a:xfrm>
          <a:prstGeom prst="line">
            <a:avLst/>
          </a:prstGeom>
          <a:noFill/>
          <a:ln w="38100">
            <a:solidFill>
              <a:schemeClr val="accent2"/>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636" name="Text Box 78">
            <a:extLst>
              <a:ext uri="{FF2B5EF4-FFF2-40B4-BE49-F238E27FC236}">
                <a16:creationId xmlns:a16="http://schemas.microsoft.com/office/drawing/2014/main" id="{CFFF49B2-7DD3-4E77-8E1B-8968BDD9A7EF}"/>
              </a:ext>
            </a:extLst>
          </p:cNvPr>
          <p:cNvSpPr txBox="1">
            <a:spLocks noChangeArrowheads="1"/>
          </p:cNvSpPr>
          <p:nvPr/>
        </p:nvSpPr>
        <p:spPr bwMode="auto">
          <a:xfrm>
            <a:off x="9985375" y="5521326"/>
            <a:ext cx="7508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b="1"/>
              <a:t>pCO</a:t>
            </a:r>
            <a:r>
              <a:rPr lang="cs-CZ" altLang="cs-CZ" sz="1800" b="1" baseline="-25000"/>
              <a:t>2</a:t>
            </a:r>
          </a:p>
        </p:txBody>
      </p:sp>
      <p:sp>
        <p:nvSpPr>
          <p:cNvPr id="194637" name="Text Box 79">
            <a:extLst>
              <a:ext uri="{FF2B5EF4-FFF2-40B4-BE49-F238E27FC236}">
                <a16:creationId xmlns:a16="http://schemas.microsoft.com/office/drawing/2014/main" id="{12D123FA-0F7E-4B38-96BA-6C464145EC97}"/>
              </a:ext>
            </a:extLst>
          </p:cNvPr>
          <p:cNvSpPr txBox="1">
            <a:spLocks noChangeArrowheads="1"/>
          </p:cNvSpPr>
          <p:nvPr/>
        </p:nvSpPr>
        <p:spPr bwMode="auto">
          <a:xfrm>
            <a:off x="6807200" y="3557588"/>
            <a:ext cx="12207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b="1"/>
              <a:t>Total CO</a:t>
            </a:r>
            <a:r>
              <a:rPr lang="cs-CZ" altLang="cs-CZ" sz="1800" b="1" baseline="-25000"/>
              <a:t>2</a:t>
            </a:r>
          </a:p>
        </p:txBody>
      </p:sp>
      <p:sp>
        <p:nvSpPr>
          <p:cNvPr id="201808" name="Text Box 80">
            <a:extLst>
              <a:ext uri="{FF2B5EF4-FFF2-40B4-BE49-F238E27FC236}">
                <a16:creationId xmlns:a16="http://schemas.microsoft.com/office/drawing/2014/main" id="{227E4263-0B08-4DCA-8C2E-882961191A8A}"/>
              </a:ext>
            </a:extLst>
          </p:cNvPr>
          <p:cNvSpPr txBox="1">
            <a:spLocks noChangeArrowheads="1"/>
          </p:cNvSpPr>
          <p:nvPr/>
        </p:nvSpPr>
        <p:spPr bwMode="auto">
          <a:xfrm>
            <a:off x="8996363" y="6229351"/>
            <a:ext cx="958850" cy="650875"/>
          </a:xfrm>
          <a:prstGeom prst="rect">
            <a:avLst/>
          </a:prstGeom>
          <a:solidFill>
            <a:srgbClr val="E0F1F2"/>
          </a:solidFill>
          <a:ln w="9525">
            <a:solidFill>
              <a:schemeClr val="accent2"/>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cs-CZ" altLang="cs-CZ" sz="1800" b="1">
                <a:solidFill>
                  <a:srgbClr val="006600"/>
                </a:solidFill>
              </a:rPr>
              <a:t>pCO</a:t>
            </a:r>
            <a:r>
              <a:rPr lang="cs-CZ" altLang="cs-CZ" sz="1800" b="1" baseline="-25000">
                <a:solidFill>
                  <a:srgbClr val="006600"/>
                </a:solidFill>
              </a:rPr>
              <a:t>2</a:t>
            </a:r>
          </a:p>
          <a:p>
            <a:pPr algn="ctr" eaLnBrk="1" hangingPunct="1">
              <a:spcBef>
                <a:spcPct val="0"/>
              </a:spcBef>
              <a:buFontTx/>
              <a:buNone/>
            </a:pPr>
            <a:r>
              <a:rPr lang="cs-CZ" altLang="cs-CZ" sz="1800" b="1">
                <a:solidFill>
                  <a:srgbClr val="006600"/>
                </a:solidFill>
              </a:rPr>
              <a:t>norm.</a:t>
            </a:r>
          </a:p>
        </p:txBody>
      </p:sp>
      <p:sp>
        <p:nvSpPr>
          <p:cNvPr id="194639" name="Freeform 81">
            <a:extLst>
              <a:ext uri="{FF2B5EF4-FFF2-40B4-BE49-F238E27FC236}">
                <a16:creationId xmlns:a16="http://schemas.microsoft.com/office/drawing/2014/main" id="{26107EF7-8764-4093-B6F4-5F2E57F3DD90}"/>
              </a:ext>
            </a:extLst>
          </p:cNvPr>
          <p:cNvSpPr>
            <a:spLocks/>
          </p:cNvSpPr>
          <p:nvPr/>
        </p:nvSpPr>
        <p:spPr bwMode="auto">
          <a:xfrm>
            <a:off x="8010526" y="3922713"/>
            <a:ext cx="2157413" cy="1947862"/>
          </a:xfrm>
          <a:custGeom>
            <a:avLst/>
            <a:gdLst>
              <a:gd name="T0" fmla="*/ 0 w 1359"/>
              <a:gd name="T1" fmla="*/ 2147483646 h 1227"/>
              <a:gd name="T2" fmla="*/ 2147483646 w 1359"/>
              <a:gd name="T3" fmla="*/ 2147483646 h 1227"/>
              <a:gd name="T4" fmla="*/ 2147483646 w 1359"/>
              <a:gd name="T5" fmla="*/ 0 h 1227"/>
              <a:gd name="T6" fmla="*/ 0 60000 65536"/>
              <a:gd name="T7" fmla="*/ 0 60000 65536"/>
              <a:gd name="T8" fmla="*/ 0 60000 65536"/>
              <a:gd name="T9" fmla="*/ 0 w 1359"/>
              <a:gd name="T10" fmla="*/ 0 h 1227"/>
              <a:gd name="T11" fmla="*/ 1359 w 1359"/>
              <a:gd name="T12" fmla="*/ 1227 h 1227"/>
            </a:gdLst>
            <a:ahLst/>
            <a:cxnLst>
              <a:cxn ang="T6">
                <a:pos x="T0" y="T1"/>
              </a:cxn>
              <a:cxn ang="T7">
                <a:pos x="T2" y="T3"/>
              </a:cxn>
              <a:cxn ang="T8">
                <a:pos x="T4" y="T5"/>
              </a:cxn>
            </a:cxnLst>
            <a:rect l="T9" t="T10" r="T11" b="T12"/>
            <a:pathLst>
              <a:path w="1359" h="1227">
                <a:moveTo>
                  <a:pt x="0" y="1227"/>
                </a:moveTo>
                <a:cubicBezTo>
                  <a:pt x="100" y="1125"/>
                  <a:pt x="369" y="820"/>
                  <a:pt x="595" y="616"/>
                </a:cubicBezTo>
                <a:cubicBezTo>
                  <a:pt x="823" y="412"/>
                  <a:pt x="1200" y="128"/>
                  <a:pt x="1359" y="0"/>
                </a:cubicBezTo>
              </a:path>
            </a:pathLst>
          </a:custGeom>
          <a:noFill/>
          <a:ln w="9525">
            <a:solidFill>
              <a:schemeClr val="tx1"/>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640" name="Freeform 82">
            <a:extLst>
              <a:ext uri="{FF2B5EF4-FFF2-40B4-BE49-F238E27FC236}">
                <a16:creationId xmlns:a16="http://schemas.microsoft.com/office/drawing/2014/main" id="{F72036CB-08BD-4C08-BDE5-6DDB20E6F28E}"/>
              </a:ext>
            </a:extLst>
          </p:cNvPr>
          <p:cNvSpPr>
            <a:spLocks/>
          </p:cNvSpPr>
          <p:nvPr/>
        </p:nvSpPr>
        <p:spPr bwMode="auto">
          <a:xfrm>
            <a:off x="7612063" y="4338639"/>
            <a:ext cx="398462" cy="434975"/>
          </a:xfrm>
          <a:custGeom>
            <a:avLst/>
            <a:gdLst>
              <a:gd name="T0" fmla="*/ 2147483646 w 251"/>
              <a:gd name="T1" fmla="*/ 2147483646 h 274"/>
              <a:gd name="T2" fmla="*/ 2147483646 w 251"/>
              <a:gd name="T3" fmla="*/ 2147483646 h 274"/>
              <a:gd name="T4" fmla="*/ 2147483646 w 251"/>
              <a:gd name="T5" fmla="*/ 2147483646 h 274"/>
              <a:gd name="T6" fmla="*/ 2147483646 w 251"/>
              <a:gd name="T7" fmla="*/ 0 h 274"/>
              <a:gd name="T8" fmla="*/ 0 60000 65536"/>
              <a:gd name="T9" fmla="*/ 0 60000 65536"/>
              <a:gd name="T10" fmla="*/ 0 60000 65536"/>
              <a:gd name="T11" fmla="*/ 0 60000 65536"/>
              <a:gd name="T12" fmla="*/ 0 w 251"/>
              <a:gd name="T13" fmla="*/ 0 h 274"/>
              <a:gd name="T14" fmla="*/ 251 w 251"/>
              <a:gd name="T15" fmla="*/ 274 h 274"/>
            </a:gdLst>
            <a:ahLst/>
            <a:cxnLst>
              <a:cxn ang="T8">
                <a:pos x="T0" y="T1"/>
              </a:cxn>
              <a:cxn ang="T9">
                <a:pos x="T2" y="T3"/>
              </a:cxn>
              <a:cxn ang="T10">
                <a:pos x="T4" y="T5"/>
              </a:cxn>
              <a:cxn ang="T11">
                <a:pos x="T6" y="T7"/>
              </a:cxn>
            </a:cxnLst>
            <a:rect l="T12" t="T13" r="T14" b="T15"/>
            <a:pathLst>
              <a:path w="251" h="274">
                <a:moveTo>
                  <a:pt x="251" y="274"/>
                </a:moveTo>
                <a:cubicBezTo>
                  <a:pt x="215" y="267"/>
                  <a:pt x="72" y="267"/>
                  <a:pt x="36" y="234"/>
                </a:cubicBezTo>
                <a:cubicBezTo>
                  <a:pt x="0" y="201"/>
                  <a:pt x="1" y="112"/>
                  <a:pt x="36" y="73"/>
                </a:cubicBezTo>
                <a:cubicBezTo>
                  <a:pt x="71" y="34"/>
                  <a:pt x="201" y="15"/>
                  <a:pt x="244" y="0"/>
                </a:cubicBezTo>
              </a:path>
            </a:pathLst>
          </a:custGeom>
          <a:noFill/>
          <a:ln w="38100" cap="flat" cmpd="sng">
            <a:solidFill>
              <a:srgbClr val="FF5050"/>
            </a:solidFill>
            <a:prstDash val="sysDot"/>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641" name="Freeform 83">
            <a:extLst>
              <a:ext uri="{FF2B5EF4-FFF2-40B4-BE49-F238E27FC236}">
                <a16:creationId xmlns:a16="http://schemas.microsoft.com/office/drawing/2014/main" id="{F0C410DA-5522-463B-A67F-9DB5C0EC0521}"/>
              </a:ext>
            </a:extLst>
          </p:cNvPr>
          <p:cNvSpPr>
            <a:spLocks/>
          </p:cNvSpPr>
          <p:nvPr/>
        </p:nvSpPr>
        <p:spPr bwMode="auto">
          <a:xfrm>
            <a:off x="7686676" y="4029076"/>
            <a:ext cx="333375" cy="320675"/>
          </a:xfrm>
          <a:custGeom>
            <a:avLst/>
            <a:gdLst>
              <a:gd name="T0" fmla="*/ 2147483646 w 210"/>
              <a:gd name="T1" fmla="*/ 0 h 202"/>
              <a:gd name="T2" fmla="*/ 2147483646 w 210"/>
              <a:gd name="T3" fmla="*/ 2147483646 h 202"/>
              <a:gd name="T4" fmla="*/ 2147483646 w 210"/>
              <a:gd name="T5" fmla="*/ 2147483646 h 202"/>
              <a:gd name="T6" fmla="*/ 2147483646 w 210"/>
              <a:gd name="T7" fmla="*/ 2147483646 h 202"/>
              <a:gd name="T8" fmla="*/ 0 60000 65536"/>
              <a:gd name="T9" fmla="*/ 0 60000 65536"/>
              <a:gd name="T10" fmla="*/ 0 60000 65536"/>
              <a:gd name="T11" fmla="*/ 0 60000 65536"/>
              <a:gd name="T12" fmla="*/ 0 w 210"/>
              <a:gd name="T13" fmla="*/ 0 h 202"/>
              <a:gd name="T14" fmla="*/ 210 w 210"/>
              <a:gd name="T15" fmla="*/ 202 h 202"/>
            </a:gdLst>
            <a:ahLst/>
            <a:cxnLst>
              <a:cxn ang="T8">
                <a:pos x="T0" y="T1"/>
              </a:cxn>
              <a:cxn ang="T9">
                <a:pos x="T2" y="T3"/>
              </a:cxn>
              <a:cxn ang="T10">
                <a:pos x="T4" y="T5"/>
              </a:cxn>
              <a:cxn ang="T11">
                <a:pos x="T6" y="T7"/>
              </a:cxn>
            </a:cxnLst>
            <a:rect l="T12" t="T13" r="T14" b="T15"/>
            <a:pathLst>
              <a:path w="210" h="202">
                <a:moveTo>
                  <a:pt x="210" y="0"/>
                </a:moveTo>
                <a:cubicBezTo>
                  <a:pt x="182" y="6"/>
                  <a:pt x="74" y="5"/>
                  <a:pt x="43" y="34"/>
                </a:cubicBezTo>
                <a:cubicBezTo>
                  <a:pt x="12" y="63"/>
                  <a:pt x="0" y="148"/>
                  <a:pt x="23" y="175"/>
                </a:cubicBezTo>
                <a:cubicBezTo>
                  <a:pt x="46" y="202"/>
                  <a:pt x="150" y="191"/>
                  <a:pt x="183" y="195"/>
                </a:cubicBezTo>
              </a:path>
            </a:pathLst>
          </a:custGeom>
          <a:noFill/>
          <a:ln w="38100" cap="flat" cmpd="sng">
            <a:solidFill>
              <a:schemeClr val="accent2"/>
            </a:solidFill>
            <a:prstDash val="sysDot"/>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642" name="Text Box 84">
            <a:extLst>
              <a:ext uri="{FF2B5EF4-FFF2-40B4-BE49-F238E27FC236}">
                <a16:creationId xmlns:a16="http://schemas.microsoft.com/office/drawing/2014/main" id="{96A0503D-D795-4C3E-8ABF-ABA930858332}"/>
              </a:ext>
            </a:extLst>
          </p:cNvPr>
          <p:cNvSpPr txBox="1">
            <a:spLocks noChangeArrowheads="1"/>
          </p:cNvSpPr>
          <p:nvPr/>
        </p:nvSpPr>
        <p:spPr bwMode="auto">
          <a:xfrm>
            <a:off x="3527426" y="2506664"/>
            <a:ext cx="658813" cy="376237"/>
          </a:xfrm>
          <a:prstGeom prst="rect">
            <a:avLst/>
          </a:prstGeom>
          <a:solidFill>
            <a:srgbClr val="E0F1F2"/>
          </a:solidFill>
          <a:ln w="9525">
            <a:solidFill>
              <a:schemeClr val="accent2"/>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b="1">
                <a:solidFill>
                  <a:schemeClr val="accent2"/>
                </a:solidFill>
              </a:rPr>
              <a:t> pO</a:t>
            </a:r>
            <a:r>
              <a:rPr lang="cs-CZ" altLang="cs-CZ" sz="1800" b="1" baseline="-25000">
                <a:solidFill>
                  <a:schemeClr val="accent2"/>
                </a:solidFill>
              </a:rPr>
              <a:t>2</a:t>
            </a:r>
          </a:p>
        </p:txBody>
      </p:sp>
      <p:sp>
        <p:nvSpPr>
          <p:cNvPr id="194643" name="Line 85">
            <a:extLst>
              <a:ext uri="{FF2B5EF4-FFF2-40B4-BE49-F238E27FC236}">
                <a16:creationId xmlns:a16="http://schemas.microsoft.com/office/drawing/2014/main" id="{00A8289C-906F-4175-B5A1-C1613BB1A06D}"/>
              </a:ext>
            </a:extLst>
          </p:cNvPr>
          <p:cNvSpPr>
            <a:spLocks noChangeShapeType="1"/>
          </p:cNvSpPr>
          <p:nvPr/>
        </p:nvSpPr>
        <p:spPr bwMode="auto">
          <a:xfrm>
            <a:off x="3622675" y="2560639"/>
            <a:ext cx="0" cy="280987"/>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644" name="Text Box 86">
            <a:extLst>
              <a:ext uri="{FF2B5EF4-FFF2-40B4-BE49-F238E27FC236}">
                <a16:creationId xmlns:a16="http://schemas.microsoft.com/office/drawing/2014/main" id="{EC2092D3-DEC6-4887-95BD-05A0B9D5ACEE}"/>
              </a:ext>
            </a:extLst>
          </p:cNvPr>
          <p:cNvSpPr txBox="1">
            <a:spLocks noChangeArrowheads="1"/>
          </p:cNvSpPr>
          <p:nvPr/>
        </p:nvSpPr>
        <p:spPr bwMode="auto">
          <a:xfrm>
            <a:off x="3478213" y="2874964"/>
            <a:ext cx="823912" cy="376237"/>
          </a:xfrm>
          <a:prstGeom prst="rect">
            <a:avLst/>
          </a:prstGeom>
          <a:solidFill>
            <a:srgbClr val="E0F1F2"/>
          </a:solidFill>
          <a:ln w="9525">
            <a:solidFill>
              <a:schemeClr val="accent2"/>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b="1">
                <a:solidFill>
                  <a:schemeClr val="accent2"/>
                </a:solidFill>
              </a:rPr>
              <a:t> pCO</a:t>
            </a:r>
            <a:r>
              <a:rPr lang="cs-CZ" altLang="cs-CZ" sz="1800" b="1" baseline="-25000">
                <a:solidFill>
                  <a:schemeClr val="accent2"/>
                </a:solidFill>
              </a:rPr>
              <a:t>2</a:t>
            </a:r>
          </a:p>
        </p:txBody>
      </p:sp>
      <p:sp>
        <p:nvSpPr>
          <p:cNvPr id="194645" name="Line 87">
            <a:extLst>
              <a:ext uri="{FF2B5EF4-FFF2-40B4-BE49-F238E27FC236}">
                <a16:creationId xmlns:a16="http://schemas.microsoft.com/office/drawing/2014/main" id="{83704F4D-DF55-4EE5-B7E5-1CA3FFBF640E}"/>
              </a:ext>
            </a:extLst>
          </p:cNvPr>
          <p:cNvSpPr>
            <a:spLocks noChangeShapeType="1"/>
          </p:cNvSpPr>
          <p:nvPr/>
        </p:nvSpPr>
        <p:spPr bwMode="auto">
          <a:xfrm>
            <a:off x="3552825" y="2946400"/>
            <a:ext cx="0" cy="280988"/>
          </a:xfrm>
          <a:prstGeom prst="line">
            <a:avLst/>
          </a:prstGeom>
          <a:noFill/>
          <a:ln w="38100">
            <a:solidFill>
              <a:schemeClr val="accent2"/>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4646" name="Text Box 88">
            <a:extLst>
              <a:ext uri="{FF2B5EF4-FFF2-40B4-BE49-F238E27FC236}">
                <a16:creationId xmlns:a16="http://schemas.microsoft.com/office/drawing/2014/main" id="{FD636367-8D7C-49AC-9D2F-DAB18D588642}"/>
              </a:ext>
            </a:extLst>
          </p:cNvPr>
          <p:cNvSpPr txBox="1">
            <a:spLocks noChangeArrowheads="1"/>
          </p:cNvSpPr>
          <p:nvPr/>
        </p:nvSpPr>
        <p:spPr bwMode="auto">
          <a:xfrm>
            <a:off x="5473700" y="1992313"/>
            <a:ext cx="1606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Respir. centre</a:t>
            </a:r>
          </a:p>
        </p:txBody>
      </p:sp>
      <p:sp>
        <p:nvSpPr>
          <p:cNvPr id="201817" name="AutoShape 89">
            <a:extLst>
              <a:ext uri="{FF2B5EF4-FFF2-40B4-BE49-F238E27FC236}">
                <a16:creationId xmlns:a16="http://schemas.microsoft.com/office/drawing/2014/main" id="{3747BA64-242A-45BC-9B0D-1AE7C2A04626}"/>
              </a:ext>
            </a:extLst>
          </p:cNvPr>
          <p:cNvSpPr>
            <a:spLocks noChangeArrowheads="1"/>
          </p:cNvSpPr>
          <p:nvPr/>
        </p:nvSpPr>
        <p:spPr bwMode="auto">
          <a:xfrm>
            <a:off x="4452938" y="628651"/>
            <a:ext cx="1655762" cy="576263"/>
          </a:xfrm>
          <a:prstGeom prst="rightArrow">
            <a:avLst>
              <a:gd name="adj1" fmla="val 50000"/>
              <a:gd name="adj2" fmla="val 71832"/>
            </a:avLst>
          </a:prstGeom>
          <a:solidFill>
            <a:srgbClr val="FFCCCC"/>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cs-CZ" sz="1800"/>
              <a:t>compensation</a:t>
            </a:r>
            <a:endParaRPr lang="cs-CZ" altLang="cs-CZ" sz="1800"/>
          </a:p>
        </p:txBody>
      </p:sp>
      <p:sp>
        <p:nvSpPr>
          <p:cNvPr id="201818" name="Text Box 90">
            <a:extLst>
              <a:ext uri="{FF2B5EF4-FFF2-40B4-BE49-F238E27FC236}">
                <a16:creationId xmlns:a16="http://schemas.microsoft.com/office/drawing/2014/main" id="{215709E1-4B38-4C64-89A8-282A5F63F5B3}"/>
              </a:ext>
            </a:extLst>
          </p:cNvPr>
          <p:cNvSpPr txBox="1">
            <a:spLocks noChangeArrowheads="1"/>
          </p:cNvSpPr>
          <p:nvPr/>
        </p:nvSpPr>
        <p:spPr bwMode="auto">
          <a:xfrm>
            <a:off x="6096000" y="717551"/>
            <a:ext cx="3460750" cy="588963"/>
          </a:xfrm>
          <a:prstGeom prst="rect">
            <a:avLst/>
          </a:prstGeom>
          <a:solidFill>
            <a:srgbClr val="FFCCCC"/>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 </a:t>
            </a:r>
            <a:r>
              <a:rPr lang="cs-CZ" altLang="cs-CZ" sz="2800"/>
              <a:t>VE = </a:t>
            </a:r>
            <a:r>
              <a:rPr lang="cs-CZ" altLang="cs-CZ" sz="2400"/>
              <a:t>VD</a:t>
            </a:r>
            <a:r>
              <a:rPr lang="cs-CZ" altLang="cs-CZ" sz="2800"/>
              <a:t> + </a:t>
            </a:r>
            <a:r>
              <a:rPr lang="cs-CZ" altLang="cs-CZ" sz="1800"/>
              <a:t>VA1</a:t>
            </a:r>
            <a:r>
              <a:rPr lang="cs-CZ" altLang="cs-CZ" sz="1600"/>
              <a:t> +  </a:t>
            </a:r>
            <a:r>
              <a:rPr lang="cs-CZ" altLang="cs-CZ"/>
              <a:t>VA2</a:t>
            </a:r>
          </a:p>
        </p:txBody>
      </p:sp>
      <p:sp>
        <p:nvSpPr>
          <p:cNvPr id="194649" name="Oval 91">
            <a:extLst>
              <a:ext uri="{FF2B5EF4-FFF2-40B4-BE49-F238E27FC236}">
                <a16:creationId xmlns:a16="http://schemas.microsoft.com/office/drawing/2014/main" id="{6188E15B-C539-4E6C-A5BE-9E7AEEBF6F86}"/>
              </a:ext>
            </a:extLst>
          </p:cNvPr>
          <p:cNvSpPr>
            <a:spLocks noChangeArrowheads="1"/>
          </p:cNvSpPr>
          <p:nvPr/>
        </p:nvSpPr>
        <p:spPr bwMode="auto">
          <a:xfrm>
            <a:off x="2706688" y="1579563"/>
            <a:ext cx="1084262" cy="1084262"/>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GB" altLang="cs-CZ" sz="1800">
              <a:solidFill>
                <a:srgbClr val="FFCCCC"/>
              </a:solidFill>
            </a:endParaRPr>
          </a:p>
        </p:txBody>
      </p:sp>
      <p:sp>
        <p:nvSpPr>
          <p:cNvPr id="194650" name="Line 92">
            <a:extLst>
              <a:ext uri="{FF2B5EF4-FFF2-40B4-BE49-F238E27FC236}">
                <a16:creationId xmlns:a16="http://schemas.microsoft.com/office/drawing/2014/main" id="{EC1EA6F8-8EE0-468C-8506-1052265E3778}"/>
              </a:ext>
            </a:extLst>
          </p:cNvPr>
          <p:cNvSpPr>
            <a:spLocks noChangeShapeType="1"/>
          </p:cNvSpPr>
          <p:nvPr/>
        </p:nvSpPr>
        <p:spPr bwMode="auto">
          <a:xfrm flipV="1">
            <a:off x="2952750" y="1849439"/>
            <a:ext cx="0" cy="287337"/>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4651" name="Text Box 93">
            <a:extLst>
              <a:ext uri="{FF2B5EF4-FFF2-40B4-BE49-F238E27FC236}">
                <a16:creationId xmlns:a16="http://schemas.microsoft.com/office/drawing/2014/main" id="{8299A26B-05EB-4810-A59F-C5BC811B8F92}"/>
              </a:ext>
            </a:extLst>
          </p:cNvPr>
          <p:cNvSpPr txBox="1">
            <a:spLocks noChangeArrowheads="1"/>
          </p:cNvSpPr>
          <p:nvPr/>
        </p:nvSpPr>
        <p:spPr bwMode="auto">
          <a:xfrm>
            <a:off x="2962275" y="1712914"/>
            <a:ext cx="6477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pO</a:t>
            </a:r>
            <a:r>
              <a:rPr lang="cs-CZ" altLang="cs-CZ" sz="2000" baseline="-25000"/>
              <a:t>2</a:t>
            </a:r>
          </a:p>
        </p:txBody>
      </p:sp>
      <p:sp>
        <p:nvSpPr>
          <p:cNvPr id="194652" name="Text Box 94">
            <a:extLst>
              <a:ext uri="{FF2B5EF4-FFF2-40B4-BE49-F238E27FC236}">
                <a16:creationId xmlns:a16="http://schemas.microsoft.com/office/drawing/2014/main" id="{0AD85CD3-9961-433C-9293-ADAF145D119E}"/>
              </a:ext>
            </a:extLst>
          </p:cNvPr>
          <p:cNvSpPr txBox="1">
            <a:spLocks noChangeArrowheads="1"/>
          </p:cNvSpPr>
          <p:nvPr/>
        </p:nvSpPr>
        <p:spPr bwMode="auto">
          <a:xfrm>
            <a:off x="2927350" y="2070101"/>
            <a:ext cx="863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pCO</a:t>
            </a:r>
            <a:r>
              <a:rPr lang="cs-CZ" altLang="cs-CZ" sz="2000" baseline="-25000"/>
              <a:t>2</a:t>
            </a:r>
          </a:p>
        </p:txBody>
      </p:sp>
      <p:sp>
        <p:nvSpPr>
          <p:cNvPr id="194653" name="Line 95">
            <a:extLst>
              <a:ext uri="{FF2B5EF4-FFF2-40B4-BE49-F238E27FC236}">
                <a16:creationId xmlns:a16="http://schemas.microsoft.com/office/drawing/2014/main" id="{2D5877BC-723F-42A3-AF1E-DC37CDFE0476}"/>
              </a:ext>
            </a:extLst>
          </p:cNvPr>
          <p:cNvSpPr>
            <a:spLocks noChangeShapeType="1"/>
          </p:cNvSpPr>
          <p:nvPr/>
        </p:nvSpPr>
        <p:spPr bwMode="auto">
          <a:xfrm flipV="1">
            <a:off x="2927350" y="2181225"/>
            <a:ext cx="0" cy="2873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654" name="Oval 96">
            <a:extLst>
              <a:ext uri="{FF2B5EF4-FFF2-40B4-BE49-F238E27FC236}">
                <a16:creationId xmlns:a16="http://schemas.microsoft.com/office/drawing/2014/main" id="{301F144B-9D05-4A82-AE7F-324BED4BF42E}"/>
              </a:ext>
            </a:extLst>
          </p:cNvPr>
          <p:cNvSpPr>
            <a:spLocks noChangeArrowheads="1"/>
          </p:cNvSpPr>
          <p:nvPr/>
        </p:nvSpPr>
        <p:spPr bwMode="auto">
          <a:xfrm>
            <a:off x="3768726" y="1538288"/>
            <a:ext cx="1084263" cy="1084262"/>
          </a:xfrm>
          <a:prstGeom prst="ellipse">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GB" altLang="cs-CZ" sz="1800">
              <a:solidFill>
                <a:srgbClr val="FFCCCC"/>
              </a:solidFill>
            </a:endParaRPr>
          </a:p>
        </p:txBody>
      </p:sp>
      <p:sp>
        <p:nvSpPr>
          <p:cNvPr id="194655" name="Text Box 97">
            <a:extLst>
              <a:ext uri="{FF2B5EF4-FFF2-40B4-BE49-F238E27FC236}">
                <a16:creationId xmlns:a16="http://schemas.microsoft.com/office/drawing/2014/main" id="{DA570ABF-D69A-4F8F-819F-A3194549CC3E}"/>
              </a:ext>
            </a:extLst>
          </p:cNvPr>
          <p:cNvSpPr txBox="1">
            <a:spLocks noChangeArrowheads="1"/>
          </p:cNvSpPr>
          <p:nvPr/>
        </p:nvSpPr>
        <p:spPr bwMode="auto">
          <a:xfrm>
            <a:off x="4011613" y="1639889"/>
            <a:ext cx="863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pO</a:t>
            </a:r>
            <a:r>
              <a:rPr lang="cs-CZ" altLang="cs-CZ" sz="2000" baseline="-25000"/>
              <a:t>2</a:t>
            </a:r>
          </a:p>
        </p:txBody>
      </p:sp>
      <p:sp>
        <p:nvSpPr>
          <p:cNvPr id="194656" name="Text Box 98">
            <a:extLst>
              <a:ext uri="{FF2B5EF4-FFF2-40B4-BE49-F238E27FC236}">
                <a16:creationId xmlns:a16="http://schemas.microsoft.com/office/drawing/2014/main" id="{0BB94079-FB27-48D1-BEF2-60BFF85C9322}"/>
              </a:ext>
            </a:extLst>
          </p:cNvPr>
          <p:cNvSpPr txBox="1">
            <a:spLocks noChangeArrowheads="1"/>
          </p:cNvSpPr>
          <p:nvPr/>
        </p:nvSpPr>
        <p:spPr bwMode="auto">
          <a:xfrm>
            <a:off x="4013201" y="2036764"/>
            <a:ext cx="8048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pCO</a:t>
            </a:r>
            <a:r>
              <a:rPr lang="cs-CZ" altLang="cs-CZ" sz="2000" baseline="-25000"/>
              <a:t>2</a:t>
            </a:r>
          </a:p>
        </p:txBody>
      </p:sp>
      <p:sp>
        <p:nvSpPr>
          <p:cNvPr id="194657" name="Line 99">
            <a:extLst>
              <a:ext uri="{FF2B5EF4-FFF2-40B4-BE49-F238E27FC236}">
                <a16:creationId xmlns:a16="http://schemas.microsoft.com/office/drawing/2014/main" id="{8F2CE952-034A-48FE-BD65-01C73F94E904}"/>
              </a:ext>
            </a:extLst>
          </p:cNvPr>
          <p:cNvSpPr>
            <a:spLocks noChangeShapeType="1"/>
          </p:cNvSpPr>
          <p:nvPr/>
        </p:nvSpPr>
        <p:spPr bwMode="auto">
          <a:xfrm flipV="1">
            <a:off x="4011613" y="2108200"/>
            <a:ext cx="0" cy="287338"/>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01828" name="Text Box 100">
            <a:extLst>
              <a:ext uri="{FF2B5EF4-FFF2-40B4-BE49-F238E27FC236}">
                <a16:creationId xmlns:a16="http://schemas.microsoft.com/office/drawing/2014/main" id="{F2BC9FD0-9808-45B5-B520-08A9EA068DC3}"/>
              </a:ext>
            </a:extLst>
          </p:cNvPr>
          <p:cNvSpPr txBox="1">
            <a:spLocks noChangeArrowheads="1"/>
          </p:cNvSpPr>
          <p:nvPr/>
        </p:nvSpPr>
        <p:spPr bwMode="auto">
          <a:xfrm>
            <a:off x="7869238" y="2133600"/>
            <a:ext cx="590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400">
                <a:solidFill>
                  <a:schemeClr val="accent2"/>
                </a:solidFill>
              </a:rPr>
              <a:t>VA</a:t>
            </a:r>
          </a:p>
        </p:txBody>
      </p:sp>
      <p:sp>
        <p:nvSpPr>
          <p:cNvPr id="201829" name="Text Box 101">
            <a:extLst>
              <a:ext uri="{FF2B5EF4-FFF2-40B4-BE49-F238E27FC236}">
                <a16:creationId xmlns:a16="http://schemas.microsoft.com/office/drawing/2014/main" id="{61EB78B1-399E-4854-AA22-59EF72F35B2F}"/>
              </a:ext>
            </a:extLst>
          </p:cNvPr>
          <p:cNvSpPr txBox="1">
            <a:spLocks noChangeArrowheads="1"/>
          </p:cNvSpPr>
          <p:nvPr/>
        </p:nvSpPr>
        <p:spPr bwMode="auto">
          <a:xfrm>
            <a:off x="8767764" y="1997076"/>
            <a:ext cx="8604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4000">
                <a:solidFill>
                  <a:srgbClr val="FF0000"/>
                </a:solidFill>
              </a:rPr>
              <a:t>VA</a:t>
            </a:r>
          </a:p>
        </p:txBody>
      </p:sp>
      <p:sp>
        <p:nvSpPr>
          <p:cNvPr id="201830" name="Line 102">
            <a:extLst>
              <a:ext uri="{FF2B5EF4-FFF2-40B4-BE49-F238E27FC236}">
                <a16:creationId xmlns:a16="http://schemas.microsoft.com/office/drawing/2014/main" id="{A3E14EA4-7B6E-4A61-B3B6-73B9CA0FDB2F}"/>
              </a:ext>
            </a:extLst>
          </p:cNvPr>
          <p:cNvSpPr>
            <a:spLocks noChangeShapeType="1"/>
          </p:cNvSpPr>
          <p:nvPr/>
        </p:nvSpPr>
        <p:spPr bwMode="auto">
          <a:xfrm flipH="1" flipV="1">
            <a:off x="5946776" y="5030789"/>
            <a:ext cx="28575" cy="833437"/>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1831" name="Line 103">
            <a:extLst>
              <a:ext uri="{FF2B5EF4-FFF2-40B4-BE49-F238E27FC236}">
                <a16:creationId xmlns:a16="http://schemas.microsoft.com/office/drawing/2014/main" id="{43C1EDB6-E4DE-4A35-ABD5-9200D1C76D1A}"/>
              </a:ext>
            </a:extLst>
          </p:cNvPr>
          <p:cNvSpPr>
            <a:spLocks noChangeShapeType="1"/>
          </p:cNvSpPr>
          <p:nvPr/>
        </p:nvSpPr>
        <p:spPr bwMode="auto">
          <a:xfrm flipH="1" flipV="1">
            <a:off x="5211764" y="5084764"/>
            <a:ext cx="763587" cy="14287"/>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1832" name="Line 104">
            <a:extLst>
              <a:ext uri="{FF2B5EF4-FFF2-40B4-BE49-F238E27FC236}">
                <a16:creationId xmlns:a16="http://schemas.microsoft.com/office/drawing/2014/main" id="{3E5890EB-528E-4803-9F3D-78D91BFDAFEC}"/>
              </a:ext>
            </a:extLst>
          </p:cNvPr>
          <p:cNvSpPr>
            <a:spLocks noChangeShapeType="1"/>
          </p:cNvSpPr>
          <p:nvPr/>
        </p:nvSpPr>
        <p:spPr bwMode="auto">
          <a:xfrm flipV="1">
            <a:off x="7375525" y="4217989"/>
            <a:ext cx="0" cy="1628775"/>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1833" name="Line 105">
            <a:extLst>
              <a:ext uri="{FF2B5EF4-FFF2-40B4-BE49-F238E27FC236}">
                <a16:creationId xmlns:a16="http://schemas.microsoft.com/office/drawing/2014/main" id="{5AF4CC8C-E001-44DB-BBAF-199B0952DC22}"/>
              </a:ext>
            </a:extLst>
          </p:cNvPr>
          <p:cNvSpPr>
            <a:spLocks noChangeShapeType="1"/>
          </p:cNvSpPr>
          <p:nvPr/>
        </p:nvSpPr>
        <p:spPr bwMode="auto">
          <a:xfrm flipH="1">
            <a:off x="5245101" y="4206875"/>
            <a:ext cx="2130425" cy="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1834" name="Freeform 106">
            <a:extLst>
              <a:ext uri="{FF2B5EF4-FFF2-40B4-BE49-F238E27FC236}">
                <a16:creationId xmlns:a16="http://schemas.microsoft.com/office/drawing/2014/main" id="{98281F01-9962-4177-9E44-3FAB630449AD}"/>
              </a:ext>
            </a:extLst>
          </p:cNvPr>
          <p:cNvSpPr>
            <a:spLocks/>
          </p:cNvSpPr>
          <p:nvPr/>
        </p:nvSpPr>
        <p:spPr bwMode="auto">
          <a:xfrm>
            <a:off x="4754564" y="4575176"/>
            <a:ext cx="477837" cy="568325"/>
          </a:xfrm>
          <a:custGeom>
            <a:avLst/>
            <a:gdLst>
              <a:gd name="T0" fmla="*/ 2147483646 w 301"/>
              <a:gd name="T1" fmla="*/ 2147483646 h 358"/>
              <a:gd name="T2" fmla="*/ 2147483646 w 301"/>
              <a:gd name="T3" fmla="*/ 2147483646 h 358"/>
              <a:gd name="T4" fmla="*/ 2147483646 w 301"/>
              <a:gd name="T5" fmla="*/ 2147483646 h 358"/>
              <a:gd name="T6" fmla="*/ 2147483646 w 301"/>
              <a:gd name="T7" fmla="*/ 2147483646 h 358"/>
              <a:gd name="T8" fmla="*/ 2147483646 w 301"/>
              <a:gd name="T9" fmla="*/ 2147483646 h 358"/>
              <a:gd name="T10" fmla="*/ 0 60000 65536"/>
              <a:gd name="T11" fmla="*/ 0 60000 65536"/>
              <a:gd name="T12" fmla="*/ 0 60000 65536"/>
              <a:gd name="T13" fmla="*/ 0 60000 65536"/>
              <a:gd name="T14" fmla="*/ 0 60000 65536"/>
              <a:gd name="T15" fmla="*/ 0 w 301"/>
              <a:gd name="T16" fmla="*/ 0 h 358"/>
              <a:gd name="T17" fmla="*/ 301 w 301"/>
              <a:gd name="T18" fmla="*/ 358 h 358"/>
            </a:gdLst>
            <a:ahLst/>
            <a:cxnLst>
              <a:cxn ang="T10">
                <a:pos x="T0" y="T1"/>
              </a:cxn>
              <a:cxn ang="T11">
                <a:pos x="T2" y="T3"/>
              </a:cxn>
              <a:cxn ang="T12">
                <a:pos x="T4" y="T5"/>
              </a:cxn>
              <a:cxn ang="T13">
                <a:pos x="T6" y="T7"/>
              </a:cxn>
              <a:cxn ang="T14">
                <a:pos x="T8" y="T9"/>
              </a:cxn>
            </a:cxnLst>
            <a:rect l="T15" t="T16" r="T17" b="T18"/>
            <a:pathLst>
              <a:path w="301" h="358">
                <a:moveTo>
                  <a:pt x="301" y="331"/>
                </a:moveTo>
                <a:cubicBezTo>
                  <a:pt x="262" y="329"/>
                  <a:pt x="111" y="358"/>
                  <a:pt x="64" y="320"/>
                </a:cubicBezTo>
                <a:cubicBezTo>
                  <a:pt x="17" y="282"/>
                  <a:pt x="0" y="156"/>
                  <a:pt x="17" y="105"/>
                </a:cubicBezTo>
                <a:cubicBezTo>
                  <a:pt x="34" y="54"/>
                  <a:pt x="121" y="32"/>
                  <a:pt x="167" y="16"/>
                </a:cubicBezTo>
                <a:cubicBezTo>
                  <a:pt x="213" y="0"/>
                  <a:pt x="269" y="12"/>
                  <a:pt x="296" y="11"/>
                </a:cubicBezTo>
              </a:path>
            </a:pathLst>
          </a:custGeom>
          <a:noFill/>
          <a:ln w="38100" cap="flat" cmpd="sng">
            <a:solidFill>
              <a:schemeClr val="accent2"/>
            </a:solidFill>
            <a:prstDash val="solid"/>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1835" name="Freeform 107">
            <a:extLst>
              <a:ext uri="{FF2B5EF4-FFF2-40B4-BE49-F238E27FC236}">
                <a16:creationId xmlns:a16="http://schemas.microsoft.com/office/drawing/2014/main" id="{EC1C969B-9D7A-498B-8D79-0AD405BC25C3}"/>
              </a:ext>
            </a:extLst>
          </p:cNvPr>
          <p:cNvSpPr>
            <a:spLocks/>
          </p:cNvSpPr>
          <p:nvPr/>
        </p:nvSpPr>
        <p:spPr bwMode="auto">
          <a:xfrm>
            <a:off x="4635500" y="4175126"/>
            <a:ext cx="566738" cy="396875"/>
          </a:xfrm>
          <a:custGeom>
            <a:avLst/>
            <a:gdLst>
              <a:gd name="T0" fmla="*/ 2147483646 w 357"/>
              <a:gd name="T1" fmla="*/ 2147483646 h 250"/>
              <a:gd name="T2" fmla="*/ 2147483646 w 357"/>
              <a:gd name="T3" fmla="*/ 2147483646 h 250"/>
              <a:gd name="T4" fmla="*/ 2147483646 w 357"/>
              <a:gd name="T5" fmla="*/ 2147483646 h 250"/>
              <a:gd name="T6" fmla="*/ 2147483646 w 357"/>
              <a:gd name="T7" fmla="*/ 2147483646 h 250"/>
              <a:gd name="T8" fmla="*/ 0 60000 65536"/>
              <a:gd name="T9" fmla="*/ 0 60000 65536"/>
              <a:gd name="T10" fmla="*/ 0 60000 65536"/>
              <a:gd name="T11" fmla="*/ 0 60000 65536"/>
              <a:gd name="T12" fmla="*/ 0 w 357"/>
              <a:gd name="T13" fmla="*/ 0 h 250"/>
              <a:gd name="T14" fmla="*/ 357 w 357"/>
              <a:gd name="T15" fmla="*/ 250 h 250"/>
            </a:gdLst>
            <a:ahLst/>
            <a:cxnLst>
              <a:cxn ang="T8">
                <a:pos x="T0" y="T1"/>
              </a:cxn>
              <a:cxn ang="T9">
                <a:pos x="T2" y="T3"/>
              </a:cxn>
              <a:cxn ang="T10">
                <a:pos x="T4" y="T5"/>
              </a:cxn>
              <a:cxn ang="T11">
                <a:pos x="T6" y="T7"/>
              </a:cxn>
            </a:cxnLst>
            <a:rect l="T12" t="T13" r="T14" b="T15"/>
            <a:pathLst>
              <a:path w="357" h="250">
                <a:moveTo>
                  <a:pt x="357" y="16"/>
                </a:moveTo>
                <a:cubicBezTo>
                  <a:pt x="315" y="18"/>
                  <a:pt x="165" y="0"/>
                  <a:pt x="110" y="22"/>
                </a:cubicBezTo>
                <a:cubicBezTo>
                  <a:pt x="55" y="44"/>
                  <a:pt x="0" y="112"/>
                  <a:pt x="29" y="150"/>
                </a:cubicBezTo>
                <a:cubicBezTo>
                  <a:pt x="58" y="188"/>
                  <a:pt x="231" y="229"/>
                  <a:pt x="284" y="250"/>
                </a:cubicBezTo>
              </a:path>
            </a:pathLst>
          </a:custGeom>
          <a:noFill/>
          <a:ln w="38100" cap="flat" cmpd="sng">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1836" name="Freeform 108">
            <a:extLst>
              <a:ext uri="{FF2B5EF4-FFF2-40B4-BE49-F238E27FC236}">
                <a16:creationId xmlns:a16="http://schemas.microsoft.com/office/drawing/2014/main" id="{A0D8688B-A072-4CC7-9BBF-2B38A3B500C7}"/>
              </a:ext>
            </a:extLst>
          </p:cNvPr>
          <p:cNvSpPr>
            <a:spLocks/>
          </p:cNvSpPr>
          <p:nvPr/>
        </p:nvSpPr>
        <p:spPr bwMode="auto">
          <a:xfrm>
            <a:off x="5211763" y="4611689"/>
            <a:ext cx="1001712" cy="3175"/>
          </a:xfrm>
          <a:custGeom>
            <a:avLst/>
            <a:gdLst>
              <a:gd name="T0" fmla="*/ 0 w 631"/>
              <a:gd name="T1" fmla="*/ 0 h 2"/>
              <a:gd name="T2" fmla="*/ 2147483646 w 631"/>
              <a:gd name="T3" fmla="*/ 2147483646 h 2"/>
              <a:gd name="T4" fmla="*/ 0 60000 65536"/>
              <a:gd name="T5" fmla="*/ 0 60000 65536"/>
              <a:gd name="T6" fmla="*/ 0 w 631"/>
              <a:gd name="T7" fmla="*/ 0 h 2"/>
              <a:gd name="T8" fmla="*/ 631 w 631"/>
              <a:gd name="T9" fmla="*/ 2 h 2"/>
            </a:gdLst>
            <a:ahLst/>
            <a:cxnLst>
              <a:cxn ang="T4">
                <a:pos x="T0" y="T1"/>
              </a:cxn>
              <a:cxn ang="T5">
                <a:pos x="T2" y="T3"/>
              </a:cxn>
            </a:cxnLst>
            <a:rect l="T6" t="T7" r="T8" b="T9"/>
            <a:pathLst>
              <a:path w="631" h="2">
                <a:moveTo>
                  <a:pt x="0" y="0"/>
                </a:moveTo>
                <a:lnTo>
                  <a:pt x="631" y="2"/>
                </a:lnTo>
              </a:path>
            </a:pathLst>
          </a:custGeom>
          <a:noFill/>
          <a:ln w="28575" cmpd="sng">
            <a:solidFill>
              <a:schemeClr val="accent2"/>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1837" name="Freeform 109">
            <a:extLst>
              <a:ext uri="{FF2B5EF4-FFF2-40B4-BE49-F238E27FC236}">
                <a16:creationId xmlns:a16="http://schemas.microsoft.com/office/drawing/2014/main" id="{33FA5CE0-6A34-41A5-A667-04E1BB6DFF7A}"/>
              </a:ext>
            </a:extLst>
          </p:cNvPr>
          <p:cNvSpPr>
            <a:spLocks/>
          </p:cNvSpPr>
          <p:nvPr/>
        </p:nvSpPr>
        <p:spPr bwMode="auto">
          <a:xfrm>
            <a:off x="6219826" y="4622800"/>
            <a:ext cx="15875" cy="1479550"/>
          </a:xfrm>
          <a:custGeom>
            <a:avLst/>
            <a:gdLst>
              <a:gd name="T0" fmla="*/ 0 w 10"/>
              <a:gd name="T1" fmla="*/ 0 h 932"/>
              <a:gd name="T2" fmla="*/ 2147483646 w 10"/>
              <a:gd name="T3" fmla="*/ 2147483646 h 932"/>
              <a:gd name="T4" fmla="*/ 0 60000 65536"/>
              <a:gd name="T5" fmla="*/ 0 60000 65536"/>
              <a:gd name="T6" fmla="*/ 0 w 10"/>
              <a:gd name="T7" fmla="*/ 0 h 932"/>
              <a:gd name="T8" fmla="*/ 10 w 10"/>
              <a:gd name="T9" fmla="*/ 932 h 932"/>
            </a:gdLst>
            <a:ahLst/>
            <a:cxnLst>
              <a:cxn ang="T4">
                <a:pos x="T0" y="T1"/>
              </a:cxn>
              <a:cxn ang="T5">
                <a:pos x="T2" y="T3"/>
              </a:cxn>
            </a:cxnLst>
            <a:rect l="T6" t="T7" r="T8" b="T9"/>
            <a:pathLst>
              <a:path w="10" h="932">
                <a:moveTo>
                  <a:pt x="0" y="0"/>
                </a:moveTo>
                <a:lnTo>
                  <a:pt x="10" y="932"/>
                </a:lnTo>
              </a:path>
            </a:pathLst>
          </a:custGeom>
          <a:noFill/>
          <a:ln w="38100" cmpd="sng">
            <a:solidFill>
              <a:schemeClr val="accent2"/>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1838" name="Line 110">
            <a:extLst>
              <a:ext uri="{FF2B5EF4-FFF2-40B4-BE49-F238E27FC236}">
                <a16:creationId xmlns:a16="http://schemas.microsoft.com/office/drawing/2014/main" id="{EB2BBF9C-53B1-40B3-821F-5B1ED6E92813}"/>
              </a:ext>
            </a:extLst>
          </p:cNvPr>
          <p:cNvSpPr>
            <a:spLocks noChangeShapeType="1"/>
          </p:cNvSpPr>
          <p:nvPr/>
        </p:nvSpPr>
        <p:spPr bwMode="auto">
          <a:xfrm flipV="1">
            <a:off x="8896350" y="4967289"/>
            <a:ext cx="0" cy="898525"/>
          </a:xfrm>
          <a:prstGeom prst="line">
            <a:avLst/>
          </a:prstGeom>
          <a:noFill/>
          <a:ln w="38100">
            <a:solidFill>
              <a:srgbClr val="FF505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1839" name="Line 111">
            <a:extLst>
              <a:ext uri="{FF2B5EF4-FFF2-40B4-BE49-F238E27FC236}">
                <a16:creationId xmlns:a16="http://schemas.microsoft.com/office/drawing/2014/main" id="{5640E1C5-7AE8-449D-895F-98BFD43F35EE}"/>
              </a:ext>
            </a:extLst>
          </p:cNvPr>
          <p:cNvSpPr>
            <a:spLocks noChangeShapeType="1"/>
          </p:cNvSpPr>
          <p:nvPr/>
        </p:nvSpPr>
        <p:spPr bwMode="auto">
          <a:xfrm flipH="1" flipV="1">
            <a:off x="7939088" y="4951413"/>
            <a:ext cx="919162" cy="17462"/>
          </a:xfrm>
          <a:prstGeom prst="line">
            <a:avLst/>
          </a:prstGeom>
          <a:noFill/>
          <a:ln w="38100">
            <a:solidFill>
              <a:srgbClr val="FF505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1840" name="Freeform 112">
            <a:extLst>
              <a:ext uri="{FF2B5EF4-FFF2-40B4-BE49-F238E27FC236}">
                <a16:creationId xmlns:a16="http://schemas.microsoft.com/office/drawing/2014/main" id="{5375B44D-68E9-4C85-A895-04BA3CF8EDE7}"/>
              </a:ext>
            </a:extLst>
          </p:cNvPr>
          <p:cNvSpPr>
            <a:spLocks/>
          </p:cNvSpPr>
          <p:nvPr/>
        </p:nvSpPr>
        <p:spPr bwMode="auto">
          <a:xfrm>
            <a:off x="8018464" y="4148139"/>
            <a:ext cx="1893887" cy="15875"/>
          </a:xfrm>
          <a:custGeom>
            <a:avLst/>
            <a:gdLst>
              <a:gd name="T0" fmla="*/ 2147483646 w 1193"/>
              <a:gd name="T1" fmla="*/ 2147483646 h 10"/>
              <a:gd name="T2" fmla="*/ 0 w 1193"/>
              <a:gd name="T3" fmla="*/ 0 h 10"/>
              <a:gd name="T4" fmla="*/ 0 60000 65536"/>
              <a:gd name="T5" fmla="*/ 0 60000 65536"/>
              <a:gd name="T6" fmla="*/ 0 w 1193"/>
              <a:gd name="T7" fmla="*/ 0 h 10"/>
              <a:gd name="T8" fmla="*/ 1193 w 1193"/>
              <a:gd name="T9" fmla="*/ 10 h 10"/>
            </a:gdLst>
            <a:ahLst/>
            <a:cxnLst>
              <a:cxn ang="T4">
                <a:pos x="T0" y="T1"/>
              </a:cxn>
              <a:cxn ang="T5">
                <a:pos x="T2" y="T3"/>
              </a:cxn>
            </a:cxnLst>
            <a:rect l="T6" t="T7" r="T8" b="T9"/>
            <a:pathLst>
              <a:path w="1193" h="10">
                <a:moveTo>
                  <a:pt x="1193" y="10"/>
                </a:moveTo>
                <a:lnTo>
                  <a:pt x="0" y="0"/>
                </a:lnTo>
              </a:path>
            </a:pathLst>
          </a:custGeom>
          <a:noFill/>
          <a:ln w="38100" cap="flat">
            <a:solidFill>
              <a:schemeClr val="accent2"/>
            </a:solidFill>
            <a:prstDash val="solid"/>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1841" name="Line 113">
            <a:extLst>
              <a:ext uri="{FF2B5EF4-FFF2-40B4-BE49-F238E27FC236}">
                <a16:creationId xmlns:a16="http://schemas.microsoft.com/office/drawing/2014/main" id="{A0A34207-739E-48BF-B74F-BA4BEEBCB675}"/>
              </a:ext>
            </a:extLst>
          </p:cNvPr>
          <p:cNvSpPr>
            <a:spLocks noChangeShapeType="1"/>
          </p:cNvSpPr>
          <p:nvPr/>
        </p:nvSpPr>
        <p:spPr bwMode="auto">
          <a:xfrm flipV="1">
            <a:off x="9898063" y="4127501"/>
            <a:ext cx="0" cy="1757363"/>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1842" name="Line 114">
            <a:extLst>
              <a:ext uri="{FF2B5EF4-FFF2-40B4-BE49-F238E27FC236}">
                <a16:creationId xmlns:a16="http://schemas.microsoft.com/office/drawing/2014/main" id="{60E51140-7B8F-4CB0-A2B3-C6467DA447BB}"/>
              </a:ext>
            </a:extLst>
          </p:cNvPr>
          <p:cNvSpPr>
            <a:spLocks noChangeShapeType="1"/>
          </p:cNvSpPr>
          <p:nvPr/>
        </p:nvSpPr>
        <p:spPr bwMode="auto">
          <a:xfrm>
            <a:off x="8585200" y="6008688"/>
            <a:ext cx="0" cy="188912"/>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01843" name="Line 115">
            <a:extLst>
              <a:ext uri="{FF2B5EF4-FFF2-40B4-BE49-F238E27FC236}">
                <a16:creationId xmlns:a16="http://schemas.microsoft.com/office/drawing/2014/main" id="{AB26DAD0-4418-4B8A-A69E-8A74825D95B5}"/>
              </a:ext>
            </a:extLst>
          </p:cNvPr>
          <p:cNvSpPr>
            <a:spLocks noChangeShapeType="1"/>
          </p:cNvSpPr>
          <p:nvPr/>
        </p:nvSpPr>
        <p:spPr bwMode="auto">
          <a:xfrm>
            <a:off x="9872663" y="5922963"/>
            <a:ext cx="0" cy="188912"/>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01844" name="Line 116">
            <a:extLst>
              <a:ext uri="{FF2B5EF4-FFF2-40B4-BE49-F238E27FC236}">
                <a16:creationId xmlns:a16="http://schemas.microsoft.com/office/drawing/2014/main" id="{D79364BC-2D4C-4FE6-AFED-E6B1669EAFE0}"/>
              </a:ext>
            </a:extLst>
          </p:cNvPr>
          <p:cNvSpPr>
            <a:spLocks noChangeShapeType="1"/>
          </p:cNvSpPr>
          <p:nvPr/>
        </p:nvSpPr>
        <p:spPr bwMode="auto">
          <a:xfrm>
            <a:off x="8791575" y="2139950"/>
            <a:ext cx="0" cy="382588"/>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01845" name="Line 117">
            <a:extLst>
              <a:ext uri="{FF2B5EF4-FFF2-40B4-BE49-F238E27FC236}">
                <a16:creationId xmlns:a16="http://schemas.microsoft.com/office/drawing/2014/main" id="{E260D826-37E1-46A9-B345-52617F416228}"/>
              </a:ext>
            </a:extLst>
          </p:cNvPr>
          <p:cNvSpPr>
            <a:spLocks noChangeShapeType="1"/>
          </p:cNvSpPr>
          <p:nvPr/>
        </p:nvSpPr>
        <p:spPr bwMode="auto">
          <a:xfrm>
            <a:off x="7875588" y="2228850"/>
            <a:ext cx="0" cy="280988"/>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1846" name="Line 118">
            <a:extLst>
              <a:ext uri="{FF2B5EF4-FFF2-40B4-BE49-F238E27FC236}">
                <a16:creationId xmlns:a16="http://schemas.microsoft.com/office/drawing/2014/main" id="{42D787EC-84EB-4E3E-AC68-D7431A5E25FA}"/>
              </a:ext>
            </a:extLst>
          </p:cNvPr>
          <p:cNvSpPr>
            <a:spLocks noChangeShapeType="1"/>
          </p:cNvSpPr>
          <p:nvPr/>
        </p:nvSpPr>
        <p:spPr bwMode="auto">
          <a:xfrm>
            <a:off x="8702675" y="2346326"/>
            <a:ext cx="0" cy="176213"/>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01847" name="Line 119">
            <a:extLst>
              <a:ext uri="{FF2B5EF4-FFF2-40B4-BE49-F238E27FC236}">
                <a16:creationId xmlns:a16="http://schemas.microsoft.com/office/drawing/2014/main" id="{7B15CC09-DDA3-45D0-9285-8BB416BE9083}"/>
              </a:ext>
            </a:extLst>
          </p:cNvPr>
          <p:cNvSpPr>
            <a:spLocks noChangeShapeType="1"/>
          </p:cNvSpPr>
          <p:nvPr/>
        </p:nvSpPr>
        <p:spPr bwMode="auto">
          <a:xfrm>
            <a:off x="7785100" y="2181226"/>
            <a:ext cx="0" cy="176213"/>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4678" name="Line 120">
            <a:extLst>
              <a:ext uri="{FF2B5EF4-FFF2-40B4-BE49-F238E27FC236}">
                <a16:creationId xmlns:a16="http://schemas.microsoft.com/office/drawing/2014/main" id="{FED22970-0AD7-4BD2-BEA0-2CEE59A09921}"/>
              </a:ext>
            </a:extLst>
          </p:cNvPr>
          <p:cNvSpPr>
            <a:spLocks noChangeShapeType="1"/>
          </p:cNvSpPr>
          <p:nvPr/>
        </p:nvSpPr>
        <p:spPr bwMode="auto">
          <a:xfrm flipV="1">
            <a:off x="4044950" y="1731964"/>
            <a:ext cx="0" cy="28733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1849" name="Freeform 121">
            <a:extLst>
              <a:ext uri="{FF2B5EF4-FFF2-40B4-BE49-F238E27FC236}">
                <a16:creationId xmlns:a16="http://schemas.microsoft.com/office/drawing/2014/main" id="{F8DF484B-D48A-444B-B61A-66C359BC6934}"/>
              </a:ext>
            </a:extLst>
          </p:cNvPr>
          <p:cNvSpPr>
            <a:spLocks/>
          </p:cNvSpPr>
          <p:nvPr/>
        </p:nvSpPr>
        <p:spPr bwMode="auto">
          <a:xfrm>
            <a:off x="7521576" y="4154488"/>
            <a:ext cx="492125" cy="368300"/>
          </a:xfrm>
          <a:custGeom>
            <a:avLst/>
            <a:gdLst>
              <a:gd name="T0" fmla="*/ 2147483646 w 310"/>
              <a:gd name="T1" fmla="*/ 0 h 232"/>
              <a:gd name="T2" fmla="*/ 2147483646 w 310"/>
              <a:gd name="T3" fmla="*/ 2147483646 h 232"/>
              <a:gd name="T4" fmla="*/ 2147483646 w 310"/>
              <a:gd name="T5" fmla="*/ 2147483646 h 232"/>
              <a:gd name="T6" fmla="*/ 2147483646 w 310"/>
              <a:gd name="T7" fmla="*/ 2147483646 h 232"/>
              <a:gd name="T8" fmla="*/ 0 60000 65536"/>
              <a:gd name="T9" fmla="*/ 0 60000 65536"/>
              <a:gd name="T10" fmla="*/ 0 60000 65536"/>
              <a:gd name="T11" fmla="*/ 0 60000 65536"/>
              <a:gd name="T12" fmla="*/ 0 w 310"/>
              <a:gd name="T13" fmla="*/ 0 h 232"/>
              <a:gd name="T14" fmla="*/ 310 w 310"/>
              <a:gd name="T15" fmla="*/ 232 h 232"/>
            </a:gdLst>
            <a:ahLst/>
            <a:cxnLst>
              <a:cxn ang="T8">
                <a:pos x="T0" y="T1"/>
              </a:cxn>
              <a:cxn ang="T9">
                <a:pos x="T2" y="T3"/>
              </a:cxn>
              <a:cxn ang="T10">
                <a:pos x="T4" y="T5"/>
              </a:cxn>
              <a:cxn ang="T11">
                <a:pos x="T6" y="T7"/>
              </a:cxn>
            </a:cxnLst>
            <a:rect l="T12" t="T13" r="T14" b="T15"/>
            <a:pathLst>
              <a:path w="310" h="232">
                <a:moveTo>
                  <a:pt x="310" y="0"/>
                </a:moveTo>
                <a:cubicBezTo>
                  <a:pt x="267" y="11"/>
                  <a:pt x="99" y="34"/>
                  <a:pt x="54" y="63"/>
                </a:cubicBezTo>
                <a:cubicBezTo>
                  <a:pt x="9" y="92"/>
                  <a:pt x="0" y="147"/>
                  <a:pt x="41" y="175"/>
                </a:cubicBezTo>
                <a:cubicBezTo>
                  <a:pt x="82" y="203"/>
                  <a:pt x="244" y="220"/>
                  <a:pt x="298" y="232"/>
                </a:cubicBezTo>
              </a:path>
            </a:pathLst>
          </a:custGeom>
          <a:noFill/>
          <a:ln w="38100" cmpd="sng">
            <a:solidFill>
              <a:schemeClr val="accent2"/>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1850" name="Freeform 122">
            <a:extLst>
              <a:ext uri="{FF2B5EF4-FFF2-40B4-BE49-F238E27FC236}">
                <a16:creationId xmlns:a16="http://schemas.microsoft.com/office/drawing/2014/main" id="{FB23991A-3D08-438D-A7DB-C7DAB15BA213}"/>
              </a:ext>
            </a:extLst>
          </p:cNvPr>
          <p:cNvSpPr>
            <a:spLocks/>
          </p:cNvSpPr>
          <p:nvPr/>
        </p:nvSpPr>
        <p:spPr bwMode="auto">
          <a:xfrm>
            <a:off x="7445376" y="4489451"/>
            <a:ext cx="549275" cy="485775"/>
          </a:xfrm>
          <a:custGeom>
            <a:avLst/>
            <a:gdLst>
              <a:gd name="T0" fmla="*/ 2147483646 w 346"/>
              <a:gd name="T1" fmla="*/ 2147483646 h 306"/>
              <a:gd name="T2" fmla="*/ 2147483646 w 346"/>
              <a:gd name="T3" fmla="*/ 2147483646 h 306"/>
              <a:gd name="T4" fmla="*/ 2147483646 w 346"/>
              <a:gd name="T5" fmla="*/ 2147483646 h 306"/>
              <a:gd name="T6" fmla="*/ 2147483646 w 346"/>
              <a:gd name="T7" fmla="*/ 2147483646 h 306"/>
              <a:gd name="T8" fmla="*/ 2147483646 w 346"/>
              <a:gd name="T9" fmla="*/ 2147483646 h 306"/>
              <a:gd name="T10" fmla="*/ 0 60000 65536"/>
              <a:gd name="T11" fmla="*/ 0 60000 65536"/>
              <a:gd name="T12" fmla="*/ 0 60000 65536"/>
              <a:gd name="T13" fmla="*/ 0 60000 65536"/>
              <a:gd name="T14" fmla="*/ 0 60000 65536"/>
              <a:gd name="T15" fmla="*/ 0 w 346"/>
              <a:gd name="T16" fmla="*/ 0 h 306"/>
              <a:gd name="T17" fmla="*/ 346 w 346"/>
              <a:gd name="T18" fmla="*/ 306 h 306"/>
            </a:gdLst>
            <a:ahLst/>
            <a:cxnLst>
              <a:cxn ang="T10">
                <a:pos x="T0" y="T1"/>
              </a:cxn>
              <a:cxn ang="T11">
                <a:pos x="T2" y="T3"/>
              </a:cxn>
              <a:cxn ang="T12">
                <a:pos x="T4" y="T5"/>
              </a:cxn>
              <a:cxn ang="T13">
                <a:pos x="T6" y="T7"/>
              </a:cxn>
              <a:cxn ang="T14">
                <a:pos x="T8" y="T9"/>
              </a:cxn>
            </a:cxnLst>
            <a:rect l="T15" t="T16" r="T17" b="T18"/>
            <a:pathLst>
              <a:path w="346" h="306">
                <a:moveTo>
                  <a:pt x="340" y="290"/>
                </a:moveTo>
                <a:cubicBezTo>
                  <a:pt x="331" y="298"/>
                  <a:pt x="322" y="306"/>
                  <a:pt x="271" y="296"/>
                </a:cubicBezTo>
                <a:cubicBezTo>
                  <a:pt x="220" y="286"/>
                  <a:pt x="66" y="271"/>
                  <a:pt x="33" y="227"/>
                </a:cubicBezTo>
                <a:cubicBezTo>
                  <a:pt x="0" y="183"/>
                  <a:pt x="18" y="66"/>
                  <a:pt x="70" y="33"/>
                </a:cubicBezTo>
                <a:cubicBezTo>
                  <a:pt x="122" y="0"/>
                  <a:pt x="300" y="29"/>
                  <a:pt x="346" y="27"/>
                </a:cubicBezTo>
              </a:path>
            </a:pathLst>
          </a:custGeom>
          <a:noFill/>
          <a:ln w="38100" cmpd="sng">
            <a:solidFill>
              <a:srgbClr val="FF6600"/>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1851" name="Line 123">
            <a:extLst>
              <a:ext uri="{FF2B5EF4-FFF2-40B4-BE49-F238E27FC236}">
                <a16:creationId xmlns:a16="http://schemas.microsoft.com/office/drawing/2014/main" id="{740C665F-E497-4360-8D75-52BE2A60F708}"/>
              </a:ext>
            </a:extLst>
          </p:cNvPr>
          <p:cNvSpPr>
            <a:spLocks noChangeShapeType="1"/>
          </p:cNvSpPr>
          <p:nvPr/>
        </p:nvSpPr>
        <p:spPr bwMode="auto">
          <a:xfrm flipH="1">
            <a:off x="9350375" y="4522789"/>
            <a:ext cx="39688" cy="1728787"/>
          </a:xfrm>
          <a:prstGeom prst="line">
            <a:avLst/>
          </a:prstGeom>
          <a:noFill/>
          <a:ln w="38100">
            <a:solidFill>
              <a:srgbClr val="0066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1852" name="Text Box 124">
            <a:extLst>
              <a:ext uri="{FF2B5EF4-FFF2-40B4-BE49-F238E27FC236}">
                <a16:creationId xmlns:a16="http://schemas.microsoft.com/office/drawing/2014/main" id="{8ECA84C4-A48C-46F6-92D1-754E2FFED9D1}"/>
              </a:ext>
            </a:extLst>
          </p:cNvPr>
          <p:cNvSpPr txBox="1">
            <a:spLocks noChangeArrowheads="1"/>
          </p:cNvSpPr>
          <p:nvPr/>
        </p:nvSpPr>
        <p:spPr bwMode="auto">
          <a:xfrm>
            <a:off x="6705600" y="1509713"/>
            <a:ext cx="39052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a:t>Compensatory increase</a:t>
            </a:r>
            <a:r>
              <a:rPr lang="cs-CZ" altLang="cs-CZ" sz="1800"/>
              <a:t> of VA1, VA2</a:t>
            </a:r>
          </a:p>
        </p:txBody>
      </p:sp>
      <p:sp>
        <p:nvSpPr>
          <p:cNvPr id="201853" name="Line 125">
            <a:extLst>
              <a:ext uri="{FF2B5EF4-FFF2-40B4-BE49-F238E27FC236}">
                <a16:creationId xmlns:a16="http://schemas.microsoft.com/office/drawing/2014/main" id="{18D1C745-B3BD-4C1B-BA9B-30C3B9B4FF70}"/>
              </a:ext>
            </a:extLst>
          </p:cNvPr>
          <p:cNvSpPr>
            <a:spLocks noChangeShapeType="1"/>
          </p:cNvSpPr>
          <p:nvPr/>
        </p:nvSpPr>
        <p:spPr bwMode="auto">
          <a:xfrm flipV="1">
            <a:off x="6213475" y="906464"/>
            <a:ext cx="0" cy="28733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1854" name="Line 126">
            <a:extLst>
              <a:ext uri="{FF2B5EF4-FFF2-40B4-BE49-F238E27FC236}">
                <a16:creationId xmlns:a16="http://schemas.microsoft.com/office/drawing/2014/main" id="{33B82C60-7E8F-4C14-B184-4E2EEC5876C4}"/>
              </a:ext>
            </a:extLst>
          </p:cNvPr>
          <p:cNvSpPr>
            <a:spLocks noChangeShapeType="1"/>
          </p:cNvSpPr>
          <p:nvPr/>
        </p:nvSpPr>
        <p:spPr bwMode="auto">
          <a:xfrm flipV="1">
            <a:off x="8643938" y="895350"/>
            <a:ext cx="0" cy="2873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1855" name="Line 127">
            <a:extLst>
              <a:ext uri="{FF2B5EF4-FFF2-40B4-BE49-F238E27FC236}">
                <a16:creationId xmlns:a16="http://schemas.microsoft.com/office/drawing/2014/main" id="{1BA38AE0-0451-4912-925E-E94582DFDBEB}"/>
              </a:ext>
            </a:extLst>
          </p:cNvPr>
          <p:cNvSpPr>
            <a:spLocks noChangeShapeType="1"/>
          </p:cNvSpPr>
          <p:nvPr/>
        </p:nvSpPr>
        <p:spPr bwMode="auto">
          <a:xfrm flipV="1">
            <a:off x="7927975" y="876300"/>
            <a:ext cx="0" cy="2873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1856" name="Text Box 128">
            <a:extLst>
              <a:ext uri="{FF2B5EF4-FFF2-40B4-BE49-F238E27FC236}">
                <a16:creationId xmlns:a16="http://schemas.microsoft.com/office/drawing/2014/main" id="{0652DC1B-1027-42AD-9809-AC0388AF8987}"/>
              </a:ext>
            </a:extLst>
          </p:cNvPr>
          <p:cNvSpPr txBox="1">
            <a:spLocks noChangeArrowheads="1"/>
          </p:cNvSpPr>
          <p:nvPr/>
        </p:nvSpPr>
        <p:spPr bwMode="auto">
          <a:xfrm>
            <a:off x="8718550" y="2903539"/>
            <a:ext cx="958850" cy="650875"/>
          </a:xfrm>
          <a:prstGeom prst="rect">
            <a:avLst/>
          </a:prstGeom>
          <a:solidFill>
            <a:srgbClr val="E0F1F2"/>
          </a:solidFill>
          <a:ln w="9525">
            <a:solidFill>
              <a:schemeClr val="accent2"/>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cs-CZ" altLang="cs-CZ" sz="1800" b="1">
                <a:solidFill>
                  <a:srgbClr val="006600"/>
                </a:solidFill>
              </a:rPr>
              <a:t>pCO</a:t>
            </a:r>
            <a:r>
              <a:rPr lang="cs-CZ" altLang="cs-CZ" sz="1800" b="1" baseline="-25000">
                <a:solidFill>
                  <a:srgbClr val="006600"/>
                </a:solidFill>
              </a:rPr>
              <a:t>2</a:t>
            </a:r>
          </a:p>
          <a:p>
            <a:pPr algn="ctr" eaLnBrk="1" hangingPunct="1">
              <a:spcBef>
                <a:spcPct val="0"/>
              </a:spcBef>
              <a:buFontTx/>
              <a:buNone/>
            </a:pPr>
            <a:r>
              <a:rPr lang="cs-CZ" altLang="cs-CZ" sz="1800" b="1">
                <a:solidFill>
                  <a:srgbClr val="006600"/>
                </a:solidFill>
              </a:rPr>
              <a:t>norm.</a:t>
            </a:r>
          </a:p>
        </p:txBody>
      </p:sp>
      <p:sp>
        <p:nvSpPr>
          <p:cNvPr id="201857" name="Text Box 129">
            <a:extLst>
              <a:ext uri="{FF2B5EF4-FFF2-40B4-BE49-F238E27FC236}">
                <a16:creationId xmlns:a16="http://schemas.microsoft.com/office/drawing/2014/main" id="{F1A3D6FE-5A0E-45D9-A8A0-11C310451858}"/>
              </a:ext>
            </a:extLst>
          </p:cNvPr>
          <p:cNvSpPr txBox="1">
            <a:spLocks noChangeArrowheads="1"/>
          </p:cNvSpPr>
          <p:nvPr/>
        </p:nvSpPr>
        <p:spPr bwMode="auto">
          <a:xfrm>
            <a:off x="8034338" y="2913064"/>
            <a:ext cx="658812" cy="376237"/>
          </a:xfrm>
          <a:prstGeom prst="rect">
            <a:avLst/>
          </a:prstGeom>
          <a:solidFill>
            <a:srgbClr val="E0F1F2"/>
          </a:solidFill>
          <a:ln w="9525">
            <a:solidFill>
              <a:schemeClr val="accent2"/>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b="1">
                <a:solidFill>
                  <a:schemeClr val="accent2"/>
                </a:solidFill>
              </a:rPr>
              <a:t> pO</a:t>
            </a:r>
            <a:r>
              <a:rPr lang="cs-CZ" altLang="cs-CZ" sz="1800" b="1" baseline="-25000">
                <a:solidFill>
                  <a:schemeClr val="accent2"/>
                </a:solidFill>
              </a:rPr>
              <a:t>2</a:t>
            </a:r>
          </a:p>
        </p:txBody>
      </p:sp>
      <p:sp>
        <p:nvSpPr>
          <p:cNvPr id="201858" name="Line 130">
            <a:extLst>
              <a:ext uri="{FF2B5EF4-FFF2-40B4-BE49-F238E27FC236}">
                <a16:creationId xmlns:a16="http://schemas.microsoft.com/office/drawing/2014/main" id="{440873F6-B6A7-45FC-9784-D70CC26812BB}"/>
              </a:ext>
            </a:extLst>
          </p:cNvPr>
          <p:cNvSpPr>
            <a:spLocks noChangeShapeType="1"/>
          </p:cNvSpPr>
          <p:nvPr/>
        </p:nvSpPr>
        <p:spPr bwMode="auto">
          <a:xfrm>
            <a:off x="8101013" y="3001964"/>
            <a:ext cx="0" cy="280987"/>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689" name="Freeform 131">
            <a:extLst>
              <a:ext uri="{FF2B5EF4-FFF2-40B4-BE49-F238E27FC236}">
                <a16:creationId xmlns:a16="http://schemas.microsoft.com/office/drawing/2014/main" id="{03FC6F0A-9E73-485D-A0CB-51178E1251D0}"/>
              </a:ext>
            </a:extLst>
          </p:cNvPr>
          <p:cNvSpPr>
            <a:spLocks/>
          </p:cNvSpPr>
          <p:nvPr/>
        </p:nvSpPr>
        <p:spPr bwMode="auto">
          <a:xfrm>
            <a:off x="4386263" y="2435226"/>
            <a:ext cx="1719262" cy="625475"/>
          </a:xfrm>
          <a:custGeom>
            <a:avLst/>
            <a:gdLst>
              <a:gd name="T0" fmla="*/ 0 w 1083"/>
              <a:gd name="T1" fmla="*/ 2147483646 h 394"/>
              <a:gd name="T2" fmla="*/ 2147483646 w 1083"/>
              <a:gd name="T3" fmla="*/ 2147483646 h 394"/>
              <a:gd name="T4" fmla="*/ 2147483646 w 1083"/>
              <a:gd name="T5" fmla="*/ 0 h 394"/>
              <a:gd name="T6" fmla="*/ 0 60000 65536"/>
              <a:gd name="T7" fmla="*/ 0 60000 65536"/>
              <a:gd name="T8" fmla="*/ 0 60000 65536"/>
              <a:gd name="T9" fmla="*/ 0 w 1083"/>
              <a:gd name="T10" fmla="*/ 0 h 394"/>
              <a:gd name="T11" fmla="*/ 1083 w 1083"/>
              <a:gd name="T12" fmla="*/ 394 h 394"/>
            </a:gdLst>
            <a:ahLst/>
            <a:cxnLst>
              <a:cxn ang="T6">
                <a:pos x="T0" y="T1"/>
              </a:cxn>
              <a:cxn ang="T7">
                <a:pos x="T2" y="T3"/>
              </a:cxn>
              <a:cxn ang="T8">
                <a:pos x="T4" y="T5"/>
              </a:cxn>
            </a:cxnLst>
            <a:rect l="T9" t="T10" r="T11" b="T12"/>
            <a:pathLst>
              <a:path w="1083" h="394">
                <a:moveTo>
                  <a:pt x="0" y="394"/>
                </a:moveTo>
                <a:cubicBezTo>
                  <a:pt x="317" y="392"/>
                  <a:pt x="634" y="391"/>
                  <a:pt x="814" y="325"/>
                </a:cubicBezTo>
                <a:cubicBezTo>
                  <a:pt x="994" y="259"/>
                  <a:pt x="1038" y="129"/>
                  <a:pt x="1083" y="0"/>
                </a:cubicBezTo>
              </a:path>
            </a:pathLst>
          </a:custGeom>
          <a:noFill/>
          <a:ln w="19050" cap="flat" cmpd="sng">
            <a:solidFill>
              <a:schemeClr val="tx1"/>
            </a:solidFill>
            <a:prstDash val="solid"/>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4690" name="Freeform 132">
            <a:extLst>
              <a:ext uri="{FF2B5EF4-FFF2-40B4-BE49-F238E27FC236}">
                <a16:creationId xmlns:a16="http://schemas.microsoft.com/office/drawing/2014/main" id="{2829919D-100C-479C-B83B-79634D3D0809}"/>
              </a:ext>
            </a:extLst>
          </p:cNvPr>
          <p:cNvSpPr>
            <a:spLocks/>
          </p:cNvSpPr>
          <p:nvPr/>
        </p:nvSpPr>
        <p:spPr bwMode="auto">
          <a:xfrm>
            <a:off x="4192588" y="2454276"/>
            <a:ext cx="1833562" cy="327025"/>
          </a:xfrm>
          <a:custGeom>
            <a:avLst/>
            <a:gdLst>
              <a:gd name="T0" fmla="*/ 0 w 1155"/>
              <a:gd name="T1" fmla="*/ 2147483646 h 206"/>
              <a:gd name="T2" fmla="*/ 2147483646 w 1155"/>
              <a:gd name="T3" fmla="*/ 2147483646 h 206"/>
              <a:gd name="T4" fmla="*/ 2147483646 w 1155"/>
              <a:gd name="T5" fmla="*/ 0 h 206"/>
              <a:gd name="T6" fmla="*/ 0 60000 65536"/>
              <a:gd name="T7" fmla="*/ 0 60000 65536"/>
              <a:gd name="T8" fmla="*/ 0 60000 65536"/>
              <a:gd name="T9" fmla="*/ 0 w 1155"/>
              <a:gd name="T10" fmla="*/ 0 h 206"/>
              <a:gd name="T11" fmla="*/ 1155 w 1155"/>
              <a:gd name="T12" fmla="*/ 206 h 206"/>
            </a:gdLst>
            <a:ahLst/>
            <a:cxnLst>
              <a:cxn ang="T6">
                <a:pos x="T0" y="T1"/>
              </a:cxn>
              <a:cxn ang="T7">
                <a:pos x="T2" y="T3"/>
              </a:cxn>
              <a:cxn ang="T8">
                <a:pos x="T4" y="T5"/>
              </a:cxn>
            </a:cxnLst>
            <a:rect l="T9" t="T10" r="T11" b="T12"/>
            <a:pathLst>
              <a:path w="1155" h="206">
                <a:moveTo>
                  <a:pt x="0" y="206"/>
                </a:moveTo>
                <a:cubicBezTo>
                  <a:pt x="317" y="204"/>
                  <a:pt x="622" y="171"/>
                  <a:pt x="814" y="137"/>
                </a:cubicBezTo>
                <a:cubicBezTo>
                  <a:pt x="1006" y="103"/>
                  <a:pt x="1084" y="29"/>
                  <a:pt x="1155" y="0"/>
                </a:cubicBezTo>
              </a:path>
            </a:pathLst>
          </a:custGeom>
          <a:noFill/>
          <a:ln w="57150" cap="flat" cmpd="sng">
            <a:solidFill>
              <a:schemeClr val="tx1"/>
            </a:solidFill>
            <a:prstDash val="solid"/>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1861" name="Freeform 133">
            <a:extLst>
              <a:ext uri="{FF2B5EF4-FFF2-40B4-BE49-F238E27FC236}">
                <a16:creationId xmlns:a16="http://schemas.microsoft.com/office/drawing/2014/main" id="{33BF9E41-80BE-479B-BFB1-071D07474C39}"/>
              </a:ext>
            </a:extLst>
          </p:cNvPr>
          <p:cNvSpPr>
            <a:spLocks/>
          </p:cNvSpPr>
          <p:nvPr/>
        </p:nvSpPr>
        <p:spPr bwMode="auto">
          <a:xfrm>
            <a:off x="6219826" y="1271589"/>
            <a:ext cx="334963" cy="765175"/>
          </a:xfrm>
          <a:custGeom>
            <a:avLst/>
            <a:gdLst>
              <a:gd name="T0" fmla="*/ 0 w 211"/>
              <a:gd name="T1" fmla="*/ 2147483646 h 482"/>
              <a:gd name="T2" fmla="*/ 2147483646 w 211"/>
              <a:gd name="T3" fmla="*/ 2147483646 h 482"/>
              <a:gd name="T4" fmla="*/ 2147483646 w 211"/>
              <a:gd name="T5" fmla="*/ 0 h 482"/>
              <a:gd name="T6" fmla="*/ 0 60000 65536"/>
              <a:gd name="T7" fmla="*/ 0 60000 65536"/>
              <a:gd name="T8" fmla="*/ 0 60000 65536"/>
              <a:gd name="T9" fmla="*/ 0 w 211"/>
              <a:gd name="T10" fmla="*/ 0 h 482"/>
              <a:gd name="T11" fmla="*/ 211 w 211"/>
              <a:gd name="T12" fmla="*/ 482 h 482"/>
            </a:gdLst>
            <a:ahLst/>
            <a:cxnLst>
              <a:cxn ang="T6">
                <a:pos x="T0" y="T1"/>
              </a:cxn>
              <a:cxn ang="T7">
                <a:pos x="T2" y="T3"/>
              </a:cxn>
              <a:cxn ang="T8">
                <a:pos x="T4" y="T5"/>
              </a:cxn>
            </a:cxnLst>
            <a:rect l="T9" t="T10" r="T11" b="T12"/>
            <a:pathLst>
              <a:path w="211" h="482">
                <a:moveTo>
                  <a:pt x="0" y="482"/>
                </a:moveTo>
                <a:cubicBezTo>
                  <a:pt x="31" y="455"/>
                  <a:pt x="154" y="400"/>
                  <a:pt x="185" y="320"/>
                </a:cubicBezTo>
                <a:cubicBezTo>
                  <a:pt x="211" y="233"/>
                  <a:pt x="185" y="67"/>
                  <a:pt x="185" y="0"/>
                </a:cubicBezTo>
              </a:path>
            </a:pathLst>
          </a:custGeom>
          <a:noFill/>
          <a:ln w="19050" cmpd="sng">
            <a:solidFill>
              <a:schemeClr val="tx1"/>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1862" name="Line 134">
            <a:extLst>
              <a:ext uri="{FF2B5EF4-FFF2-40B4-BE49-F238E27FC236}">
                <a16:creationId xmlns:a16="http://schemas.microsoft.com/office/drawing/2014/main" id="{B8F2B2B4-BA63-403F-9562-D92625042FB1}"/>
              </a:ext>
            </a:extLst>
          </p:cNvPr>
          <p:cNvSpPr>
            <a:spLocks noChangeShapeType="1"/>
          </p:cNvSpPr>
          <p:nvPr/>
        </p:nvSpPr>
        <p:spPr bwMode="auto">
          <a:xfrm flipH="1">
            <a:off x="8010525" y="1290638"/>
            <a:ext cx="12700" cy="277812"/>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1863" name="Line 135">
            <a:extLst>
              <a:ext uri="{FF2B5EF4-FFF2-40B4-BE49-F238E27FC236}">
                <a16:creationId xmlns:a16="http://schemas.microsoft.com/office/drawing/2014/main" id="{DBBE63CD-DAD5-484C-8918-A52EEED4945D}"/>
              </a:ext>
            </a:extLst>
          </p:cNvPr>
          <p:cNvSpPr>
            <a:spLocks noChangeShapeType="1"/>
          </p:cNvSpPr>
          <p:nvPr/>
        </p:nvSpPr>
        <p:spPr bwMode="auto">
          <a:xfrm flipH="1">
            <a:off x="8996363" y="1184275"/>
            <a:ext cx="0" cy="395288"/>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1864" name="Line 136">
            <a:extLst>
              <a:ext uri="{FF2B5EF4-FFF2-40B4-BE49-F238E27FC236}">
                <a16:creationId xmlns:a16="http://schemas.microsoft.com/office/drawing/2014/main" id="{37691ABE-B720-4936-B968-8861FB3C9D96}"/>
              </a:ext>
            </a:extLst>
          </p:cNvPr>
          <p:cNvSpPr>
            <a:spLocks noChangeShapeType="1"/>
          </p:cNvSpPr>
          <p:nvPr/>
        </p:nvSpPr>
        <p:spPr bwMode="auto">
          <a:xfrm flipH="1">
            <a:off x="8045450" y="1839913"/>
            <a:ext cx="12700" cy="277812"/>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1865" name="Line 137">
            <a:extLst>
              <a:ext uri="{FF2B5EF4-FFF2-40B4-BE49-F238E27FC236}">
                <a16:creationId xmlns:a16="http://schemas.microsoft.com/office/drawing/2014/main" id="{F31E6588-7B10-419A-A621-885C1AD495CD}"/>
              </a:ext>
            </a:extLst>
          </p:cNvPr>
          <p:cNvSpPr>
            <a:spLocks noChangeShapeType="1"/>
          </p:cNvSpPr>
          <p:nvPr/>
        </p:nvSpPr>
        <p:spPr bwMode="auto">
          <a:xfrm flipH="1">
            <a:off x="9036050" y="1792288"/>
            <a:ext cx="12700" cy="277812"/>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1866" name="Line 138">
            <a:extLst>
              <a:ext uri="{FF2B5EF4-FFF2-40B4-BE49-F238E27FC236}">
                <a16:creationId xmlns:a16="http://schemas.microsoft.com/office/drawing/2014/main" id="{754347D9-7E15-4173-B815-19E41582FBB8}"/>
              </a:ext>
            </a:extLst>
          </p:cNvPr>
          <p:cNvSpPr>
            <a:spLocks noChangeShapeType="1"/>
          </p:cNvSpPr>
          <p:nvPr/>
        </p:nvSpPr>
        <p:spPr bwMode="auto">
          <a:xfrm>
            <a:off x="8286750" y="2522539"/>
            <a:ext cx="336550" cy="319087"/>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1867" name="Line 139">
            <a:extLst>
              <a:ext uri="{FF2B5EF4-FFF2-40B4-BE49-F238E27FC236}">
                <a16:creationId xmlns:a16="http://schemas.microsoft.com/office/drawing/2014/main" id="{C1A8BB11-4C27-45BA-BDE4-0448D2071BAA}"/>
              </a:ext>
            </a:extLst>
          </p:cNvPr>
          <p:cNvSpPr>
            <a:spLocks noChangeShapeType="1"/>
          </p:cNvSpPr>
          <p:nvPr/>
        </p:nvSpPr>
        <p:spPr bwMode="auto">
          <a:xfrm flipH="1">
            <a:off x="8791575" y="2522539"/>
            <a:ext cx="158750" cy="319087"/>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698" name="Line 140">
            <a:extLst>
              <a:ext uri="{FF2B5EF4-FFF2-40B4-BE49-F238E27FC236}">
                <a16:creationId xmlns:a16="http://schemas.microsoft.com/office/drawing/2014/main" id="{66EE904B-413A-404C-871D-84782FBC76DF}"/>
              </a:ext>
            </a:extLst>
          </p:cNvPr>
          <p:cNvSpPr>
            <a:spLocks noChangeShapeType="1"/>
          </p:cNvSpPr>
          <p:nvPr/>
        </p:nvSpPr>
        <p:spPr bwMode="auto">
          <a:xfrm flipV="1">
            <a:off x="9367839" y="4510088"/>
            <a:ext cx="22225" cy="1363662"/>
          </a:xfrm>
          <a:prstGeom prst="line">
            <a:avLst/>
          </a:prstGeom>
          <a:noFill/>
          <a:ln w="38100">
            <a:solidFill>
              <a:srgbClr val="339933"/>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194699" name="Line 141">
            <a:extLst>
              <a:ext uri="{FF2B5EF4-FFF2-40B4-BE49-F238E27FC236}">
                <a16:creationId xmlns:a16="http://schemas.microsoft.com/office/drawing/2014/main" id="{FA7D02C0-18E6-416D-B7CC-5527BE6DA139}"/>
              </a:ext>
            </a:extLst>
          </p:cNvPr>
          <p:cNvSpPr>
            <a:spLocks noChangeShapeType="1"/>
          </p:cNvSpPr>
          <p:nvPr/>
        </p:nvSpPr>
        <p:spPr bwMode="auto">
          <a:xfrm flipH="1">
            <a:off x="7913689" y="4514850"/>
            <a:ext cx="1436687" cy="0"/>
          </a:xfrm>
          <a:prstGeom prst="line">
            <a:avLst/>
          </a:prstGeom>
          <a:noFill/>
          <a:ln w="38100">
            <a:solidFill>
              <a:srgbClr val="006600"/>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01870" name="Line 142">
            <a:extLst>
              <a:ext uri="{FF2B5EF4-FFF2-40B4-BE49-F238E27FC236}">
                <a16:creationId xmlns:a16="http://schemas.microsoft.com/office/drawing/2014/main" id="{A6B00C66-0041-4C50-AE4C-6DEED3BB223F}"/>
              </a:ext>
            </a:extLst>
          </p:cNvPr>
          <p:cNvSpPr>
            <a:spLocks noChangeShapeType="1"/>
          </p:cNvSpPr>
          <p:nvPr/>
        </p:nvSpPr>
        <p:spPr bwMode="auto">
          <a:xfrm>
            <a:off x="5537200" y="5888038"/>
            <a:ext cx="0" cy="188912"/>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01871" name="Line 143">
            <a:extLst>
              <a:ext uri="{FF2B5EF4-FFF2-40B4-BE49-F238E27FC236}">
                <a16:creationId xmlns:a16="http://schemas.microsoft.com/office/drawing/2014/main" id="{4BBAE1B1-C839-4D87-952B-4D32674E2E6F}"/>
              </a:ext>
            </a:extLst>
          </p:cNvPr>
          <p:cNvSpPr>
            <a:spLocks noChangeShapeType="1"/>
          </p:cNvSpPr>
          <p:nvPr/>
        </p:nvSpPr>
        <p:spPr bwMode="auto">
          <a:xfrm>
            <a:off x="6983413" y="5972176"/>
            <a:ext cx="0" cy="188913"/>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4702" name="Text Box 4">
            <a:extLst>
              <a:ext uri="{FF2B5EF4-FFF2-40B4-BE49-F238E27FC236}">
                <a16:creationId xmlns:a16="http://schemas.microsoft.com/office/drawing/2014/main" id="{85DA8032-FB62-45B0-8472-2E7D3A01C7AD}"/>
              </a:ext>
            </a:extLst>
          </p:cNvPr>
          <p:cNvSpPr txBox="1">
            <a:spLocks noChangeArrowheads="1"/>
          </p:cNvSpPr>
          <p:nvPr/>
        </p:nvSpPr>
        <p:spPr bwMode="auto">
          <a:xfrm>
            <a:off x="1898651" y="260350"/>
            <a:ext cx="83931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2400" b="1" u="sng">
                <a:solidFill>
                  <a:schemeClr val="accent2"/>
                </a:solidFill>
              </a:rPr>
              <a:t>Obstructive form</a:t>
            </a:r>
            <a:r>
              <a:rPr lang="en-US" altLang="cs-CZ" sz="2400" b="1">
                <a:solidFill>
                  <a:schemeClr val="accent2"/>
                </a:solidFill>
              </a:rPr>
              <a:t> of the chronic obstructive lung disease</a:t>
            </a:r>
            <a:endParaRPr lang="cs-CZ" altLang="cs-CZ" sz="2400" b="1">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01817"/>
                                        </p:tgtEl>
                                        <p:attrNameLst>
                                          <p:attrName>style.visibility</p:attrName>
                                        </p:attrNameLst>
                                      </p:cBhvr>
                                      <p:to>
                                        <p:strVal val="visible"/>
                                      </p:to>
                                    </p:set>
                                    <p:animEffect transition="in" filter="checkerboard(across)">
                                      <p:cBhvr>
                                        <p:cTn id="7" dur="500"/>
                                        <p:tgtEl>
                                          <p:spTgt spid="201817"/>
                                        </p:tgtEl>
                                      </p:cBhvr>
                                    </p:animEffect>
                                  </p:childTnLst>
                                </p:cTn>
                              </p:par>
                              <p:par>
                                <p:cTn id="8" presetID="5" presetClass="entr" presetSubtype="10" fill="hold" nodeType="withEffect">
                                  <p:stCondLst>
                                    <p:cond delay="0"/>
                                  </p:stCondLst>
                                  <p:childTnLst>
                                    <p:set>
                                      <p:cBhvr>
                                        <p:cTn id="9" dur="1" fill="hold">
                                          <p:stCondLst>
                                            <p:cond delay="0"/>
                                          </p:stCondLst>
                                        </p:cTn>
                                        <p:tgtEl>
                                          <p:spTgt spid="201861"/>
                                        </p:tgtEl>
                                        <p:attrNameLst>
                                          <p:attrName>style.visibility</p:attrName>
                                        </p:attrNameLst>
                                      </p:cBhvr>
                                      <p:to>
                                        <p:strVal val="visible"/>
                                      </p:to>
                                    </p:set>
                                    <p:animEffect transition="in" filter="checkerboard(across)">
                                      <p:cBhvr>
                                        <p:cTn id="10" dur="500"/>
                                        <p:tgtEl>
                                          <p:spTgt spid="201861"/>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201818"/>
                                        </p:tgtEl>
                                        <p:attrNameLst>
                                          <p:attrName>style.visibility</p:attrName>
                                        </p:attrNameLst>
                                      </p:cBhvr>
                                      <p:to>
                                        <p:strVal val="visible"/>
                                      </p:to>
                                    </p:set>
                                    <p:animEffect transition="in" filter="checkerboard(across)">
                                      <p:cBhvr>
                                        <p:cTn id="13" dur="500"/>
                                        <p:tgtEl>
                                          <p:spTgt spid="201818"/>
                                        </p:tgtEl>
                                      </p:cBhvr>
                                    </p:animEffect>
                                  </p:childTnLst>
                                </p:cTn>
                              </p:par>
                              <p:par>
                                <p:cTn id="14" presetID="5" presetClass="entr" presetSubtype="10" fill="hold" nodeType="withEffect">
                                  <p:stCondLst>
                                    <p:cond delay="0"/>
                                  </p:stCondLst>
                                  <p:childTnLst>
                                    <p:set>
                                      <p:cBhvr>
                                        <p:cTn id="15" dur="1" fill="hold">
                                          <p:stCondLst>
                                            <p:cond delay="0"/>
                                          </p:stCondLst>
                                        </p:cTn>
                                        <p:tgtEl>
                                          <p:spTgt spid="201853"/>
                                        </p:tgtEl>
                                        <p:attrNameLst>
                                          <p:attrName>style.visibility</p:attrName>
                                        </p:attrNameLst>
                                      </p:cBhvr>
                                      <p:to>
                                        <p:strVal val="visible"/>
                                      </p:to>
                                    </p:set>
                                    <p:animEffect transition="in" filter="checkerboard(across)">
                                      <p:cBhvr>
                                        <p:cTn id="16" dur="500"/>
                                        <p:tgtEl>
                                          <p:spTgt spid="201853"/>
                                        </p:tgtEl>
                                      </p:cBhvr>
                                    </p:animEffect>
                                  </p:childTnLst>
                                </p:cTn>
                              </p:par>
                              <p:par>
                                <p:cTn id="17" presetID="5" presetClass="entr" presetSubtype="10" fill="hold" nodeType="withEffect">
                                  <p:stCondLst>
                                    <p:cond delay="0"/>
                                  </p:stCondLst>
                                  <p:childTnLst>
                                    <p:set>
                                      <p:cBhvr>
                                        <p:cTn id="18" dur="1" fill="hold">
                                          <p:stCondLst>
                                            <p:cond delay="0"/>
                                          </p:stCondLst>
                                        </p:cTn>
                                        <p:tgtEl>
                                          <p:spTgt spid="201854"/>
                                        </p:tgtEl>
                                        <p:attrNameLst>
                                          <p:attrName>style.visibility</p:attrName>
                                        </p:attrNameLst>
                                      </p:cBhvr>
                                      <p:to>
                                        <p:strVal val="visible"/>
                                      </p:to>
                                    </p:set>
                                    <p:animEffect transition="in" filter="checkerboard(across)">
                                      <p:cBhvr>
                                        <p:cTn id="19" dur="500"/>
                                        <p:tgtEl>
                                          <p:spTgt spid="201854"/>
                                        </p:tgtEl>
                                      </p:cBhvr>
                                    </p:animEffect>
                                  </p:childTnLst>
                                </p:cTn>
                              </p:par>
                              <p:par>
                                <p:cTn id="20" presetID="5" presetClass="entr" presetSubtype="10" fill="hold" nodeType="withEffect">
                                  <p:stCondLst>
                                    <p:cond delay="0"/>
                                  </p:stCondLst>
                                  <p:childTnLst>
                                    <p:set>
                                      <p:cBhvr>
                                        <p:cTn id="21" dur="1" fill="hold">
                                          <p:stCondLst>
                                            <p:cond delay="0"/>
                                          </p:stCondLst>
                                        </p:cTn>
                                        <p:tgtEl>
                                          <p:spTgt spid="201855"/>
                                        </p:tgtEl>
                                        <p:attrNameLst>
                                          <p:attrName>style.visibility</p:attrName>
                                        </p:attrNameLst>
                                      </p:cBhvr>
                                      <p:to>
                                        <p:strVal val="visible"/>
                                      </p:to>
                                    </p:set>
                                    <p:animEffect transition="in" filter="checkerboard(across)">
                                      <p:cBhvr>
                                        <p:cTn id="22" dur="500"/>
                                        <p:tgtEl>
                                          <p:spTgt spid="20185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nodeType="clickEffect">
                                  <p:stCondLst>
                                    <p:cond delay="0"/>
                                  </p:stCondLst>
                                  <p:childTnLst>
                                    <p:set>
                                      <p:cBhvr>
                                        <p:cTn id="26" dur="1" fill="hold">
                                          <p:stCondLst>
                                            <p:cond delay="0"/>
                                          </p:stCondLst>
                                        </p:cTn>
                                        <p:tgtEl>
                                          <p:spTgt spid="201862"/>
                                        </p:tgtEl>
                                        <p:attrNameLst>
                                          <p:attrName>style.visibility</p:attrName>
                                        </p:attrNameLst>
                                      </p:cBhvr>
                                      <p:to>
                                        <p:strVal val="visible"/>
                                      </p:to>
                                    </p:set>
                                    <p:animEffect transition="in" filter="checkerboard(across)">
                                      <p:cBhvr>
                                        <p:cTn id="27" dur="500"/>
                                        <p:tgtEl>
                                          <p:spTgt spid="201862"/>
                                        </p:tgtEl>
                                      </p:cBhvr>
                                    </p:animEffect>
                                  </p:childTnLst>
                                </p:cTn>
                              </p:par>
                              <p:par>
                                <p:cTn id="28" presetID="5" presetClass="entr" presetSubtype="10" fill="hold" nodeType="withEffect">
                                  <p:stCondLst>
                                    <p:cond delay="0"/>
                                  </p:stCondLst>
                                  <p:childTnLst>
                                    <p:set>
                                      <p:cBhvr>
                                        <p:cTn id="29" dur="1" fill="hold">
                                          <p:stCondLst>
                                            <p:cond delay="0"/>
                                          </p:stCondLst>
                                        </p:cTn>
                                        <p:tgtEl>
                                          <p:spTgt spid="201863"/>
                                        </p:tgtEl>
                                        <p:attrNameLst>
                                          <p:attrName>style.visibility</p:attrName>
                                        </p:attrNameLst>
                                      </p:cBhvr>
                                      <p:to>
                                        <p:strVal val="visible"/>
                                      </p:to>
                                    </p:set>
                                    <p:animEffect transition="in" filter="checkerboard(across)">
                                      <p:cBhvr>
                                        <p:cTn id="30" dur="500"/>
                                        <p:tgtEl>
                                          <p:spTgt spid="201863"/>
                                        </p:tgtEl>
                                      </p:cBhvr>
                                    </p:animEffect>
                                  </p:childTnLst>
                                </p:cTn>
                              </p:par>
                              <p:par>
                                <p:cTn id="31" presetID="5" presetClass="entr" presetSubtype="10" fill="hold" nodeType="withEffect">
                                  <p:stCondLst>
                                    <p:cond delay="0"/>
                                  </p:stCondLst>
                                  <p:childTnLst>
                                    <p:set>
                                      <p:cBhvr>
                                        <p:cTn id="32" dur="1" fill="hold">
                                          <p:stCondLst>
                                            <p:cond delay="0"/>
                                          </p:stCondLst>
                                        </p:cTn>
                                        <p:tgtEl>
                                          <p:spTgt spid="201864"/>
                                        </p:tgtEl>
                                        <p:attrNameLst>
                                          <p:attrName>style.visibility</p:attrName>
                                        </p:attrNameLst>
                                      </p:cBhvr>
                                      <p:to>
                                        <p:strVal val="visible"/>
                                      </p:to>
                                    </p:set>
                                    <p:animEffect transition="in" filter="checkerboard(across)">
                                      <p:cBhvr>
                                        <p:cTn id="33" dur="500"/>
                                        <p:tgtEl>
                                          <p:spTgt spid="201864"/>
                                        </p:tgtEl>
                                      </p:cBhvr>
                                    </p:animEffect>
                                  </p:childTnLst>
                                </p:cTn>
                              </p:par>
                              <p:par>
                                <p:cTn id="34" presetID="5" presetClass="entr" presetSubtype="10" fill="hold" nodeType="withEffect">
                                  <p:stCondLst>
                                    <p:cond delay="0"/>
                                  </p:stCondLst>
                                  <p:childTnLst>
                                    <p:set>
                                      <p:cBhvr>
                                        <p:cTn id="35" dur="1" fill="hold">
                                          <p:stCondLst>
                                            <p:cond delay="0"/>
                                          </p:stCondLst>
                                        </p:cTn>
                                        <p:tgtEl>
                                          <p:spTgt spid="201865"/>
                                        </p:tgtEl>
                                        <p:attrNameLst>
                                          <p:attrName>style.visibility</p:attrName>
                                        </p:attrNameLst>
                                      </p:cBhvr>
                                      <p:to>
                                        <p:strVal val="visible"/>
                                      </p:to>
                                    </p:set>
                                    <p:animEffect transition="in" filter="checkerboard(across)">
                                      <p:cBhvr>
                                        <p:cTn id="36" dur="500"/>
                                        <p:tgtEl>
                                          <p:spTgt spid="201865"/>
                                        </p:tgtEl>
                                      </p:cBhvr>
                                    </p:animEffect>
                                  </p:childTnLst>
                                </p:cTn>
                              </p:par>
                              <p:par>
                                <p:cTn id="37" presetID="5" presetClass="entr" presetSubtype="10" fill="hold" grpId="0" nodeType="withEffect">
                                  <p:stCondLst>
                                    <p:cond delay="0"/>
                                  </p:stCondLst>
                                  <p:childTnLst>
                                    <p:set>
                                      <p:cBhvr>
                                        <p:cTn id="38" dur="1" fill="hold">
                                          <p:stCondLst>
                                            <p:cond delay="0"/>
                                          </p:stCondLst>
                                        </p:cTn>
                                        <p:tgtEl>
                                          <p:spTgt spid="201852"/>
                                        </p:tgtEl>
                                        <p:attrNameLst>
                                          <p:attrName>style.visibility</p:attrName>
                                        </p:attrNameLst>
                                      </p:cBhvr>
                                      <p:to>
                                        <p:strVal val="visible"/>
                                      </p:to>
                                    </p:set>
                                    <p:animEffect transition="in" filter="checkerboard(across)">
                                      <p:cBhvr>
                                        <p:cTn id="39" dur="500"/>
                                        <p:tgtEl>
                                          <p:spTgt spid="201852"/>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5" presetClass="entr" presetSubtype="10" fill="hold" nodeType="clickEffect">
                                  <p:stCondLst>
                                    <p:cond delay="0"/>
                                  </p:stCondLst>
                                  <p:childTnLst>
                                    <p:set>
                                      <p:cBhvr>
                                        <p:cTn id="43" dur="1" fill="hold">
                                          <p:stCondLst>
                                            <p:cond delay="0"/>
                                          </p:stCondLst>
                                        </p:cTn>
                                        <p:tgtEl>
                                          <p:spTgt spid="201847"/>
                                        </p:tgtEl>
                                        <p:attrNameLst>
                                          <p:attrName>style.visibility</p:attrName>
                                        </p:attrNameLst>
                                      </p:cBhvr>
                                      <p:to>
                                        <p:strVal val="visible"/>
                                      </p:to>
                                    </p:set>
                                    <p:animEffect transition="in" filter="checkerboard(across)">
                                      <p:cBhvr>
                                        <p:cTn id="44" dur="500"/>
                                        <p:tgtEl>
                                          <p:spTgt spid="201847"/>
                                        </p:tgtEl>
                                      </p:cBhvr>
                                    </p:animEffect>
                                  </p:childTnLst>
                                </p:cTn>
                              </p:par>
                              <p:par>
                                <p:cTn id="45" presetID="5" presetClass="entr" presetSubtype="10" fill="hold" nodeType="withEffect">
                                  <p:stCondLst>
                                    <p:cond delay="0"/>
                                  </p:stCondLst>
                                  <p:childTnLst>
                                    <p:set>
                                      <p:cBhvr>
                                        <p:cTn id="46" dur="1" fill="hold">
                                          <p:stCondLst>
                                            <p:cond delay="0"/>
                                          </p:stCondLst>
                                        </p:cTn>
                                        <p:tgtEl>
                                          <p:spTgt spid="201846"/>
                                        </p:tgtEl>
                                        <p:attrNameLst>
                                          <p:attrName>style.visibility</p:attrName>
                                        </p:attrNameLst>
                                      </p:cBhvr>
                                      <p:to>
                                        <p:strVal val="visible"/>
                                      </p:to>
                                    </p:set>
                                    <p:animEffect transition="in" filter="checkerboard(across)">
                                      <p:cBhvr>
                                        <p:cTn id="47" dur="500"/>
                                        <p:tgtEl>
                                          <p:spTgt spid="201846"/>
                                        </p:tgtEl>
                                      </p:cBhvr>
                                    </p:animEffect>
                                  </p:childTnLst>
                                </p:cTn>
                              </p:par>
                              <p:par>
                                <p:cTn id="48" presetID="5" presetClass="entr" presetSubtype="10" fill="hold" nodeType="withEffect">
                                  <p:stCondLst>
                                    <p:cond delay="0"/>
                                  </p:stCondLst>
                                  <p:childTnLst>
                                    <p:set>
                                      <p:cBhvr>
                                        <p:cTn id="49" dur="1" fill="hold">
                                          <p:stCondLst>
                                            <p:cond delay="0"/>
                                          </p:stCondLst>
                                        </p:cTn>
                                        <p:tgtEl>
                                          <p:spTgt spid="201845"/>
                                        </p:tgtEl>
                                        <p:attrNameLst>
                                          <p:attrName>style.visibility</p:attrName>
                                        </p:attrNameLst>
                                      </p:cBhvr>
                                      <p:to>
                                        <p:strVal val="visible"/>
                                      </p:to>
                                    </p:set>
                                    <p:animEffect transition="in" filter="checkerboard(across)">
                                      <p:cBhvr>
                                        <p:cTn id="50" dur="500"/>
                                        <p:tgtEl>
                                          <p:spTgt spid="201845"/>
                                        </p:tgtEl>
                                      </p:cBhvr>
                                    </p:animEffect>
                                  </p:childTnLst>
                                </p:cTn>
                              </p:par>
                              <p:par>
                                <p:cTn id="51" presetID="5" presetClass="entr" presetSubtype="10" fill="hold" grpId="0" nodeType="withEffect">
                                  <p:stCondLst>
                                    <p:cond delay="0"/>
                                  </p:stCondLst>
                                  <p:childTnLst>
                                    <p:set>
                                      <p:cBhvr>
                                        <p:cTn id="52" dur="1" fill="hold">
                                          <p:stCondLst>
                                            <p:cond delay="0"/>
                                          </p:stCondLst>
                                        </p:cTn>
                                        <p:tgtEl>
                                          <p:spTgt spid="201828"/>
                                        </p:tgtEl>
                                        <p:attrNameLst>
                                          <p:attrName>style.visibility</p:attrName>
                                        </p:attrNameLst>
                                      </p:cBhvr>
                                      <p:to>
                                        <p:strVal val="visible"/>
                                      </p:to>
                                    </p:set>
                                    <p:animEffect transition="in" filter="checkerboard(across)">
                                      <p:cBhvr>
                                        <p:cTn id="53" dur="500"/>
                                        <p:tgtEl>
                                          <p:spTgt spid="201828"/>
                                        </p:tgtEl>
                                      </p:cBhvr>
                                    </p:animEffect>
                                  </p:childTnLst>
                                </p:cTn>
                              </p:par>
                              <p:par>
                                <p:cTn id="54" presetID="5" presetClass="entr" presetSubtype="10" fill="hold" nodeType="withEffect">
                                  <p:stCondLst>
                                    <p:cond delay="0"/>
                                  </p:stCondLst>
                                  <p:childTnLst>
                                    <p:set>
                                      <p:cBhvr>
                                        <p:cTn id="55" dur="1" fill="hold">
                                          <p:stCondLst>
                                            <p:cond delay="0"/>
                                          </p:stCondLst>
                                        </p:cTn>
                                        <p:tgtEl>
                                          <p:spTgt spid="201844"/>
                                        </p:tgtEl>
                                        <p:attrNameLst>
                                          <p:attrName>style.visibility</p:attrName>
                                        </p:attrNameLst>
                                      </p:cBhvr>
                                      <p:to>
                                        <p:strVal val="visible"/>
                                      </p:to>
                                    </p:set>
                                    <p:animEffect transition="in" filter="checkerboard(across)">
                                      <p:cBhvr>
                                        <p:cTn id="56" dur="500"/>
                                        <p:tgtEl>
                                          <p:spTgt spid="201844"/>
                                        </p:tgtEl>
                                      </p:cBhvr>
                                    </p:animEffect>
                                  </p:childTnLst>
                                </p:cTn>
                              </p:par>
                              <p:par>
                                <p:cTn id="57" presetID="5" presetClass="entr" presetSubtype="10" fill="hold" grpId="0" nodeType="withEffect">
                                  <p:stCondLst>
                                    <p:cond delay="0"/>
                                  </p:stCondLst>
                                  <p:childTnLst>
                                    <p:set>
                                      <p:cBhvr>
                                        <p:cTn id="58" dur="1" fill="hold">
                                          <p:stCondLst>
                                            <p:cond delay="0"/>
                                          </p:stCondLst>
                                        </p:cTn>
                                        <p:tgtEl>
                                          <p:spTgt spid="201829"/>
                                        </p:tgtEl>
                                        <p:attrNameLst>
                                          <p:attrName>style.visibility</p:attrName>
                                        </p:attrNameLst>
                                      </p:cBhvr>
                                      <p:to>
                                        <p:strVal val="visible"/>
                                      </p:to>
                                    </p:set>
                                    <p:animEffect transition="in" filter="checkerboard(across)">
                                      <p:cBhvr>
                                        <p:cTn id="59" dur="500"/>
                                        <p:tgtEl>
                                          <p:spTgt spid="201829"/>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5" presetClass="entr" presetSubtype="10" fill="hold" nodeType="clickEffect">
                                  <p:stCondLst>
                                    <p:cond delay="0"/>
                                  </p:stCondLst>
                                  <p:childTnLst>
                                    <p:set>
                                      <p:cBhvr>
                                        <p:cTn id="63" dur="1" fill="hold">
                                          <p:stCondLst>
                                            <p:cond delay="0"/>
                                          </p:stCondLst>
                                        </p:cTn>
                                        <p:tgtEl>
                                          <p:spTgt spid="201830"/>
                                        </p:tgtEl>
                                        <p:attrNameLst>
                                          <p:attrName>style.visibility</p:attrName>
                                        </p:attrNameLst>
                                      </p:cBhvr>
                                      <p:to>
                                        <p:strVal val="visible"/>
                                      </p:to>
                                    </p:set>
                                    <p:animEffect transition="in" filter="checkerboard(across)">
                                      <p:cBhvr>
                                        <p:cTn id="64" dur="500"/>
                                        <p:tgtEl>
                                          <p:spTgt spid="201830"/>
                                        </p:tgtEl>
                                      </p:cBhvr>
                                    </p:animEffect>
                                  </p:childTnLst>
                                </p:cTn>
                              </p:par>
                              <p:par>
                                <p:cTn id="65" presetID="5" presetClass="entr" presetSubtype="10" fill="hold" nodeType="withEffect">
                                  <p:stCondLst>
                                    <p:cond delay="0"/>
                                  </p:stCondLst>
                                  <p:childTnLst>
                                    <p:set>
                                      <p:cBhvr>
                                        <p:cTn id="66" dur="1" fill="hold">
                                          <p:stCondLst>
                                            <p:cond delay="0"/>
                                          </p:stCondLst>
                                        </p:cTn>
                                        <p:tgtEl>
                                          <p:spTgt spid="201831"/>
                                        </p:tgtEl>
                                        <p:attrNameLst>
                                          <p:attrName>style.visibility</p:attrName>
                                        </p:attrNameLst>
                                      </p:cBhvr>
                                      <p:to>
                                        <p:strVal val="visible"/>
                                      </p:to>
                                    </p:set>
                                    <p:animEffect transition="in" filter="checkerboard(across)">
                                      <p:cBhvr>
                                        <p:cTn id="67" dur="500"/>
                                        <p:tgtEl>
                                          <p:spTgt spid="201831"/>
                                        </p:tgtEl>
                                      </p:cBhvr>
                                    </p:animEffect>
                                  </p:childTnLst>
                                </p:cTn>
                              </p:par>
                              <p:par>
                                <p:cTn id="68" presetID="5" presetClass="entr" presetSubtype="10" fill="hold" nodeType="withEffect">
                                  <p:stCondLst>
                                    <p:cond delay="0"/>
                                  </p:stCondLst>
                                  <p:childTnLst>
                                    <p:set>
                                      <p:cBhvr>
                                        <p:cTn id="69" dur="1" fill="hold">
                                          <p:stCondLst>
                                            <p:cond delay="0"/>
                                          </p:stCondLst>
                                        </p:cTn>
                                        <p:tgtEl>
                                          <p:spTgt spid="201870"/>
                                        </p:tgtEl>
                                        <p:attrNameLst>
                                          <p:attrName>style.visibility</p:attrName>
                                        </p:attrNameLst>
                                      </p:cBhvr>
                                      <p:to>
                                        <p:strVal val="visible"/>
                                      </p:to>
                                    </p:set>
                                    <p:animEffect transition="in" filter="checkerboard(across)">
                                      <p:cBhvr>
                                        <p:cTn id="70" dur="500"/>
                                        <p:tgtEl>
                                          <p:spTgt spid="201870"/>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5" presetClass="entr" presetSubtype="10" fill="hold" nodeType="clickEffect">
                                  <p:stCondLst>
                                    <p:cond delay="0"/>
                                  </p:stCondLst>
                                  <p:childTnLst>
                                    <p:set>
                                      <p:cBhvr>
                                        <p:cTn id="74" dur="1" fill="hold">
                                          <p:stCondLst>
                                            <p:cond delay="0"/>
                                          </p:stCondLst>
                                        </p:cTn>
                                        <p:tgtEl>
                                          <p:spTgt spid="201832"/>
                                        </p:tgtEl>
                                        <p:attrNameLst>
                                          <p:attrName>style.visibility</p:attrName>
                                        </p:attrNameLst>
                                      </p:cBhvr>
                                      <p:to>
                                        <p:strVal val="visible"/>
                                      </p:to>
                                    </p:set>
                                    <p:animEffect transition="in" filter="checkerboard(across)">
                                      <p:cBhvr>
                                        <p:cTn id="75" dur="500"/>
                                        <p:tgtEl>
                                          <p:spTgt spid="201832"/>
                                        </p:tgtEl>
                                      </p:cBhvr>
                                    </p:animEffect>
                                  </p:childTnLst>
                                </p:cTn>
                              </p:par>
                              <p:par>
                                <p:cTn id="76" presetID="5" presetClass="entr" presetSubtype="10" fill="hold" nodeType="withEffect">
                                  <p:stCondLst>
                                    <p:cond delay="0"/>
                                  </p:stCondLst>
                                  <p:childTnLst>
                                    <p:set>
                                      <p:cBhvr>
                                        <p:cTn id="77" dur="1" fill="hold">
                                          <p:stCondLst>
                                            <p:cond delay="0"/>
                                          </p:stCondLst>
                                        </p:cTn>
                                        <p:tgtEl>
                                          <p:spTgt spid="201833"/>
                                        </p:tgtEl>
                                        <p:attrNameLst>
                                          <p:attrName>style.visibility</p:attrName>
                                        </p:attrNameLst>
                                      </p:cBhvr>
                                      <p:to>
                                        <p:strVal val="visible"/>
                                      </p:to>
                                    </p:set>
                                    <p:animEffect transition="in" filter="checkerboard(across)">
                                      <p:cBhvr>
                                        <p:cTn id="78" dur="500"/>
                                        <p:tgtEl>
                                          <p:spTgt spid="201833"/>
                                        </p:tgtEl>
                                      </p:cBhvr>
                                    </p:animEffect>
                                  </p:childTnLst>
                                </p:cTn>
                              </p:par>
                              <p:par>
                                <p:cTn id="79" presetID="5" presetClass="entr" presetSubtype="10" fill="hold" nodeType="withEffect">
                                  <p:stCondLst>
                                    <p:cond delay="0"/>
                                  </p:stCondLst>
                                  <p:childTnLst>
                                    <p:set>
                                      <p:cBhvr>
                                        <p:cTn id="80" dur="1" fill="hold">
                                          <p:stCondLst>
                                            <p:cond delay="0"/>
                                          </p:stCondLst>
                                        </p:cTn>
                                        <p:tgtEl>
                                          <p:spTgt spid="201871"/>
                                        </p:tgtEl>
                                        <p:attrNameLst>
                                          <p:attrName>style.visibility</p:attrName>
                                        </p:attrNameLst>
                                      </p:cBhvr>
                                      <p:to>
                                        <p:strVal val="visible"/>
                                      </p:to>
                                    </p:set>
                                    <p:animEffect transition="in" filter="checkerboard(across)">
                                      <p:cBhvr>
                                        <p:cTn id="81" dur="500"/>
                                        <p:tgtEl>
                                          <p:spTgt spid="201871"/>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5" presetClass="entr" presetSubtype="10" fill="hold" nodeType="clickEffect">
                                  <p:stCondLst>
                                    <p:cond delay="0"/>
                                  </p:stCondLst>
                                  <p:childTnLst>
                                    <p:set>
                                      <p:cBhvr>
                                        <p:cTn id="85" dur="1" fill="hold">
                                          <p:stCondLst>
                                            <p:cond delay="0"/>
                                          </p:stCondLst>
                                        </p:cTn>
                                        <p:tgtEl>
                                          <p:spTgt spid="201835"/>
                                        </p:tgtEl>
                                        <p:attrNameLst>
                                          <p:attrName>style.visibility</p:attrName>
                                        </p:attrNameLst>
                                      </p:cBhvr>
                                      <p:to>
                                        <p:strVal val="visible"/>
                                      </p:to>
                                    </p:set>
                                    <p:animEffect transition="in" filter="checkerboard(across)">
                                      <p:cBhvr>
                                        <p:cTn id="86" dur="500"/>
                                        <p:tgtEl>
                                          <p:spTgt spid="201835"/>
                                        </p:tgtEl>
                                      </p:cBhvr>
                                    </p:animEffect>
                                  </p:childTnLst>
                                </p:cTn>
                              </p:par>
                              <p:par>
                                <p:cTn id="87" presetID="5" presetClass="entr" presetSubtype="10" fill="hold" nodeType="withEffect">
                                  <p:stCondLst>
                                    <p:cond delay="0"/>
                                  </p:stCondLst>
                                  <p:childTnLst>
                                    <p:set>
                                      <p:cBhvr>
                                        <p:cTn id="88" dur="1" fill="hold">
                                          <p:stCondLst>
                                            <p:cond delay="0"/>
                                          </p:stCondLst>
                                        </p:cTn>
                                        <p:tgtEl>
                                          <p:spTgt spid="201834"/>
                                        </p:tgtEl>
                                        <p:attrNameLst>
                                          <p:attrName>style.visibility</p:attrName>
                                        </p:attrNameLst>
                                      </p:cBhvr>
                                      <p:to>
                                        <p:strVal val="visible"/>
                                      </p:to>
                                    </p:set>
                                    <p:animEffect transition="in" filter="checkerboard(across)">
                                      <p:cBhvr>
                                        <p:cTn id="89" dur="500"/>
                                        <p:tgtEl>
                                          <p:spTgt spid="201834"/>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5" presetClass="entr" presetSubtype="10" fill="hold" nodeType="clickEffect">
                                  <p:stCondLst>
                                    <p:cond delay="0"/>
                                  </p:stCondLst>
                                  <p:childTnLst>
                                    <p:set>
                                      <p:cBhvr>
                                        <p:cTn id="93" dur="1" fill="hold">
                                          <p:stCondLst>
                                            <p:cond delay="0"/>
                                          </p:stCondLst>
                                        </p:cTn>
                                        <p:tgtEl>
                                          <p:spTgt spid="201836"/>
                                        </p:tgtEl>
                                        <p:attrNameLst>
                                          <p:attrName>style.visibility</p:attrName>
                                        </p:attrNameLst>
                                      </p:cBhvr>
                                      <p:to>
                                        <p:strVal val="visible"/>
                                      </p:to>
                                    </p:set>
                                    <p:animEffect transition="in" filter="checkerboard(across)">
                                      <p:cBhvr>
                                        <p:cTn id="94" dur="500"/>
                                        <p:tgtEl>
                                          <p:spTgt spid="201836"/>
                                        </p:tgtEl>
                                      </p:cBhvr>
                                    </p:animEffect>
                                  </p:childTnLst>
                                </p:cTn>
                              </p:par>
                              <p:par>
                                <p:cTn id="95" presetID="5" presetClass="entr" presetSubtype="10" fill="hold" nodeType="withEffect">
                                  <p:stCondLst>
                                    <p:cond delay="0"/>
                                  </p:stCondLst>
                                  <p:childTnLst>
                                    <p:set>
                                      <p:cBhvr>
                                        <p:cTn id="96" dur="1" fill="hold">
                                          <p:stCondLst>
                                            <p:cond delay="0"/>
                                          </p:stCondLst>
                                        </p:cTn>
                                        <p:tgtEl>
                                          <p:spTgt spid="201837"/>
                                        </p:tgtEl>
                                        <p:attrNameLst>
                                          <p:attrName>style.visibility</p:attrName>
                                        </p:attrNameLst>
                                      </p:cBhvr>
                                      <p:to>
                                        <p:strVal val="visible"/>
                                      </p:to>
                                    </p:set>
                                    <p:animEffect transition="in" filter="checkerboard(across)">
                                      <p:cBhvr>
                                        <p:cTn id="97" dur="500"/>
                                        <p:tgtEl>
                                          <p:spTgt spid="201837"/>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5" presetClass="entr" presetSubtype="10" fill="hold" nodeType="clickEffect">
                                  <p:stCondLst>
                                    <p:cond delay="0"/>
                                  </p:stCondLst>
                                  <p:childTnLst>
                                    <p:set>
                                      <p:cBhvr>
                                        <p:cTn id="101" dur="1" fill="hold">
                                          <p:stCondLst>
                                            <p:cond delay="0"/>
                                          </p:stCondLst>
                                        </p:cTn>
                                        <p:tgtEl>
                                          <p:spTgt spid="201866"/>
                                        </p:tgtEl>
                                        <p:attrNameLst>
                                          <p:attrName>style.visibility</p:attrName>
                                        </p:attrNameLst>
                                      </p:cBhvr>
                                      <p:to>
                                        <p:strVal val="visible"/>
                                      </p:to>
                                    </p:set>
                                    <p:animEffect transition="in" filter="checkerboard(across)">
                                      <p:cBhvr>
                                        <p:cTn id="102" dur="500"/>
                                        <p:tgtEl>
                                          <p:spTgt spid="201866"/>
                                        </p:tgtEl>
                                      </p:cBhvr>
                                    </p:animEffect>
                                  </p:childTnLst>
                                </p:cTn>
                              </p:par>
                              <p:par>
                                <p:cTn id="103" presetID="5" presetClass="entr" presetSubtype="10" fill="hold" grpId="0" nodeType="withEffect">
                                  <p:stCondLst>
                                    <p:cond delay="0"/>
                                  </p:stCondLst>
                                  <p:childTnLst>
                                    <p:set>
                                      <p:cBhvr>
                                        <p:cTn id="104" dur="1" fill="hold">
                                          <p:stCondLst>
                                            <p:cond delay="0"/>
                                          </p:stCondLst>
                                        </p:cTn>
                                        <p:tgtEl>
                                          <p:spTgt spid="201857"/>
                                        </p:tgtEl>
                                        <p:attrNameLst>
                                          <p:attrName>style.visibility</p:attrName>
                                        </p:attrNameLst>
                                      </p:cBhvr>
                                      <p:to>
                                        <p:strVal val="visible"/>
                                      </p:to>
                                    </p:set>
                                    <p:animEffect transition="in" filter="checkerboard(across)">
                                      <p:cBhvr>
                                        <p:cTn id="105" dur="500"/>
                                        <p:tgtEl>
                                          <p:spTgt spid="201857"/>
                                        </p:tgtEl>
                                      </p:cBhvr>
                                    </p:animEffect>
                                  </p:childTnLst>
                                </p:cTn>
                              </p:par>
                              <p:par>
                                <p:cTn id="106" presetID="5" presetClass="entr" presetSubtype="10" fill="hold" nodeType="withEffect">
                                  <p:stCondLst>
                                    <p:cond delay="0"/>
                                  </p:stCondLst>
                                  <p:childTnLst>
                                    <p:set>
                                      <p:cBhvr>
                                        <p:cTn id="107" dur="1" fill="hold">
                                          <p:stCondLst>
                                            <p:cond delay="0"/>
                                          </p:stCondLst>
                                        </p:cTn>
                                        <p:tgtEl>
                                          <p:spTgt spid="201858"/>
                                        </p:tgtEl>
                                        <p:attrNameLst>
                                          <p:attrName>style.visibility</p:attrName>
                                        </p:attrNameLst>
                                      </p:cBhvr>
                                      <p:to>
                                        <p:strVal val="visible"/>
                                      </p:to>
                                    </p:set>
                                    <p:animEffect transition="in" filter="checkerboard(across)">
                                      <p:cBhvr>
                                        <p:cTn id="108" dur="500"/>
                                        <p:tgtEl>
                                          <p:spTgt spid="201858"/>
                                        </p:tgtEl>
                                      </p:cBhvr>
                                    </p:animEffect>
                                  </p:childTnLst>
                                </p:cTn>
                              </p:par>
                            </p:childTnLst>
                          </p:cTn>
                        </p:par>
                      </p:childTnLst>
                    </p:cTn>
                  </p:par>
                  <p:par>
                    <p:cTn id="109" fill="hold" nodeType="clickPar">
                      <p:stCondLst>
                        <p:cond delay="indefinite"/>
                      </p:stCondLst>
                      <p:childTnLst>
                        <p:par>
                          <p:cTn id="110" fill="hold" nodeType="withGroup">
                            <p:stCondLst>
                              <p:cond delay="0"/>
                            </p:stCondLst>
                            <p:childTnLst>
                              <p:par>
                                <p:cTn id="111" presetID="5" presetClass="entr" presetSubtype="10" fill="hold" nodeType="clickEffect">
                                  <p:stCondLst>
                                    <p:cond delay="0"/>
                                  </p:stCondLst>
                                  <p:childTnLst>
                                    <p:set>
                                      <p:cBhvr>
                                        <p:cTn id="112" dur="1" fill="hold">
                                          <p:stCondLst>
                                            <p:cond delay="0"/>
                                          </p:stCondLst>
                                        </p:cTn>
                                        <p:tgtEl>
                                          <p:spTgt spid="201843"/>
                                        </p:tgtEl>
                                        <p:attrNameLst>
                                          <p:attrName>style.visibility</p:attrName>
                                        </p:attrNameLst>
                                      </p:cBhvr>
                                      <p:to>
                                        <p:strVal val="visible"/>
                                      </p:to>
                                    </p:set>
                                    <p:animEffect transition="in" filter="checkerboard(across)">
                                      <p:cBhvr>
                                        <p:cTn id="113" dur="500"/>
                                        <p:tgtEl>
                                          <p:spTgt spid="201843"/>
                                        </p:tgtEl>
                                      </p:cBhvr>
                                    </p:animEffect>
                                  </p:childTnLst>
                                </p:cTn>
                              </p:par>
                              <p:par>
                                <p:cTn id="114" presetID="5" presetClass="entr" presetSubtype="10" fill="hold" nodeType="withEffect">
                                  <p:stCondLst>
                                    <p:cond delay="0"/>
                                  </p:stCondLst>
                                  <p:childTnLst>
                                    <p:set>
                                      <p:cBhvr>
                                        <p:cTn id="115" dur="1" fill="hold">
                                          <p:stCondLst>
                                            <p:cond delay="0"/>
                                          </p:stCondLst>
                                        </p:cTn>
                                        <p:tgtEl>
                                          <p:spTgt spid="201841"/>
                                        </p:tgtEl>
                                        <p:attrNameLst>
                                          <p:attrName>style.visibility</p:attrName>
                                        </p:attrNameLst>
                                      </p:cBhvr>
                                      <p:to>
                                        <p:strVal val="visible"/>
                                      </p:to>
                                    </p:set>
                                    <p:animEffect transition="in" filter="checkerboard(across)">
                                      <p:cBhvr>
                                        <p:cTn id="116" dur="500"/>
                                        <p:tgtEl>
                                          <p:spTgt spid="201841"/>
                                        </p:tgtEl>
                                      </p:cBhvr>
                                    </p:animEffect>
                                  </p:childTnLst>
                                </p:cTn>
                              </p:par>
                              <p:par>
                                <p:cTn id="117" presetID="5" presetClass="entr" presetSubtype="10" fill="hold" nodeType="withEffect">
                                  <p:stCondLst>
                                    <p:cond delay="0"/>
                                  </p:stCondLst>
                                  <p:childTnLst>
                                    <p:set>
                                      <p:cBhvr>
                                        <p:cTn id="118" dur="1" fill="hold">
                                          <p:stCondLst>
                                            <p:cond delay="0"/>
                                          </p:stCondLst>
                                        </p:cTn>
                                        <p:tgtEl>
                                          <p:spTgt spid="201840"/>
                                        </p:tgtEl>
                                        <p:attrNameLst>
                                          <p:attrName>style.visibility</p:attrName>
                                        </p:attrNameLst>
                                      </p:cBhvr>
                                      <p:to>
                                        <p:strVal val="visible"/>
                                      </p:to>
                                    </p:set>
                                    <p:animEffect transition="in" filter="checkerboard(across)">
                                      <p:cBhvr>
                                        <p:cTn id="119" dur="500"/>
                                        <p:tgtEl>
                                          <p:spTgt spid="201840"/>
                                        </p:tgtEl>
                                      </p:cBhvr>
                                    </p:animEffect>
                                  </p:childTnLst>
                                </p:cTn>
                              </p:par>
                            </p:childTnLst>
                          </p:cTn>
                        </p:par>
                      </p:childTnLst>
                    </p:cTn>
                  </p:par>
                  <p:par>
                    <p:cTn id="120" fill="hold" nodeType="clickPar">
                      <p:stCondLst>
                        <p:cond delay="indefinite"/>
                      </p:stCondLst>
                      <p:childTnLst>
                        <p:par>
                          <p:cTn id="121" fill="hold" nodeType="withGroup">
                            <p:stCondLst>
                              <p:cond delay="0"/>
                            </p:stCondLst>
                            <p:childTnLst>
                              <p:par>
                                <p:cTn id="122" presetID="5" presetClass="entr" presetSubtype="10" fill="hold" nodeType="clickEffect">
                                  <p:stCondLst>
                                    <p:cond delay="0"/>
                                  </p:stCondLst>
                                  <p:childTnLst>
                                    <p:set>
                                      <p:cBhvr>
                                        <p:cTn id="123" dur="1" fill="hold">
                                          <p:stCondLst>
                                            <p:cond delay="0"/>
                                          </p:stCondLst>
                                        </p:cTn>
                                        <p:tgtEl>
                                          <p:spTgt spid="201842"/>
                                        </p:tgtEl>
                                        <p:attrNameLst>
                                          <p:attrName>style.visibility</p:attrName>
                                        </p:attrNameLst>
                                      </p:cBhvr>
                                      <p:to>
                                        <p:strVal val="visible"/>
                                      </p:to>
                                    </p:set>
                                    <p:animEffect transition="in" filter="checkerboard(across)">
                                      <p:cBhvr>
                                        <p:cTn id="124" dur="500"/>
                                        <p:tgtEl>
                                          <p:spTgt spid="201842"/>
                                        </p:tgtEl>
                                      </p:cBhvr>
                                    </p:animEffect>
                                  </p:childTnLst>
                                </p:cTn>
                              </p:par>
                              <p:par>
                                <p:cTn id="125" presetID="5" presetClass="entr" presetSubtype="10" fill="hold" nodeType="withEffect">
                                  <p:stCondLst>
                                    <p:cond delay="0"/>
                                  </p:stCondLst>
                                  <p:childTnLst>
                                    <p:set>
                                      <p:cBhvr>
                                        <p:cTn id="126" dur="1" fill="hold">
                                          <p:stCondLst>
                                            <p:cond delay="0"/>
                                          </p:stCondLst>
                                        </p:cTn>
                                        <p:tgtEl>
                                          <p:spTgt spid="201838"/>
                                        </p:tgtEl>
                                        <p:attrNameLst>
                                          <p:attrName>style.visibility</p:attrName>
                                        </p:attrNameLst>
                                      </p:cBhvr>
                                      <p:to>
                                        <p:strVal val="visible"/>
                                      </p:to>
                                    </p:set>
                                    <p:animEffect transition="in" filter="checkerboard(across)">
                                      <p:cBhvr>
                                        <p:cTn id="127" dur="500"/>
                                        <p:tgtEl>
                                          <p:spTgt spid="201838"/>
                                        </p:tgtEl>
                                      </p:cBhvr>
                                    </p:animEffect>
                                  </p:childTnLst>
                                </p:cTn>
                              </p:par>
                              <p:par>
                                <p:cTn id="128" presetID="5" presetClass="entr" presetSubtype="10" fill="hold" nodeType="withEffect">
                                  <p:stCondLst>
                                    <p:cond delay="0"/>
                                  </p:stCondLst>
                                  <p:childTnLst>
                                    <p:set>
                                      <p:cBhvr>
                                        <p:cTn id="129" dur="1" fill="hold">
                                          <p:stCondLst>
                                            <p:cond delay="0"/>
                                          </p:stCondLst>
                                        </p:cTn>
                                        <p:tgtEl>
                                          <p:spTgt spid="201839"/>
                                        </p:tgtEl>
                                        <p:attrNameLst>
                                          <p:attrName>style.visibility</p:attrName>
                                        </p:attrNameLst>
                                      </p:cBhvr>
                                      <p:to>
                                        <p:strVal val="visible"/>
                                      </p:to>
                                    </p:set>
                                    <p:animEffect transition="in" filter="checkerboard(across)">
                                      <p:cBhvr>
                                        <p:cTn id="130" dur="500"/>
                                        <p:tgtEl>
                                          <p:spTgt spid="201839"/>
                                        </p:tgtEl>
                                      </p:cBhvr>
                                    </p:animEffect>
                                  </p:childTnLst>
                                </p:cTn>
                              </p:par>
                            </p:childTnLst>
                          </p:cTn>
                        </p:par>
                      </p:childTnLst>
                    </p:cTn>
                  </p:par>
                  <p:par>
                    <p:cTn id="131" fill="hold" nodeType="clickPar">
                      <p:stCondLst>
                        <p:cond delay="indefinite"/>
                      </p:stCondLst>
                      <p:childTnLst>
                        <p:par>
                          <p:cTn id="132" fill="hold" nodeType="withGroup">
                            <p:stCondLst>
                              <p:cond delay="0"/>
                            </p:stCondLst>
                            <p:childTnLst>
                              <p:par>
                                <p:cTn id="133" presetID="5" presetClass="entr" presetSubtype="10" fill="hold" nodeType="clickEffect">
                                  <p:stCondLst>
                                    <p:cond delay="0"/>
                                  </p:stCondLst>
                                  <p:childTnLst>
                                    <p:set>
                                      <p:cBhvr>
                                        <p:cTn id="134" dur="1" fill="hold">
                                          <p:stCondLst>
                                            <p:cond delay="0"/>
                                          </p:stCondLst>
                                        </p:cTn>
                                        <p:tgtEl>
                                          <p:spTgt spid="201850"/>
                                        </p:tgtEl>
                                        <p:attrNameLst>
                                          <p:attrName>style.visibility</p:attrName>
                                        </p:attrNameLst>
                                      </p:cBhvr>
                                      <p:to>
                                        <p:strVal val="visible"/>
                                      </p:to>
                                    </p:set>
                                    <p:animEffect transition="in" filter="checkerboard(across)">
                                      <p:cBhvr>
                                        <p:cTn id="135" dur="500"/>
                                        <p:tgtEl>
                                          <p:spTgt spid="201850"/>
                                        </p:tgtEl>
                                      </p:cBhvr>
                                    </p:animEffect>
                                  </p:childTnLst>
                                </p:cTn>
                              </p:par>
                              <p:par>
                                <p:cTn id="136" presetID="5" presetClass="entr" presetSubtype="10" fill="hold" nodeType="withEffect">
                                  <p:stCondLst>
                                    <p:cond delay="0"/>
                                  </p:stCondLst>
                                  <p:childTnLst>
                                    <p:set>
                                      <p:cBhvr>
                                        <p:cTn id="137" dur="1" fill="hold">
                                          <p:stCondLst>
                                            <p:cond delay="0"/>
                                          </p:stCondLst>
                                        </p:cTn>
                                        <p:tgtEl>
                                          <p:spTgt spid="201849"/>
                                        </p:tgtEl>
                                        <p:attrNameLst>
                                          <p:attrName>style.visibility</p:attrName>
                                        </p:attrNameLst>
                                      </p:cBhvr>
                                      <p:to>
                                        <p:strVal val="visible"/>
                                      </p:to>
                                    </p:set>
                                    <p:animEffect transition="in" filter="checkerboard(across)">
                                      <p:cBhvr>
                                        <p:cTn id="138" dur="500"/>
                                        <p:tgtEl>
                                          <p:spTgt spid="201849"/>
                                        </p:tgtEl>
                                      </p:cBhvr>
                                    </p:animEffect>
                                  </p:childTnLst>
                                </p:cTn>
                              </p:par>
                            </p:childTnLst>
                          </p:cTn>
                        </p:par>
                      </p:childTnLst>
                    </p:cTn>
                  </p:par>
                  <p:par>
                    <p:cTn id="139" fill="hold" nodeType="clickPar">
                      <p:stCondLst>
                        <p:cond delay="indefinite"/>
                      </p:stCondLst>
                      <p:childTnLst>
                        <p:par>
                          <p:cTn id="140" fill="hold" nodeType="withGroup">
                            <p:stCondLst>
                              <p:cond delay="0"/>
                            </p:stCondLst>
                            <p:childTnLst>
                              <p:par>
                                <p:cTn id="141" presetID="5" presetClass="entr" presetSubtype="10" fill="hold" nodeType="clickEffect">
                                  <p:stCondLst>
                                    <p:cond delay="0"/>
                                  </p:stCondLst>
                                  <p:childTnLst>
                                    <p:set>
                                      <p:cBhvr>
                                        <p:cTn id="142" dur="1" fill="hold">
                                          <p:stCondLst>
                                            <p:cond delay="0"/>
                                          </p:stCondLst>
                                        </p:cTn>
                                        <p:tgtEl>
                                          <p:spTgt spid="201794"/>
                                        </p:tgtEl>
                                        <p:attrNameLst>
                                          <p:attrName>style.visibility</p:attrName>
                                        </p:attrNameLst>
                                      </p:cBhvr>
                                      <p:to>
                                        <p:strVal val="visible"/>
                                      </p:to>
                                    </p:set>
                                    <p:animEffect transition="in" filter="checkerboard(across)">
                                      <p:cBhvr>
                                        <p:cTn id="143" dur="500"/>
                                        <p:tgtEl>
                                          <p:spTgt spid="201794"/>
                                        </p:tgtEl>
                                      </p:cBhvr>
                                    </p:animEffect>
                                  </p:childTnLst>
                                </p:cTn>
                              </p:par>
                              <p:par>
                                <p:cTn id="144" presetID="5" presetClass="entr" presetSubtype="10" fill="hold" nodeType="withEffect">
                                  <p:stCondLst>
                                    <p:cond delay="0"/>
                                  </p:stCondLst>
                                  <p:childTnLst>
                                    <p:set>
                                      <p:cBhvr>
                                        <p:cTn id="145" dur="1" fill="hold">
                                          <p:stCondLst>
                                            <p:cond delay="0"/>
                                          </p:stCondLst>
                                        </p:cTn>
                                        <p:tgtEl>
                                          <p:spTgt spid="201851"/>
                                        </p:tgtEl>
                                        <p:attrNameLst>
                                          <p:attrName>style.visibility</p:attrName>
                                        </p:attrNameLst>
                                      </p:cBhvr>
                                      <p:to>
                                        <p:strVal val="visible"/>
                                      </p:to>
                                    </p:set>
                                    <p:animEffect transition="in" filter="checkerboard(across)">
                                      <p:cBhvr>
                                        <p:cTn id="146" dur="500"/>
                                        <p:tgtEl>
                                          <p:spTgt spid="201851"/>
                                        </p:tgtEl>
                                      </p:cBhvr>
                                    </p:animEffect>
                                  </p:childTnLst>
                                </p:cTn>
                              </p:par>
                              <p:par>
                                <p:cTn id="147" presetID="5" presetClass="entr" presetSubtype="10" fill="hold" grpId="0" nodeType="withEffect">
                                  <p:stCondLst>
                                    <p:cond delay="0"/>
                                  </p:stCondLst>
                                  <p:childTnLst>
                                    <p:set>
                                      <p:cBhvr>
                                        <p:cTn id="148" dur="1" fill="hold">
                                          <p:stCondLst>
                                            <p:cond delay="0"/>
                                          </p:stCondLst>
                                        </p:cTn>
                                        <p:tgtEl>
                                          <p:spTgt spid="201808"/>
                                        </p:tgtEl>
                                        <p:attrNameLst>
                                          <p:attrName>style.visibility</p:attrName>
                                        </p:attrNameLst>
                                      </p:cBhvr>
                                      <p:to>
                                        <p:strVal val="visible"/>
                                      </p:to>
                                    </p:set>
                                    <p:animEffect transition="in" filter="checkerboard(across)">
                                      <p:cBhvr>
                                        <p:cTn id="149" dur="500"/>
                                        <p:tgtEl>
                                          <p:spTgt spid="201808"/>
                                        </p:tgtEl>
                                      </p:cBhvr>
                                    </p:animEffect>
                                  </p:childTnLst>
                                </p:cTn>
                              </p:par>
                            </p:childTnLst>
                          </p:cTn>
                        </p:par>
                      </p:childTnLst>
                    </p:cTn>
                  </p:par>
                  <p:par>
                    <p:cTn id="150" fill="hold" nodeType="clickPar">
                      <p:stCondLst>
                        <p:cond delay="indefinite"/>
                      </p:stCondLst>
                      <p:childTnLst>
                        <p:par>
                          <p:cTn id="151" fill="hold" nodeType="withGroup">
                            <p:stCondLst>
                              <p:cond delay="0"/>
                            </p:stCondLst>
                            <p:childTnLst>
                              <p:par>
                                <p:cTn id="152" presetID="5" presetClass="entr" presetSubtype="10" fill="hold" nodeType="clickEffect">
                                  <p:stCondLst>
                                    <p:cond delay="0"/>
                                  </p:stCondLst>
                                  <p:childTnLst>
                                    <p:set>
                                      <p:cBhvr>
                                        <p:cTn id="153" dur="1" fill="hold">
                                          <p:stCondLst>
                                            <p:cond delay="0"/>
                                          </p:stCondLst>
                                        </p:cTn>
                                        <p:tgtEl>
                                          <p:spTgt spid="201867"/>
                                        </p:tgtEl>
                                        <p:attrNameLst>
                                          <p:attrName>style.visibility</p:attrName>
                                        </p:attrNameLst>
                                      </p:cBhvr>
                                      <p:to>
                                        <p:strVal val="visible"/>
                                      </p:to>
                                    </p:set>
                                    <p:animEffect transition="in" filter="checkerboard(across)">
                                      <p:cBhvr>
                                        <p:cTn id="154" dur="500"/>
                                        <p:tgtEl>
                                          <p:spTgt spid="201867"/>
                                        </p:tgtEl>
                                      </p:cBhvr>
                                    </p:animEffect>
                                  </p:childTnLst>
                                </p:cTn>
                              </p:par>
                              <p:par>
                                <p:cTn id="155" presetID="5" presetClass="entr" presetSubtype="10" fill="hold" grpId="0" nodeType="withEffect">
                                  <p:stCondLst>
                                    <p:cond delay="0"/>
                                  </p:stCondLst>
                                  <p:childTnLst>
                                    <p:set>
                                      <p:cBhvr>
                                        <p:cTn id="156" dur="1" fill="hold">
                                          <p:stCondLst>
                                            <p:cond delay="0"/>
                                          </p:stCondLst>
                                        </p:cTn>
                                        <p:tgtEl>
                                          <p:spTgt spid="201856"/>
                                        </p:tgtEl>
                                        <p:attrNameLst>
                                          <p:attrName>style.visibility</p:attrName>
                                        </p:attrNameLst>
                                      </p:cBhvr>
                                      <p:to>
                                        <p:strVal val="visible"/>
                                      </p:to>
                                    </p:set>
                                    <p:animEffect transition="in" filter="checkerboard(across)">
                                      <p:cBhvr>
                                        <p:cTn id="157" dur="500"/>
                                        <p:tgtEl>
                                          <p:spTgt spid="2018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808" grpId="0" animBg="1"/>
      <p:bldP spid="201817" grpId="0" animBg="1"/>
      <p:bldP spid="201818" grpId="0" animBg="1"/>
      <p:bldP spid="201828" grpId="0"/>
      <p:bldP spid="201829" grpId="0"/>
      <p:bldP spid="201852" grpId="0"/>
      <p:bldP spid="201856" grpId="0" animBg="1"/>
      <p:bldP spid="201857"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a:extLst>
              <a:ext uri="{FF2B5EF4-FFF2-40B4-BE49-F238E27FC236}">
                <a16:creationId xmlns:a16="http://schemas.microsoft.com/office/drawing/2014/main" id="{68CD8202-6BDF-4C05-B28B-8CA01F480045}"/>
              </a:ext>
            </a:extLst>
          </p:cNvPr>
          <p:cNvSpPr>
            <a:spLocks/>
          </p:cNvSpPr>
          <p:nvPr/>
        </p:nvSpPr>
        <p:spPr bwMode="auto">
          <a:xfrm>
            <a:off x="1773238" y="3825876"/>
            <a:ext cx="3060700" cy="1497013"/>
          </a:xfrm>
          <a:custGeom>
            <a:avLst/>
            <a:gdLst>
              <a:gd name="T0" fmla="*/ 0 w 1928"/>
              <a:gd name="T1" fmla="*/ 0 h 943"/>
              <a:gd name="T2" fmla="*/ 2147483646 w 1928"/>
              <a:gd name="T3" fmla="*/ 2147483646 h 943"/>
              <a:gd name="T4" fmla="*/ 2147483646 w 1928"/>
              <a:gd name="T5" fmla="*/ 2147483646 h 943"/>
              <a:gd name="T6" fmla="*/ 2147483646 w 1928"/>
              <a:gd name="T7" fmla="*/ 2147483646 h 943"/>
              <a:gd name="T8" fmla="*/ 2147483646 w 1928"/>
              <a:gd name="T9" fmla="*/ 2147483646 h 943"/>
              <a:gd name="T10" fmla="*/ 2147483646 w 1928"/>
              <a:gd name="T11" fmla="*/ 2147483646 h 943"/>
              <a:gd name="T12" fmla="*/ 2147483646 w 1928"/>
              <a:gd name="T13" fmla="*/ 2147483646 h 943"/>
              <a:gd name="T14" fmla="*/ 2147483646 w 1928"/>
              <a:gd name="T15" fmla="*/ 2147483646 h 943"/>
              <a:gd name="T16" fmla="*/ 2147483646 w 1928"/>
              <a:gd name="T17" fmla="*/ 2147483646 h 9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28"/>
              <a:gd name="T28" fmla="*/ 0 h 943"/>
              <a:gd name="T29" fmla="*/ 1928 w 1928"/>
              <a:gd name="T30" fmla="*/ 943 h 9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28" h="943">
                <a:moveTo>
                  <a:pt x="0" y="0"/>
                </a:moveTo>
                <a:cubicBezTo>
                  <a:pt x="84" y="25"/>
                  <a:pt x="417" y="102"/>
                  <a:pt x="513" y="150"/>
                </a:cubicBezTo>
                <a:cubicBezTo>
                  <a:pt x="609" y="198"/>
                  <a:pt x="550" y="250"/>
                  <a:pt x="576" y="288"/>
                </a:cubicBezTo>
                <a:cubicBezTo>
                  <a:pt x="602" y="326"/>
                  <a:pt x="625" y="358"/>
                  <a:pt x="669" y="376"/>
                </a:cubicBezTo>
                <a:cubicBezTo>
                  <a:pt x="713" y="394"/>
                  <a:pt x="801" y="348"/>
                  <a:pt x="838" y="394"/>
                </a:cubicBezTo>
                <a:cubicBezTo>
                  <a:pt x="875" y="440"/>
                  <a:pt x="871" y="567"/>
                  <a:pt x="889" y="651"/>
                </a:cubicBezTo>
                <a:cubicBezTo>
                  <a:pt x="907" y="735"/>
                  <a:pt x="851" y="859"/>
                  <a:pt x="945" y="901"/>
                </a:cubicBezTo>
                <a:cubicBezTo>
                  <a:pt x="1039" y="943"/>
                  <a:pt x="1288" y="896"/>
                  <a:pt x="1452" y="901"/>
                </a:cubicBezTo>
                <a:cubicBezTo>
                  <a:pt x="1616" y="906"/>
                  <a:pt x="1849" y="929"/>
                  <a:pt x="1928" y="933"/>
                </a:cubicBezTo>
              </a:path>
            </a:pathLst>
          </a:custGeom>
          <a:noFill/>
          <a:ln w="762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3779" name="AutoShape 3">
            <a:extLst>
              <a:ext uri="{FF2B5EF4-FFF2-40B4-BE49-F238E27FC236}">
                <a16:creationId xmlns:a16="http://schemas.microsoft.com/office/drawing/2014/main" id="{4313F0C6-073E-4DAF-9EAD-3AFAE05B9626}"/>
              </a:ext>
            </a:extLst>
          </p:cNvPr>
          <p:cNvSpPr>
            <a:spLocks noChangeArrowheads="1"/>
          </p:cNvSpPr>
          <p:nvPr/>
        </p:nvSpPr>
        <p:spPr bwMode="auto">
          <a:xfrm rot="3887456">
            <a:off x="8128794" y="3367882"/>
            <a:ext cx="763588" cy="365125"/>
          </a:xfrm>
          <a:prstGeom prst="rightArrow">
            <a:avLst>
              <a:gd name="adj1" fmla="val 50000"/>
              <a:gd name="adj2" fmla="val 52283"/>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6612" name="Freeform 4">
            <a:extLst>
              <a:ext uri="{FF2B5EF4-FFF2-40B4-BE49-F238E27FC236}">
                <a16:creationId xmlns:a16="http://schemas.microsoft.com/office/drawing/2014/main" id="{C7898A72-116F-461D-902C-91843904220F}"/>
              </a:ext>
            </a:extLst>
          </p:cNvPr>
          <p:cNvSpPr>
            <a:spLocks/>
          </p:cNvSpPr>
          <p:nvPr/>
        </p:nvSpPr>
        <p:spPr bwMode="auto">
          <a:xfrm>
            <a:off x="1822450" y="3776663"/>
            <a:ext cx="2990850" cy="1485900"/>
          </a:xfrm>
          <a:custGeom>
            <a:avLst/>
            <a:gdLst>
              <a:gd name="T0" fmla="*/ 2147483646 w 1884"/>
              <a:gd name="T1" fmla="*/ 2147483646 h 936"/>
              <a:gd name="T2" fmla="*/ 2147483646 w 1884"/>
              <a:gd name="T3" fmla="*/ 2147483646 h 936"/>
              <a:gd name="T4" fmla="*/ 2147483646 w 1884"/>
              <a:gd name="T5" fmla="*/ 2147483646 h 936"/>
              <a:gd name="T6" fmla="*/ 2147483646 w 1884"/>
              <a:gd name="T7" fmla="*/ 2147483646 h 936"/>
              <a:gd name="T8" fmla="*/ 2147483646 w 1884"/>
              <a:gd name="T9" fmla="*/ 2147483646 h 936"/>
              <a:gd name="T10" fmla="*/ 2147483646 w 1884"/>
              <a:gd name="T11" fmla="*/ 2147483646 h 936"/>
              <a:gd name="T12" fmla="*/ 2147483646 w 1884"/>
              <a:gd name="T13" fmla="*/ 2147483646 h 936"/>
              <a:gd name="T14" fmla="*/ 2147483646 w 1884"/>
              <a:gd name="T15" fmla="*/ 2147483646 h 936"/>
              <a:gd name="T16" fmla="*/ 2147483646 w 1884"/>
              <a:gd name="T17" fmla="*/ 2147483646 h 936"/>
              <a:gd name="T18" fmla="*/ 2147483646 w 1884"/>
              <a:gd name="T19" fmla="*/ 2147483646 h 936"/>
              <a:gd name="T20" fmla="*/ 2147483646 w 1884"/>
              <a:gd name="T21" fmla="*/ 2147483646 h 936"/>
              <a:gd name="T22" fmla="*/ 2147483646 w 1884"/>
              <a:gd name="T23" fmla="*/ 2147483646 h 936"/>
              <a:gd name="T24" fmla="*/ 0 w 1884"/>
              <a:gd name="T25" fmla="*/ 0 h 9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884"/>
              <a:gd name="T40" fmla="*/ 0 h 936"/>
              <a:gd name="T41" fmla="*/ 1884 w 1884"/>
              <a:gd name="T42" fmla="*/ 936 h 9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884" h="936">
                <a:moveTo>
                  <a:pt x="1884" y="933"/>
                </a:moveTo>
                <a:cubicBezTo>
                  <a:pt x="1847" y="926"/>
                  <a:pt x="1726" y="936"/>
                  <a:pt x="1671" y="889"/>
                </a:cubicBezTo>
                <a:cubicBezTo>
                  <a:pt x="1616" y="842"/>
                  <a:pt x="1586" y="720"/>
                  <a:pt x="1552" y="651"/>
                </a:cubicBezTo>
                <a:cubicBezTo>
                  <a:pt x="1518" y="582"/>
                  <a:pt x="1498" y="486"/>
                  <a:pt x="1466" y="475"/>
                </a:cubicBezTo>
                <a:cubicBezTo>
                  <a:pt x="1434" y="464"/>
                  <a:pt x="1407" y="558"/>
                  <a:pt x="1358" y="582"/>
                </a:cubicBezTo>
                <a:cubicBezTo>
                  <a:pt x="1309" y="606"/>
                  <a:pt x="1225" y="620"/>
                  <a:pt x="1170" y="619"/>
                </a:cubicBezTo>
                <a:cubicBezTo>
                  <a:pt x="1115" y="618"/>
                  <a:pt x="1074" y="615"/>
                  <a:pt x="1027" y="576"/>
                </a:cubicBezTo>
                <a:cubicBezTo>
                  <a:pt x="980" y="537"/>
                  <a:pt x="903" y="445"/>
                  <a:pt x="888" y="382"/>
                </a:cubicBezTo>
                <a:cubicBezTo>
                  <a:pt x="873" y="319"/>
                  <a:pt x="943" y="253"/>
                  <a:pt x="938" y="200"/>
                </a:cubicBezTo>
                <a:cubicBezTo>
                  <a:pt x="933" y="147"/>
                  <a:pt x="941" y="89"/>
                  <a:pt x="857" y="62"/>
                </a:cubicBezTo>
                <a:cubicBezTo>
                  <a:pt x="773" y="35"/>
                  <a:pt x="553" y="41"/>
                  <a:pt x="431" y="37"/>
                </a:cubicBezTo>
                <a:cubicBezTo>
                  <a:pt x="309" y="33"/>
                  <a:pt x="197" y="44"/>
                  <a:pt x="125" y="38"/>
                </a:cubicBezTo>
                <a:cubicBezTo>
                  <a:pt x="53" y="32"/>
                  <a:pt x="26" y="8"/>
                  <a:pt x="0" y="0"/>
                </a:cubicBezTo>
              </a:path>
            </a:pathLst>
          </a:custGeom>
          <a:noFill/>
          <a:ln w="76200" cmpd="sng">
            <a:solidFill>
              <a:srgbClr val="FF00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6613" name="Rectangle 5">
            <a:extLst>
              <a:ext uri="{FF2B5EF4-FFF2-40B4-BE49-F238E27FC236}">
                <a16:creationId xmlns:a16="http://schemas.microsoft.com/office/drawing/2014/main" id="{679E88D7-4432-4092-8C0B-D73108E07FDA}"/>
              </a:ext>
            </a:extLst>
          </p:cNvPr>
          <p:cNvSpPr>
            <a:spLocks noChangeArrowheads="1"/>
          </p:cNvSpPr>
          <p:nvPr/>
        </p:nvSpPr>
        <p:spPr bwMode="auto">
          <a:xfrm>
            <a:off x="1547813" y="5373689"/>
            <a:ext cx="1712912" cy="1368425"/>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6614" name="Line 6">
            <a:extLst>
              <a:ext uri="{FF2B5EF4-FFF2-40B4-BE49-F238E27FC236}">
                <a16:creationId xmlns:a16="http://schemas.microsoft.com/office/drawing/2014/main" id="{F4B85F3C-C920-422D-997F-D7B8BDB48B8D}"/>
              </a:ext>
            </a:extLst>
          </p:cNvPr>
          <p:cNvSpPr>
            <a:spLocks noChangeShapeType="1"/>
          </p:cNvSpPr>
          <p:nvPr/>
        </p:nvSpPr>
        <p:spPr bwMode="auto">
          <a:xfrm flipV="1">
            <a:off x="1993900" y="5942014"/>
            <a:ext cx="0" cy="287337"/>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6615" name="Text Box 7">
            <a:extLst>
              <a:ext uri="{FF2B5EF4-FFF2-40B4-BE49-F238E27FC236}">
                <a16:creationId xmlns:a16="http://schemas.microsoft.com/office/drawing/2014/main" id="{3BC5BD7C-DA82-46B0-A9F2-91400097DE9D}"/>
              </a:ext>
            </a:extLst>
          </p:cNvPr>
          <p:cNvSpPr txBox="1">
            <a:spLocks noChangeArrowheads="1"/>
          </p:cNvSpPr>
          <p:nvPr/>
        </p:nvSpPr>
        <p:spPr bwMode="auto">
          <a:xfrm>
            <a:off x="1979613" y="5408614"/>
            <a:ext cx="863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pCO</a:t>
            </a:r>
            <a:r>
              <a:rPr lang="cs-CZ" altLang="cs-CZ" sz="2000" baseline="-25000"/>
              <a:t>2</a:t>
            </a:r>
          </a:p>
        </p:txBody>
      </p:sp>
      <p:sp>
        <p:nvSpPr>
          <p:cNvPr id="196616" name="Text Box 8">
            <a:extLst>
              <a:ext uri="{FF2B5EF4-FFF2-40B4-BE49-F238E27FC236}">
                <a16:creationId xmlns:a16="http://schemas.microsoft.com/office/drawing/2014/main" id="{2714D5E0-9B19-41C3-B2B1-6C14C0CB4104}"/>
              </a:ext>
            </a:extLst>
          </p:cNvPr>
          <p:cNvSpPr txBox="1">
            <a:spLocks noChangeArrowheads="1"/>
          </p:cNvSpPr>
          <p:nvPr/>
        </p:nvSpPr>
        <p:spPr bwMode="auto">
          <a:xfrm>
            <a:off x="1981200" y="5805489"/>
            <a:ext cx="6477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pO</a:t>
            </a:r>
            <a:r>
              <a:rPr lang="cs-CZ" altLang="cs-CZ" sz="2000" baseline="-25000"/>
              <a:t>2</a:t>
            </a:r>
          </a:p>
        </p:txBody>
      </p:sp>
      <p:sp>
        <p:nvSpPr>
          <p:cNvPr id="196617" name="Line 9">
            <a:extLst>
              <a:ext uri="{FF2B5EF4-FFF2-40B4-BE49-F238E27FC236}">
                <a16:creationId xmlns:a16="http://schemas.microsoft.com/office/drawing/2014/main" id="{C1F6262C-BCAF-4311-A6F9-E63281FCB272}"/>
              </a:ext>
            </a:extLst>
          </p:cNvPr>
          <p:cNvSpPr>
            <a:spLocks noChangeShapeType="1"/>
          </p:cNvSpPr>
          <p:nvPr/>
        </p:nvSpPr>
        <p:spPr bwMode="auto">
          <a:xfrm flipV="1">
            <a:off x="1979613" y="5519739"/>
            <a:ext cx="0" cy="28733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6618" name="Text Box 10">
            <a:extLst>
              <a:ext uri="{FF2B5EF4-FFF2-40B4-BE49-F238E27FC236}">
                <a16:creationId xmlns:a16="http://schemas.microsoft.com/office/drawing/2014/main" id="{DD7CE268-D0DF-42DA-A296-59B1866B18B6}"/>
              </a:ext>
            </a:extLst>
          </p:cNvPr>
          <p:cNvSpPr txBox="1">
            <a:spLocks noChangeArrowheads="1"/>
          </p:cNvSpPr>
          <p:nvPr/>
        </p:nvSpPr>
        <p:spPr bwMode="auto">
          <a:xfrm>
            <a:off x="1587501" y="720725"/>
            <a:ext cx="2843213" cy="406400"/>
          </a:xfrm>
          <a:prstGeom prst="rect">
            <a:avLst/>
          </a:prstGeom>
          <a:solidFill>
            <a:srgbClr val="66FFFF"/>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VE =   VD + (  </a:t>
            </a:r>
            <a:r>
              <a:rPr lang="cs-CZ" altLang="cs-CZ" sz="1200" b="1"/>
              <a:t>VA1</a:t>
            </a:r>
            <a:r>
              <a:rPr lang="cs-CZ" altLang="cs-CZ" sz="1800"/>
              <a:t> +  </a:t>
            </a:r>
            <a:r>
              <a:rPr lang="cs-CZ" altLang="cs-CZ" sz="2000"/>
              <a:t>VA2</a:t>
            </a:r>
            <a:r>
              <a:rPr lang="cs-CZ" altLang="cs-CZ" sz="1800"/>
              <a:t>)</a:t>
            </a:r>
          </a:p>
        </p:txBody>
      </p:sp>
      <p:sp>
        <p:nvSpPr>
          <p:cNvPr id="196619" name="Text Box 11">
            <a:extLst>
              <a:ext uri="{FF2B5EF4-FFF2-40B4-BE49-F238E27FC236}">
                <a16:creationId xmlns:a16="http://schemas.microsoft.com/office/drawing/2014/main" id="{140B88B8-B679-4AC8-BF86-482687F4C996}"/>
              </a:ext>
            </a:extLst>
          </p:cNvPr>
          <p:cNvSpPr txBox="1">
            <a:spLocks noChangeArrowheads="1"/>
          </p:cNvSpPr>
          <p:nvPr/>
        </p:nvSpPr>
        <p:spPr bwMode="auto">
          <a:xfrm>
            <a:off x="1547814" y="6188076"/>
            <a:ext cx="1728787"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cs-CZ" altLang="cs-CZ" sz="1600"/>
              <a:t>Hypoventilated alveolus</a:t>
            </a:r>
          </a:p>
        </p:txBody>
      </p:sp>
      <p:sp>
        <p:nvSpPr>
          <p:cNvPr id="196620" name="Rectangle 12">
            <a:extLst>
              <a:ext uri="{FF2B5EF4-FFF2-40B4-BE49-F238E27FC236}">
                <a16:creationId xmlns:a16="http://schemas.microsoft.com/office/drawing/2014/main" id="{6FAEFB77-A21F-42AC-8C5A-F08CDBFFFC0E}"/>
              </a:ext>
            </a:extLst>
          </p:cNvPr>
          <p:cNvSpPr>
            <a:spLocks noChangeArrowheads="1"/>
          </p:cNvSpPr>
          <p:nvPr/>
        </p:nvSpPr>
        <p:spPr bwMode="auto">
          <a:xfrm>
            <a:off x="3275013" y="5380039"/>
            <a:ext cx="1714500" cy="1368425"/>
          </a:xfrm>
          <a:prstGeom prst="rect">
            <a:avLst/>
          </a:prstGeom>
          <a:solidFill>
            <a:srgbClr val="FFCCCC"/>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6621" name="Line 13">
            <a:extLst>
              <a:ext uri="{FF2B5EF4-FFF2-40B4-BE49-F238E27FC236}">
                <a16:creationId xmlns:a16="http://schemas.microsoft.com/office/drawing/2014/main" id="{2B5EBC49-E167-43FA-86FA-8A35B98142DE}"/>
              </a:ext>
            </a:extLst>
          </p:cNvPr>
          <p:cNvSpPr>
            <a:spLocks noChangeShapeType="1"/>
          </p:cNvSpPr>
          <p:nvPr/>
        </p:nvSpPr>
        <p:spPr bwMode="auto">
          <a:xfrm flipV="1">
            <a:off x="3706813" y="5524500"/>
            <a:ext cx="0" cy="287338"/>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6622" name="Text Box 14">
            <a:extLst>
              <a:ext uri="{FF2B5EF4-FFF2-40B4-BE49-F238E27FC236}">
                <a16:creationId xmlns:a16="http://schemas.microsoft.com/office/drawing/2014/main" id="{9D15F2D4-7521-4B8D-9DBE-488E03F1AE6C}"/>
              </a:ext>
            </a:extLst>
          </p:cNvPr>
          <p:cNvSpPr txBox="1">
            <a:spLocks noChangeArrowheads="1"/>
          </p:cNvSpPr>
          <p:nvPr/>
        </p:nvSpPr>
        <p:spPr bwMode="auto">
          <a:xfrm>
            <a:off x="3706813" y="5414964"/>
            <a:ext cx="863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pCO</a:t>
            </a:r>
            <a:r>
              <a:rPr lang="cs-CZ" altLang="cs-CZ" sz="2000" baseline="-25000"/>
              <a:t>2</a:t>
            </a:r>
          </a:p>
        </p:txBody>
      </p:sp>
      <p:sp>
        <p:nvSpPr>
          <p:cNvPr id="196623" name="Text Box 15">
            <a:extLst>
              <a:ext uri="{FF2B5EF4-FFF2-40B4-BE49-F238E27FC236}">
                <a16:creationId xmlns:a16="http://schemas.microsoft.com/office/drawing/2014/main" id="{1A92FD70-524D-4333-B2BB-66D29D66FB98}"/>
              </a:ext>
            </a:extLst>
          </p:cNvPr>
          <p:cNvSpPr txBox="1">
            <a:spLocks noChangeArrowheads="1"/>
          </p:cNvSpPr>
          <p:nvPr/>
        </p:nvSpPr>
        <p:spPr bwMode="auto">
          <a:xfrm>
            <a:off x="3708400" y="5811839"/>
            <a:ext cx="6477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pO</a:t>
            </a:r>
            <a:r>
              <a:rPr lang="cs-CZ" altLang="cs-CZ" sz="2000" baseline="-25000"/>
              <a:t>2</a:t>
            </a:r>
          </a:p>
        </p:txBody>
      </p:sp>
      <p:sp>
        <p:nvSpPr>
          <p:cNvPr id="196624" name="Line 16">
            <a:extLst>
              <a:ext uri="{FF2B5EF4-FFF2-40B4-BE49-F238E27FC236}">
                <a16:creationId xmlns:a16="http://schemas.microsoft.com/office/drawing/2014/main" id="{5A87B027-329F-44A6-ABD2-102037A81241}"/>
              </a:ext>
            </a:extLst>
          </p:cNvPr>
          <p:cNvSpPr>
            <a:spLocks noChangeShapeType="1"/>
          </p:cNvSpPr>
          <p:nvPr/>
        </p:nvSpPr>
        <p:spPr bwMode="auto">
          <a:xfrm flipV="1">
            <a:off x="3706813" y="5883275"/>
            <a:ext cx="0" cy="2873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6625" name="Text Box 17">
            <a:extLst>
              <a:ext uri="{FF2B5EF4-FFF2-40B4-BE49-F238E27FC236}">
                <a16:creationId xmlns:a16="http://schemas.microsoft.com/office/drawing/2014/main" id="{6C566777-7FE1-4094-A919-B559E41801A7}"/>
              </a:ext>
            </a:extLst>
          </p:cNvPr>
          <p:cNvSpPr txBox="1">
            <a:spLocks noChangeArrowheads="1"/>
          </p:cNvSpPr>
          <p:nvPr/>
        </p:nvSpPr>
        <p:spPr bwMode="auto">
          <a:xfrm>
            <a:off x="3187700" y="6172201"/>
            <a:ext cx="18732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cs-CZ" altLang="cs-CZ" sz="1600"/>
              <a:t>Hyperventilated alveolus</a:t>
            </a:r>
          </a:p>
        </p:txBody>
      </p:sp>
      <p:sp>
        <p:nvSpPr>
          <p:cNvPr id="196626" name="Oval 18">
            <a:extLst>
              <a:ext uri="{FF2B5EF4-FFF2-40B4-BE49-F238E27FC236}">
                <a16:creationId xmlns:a16="http://schemas.microsoft.com/office/drawing/2014/main" id="{982E1924-D388-4F91-8B40-28B2C4086B04}"/>
              </a:ext>
            </a:extLst>
          </p:cNvPr>
          <p:cNvSpPr>
            <a:spLocks noChangeArrowheads="1"/>
          </p:cNvSpPr>
          <p:nvPr/>
        </p:nvSpPr>
        <p:spPr bwMode="auto">
          <a:xfrm rot="1368857">
            <a:off x="2679700" y="3900489"/>
            <a:ext cx="541338" cy="522287"/>
          </a:xfrm>
          <a:prstGeom prst="ellipse">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6627" name="Oval 19">
            <a:extLst>
              <a:ext uri="{FF2B5EF4-FFF2-40B4-BE49-F238E27FC236}">
                <a16:creationId xmlns:a16="http://schemas.microsoft.com/office/drawing/2014/main" id="{BF0CCEBA-96BB-47FE-9B80-E642A453FE38}"/>
              </a:ext>
            </a:extLst>
          </p:cNvPr>
          <p:cNvSpPr>
            <a:spLocks noChangeArrowheads="1"/>
          </p:cNvSpPr>
          <p:nvPr/>
        </p:nvSpPr>
        <p:spPr bwMode="auto">
          <a:xfrm rot="-1530023">
            <a:off x="3244850" y="3802064"/>
            <a:ext cx="998538" cy="917575"/>
          </a:xfrm>
          <a:prstGeom prst="ellipse">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6628" name="Rectangle 20">
            <a:extLst>
              <a:ext uri="{FF2B5EF4-FFF2-40B4-BE49-F238E27FC236}">
                <a16:creationId xmlns:a16="http://schemas.microsoft.com/office/drawing/2014/main" id="{B54B6526-34C2-44DE-B3A3-BB6825369489}"/>
              </a:ext>
            </a:extLst>
          </p:cNvPr>
          <p:cNvSpPr>
            <a:spLocks noChangeArrowheads="1"/>
          </p:cNvSpPr>
          <p:nvPr/>
        </p:nvSpPr>
        <p:spPr bwMode="auto">
          <a:xfrm>
            <a:off x="3157538" y="3128964"/>
            <a:ext cx="233362" cy="433387"/>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6629" name="Line 21">
            <a:extLst>
              <a:ext uri="{FF2B5EF4-FFF2-40B4-BE49-F238E27FC236}">
                <a16:creationId xmlns:a16="http://schemas.microsoft.com/office/drawing/2014/main" id="{CF3007BF-0B7C-4F2A-B692-DB0C966EF6FF}"/>
              </a:ext>
            </a:extLst>
          </p:cNvPr>
          <p:cNvSpPr>
            <a:spLocks noChangeShapeType="1"/>
          </p:cNvSpPr>
          <p:nvPr/>
        </p:nvSpPr>
        <p:spPr bwMode="auto">
          <a:xfrm>
            <a:off x="3157538" y="3133725"/>
            <a:ext cx="0" cy="3508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6630" name="Line 22">
            <a:extLst>
              <a:ext uri="{FF2B5EF4-FFF2-40B4-BE49-F238E27FC236}">
                <a16:creationId xmlns:a16="http://schemas.microsoft.com/office/drawing/2014/main" id="{D5567D12-1A89-458B-AA8B-E3EF3C3B6314}"/>
              </a:ext>
            </a:extLst>
          </p:cNvPr>
          <p:cNvSpPr>
            <a:spLocks noChangeShapeType="1"/>
          </p:cNvSpPr>
          <p:nvPr/>
        </p:nvSpPr>
        <p:spPr bwMode="auto">
          <a:xfrm>
            <a:off x="3392488" y="3132139"/>
            <a:ext cx="0" cy="3508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6631" name="Oval 23">
            <a:extLst>
              <a:ext uri="{FF2B5EF4-FFF2-40B4-BE49-F238E27FC236}">
                <a16:creationId xmlns:a16="http://schemas.microsoft.com/office/drawing/2014/main" id="{0F3E8249-FE87-483E-9AB0-E75ABC985CA3}"/>
              </a:ext>
            </a:extLst>
          </p:cNvPr>
          <p:cNvSpPr>
            <a:spLocks noChangeArrowheads="1"/>
          </p:cNvSpPr>
          <p:nvPr/>
        </p:nvSpPr>
        <p:spPr bwMode="auto">
          <a:xfrm rot="1381179">
            <a:off x="2762250" y="3889375"/>
            <a:ext cx="406400" cy="406400"/>
          </a:xfrm>
          <a:prstGeom prst="ellipse">
            <a:avLst/>
          </a:prstGeom>
          <a:solidFill>
            <a:schemeClr val="accent1"/>
          </a:solidFill>
          <a:ln w="9525">
            <a:solidFill>
              <a:schemeClr val="tx1"/>
            </a:solidFill>
            <a:prstDash val="dash"/>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6632" name="Rectangle 24">
            <a:extLst>
              <a:ext uri="{FF2B5EF4-FFF2-40B4-BE49-F238E27FC236}">
                <a16:creationId xmlns:a16="http://schemas.microsoft.com/office/drawing/2014/main" id="{99F74148-1DCD-41E6-8820-F09D2AFB1ECE}"/>
              </a:ext>
            </a:extLst>
          </p:cNvPr>
          <p:cNvSpPr>
            <a:spLocks noChangeArrowheads="1"/>
          </p:cNvSpPr>
          <p:nvPr/>
        </p:nvSpPr>
        <p:spPr bwMode="auto">
          <a:xfrm rot="1368857">
            <a:off x="3035301" y="3490913"/>
            <a:ext cx="130175" cy="57626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6633" name="Line 25">
            <a:extLst>
              <a:ext uri="{FF2B5EF4-FFF2-40B4-BE49-F238E27FC236}">
                <a16:creationId xmlns:a16="http://schemas.microsoft.com/office/drawing/2014/main" id="{C48C8C97-E349-4DB0-B425-C5BA4D7BA699}"/>
              </a:ext>
            </a:extLst>
          </p:cNvPr>
          <p:cNvSpPr>
            <a:spLocks noChangeShapeType="1"/>
          </p:cNvSpPr>
          <p:nvPr/>
        </p:nvSpPr>
        <p:spPr bwMode="auto">
          <a:xfrm rot="1368857" flipV="1">
            <a:off x="3067050" y="3471864"/>
            <a:ext cx="0" cy="4603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6634" name="Line 26">
            <a:extLst>
              <a:ext uri="{FF2B5EF4-FFF2-40B4-BE49-F238E27FC236}">
                <a16:creationId xmlns:a16="http://schemas.microsoft.com/office/drawing/2014/main" id="{90241F0C-D408-48F4-B184-E0C6A6C0AC95}"/>
              </a:ext>
            </a:extLst>
          </p:cNvPr>
          <p:cNvSpPr>
            <a:spLocks noChangeShapeType="1"/>
          </p:cNvSpPr>
          <p:nvPr/>
        </p:nvSpPr>
        <p:spPr bwMode="auto">
          <a:xfrm rot="1368857" flipV="1">
            <a:off x="3181350" y="3525839"/>
            <a:ext cx="0" cy="4540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6635" name="Oval 27">
            <a:extLst>
              <a:ext uri="{FF2B5EF4-FFF2-40B4-BE49-F238E27FC236}">
                <a16:creationId xmlns:a16="http://schemas.microsoft.com/office/drawing/2014/main" id="{89FB9BD1-3A33-48E4-9C5A-01AEFB730807}"/>
              </a:ext>
            </a:extLst>
          </p:cNvPr>
          <p:cNvSpPr>
            <a:spLocks noChangeArrowheads="1"/>
          </p:cNvSpPr>
          <p:nvPr/>
        </p:nvSpPr>
        <p:spPr bwMode="auto">
          <a:xfrm rot="-1753270">
            <a:off x="3349626" y="3824288"/>
            <a:ext cx="587375" cy="571500"/>
          </a:xfrm>
          <a:prstGeom prst="ellipse">
            <a:avLst/>
          </a:prstGeom>
          <a:solidFill>
            <a:schemeClr val="accent1"/>
          </a:solidFill>
          <a:ln w="9525">
            <a:solidFill>
              <a:schemeClr val="tx1"/>
            </a:solidFill>
            <a:prstDash val="dash"/>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6636" name="Rectangle 28">
            <a:extLst>
              <a:ext uri="{FF2B5EF4-FFF2-40B4-BE49-F238E27FC236}">
                <a16:creationId xmlns:a16="http://schemas.microsoft.com/office/drawing/2014/main" id="{7291ABC7-0DC9-48FA-9D23-8A521AA8F5AD}"/>
              </a:ext>
            </a:extLst>
          </p:cNvPr>
          <p:cNvSpPr>
            <a:spLocks noChangeArrowheads="1"/>
          </p:cNvSpPr>
          <p:nvPr/>
        </p:nvSpPr>
        <p:spPr bwMode="auto">
          <a:xfrm rot="-1530023">
            <a:off x="3384551" y="3486151"/>
            <a:ext cx="142875" cy="57626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6637" name="Line 29">
            <a:extLst>
              <a:ext uri="{FF2B5EF4-FFF2-40B4-BE49-F238E27FC236}">
                <a16:creationId xmlns:a16="http://schemas.microsoft.com/office/drawing/2014/main" id="{25065FD6-14F2-4430-8D99-683C1C478F76}"/>
              </a:ext>
            </a:extLst>
          </p:cNvPr>
          <p:cNvSpPr>
            <a:spLocks noChangeShapeType="1"/>
          </p:cNvSpPr>
          <p:nvPr/>
        </p:nvSpPr>
        <p:spPr bwMode="auto">
          <a:xfrm rot="20069977" flipV="1">
            <a:off x="3484563" y="3449639"/>
            <a:ext cx="0" cy="4587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6638" name="Line 30">
            <a:extLst>
              <a:ext uri="{FF2B5EF4-FFF2-40B4-BE49-F238E27FC236}">
                <a16:creationId xmlns:a16="http://schemas.microsoft.com/office/drawing/2014/main" id="{499A5D60-2AC9-4ED0-8621-3C84FA608258}"/>
              </a:ext>
            </a:extLst>
          </p:cNvPr>
          <p:cNvSpPr>
            <a:spLocks noChangeShapeType="1"/>
          </p:cNvSpPr>
          <p:nvPr/>
        </p:nvSpPr>
        <p:spPr bwMode="auto">
          <a:xfrm rot="-1530023" flipH="1" flipV="1">
            <a:off x="3365500" y="3524251"/>
            <a:ext cx="1588" cy="44291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6639" name="Text Box 31">
            <a:extLst>
              <a:ext uri="{FF2B5EF4-FFF2-40B4-BE49-F238E27FC236}">
                <a16:creationId xmlns:a16="http://schemas.microsoft.com/office/drawing/2014/main" id="{13F34D60-4A53-4230-8891-DA059CA1D05B}"/>
              </a:ext>
            </a:extLst>
          </p:cNvPr>
          <p:cNvSpPr txBox="1">
            <a:spLocks noChangeArrowheads="1"/>
          </p:cNvSpPr>
          <p:nvPr/>
        </p:nvSpPr>
        <p:spPr bwMode="auto">
          <a:xfrm>
            <a:off x="3511551" y="4675189"/>
            <a:ext cx="72707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a:solidFill>
                  <a:srgbClr val="FF0000"/>
                </a:solidFill>
              </a:rPr>
              <a:t>VA</a:t>
            </a:r>
          </a:p>
        </p:txBody>
      </p:sp>
      <p:sp>
        <p:nvSpPr>
          <p:cNvPr id="196640" name="Text Box 32">
            <a:extLst>
              <a:ext uri="{FF2B5EF4-FFF2-40B4-BE49-F238E27FC236}">
                <a16:creationId xmlns:a16="http://schemas.microsoft.com/office/drawing/2014/main" id="{3A1F21E0-66AB-4564-A944-7A25AF417559}"/>
              </a:ext>
            </a:extLst>
          </p:cNvPr>
          <p:cNvSpPr txBox="1">
            <a:spLocks noChangeArrowheads="1"/>
          </p:cNvSpPr>
          <p:nvPr/>
        </p:nvSpPr>
        <p:spPr bwMode="auto">
          <a:xfrm>
            <a:off x="2668588" y="4402138"/>
            <a:ext cx="488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solidFill>
                  <a:schemeClr val="accent2"/>
                </a:solidFill>
              </a:rPr>
              <a:t>VA</a:t>
            </a:r>
          </a:p>
        </p:txBody>
      </p:sp>
      <p:sp>
        <p:nvSpPr>
          <p:cNvPr id="196641" name="Line 33">
            <a:extLst>
              <a:ext uri="{FF2B5EF4-FFF2-40B4-BE49-F238E27FC236}">
                <a16:creationId xmlns:a16="http://schemas.microsoft.com/office/drawing/2014/main" id="{47C8CC8A-3D5F-4DD1-8AB3-54559C7630B2}"/>
              </a:ext>
            </a:extLst>
          </p:cNvPr>
          <p:cNvSpPr>
            <a:spLocks noChangeShapeType="1"/>
          </p:cNvSpPr>
          <p:nvPr/>
        </p:nvSpPr>
        <p:spPr bwMode="auto">
          <a:xfrm>
            <a:off x="2690813" y="4460875"/>
            <a:ext cx="0" cy="280988"/>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6642" name="Line 34">
            <a:extLst>
              <a:ext uri="{FF2B5EF4-FFF2-40B4-BE49-F238E27FC236}">
                <a16:creationId xmlns:a16="http://schemas.microsoft.com/office/drawing/2014/main" id="{7AE43AE0-C31F-49D2-B651-2A90E853C400}"/>
              </a:ext>
            </a:extLst>
          </p:cNvPr>
          <p:cNvSpPr>
            <a:spLocks noChangeShapeType="1"/>
          </p:cNvSpPr>
          <p:nvPr/>
        </p:nvSpPr>
        <p:spPr bwMode="auto">
          <a:xfrm>
            <a:off x="3517900" y="4797425"/>
            <a:ext cx="0" cy="382588"/>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grpSp>
        <p:nvGrpSpPr>
          <p:cNvPr id="196643" name="Group 35">
            <a:extLst>
              <a:ext uri="{FF2B5EF4-FFF2-40B4-BE49-F238E27FC236}">
                <a16:creationId xmlns:a16="http://schemas.microsoft.com/office/drawing/2014/main" id="{FE9318F4-68DC-4C40-B31D-6D8996CF7218}"/>
              </a:ext>
            </a:extLst>
          </p:cNvPr>
          <p:cNvGrpSpPr>
            <a:grpSpLocks/>
          </p:cNvGrpSpPr>
          <p:nvPr/>
        </p:nvGrpSpPr>
        <p:grpSpPr bwMode="auto">
          <a:xfrm rot="1788905" flipH="1">
            <a:off x="3046413" y="3656013"/>
            <a:ext cx="131762" cy="176212"/>
            <a:chOff x="1430" y="2270"/>
            <a:chExt cx="75" cy="111"/>
          </a:xfrm>
        </p:grpSpPr>
        <p:sp>
          <p:nvSpPr>
            <p:cNvPr id="196690" name="Freeform 36">
              <a:extLst>
                <a:ext uri="{FF2B5EF4-FFF2-40B4-BE49-F238E27FC236}">
                  <a16:creationId xmlns:a16="http://schemas.microsoft.com/office/drawing/2014/main" id="{96D2913E-B43B-44B2-8F58-ED7B43D07748}"/>
                </a:ext>
              </a:extLst>
            </p:cNvPr>
            <p:cNvSpPr>
              <a:spLocks/>
            </p:cNvSpPr>
            <p:nvPr/>
          </p:nvSpPr>
          <p:spPr bwMode="auto">
            <a:xfrm>
              <a:off x="1479" y="2270"/>
              <a:ext cx="26" cy="105"/>
            </a:xfrm>
            <a:custGeom>
              <a:avLst/>
              <a:gdLst>
                <a:gd name="T0" fmla="*/ 26 w 26"/>
                <a:gd name="T1" fmla="*/ 0 h 105"/>
                <a:gd name="T2" fmla="*/ 7 w 26"/>
                <a:gd name="T3" fmla="*/ 18 h 105"/>
                <a:gd name="T4" fmla="*/ 0 w 26"/>
                <a:gd name="T5" fmla="*/ 60 h 105"/>
                <a:gd name="T6" fmla="*/ 26 w 26"/>
                <a:gd name="T7" fmla="*/ 95 h 105"/>
                <a:gd name="T8" fmla="*/ 26 w 26"/>
                <a:gd name="T9" fmla="*/ 0 h 105"/>
                <a:gd name="T10" fmla="*/ 0 60000 65536"/>
                <a:gd name="T11" fmla="*/ 0 60000 65536"/>
                <a:gd name="T12" fmla="*/ 0 60000 65536"/>
                <a:gd name="T13" fmla="*/ 0 60000 65536"/>
                <a:gd name="T14" fmla="*/ 0 60000 65536"/>
                <a:gd name="T15" fmla="*/ 0 w 26"/>
                <a:gd name="T16" fmla="*/ 0 h 105"/>
                <a:gd name="T17" fmla="*/ 26 w 26"/>
                <a:gd name="T18" fmla="*/ 105 h 105"/>
              </a:gdLst>
              <a:ahLst/>
              <a:cxnLst>
                <a:cxn ang="T10">
                  <a:pos x="T0" y="T1"/>
                </a:cxn>
                <a:cxn ang="T11">
                  <a:pos x="T2" y="T3"/>
                </a:cxn>
                <a:cxn ang="T12">
                  <a:pos x="T4" y="T5"/>
                </a:cxn>
                <a:cxn ang="T13">
                  <a:pos x="T6" y="T7"/>
                </a:cxn>
                <a:cxn ang="T14">
                  <a:pos x="T8" y="T9"/>
                </a:cxn>
              </a:cxnLst>
              <a:rect l="T15" t="T16" r="T17" b="T18"/>
              <a:pathLst>
                <a:path w="26" h="105">
                  <a:moveTo>
                    <a:pt x="26" y="0"/>
                  </a:moveTo>
                  <a:cubicBezTo>
                    <a:pt x="18" y="6"/>
                    <a:pt x="14" y="11"/>
                    <a:pt x="7" y="18"/>
                  </a:cubicBezTo>
                  <a:cubicBezTo>
                    <a:pt x="1" y="25"/>
                    <a:pt x="1" y="50"/>
                    <a:pt x="0" y="60"/>
                  </a:cubicBezTo>
                  <a:cubicBezTo>
                    <a:pt x="3" y="72"/>
                    <a:pt x="22" y="105"/>
                    <a:pt x="26" y="95"/>
                  </a:cubicBezTo>
                  <a:lnTo>
                    <a:pt x="26" y="0"/>
                  </a:lnTo>
                  <a:close/>
                </a:path>
              </a:pathLst>
            </a:custGeom>
            <a:solidFill>
              <a:schemeClr val="tx1"/>
            </a:solidFill>
            <a:ln w="9525">
              <a:solidFill>
                <a:schemeClr val="tx1"/>
              </a:solidFill>
              <a:round/>
              <a:headEnd/>
              <a:tailEnd/>
            </a:ln>
          </p:spPr>
          <p:txBody>
            <a:bodyPr/>
            <a:lstStyle/>
            <a:p>
              <a:endParaRPr lang="en-US"/>
            </a:p>
          </p:txBody>
        </p:sp>
        <p:sp>
          <p:nvSpPr>
            <p:cNvPr id="196691" name="Freeform 37">
              <a:extLst>
                <a:ext uri="{FF2B5EF4-FFF2-40B4-BE49-F238E27FC236}">
                  <a16:creationId xmlns:a16="http://schemas.microsoft.com/office/drawing/2014/main" id="{49ECE88A-9464-4F87-AA60-3863D53B790B}"/>
                </a:ext>
              </a:extLst>
            </p:cNvPr>
            <p:cNvSpPr>
              <a:spLocks/>
            </p:cNvSpPr>
            <p:nvPr/>
          </p:nvSpPr>
          <p:spPr bwMode="auto">
            <a:xfrm flipH="1">
              <a:off x="1430" y="2276"/>
              <a:ext cx="26" cy="105"/>
            </a:xfrm>
            <a:custGeom>
              <a:avLst/>
              <a:gdLst>
                <a:gd name="T0" fmla="*/ 26 w 26"/>
                <a:gd name="T1" fmla="*/ 0 h 105"/>
                <a:gd name="T2" fmla="*/ 7 w 26"/>
                <a:gd name="T3" fmla="*/ 18 h 105"/>
                <a:gd name="T4" fmla="*/ 0 w 26"/>
                <a:gd name="T5" fmla="*/ 60 h 105"/>
                <a:gd name="T6" fmla="*/ 26 w 26"/>
                <a:gd name="T7" fmla="*/ 95 h 105"/>
                <a:gd name="T8" fmla="*/ 26 w 26"/>
                <a:gd name="T9" fmla="*/ 0 h 105"/>
                <a:gd name="T10" fmla="*/ 0 60000 65536"/>
                <a:gd name="T11" fmla="*/ 0 60000 65536"/>
                <a:gd name="T12" fmla="*/ 0 60000 65536"/>
                <a:gd name="T13" fmla="*/ 0 60000 65536"/>
                <a:gd name="T14" fmla="*/ 0 60000 65536"/>
                <a:gd name="T15" fmla="*/ 0 w 26"/>
                <a:gd name="T16" fmla="*/ 0 h 105"/>
                <a:gd name="T17" fmla="*/ 26 w 26"/>
                <a:gd name="T18" fmla="*/ 105 h 105"/>
              </a:gdLst>
              <a:ahLst/>
              <a:cxnLst>
                <a:cxn ang="T10">
                  <a:pos x="T0" y="T1"/>
                </a:cxn>
                <a:cxn ang="T11">
                  <a:pos x="T2" y="T3"/>
                </a:cxn>
                <a:cxn ang="T12">
                  <a:pos x="T4" y="T5"/>
                </a:cxn>
                <a:cxn ang="T13">
                  <a:pos x="T6" y="T7"/>
                </a:cxn>
                <a:cxn ang="T14">
                  <a:pos x="T8" y="T9"/>
                </a:cxn>
              </a:cxnLst>
              <a:rect l="T15" t="T16" r="T17" b="T18"/>
              <a:pathLst>
                <a:path w="26" h="105">
                  <a:moveTo>
                    <a:pt x="26" y="0"/>
                  </a:moveTo>
                  <a:cubicBezTo>
                    <a:pt x="18" y="6"/>
                    <a:pt x="14" y="11"/>
                    <a:pt x="7" y="18"/>
                  </a:cubicBezTo>
                  <a:cubicBezTo>
                    <a:pt x="1" y="25"/>
                    <a:pt x="1" y="50"/>
                    <a:pt x="0" y="60"/>
                  </a:cubicBezTo>
                  <a:cubicBezTo>
                    <a:pt x="3" y="72"/>
                    <a:pt x="22" y="105"/>
                    <a:pt x="26" y="95"/>
                  </a:cubicBezTo>
                  <a:lnTo>
                    <a:pt x="26" y="0"/>
                  </a:lnTo>
                  <a:close/>
                </a:path>
              </a:pathLst>
            </a:custGeom>
            <a:solidFill>
              <a:schemeClr val="tx1"/>
            </a:solidFill>
            <a:ln w="9525">
              <a:solidFill>
                <a:schemeClr val="tx1"/>
              </a:solidFill>
              <a:round/>
              <a:headEnd/>
              <a:tailEnd/>
            </a:ln>
          </p:spPr>
          <p:txBody>
            <a:bodyPr/>
            <a:lstStyle/>
            <a:p>
              <a:endParaRPr lang="en-US"/>
            </a:p>
          </p:txBody>
        </p:sp>
      </p:grpSp>
      <p:sp>
        <p:nvSpPr>
          <p:cNvPr id="196644" name="Text Box 38">
            <a:extLst>
              <a:ext uri="{FF2B5EF4-FFF2-40B4-BE49-F238E27FC236}">
                <a16:creationId xmlns:a16="http://schemas.microsoft.com/office/drawing/2014/main" id="{4471ED61-D49A-4831-8C4E-0DED5719FE56}"/>
              </a:ext>
            </a:extLst>
          </p:cNvPr>
          <p:cNvSpPr txBox="1">
            <a:spLocks noChangeArrowheads="1"/>
          </p:cNvSpPr>
          <p:nvPr/>
        </p:nvSpPr>
        <p:spPr bwMode="auto">
          <a:xfrm>
            <a:off x="3154363" y="1116013"/>
            <a:ext cx="488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solidFill>
                  <a:schemeClr val="accent2"/>
                </a:solidFill>
              </a:rPr>
              <a:t>VA</a:t>
            </a:r>
          </a:p>
        </p:txBody>
      </p:sp>
      <p:sp>
        <p:nvSpPr>
          <p:cNvPr id="196645" name="Line 39">
            <a:extLst>
              <a:ext uri="{FF2B5EF4-FFF2-40B4-BE49-F238E27FC236}">
                <a16:creationId xmlns:a16="http://schemas.microsoft.com/office/drawing/2014/main" id="{BC16A332-F347-46B6-9695-4F0530DAD142}"/>
              </a:ext>
            </a:extLst>
          </p:cNvPr>
          <p:cNvSpPr>
            <a:spLocks noChangeShapeType="1"/>
          </p:cNvSpPr>
          <p:nvPr/>
        </p:nvSpPr>
        <p:spPr bwMode="auto">
          <a:xfrm>
            <a:off x="3176588" y="1174750"/>
            <a:ext cx="0" cy="280988"/>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6646" name="Text Box 40">
            <a:extLst>
              <a:ext uri="{FF2B5EF4-FFF2-40B4-BE49-F238E27FC236}">
                <a16:creationId xmlns:a16="http://schemas.microsoft.com/office/drawing/2014/main" id="{93656D46-8B7F-4CEE-AA41-6E85C122191F}"/>
              </a:ext>
            </a:extLst>
          </p:cNvPr>
          <p:cNvSpPr txBox="1">
            <a:spLocks noChangeArrowheads="1"/>
          </p:cNvSpPr>
          <p:nvPr/>
        </p:nvSpPr>
        <p:spPr bwMode="auto">
          <a:xfrm>
            <a:off x="3956051" y="1027114"/>
            <a:ext cx="72707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a:solidFill>
                  <a:srgbClr val="FF0000"/>
                </a:solidFill>
              </a:rPr>
              <a:t>VA</a:t>
            </a:r>
          </a:p>
        </p:txBody>
      </p:sp>
      <p:sp>
        <p:nvSpPr>
          <p:cNvPr id="196647" name="Line 41">
            <a:extLst>
              <a:ext uri="{FF2B5EF4-FFF2-40B4-BE49-F238E27FC236}">
                <a16:creationId xmlns:a16="http://schemas.microsoft.com/office/drawing/2014/main" id="{4CB73D35-B842-40F0-AE1E-C9763BB1BE90}"/>
              </a:ext>
            </a:extLst>
          </p:cNvPr>
          <p:cNvSpPr>
            <a:spLocks noChangeShapeType="1"/>
          </p:cNvSpPr>
          <p:nvPr/>
        </p:nvSpPr>
        <p:spPr bwMode="auto">
          <a:xfrm>
            <a:off x="3962400" y="1149350"/>
            <a:ext cx="0" cy="382588"/>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6648" name="Line 42">
            <a:extLst>
              <a:ext uri="{FF2B5EF4-FFF2-40B4-BE49-F238E27FC236}">
                <a16:creationId xmlns:a16="http://schemas.microsoft.com/office/drawing/2014/main" id="{C29EC094-4296-4239-87DD-232A49A9DC5D}"/>
              </a:ext>
            </a:extLst>
          </p:cNvPr>
          <p:cNvSpPr>
            <a:spLocks noChangeShapeType="1"/>
          </p:cNvSpPr>
          <p:nvPr/>
        </p:nvSpPr>
        <p:spPr bwMode="auto">
          <a:xfrm flipV="1">
            <a:off x="4011613" y="1749425"/>
            <a:ext cx="0" cy="287338"/>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6649" name="Text Box 43">
            <a:extLst>
              <a:ext uri="{FF2B5EF4-FFF2-40B4-BE49-F238E27FC236}">
                <a16:creationId xmlns:a16="http://schemas.microsoft.com/office/drawing/2014/main" id="{51A34DEB-ACE2-414F-B3FC-7F961BF9894D}"/>
              </a:ext>
            </a:extLst>
          </p:cNvPr>
          <p:cNvSpPr txBox="1">
            <a:spLocks noChangeArrowheads="1"/>
          </p:cNvSpPr>
          <p:nvPr/>
        </p:nvSpPr>
        <p:spPr bwMode="auto">
          <a:xfrm>
            <a:off x="3527426" y="2506664"/>
            <a:ext cx="658813" cy="376237"/>
          </a:xfrm>
          <a:prstGeom prst="rect">
            <a:avLst/>
          </a:prstGeom>
          <a:solidFill>
            <a:srgbClr val="E0F1F2"/>
          </a:solidFill>
          <a:ln w="9525">
            <a:solidFill>
              <a:schemeClr val="accent2"/>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b="1">
                <a:solidFill>
                  <a:schemeClr val="accent2"/>
                </a:solidFill>
              </a:rPr>
              <a:t> pO</a:t>
            </a:r>
            <a:r>
              <a:rPr lang="cs-CZ" altLang="cs-CZ" sz="1800" b="1" baseline="-25000">
                <a:solidFill>
                  <a:schemeClr val="accent2"/>
                </a:solidFill>
              </a:rPr>
              <a:t>2</a:t>
            </a:r>
          </a:p>
        </p:txBody>
      </p:sp>
      <p:sp>
        <p:nvSpPr>
          <p:cNvPr id="196650" name="Line 44">
            <a:extLst>
              <a:ext uri="{FF2B5EF4-FFF2-40B4-BE49-F238E27FC236}">
                <a16:creationId xmlns:a16="http://schemas.microsoft.com/office/drawing/2014/main" id="{F2FDA60D-3184-469B-AA51-B0C6C92783FD}"/>
              </a:ext>
            </a:extLst>
          </p:cNvPr>
          <p:cNvSpPr>
            <a:spLocks noChangeShapeType="1"/>
          </p:cNvSpPr>
          <p:nvPr/>
        </p:nvSpPr>
        <p:spPr bwMode="auto">
          <a:xfrm>
            <a:off x="3622675" y="2560639"/>
            <a:ext cx="0" cy="280987"/>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6651" name="Text Box 45">
            <a:extLst>
              <a:ext uri="{FF2B5EF4-FFF2-40B4-BE49-F238E27FC236}">
                <a16:creationId xmlns:a16="http://schemas.microsoft.com/office/drawing/2014/main" id="{A6361B5B-8785-41A3-9437-9FA51F8A032D}"/>
              </a:ext>
            </a:extLst>
          </p:cNvPr>
          <p:cNvSpPr txBox="1">
            <a:spLocks noChangeArrowheads="1"/>
          </p:cNvSpPr>
          <p:nvPr/>
        </p:nvSpPr>
        <p:spPr bwMode="auto">
          <a:xfrm>
            <a:off x="3478213" y="2874964"/>
            <a:ext cx="823912" cy="376237"/>
          </a:xfrm>
          <a:prstGeom prst="rect">
            <a:avLst/>
          </a:prstGeom>
          <a:solidFill>
            <a:srgbClr val="E0F1F2"/>
          </a:solidFill>
          <a:ln w="9525">
            <a:solidFill>
              <a:schemeClr val="accent2"/>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b="1">
                <a:solidFill>
                  <a:schemeClr val="accent2"/>
                </a:solidFill>
              </a:rPr>
              <a:t> pCO</a:t>
            </a:r>
            <a:r>
              <a:rPr lang="cs-CZ" altLang="cs-CZ" sz="1800" b="1" baseline="-25000">
                <a:solidFill>
                  <a:schemeClr val="accent2"/>
                </a:solidFill>
              </a:rPr>
              <a:t>2</a:t>
            </a:r>
          </a:p>
        </p:txBody>
      </p:sp>
      <p:sp>
        <p:nvSpPr>
          <p:cNvPr id="196652" name="Line 46">
            <a:extLst>
              <a:ext uri="{FF2B5EF4-FFF2-40B4-BE49-F238E27FC236}">
                <a16:creationId xmlns:a16="http://schemas.microsoft.com/office/drawing/2014/main" id="{1368D4C5-D2FA-46EB-9DA4-6F78C2F45CD2}"/>
              </a:ext>
            </a:extLst>
          </p:cNvPr>
          <p:cNvSpPr>
            <a:spLocks noChangeShapeType="1"/>
          </p:cNvSpPr>
          <p:nvPr/>
        </p:nvSpPr>
        <p:spPr bwMode="auto">
          <a:xfrm>
            <a:off x="3552825" y="2946400"/>
            <a:ext cx="0" cy="280988"/>
          </a:xfrm>
          <a:prstGeom prst="line">
            <a:avLst/>
          </a:prstGeom>
          <a:noFill/>
          <a:ln w="38100">
            <a:solidFill>
              <a:schemeClr val="accent2"/>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6653" name="Text Box 47">
            <a:extLst>
              <a:ext uri="{FF2B5EF4-FFF2-40B4-BE49-F238E27FC236}">
                <a16:creationId xmlns:a16="http://schemas.microsoft.com/office/drawing/2014/main" id="{01C12E0A-3D5B-4C16-990E-16EDA1E58F6E}"/>
              </a:ext>
            </a:extLst>
          </p:cNvPr>
          <p:cNvSpPr txBox="1">
            <a:spLocks noChangeArrowheads="1"/>
          </p:cNvSpPr>
          <p:nvPr/>
        </p:nvSpPr>
        <p:spPr bwMode="auto">
          <a:xfrm>
            <a:off x="5473700" y="1992313"/>
            <a:ext cx="1606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Respir. centre</a:t>
            </a:r>
          </a:p>
        </p:txBody>
      </p:sp>
      <p:sp>
        <p:nvSpPr>
          <p:cNvPr id="196654" name="AutoShape 48">
            <a:extLst>
              <a:ext uri="{FF2B5EF4-FFF2-40B4-BE49-F238E27FC236}">
                <a16:creationId xmlns:a16="http://schemas.microsoft.com/office/drawing/2014/main" id="{EB2A805E-E995-4400-B56E-6B2C3111B47A}"/>
              </a:ext>
            </a:extLst>
          </p:cNvPr>
          <p:cNvSpPr>
            <a:spLocks noChangeArrowheads="1"/>
          </p:cNvSpPr>
          <p:nvPr/>
        </p:nvSpPr>
        <p:spPr bwMode="auto">
          <a:xfrm>
            <a:off x="4452938" y="628651"/>
            <a:ext cx="1655762" cy="576263"/>
          </a:xfrm>
          <a:prstGeom prst="rightArrow">
            <a:avLst>
              <a:gd name="adj1" fmla="val 50000"/>
              <a:gd name="adj2" fmla="val 71832"/>
            </a:avLst>
          </a:prstGeom>
          <a:solidFill>
            <a:srgbClr val="FFCCCC"/>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cs-CZ" sz="1800"/>
              <a:t>compensation</a:t>
            </a:r>
            <a:endParaRPr lang="cs-CZ" altLang="cs-CZ" sz="1800"/>
          </a:p>
        </p:txBody>
      </p:sp>
      <p:sp>
        <p:nvSpPr>
          <p:cNvPr id="196655" name="Text Box 49">
            <a:extLst>
              <a:ext uri="{FF2B5EF4-FFF2-40B4-BE49-F238E27FC236}">
                <a16:creationId xmlns:a16="http://schemas.microsoft.com/office/drawing/2014/main" id="{BC985C19-A1E1-479D-BC68-6B8F89AFF321}"/>
              </a:ext>
            </a:extLst>
          </p:cNvPr>
          <p:cNvSpPr txBox="1">
            <a:spLocks noChangeArrowheads="1"/>
          </p:cNvSpPr>
          <p:nvPr/>
        </p:nvSpPr>
        <p:spPr bwMode="auto">
          <a:xfrm>
            <a:off x="6096000" y="717551"/>
            <a:ext cx="3460750" cy="588963"/>
          </a:xfrm>
          <a:prstGeom prst="rect">
            <a:avLst/>
          </a:prstGeom>
          <a:solidFill>
            <a:srgbClr val="FFCCCC"/>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 </a:t>
            </a:r>
            <a:r>
              <a:rPr lang="cs-CZ" altLang="cs-CZ" sz="2800"/>
              <a:t>VE = </a:t>
            </a:r>
            <a:r>
              <a:rPr lang="cs-CZ" altLang="cs-CZ" sz="2400"/>
              <a:t>VD</a:t>
            </a:r>
            <a:r>
              <a:rPr lang="cs-CZ" altLang="cs-CZ" sz="2800"/>
              <a:t> + </a:t>
            </a:r>
            <a:r>
              <a:rPr lang="cs-CZ" altLang="cs-CZ" sz="1800"/>
              <a:t>VA1</a:t>
            </a:r>
            <a:r>
              <a:rPr lang="cs-CZ" altLang="cs-CZ" sz="1600"/>
              <a:t> +  </a:t>
            </a:r>
            <a:r>
              <a:rPr lang="cs-CZ" altLang="cs-CZ"/>
              <a:t>VA2</a:t>
            </a:r>
          </a:p>
        </p:txBody>
      </p:sp>
      <p:sp>
        <p:nvSpPr>
          <p:cNvPr id="196656" name="Oval 50">
            <a:extLst>
              <a:ext uri="{FF2B5EF4-FFF2-40B4-BE49-F238E27FC236}">
                <a16:creationId xmlns:a16="http://schemas.microsoft.com/office/drawing/2014/main" id="{9DD11334-97B8-4DF8-81CA-C2410C2FDBA5}"/>
              </a:ext>
            </a:extLst>
          </p:cNvPr>
          <p:cNvSpPr>
            <a:spLocks noChangeArrowheads="1"/>
          </p:cNvSpPr>
          <p:nvPr/>
        </p:nvSpPr>
        <p:spPr bwMode="auto">
          <a:xfrm>
            <a:off x="2706688" y="1579563"/>
            <a:ext cx="1084262" cy="1084262"/>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GB" altLang="cs-CZ" sz="1800">
              <a:solidFill>
                <a:srgbClr val="FFCCCC"/>
              </a:solidFill>
            </a:endParaRPr>
          </a:p>
        </p:txBody>
      </p:sp>
      <p:sp>
        <p:nvSpPr>
          <p:cNvPr id="196657" name="Line 51">
            <a:extLst>
              <a:ext uri="{FF2B5EF4-FFF2-40B4-BE49-F238E27FC236}">
                <a16:creationId xmlns:a16="http://schemas.microsoft.com/office/drawing/2014/main" id="{5E052E30-F2A0-40F7-AD46-187AA2B09D11}"/>
              </a:ext>
            </a:extLst>
          </p:cNvPr>
          <p:cNvSpPr>
            <a:spLocks noChangeShapeType="1"/>
          </p:cNvSpPr>
          <p:nvPr/>
        </p:nvSpPr>
        <p:spPr bwMode="auto">
          <a:xfrm flipV="1">
            <a:off x="2952750" y="1849439"/>
            <a:ext cx="0" cy="287337"/>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6658" name="Text Box 52">
            <a:extLst>
              <a:ext uri="{FF2B5EF4-FFF2-40B4-BE49-F238E27FC236}">
                <a16:creationId xmlns:a16="http://schemas.microsoft.com/office/drawing/2014/main" id="{3BB7BFB0-08AA-43FC-B4DA-7AA1651F32FB}"/>
              </a:ext>
            </a:extLst>
          </p:cNvPr>
          <p:cNvSpPr txBox="1">
            <a:spLocks noChangeArrowheads="1"/>
          </p:cNvSpPr>
          <p:nvPr/>
        </p:nvSpPr>
        <p:spPr bwMode="auto">
          <a:xfrm>
            <a:off x="2962275" y="1712914"/>
            <a:ext cx="6477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pO</a:t>
            </a:r>
            <a:r>
              <a:rPr lang="cs-CZ" altLang="cs-CZ" sz="2000" baseline="-25000"/>
              <a:t>2</a:t>
            </a:r>
          </a:p>
        </p:txBody>
      </p:sp>
      <p:sp>
        <p:nvSpPr>
          <p:cNvPr id="196659" name="Text Box 53">
            <a:extLst>
              <a:ext uri="{FF2B5EF4-FFF2-40B4-BE49-F238E27FC236}">
                <a16:creationId xmlns:a16="http://schemas.microsoft.com/office/drawing/2014/main" id="{0ECA7E25-C16C-43F7-865E-3CFC6D6B401B}"/>
              </a:ext>
            </a:extLst>
          </p:cNvPr>
          <p:cNvSpPr txBox="1">
            <a:spLocks noChangeArrowheads="1"/>
          </p:cNvSpPr>
          <p:nvPr/>
        </p:nvSpPr>
        <p:spPr bwMode="auto">
          <a:xfrm>
            <a:off x="2927350" y="2070101"/>
            <a:ext cx="863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pCO</a:t>
            </a:r>
            <a:r>
              <a:rPr lang="cs-CZ" altLang="cs-CZ" sz="2000" baseline="-25000"/>
              <a:t>2</a:t>
            </a:r>
          </a:p>
        </p:txBody>
      </p:sp>
      <p:sp>
        <p:nvSpPr>
          <p:cNvPr id="196660" name="Line 54">
            <a:extLst>
              <a:ext uri="{FF2B5EF4-FFF2-40B4-BE49-F238E27FC236}">
                <a16:creationId xmlns:a16="http://schemas.microsoft.com/office/drawing/2014/main" id="{02598D6F-B64B-4848-9A57-91441AD03676}"/>
              </a:ext>
            </a:extLst>
          </p:cNvPr>
          <p:cNvSpPr>
            <a:spLocks noChangeShapeType="1"/>
          </p:cNvSpPr>
          <p:nvPr/>
        </p:nvSpPr>
        <p:spPr bwMode="auto">
          <a:xfrm flipV="1">
            <a:off x="2927350" y="2181225"/>
            <a:ext cx="0" cy="2873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6661" name="Oval 55">
            <a:extLst>
              <a:ext uri="{FF2B5EF4-FFF2-40B4-BE49-F238E27FC236}">
                <a16:creationId xmlns:a16="http://schemas.microsoft.com/office/drawing/2014/main" id="{B6886B70-DE59-49DC-837C-5264E34C14DE}"/>
              </a:ext>
            </a:extLst>
          </p:cNvPr>
          <p:cNvSpPr>
            <a:spLocks noChangeArrowheads="1"/>
          </p:cNvSpPr>
          <p:nvPr/>
        </p:nvSpPr>
        <p:spPr bwMode="auto">
          <a:xfrm>
            <a:off x="3768726" y="1538288"/>
            <a:ext cx="1084263" cy="1084262"/>
          </a:xfrm>
          <a:prstGeom prst="ellipse">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GB" altLang="cs-CZ" sz="1800">
              <a:solidFill>
                <a:srgbClr val="FFCCCC"/>
              </a:solidFill>
            </a:endParaRPr>
          </a:p>
        </p:txBody>
      </p:sp>
      <p:sp>
        <p:nvSpPr>
          <p:cNvPr id="196662" name="Text Box 56">
            <a:extLst>
              <a:ext uri="{FF2B5EF4-FFF2-40B4-BE49-F238E27FC236}">
                <a16:creationId xmlns:a16="http://schemas.microsoft.com/office/drawing/2014/main" id="{0AEB4A9E-590E-4171-A4FE-B76D7161996D}"/>
              </a:ext>
            </a:extLst>
          </p:cNvPr>
          <p:cNvSpPr txBox="1">
            <a:spLocks noChangeArrowheads="1"/>
          </p:cNvSpPr>
          <p:nvPr/>
        </p:nvSpPr>
        <p:spPr bwMode="auto">
          <a:xfrm>
            <a:off x="4011613" y="1639889"/>
            <a:ext cx="863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pO</a:t>
            </a:r>
            <a:r>
              <a:rPr lang="cs-CZ" altLang="cs-CZ" sz="2000" baseline="-25000"/>
              <a:t>2</a:t>
            </a:r>
          </a:p>
        </p:txBody>
      </p:sp>
      <p:sp>
        <p:nvSpPr>
          <p:cNvPr id="196663" name="Text Box 57">
            <a:extLst>
              <a:ext uri="{FF2B5EF4-FFF2-40B4-BE49-F238E27FC236}">
                <a16:creationId xmlns:a16="http://schemas.microsoft.com/office/drawing/2014/main" id="{70DA7DE1-D92E-4987-883B-A85E53D97E30}"/>
              </a:ext>
            </a:extLst>
          </p:cNvPr>
          <p:cNvSpPr txBox="1">
            <a:spLocks noChangeArrowheads="1"/>
          </p:cNvSpPr>
          <p:nvPr/>
        </p:nvSpPr>
        <p:spPr bwMode="auto">
          <a:xfrm>
            <a:off x="4013201" y="2036764"/>
            <a:ext cx="8048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pCO</a:t>
            </a:r>
            <a:r>
              <a:rPr lang="cs-CZ" altLang="cs-CZ" sz="2000" baseline="-25000"/>
              <a:t>2</a:t>
            </a:r>
          </a:p>
        </p:txBody>
      </p:sp>
      <p:sp>
        <p:nvSpPr>
          <p:cNvPr id="196664" name="Line 58">
            <a:extLst>
              <a:ext uri="{FF2B5EF4-FFF2-40B4-BE49-F238E27FC236}">
                <a16:creationId xmlns:a16="http://schemas.microsoft.com/office/drawing/2014/main" id="{F2643FB0-C4D4-49BE-B843-474D0C09B316}"/>
              </a:ext>
            </a:extLst>
          </p:cNvPr>
          <p:cNvSpPr>
            <a:spLocks noChangeShapeType="1"/>
          </p:cNvSpPr>
          <p:nvPr/>
        </p:nvSpPr>
        <p:spPr bwMode="auto">
          <a:xfrm flipV="1">
            <a:off x="4011613" y="2108200"/>
            <a:ext cx="0" cy="287338"/>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6665" name="Text Box 59">
            <a:extLst>
              <a:ext uri="{FF2B5EF4-FFF2-40B4-BE49-F238E27FC236}">
                <a16:creationId xmlns:a16="http://schemas.microsoft.com/office/drawing/2014/main" id="{1C3E203B-473C-4500-934C-BD6A426F0202}"/>
              </a:ext>
            </a:extLst>
          </p:cNvPr>
          <p:cNvSpPr txBox="1">
            <a:spLocks noChangeArrowheads="1"/>
          </p:cNvSpPr>
          <p:nvPr/>
        </p:nvSpPr>
        <p:spPr bwMode="auto">
          <a:xfrm>
            <a:off x="7869238" y="2133600"/>
            <a:ext cx="590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400">
                <a:solidFill>
                  <a:schemeClr val="accent2"/>
                </a:solidFill>
              </a:rPr>
              <a:t>VA</a:t>
            </a:r>
          </a:p>
        </p:txBody>
      </p:sp>
      <p:sp>
        <p:nvSpPr>
          <p:cNvPr id="196666" name="Text Box 60">
            <a:extLst>
              <a:ext uri="{FF2B5EF4-FFF2-40B4-BE49-F238E27FC236}">
                <a16:creationId xmlns:a16="http://schemas.microsoft.com/office/drawing/2014/main" id="{2EE2D306-9F08-470B-A46A-2810C262CDDD}"/>
              </a:ext>
            </a:extLst>
          </p:cNvPr>
          <p:cNvSpPr txBox="1">
            <a:spLocks noChangeArrowheads="1"/>
          </p:cNvSpPr>
          <p:nvPr/>
        </p:nvSpPr>
        <p:spPr bwMode="auto">
          <a:xfrm>
            <a:off x="8767764" y="1997076"/>
            <a:ext cx="8604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4000">
                <a:solidFill>
                  <a:srgbClr val="FF0000"/>
                </a:solidFill>
              </a:rPr>
              <a:t>VA</a:t>
            </a:r>
          </a:p>
        </p:txBody>
      </p:sp>
      <p:sp>
        <p:nvSpPr>
          <p:cNvPr id="196667" name="Line 61">
            <a:extLst>
              <a:ext uri="{FF2B5EF4-FFF2-40B4-BE49-F238E27FC236}">
                <a16:creationId xmlns:a16="http://schemas.microsoft.com/office/drawing/2014/main" id="{C93C32AF-6680-4B68-8694-1B7E1F0B4FB8}"/>
              </a:ext>
            </a:extLst>
          </p:cNvPr>
          <p:cNvSpPr>
            <a:spLocks noChangeShapeType="1"/>
          </p:cNvSpPr>
          <p:nvPr/>
        </p:nvSpPr>
        <p:spPr bwMode="auto">
          <a:xfrm>
            <a:off x="8791575" y="2139950"/>
            <a:ext cx="0" cy="382588"/>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6668" name="Line 62">
            <a:extLst>
              <a:ext uri="{FF2B5EF4-FFF2-40B4-BE49-F238E27FC236}">
                <a16:creationId xmlns:a16="http://schemas.microsoft.com/office/drawing/2014/main" id="{6D11D014-F6F5-4620-9F1B-E405A60246A4}"/>
              </a:ext>
            </a:extLst>
          </p:cNvPr>
          <p:cNvSpPr>
            <a:spLocks noChangeShapeType="1"/>
          </p:cNvSpPr>
          <p:nvPr/>
        </p:nvSpPr>
        <p:spPr bwMode="auto">
          <a:xfrm>
            <a:off x="7875588" y="2228850"/>
            <a:ext cx="0" cy="280988"/>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6669" name="Line 63">
            <a:extLst>
              <a:ext uri="{FF2B5EF4-FFF2-40B4-BE49-F238E27FC236}">
                <a16:creationId xmlns:a16="http://schemas.microsoft.com/office/drawing/2014/main" id="{05488C3A-424A-4F47-9DCB-0FD0EA248028}"/>
              </a:ext>
            </a:extLst>
          </p:cNvPr>
          <p:cNvSpPr>
            <a:spLocks noChangeShapeType="1"/>
          </p:cNvSpPr>
          <p:nvPr/>
        </p:nvSpPr>
        <p:spPr bwMode="auto">
          <a:xfrm>
            <a:off x="8702675" y="2346326"/>
            <a:ext cx="0" cy="176213"/>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6670" name="Line 64">
            <a:extLst>
              <a:ext uri="{FF2B5EF4-FFF2-40B4-BE49-F238E27FC236}">
                <a16:creationId xmlns:a16="http://schemas.microsoft.com/office/drawing/2014/main" id="{B5C56110-3657-42A0-B59C-B614829E7840}"/>
              </a:ext>
            </a:extLst>
          </p:cNvPr>
          <p:cNvSpPr>
            <a:spLocks noChangeShapeType="1"/>
          </p:cNvSpPr>
          <p:nvPr/>
        </p:nvSpPr>
        <p:spPr bwMode="auto">
          <a:xfrm>
            <a:off x="7785100" y="2181226"/>
            <a:ext cx="0" cy="176213"/>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6671" name="Line 65">
            <a:extLst>
              <a:ext uri="{FF2B5EF4-FFF2-40B4-BE49-F238E27FC236}">
                <a16:creationId xmlns:a16="http://schemas.microsoft.com/office/drawing/2014/main" id="{ADD0DA81-563E-40E4-A59E-FB2D35161FF5}"/>
              </a:ext>
            </a:extLst>
          </p:cNvPr>
          <p:cNvSpPr>
            <a:spLocks noChangeShapeType="1"/>
          </p:cNvSpPr>
          <p:nvPr/>
        </p:nvSpPr>
        <p:spPr bwMode="auto">
          <a:xfrm flipV="1">
            <a:off x="4044950" y="1731964"/>
            <a:ext cx="0" cy="28733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6672" name="Text Box 66">
            <a:extLst>
              <a:ext uri="{FF2B5EF4-FFF2-40B4-BE49-F238E27FC236}">
                <a16:creationId xmlns:a16="http://schemas.microsoft.com/office/drawing/2014/main" id="{63C92334-3F71-4C61-BD57-1CEE15831A39}"/>
              </a:ext>
            </a:extLst>
          </p:cNvPr>
          <p:cNvSpPr txBox="1">
            <a:spLocks noChangeArrowheads="1"/>
          </p:cNvSpPr>
          <p:nvPr/>
        </p:nvSpPr>
        <p:spPr bwMode="auto">
          <a:xfrm>
            <a:off x="6721475" y="1509713"/>
            <a:ext cx="39052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a:t>Compensatory increase</a:t>
            </a:r>
            <a:r>
              <a:rPr lang="cs-CZ" altLang="cs-CZ" sz="1800"/>
              <a:t> of VA1, VA2</a:t>
            </a:r>
          </a:p>
        </p:txBody>
      </p:sp>
      <p:sp>
        <p:nvSpPr>
          <p:cNvPr id="196673" name="Line 67">
            <a:extLst>
              <a:ext uri="{FF2B5EF4-FFF2-40B4-BE49-F238E27FC236}">
                <a16:creationId xmlns:a16="http://schemas.microsoft.com/office/drawing/2014/main" id="{642A2308-55AB-49B1-BCA0-F698C1B71296}"/>
              </a:ext>
            </a:extLst>
          </p:cNvPr>
          <p:cNvSpPr>
            <a:spLocks noChangeShapeType="1"/>
          </p:cNvSpPr>
          <p:nvPr/>
        </p:nvSpPr>
        <p:spPr bwMode="auto">
          <a:xfrm flipV="1">
            <a:off x="6213475" y="906464"/>
            <a:ext cx="0" cy="28733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6674" name="Line 68">
            <a:extLst>
              <a:ext uri="{FF2B5EF4-FFF2-40B4-BE49-F238E27FC236}">
                <a16:creationId xmlns:a16="http://schemas.microsoft.com/office/drawing/2014/main" id="{0FB59B1D-B076-4863-A010-A0E7BE6DB150}"/>
              </a:ext>
            </a:extLst>
          </p:cNvPr>
          <p:cNvSpPr>
            <a:spLocks noChangeShapeType="1"/>
          </p:cNvSpPr>
          <p:nvPr/>
        </p:nvSpPr>
        <p:spPr bwMode="auto">
          <a:xfrm flipV="1">
            <a:off x="8643938" y="895350"/>
            <a:ext cx="0" cy="2873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6675" name="Line 69">
            <a:extLst>
              <a:ext uri="{FF2B5EF4-FFF2-40B4-BE49-F238E27FC236}">
                <a16:creationId xmlns:a16="http://schemas.microsoft.com/office/drawing/2014/main" id="{0F1D0317-6FDE-4F86-8843-05E46392A840}"/>
              </a:ext>
            </a:extLst>
          </p:cNvPr>
          <p:cNvSpPr>
            <a:spLocks noChangeShapeType="1"/>
          </p:cNvSpPr>
          <p:nvPr/>
        </p:nvSpPr>
        <p:spPr bwMode="auto">
          <a:xfrm flipV="1">
            <a:off x="7927975" y="876300"/>
            <a:ext cx="0" cy="2873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6676" name="Text Box 70">
            <a:extLst>
              <a:ext uri="{FF2B5EF4-FFF2-40B4-BE49-F238E27FC236}">
                <a16:creationId xmlns:a16="http://schemas.microsoft.com/office/drawing/2014/main" id="{5BD352CD-2665-499B-9A91-EF24F5C4612F}"/>
              </a:ext>
            </a:extLst>
          </p:cNvPr>
          <p:cNvSpPr txBox="1">
            <a:spLocks noChangeArrowheads="1"/>
          </p:cNvSpPr>
          <p:nvPr/>
        </p:nvSpPr>
        <p:spPr bwMode="auto">
          <a:xfrm>
            <a:off x="8718550" y="2903539"/>
            <a:ext cx="958850" cy="650875"/>
          </a:xfrm>
          <a:prstGeom prst="rect">
            <a:avLst/>
          </a:prstGeom>
          <a:solidFill>
            <a:srgbClr val="E0F1F2"/>
          </a:solidFill>
          <a:ln w="9525">
            <a:solidFill>
              <a:srgbClr val="00660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cs-CZ" altLang="cs-CZ" sz="1800" b="1">
                <a:solidFill>
                  <a:srgbClr val="006600"/>
                </a:solidFill>
              </a:rPr>
              <a:t>pCO</a:t>
            </a:r>
            <a:r>
              <a:rPr lang="cs-CZ" altLang="cs-CZ" sz="1800" b="1" baseline="-25000">
                <a:solidFill>
                  <a:srgbClr val="006600"/>
                </a:solidFill>
              </a:rPr>
              <a:t>2</a:t>
            </a:r>
          </a:p>
          <a:p>
            <a:pPr algn="ctr" eaLnBrk="1" hangingPunct="1">
              <a:spcBef>
                <a:spcPct val="0"/>
              </a:spcBef>
              <a:buFontTx/>
              <a:buNone/>
            </a:pPr>
            <a:r>
              <a:rPr lang="cs-CZ" altLang="cs-CZ" sz="1800" b="1">
                <a:solidFill>
                  <a:srgbClr val="006600"/>
                </a:solidFill>
              </a:rPr>
              <a:t>norm.</a:t>
            </a:r>
          </a:p>
        </p:txBody>
      </p:sp>
      <p:sp>
        <p:nvSpPr>
          <p:cNvPr id="196677" name="Text Box 71">
            <a:extLst>
              <a:ext uri="{FF2B5EF4-FFF2-40B4-BE49-F238E27FC236}">
                <a16:creationId xmlns:a16="http://schemas.microsoft.com/office/drawing/2014/main" id="{F28D5FFB-7B4D-44C3-903E-460ABF16C5DF}"/>
              </a:ext>
            </a:extLst>
          </p:cNvPr>
          <p:cNvSpPr txBox="1">
            <a:spLocks noChangeArrowheads="1"/>
          </p:cNvSpPr>
          <p:nvPr/>
        </p:nvSpPr>
        <p:spPr bwMode="auto">
          <a:xfrm>
            <a:off x="8034338" y="2913064"/>
            <a:ext cx="658812" cy="376237"/>
          </a:xfrm>
          <a:prstGeom prst="rect">
            <a:avLst/>
          </a:prstGeom>
          <a:solidFill>
            <a:srgbClr val="E0F1F2"/>
          </a:solidFill>
          <a:ln w="9525">
            <a:solidFill>
              <a:schemeClr val="accent2"/>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b="1">
                <a:solidFill>
                  <a:schemeClr val="accent2"/>
                </a:solidFill>
              </a:rPr>
              <a:t> pO</a:t>
            </a:r>
            <a:r>
              <a:rPr lang="cs-CZ" altLang="cs-CZ" sz="1800" b="1" baseline="-25000">
                <a:solidFill>
                  <a:schemeClr val="accent2"/>
                </a:solidFill>
              </a:rPr>
              <a:t>2</a:t>
            </a:r>
          </a:p>
        </p:txBody>
      </p:sp>
      <p:sp>
        <p:nvSpPr>
          <p:cNvPr id="196678" name="Line 72">
            <a:extLst>
              <a:ext uri="{FF2B5EF4-FFF2-40B4-BE49-F238E27FC236}">
                <a16:creationId xmlns:a16="http://schemas.microsoft.com/office/drawing/2014/main" id="{4AEB953E-5D1A-4320-90B6-54A010A1041A}"/>
              </a:ext>
            </a:extLst>
          </p:cNvPr>
          <p:cNvSpPr>
            <a:spLocks noChangeShapeType="1"/>
          </p:cNvSpPr>
          <p:nvPr/>
        </p:nvSpPr>
        <p:spPr bwMode="auto">
          <a:xfrm>
            <a:off x="8101013" y="3001964"/>
            <a:ext cx="0" cy="280987"/>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6679" name="Freeform 73">
            <a:extLst>
              <a:ext uri="{FF2B5EF4-FFF2-40B4-BE49-F238E27FC236}">
                <a16:creationId xmlns:a16="http://schemas.microsoft.com/office/drawing/2014/main" id="{55BA62FF-D5AD-49FB-8804-411C92A8CAFC}"/>
              </a:ext>
            </a:extLst>
          </p:cNvPr>
          <p:cNvSpPr>
            <a:spLocks/>
          </p:cNvSpPr>
          <p:nvPr/>
        </p:nvSpPr>
        <p:spPr bwMode="auto">
          <a:xfrm>
            <a:off x="4386263" y="2435226"/>
            <a:ext cx="1719262" cy="625475"/>
          </a:xfrm>
          <a:custGeom>
            <a:avLst/>
            <a:gdLst>
              <a:gd name="T0" fmla="*/ 0 w 1083"/>
              <a:gd name="T1" fmla="*/ 2147483646 h 394"/>
              <a:gd name="T2" fmla="*/ 2147483646 w 1083"/>
              <a:gd name="T3" fmla="*/ 2147483646 h 394"/>
              <a:gd name="T4" fmla="*/ 2147483646 w 1083"/>
              <a:gd name="T5" fmla="*/ 0 h 394"/>
              <a:gd name="T6" fmla="*/ 0 60000 65536"/>
              <a:gd name="T7" fmla="*/ 0 60000 65536"/>
              <a:gd name="T8" fmla="*/ 0 60000 65536"/>
              <a:gd name="T9" fmla="*/ 0 w 1083"/>
              <a:gd name="T10" fmla="*/ 0 h 394"/>
              <a:gd name="T11" fmla="*/ 1083 w 1083"/>
              <a:gd name="T12" fmla="*/ 394 h 394"/>
            </a:gdLst>
            <a:ahLst/>
            <a:cxnLst>
              <a:cxn ang="T6">
                <a:pos x="T0" y="T1"/>
              </a:cxn>
              <a:cxn ang="T7">
                <a:pos x="T2" y="T3"/>
              </a:cxn>
              <a:cxn ang="T8">
                <a:pos x="T4" y="T5"/>
              </a:cxn>
            </a:cxnLst>
            <a:rect l="T9" t="T10" r="T11" b="T12"/>
            <a:pathLst>
              <a:path w="1083" h="394">
                <a:moveTo>
                  <a:pt x="0" y="394"/>
                </a:moveTo>
                <a:cubicBezTo>
                  <a:pt x="317" y="392"/>
                  <a:pt x="634" y="391"/>
                  <a:pt x="814" y="325"/>
                </a:cubicBezTo>
                <a:cubicBezTo>
                  <a:pt x="994" y="259"/>
                  <a:pt x="1038" y="129"/>
                  <a:pt x="1083" y="0"/>
                </a:cubicBezTo>
              </a:path>
            </a:pathLst>
          </a:custGeom>
          <a:noFill/>
          <a:ln w="19050" cap="flat" cmpd="sng">
            <a:solidFill>
              <a:schemeClr val="tx1"/>
            </a:solidFill>
            <a:prstDash val="solid"/>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6680" name="Freeform 74">
            <a:extLst>
              <a:ext uri="{FF2B5EF4-FFF2-40B4-BE49-F238E27FC236}">
                <a16:creationId xmlns:a16="http://schemas.microsoft.com/office/drawing/2014/main" id="{E36B46C6-F706-4A52-BCE4-5FC3003D93A1}"/>
              </a:ext>
            </a:extLst>
          </p:cNvPr>
          <p:cNvSpPr>
            <a:spLocks/>
          </p:cNvSpPr>
          <p:nvPr/>
        </p:nvSpPr>
        <p:spPr bwMode="auto">
          <a:xfrm>
            <a:off x="4192588" y="2454276"/>
            <a:ext cx="1833562" cy="327025"/>
          </a:xfrm>
          <a:custGeom>
            <a:avLst/>
            <a:gdLst>
              <a:gd name="T0" fmla="*/ 0 w 1155"/>
              <a:gd name="T1" fmla="*/ 2147483646 h 206"/>
              <a:gd name="T2" fmla="*/ 2147483646 w 1155"/>
              <a:gd name="T3" fmla="*/ 2147483646 h 206"/>
              <a:gd name="T4" fmla="*/ 2147483646 w 1155"/>
              <a:gd name="T5" fmla="*/ 0 h 206"/>
              <a:gd name="T6" fmla="*/ 0 60000 65536"/>
              <a:gd name="T7" fmla="*/ 0 60000 65536"/>
              <a:gd name="T8" fmla="*/ 0 60000 65536"/>
              <a:gd name="T9" fmla="*/ 0 w 1155"/>
              <a:gd name="T10" fmla="*/ 0 h 206"/>
              <a:gd name="T11" fmla="*/ 1155 w 1155"/>
              <a:gd name="T12" fmla="*/ 206 h 206"/>
            </a:gdLst>
            <a:ahLst/>
            <a:cxnLst>
              <a:cxn ang="T6">
                <a:pos x="T0" y="T1"/>
              </a:cxn>
              <a:cxn ang="T7">
                <a:pos x="T2" y="T3"/>
              </a:cxn>
              <a:cxn ang="T8">
                <a:pos x="T4" y="T5"/>
              </a:cxn>
            </a:cxnLst>
            <a:rect l="T9" t="T10" r="T11" b="T12"/>
            <a:pathLst>
              <a:path w="1155" h="206">
                <a:moveTo>
                  <a:pt x="0" y="206"/>
                </a:moveTo>
                <a:cubicBezTo>
                  <a:pt x="317" y="204"/>
                  <a:pt x="622" y="171"/>
                  <a:pt x="814" y="137"/>
                </a:cubicBezTo>
                <a:cubicBezTo>
                  <a:pt x="1006" y="103"/>
                  <a:pt x="1084" y="29"/>
                  <a:pt x="1155" y="0"/>
                </a:cubicBezTo>
              </a:path>
            </a:pathLst>
          </a:custGeom>
          <a:noFill/>
          <a:ln w="57150" cap="flat" cmpd="sng">
            <a:solidFill>
              <a:schemeClr val="tx1"/>
            </a:solidFill>
            <a:prstDash val="solid"/>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6681" name="Freeform 75">
            <a:extLst>
              <a:ext uri="{FF2B5EF4-FFF2-40B4-BE49-F238E27FC236}">
                <a16:creationId xmlns:a16="http://schemas.microsoft.com/office/drawing/2014/main" id="{5A30F6F6-F01E-4F50-BC86-EE27AC0DE07E}"/>
              </a:ext>
            </a:extLst>
          </p:cNvPr>
          <p:cNvSpPr>
            <a:spLocks/>
          </p:cNvSpPr>
          <p:nvPr/>
        </p:nvSpPr>
        <p:spPr bwMode="auto">
          <a:xfrm>
            <a:off x="6219826" y="1271589"/>
            <a:ext cx="334963" cy="765175"/>
          </a:xfrm>
          <a:custGeom>
            <a:avLst/>
            <a:gdLst>
              <a:gd name="T0" fmla="*/ 0 w 211"/>
              <a:gd name="T1" fmla="*/ 2147483646 h 482"/>
              <a:gd name="T2" fmla="*/ 2147483646 w 211"/>
              <a:gd name="T3" fmla="*/ 2147483646 h 482"/>
              <a:gd name="T4" fmla="*/ 2147483646 w 211"/>
              <a:gd name="T5" fmla="*/ 0 h 482"/>
              <a:gd name="T6" fmla="*/ 0 60000 65536"/>
              <a:gd name="T7" fmla="*/ 0 60000 65536"/>
              <a:gd name="T8" fmla="*/ 0 60000 65536"/>
              <a:gd name="T9" fmla="*/ 0 w 211"/>
              <a:gd name="T10" fmla="*/ 0 h 482"/>
              <a:gd name="T11" fmla="*/ 211 w 211"/>
              <a:gd name="T12" fmla="*/ 482 h 482"/>
            </a:gdLst>
            <a:ahLst/>
            <a:cxnLst>
              <a:cxn ang="T6">
                <a:pos x="T0" y="T1"/>
              </a:cxn>
              <a:cxn ang="T7">
                <a:pos x="T2" y="T3"/>
              </a:cxn>
              <a:cxn ang="T8">
                <a:pos x="T4" y="T5"/>
              </a:cxn>
            </a:cxnLst>
            <a:rect l="T9" t="T10" r="T11" b="T12"/>
            <a:pathLst>
              <a:path w="211" h="482">
                <a:moveTo>
                  <a:pt x="0" y="482"/>
                </a:moveTo>
                <a:cubicBezTo>
                  <a:pt x="31" y="455"/>
                  <a:pt x="154" y="400"/>
                  <a:pt x="185" y="320"/>
                </a:cubicBezTo>
                <a:cubicBezTo>
                  <a:pt x="211" y="233"/>
                  <a:pt x="185" y="67"/>
                  <a:pt x="185" y="0"/>
                </a:cubicBezTo>
              </a:path>
            </a:pathLst>
          </a:custGeom>
          <a:noFill/>
          <a:ln w="19050" cmpd="sng">
            <a:solidFill>
              <a:schemeClr val="tx1"/>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6682" name="Line 76">
            <a:extLst>
              <a:ext uri="{FF2B5EF4-FFF2-40B4-BE49-F238E27FC236}">
                <a16:creationId xmlns:a16="http://schemas.microsoft.com/office/drawing/2014/main" id="{DAFB2C9E-9266-46E4-B517-BC260F12B107}"/>
              </a:ext>
            </a:extLst>
          </p:cNvPr>
          <p:cNvSpPr>
            <a:spLocks noChangeShapeType="1"/>
          </p:cNvSpPr>
          <p:nvPr/>
        </p:nvSpPr>
        <p:spPr bwMode="auto">
          <a:xfrm flipH="1">
            <a:off x="8010525" y="1290638"/>
            <a:ext cx="12700" cy="277812"/>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6683" name="Line 77">
            <a:extLst>
              <a:ext uri="{FF2B5EF4-FFF2-40B4-BE49-F238E27FC236}">
                <a16:creationId xmlns:a16="http://schemas.microsoft.com/office/drawing/2014/main" id="{3B9E9AC5-0DB9-4608-85DB-50BAA83C58A2}"/>
              </a:ext>
            </a:extLst>
          </p:cNvPr>
          <p:cNvSpPr>
            <a:spLocks noChangeShapeType="1"/>
          </p:cNvSpPr>
          <p:nvPr/>
        </p:nvSpPr>
        <p:spPr bwMode="auto">
          <a:xfrm flipH="1">
            <a:off x="8996363" y="1184275"/>
            <a:ext cx="0" cy="395288"/>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6684" name="Line 78">
            <a:extLst>
              <a:ext uri="{FF2B5EF4-FFF2-40B4-BE49-F238E27FC236}">
                <a16:creationId xmlns:a16="http://schemas.microsoft.com/office/drawing/2014/main" id="{68904F79-C26C-43F2-9FDA-E4CD0B032F90}"/>
              </a:ext>
            </a:extLst>
          </p:cNvPr>
          <p:cNvSpPr>
            <a:spLocks noChangeShapeType="1"/>
          </p:cNvSpPr>
          <p:nvPr/>
        </p:nvSpPr>
        <p:spPr bwMode="auto">
          <a:xfrm flipH="1">
            <a:off x="8045450" y="1839913"/>
            <a:ext cx="12700" cy="277812"/>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6685" name="Line 79">
            <a:extLst>
              <a:ext uri="{FF2B5EF4-FFF2-40B4-BE49-F238E27FC236}">
                <a16:creationId xmlns:a16="http://schemas.microsoft.com/office/drawing/2014/main" id="{3778A11A-699F-4E4D-A758-D784586317F2}"/>
              </a:ext>
            </a:extLst>
          </p:cNvPr>
          <p:cNvSpPr>
            <a:spLocks noChangeShapeType="1"/>
          </p:cNvSpPr>
          <p:nvPr/>
        </p:nvSpPr>
        <p:spPr bwMode="auto">
          <a:xfrm flipH="1">
            <a:off x="9036050" y="1792288"/>
            <a:ext cx="12700" cy="277812"/>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6686" name="Line 80">
            <a:extLst>
              <a:ext uri="{FF2B5EF4-FFF2-40B4-BE49-F238E27FC236}">
                <a16:creationId xmlns:a16="http://schemas.microsoft.com/office/drawing/2014/main" id="{A9692F2F-05A0-4D71-BDC5-09BA29B8A2FD}"/>
              </a:ext>
            </a:extLst>
          </p:cNvPr>
          <p:cNvSpPr>
            <a:spLocks noChangeShapeType="1"/>
          </p:cNvSpPr>
          <p:nvPr/>
        </p:nvSpPr>
        <p:spPr bwMode="auto">
          <a:xfrm>
            <a:off x="8286750" y="2522539"/>
            <a:ext cx="336550" cy="319087"/>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6687" name="Line 81">
            <a:extLst>
              <a:ext uri="{FF2B5EF4-FFF2-40B4-BE49-F238E27FC236}">
                <a16:creationId xmlns:a16="http://schemas.microsoft.com/office/drawing/2014/main" id="{1DFCC79A-62CB-447B-B9DA-ED5356F9FE33}"/>
              </a:ext>
            </a:extLst>
          </p:cNvPr>
          <p:cNvSpPr>
            <a:spLocks noChangeShapeType="1"/>
          </p:cNvSpPr>
          <p:nvPr/>
        </p:nvSpPr>
        <p:spPr bwMode="auto">
          <a:xfrm flipH="1">
            <a:off x="8791575" y="2522539"/>
            <a:ext cx="158750" cy="319087"/>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6688" name="Text Box 82">
            <a:extLst>
              <a:ext uri="{FF2B5EF4-FFF2-40B4-BE49-F238E27FC236}">
                <a16:creationId xmlns:a16="http://schemas.microsoft.com/office/drawing/2014/main" id="{0F451A7E-EFD5-456F-ABC1-29B2BEDAC588}"/>
              </a:ext>
            </a:extLst>
          </p:cNvPr>
          <p:cNvSpPr txBox="1">
            <a:spLocks noChangeArrowheads="1"/>
          </p:cNvSpPr>
          <p:nvPr/>
        </p:nvSpPr>
        <p:spPr bwMode="auto">
          <a:xfrm>
            <a:off x="7591425" y="3832226"/>
            <a:ext cx="24336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cs-CZ" altLang="cs-CZ" sz="1800" b="1">
                <a:solidFill>
                  <a:schemeClr val="accent2"/>
                </a:solidFill>
              </a:rPr>
              <a:t>„blue bloaters“ </a:t>
            </a:r>
          </a:p>
        </p:txBody>
      </p:sp>
      <p:sp>
        <p:nvSpPr>
          <p:cNvPr id="196689" name="Text Box 4">
            <a:extLst>
              <a:ext uri="{FF2B5EF4-FFF2-40B4-BE49-F238E27FC236}">
                <a16:creationId xmlns:a16="http://schemas.microsoft.com/office/drawing/2014/main" id="{70E70E14-8F00-4DAF-864F-4A7B7C926DE7}"/>
              </a:ext>
            </a:extLst>
          </p:cNvPr>
          <p:cNvSpPr txBox="1">
            <a:spLocks noChangeArrowheads="1"/>
          </p:cNvSpPr>
          <p:nvPr/>
        </p:nvSpPr>
        <p:spPr bwMode="auto">
          <a:xfrm>
            <a:off x="1898651" y="260350"/>
            <a:ext cx="83931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2400" b="1" u="sng">
                <a:solidFill>
                  <a:schemeClr val="accent2"/>
                </a:solidFill>
              </a:rPr>
              <a:t>Obstructive form</a:t>
            </a:r>
            <a:r>
              <a:rPr lang="en-US" altLang="cs-CZ" sz="2400" b="1">
                <a:solidFill>
                  <a:schemeClr val="accent2"/>
                </a:solidFill>
              </a:rPr>
              <a:t> of the chronic obstructive lung disease</a:t>
            </a:r>
            <a:endParaRPr lang="cs-CZ" altLang="cs-CZ" sz="2400" b="1">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03779"/>
                                        </p:tgtEl>
                                        <p:attrNameLst>
                                          <p:attrName>style.visibility</p:attrName>
                                        </p:attrNameLst>
                                      </p:cBhvr>
                                      <p:to>
                                        <p:strVal val="visible"/>
                                      </p:to>
                                    </p:set>
                                    <p:animEffect transition="in" filter="checkerboard(across)">
                                      <p:cBhvr>
                                        <p:cTn id="7" dur="500"/>
                                        <p:tgtEl>
                                          <p:spTgt spid="2037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9" grpId="0" animBg="1"/>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AutoShape 2">
            <a:extLst>
              <a:ext uri="{FF2B5EF4-FFF2-40B4-BE49-F238E27FC236}">
                <a16:creationId xmlns:a16="http://schemas.microsoft.com/office/drawing/2014/main" id="{4EF0154F-C76B-49B3-82FC-01E352051DAC}"/>
              </a:ext>
            </a:extLst>
          </p:cNvPr>
          <p:cNvSpPr>
            <a:spLocks noChangeArrowheads="1"/>
          </p:cNvSpPr>
          <p:nvPr/>
        </p:nvSpPr>
        <p:spPr bwMode="auto">
          <a:xfrm rot="-1113281">
            <a:off x="6284914" y="3136901"/>
            <a:ext cx="1990725" cy="365125"/>
          </a:xfrm>
          <a:prstGeom prst="rightArrow">
            <a:avLst>
              <a:gd name="adj1" fmla="val 50000"/>
              <a:gd name="adj2" fmla="val 136304"/>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8659" name="AutoShape 3">
            <a:extLst>
              <a:ext uri="{FF2B5EF4-FFF2-40B4-BE49-F238E27FC236}">
                <a16:creationId xmlns:a16="http://schemas.microsoft.com/office/drawing/2014/main" id="{1E7D58C1-9B17-489E-94D8-6A71E2117C4C}"/>
              </a:ext>
            </a:extLst>
          </p:cNvPr>
          <p:cNvSpPr>
            <a:spLocks noChangeArrowheads="1"/>
          </p:cNvSpPr>
          <p:nvPr/>
        </p:nvSpPr>
        <p:spPr bwMode="auto">
          <a:xfrm rot="3887456">
            <a:off x="8128794" y="3367882"/>
            <a:ext cx="763588" cy="365125"/>
          </a:xfrm>
          <a:prstGeom prst="rightArrow">
            <a:avLst>
              <a:gd name="adj1" fmla="val 50000"/>
              <a:gd name="adj2" fmla="val 52283"/>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8660" name="Freeform 4">
            <a:extLst>
              <a:ext uri="{FF2B5EF4-FFF2-40B4-BE49-F238E27FC236}">
                <a16:creationId xmlns:a16="http://schemas.microsoft.com/office/drawing/2014/main" id="{6A414F25-0120-4406-8AA6-B2C181F32F41}"/>
              </a:ext>
            </a:extLst>
          </p:cNvPr>
          <p:cNvSpPr>
            <a:spLocks/>
          </p:cNvSpPr>
          <p:nvPr/>
        </p:nvSpPr>
        <p:spPr bwMode="auto">
          <a:xfrm>
            <a:off x="1822450" y="3776663"/>
            <a:ext cx="2990850" cy="1485900"/>
          </a:xfrm>
          <a:custGeom>
            <a:avLst/>
            <a:gdLst>
              <a:gd name="T0" fmla="*/ 2147483646 w 1884"/>
              <a:gd name="T1" fmla="*/ 2147483646 h 936"/>
              <a:gd name="T2" fmla="*/ 2147483646 w 1884"/>
              <a:gd name="T3" fmla="*/ 2147483646 h 936"/>
              <a:gd name="T4" fmla="*/ 2147483646 w 1884"/>
              <a:gd name="T5" fmla="*/ 2147483646 h 936"/>
              <a:gd name="T6" fmla="*/ 2147483646 w 1884"/>
              <a:gd name="T7" fmla="*/ 2147483646 h 936"/>
              <a:gd name="T8" fmla="*/ 2147483646 w 1884"/>
              <a:gd name="T9" fmla="*/ 2147483646 h 936"/>
              <a:gd name="T10" fmla="*/ 2147483646 w 1884"/>
              <a:gd name="T11" fmla="*/ 2147483646 h 936"/>
              <a:gd name="T12" fmla="*/ 2147483646 w 1884"/>
              <a:gd name="T13" fmla="*/ 2147483646 h 936"/>
              <a:gd name="T14" fmla="*/ 2147483646 w 1884"/>
              <a:gd name="T15" fmla="*/ 2147483646 h 936"/>
              <a:gd name="T16" fmla="*/ 2147483646 w 1884"/>
              <a:gd name="T17" fmla="*/ 2147483646 h 936"/>
              <a:gd name="T18" fmla="*/ 2147483646 w 1884"/>
              <a:gd name="T19" fmla="*/ 2147483646 h 936"/>
              <a:gd name="T20" fmla="*/ 2147483646 w 1884"/>
              <a:gd name="T21" fmla="*/ 2147483646 h 936"/>
              <a:gd name="T22" fmla="*/ 2147483646 w 1884"/>
              <a:gd name="T23" fmla="*/ 2147483646 h 936"/>
              <a:gd name="T24" fmla="*/ 0 w 1884"/>
              <a:gd name="T25" fmla="*/ 0 h 9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884"/>
              <a:gd name="T40" fmla="*/ 0 h 936"/>
              <a:gd name="T41" fmla="*/ 1884 w 1884"/>
              <a:gd name="T42" fmla="*/ 936 h 9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884" h="936">
                <a:moveTo>
                  <a:pt x="1884" y="933"/>
                </a:moveTo>
                <a:cubicBezTo>
                  <a:pt x="1847" y="926"/>
                  <a:pt x="1726" y="936"/>
                  <a:pt x="1671" y="889"/>
                </a:cubicBezTo>
                <a:cubicBezTo>
                  <a:pt x="1616" y="842"/>
                  <a:pt x="1586" y="720"/>
                  <a:pt x="1552" y="651"/>
                </a:cubicBezTo>
                <a:cubicBezTo>
                  <a:pt x="1518" y="582"/>
                  <a:pt x="1498" y="486"/>
                  <a:pt x="1466" y="475"/>
                </a:cubicBezTo>
                <a:cubicBezTo>
                  <a:pt x="1434" y="464"/>
                  <a:pt x="1407" y="558"/>
                  <a:pt x="1358" y="582"/>
                </a:cubicBezTo>
                <a:cubicBezTo>
                  <a:pt x="1309" y="606"/>
                  <a:pt x="1225" y="620"/>
                  <a:pt x="1170" y="619"/>
                </a:cubicBezTo>
                <a:cubicBezTo>
                  <a:pt x="1115" y="618"/>
                  <a:pt x="1074" y="615"/>
                  <a:pt x="1027" y="576"/>
                </a:cubicBezTo>
                <a:cubicBezTo>
                  <a:pt x="980" y="537"/>
                  <a:pt x="903" y="445"/>
                  <a:pt x="888" y="382"/>
                </a:cubicBezTo>
                <a:cubicBezTo>
                  <a:pt x="873" y="319"/>
                  <a:pt x="943" y="253"/>
                  <a:pt x="938" y="200"/>
                </a:cubicBezTo>
                <a:cubicBezTo>
                  <a:pt x="933" y="147"/>
                  <a:pt x="941" y="89"/>
                  <a:pt x="857" y="62"/>
                </a:cubicBezTo>
                <a:cubicBezTo>
                  <a:pt x="773" y="35"/>
                  <a:pt x="553" y="41"/>
                  <a:pt x="431" y="37"/>
                </a:cubicBezTo>
                <a:cubicBezTo>
                  <a:pt x="309" y="33"/>
                  <a:pt x="197" y="44"/>
                  <a:pt x="125" y="38"/>
                </a:cubicBezTo>
                <a:cubicBezTo>
                  <a:pt x="53" y="32"/>
                  <a:pt x="26" y="8"/>
                  <a:pt x="0" y="0"/>
                </a:cubicBezTo>
              </a:path>
            </a:pathLst>
          </a:custGeom>
          <a:noFill/>
          <a:ln w="76200" cmpd="sng">
            <a:solidFill>
              <a:srgbClr val="FF00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8661" name="Freeform 5">
            <a:extLst>
              <a:ext uri="{FF2B5EF4-FFF2-40B4-BE49-F238E27FC236}">
                <a16:creationId xmlns:a16="http://schemas.microsoft.com/office/drawing/2014/main" id="{ADCFE87C-C75F-447E-AF26-1F44FE77D086}"/>
              </a:ext>
            </a:extLst>
          </p:cNvPr>
          <p:cNvSpPr>
            <a:spLocks/>
          </p:cNvSpPr>
          <p:nvPr/>
        </p:nvSpPr>
        <p:spPr bwMode="auto">
          <a:xfrm>
            <a:off x="1773238" y="3825876"/>
            <a:ext cx="3060700" cy="1497013"/>
          </a:xfrm>
          <a:custGeom>
            <a:avLst/>
            <a:gdLst>
              <a:gd name="T0" fmla="*/ 0 w 1928"/>
              <a:gd name="T1" fmla="*/ 0 h 943"/>
              <a:gd name="T2" fmla="*/ 2147483646 w 1928"/>
              <a:gd name="T3" fmla="*/ 2147483646 h 943"/>
              <a:gd name="T4" fmla="*/ 2147483646 w 1928"/>
              <a:gd name="T5" fmla="*/ 2147483646 h 943"/>
              <a:gd name="T6" fmla="*/ 2147483646 w 1928"/>
              <a:gd name="T7" fmla="*/ 2147483646 h 943"/>
              <a:gd name="T8" fmla="*/ 2147483646 w 1928"/>
              <a:gd name="T9" fmla="*/ 2147483646 h 943"/>
              <a:gd name="T10" fmla="*/ 2147483646 w 1928"/>
              <a:gd name="T11" fmla="*/ 2147483646 h 943"/>
              <a:gd name="T12" fmla="*/ 2147483646 w 1928"/>
              <a:gd name="T13" fmla="*/ 2147483646 h 943"/>
              <a:gd name="T14" fmla="*/ 2147483646 w 1928"/>
              <a:gd name="T15" fmla="*/ 2147483646 h 943"/>
              <a:gd name="T16" fmla="*/ 2147483646 w 1928"/>
              <a:gd name="T17" fmla="*/ 2147483646 h 9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28"/>
              <a:gd name="T28" fmla="*/ 0 h 943"/>
              <a:gd name="T29" fmla="*/ 1928 w 1928"/>
              <a:gd name="T30" fmla="*/ 943 h 9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28" h="943">
                <a:moveTo>
                  <a:pt x="0" y="0"/>
                </a:moveTo>
                <a:cubicBezTo>
                  <a:pt x="84" y="25"/>
                  <a:pt x="417" y="102"/>
                  <a:pt x="513" y="150"/>
                </a:cubicBezTo>
                <a:cubicBezTo>
                  <a:pt x="609" y="198"/>
                  <a:pt x="550" y="250"/>
                  <a:pt x="576" y="288"/>
                </a:cubicBezTo>
                <a:cubicBezTo>
                  <a:pt x="602" y="326"/>
                  <a:pt x="625" y="358"/>
                  <a:pt x="669" y="376"/>
                </a:cubicBezTo>
                <a:cubicBezTo>
                  <a:pt x="713" y="394"/>
                  <a:pt x="801" y="348"/>
                  <a:pt x="838" y="394"/>
                </a:cubicBezTo>
                <a:cubicBezTo>
                  <a:pt x="875" y="440"/>
                  <a:pt x="871" y="567"/>
                  <a:pt x="889" y="651"/>
                </a:cubicBezTo>
                <a:cubicBezTo>
                  <a:pt x="907" y="735"/>
                  <a:pt x="851" y="859"/>
                  <a:pt x="945" y="901"/>
                </a:cubicBezTo>
                <a:cubicBezTo>
                  <a:pt x="1039" y="943"/>
                  <a:pt x="1288" y="896"/>
                  <a:pt x="1452" y="901"/>
                </a:cubicBezTo>
                <a:cubicBezTo>
                  <a:pt x="1616" y="906"/>
                  <a:pt x="1849" y="929"/>
                  <a:pt x="1928" y="933"/>
                </a:cubicBezTo>
              </a:path>
            </a:pathLst>
          </a:custGeom>
          <a:noFill/>
          <a:ln w="190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8662" name="Rectangle 6">
            <a:extLst>
              <a:ext uri="{FF2B5EF4-FFF2-40B4-BE49-F238E27FC236}">
                <a16:creationId xmlns:a16="http://schemas.microsoft.com/office/drawing/2014/main" id="{0D0506FD-AE4C-4D5E-B2B0-B79AF207F0BE}"/>
              </a:ext>
            </a:extLst>
          </p:cNvPr>
          <p:cNvSpPr>
            <a:spLocks noChangeArrowheads="1"/>
          </p:cNvSpPr>
          <p:nvPr/>
        </p:nvSpPr>
        <p:spPr bwMode="auto">
          <a:xfrm>
            <a:off x="1547813" y="5373689"/>
            <a:ext cx="1712912" cy="1368425"/>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8663" name="Line 7">
            <a:extLst>
              <a:ext uri="{FF2B5EF4-FFF2-40B4-BE49-F238E27FC236}">
                <a16:creationId xmlns:a16="http://schemas.microsoft.com/office/drawing/2014/main" id="{FE8BA6C6-6DCF-4982-BBD0-65136FF1DC6F}"/>
              </a:ext>
            </a:extLst>
          </p:cNvPr>
          <p:cNvSpPr>
            <a:spLocks noChangeShapeType="1"/>
          </p:cNvSpPr>
          <p:nvPr/>
        </p:nvSpPr>
        <p:spPr bwMode="auto">
          <a:xfrm flipV="1">
            <a:off x="1993900" y="5942014"/>
            <a:ext cx="0" cy="287337"/>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8664" name="Text Box 8">
            <a:extLst>
              <a:ext uri="{FF2B5EF4-FFF2-40B4-BE49-F238E27FC236}">
                <a16:creationId xmlns:a16="http://schemas.microsoft.com/office/drawing/2014/main" id="{6F93D448-919C-4C60-9BA9-723B1F4ECFB2}"/>
              </a:ext>
            </a:extLst>
          </p:cNvPr>
          <p:cNvSpPr txBox="1">
            <a:spLocks noChangeArrowheads="1"/>
          </p:cNvSpPr>
          <p:nvPr/>
        </p:nvSpPr>
        <p:spPr bwMode="auto">
          <a:xfrm>
            <a:off x="1979613" y="5408614"/>
            <a:ext cx="863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pCO</a:t>
            </a:r>
            <a:r>
              <a:rPr lang="cs-CZ" altLang="cs-CZ" sz="2000" baseline="-25000"/>
              <a:t>2</a:t>
            </a:r>
          </a:p>
        </p:txBody>
      </p:sp>
      <p:sp>
        <p:nvSpPr>
          <p:cNvPr id="198665" name="Text Box 9">
            <a:extLst>
              <a:ext uri="{FF2B5EF4-FFF2-40B4-BE49-F238E27FC236}">
                <a16:creationId xmlns:a16="http://schemas.microsoft.com/office/drawing/2014/main" id="{6D548BD8-2B56-45F3-A398-FBEC06C1EEC7}"/>
              </a:ext>
            </a:extLst>
          </p:cNvPr>
          <p:cNvSpPr txBox="1">
            <a:spLocks noChangeArrowheads="1"/>
          </p:cNvSpPr>
          <p:nvPr/>
        </p:nvSpPr>
        <p:spPr bwMode="auto">
          <a:xfrm>
            <a:off x="1981200" y="5805489"/>
            <a:ext cx="6477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pO</a:t>
            </a:r>
            <a:r>
              <a:rPr lang="cs-CZ" altLang="cs-CZ" sz="2000" baseline="-25000"/>
              <a:t>2</a:t>
            </a:r>
          </a:p>
        </p:txBody>
      </p:sp>
      <p:sp>
        <p:nvSpPr>
          <p:cNvPr id="198666" name="Line 10">
            <a:extLst>
              <a:ext uri="{FF2B5EF4-FFF2-40B4-BE49-F238E27FC236}">
                <a16:creationId xmlns:a16="http://schemas.microsoft.com/office/drawing/2014/main" id="{A3957799-22A7-4212-B03B-92F18636FA40}"/>
              </a:ext>
            </a:extLst>
          </p:cNvPr>
          <p:cNvSpPr>
            <a:spLocks noChangeShapeType="1"/>
          </p:cNvSpPr>
          <p:nvPr/>
        </p:nvSpPr>
        <p:spPr bwMode="auto">
          <a:xfrm flipV="1">
            <a:off x="1979613" y="5519739"/>
            <a:ext cx="0" cy="28733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8667" name="Text Box 11">
            <a:extLst>
              <a:ext uri="{FF2B5EF4-FFF2-40B4-BE49-F238E27FC236}">
                <a16:creationId xmlns:a16="http://schemas.microsoft.com/office/drawing/2014/main" id="{A13A33D1-4476-464E-88A2-7DE23C4A9A06}"/>
              </a:ext>
            </a:extLst>
          </p:cNvPr>
          <p:cNvSpPr txBox="1">
            <a:spLocks noChangeArrowheads="1"/>
          </p:cNvSpPr>
          <p:nvPr/>
        </p:nvSpPr>
        <p:spPr bwMode="auto">
          <a:xfrm>
            <a:off x="1587501" y="720725"/>
            <a:ext cx="2843213" cy="406400"/>
          </a:xfrm>
          <a:prstGeom prst="rect">
            <a:avLst/>
          </a:prstGeom>
          <a:solidFill>
            <a:srgbClr val="66FFFF"/>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VE =   VD + (  </a:t>
            </a:r>
            <a:r>
              <a:rPr lang="cs-CZ" altLang="cs-CZ" sz="1200" b="1"/>
              <a:t>VA1</a:t>
            </a:r>
            <a:r>
              <a:rPr lang="cs-CZ" altLang="cs-CZ" sz="1800"/>
              <a:t> +  </a:t>
            </a:r>
            <a:r>
              <a:rPr lang="cs-CZ" altLang="cs-CZ" sz="2000"/>
              <a:t>VA2</a:t>
            </a:r>
            <a:r>
              <a:rPr lang="cs-CZ" altLang="cs-CZ" sz="1800"/>
              <a:t>)</a:t>
            </a:r>
          </a:p>
        </p:txBody>
      </p:sp>
      <p:sp>
        <p:nvSpPr>
          <p:cNvPr id="198668" name="Text Box 12">
            <a:extLst>
              <a:ext uri="{FF2B5EF4-FFF2-40B4-BE49-F238E27FC236}">
                <a16:creationId xmlns:a16="http://schemas.microsoft.com/office/drawing/2014/main" id="{F2244052-72CA-47DA-8DC0-B95F69DA595C}"/>
              </a:ext>
            </a:extLst>
          </p:cNvPr>
          <p:cNvSpPr txBox="1">
            <a:spLocks noChangeArrowheads="1"/>
          </p:cNvSpPr>
          <p:nvPr/>
        </p:nvSpPr>
        <p:spPr bwMode="auto">
          <a:xfrm>
            <a:off x="1547814" y="6188076"/>
            <a:ext cx="1728787"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cs-CZ" altLang="cs-CZ" sz="1600"/>
              <a:t>Hypoventilated alveolus</a:t>
            </a:r>
          </a:p>
        </p:txBody>
      </p:sp>
      <p:sp>
        <p:nvSpPr>
          <p:cNvPr id="198669" name="Rectangle 13">
            <a:extLst>
              <a:ext uri="{FF2B5EF4-FFF2-40B4-BE49-F238E27FC236}">
                <a16:creationId xmlns:a16="http://schemas.microsoft.com/office/drawing/2014/main" id="{D4D56B08-C33B-4FE7-AC6E-1F0CDE5182A3}"/>
              </a:ext>
            </a:extLst>
          </p:cNvPr>
          <p:cNvSpPr>
            <a:spLocks noChangeArrowheads="1"/>
          </p:cNvSpPr>
          <p:nvPr/>
        </p:nvSpPr>
        <p:spPr bwMode="auto">
          <a:xfrm>
            <a:off x="3275013" y="5380039"/>
            <a:ext cx="1714500" cy="1368425"/>
          </a:xfrm>
          <a:prstGeom prst="rect">
            <a:avLst/>
          </a:prstGeom>
          <a:solidFill>
            <a:srgbClr val="FFCCCC"/>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8670" name="Line 14">
            <a:extLst>
              <a:ext uri="{FF2B5EF4-FFF2-40B4-BE49-F238E27FC236}">
                <a16:creationId xmlns:a16="http://schemas.microsoft.com/office/drawing/2014/main" id="{4BD9AD8B-F51B-4882-B101-EBAEC541C433}"/>
              </a:ext>
            </a:extLst>
          </p:cNvPr>
          <p:cNvSpPr>
            <a:spLocks noChangeShapeType="1"/>
          </p:cNvSpPr>
          <p:nvPr/>
        </p:nvSpPr>
        <p:spPr bwMode="auto">
          <a:xfrm flipV="1">
            <a:off x="3706813" y="5524500"/>
            <a:ext cx="0" cy="287338"/>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8671" name="Text Box 15">
            <a:extLst>
              <a:ext uri="{FF2B5EF4-FFF2-40B4-BE49-F238E27FC236}">
                <a16:creationId xmlns:a16="http://schemas.microsoft.com/office/drawing/2014/main" id="{7B594F8D-B57F-42F0-A38C-6AC8CDC31654}"/>
              </a:ext>
            </a:extLst>
          </p:cNvPr>
          <p:cNvSpPr txBox="1">
            <a:spLocks noChangeArrowheads="1"/>
          </p:cNvSpPr>
          <p:nvPr/>
        </p:nvSpPr>
        <p:spPr bwMode="auto">
          <a:xfrm>
            <a:off x="3706813" y="5414964"/>
            <a:ext cx="863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pCO</a:t>
            </a:r>
            <a:r>
              <a:rPr lang="cs-CZ" altLang="cs-CZ" sz="2000" baseline="-25000"/>
              <a:t>2</a:t>
            </a:r>
          </a:p>
        </p:txBody>
      </p:sp>
      <p:sp>
        <p:nvSpPr>
          <p:cNvPr id="198672" name="Text Box 16">
            <a:extLst>
              <a:ext uri="{FF2B5EF4-FFF2-40B4-BE49-F238E27FC236}">
                <a16:creationId xmlns:a16="http://schemas.microsoft.com/office/drawing/2014/main" id="{8B4BA5BF-F85E-451D-8D3C-90A9A29E93EB}"/>
              </a:ext>
            </a:extLst>
          </p:cNvPr>
          <p:cNvSpPr txBox="1">
            <a:spLocks noChangeArrowheads="1"/>
          </p:cNvSpPr>
          <p:nvPr/>
        </p:nvSpPr>
        <p:spPr bwMode="auto">
          <a:xfrm>
            <a:off x="3708400" y="5811839"/>
            <a:ext cx="6477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pO</a:t>
            </a:r>
            <a:r>
              <a:rPr lang="cs-CZ" altLang="cs-CZ" sz="2000" baseline="-25000"/>
              <a:t>2</a:t>
            </a:r>
          </a:p>
        </p:txBody>
      </p:sp>
      <p:sp>
        <p:nvSpPr>
          <p:cNvPr id="198673" name="Line 17">
            <a:extLst>
              <a:ext uri="{FF2B5EF4-FFF2-40B4-BE49-F238E27FC236}">
                <a16:creationId xmlns:a16="http://schemas.microsoft.com/office/drawing/2014/main" id="{1D39C090-8BB8-4CD7-97DC-9C135AAE005E}"/>
              </a:ext>
            </a:extLst>
          </p:cNvPr>
          <p:cNvSpPr>
            <a:spLocks noChangeShapeType="1"/>
          </p:cNvSpPr>
          <p:nvPr/>
        </p:nvSpPr>
        <p:spPr bwMode="auto">
          <a:xfrm flipV="1">
            <a:off x="3706813" y="5883275"/>
            <a:ext cx="0" cy="2873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8674" name="Text Box 18">
            <a:extLst>
              <a:ext uri="{FF2B5EF4-FFF2-40B4-BE49-F238E27FC236}">
                <a16:creationId xmlns:a16="http://schemas.microsoft.com/office/drawing/2014/main" id="{3FD97CED-FD36-4CA8-AA36-DFB789334B31}"/>
              </a:ext>
            </a:extLst>
          </p:cNvPr>
          <p:cNvSpPr txBox="1">
            <a:spLocks noChangeArrowheads="1"/>
          </p:cNvSpPr>
          <p:nvPr/>
        </p:nvSpPr>
        <p:spPr bwMode="auto">
          <a:xfrm>
            <a:off x="3187700" y="6172201"/>
            <a:ext cx="18732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cs-CZ" altLang="cs-CZ" sz="1600"/>
              <a:t>Hyperventilated alveolus</a:t>
            </a:r>
          </a:p>
        </p:txBody>
      </p:sp>
      <p:sp>
        <p:nvSpPr>
          <p:cNvPr id="198675" name="Oval 19">
            <a:extLst>
              <a:ext uri="{FF2B5EF4-FFF2-40B4-BE49-F238E27FC236}">
                <a16:creationId xmlns:a16="http://schemas.microsoft.com/office/drawing/2014/main" id="{9FC9BE0B-1D2F-489B-9E91-0CE98D5C5F9A}"/>
              </a:ext>
            </a:extLst>
          </p:cNvPr>
          <p:cNvSpPr>
            <a:spLocks noChangeArrowheads="1"/>
          </p:cNvSpPr>
          <p:nvPr/>
        </p:nvSpPr>
        <p:spPr bwMode="auto">
          <a:xfrm rot="1368857">
            <a:off x="2679700" y="3900489"/>
            <a:ext cx="541338" cy="522287"/>
          </a:xfrm>
          <a:prstGeom prst="ellipse">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8676" name="Oval 20">
            <a:extLst>
              <a:ext uri="{FF2B5EF4-FFF2-40B4-BE49-F238E27FC236}">
                <a16:creationId xmlns:a16="http://schemas.microsoft.com/office/drawing/2014/main" id="{9FF6A57F-FB9D-4B5E-8941-6C9AADE50F2B}"/>
              </a:ext>
            </a:extLst>
          </p:cNvPr>
          <p:cNvSpPr>
            <a:spLocks noChangeArrowheads="1"/>
          </p:cNvSpPr>
          <p:nvPr/>
        </p:nvSpPr>
        <p:spPr bwMode="auto">
          <a:xfrm rot="-1530023">
            <a:off x="3244850" y="3802064"/>
            <a:ext cx="998538" cy="917575"/>
          </a:xfrm>
          <a:prstGeom prst="ellipse">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8677" name="Rectangle 21">
            <a:extLst>
              <a:ext uri="{FF2B5EF4-FFF2-40B4-BE49-F238E27FC236}">
                <a16:creationId xmlns:a16="http://schemas.microsoft.com/office/drawing/2014/main" id="{25A38C90-A9C6-41F2-9379-2ED99FA419BE}"/>
              </a:ext>
            </a:extLst>
          </p:cNvPr>
          <p:cNvSpPr>
            <a:spLocks noChangeArrowheads="1"/>
          </p:cNvSpPr>
          <p:nvPr/>
        </p:nvSpPr>
        <p:spPr bwMode="auto">
          <a:xfrm>
            <a:off x="3157538" y="3128964"/>
            <a:ext cx="233362" cy="433387"/>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8678" name="Line 22">
            <a:extLst>
              <a:ext uri="{FF2B5EF4-FFF2-40B4-BE49-F238E27FC236}">
                <a16:creationId xmlns:a16="http://schemas.microsoft.com/office/drawing/2014/main" id="{5AEA6ECC-8426-4CD5-A29B-BF4FAEADDAAA}"/>
              </a:ext>
            </a:extLst>
          </p:cNvPr>
          <p:cNvSpPr>
            <a:spLocks noChangeShapeType="1"/>
          </p:cNvSpPr>
          <p:nvPr/>
        </p:nvSpPr>
        <p:spPr bwMode="auto">
          <a:xfrm>
            <a:off x="3157538" y="3133725"/>
            <a:ext cx="0" cy="3508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8679" name="Line 23">
            <a:extLst>
              <a:ext uri="{FF2B5EF4-FFF2-40B4-BE49-F238E27FC236}">
                <a16:creationId xmlns:a16="http://schemas.microsoft.com/office/drawing/2014/main" id="{0A4DAC11-A9A8-4751-B147-181FDB429DC7}"/>
              </a:ext>
            </a:extLst>
          </p:cNvPr>
          <p:cNvSpPr>
            <a:spLocks noChangeShapeType="1"/>
          </p:cNvSpPr>
          <p:nvPr/>
        </p:nvSpPr>
        <p:spPr bwMode="auto">
          <a:xfrm>
            <a:off x="3392488" y="3132139"/>
            <a:ext cx="0" cy="3508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8680" name="Oval 24">
            <a:extLst>
              <a:ext uri="{FF2B5EF4-FFF2-40B4-BE49-F238E27FC236}">
                <a16:creationId xmlns:a16="http://schemas.microsoft.com/office/drawing/2014/main" id="{57965A66-0FBA-472D-9572-4C99B02E41C3}"/>
              </a:ext>
            </a:extLst>
          </p:cNvPr>
          <p:cNvSpPr>
            <a:spLocks noChangeArrowheads="1"/>
          </p:cNvSpPr>
          <p:nvPr/>
        </p:nvSpPr>
        <p:spPr bwMode="auto">
          <a:xfrm rot="1381179">
            <a:off x="2762250" y="3889375"/>
            <a:ext cx="406400" cy="406400"/>
          </a:xfrm>
          <a:prstGeom prst="ellipse">
            <a:avLst/>
          </a:prstGeom>
          <a:solidFill>
            <a:schemeClr val="accent1"/>
          </a:solidFill>
          <a:ln w="9525">
            <a:solidFill>
              <a:schemeClr val="tx1"/>
            </a:solidFill>
            <a:prstDash val="dash"/>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8681" name="Rectangle 25">
            <a:extLst>
              <a:ext uri="{FF2B5EF4-FFF2-40B4-BE49-F238E27FC236}">
                <a16:creationId xmlns:a16="http://schemas.microsoft.com/office/drawing/2014/main" id="{7FD394F9-6F7B-46FD-8D81-AC600F6C4057}"/>
              </a:ext>
            </a:extLst>
          </p:cNvPr>
          <p:cNvSpPr>
            <a:spLocks noChangeArrowheads="1"/>
          </p:cNvSpPr>
          <p:nvPr/>
        </p:nvSpPr>
        <p:spPr bwMode="auto">
          <a:xfrm rot="1368857">
            <a:off x="3035301" y="3490913"/>
            <a:ext cx="130175" cy="57626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8682" name="Line 26">
            <a:extLst>
              <a:ext uri="{FF2B5EF4-FFF2-40B4-BE49-F238E27FC236}">
                <a16:creationId xmlns:a16="http://schemas.microsoft.com/office/drawing/2014/main" id="{BDB94A21-BF7D-4E5C-B705-4052D5CB206D}"/>
              </a:ext>
            </a:extLst>
          </p:cNvPr>
          <p:cNvSpPr>
            <a:spLocks noChangeShapeType="1"/>
          </p:cNvSpPr>
          <p:nvPr/>
        </p:nvSpPr>
        <p:spPr bwMode="auto">
          <a:xfrm rot="1368857" flipV="1">
            <a:off x="3067050" y="3471864"/>
            <a:ext cx="0" cy="4603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8683" name="Line 27">
            <a:extLst>
              <a:ext uri="{FF2B5EF4-FFF2-40B4-BE49-F238E27FC236}">
                <a16:creationId xmlns:a16="http://schemas.microsoft.com/office/drawing/2014/main" id="{A398501D-0DD8-4A2F-946F-73B9C4CB3E3F}"/>
              </a:ext>
            </a:extLst>
          </p:cNvPr>
          <p:cNvSpPr>
            <a:spLocks noChangeShapeType="1"/>
          </p:cNvSpPr>
          <p:nvPr/>
        </p:nvSpPr>
        <p:spPr bwMode="auto">
          <a:xfrm rot="1368857" flipV="1">
            <a:off x="3181350" y="3525839"/>
            <a:ext cx="0" cy="4540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8684" name="Oval 28">
            <a:extLst>
              <a:ext uri="{FF2B5EF4-FFF2-40B4-BE49-F238E27FC236}">
                <a16:creationId xmlns:a16="http://schemas.microsoft.com/office/drawing/2014/main" id="{178E45DF-0ABF-431A-BA61-8D8203F60E9E}"/>
              </a:ext>
            </a:extLst>
          </p:cNvPr>
          <p:cNvSpPr>
            <a:spLocks noChangeArrowheads="1"/>
          </p:cNvSpPr>
          <p:nvPr/>
        </p:nvSpPr>
        <p:spPr bwMode="auto">
          <a:xfrm rot="-1753270">
            <a:off x="3349626" y="3824288"/>
            <a:ext cx="587375" cy="571500"/>
          </a:xfrm>
          <a:prstGeom prst="ellipse">
            <a:avLst/>
          </a:prstGeom>
          <a:solidFill>
            <a:schemeClr val="accent1"/>
          </a:solidFill>
          <a:ln w="9525">
            <a:solidFill>
              <a:schemeClr val="tx1"/>
            </a:solidFill>
            <a:prstDash val="dash"/>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8685" name="Rectangle 29">
            <a:extLst>
              <a:ext uri="{FF2B5EF4-FFF2-40B4-BE49-F238E27FC236}">
                <a16:creationId xmlns:a16="http://schemas.microsoft.com/office/drawing/2014/main" id="{ACC68207-B9B3-4356-B498-5FB4A7B6D0AE}"/>
              </a:ext>
            </a:extLst>
          </p:cNvPr>
          <p:cNvSpPr>
            <a:spLocks noChangeArrowheads="1"/>
          </p:cNvSpPr>
          <p:nvPr/>
        </p:nvSpPr>
        <p:spPr bwMode="auto">
          <a:xfrm rot="-1530023">
            <a:off x="3384551" y="3486151"/>
            <a:ext cx="142875" cy="57626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198686" name="Line 30">
            <a:extLst>
              <a:ext uri="{FF2B5EF4-FFF2-40B4-BE49-F238E27FC236}">
                <a16:creationId xmlns:a16="http://schemas.microsoft.com/office/drawing/2014/main" id="{299A2AC3-ADBE-4F9C-B286-A7C1EC958897}"/>
              </a:ext>
            </a:extLst>
          </p:cNvPr>
          <p:cNvSpPr>
            <a:spLocks noChangeShapeType="1"/>
          </p:cNvSpPr>
          <p:nvPr/>
        </p:nvSpPr>
        <p:spPr bwMode="auto">
          <a:xfrm rot="20069977" flipV="1">
            <a:off x="3484563" y="3449639"/>
            <a:ext cx="0" cy="4587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8687" name="Line 31">
            <a:extLst>
              <a:ext uri="{FF2B5EF4-FFF2-40B4-BE49-F238E27FC236}">
                <a16:creationId xmlns:a16="http://schemas.microsoft.com/office/drawing/2014/main" id="{08258EF3-CC08-4FA1-AE72-649278813B87}"/>
              </a:ext>
            </a:extLst>
          </p:cNvPr>
          <p:cNvSpPr>
            <a:spLocks noChangeShapeType="1"/>
          </p:cNvSpPr>
          <p:nvPr/>
        </p:nvSpPr>
        <p:spPr bwMode="auto">
          <a:xfrm rot="-1530023" flipH="1" flipV="1">
            <a:off x="3365500" y="3524251"/>
            <a:ext cx="1588" cy="44291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8688" name="Text Box 32">
            <a:extLst>
              <a:ext uri="{FF2B5EF4-FFF2-40B4-BE49-F238E27FC236}">
                <a16:creationId xmlns:a16="http://schemas.microsoft.com/office/drawing/2014/main" id="{08B6ACBE-558F-4E1A-A3B9-A82CA329CD8D}"/>
              </a:ext>
            </a:extLst>
          </p:cNvPr>
          <p:cNvSpPr txBox="1">
            <a:spLocks noChangeArrowheads="1"/>
          </p:cNvSpPr>
          <p:nvPr/>
        </p:nvSpPr>
        <p:spPr bwMode="auto">
          <a:xfrm>
            <a:off x="3511551" y="4675189"/>
            <a:ext cx="72707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a:solidFill>
                  <a:srgbClr val="FF0000"/>
                </a:solidFill>
              </a:rPr>
              <a:t>VA</a:t>
            </a:r>
          </a:p>
        </p:txBody>
      </p:sp>
      <p:sp>
        <p:nvSpPr>
          <p:cNvPr id="198689" name="Text Box 33">
            <a:extLst>
              <a:ext uri="{FF2B5EF4-FFF2-40B4-BE49-F238E27FC236}">
                <a16:creationId xmlns:a16="http://schemas.microsoft.com/office/drawing/2014/main" id="{F9D0B644-E8A6-4E53-91EC-E0825580BFBA}"/>
              </a:ext>
            </a:extLst>
          </p:cNvPr>
          <p:cNvSpPr txBox="1">
            <a:spLocks noChangeArrowheads="1"/>
          </p:cNvSpPr>
          <p:nvPr/>
        </p:nvSpPr>
        <p:spPr bwMode="auto">
          <a:xfrm>
            <a:off x="2668588" y="4402138"/>
            <a:ext cx="488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solidFill>
                  <a:schemeClr val="accent2"/>
                </a:solidFill>
              </a:rPr>
              <a:t>VA</a:t>
            </a:r>
          </a:p>
        </p:txBody>
      </p:sp>
      <p:sp>
        <p:nvSpPr>
          <p:cNvPr id="198690" name="Line 34">
            <a:extLst>
              <a:ext uri="{FF2B5EF4-FFF2-40B4-BE49-F238E27FC236}">
                <a16:creationId xmlns:a16="http://schemas.microsoft.com/office/drawing/2014/main" id="{FAA88A49-76A2-4F92-ABE1-C23955E9ABA7}"/>
              </a:ext>
            </a:extLst>
          </p:cNvPr>
          <p:cNvSpPr>
            <a:spLocks noChangeShapeType="1"/>
          </p:cNvSpPr>
          <p:nvPr/>
        </p:nvSpPr>
        <p:spPr bwMode="auto">
          <a:xfrm>
            <a:off x="2690813" y="4460875"/>
            <a:ext cx="0" cy="280988"/>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8691" name="Line 35">
            <a:extLst>
              <a:ext uri="{FF2B5EF4-FFF2-40B4-BE49-F238E27FC236}">
                <a16:creationId xmlns:a16="http://schemas.microsoft.com/office/drawing/2014/main" id="{5BF85598-AEA7-4B01-9115-207BB3DA25EF}"/>
              </a:ext>
            </a:extLst>
          </p:cNvPr>
          <p:cNvSpPr>
            <a:spLocks noChangeShapeType="1"/>
          </p:cNvSpPr>
          <p:nvPr/>
        </p:nvSpPr>
        <p:spPr bwMode="auto">
          <a:xfrm>
            <a:off x="3517900" y="4797425"/>
            <a:ext cx="0" cy="382588"/>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grpSp>
        <p:nvGrpSpPr>
          <p:cNvPr id="198692" name="Group 36">
            <a:extLst>
              <a:ext uri="{FF2B5EF4-FFF2-40B4-BE49-F238E27FC236}">
                <a16:creationId xmlns:a16="http://schemas.microsoft.com/office/drawing/2014/main" id="{2CBA562E-17DD-426B-AE41-9C931B80019B}"/>
              </a:ext>
            </a:extLst>
          </p:cNvPr>
          <p:cNvGrpSpPr>
            <a:grpSpLocks/>
          </p:cNvGrpSpPr>
          <p:nvPr/>
        </p:nvGrpSpPr>
        <p:grpSpPr bwMode="auto">
          <a:xfrm rot="1788905" flipH="1">
            <a:off x="3046413" y="3656013"/>
            <a:ext cx="131762" cy="176212"/>
            <a:chOff x="1430" y="2270"/>
            <a:chExt cx="75" cy="111"/>
          </a:xfrm>
        </p:grpSpPr>
        <p:sp>
          <p:nvSpPr>
            <p:cNvPr id="198752" name="Freeform 37">
              <a:extLst>
                <a:ext uri="{FF2B5EF4-FFF2-40B4-BE49-F238E27FC236}">
                  <a16:creationId xmlns:a16="http://schemas.microsoft.com/office/drawing/2014/main" id="{5EA7D0A0-D53F-4A6B-84D7-916C7F51C152}"/>
                </a:ext>
              </a:extLst>
            </p:cNvPr>
            <p:cNvSpPr>
              <a:spLocks/>
            </p:cNvSpPr>
            <p:nvPr/>
          </p:nvSpPr>
          <p:spPr bwMode="auto">
            <a:xfrm>
              <a:off x="1479" y="2270"/>
              <a:ext cx="26" cy="105"/>
            </a:xfrm>
            <a:custGeom>
              <a:avLst/>
              <a:gdLst>
                <a:gd name="T0" fmla="*/ 26 w 26"/>
                <a:gd name="T1" fmla="*/ 0 h 105"/>
                <a:gd name="T2" fmla="*/ 7 w 26"/>
                <a:gd name="T3" fmla="*/ 18 h 105"/>
                <a:gd name="T4" fmla="*/ 0 w 26"/>
                <a:gd name="T5" fmla="*/ 60 h 105"/>
                <a:gd name="T6" fmla="*/ 26 w 26"/>
                <a:gd name="T7" fmla="*/ 95 h 105"/>
                <a:gd name="T8" fmla="*/ 26 w 26"/>
                <a:gd name="T9" fmla="*/ 0 h 105"/>
                <a:gd name="T10" fmla="*/ 0 60000 65536"/>
                <a:gd name="T11" fmla="*/ 0 60000 65536"/>
                <a:gd name="T12" fmla="*/ 0 60000 65536"/>
                <a:gd name="T13" fmla="*/ 0 60000 65536"/>
                <a:gd name="T14" fmla="*/ 0 60000 65536"/>
                <a:gd name="T15" fmla="*/ 0 w 26"/>
                <a:gd name="T16" fmla="*/ 0 h 105"/>
                <a:gd name="T17" fmla="*/ 26 w 26"/>
                <a:gd name="T18" fmla="*/ 105 h 105"/>
              </a:gdLst>
              <a:ahLst/>
              <a:cxnLst>
                <a:cxn ang="T10">
                  <a:pos x="T0" y="T1"/>
                </a:cxn>
                <a:cxn ang="T11">
                  <a:pos x="T2" y="T3"/>
                </a:cxn>
                <a:cxn ang="T12">
                  <a:pos x="T4" y="T5"/>
                </a:cxn>
                <a:cxn ang="T13">
                  <a:pos x="T6" y="T7"/>
                </a:cxn>
                <a:cxn ang="T14">
                  <a:pos x="T8" y="T9"/>
                </a:cxn>
              </a:cxnLst>
              <a:rect l="T15" t="T16" r="T17" b="T18"/>
              <a:pathLst>
                <a:path w="26" h="105">
                  <a:moveTo>
                    <a:pt x="26" y="0"/>
                  </a:moveTo>
                  <a:cubicBezTo>
                    <a:pt x="18" y="6"/>
                    <a:pt x="14" y="11"/>
                    <a:pt x="7" y="18"/>
                  </a:cubicBezTo>
                  <a:cubicBezTo>
                    <a:pt x="1" y="25"/>
                    <a:pt x="1" y="50"/>
                    <a:pt x="0" y="60"/>
                  </a:cubicBezTo>
                  <a:cubicBezTo>
                    <a:pt x="3" y="72"/>
                    <a:pt x="22" y="105"/>
                    <a:pt x="26" y="95"/>
                  </a:cubicBezTo>
                  <a:lnTo>
                    <a:pt x="26" y="0"/>
                  </a:lnTo>
                  <a:close/>
                </a:path>
              </a:pathLst>
            </a:custGeom>
            <a:solidFill>
              <a:schemeClr val="tx1"/>
            </a:solidFill>
            <a:ln w="9525">
              <a:solidFill>
                <a:schemeClr val="tx1"/>
              </a:solidFill>
              <a:round/>
              <a:headEnd/>
              <a:tailEnd/>
            </a:ln>
          </p:spPr>
          <p:txBody>
            <a:bodyPr/>
            <a:lstStyle/>
            <a:p>
              <a:endParaRPr lang="en-US"/>
            </a:p>
          </p:txBody>
        </p:sp>
        <p:sp>
          <p:nvSpPr>
            <p:cNvPr id="198753" name="Freeform 38">
              <a:extLst>
                <a:ext uri="{FF2B5EF4-FFF2-40B4-BE49-F238E27FC236}">
                  <a16:creationId xmlns:a16="http://schemas.microsoft.com/office/drawing/2014/main" id="{41DD5551-A44E-44A9-9233-234002C1AFB1}"/>
                </a:ext>
              </a:extLst>
            </p:cNvPr>
            <p:cNvSpPr>
              <a:spLocks/>
            </p:cNvSpPr>
            <p:nvPr/>
          </p:nvSpPr>
          <p:spPr bwMode="auto">
            <a:xfrm flipH="1">
              <a:off x="1430" y="2276"/>
              <a:ext cx="26" cy="105"/>
            </a:xfrm>
            <a:custGeom>
              <a:avLst/>
              <a:gdLst>
                <a:gd name="T0" fmla="*/ 26 w 26"/>
                <a:gd name="T1" fmla="*/ 0 h 105"/>
                <a:gd name="T2" fmla="*/ 7 w 26"/>
                <a:gd name="T3" fmla="*/ 18 h 105"/>
                <a:gd name="T4" fmla="*/ 0 w 26"/>
                <a:gd name="T5" fmla="*/ 60 h 105"/>
                <a:gd name="T6" fmla="*/ 26 w 26"/>
                <a:gd name="T7" fmla="*/ 95 h 105"/>
                <a:gd name="T8" fmla="*/ 26 w 26"/>
                <a:gd name="T9" fmla="*/ 0 h 105"/>
                <a:gd name="T10" fmla="*/ 0 60000 65536"/>
                <a:gd name="T11" fmla="*/ 0 60000 65536"/>
                <a:gd name="T12" fmla="*/ 0 60000 65536"/>
                <a:gd name="T13" fmla="*/ 0 60000 65536"/>
                <a:gd name="T14" fmla="*/ 0 60000 65536"/>
                <a:gd name="T15" fmla="*/ 0 w 26"/>
                <a:gd name="T16" fmla="*/ 0 h 105"/>
                <a:gd name="T17" fmla="*/ 26 w 26"/>
                <a:gd name="T18" fmla="*/ 105 h 105"/>
              </a:gdLst>
              <a:ahLst/>
              <a:cxnLst>
                <a:cxn ang="T10">
                  <a:pos x="T0" y="T1"/>
                </a:cxn>
                <a:cxn ang="T11">
                  <a:pos x="T2" y="T3"/>
                </a:cxn>
                <a:cxn ang="T12">
                  <a:pos x="T4" y="T5"/>
                </a:cxn>
                <a:cxn ang="T13">
                  <a:pos x="T6" y="T7"/>
                </a:cxn>
                <a:cxn ang="T14">
                  <a:pos x="T8" y="T9"/>
                </a:cxn>
              </a:cxnLst>
              <a:rect l="T15" t="T16" r="T17" b="T18"/>
              <a:pathLst>
                <a:path w="26" h="105">
                  <a:moveTo>
                    <a:pt x="26" y="0"/>
                  </a:moveTo>
                  <a:cubicBezTo>
                    <a:pt x="18" y="6"/>
                    <a:pt x="14" y="11"/>
                    <a:pt x="7" y="18"/>
                  </a:cubicBezTo>
                  <a:cubicBezTo>
                    <a:pt x="1" y="25"/>
                    <a:pt x="1" y="50"/>
                    <a:pt x="0" y="60"/>
                  </a:cubicBezTo>
                  <a:cubicBezTo>
                    <a:pt x="3" y="72"/>
                    <a:pt x="22" y="105"/>
                    <a:pt x="26" y="95"/>
                  </a:cubicBezTo>
                  <a:lnTo>
                    <a:pt x="26" y="0"/>
                  </a:lnTo>
                  <a:close/>
                </a:path>
              </a:pathLst>
            </a:custGeom>
            <a:solidFill>
              <a:schemeClr val="tx1"/>
            </a:solidFill>
            <a:ln w="9525">
              <a:solidFill>
                <a:schemeClr val="tx1"/>
              </a:solidFill>
              <a:round/>
              <a:headEnd/>
              <a:tailEnd/>
            </a:ln>
          </p:spPr>
          <p:txBody>
            <a:bodyPr/>
            <a:lstStyle/>
            <a:p>
              <a:endParaRPr lang="en-US"/>
            </a:p>
          </p:txBody>
        </p:sp>
      </p:grpSp>
      <p:sp>
        <p:nvSpPr>
          <p:cNvPr id="198693" name="Text Box 39">
            <a:extLst>
              <a:ext uri="{FF2B5EF4-FFF2-40B4-BE49-F238E27FC236}">
                <a16:creationId xmlns:a16="http://schemas.microsoft.com/office/drawing/2014/main" id="{49D44F99-84D5-46B2-A038-AE09ED6FE4E3}"/>
              </a:ext>
            </a:extLst>
          </p:cNvPr>
          <p:cNvSpPr txBox="1">
            <a:spLocks noChangeArrowheads="1"/>
          </p:cNvSpPr>
          <p:nvPr/>
        </p:nvSpPr>
        <p:spPr bwMode="auto">
          <a:xfrm>
            <a:off x="3154363" y="1116013"/>
            <a:ext cx="488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solidFill>
                  <a:schemeClr val="accent2"/>
                </a:solidFill>
              </a:rPr>
              <a:t>VA</a:t>
            </a:r>
          </a:p>
        </p:txBody>
      </p:sp>
      <p:sp>
        <p:nvSpPr>
          <p:cNvPr id="198694" name="Line 40">
            <a:extLst>
              <a:ext uri="{FF2B5EF4-FFF2-40B4-BE49-F238E27FC236}">
                <a16:creationId xmlns:a16="http://schemas.microsoft.com/office/drawing/2014/main" id="{A26C42C4-1C02-4BF6-92F8-919D8B813AF4}"/>
              </a:ext>
            </a:extLst>
          </p:cNvPr>
          <p:cNvSpPr>
            <a:spLocks noChangeShapeType="1"/>
          </p:cNvSpPr>
          <p:nvPr/>
        </p:nvSpPr>
        <p:spPr bwMode="auto">
          <a:xfrm>
            <a:off x="3176588" y="1174750"/>
            <a:ext cx="0" cy="280988"/>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8695" name="Text Box 41">
            <a:extLst>
              <a:ext uri="{FF2B5EF4-FFF2-40B4-BE49-F238E27FC236}">
                <a16:creationId xmlns:a16="http://schemas.microsoft.com/office/drawing/2014/main" id="{826EFCB9-9DAC-4A7B-A447-83DDD8E5EABC}"/>
              </a:ext>
            </a:extLst>
          </p:cNvPr>
          <p:cNvSpPr txBox="1">
            <a:spLocks noChangeArrowheads="1"/>
          </p:cNvSpPr>
          <p:nvPr/>
        </p:nvSpPr>
        <p:spPr bwMode="auto">
          <a:xfrm>
            <a:off x="3956051" y="1027114"/>
            <a:ext cx="72707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a:solidFill>
                  <a:srgbClr val="FF0000"/>
                </a:solidFill>
              </a:rPr>
              <a:t>VA</a:t>
            </a:r>
          </a:p>
        </p:txBody>
      </p:sp>
      <p:sp>
        <p:nvSpPr>
          <p:cNvPr id="198696" name="Line 42">
            <a:extLst>
              <a:ext uri="{FF2B5EF4-FFF2-40B4-BE49-F238E27FC236}">
                <a16:creationId xmlns:a16="http://schemas.microsoft.com/office/drawing/2014/main" id="{C86F2BDA-BA90-4B9E-A277-2C504539CFFA}"/>
              </a:ext>
            </a:extLst>
          </p:cNvPr>
          <p:cNvSpPr>
            <a:spLocks noChangeShapeType="1"/>
          </p:cNvSpPr>
          <p:nvPr/>
        </p:nvSpPr>
        <p:spPr bwMode="auto">
          <a:xfrm>
            <a:off x="3962400" y="1149350"/>
            <a:ext cx="0" cy="382588"/>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8697" name="Line 43">
            <a:extLst>
              <a:ext uri="{FF2B5EF4-FFF2-40B4-BE49-F238E27FC236}">
                <a16:creationId xmlns:a16="http://schemas.microsoft.com/office/drawing/2014/main" id="{C984999B-C649-4B09-9E2F-D84A0D651638}"/>
              </a:ext>
            </a:extLst>
          </p:cNvPr>
          <p:cNvSpPr>
            <a:spLocks noChangeShapeType="1"/>
          </p:cNvSpPr>
          <p:nvPr/>
        </p:nvSpPr>
        <p:spPr bwMode="auto">
          <a:xfrm flipV="1">
            <a:off x="4011613" y="1749425"/>
            <a:ext cx="0" cy="287338"/>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8698" name="Text Box 44">
            <a:extLst>
              <a:ext uri="{FF2B5EF4-FFF2-40B4-BE49-F238E27FC236}">
                <a16:creationId xmlns:a16="http://schemas.microsoft.com/office/drawing/2014/main" id="{74087E47-399F-4BD9-B70A-65CBE8880277}"/>
              </a:ext>
            </a:extLst>
          </p:cNvPr>
          <p:cNvSpPr txBox="1">
            <a:spLocks noChangeArrowheads="1"/>
          </p:cNvSpPr>
          <p:nvPr/>
        </p:nvSpPr>
        <p:spPr bwMode="auto">
          <a:xfrm>
            <a:off x="3527426" y="2506664"/>
            <a:ext cx="658813" cy="376237"/>
          </a:xfrm>
          <a:prstGeom prst="rect">
            <a:avLst/>
          </a:prstGeom>
          <a:solidFill>
            <a:srgbClr val="E0F1F2"/>
          </a:solidFill>
          <a:ln w="9525">
            <a:solidFill>
              <a:schemeClr val="accent2"/>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b="1">
                <a:solidFill>
                  <a:schemeClr val="accent2"/>
                </a:solidFill>
              </a:rPr>
              <a:t> pO</a:t>
            </a:r>
            <a:r>
              <a:rPr lang="cs-CZ" altLang="cs-CZ" sz="1800" b="1" baseline="-25000">
                <a:solidFill>
                  <a:schemeClr val="accent2"/>
                </a:solidFill>
              </a:rPr>
              <a:t>2</a:t>
            </a:r>
          </a:p>
        </p:txBody>
      </p:sp>
      <p:sp>
        <p:nvSpPr>
          <p:cNvPr id="198699" name="Line 45">
            <a:extLst>
              <a:ext uri="{FF2B5EF4-FFF2-40B4-BE49-F238E27FC236}">
                <a16:creationId xmlns:a16="http://schemas.microsoft.com/office/drawing/2014/main" id="{B08B2DF3-CB7E-4620-8C87-D2FEDEF50F83}"/>
              </a:ext>
            </a:extLst>
          </p:cNvPr>
          <p:cNvSpPr>
            <a:spLocks noChangeShapeType="1"/>
          </p:cNvSpPr>
          <p:nvPr/>
        </p:nvSpPr>
        <p:spPr bwMode="auto">
          <a:xfrm>
            <a:off x="3622675" y="2560639"/>
            <a:ext cx="0" cy="280987"/>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8700" name="Text Box 46">
            <a:extLst>
              <a:ext uri="{FF2B5EF4-FFF2-40B4-BE49-F238E27FC236}">
                <a16:creationId xmlns:a16="http://schemas.microsoft.com/office/drawing/2014/main" id="{F123B663-AFCC-45D0-A6B6-211E478EED11}"/>
              </a:ext>
            </a:extLst>
          </p:cNvPr>
          <p:cNvSpPr txBox="1">
            <a:spLocks noChangeArrowheads="1"/>
          </p:cNvSpPr>
          <p:nvPr/>
        </p:nvSpPr>
        <p:spPr bwMode="auto">
          <a:xfrm>
            <a:off x="3478213" y="2874964"/>
            <a:ext cx="823912" cy="376237"/>
          </a:xfrm>
          <a:prstGeom prst="rect">
            <a:avLst/>
          </a:prstGeom>
          <a:solidFill>
            <a:srgbClr val="E0F1F2"/>
          </a:solidFill>
          <a:ln w="9525">
            <a:solidFill>
              <a:schemeClr val="accent2"/>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b="1">
                <a:solidFill>
                  <a:schemeClr val="accent2"/>
                </a:solidFill>
              </a:rPr>
              <a:t> pCO</a:t>
            </a:r>
            <a:r>
              <a:rPr lang="cs-CZ" altLang="cs-CZ" sz="1800" b="1" baseline="-25000">
                <a:solidFill>
                  <a:schemeClr val="accent2"/>
                </a:solidFill>
              </a:rPr>
              <a:t>2</a:t>
            </a:r>
          </a:p>
        </p:txBody>
      </p:sp>
      <p:sp>
        <p:nvSpPr>
          <p:cNvPr id="198701" name="Line 47">
            <a:extLst>
              <a:ext uri="{FF2B5EF4-FFF2-40B4-BE49-F238E27FC236}">
                <a16:creationId xmlns:a16="http://schemas.microsoft.com/office/drawing/2014/main" id="{E151FE9E-0D1A-49DE-825A-502E1F60EA11}"/>
              </a:ext>
            </a:extLst>
          </p:cNvPr>
          <p:cNvSpPr>
            <a:spLocks noChangeShapeType="1"/>
          </p:cNvSpPr>
          <p:nvPr/>
        </p:nvSpPr>
        <p:spPr bwMode="auto">
          <a:xfrm>
            <a:off x="3552825" y="2946400"/>
            <a:ext cx="0" cy="280988"/>
          </a:xfrm>
          <a:prstGeom prst="line">
            <a:avLst/>
          </a:prstGeom>
          <a:noFill/>
          <a:ln w="38100">
            <a:solidFill>
              <a:schemeClr val="accent2"/>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8702" name="Text Box 48">
            <a:extLst>
              <a:ext uri="{FF2B5EF4-FFF2-40B4-BE49-F238E27FC236}">
                <a16:creationId xmlns:a16="http://schemas.microsoft.com/office/drawing/2014/main" id="{D0B72B45-3F7A-4043-B892-3886CE4F6136}"/>
              </a:ext>
            </a:extLst>
          </p:cNvPr>
          <p:cNvSpPr txBox="1">
            <a:spLocks noChangeArrowheads="1"/>
          </p:cNvSpPr>
          <p:nvPr/>
        </p:nvSpPr>
        <p:spPr bwMode="auto">
          <a:xfrm>
            <a:off x="5473700" y="1992313"/>
            <a:ext cx="1606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Respir. centre</a:t>
            </a:r>
          </a:p>
        </p:txBody>
      </p:sp>
      <p:sp>
        <p:nvSpPr>
          <p:cNvPr id="198703" name="AutoShape 49">
            <a:extLst>
              <a:ext uri="{FF2B5EF4-FFF2-40B4-BE49-F238E27FC236}">
                <a16:creationId xmlns:a16="http://schemas.microsoft.com/office/drawing/2014/main" id="{4507D643-AA7C-44BC-B891-AFFADA53C8C0}"/>
              </a:ext>
            </a:extLst>
          </p:cNvPr>
          <p:cNvSpPr>
            <a:spLocks noChangeArrowheads="1"/>
          </p:cNvSpPr>
          <p:nvPr/>
        </p:nvSpPr>
        <p:spPr bwMode="auto">
          <a:xfrm>
            <a:off x="4452938" y="628651"/>
            <a:ext cx="1655762" cy="576263"/>
          </a:xfrm>
          <a:prstGeom prst="rightArrow">
            <a:avLst>
              <a:gd name="adj1" fmla="val 50000"/>
              <a:gd name="adj2" fmla="val 71832"/>
            </a:avLst>
          </a:prstGeom>
          <a:solidFill>
            <a:srgbClr val="FFCCCC"/>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cs-CZ" sz="1800"/>
              <a:t>compensation</a:t>
            </a:r>
            <a:endParaRPr lang="cs-CZ" altLang="cs-CZ" sz="1800"/>
          </a:p>
        </p:txBody>
      </p:sp>
      <p:sp>
        <p:nvSpPr>
          <p:cNvPr id="198704" name="Text Box 50">
            <a:extLst>
              <a:ext uri="{FF2B5EF4-FFF2-40B4-BE49-F238E27FC236}">
                <a16:creationId xmlns:a16="http://schemas.microsoft.com/office/drawing/2014/main" id="{8E14FC4C-7BDE-464A-BCDB-66C406CFB8C9}"/>
              </a:ext>
            </a:extLst>
          </p:cNvPr>
          <p:cNvSpPr txBox="1">
            <a:spLocks noChangeArrowheads="1"/>
          </p:cNvSpPr>
          <p:nvPr/>
        </p:nvSpPr>
        <p:spPr bwMode="auto">
          <a:xfrm>
            <a:off x="6096000" y="717551"/>
            <a:ext cx="3460750" cy="588963"/>
          </a:xfrm>
          <a:prstGeom prst="rect">
            <a:avLst/>
          </a:prstGeom>
          <a:solidFill>
            <a:srgbClr val="FFCCCC"/>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 </a:t>
            </a:r>
            <a:r>
              <a:rPr lang="cs-CZ" altLang="cs-CZ" sz="2800"/>
              <a:t>VE = </a:t>
            </a:r>
            <a:r>
              <a:rPr lang="cs-CZ" altLang="cs-CZ" sz="2400"/>
              <a:t>VD</a:t>
            </a:r>
            <a:r>
              <a:rPr lang="cs-CZ" altLang="cs-CZ" sz="2800"/>
              <a:t> + </a:t>
            </a:r>
            <a:r>
              <a:rPr lang="cs-CZ" altLang="cs-CZ" sz="1800"/>
              <a:t>VA1</a:t>
            </a:r>
            <a:r>
              <a:rPr lang="cs-CZ" altLang="cs-CZ" sz="1600"/>
              <a:t> +  </a:t>
            </a:r>
            <a:r>
              <a:rPr lang="cs-CZ" altLang="cs-CZ"/>
              <a:t>VA2</a:t>
            </a:r>
          </a:p>
        </p:txBody>
      </p:sp>
      <p:sp>
        <p:nvSpPr>
          <p:cNvPr id="198705" name="Oval 51">
            <a:extLst>
              <a:ext uri="{FF2B5EF4-FFF2-40B4-BE49-F238E27FC236}">
                <a16:creationId xmlns:a16="http://schemas.microsoft.com/office/drawing/2014/main" id="{3CAE2569-0533-4412-AA65-CF9DECD93F64}"/>
              </a:ext>
            </a:extLst>
          </p:cNvPr>
          <p:cNvSpPr>
            <a:spLocks noChangeArrowheads="1"/>
          </p:cNvSpPr>
          <p:nvPr/>
        </p:nvSpPr>
        <p:spPr bwMode="auto">
          <a:xfrm>
            <a:off x="2706688" y="1579563"/>
            <a:ext cx="1084262" cy="1084262"/>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GB" altLang="cs-CZ" sz="1800">
              <a:solidFill>
                <a:srgbClr val="FFCCCC"/>
              </a:solidFill>
            </a:endParaRPr>
          </a:p>
        </p:txBody>
      </p:sp>
      <p:sp>
        <p:nvSpPr>
          <p:cNvPr id="198706" name="Line 52">
            <a:extLst>
              <a:ext uri="{FF2B5EF4-FFF2-40B4-BE49-F238E27FC236}">
                <a16:creationId xmlns:a16="http://schemas.microsoft.com/office/drawing/2014/main" id="{5E0E03C4-8885-440C-ADD7-4FC2FE6C7D3A}"/>
              </a:ext>
            </a:extLst>
          </p:cNvPr>
          <p:cNvSpPr>
            <a:spLocks noChangeShapeType="1"/>
          </p:cNvSpPr>
          <p:nvPr/>
        </p:nvSpPr>
        <p:spPr bwMode="auto">
          <a:xfrm flipV="1">
            <a:off x="2952750" y="1849439"/>
            <a:ext cx="0" cy="287337"/>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8707" name="Text Box 53">
            <a:extLst>
              <a:ext uri="{FF2B5EF4-FFF2-40B4-BE49-F238E27FC236}">
                <a16:creationId xmlns:a16="http://schemas.microsoft.com/office/drawing/2014/main" id="{9B5C2555-2F18-4A92-B360-AFD2C967CC1E}"/>
              </a:ext>
            </a:extLst>
          </p:cNvPr>
          <p:cNvSpPr txBox="1">
            <a:spLocks noChangeArrowheads="1"/>
          </p:cNvSpPr>
          <p:nvPr/>
        </p:nvSpPr>
        <p:spPr bwMode="auto">
          <a:xfrm>
            <a:off x="2962275" y="1712914"/>
            <a:ext cx="6477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pO</a:t>
            </a:r>
            <a:r>
              <a:rPr lang="cs-CZ" altLang="cs-CZ" sz="2000" baseline="-25000"/>
              <a:t>2</a:t>
            </a:r>
          </a:p>
        </p:txBody>
      </p:sp>
      <p:sp>
        <p:nvSpPr>
          <p:cNvPr id="198708" name="Text Box 54">
            <a:extLst>
              <a:ext uri="{FF2B5EF4-FFF2-40B4-BE49-F238E27FC236}">
                <a16:creationId xmlns:a16="http://schemas.microsoft.com/office/drawing/2014/main" id="{1DBA6FE4-6A39-42EA-A279-A18A24AD1E86}"/>
              </a:ext>
            </a:extLst>
          </p:cNvPr>
          <p:cNvSpPr txBox="1">
            <a:spLocks noChangeArrowheads="1"/>
          </p:cNvSpPr>
          <p:nvPr/>
        </p:nvSpPr>
        <p:spPr bwMode="auto">
          <a:xfrm>
            <a:off x="2927350" y="2070101"/>
            <a:ext cx="863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pCO</a:t>
            </a:r>
            <a:r>
              <a:rPr lang="cs-CZ" altLang="cs-CZ" sz="2000" baseline="-25000"/>
              <a:t>2</a:t>
            </a:r>
          </a:p>
        </p:txBody>
      </p:sp>
      <p:sp>
        <p:nvSpPr>
          <p:cNvPr id="198709" name="Line 55">
            <a:extLst>
              <a:ext uri="{FF2B5EF4-FFF2-40B4-BE49-F238E27FC236}">
                <a16:creationId xmlns:a16="http://schemas.microsoft.com/office/drawing/2014/main" id="{3DF89AD5-EB54-4BE0-872E-C4D8CFFD202C}"/>
              </a:ext>
            </a:extLst>
          </p:cNvPr>
          <p:cNvSpPr>
            <a:spLocks noChangeShapeType="1"/>
          </p:cNvSpPr>
          <p:nvPr/>
        </p:nvSpPr>
        <p:spPr bwMode="auto">
          <a:xfrm flipV="1">
            <a:off x="2927350" y="2181225"/>
            <a:ext cx="0" cy="2873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8710" name="Oval 56">
            <a:extLst>
              <a:ext uri="{FF2B5EF4-FFF2-40B4-BE49-F238E27FC236}">
                <a16:creationId xmlns:a16="http://schemas.microsoft.com/office/drawing/2014/main" id="{F345FB8C-34F5-46ED-9237-46AD28C53C96}"/>
              </a:ext>
            </a:extLst>
          </p:cNvPr>
          <p:cNvSpPr>
            <a:spLocks noChangeArrowheads="1"/>
          </p:cNvSpPr>
          <p:nvPr/>
        </p:nvSpPr>
        <p:spPr bwMode="auto">
          <a:xfrm>
            <a:off x="3768726" y="1538288"/>
            <a:ext cx="1084263" cy="1084262"/>
          </a:xfrm>
          <a:prstGeom prst="ellipse">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GB" altLang="cs-CZ" sz="1800">
              <a:solidFill>
                <a:srgbClr val="FFCCCC"/>
              </a:solidFill>
            </a:endParaRPr>
          </a:p>
        </p:txBody>
      </p:sp>
      <p:sp>
        <p:nvSpPr>
          <p:cNvPr id="198711" name="Text Box 57">
            <a:extLst>
              <a:ext uri="{FF2B5EF4-FFF2-40B4-BE49-F238E27FC236}">
                <a16:creationId xmlns:a16="http://schemas.microsoft.com/office/drawing/2014/main" id="{D8E16FED-0545-48FA-983D-F8691B932E8A}"/>
              </a:ext>
            </a:extLst>
          </p:cNvPr>
          <p:cNvSpPr txBox="1">
            <a:spLocks noChangeArrowheads="1"/>
          </p:cNvSpPr>
          <p:nvPr/>
        </p:nvSpPr>
        <p:spPr bwMode="auto">
          <a:xfrm>
            <a:off x="4011613" y="1639889"/>
            <a:ext cx="863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pO</a:t>
            </a:r>
            <a:r>
              <a:rPr lang="cs-CZ" altLang="cs-CZ" sz="2000" baseline="-25000"/>
              <a:t>2</a:t>
            </a:r>
          </a:p>
        </p:txBody>
      </p:sp>
      <p:sp>
        <p:nvSpPr>
          <p:cNvPr id="198712" name="Text Box 58">
            <a:extLst>
              <a:ext uri="{FF2B5EF4-FFF2-40B4-BE49-F238E27FC236}">
                <a16:creationId xmlns:a16="http://schemas.microsoft.com/office/drawing/2014/main" id="{0428BA31-FA0B-4F50-BD11-0C0C28BE3607}"/>
              </a:ext>
            </a:extLst>
          </p:cNvPr>
          <p:cNvSpPr txBox="1">
            <a:spLocks noChangeArrowheads="1"/>
          </p:cNvSpPr>
          <p:nvPr/>
        </p:nvSpPr>
        <p:spPr bwMode="auto">
          <a:xfrm>
            <a:off x="4013201" y="2036764"/>
            <a:ext cx="8048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pCO</a:t>
            </a:r>
            <a:r>
              <a:rPr lang="cs-CZ" altLang="cs-CZ" sz="2000" baseline="-25000"/>
              <a:t>2</a:t>
            </a:r>
          </a:p>
        </p:txBody>
      </p:sp>
      <p:sp>
        <p:nvSpPr>
          <p:cNvPr id="198713" name="Line 59">
            <a:extLst>
              <a:ext uri="{FF2B5EF4-FFF2-40B4-BE49-F238E27FC236}">
                <a16:creationId xmlns:a16="http://schemas.microsoft.com/office/drawing/2014/main" id="{BD79E365-4DB8-456E-9354-C873110E08B9}"/>
              </a:ext>
            </a:extLst>
          </p:cNvPr>
          <p:cNvSpPr>
            <a:spLocks noChangeShapeType="1"/>
          </p:cNvSpPr>
          <p:nvPr/>
        </p:nvSpPr>
        <p:spPr bwMode="auto">
          <a:xfrm flipV="1">
            <a:off x="4011613" y="2108200"/>
            <a:ext cx="0" cy="287338"/>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8714" name="Text Box 60">
            <a:extLst>
              <a:ext uri="{FF2B5EF4-FFF2-40B4-BE49-F238E27FC236}">
                <a16:creationId xmlns:a16="http://schemas.microsoft.com/office/drawing/2014/main" id="{3CADC835-3B0A-47BE-AC1F-00BB36397A92}"/>
              </a:ext>
            </a:extLst>
          </p:cNvPr>
          <p:cNvSpPr txBox="1">
            <a:spLocks noChangeArrowheads="1"/>
          </p:cNvSpPr>
          <p:nvPr/>
        </p:nvSpPr>
        <p:spPr bwMode="auto">
          <a:xfrm>
            <a:off x="7869238" y="2133600"/>
            <a:ext cx="590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400">
                <a:solidFill>
                  <a:schemeClr val="accent2"/>
                </a:solidFill>
              </a:rPr>
              <a:t>VA</a:t>
            </a:r>
          </a:p>
        </p:txBody>
      </p:sp>
      <p:sp>
        <p:nvSpPr>
          <p:cNvPr id="198715" name="Text Box 61">
            <a:extLst>
              <a:ext uri="{FF2B5EF4-FFF2-40B4-BE49-F238E27FC236}">
                <a16:creationId xmlns:a16="http://schemas.microsoft.com/office/drawing/2014/main" id="{22F5C311-2003-429F-97BD-74125874EDC5}"/>
              </a:ext>
            </a:extLst>
          </p:cNvPr>
          <p:cNvSpPr txBox="1">
            <a:spLocks noChangeArrowheads="1"/>
          </p:cNvSpPr>
          <p:nvPr/>
        </p:nvSpPr>
        <p:spPr bwMode="auto">
          <a:xfrm>
            <a:off x="8767764" y="1997076"/>
            <a:ext cx="8604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4000">
                <a:solidFill>
                  <a:srgbClr val="FF0000"/>
                </a:solidFill>
              </a:rPr>
              <a:t>VA</a:t>
            </a:r>
          </a:p>
        </p:txBody>
      </p:sp>
      <p:sp>
        <p:nvSpPr>
          <p:cNvPr id="198716" name="Line 62">
            <a:extLst>
              <a:ext uri="{FF2B5EF4-FFF2-40B4-BE49-F238E27FC236}">
                <a16:creationId xmlns:a16="http://schemas.microsoft.com/office/drawing/2014/main" id="{D62DD1E6-14BD-4854-B047-B80031B97546}"/>
              </a:ext>
            </a:extLst>
          </p:cNvPr>
          <p:cNvSpPr>
            <a:spLocks noChangeShapeType="1"/>
          </p:cNvSpPr>
          <p:nvPr/>
        </p:nvSpPr>
        <p:spPr bwMode="auto">
          <a:xfrm>
            <a:off x="8791575" y="2139950"/>
            <a:ext cx="0" cy="382588"/>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8717" name="Line 63">
            <a:extLst>
              <a:ext uri="{FF2B5EF4-FFF2-40B4-BE49-F238E27FC236}">
                <a16:creationId xmlns:a16="http://schemas.microsoft.com/office/drawing/2014/main" id="{32D48D6C-9ADF-4E21-9E24-9D77C206E2F1}"/>
              </a:ext>
            </a:extLst>
          </p:cNvPr>
          <p:cNvSpPr>
            <a:spLocks noChangeShapeType="1"/>
          </p:cNvSpPr>
          <p:nvPr/>
        </p:nvSpPr>
        <p:spPr bwMode="auto">
          <a:xfrm>
            <a:off x="7875588" y="2228850"/>
            <a:ext cx="0" cy="280988"/>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8718" name="Line 64">
            <a:extLst>
              <a:ext uri="{FF2B5EF4-FFF2-40B4-BE49-F238E27FC236}">
                <a16:creationId xmlns:a16="http://schemas.microsoft.com/office/drawing/2014/main" id="{3F7B381F-690F-4E25-BE27-ABC86271D52F}"/>
              </a:ext>
            </a:extLst>
          </p:cNvPr>
          <p:cNvSpPr>
            <a:spLocks noChangeShapeType="1"/>
          </p:cNvSpPr>
          <p:nvPr/>
        </p:nvSpPr>
        <p:spPr bwMode="auto">
          <a:xfrm>
            <a:off x="8702675" y="2346326"/>
            <a:ext cx="0" cy="176213"/>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8719" name="Line 65">
            <a:extLst>
              <a:ext uri="{FF2B5EF4-FFF2-40B4-BE49-F238E27FC236}">
                <a16:creationId xmlns:a16="http://schemas.microsoft.com/office/drawing/2014/main" id="{379B1D6B-4CED-40DA-9FC3-377E080F4750}"/>
              </a:ext>
            </a:extLst>
          </p:cNvPr>
          <p:cNvSpPr>
            <a:spLocks noChangeShapeType="1"/>
          </p:cNvSpPr>
          <p:nvPr/>
        </p:nvSpPr>
        <p:spPr bwMode="auto">
          <a:xfrm>
            <a:off x="7785100" y="2181226"/>
            <a:ext cx="0" cy="176213"/>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8720" name="Line 66">
            <a:extLst>
              <a:ext uri="{FF2B5EF4-FFF2-40B4-BE49-F238E27FC236}">
                <a16:creationId xmlns:a16="http://schemas.microsoft.com/office/drawing/2014/main" id="{5B8E10FF-E1FF-4192-8407-8875ABE66B27}"/>
              </a:ext>
            </a:extLst>
          </p:cNvPr>
          <p:cNvSpPr>
            <a:spLocks noChangeShapeType="1"/>
          </p:cNvSpPr>
          <p:nvPr/>
        </p:nvSpPr>
        <p:spPr bwMode="auto">
          <a:xfrm flipV="1">
            <a:off x="4044950" y="1731964"/>
            <a:ext cx="0" cy="28733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8721" name="Text Box 67">
            <a:extLst>
              <a:ext uri="{FF2B5EF4-FFF2-40B4-BE49-F238E27FC236}">
                <a16:creationId xmlns:a16="http://schemas.microsoft.com/office/drawing/2014/main" id="{E00274EC-BB07-411C-9BCE-232C91BD246A}"/>
              </a:ext>
            </a:extLst>
          </p:cNvPr>
          <p:cNvSpPr txBox="1">
            <a:spLocks noChangeArrowheads="1"/>
          </p:cNvSpPr>
          <p:nvPr/>
        </p:nvSpPr>
        <p:spPr bwMode="auto">
          <a:xfrm>
            <a:off x="6729413" y="1531938"/>
            <a:ext cx="39052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a:t>Compensatory increase</a:t>
            </a:r>
            <a:r>
              <a:rPr lang="cs-CZ" altLang="cs-CZ" sz="1800"/>
              <a:t> of VA1, VA2</a:t>
            </a:r>
          </a:p>
        </p:txBody>
      </p:sp>
      <p:sp>
        <p:nvSpPr>
          <p:cNvPr id="198722" name="Line 68">
            <a:extLst>
              <a:ext uri="{FF2B5EF4-FFF2-40B4-BE49-F238E27FC236}">
                <a16:creationId xmlns:a16="http://schemas.microsoft.com/office/drawing/2014/main" id="{E6F49DAB-2A91-4556-9770-A4CB33482A86}"/>
              </a:ext>
            </a:extLst>
          </p:cNvPr>
          <p:cNvSpPr>
            <a:spLocks noChangeShapeType="1"/>
          </p:cNvSpPr>
          <p:nvPr/>
        </p:nvSpPr>
        <p:spPr bwMode="auto">
          <a:xfrm flipV="1">
            <a:off x="6213475" y="906464"/>
            <a:ext cx="0" cy="28733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8723" name="Line 69">
            <a:extLst>
              <a:ext uri="{FF2B5EF4-FFF2-40B4-BE49-F238E27FC236}">
                <a16:creationId xmlns:a16="http://schemas.microsoft.com/office/drawing/2014/main" id="{D23931B6-3684-4C47-86D6-FE7CEED52C35}"/>
              </a:ext>
            </a:extLst>
          </p:cNvPr>
          <p:cNvSpPr>
            <a:spLocks noChangeShapeType="1"/>
          </p:cNvSpPr>
          <p:nvPr/>
        </p:nvSpPr>
        <p:spPr bwMode="auto">
          <a:xfrm flipV="1">
            <a:off x="8643938" y="895350"/>
            <a:ext cx="0" cy="2873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8724" name="Line 70">
            <a:extLst>
              <a:ext uri="{FF2B5EF4-FFF2-40B4-BE49-F238E27FC236}">
                <a16:creationId xmlns:a16="http://schemas.microsoft.com/office/drawing/2014/main" id="{6351BD1D-2BEF-4511-975B-97C0AE91C8FE}"/>
              </a:ext>
            </a:extLst>
          </p:cNvPr>
          <p:cNvSpPr>
            <a:spLocks noChangeShapeType="1"/>
          </p:cNvSpPr>
          <p:nvPr/>
        </p:nvSpPr>
        <p:spPr bwMode="auto">
          <a:xfrm flipV="1">
            <a:off x="7927975" y="876300"/>
            <a:ext cx="0" cy="2873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8725" name="Text Box 71">
            <a:extLst>
              <a:ext uri="{FF2B5EF4-FFF2-40B4-BE49-F238E27FC236}">
                <a16:creationId xmlns:a16="http://schemas.microsoft.com/office/drawing/2014/main" id="{9CB4C6BD-E6BC-4C2C-99A1-0D730128B981}"/>
              </a:ext>
            </a:extLst>
          </p:cNvPr>
          <p:cNvSpPr txBox="1">
            <a:spLocks noChangeArrowheads="1"/>
          </p:cNvSpPr>
          <p:nvPr/>
        </p:nvSpPr>
        <p:spPr bwMode="auto">
          <a:xfrm>
            <a:off x="8718550" y="2903539"/>
            <a:ext cx="958850" cy="650875"/>
          </a:xfrm>
          <a:prstGeom prst="rect">
            <a:avLst/>
          </a:prstGeom>
          <a:solidFill>
            <a:srgbClr val="E0F1F2"/>
          </a:solidFill>
          <a:ln w="9525">
            <a:solidFill>
              <a:srgbClr val="00660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cs-CZ" altLang="cs-CZ" sz="1800" b="1">
                <a:solidFill>
                  <a:srgbClr val="006600"/>
                </a:solidFill>
              </a:rPr>
              <a:t>pCO</a:t>
            </a:r>
            <a:r>
              <a:rPr lang="cs-CZ" altLang="cs-CZ" sz="1800" b="1" baseline="-25000">
                <a:solidFill>
                  <a:srgbClr val="006600"/>
                </a:solidFill>
              </a:rPr>
              <a:t>2</a:t>
            </a:r>
          </a:p>
          <a:p>
            <a:pPr algn="ctr" eaLnBrk="1" hangingPunct="1">
              <a:spcBef>
                <a:spcPct val="0"/>
              </a:spcBef>
              <a:buFontTx/>
              <a:buNone/>
            </a:pPr>
            <a:r>
              <a:rPr lang="cs-CZ" altLang="cs-CZ" sz="1800" b="1">
                <a:solidFill>
                  <a:srgbClr val="006600"/>
                </a:solidFill>
              </a:rPr>
              <a:t>norm.</a:t>
            </a:r>
          </a:p>
        </p:txBody>
      </p:sp>
      <p:sp>
        <p:nvSpPr>
          <p:cNvPr id="198726" name="Text Box 72">
            <a:extLst>
              <a:ext uri="{FF2B5EF4-FFF2-40B4-BE49-F238E27FC236}">
                <a16:creationId xmlns:a16="http://schemas.microsoft.com/office/drawing/2014/main" id="{BD3D5DAC-74E8-46A2-B068-920539BDAD4B}"/>
              </a:ext>
            </a:extLst>
          </p:cNvPr>
          <p:cNvSpPr txBox="1">
            <a:spLocks noChangeArrowheads="1"/>
          </p:cNvSpPr>
          <p:nvPr/>
        </p:nvSpPr>
        <p:spPr bwMode="auto">
          <a:xfrm>
            <a:off x="8034338" y="2913064"/>
            <a:ext cx="658812" cy="376237"/>
          </a:xfrm>
          <a:prstGeom prst="rect">
            <a:avLst/>
          </a:prstGeom>
          <a:solidFill>
            <a:srgbClr val="E0F1F2"/>
          </a:solidFill>
          <a:ln w="9525">
            <a:solidFill>
              <a:schemeClr val="accent2"/>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b="1">
                <a:solidFill>
                  <a:schemeClr val="accent2"/>
                </a:solidFill>
              </a:rPr>
              <a:t> pO</a:t>
            </a:r>
            <a:r>
              <a:rPr lang="cs-CZ" altLang="cs-CZ" sz="1800" b="1" baseline="-25000">
                <a:solidFill>
                  <a:schemeClr val="accent2"/>
                </a:solidFill>
              </a:rPr>
              <a:t>2</a:t>
            </a:r>
          </a:p>
        </p:txBody>
      </p:sp>
      <p:sp>
        <p:nvSpPr>
          <p:cNvPr id="198727" name="Line 73">
            <a:extLst>
              <a:ext uri="{FF2B5EF4-FFF2-40B4-BE49-F238E27FC236}">
                <a16:creationId xmlns:a16="http://schemas.microsoft.com/office/drawing/2014/main" id="{083C4672-94DC-41E1-9B33-B625B889683A}"/>
              </a:ext>
            </a:extLst>
          </p:cNvPr>
          <p:cNvSpPr>
            <a:spLocks noChangeShapeType="1"/>
          </p:cNvSpPr>
          <p:nvPr/>
        </p:nvSpPr>
        <p:spPr bwMode="auto">
          <a:xfrm>
            <a:off x="8101013" y="3001964"/>
            <a:ext cx="0" cy="280987"/>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8728" name="Freeform 74">
            <a:extLst>
              <a:ext uri="{FF2B5EF4-FFF2-40B4-BE49-F238E27FC236}">
                <a16:creationId xmlns:a16="http://schemas.microsoft.com/office/drawing/2014/main" id="{BDE15FBC-2271-48A9-B309-79936977047E}"/>
              </a:ext>
            </a:extLst>
          </p:cNvPr>
          <p:cNvSpPr>
            <a:spLocks/>
          </p:cNvSpPr>
          <p:nvPr/>
        </p:nvSpPr>
        <p:spPr bwMode="auto">
          <a:xfrm>
            <a:off x="4386263" y="2435226"/>
            <a:ext cx="1719262" cy="625475"/>
          </a:xfrm>
          <a:custGeom>
            <a:avLst/>
            <a:gdLst>
              <a:gd name="T0" fmla="*/ 0 w 1083"/>
              <a:gd name="T1" fmla="*/ 2147483646 h 394"/>
              <a:gd name="T2" fmla="*/ 2147483646 w 1083"/>
              <a:gd name="T3" fmla="*/ 2147483646 h 394"/>
              <a:gd name="T4" fmla="*/ 2147483646 w 1083"/>
              <a:gd name="T5" fmla="*/ 0 h 394"/>
              <a:gd name="T6" fmla="*/ 0 60000 65536"/>
              <a:gd name="T7" fmla="*/ 0 60000 65536"/>
              <a:gd name="T8" fmla="*/ 0 60000 65536"/>
              <a:gd name="T9" fmla="*/ 0 w 1083"/>
              <a:gd name="T10" fmla="*/ 0 h 394"/>
              <a:gd name="T11" fmla="*/ 1083 w 1083"/>
              <a:gd name="T12" fmla="*/ 394 h 394"/>
            </a:gdLst>
            <a:ahLst/>
            <a:cxnLst>
              <a:cxn ang="T6">
                <a:pos x="T0" y="T1"/>
              </a:cxn>
              <a:cxn ang="T7">
                <a:pos x="T2" y="T3"/>
              </a:cxn>
              <a:cxn ang="T8">
                <a:pos x="T4" y="T5"/>
              </a:cxn>
            </a:cxnLst>
            <a:rect l="T9" t="T10" r="T11" b="T12"/>
            <a:pathLst>
              <a:path w="1083" h="394">
                <a:moveTo>
                  <a:pt x="0" y="394"/>
                </a:moveTo>
                <a:cubicBezTo>
                  <a:pt x="317" y="392"/>
                  <a:pt x="634" y="391"/>
                  <a:pt x="814" y="325"/>
                </a:cubicBezTo>
                <a:cubicBezTo>
                  <a:pt x="994" y="259"/>
                  <a:pt x="1038" y="129"/>
                  <a:pt x="1083" y="0"/>
                </a:cubicBezTo>
              </a:path>
            </a:pathLst>
          </a:custGeom>
          <a:noFill/>
          <a:ln w="19050" cap="flat" cmpd="sng">
            <a:solidFill>
              <a:schemeClr val="tx1"/>
            </a:solidFill>
            <a:prstDash val="solid"/>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8729" name="Freeform 75">
            <a:extLst>
              <a:ext uri="{FF2B5EF4-FFF2-40B4-BE49-F238E27FC236}">
                <a16:creationId xmlns:a16="http://schemas.microsoft.com/office/drawing/2014/main" id="{F798DFA8-6C12-431E-87BB-99EF31D19E33}"/>
              </a:ext>
            </a:extLst>
          </p:cNvPr>
          <p:cNvSpPr>
            <a:spLocks/>
          </p:cNvSpPr>
          <p:nvPr/>
        </p:nvSpPr>
        <p:spPr bwMode="auto">
          <a:xfrm>
            <a:off x="4192588" y="2454276"/>
            <a:ext cx="1833562" cy="327025"/>
          </a:xfrm>
          <a:custGeom>
            <a:avLst/>
            <a:gdLst>
              <a:gd name="T0" fmla="*/ 0 w 1155"/>
              <a:gd name="T1" fmla="*/ 2147483646 h 206"/>
              <a:gd name="T2" fmla="*/ 2147483646 w 1155"/>
              <a:gd name="T3" fmla="*/ 2147483646 h 206"/>
              <a:gd name="T4" fmla="*/ 2147483646 w 1155"/>
              <a:gd name="T5" fmla="*/ 0 h 206"/>
              <a:gd name="T6" fmla="*/ 0 60000 65536"/>
              <a:gd name="T7" fmla="*/ 0 60000 65536"/>
              <a:gd name="T8" fmla="*/ 0 60000 65536"/>
              <a:gd name="T9" fmla="*/ 0 w 1155"/>
              <a:gd name="T10" fmla="*/ 0 h 206"/>
              <a:gd name="T11" fmla="*/ 1155 w 1155"/>
              <a:gd name="T12" fmla="*/ 206 h 206"/>
            </a:gdLst>
            <a:ahLst/>
            <a:cxnLst>
              <a:cxn ang="T6">
                <a:pos x="T0" y="T1"/>
              </a:cxn>
              <a:cxn ang="T7">
                <a:pos x="T2" y="T3"/>
              </a:cxn>
              <a:cxn ang="T8">
                <a:pos x="T4" y="T5"/>
              </a:cxn>
            </a:cxnLst>
            <a:rect l="T9" t="T10" r="T11" b="T12"/>
            <a:pathLst>
              <a:path w="1155" h="206">
                <a:moveTo>
                  <a:pt x="0" y="206"/>
                </a:moveTo>
                <a:cubicBezTo>
                  <a:pt x="317" y="204"/>
                  <a:pt x="622" y="171"/>
                  <a:pt x="814" y="137"/>
                </a:cubicBezTo>
                <a:cubicBezTo>
                  <a:pt x="1006" y="103"/>
                  <a:pt x="1084" y="29"/>
                  <a:pt x="1155" y="0"/>
                </a:cubicBezTo>
              </a:path>
            </a:pathLst>
          </a:custGeom>
          <a:noFill/>
          <a:ln w="57150" cap="flat" cmpd="sng">
            <a:solidFill>
              <a:schemeClr val="tx1"/>
            </a:solidFill>
            <a:prstDash val="solid"/>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8730" name="Freeform 76">
            <a:extLst>
              <a:ext uri="{FF2B5EF4-FFF2-40B4-BE49-F238E27FC236}">
                <a16:creationId xmlns:a16="http://schemas.microsoft.com/office/drawing/2014/main" id="{D34F8DE5-B9C4-4131-B3F9-9AD76B46A1AF}"/>
              </a:ext>
            </a:extLst>
          </p:cNvPr>
          <p:cNvSpPr>
            <a:spLocks/>
          </p:cNvSpPr>
          <p:nvPr/>
        </p:nvSpPr>
        <p:spPr bwMode="auto">
          <a:xfrm>
            <a:off x="6219826" y="1271589"/>
            <a:ext cx="334963" cy="765175"/>
          </a:xfrm>
          <a:custGeom>
            <a:avLst/>
            <a:gdLst>
              <a:gd name="T0" fmla="*/ 0 w 211"/>
              <a:gd name="T1" fmla="*/ 2147483646 h 482"/>
              <a:gd name="T2" fmla="*/ 2147483646 w 211"/>
              <a:gd name="T3" fmla="*/ 2147483646 h 482"/>
              <a:gd name="T4" fmla="*/ 2147483646 w 211"/>
              <a:gd name="T5" fmla="*/ 0 h 482"/>
              <a:gd name="T6" fmla="*/ 0 60000 65536"/>
              <a:gd name="T7" fmla="*/ 0 60000 65536"/>
              <a:gd name="T8" fmla="*/ 0 60000 65536"/>
              <a:gd name="T9" fmla="*/ 0 w 211"/>
              <a:gd name="T10" fmla="*/ 0 h 482"/>
              <a:gd name="T11" fmla="*/ 211 w 211"/>
              <a:gd name="T12" fmla="*/ 482 h 482"/>
            </a:gdLst>
            <a:ahLst/>
            <a:cxnLst>
              <a:cxn ang="T6">
                <a:pos x="T0" y="T1"/>
              </a:cxn>
              <a:cxn ang="T7">
                <a:pos x="T2" y="T3"/>
              </a:cxn>
              <a:cxn ang="T8">
                <a:pos x="T4" y="T5"/>
              </a:cxn>
            </a:cxnLst>
            <a:rect l="T9" t="T10" r="T11" b="T12"/>
            <a:pathLst>
              <a:path w="211" h="482">
                <a:moveTo>
                  <a:pt x="0" y="482"/>
                </a:moveTo>
                <a:cubicBezTo>
                  <a:pt x="31" y="455"/>
                  <a:pt x="154" y="400"/>
                  <a:pt x="185" y="320"/>
                </a:cubicBezTo>
                <a:cubicBezTo>
                  <a:pt x="211" y="233"/>
                  <a:pt x="185" y="67"/>
                  <a:pt x="185" y="0"/>
                </a:cubicBezTo>
              </a:path>
            </a:pathLst>
          </a:custGeom>
          <a:noFill/>
          <a:ln w="19050" cmpd="sng">
            <a:solidFill>
              <a:schemeClr val="tx1"/>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8731" name="Line 77">
            <a:extLst>
              <a:ext uri="{FF2B5EF4-FFF2-40B4-BE49-F238E27FC236}">
                <a16:creationId xmlns:a16="http://schemas.microsoft.com/office/drawing/2014/main" id="{8D191D19-51AC-446E-891D-22F8F0058590}"/>
              </a:ext>
            </a:extLst>
          </p:cNvPr>
          <p:cNvSpPr>
            <a:spLocks noChangeShapeType="1"/>
          </p:cNvSpPr>
          <p:nvPr/>
        </p:nvSpPr>
        <p:spPr bwMode="auto">
          <a:xfrm flipH="1">
            <a:off x="8010525" y="1290638"/>
            <a:ext cx="12700" cy="277812"/>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8732" name="Line 78">
            <a:extLst>
              <a:ext uri="{FF2B5EF4-FFF2-40B4-BE49-F238E27FC236}">
                <a16:creationId xmlns:a16="http://schemas.microsoft.com/office/drawing/2014/main" id="{B0489198-778F-4E8E-85AD-ABA9770A64D4}"/>
              </a:ext>
            </a:extLst>
          </p:cNvPr>
          <p:cNvSpPr>
            <a:spLocks noChangeShapeType="1"/>
          </p:cNvSpPr>
          <p:nvPr/>
        </p:nvSpPr>
        <p:spPr bwMode="auto">
          <a:xfrm flipH="1">
            <a:off x="8996363" y="1184275"/>
            <a:ext cx="0" cy="395288"/>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8733" name="Line 79">
            <a:extLst>
              <a:ext uri="{FF2B5EF4-FFF2-40B4-BE49-F238E27FC236}">
                <a16:creationId xmlns:a16="http://schemas.microsoft.com/office/drawing/2014/main" id="{FB826980-B2E5-4F1B-9077-BA0E220D8D9C}"/>
              </a:ext>
            </a:extLst>
          </p:cNvPr>
          <p:cNvSpPr>
            <a:spLocks noChangeShapeType="1"/>
          </p:cNvSpPr>
          <p:nvPr/>
        </p:nvSpPr>
        <p:spPr bwMode="auto">
          <a:xfrm flipH="1">
            <a:off x="8045450" y="1839913"/>
            <a:ext cx="12700" cy="277812"/>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8734" name="Line 80">
            <a:extLst>
              <a:ext uri="{FF2B5EF4-FFF2-40B4-BE49-F238E27FC236}">
                <a16:creationId xmlns:a16="http://schemas.microsoft.com/office/drawing/2014/main" id="{935FDCC4-188B-45DD-A32C-C7F8861C8305}"/>
              </a:ext>
            </a:extLst>
          </p:cNvPr>
          <p:cNvSpPr>
            <a:spLocks noChangeShapeType="1"/>
          </p:cNvSpPr>
          <p:nvPr/>
        </p:nvSpPr>
        <p:spPr bwMode="auto">
          <a:xfrm flipH="1">
            <a:off x="9036050" y="1792288"/>
            <a:ext cx="12700" cy="277812"/>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8735" name="Line 81">
            <a:extLst>
              <a:ext uri="{FF2B5EF4-FFF2-40B4-BE49-F238E27FC236}">
                <a16:creationId xmlns:a16="http://schemas.microsoft.com/office/drawing/2014/main" id="{AC486079-8219-4797-8C1A-E8DF47177A1A}"/>
              </a:ext>
            </a:extLst>
          </p:cNvPr>
          <p:cNvSpPr>
            <a:spLocks noChangeShapeType="1"/>
          </p:cNvSpPr>
          <p:nvPr/>
        </p:nvSpPr>
        <p:spPr bwMode="auto">
          <a:xfrm>
            <a:off x="8286750" y="2522539"/>
            <a:ext cx="336550" cy="319087"/>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8736" name="Line 82">
            <a:extLst>
              <a:ext uri="{FF2B5EF4-FFF2-40B4-BE49-F238E27FC236}">
                <a16:creationId xmlns:a16="http://schemas.microsoft.com/office/drawing/2014/main" id="{FB1CCBA5-7066-426D-A72A-A8244A9BCEBB}"/>
              </a:ext>
            </a:extLst>
          </p:cNvPr>
          <p:cNvSpPr>
            <a:spLocks noChangeShapeType="1"/>
          </p:cNvSpPr>
          <p:nvPr/>
        </p:nvSpPr>
        <p:spPr bwMode="auto">
          <a:xfrm flipH="1">
            <a:off x="8791575" y="2522539"/>
            <a:ext cx="158750" cy="319087"/>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8737" name="Text Box 83">
            <a:extLst>
              <a:ext uri="{FF2B5EF4-FFF2-40B4-BE49-F238E27FC236}">
                <a16:creationId xmlns:a16="http://schemas.microsoft.com/office/drawing/2014/main" id="{053DCDD5-BA55-4165-8FE2-847B2C3054D6}"/>
              </a:ext>
            </a:extLst>
          </p:cNvPr>
          <p:cNvSpPr txBox="1">
            <a:spLocks noChangeArrowheads="1"/>
          </p:cNvSpPr>
          <p:nvPr/>
        </p:nvSpPr>
        <p:spPr bwMode="auto">
          <a:xfrm>
            <a:off x="6296025" y="3792538"/>
            <a:ext cx="40322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cs-CZ" altLang="cs-CZ" sz="1800" b="1">
                <a:solidFill>
                  <a:schemeClr val="accent2"/>
                </a:solidFill>
              </a:rPr>
              <a:t>„blue bloaters“ </a:t>
            </a:r>
          </a:p>
        </p:txBody>
      </p:sp>
      <p:sp>
        <p:nvSpPr>
          <p:cNvPr id="198738" name="Text Box 84">
            <a:extLst>
              <a:ext uri="{FF2B5EF4-FFF2-40B4-BE49-F238E27FC236}">
                <a16:creationId xmlns:a16="http://schemas.microsoft.com/office/drawing/2014/main" id="{31FED5A7-5718-48AE-9A01-62C20562388D}"/>
              </a:ext>
            </a:extLst>
          </p:cNvPr>
          <p:cNvSpPr txBox="1">
            <a:spLocks noChangeArrowheads="1"/>
          </p:cNvSpPr>
          <p:nvPr/>
        </p:nvSpPr>
        <p:spPr bwMode="auto">
          <a:xfrm>
            <a:off x="4989513" y="4746626"/>
            <a:ext cx="2252662"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Arteriolar vasoconstriction in hypoventilated alveoli</a:t>
            </a:r>
          </a:p>
        </p:txBody>
      </p:sp>
      <p:sp>
        <p:nvSpPr>
          <p:cNvPr id="205909" name="Text Box 85">
            <a:extLst>
              <a:ext uri="{FF2B5EF4-FFF2-40B4-BE49-F238E27FC236}">
                <a16:creationId xmlns:a16="http://schemas.microsoft.com/office/drawing/2014/main" id="{D7E928EA-8097-4E12-B8D5-F947BD6596B7}"/>
              </a:ext>
            </a:extLst>
          </p:cNvPr>
          <p:cNvSpPr txBox="1">
            <a:spLocks noChangeArrowheads="1"/>
          </p:cNvSpPr>
          <p:nvPr/>
        </p:nvSpPr>
        <p:spPr bwMode="auto">
          <a:xfrm>
            <a:off x="6108701" y="6226175"/>
            <a:ext cx="27209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Precapillary pulmonary hypertension</a:t>
            </a:r>
          </a:p>
        </p:txBody>
      </p:sp>
      <p:sp>
        <p:nvSpPr>
          <p:cNvPr id="205910" name="Text Box 86">
            <a:extLst>
              <a:ext uri="{FF2B5EF4-FFF2-40B4-BE49-F238E27FC236}">
                <a16:creationId xmlns:a16="http://schemas.microsoft.com/office/drawing/2014/main" id="{1505FE28-7D91-4863-806E-A4478B5BF11F}"/>
              </a:ext>
            </a:extLst>
          </p:cNvPr>
          <p:cNvSpPr txBox="1">
            <a:spLocks noChangeArrowheads="1"/>
          </p:cNvSpPr>
          <p:nvPr/>
        </p:nvSpPr>
        <p:spPr bwMode="auto">
          <a:xfrm>
            <a:off x="8893175" y="6299201"/>
            <a:ext cx="18748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Cor pulmonale</a:t>
            </a:r>
          </a:p>
        </p:txBody>
      </p:sp>
      <p:sp>
        <p:nvSpPr>
          <p:cNvPr id="205911" name="Text Box 87">
            <a:extLst>
              <a:ext uri="{FF2B5EF4-FFF2-40B4-BE49-F238E27FC236}">
                <a16:creationId xmlns:a16="http://schemas.microsoft.com/office/drawing/2014/main" id="{718AD487-57A8-4A22-9A89-6D3C0A41E62A}"/>
              </a:ext>
            </a:extLst>
          </p:cNvPr>
          <p:cNvSpPr txBox="1">
            <a:spLocks noChangeArrowheads="1"/>
          </p:cNvSpPr>
          <p:nvPr/>
        </p:nvSpPr>
        <p:spPr bwMode="auto">
          <a:xfrm>
            <a:off x="8602664" y="5294313"/>
            <a:ext cx="187483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eaLnBrk="1" hangingPunct="1">
              <a:spcBef>
                <a:spcPct val="0"/>
              </a:spcBef>
              <a:buFontTx/>
              <a:buNone/>
            </a:pPr>
            <a:r>
              <a:rPr lang="cs-CZ" altLang="cs-CZ" sz="1800"/>
              <a:t>Right heart insufficiencyy</a:t>
            </a:r>
          </a:p>
        </p:txBody>
      </p:sp>
      <p:sp>
        <p:nvSpPr>
          <p:cNvPr id="205912" name="Text Box 88">
            <a:extLst>
              <a:ext uri="{FF2B5EF4-FFF2-40B4-BE49-F238E27FC236}">
                <a16:creationId xmlns:a16="http://schemas.microsoft.com/office/drawing/2014/main" id="{5F1CFC9F-109D-4027-A455-BACBDFCB8214}"/>
              </a:ext>
            </a:extLst>
          </p:cNvPr>
          <p:cNvSpPr txBox="1">
            <a:spLocks noChangeArrowheads="1"/>
          </p:cNvSpPr>
          <p:nvPr/>
        </p:nvSpPr>
        <p:spPr bwMode="auto">
          <a:xfrm>
            <a:off x="9182101" y="4564063"/>
            <a:ext cx="9699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eaLnBrk="1" hangingPunct="1">
              <a:spcBef>
                <a:spcPct val="0"/>
              </a:spcBef>
              <a:buFontTx/>
              <a:buNone/>
            </a:pPr>
            <a:r>
              <a:rPr lang="cs-CZ" altLang="cs-CZ" sz="1800"/>
              <a:t>Edema</a:t>
            </a:r>
          </a:p>
        </p:txBody>
      </p:sp>
      <p:sp>
        <p:nvSpPr>
          <p:cNvPr id="205913" name="AutoShape 89">
            <a:extLst>
              <a:ext uri="{FF2B5EF4-FFF2-40B4-BE49-F238E27FC236}">
                <a16:creationId xmlns:a16="http://schemas.microsoft.com/office/drawing/2014/main" id="{2DEBEAC3-FA1F-4C3F-AB51-7EAE16B38789}"/>
              </a:ext>
            </a:extLst>
          </p:cNvPr>
          <p:cNvSpPr>
            <a:spLocks noChangeArrowheads="1"/>
          </p:cNvSpPr>
          <p:nvPr/>
        </p:nvSpPr>
        <p:spPr bwMode="auto">
          <a:xfrm rot="3037285">
            <a:off x="6096794" y="5796757"/>
            <a:ext cx="763588" cy="365125"/>
          </a:xfrm>
          <a:prstGeom prst="rightArrow">
            <a:avLst>
              <a:gd name="adj1" fmla="val 50000"/>
              <a:gd name="adj2" fmla="val 52283"/>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205914" name="AutoShape 90">
            <a:extLst>
              <a:ext uri="{FF2B5EF4-FFF2-40B4-BE49-F238E27FC236}">
                <a16:creationId xmlns:a16="http://schemas.microsoft.com/office/drawing/2014/main" id="{4FDFC2E4-31F9-4472-8410-4B3852B45003}"/>
              </a:ext>
            </a:extLst>
          </p:cNvPr>
          <p:cNvSpPr>
            <a:spLocks noChangeArrowheads="1"/>
          </p:cNvSpPr>
          <p:nvPr/>
        </p:nvSpPr>
        <p:spPr bwMode="auto">
          <a:xfrm rot="-749054">
            <a:off x="8010525" y="6403976"/>
            <a:ext cx="763588" cy="365125"/>
          </a:xfrm>
          <a:prstGeom prst="rightArrow">
            <a:avLst>
              <a:gd name="adj1" fmla="val 50000"/>
              <a:gd name="adj2" fmla="val 52283"/>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205915" name="AutoShape 91">
            <a:extLst>
              <a:ext uri="{FF2B5EF4-FFF2-40B4-BE49-F238E27FC236}">
                <a16:creationId xmlns:a16="http://schemas.microsoft.com/office/drawing/2014/main" id="{E8E34667-8F81-479C-9F03-9FF2E4195963}"/>
              </a:ext>
            </a:extLst>
          </p:cNvPr>
          <p:cNvSpPr>
            <a:spLocks noChangeArrowheads="1"/>
          </p:cNvSpPr>
          <p:nvPr/>
        </p:nvSpPr>
        <p:spPr bwMode="auto">
          <a:xfrm rot="-5400000">
            <a:off x="8992394" y="5796757"/>
            <a:ext cx="763588" cy="365125"/>
          </a:xfrm>
          <a:prstGeom prst="rightArrow">
            <a:avLst>
              <a:gd name="adj1" fmla="val 50000"/>
              <a:gd name="adj2" fmla="val 52283"/>
            </a:avLst>
          </a:prstGeom>
          <a:solidFill>
            <a:schemeClr val="accent1"/>
          </a:solidFill>
          <a:ln w="9525">
            <a:solidFill>
              <a:schemeClr val="tx1"/>
            </a:solidFill>
            <a:miter lim="800000"/>
            <a:headEnd/>
            <a:tailEnd/>
          </a:ln>
        </p:spPr>
        <p:txBody>
          <a:bodyPr vert="eaVert"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GB" altLang="cs-CZ" sz="1800"/>
          </a:p>
        </p:txBody>
      </p:sp>
      <p:sp>
        <p:nvSpPr>
          <p:cNvPr id="205916" name="AutoShape 92">
            <a:extLst>
              <a:ext uri="{FF2B5EF4-FFF2-40B4-BE49-F238E27FC236}">
                <a16:creationId xmlns:a16="http://schemas.microsoft.com/office/drawing/2014/main" id="{1C6574CC-208A-4ACC-ADC0-C9FB93E1F815}"/>
              </a:ext>
            </a:extLst>
          </p:cNvPr>
          <p:cNvSpPr>
            <a:spLocks noChangeArrowheads="1"/>
          </p:cNvSpPr>
          <p:nvPr/>
        </p:nvSpPr>
        <p:spPr bwMode="auto">
          <a:xfrm rot="-5400000">
            <a:off x="9365457" y="4928395"/>
            <a:ext cx="525463" cy="365125"/>
          </a:xfrm>
          <a:prstGeom prst="rightArrow">
            <a:avLst>
              <a:gd name="adj1" fmla="val 50000"/>
              <a:gd name="adj2" fmla="val 35978"/>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205917" name="AutoShape 93">
            <a:extLst>
              <a:ext uri="{FF2B5EF4-FFF2-40B4-BE49-F238E27FC236}">
                <a16:creationId xmlns:a16="http://schemas.microsoft.com/office/drawing/2014/main" id="{03E9C82B-4066-450F-876B-9ADA3D88A249}"/>
              </a:ext>
            </a:extLst>
          </p:cNvPr>
          <p:cNvSpPr>
            <a:spLocks noChangeArrowheads="1"/>
          </p:cNvSpPr>
          <p:nvPr/>
        </p:nvSpPr>
        <p:spPr bwMode="auto">
          <a:xfrm rot="-5400000">
            <a:off x="9452769" y="4196557"/>
            <a:ext cx="515938" cy="365125"/>
          </a:xfrm>
          <a:prstGeom prst="rightArrow">
            <a:avLst>
              <a:gd name="adj1" fmla="val 50000"/>
              <a:gd name="adj2" fmla="val 35326"/>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205918" name="Text Box 94">
            <a:extLst>
              <a:ext uri="{FF2B5EF4-FFF2-40B4-BE49-F238E27FC236}">
                <a16:creationId xmlns:a16="http://schemas.microsoft.com/office/drawing/2014/main" id="{1C10BE50-978F-4309-8EB4-25EC768D40E5}"/>
              </a:ext>
            </a:extLst>
          </p:cNvPr>
          <p:cNvSpPr txBox="1">
            <a:spLocks noChangeArrowheads="1"/>
          </p:cNvSpPr>
          <p:nvPr/>
        </p:nvSpPr>
        <p:spPr bwMode="auto">
          <a:xfrm>
            <a:off x="4813300" y="3325813"/>
            <a:ext cx="184308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Decrease inflow of hypoxic blood</a:t>
            </a:r>
          </a:p>
        </p:txBody>
      </p:sp>
      <p:sp>
        <p:nvSpPr>
          <p:cNvPr id="205919" name="AutoShape 95">
            <a:extLst>
              <a:ext uri="{FF2B5EF4-FFF2-40B4-BE49-F238E27FC236}">
                <a16:creationId xmlns:a16="http://schemas.microsoft.com/office/drawing/2014/main" id="{4706B304-41F6-48D0-8C89-CB1A531BE022}"/>
              </a:ext>
            </a:extLst>
          </p:cNvPr>
          <p:cNvSpPr>
            <a:spLocks noChangeArrowheads="1"/>
          </p:cNvSpPr>
          <p:nvPr/>
        </p:nvSpPr>
        <p:spPr bwMode="auto">
          <a:xfrm rot="-5400000">
            <a:off x="5274469" y="4155282"/>
            <a:ext cx="763588" cy="365125"/>
          </a:xfrm>
          <a:prstGeom prst="rightArrow">
            <a:avLst>
              <a:gd name="adj1" fmla="val 50000"/>
              <a:gd name="adj2" fmla="val 52283"/>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205920" name="Line 96">
            <a:extLst>
              <a:ext uri="{FF2B5EF4-FFF2-40B4-BE49-F238E27FC236}">
                <a16:creationId xmlns:a16="http://schemas.microsoft.com/office/drawing/2014/main" id="{795D475B-3692-4106-8D1E-86B88F170F3E}"/>
              </a:ext>
            </a:extLst>
          </p:cNvPr>
          <p:cNvSpPr>
            <a:spLocks noChangeShapeType="1"/>
          </p:cNvSpPr>
          <p:nvPr/>
        </p:nvSpPr>
        <p:spPr bwMode="auto">
          <a:xfrm>
            <a:off x="7927975" y="3014663"/>
            <a:ext cx="0" cy="176212"/>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198751" name="Text Box 4">
            <a:extLst>
              <a:ext uri="{FF2B5EF4-FFF2-40B4-BE49-F238E27FC236}">
                <a16:creationId xmlns:a16="http://schemas.microsoft.com/office/drawing/2014/main" id="{00A8FBFB-0F11-4A49-8DB2-C97C046A523E}"/>
              </a:ext>
            </a:extLst>
          </p:cNvPr>
          <p:cNvSpPr txBox="1">
            <a:spLocks noChangeArrowheads="1"/>
          </p:cNvSpPr>
          <p:nvPr/>
        </p:nvSpPr>
        <p:spPr bwMode="auto">
          <a:xfrm>
            <a:off x="1898651" y="260350"/>
            <a:ext cx="83931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2400" b="1" u="sng">
                <a:solidFill>
                  <a:schemeClr val="accent2"/>
                </a:solidFill>
              </a:rPr>
              <a:t>Obstructive form</a:t>
            </a:r>
            <a:r>
              <a:rPr lang="en-US" altLang="cs-CZ" sz="2400" b="1">
                <a:solidFill>
                  <a:schemeClr val="accent2"/>
                </a:solidFill>
              </a:rPr>
              <a:t> of the chronic obstructive lung disease</a:t>
            </a:r>
            <a:endParaRPr lang="cs-CZ" altLang="cs-CZ" sz="2400" b="1">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05919"/>
                                        </p:tgtEl>
                                        <p:attrNameLst>
                                          <p:attrName>style.visibility</p:attrName>
                                        </p:attrNameLst>
                                      </p:cBhvr>
                                      <p:to>
                                        <p:strVal val="visible"/>
                                      </p:to>
                                    </p:set>
                                    <p:animEffect transition="in" filter="checkerboard(across)">
                                      <p:cBhvr>
                                        <p:cTn id="7" dur="500"/>
                                        <p:tgtEl>
                                          <p:spTgt spid="205919"/>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05918"/>
                                        </p:tgtEl>
                                        <p:attrNameLst>
                                          <p:attrName>style.visibility</p:attrName>
                                        </p:attrNameLst>
                                      </p:cBhvr>
                                      <p:to>
                                        <p:strVal val="visible"/>
                                      </p:to>
                                    </p:set>
                                    <p:animEffect transition="in" filter="checkerboard(across)">
                                      <p:cBhvr>
                                        <p:cTn id="10" dur="500"/>
                                        <p:tgtEl>
                                          <p:spTgt spid="20591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205826"/>
                                        </p:tgtEl>
                                        <p:attrNameLst>
                                          <p:attrName>style.visibility</p:attrName>
                                        </p:attrNameLst>
                                      </p:cBhvr>
                                      <p:to>
                                        <p:strVal val="visible"/>
                                      </p:to>
                                    </p:set>
                                    <p:animEffect transition="in" filter="checkerboard(across)">
                                      <p:cBhvr>
                                        <p:cTn id="15" dur="500"/>
                                        <p:tgtEl>
                                          <p:spTgt spid="205826"/>
                                        </p:tgtEl>
                                      </p:cBhvr>
                                    </p:animEffect>
                                  </p:childTnLst>
                                </p:cTn>
                              </p:par>
                              <p:par>
                                <p:cTn id="16" presetID="5" presetClass="entr" presetSubtype="10" fill="hold" nodeType="withEffect">
                                  <p:stCondLst>
                                    <p:cond delay="0"/>
                                  </p:stCondLst>
                                  <p:childTnLst>
                                    <p:set>
                                      <p:cBhvr>
                                        <p:cTn id="17" dur="1" fill="hold">
                                          <p:stCondLst>
                                            <p:cond delay="0"/>
                                          </p:stCondLst>
                                        </p:cTn>
                                        <p:tgtEl>
                                          <p:spTgt spid="205920"/>
                                        </p:tgtEl>
                                        <p:attrNameLst>
                                          <p:attrName>style.visibility</p:attrName>
                                        </p:attrNameLst>
                                      </p:cBhvr>
                                      <p:to>
                                        <p:strVal val="visible"/>
                                      </p:to>
                                    </p:set>
                                    <p:animEffect transition="in" filter="checkerboard(across)">
                                      <p:cBhvr>
                                        <p:cTn id="18" dur="500"/>
                                        <p:tgtEl>
                                          <p:spTgt spid="205920"/>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205913"/>
                                        </p:tgtEl>
                                        <p:attrNameLst>
                                          <p:attrName>style.visibility</p:attrName>
                                        </p:attrNameLst>
                                      </p:cBhvr>
                                      <p:to>
                                        <p:strVal val="visible"/>
                                      </p:to>
                                    </p:set>
                                    <p:animEffect transition="in" filter="checkerboard(across)">
                                      <p:cBhvr>
                                        <p:cTn id="23" dur="500"/>
                                        <p:tgtEl>
                                          <p:spTgt spid="205913"/>
                                        </p:tgtEl>
                                      </p:cBhvr>
                                    </p:animEffect>
                                  </p:childTnLst>
                                </p:cTn>
                              </p:par>
                              <p:par>
                                <p:cTn id="24" presetID="5" presetClass="entr" presetSubtype="10" fill="hold" grpId="0" nodeType="withEffect">
                                  <p:stCondLst>
                                    <p:cond delay="0"/>
                                  </p:stCondLst>
                                  <p:childTnLst>
                                    <p:set>
                                      <p:cBhvr>
                                        <p:cTn id="25" dur="1" fill="hold">
                                          <p:stCondLst>
                                            <p:cond delay="0"/>
                                          </p:stCondLst>
                                        </p:cTn>
                                        <p:tgtEl>
                                          <p:spTgt spid="205909"/>
                                        </p:tgtEl>
                                        <p:attrNameLst>
                                          <p:attrName>style.visibility</p:attrName>
                                        </p:attrNameLst>
                                      </p:cBhvr>
                                      <p:to>
                                        <p:strVal val="visible"/>
                                      </p:to>
                                    </p:set>
                                    <p:animEffect transition="in" filter="checkerboard(across)">
                                      <p:cBhvr>
                                        <p:cTn id="26" dur="500"/>
                                        <p:tgtEl>
                                          <p:spTgt spid="205909"/>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5" presetClass="entr" presetSubtype="10" fill="hold" grpId="0" nodeType="clickEffect">
                                  <p:stCondLst>
                                    <p:cond delay="0"/>
                                  </p:stCondLst>
                                  <p:childTnLst>
                                    <p:set>
                                      <p:cBhvr>
                                        <p:cTn id="30" dur="1" fill="hold">
                                          <p:stCondLst>
                                            <p:cond delay="0"/>
                                          </p:stCondLst>
                                        </p:cTn>
                                        <p:tgtEl>
                                          <p:spTgt spid="205910"/>
                                        </p:tgtEl>
                                        <p:attrNameLst>
                                          <p:attrName>style.visibility</p:attrName>
                                        </p:attrNameLst>
                                      </p:cBhvr>
                                      <p:to>
                                        <p:strVal val="visible"/>
                                      </p:to>
                                    </p:set>
                                    <p:animEffect transition="in" filter="checkerboard(across)">
                                      <p:cBhvr>
                                        <p:cTn id="31" dur="500"/>
                                        <p:tgtEl>
                                          <p:spTgt spid="205910"/>
                                        </p:tgtEl>
                                      </p:cBhvr>
                                    </p:animEffect>
                                  </p:childTnLst>
                                </p:cTn>
                              </p:par>
                              <p:par>
                                <p:cTn id="32" presetID="5" presetClass="entr" presetSubtype="10" fill="hold" grpId="0" nodeType="withEffect">
                                  <p:stCondLst>
                                    <p:cond delay="0"/>
                                  </p:stCondLst>
                                  <p:childTnLst>
                                    <p:set>
                                      <p:cBhvr>
                                        <p:cTn id="33" dur="1" fill="hold">
                                          <p:stCondLst>
                                            <p:cond delay="0"/>
                                          </p:stCondLst>
                                        </p:cTn>
                                        <p:tgtEl>
                                          <p:spTgt spid="205914"/>
                                        </p:tgtEl>
                                        <p:attrNameLst>
                                          <p:attrName>style.visibility</p:attrName>
                                        </p:attrNameLst>
                                      </p:cBhvr>
                                      <p:to>
                                        <p:strVal val="visible"/>
                                      </p:to>
                                    </p:set>
                                    <p:animEffect transition="in" filter="checkerboard(across)">
                                      <p:cBhvr>
                                        <p:cTn id="34" dur="500"/>
                                        <p:tgtEl>
                                          <p:spTgt spid="205914"/>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6" presetClass="entr" presetSubtype="26" fill="hold" grpId="0" nodeType="clickEffect">
                                  <p:stCondLst>
                                    <p:cond delay="0"/>
                                  </p:stCondLst>
                                  <p:childTnLst>
                                    <p:set>
                                      <p:cBhvr>
                                        <p:cTn id="38" dur="1" fill="hold">
                                          <p:stCondLst>
                                            <p:cond delay="0"/>
                                          </p:stCondLst>
                                        </p:cTn>
                                        <p:tgtEl>
                                          <p:spTgt spid="205915"/>
                                        </p:tgtEl>
                                        <p:attrNameLst>
                                          <p:attrName>style.visibility</p:attrName>
                                        </p:attrNameLst>
                                      </p:cBhvr>
                                      <p:to>
                                        <p:strVal val="visible"/>
                                      </p:to>
                                    </p:set>
                                    <p:animEffect transition="in" filter="barn(inHorizontal)">
                                      <p:cBhvr>
                                        <p:cTn id="39" dur="500"/>
                                        <p:tgtEl>
                                          <p:spTgt spid="205915"/>
                                        </p:tgtEl>
                                      </p:cBhvr>
                                    </p:animEffect>
                                  </p:childTnLst>
                                </p:cTn>
                              </p:par>
                              <p:par>
                                <p:cTn id="40" presetID="16" presetClass="entr" presetSubtype="26" fill="hold" grpId="0" nodeType="withEffect">
                                  <p:stCondLst>
                                    <p:cond delay="0"/>
                                  </p:stCondLst>
                                  <p:childTnLst>
                                    <p:set>
                                      <p:cBhvr>
                                        <p:cTn id="41" dur="1" fill="hold">
                                          <p:stCondLst>
                                            <p:cond delay="0"/>
                                          </p:stCondLst>
                                        </p:cTn>
                                        <p:tgtEl>
                                          <p:spTgt spid="205911"/>
                                        </p:tgtEl>
                                        <p:attrNameLst>
                                          <p:attrName>style.visibility</p:attrName>
                                        </p:attrNameLst>
                                      </p:cBhvr>
                                      <p:to>
                                        <p:strVal val="visible"/>
                                      </p:to>
                                    </p:set>
                                    <p:animEffect transition="in" filter="barn(inHorizontal)">
                                      <p:cBhvr>
                                        <p:cTn id="42" dur="500"/>
                                        <p:tgtEl>
                                          <p:spTgt spid="205911"/>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205916"/>
                                        </p:tgtEl>
                                        <p:attrNameLst>
                                          <p:attrName>style.visibility</p:attrName>
                                        </p:attrNameLst>
                                      </p:cBhvr>
                                      <p:to>
                                        <p:strVal val="visible"/>
                                      </p:to>
                                    </p:set>
                                    <p:animEffect transition="in" filter="checkerboard(across)">
                                      <p:cBhvr>
                                        <p:cTn id="47" dur="500"/>
                                        <p:tgtEl>
                                          <p:spTgt spid="205916"/>
                                        </p:tgtEl>
                                      </p:cBhvr>
                                    </p:animEffect>
                                  </p:childTnLst>
                                </p:cTn>
                              </p:par>
                              <p:par>
                                <p:cTn id="48" presetID="5" presetClass="entr" presetSubtype="10" fill="hold" grpId="0" nodeType="withEffect">
                                  <p:stCondLst>
                                    <p:cond delay="0"/>
                                  </p:stCondLst>
                                  <p:childTnLst>
                                    <p:set>
                                      <p:cBhvr>
                                        <p:cTn id="49" dur="1" fill="hold">
                                          <p:stCondLst>
                                            <p:cond delay="0"/>
                                          </p:stCondLst>
                                        </p:cTn>
                                        <p:tgtEl>
                                          <p:spTgt spid="205912"/>
                                        </p:tgtEl>
                                        <p:attrNameLst>
                                          <p:attrName>style.visibility</p:attrName>
                                        </p:attrNameLst>
                                      </p:cBhvr>
                                      <p:to>
                                        <p:strVal val="visible"/>
                                      </p:to>
                                    </p:set>
                                    <p:animEffect transition="in" filter="checkerboard(across)">
                                      <p:cBhvr>
                                        <p:cTn id="50" dur="500"/>
                                        <p:tgtEl>
                                          <p:spTgt spid="205912"/>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5" presetClass="entr" presetSubtype="10" fill="hold" grpId="0" nodeType="clickEffect">
                                  <p:stCondLst>
                                    <p:cond delay="0"/>
                                  </p:stCondLst>
                                  <p:childTnLst>
                                    <p:set>
                                      <p:cBhvr>
                                        <p:cTn id="54" dur="1" fill="hold">
                                          <p:stCondLst>
                                            <p:cond delay="0"/>
                                          </p:stCondLst>
                                        </p:cTn>
                                        <p:tgtEl>
                                          <p:spTgt spid="205917"/>
                                        </p:tgtEl>
                                        <p:attrNameLst>
                                          <p:attrName>style.visibility</p:attrName>
                                        </p:attrNameLst>
                                      </p:cBhvr>
                                      <p:to>
                                        <p:strVal val="visible"/>
                                      </p:to>
                                    </p:set>
                                    <p:animEffect transition="in" filter="checkerboard(across)">
                                      <p:cBhvr>
                                        <p:cTn id="55" dur="500"/>
                                        <p:tgtEl>
                                          <p:spTgt spid="2059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826" grpId="0" animBg="1"/>
      <p:bldP spid="205909" grpId="0"/>
      <p:bldP spid="205910" grpId="0"/>
      <p:bldP spid="205911" grpId="0"/>
      <p:bldP spid="205912" grpId="0"/>
      <p:bldP spid="205913" grpId="0" animBg="1"/>
      <p:bldP spid="205914" grpId="0" animBg="1"/>
      <p:bldP spid="205915" grpId="0" animBg="1"/>
      <p:bldP spid="205916" grpId="0" animBg="1"/>
      <p:bldP spid="205917" grpId="0" animBg="1"/>
      <p:bldP spid="205918" grpId="0"/>
      <p:bldP spid="205919"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Freeform 2">
            <a:extLst>
              <a:ext uri="{FF2B5EF4-FFF2-40B4-BE49-F238E27FC236}">
                <a16:creationId xmlns:a16="http://schemas.microsoft.com/office/drawing/2014/main" id="{1CDDC91B-1DD8-40BC-BFB3-AF8108A4054C}"/>
              </a:ext>
            </a:extLst>
          </p:cNvPr>
          <p:cNvSpPr>
            <a:spLocks/>
          </p:cNvSpPr>
          <p:nvPr/>
        </p:nvSpPr>
        <p:spPr bwMode="auto">
          <a:xfrm>
            <a:off x="1773238" y="3825876"/>
            <a:ext cx="3060700" cy="1497013"/>
          </a:xfrm>
          <a:custGeom>
            <a:avLst/>
            <a:gdLst>
              <a:gd name="T0" fmla="*/ 0 w 1928"/>
              <a:gd name="T1" fmla="*/ 0 h 943"/>
              <a:gd name="T2" fmla="*/ 2147483646 w 1928"/>
              <a:gd name="T3" fmla="*/ 2147483646 h 943"/>
              <a:gd name="T4" fmla="*/ 2147483646 w 1928"/>
              <a:gd name="T5" fmla="*/ 2147483646 h 943"/>
              <a:gd name="T6" fmla="*/ 2147483646 w 1928"/>
              <a:gd name="T7" fmla="*/ 2147483646 h 943"/>
              <a:gd name="T8" fmla="*/ 2147483646 w 1928"/>
              <a:gd name="T9" fmla="*/ 2147483646 h 943"/>
              <a:gd name="T10" fmla="*/ 2147483646 w 1928"/>
              <a:gd name="T11" fmla="*/ 2147483646 h 943"/>
              <a:gd name="T12" fmla="*/ 2147483646 w 1928"/>
              <a:gd name="T13" fmla="*/ 2147483646 h 943"/>
              <a:gd name="T14" fmla="*/ 2147483646 w 1928"/>
              <a:gd name="T15" fmla="*/ 2147483646 h 943"/>
              <a:gd name="T16" fmla="*/ 2147483646 w 1928"/>
              <a:gd name="T17" fmla="*/ 2147483646 h 9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28"/>
              <a:gd name="T28" fmla="*/ 0 h 943"/>
              <a:gd name="T29" fmla="*/ 1928 w 1928"/>
              <a:gd name="T30" fmla="*/ 943 h 9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28" h="943">
                <a:moveTo>
                  <a:pt x="0" y="0"/>
                </a:moveTo>
                <a:cubicBezTo>
                  <a:pt x="84" y="25"/>
                  <a:pt x="417" y="102"/>
                  <a:pt x="513" y="150"/>
                </a:cubicBezTo>
                <a:cubicBezTo>
                  <a:pt x="609" y="198"/>
                  <a:pt x="550" y="250"/>
                  <a:pt x="576" y="288"/>
                </a:cubicBezTo>
                <a:cubicBezTo>
                  <a:pt x="602" y="326"/>
                  <a:pt x="625" y="358"/>
                  <a:pt x="669" y="376"/>
                </a:cubicBezTo>
                <a:cubicBezTo>
                  <a:pt x="713" y="394"/>
                  <a:pt x="801" y="348"/>
                  <a:pt x="838" y="394"/>
                </a:cubicBezTo>
                <a:cubicBezTo>
                  <a:pt x="875" y="440"/>
                  <a:pt x="871" y="567"/>
                  <a:pt x="889" y="651"/>
                </a:cubicBezTo>
                <a:cubicBezTo>
                  <a:pt x="907" y="735"/>
                  <a:pt x="851" y="859"/>
                  <a:pt x="945" y="901"/>
                </a:cubicBezTo>
                <a:cubicBezTo>
                  <a:pt x="1039" y="943"/>
                  <a:pt x="1288" y="896"/>
                  <a:pt x="1452" y="901"/>
                </a:cubicBezTo>
                <a:cubicBezTo>
                  <a:pt x="1616" y="906"/>
                  <a:pt x="1849" y="929"/>
                  <a:pt x="1928" y="933"/>
                </a:cubicBezTo>
              </a:path>
            </a:pathLst>
          </a:custGeom>
          <a:noFill/>
          <a:ln w="190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0707" name="Freeform 3">
            <a:extLst>
              <a:ext uri="{FF2B5EF4-FFF2-40B4-BE49-F238E27FC236}">
                <a16:creationId xmlns:a16="http://schemas.microsoft.com/office/drawing/2014/main" id="{A9CA20C1-6E9F-4DC2-8EE0-13E16C680CB4}"/>
              </a:ext>
            </a:extLst>
          </p:cNvPr>
          <p:cNvSpPr>
            <a:spLocks/>
          </p:cNvSpPr>
          <p:nvPr/>
        </p:nvSpPr>
        <p:spPr bwMode="auto">
          <a:xfrm>
            <a:off x="1822450" y="3776663"/>
            <a:ext cx="2990850" cy="1485900"/>
          </a:xfrm>
          <a:custGeom>
            <a:avLst/>
            <a:gdLst>
              <a:gd name="T0" fmla="*/ 2147483646 w 1884"/>
              <a:gd name="T1" fmla="*/ 2147483646 h 936"/>
              <a:gd name="T2" fmla="*/ 2147483646 w 1884"/>
              <a:gd name="T3" fmla="*/ 2147483646 h 936"/>
              <a:gd name="T4" fmla="*/ 2147483646 w 1884"/>
              <a:gd name="T5" fmla="*/ 2147483646 h 936"/>
              <a:gd name="T6" fmla="*/ 2147483646 w 1884"/>
              <a:gd name="T7" fmla="*/ 2147483646 h 936"/>
              <a:gd name="T8" fmla="*/ 2147483646 w 1884"/>
              <a:gd name="T9" fmla="*/ 2147483646 h 936"/>
              <a:gd name="T10" fmla="*/ 2147483646 w 1884"/>
              <a:gd name="T11" fmla="*/ 2147483646 h 936"/>
              <a:gd name="T12" fmla="*/ 2147483646 w 1884"/>
              <a:gd name="T13" fmla="*/ 2147483646 h 936"/>
              <a:gd name="T14" fmla="*/ 2147483646 w 1884"/>
              <a:gd name="T15" fmla="*/ 2147483646 h 936"/>
              <a:gd name="T16" fmla="*/ 2147483646 w 1884"/>
              <a:gd name="T17" fmla="*/ 2147483646 h 936"/>
              <a:gd name="T18" fmla="*/ 2147483646 w 1884"/>
              <a:gd name="T19" fmla="*/ 2147483646 h 936"/>
              <a:gd name="T20" fmla="*/ 2147483646 w 1884"/>
              <a:gd name="T21" fmla="*/ 2147483646 h 936"/>
              <a:gd name="T22" fmla="*/ 2147483646 w 1884"/>
              <a:gd name="T23" fmla="*/ 2147483646 h 936"/>
              <a:gd name="T24" fmla="*/ 0 w 1884"/>
              <a:gd name="T25" fmla="*/ 0 h 9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884"/>
              <a:gd name="T40" fmla="*/ 0 h 936"/>
              <a:gd name="T41" fmla="*/ 1884 w 1884"/>
              <a:gd name="T42" fmla="*/ 936 h 9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884" h="936">
                <a:moveTo>
                  <a:pt x="1884" y="933"/>
                </a:moveTo>
                <a:cubicBezTo>
                  <a:pt x="1847" y="926"/>
                  <a:pt x="1726" y="936"/>
                  <a:pt x="1671" y="889"/>
                </a:cubicBezTo>
                <a:cubicBezTo>
                  <a:pt x="1616" y="842"/>
                  <a:pt x="1586" y="720"/>
                  <a:pt x="1552" y="651"/>
                </a:cubicBezTo>
                <a:cubicBezTo>
                  <a:pt x="1518" y="582"/>
                  <a:pt x="1498" y="486"/>
                  <a:pt x="1466" y="475"/>
                </a:cubicBezTo>
                <a:cubicBezTo>
                  <a:pt x="1434" y="464"/>
                  <a:pt x="1407" y="558"/>
                  <a:pt x="1358" y="582"/>
                </a:cubicBezTo>
                <a:cubicBezTo>
                  <a:pt x="1309" y="606"/>
                  <a:pt x="1225" y="620"/>
                  <a:pt x="1170" y="619"/>
                </a:cubicBezTo>
                <a:cubicBezTo>
                  <a:pt x="1115" y="618"/>
                  <a:pt x="1074" y="615"/>
                  <a:pt x="1027" y="576"/>
                </a:cubicBezTo>
                <a:cubicBezTo>
                  <a:pt x="980" y="537"/>
                  <a:pt x="903" y="445"/>
                  <a:pt x="888" y="382"/>
                </a:cubicBezTo>
                <a:cubicBezTo>
                  <a:pt x="873" y="319"/>
                  <a:pt x="943" y="253"/>
                  <a:pt x="938" y="200"/>
                </a:cubicBezTo>
                <a:cubicBezTo>
                  <a:pt x="933" y="147"/>
                  <a:pt x="941" y="89"/>
                  <a:pt x="857" y="62"/>
                </a:cubicBezTo>
                <a:cubicBezTo>
                  <a:pt x="773" y="35"/>
                  <a:pt x="553" y="41"/>
                  <a:pt x="431" y="37"/>
                </a:cubicBezTo>
                <a:cubicBezTo>
                  <a:pt x="309" y="33"/>
                  <a:pt x="197" y="44"/>
                  <a:pt x="125" y="38"/>
                </a:cubicBezTo>
                <a:cubicBezTo>
                  <a:pt x="53" y="32"/>
                  <a:pt x="26" y="8"/>
                  <a:pt x="0" y="0"/>
                </a:cubicBezTo>
              </a:path>
            </a:pathLst>
          </a:custGeom>
          <a:noFill/>
          <a:ln w="76200" cmpd="sng">
            <a:solidFill>
              <a:srgbClr val="FF00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0708" name="Rectangle 4">
            <a:extLst>
              <a:ext uri="{FF2B5EF4-FFF2-40B4-BE49-F238E27FC236}">
                <a16:creationId xmlns:a16="http://schemas.microsoft.com/office/drawing/2014/main" id="{CEEAB018-54BA-43A6-BCC8-09718418BD63}"/>
              </a:ext>
            </a:extLst>
          </p:cNvPr>
          <p:cNvSpPr>
            <a:spLocks noChangeArrowheads="1"/>
          </p:cNvSpPr>
          <p:nvPr/>
        </p:nvSpPr>
        <p:spPr bwMode="auto">
          <a:xfrm>
            <a:off x="1547813" y="5373689"/>
            <a:ext cx="1712912" cy="1368425"/>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200709" name="Text Box 5">
            <a:extLst>
              <a:ext uri="{FF2B5EF4-FFF2-40B4-BE49-F238E27FC236}">
                <a16:creationId xmlns:a16="http://schemas.microsoft.com/office/drawing/2014/main" id="{99E01687-67F1-4972-A410-020893FB37F6}"/>
              </a:ext>
            </a:extLst>
          </p:cNvPr>
          <p:cNvSpPr txBox="1">
            <a:spLocks noChangeArrowheads="1"/>
          </p:cNvSpPr>
          <p:nvPr/>
        </p:nvSpPr>
        <p:spPr bwMode="auto">
          <a:xfrm>
            <a:off x="3071813" y="-20638"/>
            <a:ext cx="8208962" cy="641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3600" b="1" i="1">
                <a:solidFill>
                  <a:schemeClr val="tx2"/>
                </a:solidFill>
              </a:rPr>
              <a:t>Partial respiratory insufficiency</a:t>
            </a:r>
          </a:p>
        </p:txBody>
      </p:sp>
      <p:sp>
        <p:nvSpPr>
          <p:cNvPr id="200710" name="Line 6">
            <a:extLst>
              <a:ext uri="{FF2B5EF4-FFF2-40B4-BE49-F238E27FC236}">
                <a16:creationId xmlns:a16="http://schemas.microsoft.com/office/drawing/2014/main" id="{AECCA35F-23BC-4676-991E-BABC84820F79}"/>
              </a:ext>
            </a:extLst>
          </p:cNvPr>
          <p:cNvSpPr>
            <a:spLocks noChangeShapeType="1"/>
          </p:cNvSpPr>
          <p:nvPr/>
        </p:nvSpPr>
        <p:spPr bwMode="auto">
          <a:xfrm flipV="1">
            <a:off x="1993900" y="5942014"/>
            <a:ext cx="0" cy="287337"/>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00711" name="Text Box 7">
            <a:extLst>
              <a:ext uri="{FF2B5EF4-FFF2-40B4-BE49-F238E27FC236}">
                <a16:creationId xmlns:a16="http://schemas.microsoft.com/office/drawing/2014/main" id="{7A2FFB48-C31B-40F9-B23B-F1EF34FA42B5}"/>
              </a:ext>
            </a:extLst>
          </p:cNvPr>
          <p:cNvSpPr txBox="1">
            <a:spLocks noChangeArrowheads="1"/>
          </p:cNvSpPr>
          <p:nvPr/>
        </p:nvSpPr>
        <p:spPr bwMode="auto">
          <a:xfrm>
            <a:off x="1979613" y="5408614"/>
            <a:ext cx="863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pCO</a:t>
            </a:r>
            <a:r>
              <a:rPr lang="cs-CZ" altLang="cs-CZ" sz="2000" baseline="-25000"/>
              <a:t>2</a:t>
            </a:r>
          </a:p>
        </p:txBody>
      </p:sp>
      <p:sp>
        <p:nvSpPr>
          <p:cNvPr id="200712" name="Text Box 8">
            <a:extLst>
              <a:ext uri="{FF2B5EF4-FFF2-40B4-BE49-F238E27FC236}">
                <a16:creationId xmlns:a16="http://schemas.microsoft.com/office/drawing/2014/main" id="{522E90D9-F9CF-4191-BDFC-F4BCBD1FF3CE}"/>
              </a:ext>
            </a:extLst>
          </p:cNvPr>
          <p:cNvSpPr txBox="1">
            <a:spLocks noChangeArrowheads="1"/>
          </p:cNvSpPr>
          <p:nvPr/>
        </p:nvSpPr>
        <p:spPr bwMode="auto">
          <a:xfrm>
            <a:off x="1981200" y="5805489"/>
            <a:ext cx="6477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pO</a:t>
            </a:r>
            <a:r>
              <a:rPr lang="cs-CZ" altLang="cs-CZ" sz="2000" baseline="-25000"/>
              <a:t>2</a:t>
            </a:r>
          </a:p>
        </p:txBody>
      </p:sp>
      <p:sp>
        <p:nvSpPr>
          <p:cNvPr id="200713" name="Line 9">
            <a:extLst>
              <a:ext uri="{FF2B5EF4-FFF2-40B4-BE49-F238E27FC236}">
                <a16:creationId xmlns:a16="http://schemas.microsoft.com/office/drawing/2014/main" id="{01F6D8B1-BC5D-4990-B5B8-1739C431FEFB}"/>
              </a:ext>
            </a:extLst>
          </p:cNvPr>
          <p:cNvSpPr>
            <a:spLocks noChangeShapeType="1"/>
          </p:cNvSpPr>
          <p:nvPr/>
        </p:nvSpPr>
        <p:spPr bwMode="auto">
          <a:xfrm flipV="1">
            <a:off x="1979613" y="5519739"/>
            <a:ext cx="0" cy="28733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0714" name="Text Box 10">
            <a:extLst>
              <a:ext uri="{FF2B5EF4-FFF2-40B4-BE49-F238E27FC236}">
                <a16:creationId xmlns:a16="http://schemas.microsoft.com/office/drawing/2014/main" id="{4CE6BAA3-3DA5-4ACB-B96A-CA4733E2F8A4}"/>
              </a:ext>
            </a:extLst>
          </p:cNvPr>
          <p:cNvSpPr txBox="1">
            <a:spLocks noChangeArrowheads="1"/>
          </p:cNvSpPr>
          <p:nvPr/>
        </p:nvSpPr>
        <p:spPr bwMode="auto">
          <a:xfrm>
            <a:off x="1587501" y="720725"/>
            <a:ext cx="2843213" cy="406400"/>
          </a:xfrm>
          <a:prstGeom prst="rect">
            <a:avLst/>
          </a:prstGeom>
          <a:solidFill>
            <a:srgbClr val="66FFFF"/>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VE =   VD + (  </a:t>
            </a:r>
            <a:r>
              <a:rPr lang="cs-CZ" altLang="cs-CZ" sz="1200" b="1"/>
              <a:t>VA1</a:t>
            </a:r>
            <a:r>
              <a:rPr lang="cs-CZ" altLang="cs-CZ" sz="1800"/>
              <a:t> +  </a:t>
            </a:r>
            <a:r>
              <a:rPr lang="cs-CZ" altLang="cs-CZ" sz="2000"/>
              <a:t>VA2</a:t>
            </a:r>
            <a:r>
              <a:rPr lang="cs-CZ" altLang="cs-CZ" sz="1800"/>
              <a:t>)</a:t>
            </a:r>
          </a:p>
        </p:txBody>
      </p:sp>
      <p:sp>
        <p:nvSpPr>
          <p:cNvPr id="200715" name="Text Box 11">
            <a:extLst>
              <a:ext uri="{FF2B5EF4-FFF2-40B4-BE49-F238E27FC236}">
                <a16:creationId xmlns:a16="http://schemas.microsoft.com/office/drawing/2014/main" id="{528F5D01-453E-479E-AE0A-7B3AF01CF8AA}"/>
              </a:ext>
            </a:extLst>
          </p:cNvPr>
          <p:cNvSpPr txBox="1">
            <a:spLocks noChangeArrowheads="1"/>
          </p:cNvSpPr>
          <p:nvPr/>
        </p:nvSpPr>
        <p:spPr bwMode="auto">
          <a:xfrm>
            <a:off x="1547814" y="6188076"/>
            <a:ext cx="1728787"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cs-CZ" altLang="cs-CZ" sz="1600"/>
              <a:t>Hypoventilated alveolus</a:t>
            </a:r>
          </a:p>
        </p:txBody>
      </p:sp>
      <p:sp>
        <p:nvSpPr>
          <p:cNvPr id="200716" name="Rectangle 12">
            <a:extLst>
              <a:ext uri="{FF2B5EF4-FFF2-40B4-BE49-F238E27FC236}">
                <a16:creationId xmlns:a16="http://schemas.microsoft.com/office/drawing/2014/main" id="{816BB228-98DE-4AA0-BA51-7176D28440D2}"/>
              </a:ext>
            </a:extLst>
          </p:cNvPr>
          <p:cNvSpPr>
            <a:spLocks noChangeArrowheads="1"/>
          </p:cNvSpPr>
          <p:nvPr/>
        </p:nvSpPr>
        <p:spPr bwMode="auto">
          <a:xfrm>
            <a:off x="3275013" y="5380039"/>
            <a:ext cx="1714500" cy="1368425"/>
          </a:xfrm>
          <a:prstGeom prst="rect">
            <a:avLst/>
          </a:prstGeom>
          <a:solidFill>
            <a:srgbClr val="FFCCCC"/>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200717" name="Line 13">
            <a:extLst>
              <a:ext uri="{FF2B5EF4-FFF2-40B4-BE49-F238E27FC236}">
                <a16:creationId xmlns:a16="http://schemas.microsoft.com/office/drawing/2014/main" id="{3F8B6F0C-8C2B-436E-848A-711AFC5B522B}"/>
              </a:ext>
            </a:extLst>
          </p:cNvPr>
          <p:cNvSpPr>
            <a:spLocks noChangeShapeType="1"/>
          </p:cNvSpPr>
          <p:nvPr/>
        </p:nvSpPr>
        <p:spPr bwMode="auto">
          <a:xfrm flipV="1">
            <a:off x="3706813" y="5524500"/>
            <a:ext cx="0" cy="287338"/>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00718" name="Text Box 14">
            <a:extLst>
              <a:ext uri="{FF2B5EF4-FFF2-40B4-BE49-F238E27FC236}">
                <a16:creationId xmlns:a16="http://schemas.microsoft.com/office/drawing/2014/main" id="{80432B30-A112-4C3A-A360-F3737A4E0752}"/>
              </a:ext>
            </a:extLst>
          </p:cNvPr>
          <p:cNvSpPr txBox="1">
            <a:spLocks noChangeArrowheads="1"/>
          </p:cNvSpPr>
          <p:nvPr/>
        </p:nvSpPr>
        <p:spPr bwMode="auto">
          <a:xfrm>
            <a:off x="3706813" y="5414964"/>
            <a:ext cx="863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pCO</a:t>
            </a:r>
            <a:r>
              <a:rPr lang="cs-CZ" altLang="cs-CZ" sz="2000" baseline="-25000"/>
              <a:t>2</a:t>
            </a:r>
          </a:p>
        </p:txBody>
      </p:sp>
      <p:sp>
        <p:nvSpPr>
          <p:cNvPr id="200719" name="Text Box 15">
            <a:extLst>
              <a:ext uri="{FF2B5EF4-FFF2-40B4-BE49-F238E27FC236}">
                <a16:creationId xmlns:a16="http://schemas.microsoft.com/office/drawing/2014/main" id="{CA789D6F-ECE1-4A99-BD15-2D46F6A6D528}"/>
              </a:ext>
            </a:extLst>
          </p:cNvPr>
          <p:cNvSpPr txBox="1">
            <a:spLocks noChangeArrowheads="1"/>
          </p:cNvSpPr>
          <p:nvPr/>
        </p:nvSpPr>
        <p:spPr bwMode="auto">
          <a:xfrm>
            <a:off x="3708400" y="5811839"/>
            <a:ext cx="6477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pO</a:t>
            </a:r>
            <a:r>
              <a:rPr lang="cs-CZ" altLang="cs-CZ" sz="2000" baseline="-25000"/>
              <a:t>2</a:t>
            </a:r>
          </a:p>
        </p:txBody>
      </p:sp>
      <p:sp>
        <p:nvSpPr>
          <p:cNvPr id="200720" name="Line 16">
            <a:extLst>
              <a:ext uri="{FF2B5EF4-FFF2-40B4-BE49-F238E27FC236}">
                <a16:creationId xmlns:a16="http://schemas.microsoft.com/office/drawing/2014/main" id="{EF2989AC-E525-4E47-B9F5-41AEE766B33F}"/>
              </a:ext>
            </a:extLst>
          </p:cNvPr>
          <p:cNvSpPr>
            <a:spLocks noChangeShapeType="1"/>
          </p:cNvSpPr>
          <p:nvPr/>
        </p:nvSpPr>
        <p:spPr bwMode="auto">
          <a:xfrm flipV="1">
            <a:off x="3706813" y="5883275"/>
            <a:ext cx="0" cy="2873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0721" name="Text Box 17">
            <a:extLst>
              <a:ext uri="{FF2B5EF4-FFF2-40B4-BE49-F238E27FC236}">
                <a16:creationId xmlns:a16="http://schemas.microsoft.com/office/drawing/2014/main" id="{1B55B6C6-9F3B-498B-81B8-188043AA05EE}"/>
              </a:ext>
            </a:extLst>
          </p:cNvPr>
          <p:cNvSpPr txBox="1">
            <a:spLocks noChangeArrowheads="1"/>
          </p:cNvSpPr>
          <p:nvPr/>
        </p:nvSpPr>
        <p:spPr bwMode="auto">
          <a:xfrm>
            <a:off x="3187700" y="6172201"/>
            <a:ext cx="18732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cs-CZ" altLang="cs-CZ" sz="1600"/>
              <a:t>Hyperventilated alveolus</a:t>
            </a:r>
          </a:p>
        </p:txBody>
      </p:sp>
      <p:sp>
        <p:nvSpPr>
          <p:cNvPr id="200722" name="Oval 18">
            <a:extLst>
              <a:ext uri="{FF2B5EF4-FFF2-40B4-BE49-F238E27FC236}">
                <a16:creationId xmlns:a16="http://schemas.microsoft.com/office/drawing/2014/main" id="{3A1B184E-9089-4FF2-9C4F-125AD54FC283}"/>
              </a:ext>
            </a:extLst>
          </p:cNvPr>
          <p:cNvSpPr>
            <a:spLocks noChangeArrowheads="1"/>
          </p:cNvSpPr>
          <p:nvPr/>
        </p:nvSpPr>
        <p:spPr bwMode="auto">
          <a:xfrm rot="1368857">
            <a:off x="2679700" y="3900489"/>
            <a:ext cx="541338" cy="522287"/>
          </a:xfrm>
          <a:prstGeom prst="ellipse">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200723" name="Oval 19">
            <a:extLst>
              <a:ext uri="{FF2B5EF4-FFF2-40B4-BE49-F238E27FC236}">
                <a16:creationId xmlns:a16="http://schemas.microsoft.com/office/drawing/2014/main" id="{BC9F520E-33C2-48FF-979D-FEB3874605A8}"/>
              </a:ext>
            </a:extLst>
          </p:cNvPr>
          <p:cNvSpPr>
            <a:spLocks noChangeArrowheads="1"/>
          </p:cNvSpPr>
          <p:nvPr/>
        </p:nvSpPr>
        <p:spPr bwMode="auto">
          <a:xfrm rot="-1530023">
            <a:off x="3244850" y="3802064"/>
            <a:ext cx="998538" cy="917575"/>
          </a:xfrm>
          <a:prstGeom prst="ellipse">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200724" name="Rectangle 20">
            <a:extLst>
              <a:ext uri="{FF2B5EF4-FFF2-40B4-BE49-F238E27FC236}">
                <a16:creationId xmlns:a16="http://schemas.microsoft.com/office/drawing/2014/main" id="{F4C6C1DD-48FE-4E99-A494-C1C460B678D0}"/>
              </a:ext>
            </a:extLst>
          </p:cNvPr>
          <p:cNvSpPr>
            <a:spLocks noChangeArrowheads="1"/>
          </p:cNvSpPr>
          <p:nvPr/>
        </p:nvSpPr>
        <p:spPr bwMode="auto">
          <a:xfrm>
            <a:off x="3157538" y="3128964"/>
            <a:ext cx="233362" cy="433387"/>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200725" name="Line 21">
            <a:extLst>
              <a:ext uri="{FF2B5EF4-FFF2-40B4-BE49-F238E27FC236}">
                <a16:creationId xmlns:a16="http://schemas.microsoft.com/office/drawing/2014/main" id="{C21F80B9-9C27-484A-B2F0-5903A4E371AF}"/>
              </a:ext>
            </a:extLst>
          </p:cNvPr>
          <p:cNvSpPr>
            <a:spLocks noChangeShapeType="1"/>
          </p:cNvSpPr>
          <p:nvPr/>
        </p:nvSpPr>
        <p:spPr bwMode="auto">
          <a:xfrm>
            <a:off x="3157538" y="3133725"/>
            <a:ext cx="0" cy="3508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0726" name="Line 22">
            <a:extLst>
              <a:ext uri="{FF2B5EF4-FFF2-40B4-BE49-F238E27FC236}">
                <a16:creationId xmlns:a16="http://schemas.microsoft.com/office/drawing/2014/main" id="{A954032E-722A-4F99-AABF-5AE18449E063}"/>
              </a:ext>
            </a:extLst>
          </p:cNvPr>
          <p:cNvSpPr>
            <a:spLocks noChangeShapeType="1"/>
          </p:cNvSpPr>
          <p:nvPr/>
        </p:nvSpPr>
        <p:spPr bwMode="auto">
          <a:xfrm>
            <a:off x="3392488" y="3132139"/>
            <a:ext cx="0" cy="3508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0727" name="Oval 23">
            <a:extLst>
              <a:ext uri="{FF2B5EF4-FFF2-40B4-BE49-F238E27FC236}">
                <a16:creationId xmlns:a16="http://schemas.microsoft.com/office/drawing/2014/main" id="{95E1E72A-5575-46C3-89D1-1224CB91C758}"/>
              </a:ext>
            </a:extLst>
          </p:cNvPr>
          <p:cNvSpPr>
            <a:spLocks noChangeArrowheads="1"/>
          </p:cNvSpPr>
          <p:nvPr/>
        </p:nvSpPr>
        <p:spPr bwMode="auto">
          <a:xfrm rot="1381179">
            <a:off x="2762250" y="3889375"/>
            <a:ext cx="406400" cy="406400"/>
          </a:xfrm>
          <a:prstGeom prst="ellipse">
            <a:avLst/>
          </a:prstGeom>
          <a:solidFill>
            <a:schemeClr val="accent1"/>
          </a:solidFill>
          <a:ln w="9525">
            <a:solidFill>
              <a:schemeClr val="tx1"/>
            </a:solidFill>
            <a:prstDash val="dash"/>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200728" name="Rectangle 24">
            <a:extLst>
              <a:ext uri="{FF2B5EF4-FFF2-40B4-BE49-F238E27FC236}">
                <a16:creationId xmlns:a16="http://schemas.microsoft.com/office/drawing/2014/main" id="{B914B95C-89A7-47C2-AEB3-ED05F5F6A457}"/>
              </a:ext>
            </a:extLst>
          </p:cNvPr>
          <p:cNvSpPr>
            <a:spLocks noChangeArrowheads="1"/>
          </p:cNvSpPr>
          <p:nvPr/>
        </p:nvSpPr>
        <p:spPr bwMode="auto">
          <a:xfrm rot="1368857">
            <a:off x="3035301" y="3490913"/>
            <a:ext cx="130175" cy="57626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200729" name="Line 25">
            <a:extLst>
              <a:ext uri="{FF2B5EF4-FFF2-40B4-BE49-F238E27FC236}">
                <a16:creationId xmlns:a16="http://schemas.microsoft.com/office/drawing/2014/main" id="{430DDBEB-F7E6-431E-964C-F03E2B81539D}"/>
              </a:ext>
            </a:extLst>
          </p:cNvPr>
          <p:cNvSpPr>
            <a:spLocks noChangeShapeType="1"/>
          </p:cNvSpPr>
          <p:nvPr/>
        </p:nvSpPr>
        <p:spPr bwMode="auto">
          <a:xfrm rot="1368857" flipV="1">
            <a:off x="3067050" y="3471864"/>
            <a:ext cx="0" cy="4603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0730" name="Line 26">
            <a:extLst>
              <a:ext uri="{FF2B5EF4-FFF2-40B4-BE49-F238E27FC236}">
                <a16:creationId xmlns:a16="http://schemas.microsoft.com/office/drawing/2014/main" id="{1C578C4F-B071-44CF-8BA5-710B029FF595}"/>
              </a:ext>
            </a:extLst>
          </p:cNvPr>
          <p:cNvSpPr>
            <a:spLocks noChangeShapeType="1"/>
          </p:cNvSpPr>
          <p:nvPr/>
        </p:nvSpPr>
        <p:spPr bwMode="auto">
          <a:xfrm rot="1368857" flipV="1">
            <a:off x="3181350" y="3525839"/>
            <a:ext cx="0" cy="4540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0731" name="Oval 27">
            <a:extLst>
              <a:ext uri="{FF2B5EF4-FFF2-40B4-BE49-F238E27FC236}">
                <a16:creationId xmlns:a16="http://schemas.microsoft.com/office/drawing/2014/main" id="{7C58EBD7-965B-4249-94CB-7C8A01A4DFB7}"/>
              </a:ext>
            </a:extLst>
          </p:cNvPr>
          <p:cNvSpPr>
            <a:spLocks noChangeArrowheads="1"/>
          </p:cNvSpPr>
          <p:nvPr/>
        </p:nvSpPr>
        <p:spPr bwMode="auto">
          <a:xfrm rot="-1753270">
            <a:off x="3349626" y="3824288"/>
            <a:ext cx="587375" cy="571500"/>
          </a:xfrm>
          <a:prstGeom prst="ellipse">
            <a:avLst/>
          </a:prstGeom>
          <a:solidFill>
            <a:schemeClr val="accent1"/>
          </a:solidFill>
          <a:ln w="9525">
            <a:solidFill>
              <a:schemeClr val="tx1"/>
            </a:solidFill>
            <a:prstDash val="dash"/>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200732" name="Rectangle 28">
            <a:extLst>
              <a:ext uri="{FF2B5EF4-FFF2-40B4-BE49-F238E27FC236}">
                <a16:creationId xmlns:a16="http://schemas.microsoft.com/office/drawing/2014/main" id="{BC5BB1C4-5960-4218-BD7B-4F59AFBDFFCE}"/>
              </a:ext>
            </a:extLst>
          </p:cNvPr>
          <p:cNvSpPr>
            <a:spLocks noChangeArrowheads="1"/>
          </p:cNvSpPr>
          <p:nvPr/>
        </p:nvSpPr>
        <p:spPr bwMode="auto">
          <a:xfrm rot="-1530023">
            <a:off x="3384551" y="3486151"/>
            <a:ext cx="142875" cy="57626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200733" name="Line 29">
            <a:extLst>
              <a:ext uri="{FF2B5EF4-FFF2-40B4-BE49-F238E27FC236}">
                <a16:creationId xmlns:a16="http://schemas.microsoft.com/office/drawing/2014/main" id="{6FA05E74-0D17-4688-B192-C78BB745F230}"/>
              </a:ext>
            </a:extLst>
          </p:cNvPr>
          <p:cNvSpPr>
            <a:spLocks noChangeShapeType="1"/>
          </p:cNvSpPr>
          <p:nvPr/>
        </p:nvSpPr>
        <p:spPr bwMode="auto">
          <a:xfrm rot="20069977" flipV="1">
            <a:off x="3484563" y="3449639"/>
            <a:ext cx="0" cy="4587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0734" name="Line 30">
            <a:extLst>
              <a:ext uri="{FF2B5EF4-FFF2-40B4-BE49-F238E27FC236}">
                <a16:creationId xmlns:a16="http://schemas.microsoft.com/office/drawing/2014/main" id="{E6D0BEFA-5AC3-4503-B3CC-5B93686A4686}"/>
              </a:ext>
            </a:extLst>
          </p:cNvPr>
          <p:cNvSpPr>
            <a:spLocks noChangeShapeType="1"/>
          </p:cNvSpPr>
          <p:nvPr/>
        </p:nvSpPr>
        <p:spPr bwMode="auto">
          <a:xfrm rot="-1530023" flipH="1" flipV="1">
            <a:off x="3365500" y="3524251"/>
            <a:ext cx="1588" cy="44291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0735" name="Text Box 31">
            <a:extLst>
              <a:ext uri="{FF2B5EF4-FFF2-40B4-BE49-F238E27FC236}">
                <a16:creationId xmlns:a16="http://schemas.microsoft.com/office/drawing/2014/main" id="{FC6F5045-1957-4000-9AD1-F1B38C9175C7}"/>
              </a:ext>
            </a:extLst>
          </p:cNvPr>
          <p:cNvSpPr txBox="1">
            <a:spLocks noChangeArrowheads="1"/>
          </p:cNvSpPr>
          <p:nvPr/>
        </p:nvSpPr>
        <p:spPr bwMode="auto">
          <a:xfrm>
            <a:off x="3511551" y="4675189"/>
            <a:ext cx="72707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a:solidFill>
                  <a:srgbClr val="FF0000"/>
                </a:solidFill>
              </a:rPr>
              <a:t>VA</a:t>
            </a:r>
          </a:p>
        </p:txBody>
      </p:sp>
      <p:sp>
        <p:nvSpPr>
          <p:cNvPr id="200736" name="Text Box 32">
            <a:extLst>
              <a:ext uri="{FF2B5EF4-FFF2-40B4-BE49-F238E27FC236}">
                <a16:creationId xmlns:a16="http://schemas.microsoft.com/office/drawing/2014/main" id="{CCA954E9-E241-4B6E-945F-08FF94BCC791}"/>
              </a:ext>
            </a:extLst>
          </p:cNvPr>
          <p:cNvSpPr txBox="1">
            <a:spLocks noChangeArrowheads="1"/>
          </p:cNvSpPr>
          <p:nvPr/>
        </p:nvSpPr>
        <p:spPr bwMode="auto">
          <a:xfrm>
            <a:off x="2668588" y="4402138"/>
            <a:ext cx="488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solidFill>
                  <a:schemeClr val="accent2"/>
                </a:solidFill>
              </a:rPr>
              <a:t>VA</a:t>
            </a:r>
          </a:p>
        </p:txBody>
      </p:sp>
      <p:sp>
        <p:nvSpPr>
          <p:cNvPr id="200737" name="Line 33">
            <a:extLst>
              <a:ext uri="{FF2B5EF4-FFF2-40B4-BE49-F238E27FC236}">
                <a16:creationId xmlns:a16="http://schemas.microsoft.com/office/drawing/2014/main" id="{0FC11D8E-3F9E-4ADD-B807-509B599FB019}"/>
              </a:ext>
            </a:extLst>
          </p:cNvPr>
          <p:cNvSpPr>
            <a:spLocks noChangeShapeType="1"/>
          </p:cNvSpPr>
          <p:nvPr/>
        </p:nvSpPr>
        <p:spPr bwMode="auto">
          <a:xfrm>
            <a:off x="2690813" y="4460875"/>
            <a:ext cx="0" cy="280988"/>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0738" name="Line 34">
            <a:extLst>
              <a:ext uri="{FF2B5EF4-FFF2-40B4-BE49-F238E27FC236}">
                <a16:creationId xmlns:a16="http://schemas.microsoft.com/office/drawing/2014/main" id="{F93722C0-24DE-4915-9BE5-C81C057D0CDF}"/>
              </a:ext>
            </a:extLst>
          </p:cNvPr>
          <p:cNvSpPr>
            <a:spLocks noChangeShapeType="1"/>
          </p:cNvSpPr>
          <p:nvPr/>
        </p:nvSpPr>
        <p:spPr bwMode="auto">
          <a:xfrm>
            <a:off x="3517900" y="4797425"/>
            <a:ext cx="0" cy="382588"/>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grpSp>
        <p:nvGrpSpPr>
          <p:cNvPr id="200739" name="Group 35">
            <a:extLst>
              <a:ext uri="{FF2B5EF4-FFF2-40B4-BE49-F238E27FC236}">
                <a16:creationId xmlns:a16="http://schemas.microsoft.com/office/drawing/2014/main" id="{F9B7F885-44E2-479E-8D9F-4158B8980941}"/>
              </a:ext>
            </a:extLst>
          </p:cNvPr>
          <p:cNvGrpSpPr>
            <a:grpSpLocks/>
          </p:cNvGrpSpPr>
          <p:nvPr/>
        </p:nvGrpSpPr>
        <p:grpSpPr bwMode="auto">
          <a:xfrm rot="1788905" flipH="1">
            <a:off x="3046413" y="3656013"/>
            <a:ext cx="131762" cy="176212"/>
            <a:chOff x="1430" y="2270"/>
            <a:chExt cx="75" cy="111"/>
          </a:xfrm>
        </p:grpSpPr>
        <p:sp>
          <p:nvSpPr>
            <p:cNvPr id="200786" name="Freeform 36">
              <a:extLst>
                <a:ext uri="{FF2B5EF4-FFF2-40B4-BE49-F238E27FC236}">
                  <a16:creationId xmlns:a16="http://schemas.microsoft.com/office/drawing/2014/main" id="{4E11DE44-DA6E-4FD6-B9C0-43A18BF0DE6E}"/>
                </a:ext>
              </a:extLst>
            </p:cNvPr>
            <p:cNvSpPr>
              <a:spLocks/>
            </p:cNvSpPr>
            <p:nvPr/>
          </p:nvSpPr>
          <p:spPr bwMode="auto">
            <a:xfrm>
              <a:off x="1479" y="2270"/>
              <a:ext cx="26" cy="105"/>
            </a:xfrm>
            <a:custGeom>
              <a:avLst/>
              <a:gdLst>
                <a:gd name="T0" fmla="*/ 26 w 26"/>
                <a:gd name="T1" fmla="*/ 0 h 105"/>
                <a:gd name="T2" fmla="*/ 7 w 26"/>
                <a:gd name="T3" fmla="*/ 18 h 105"/>
                <a:gd name="T4" fmla="*/ 0 w 26"/>
                <a:gd name="T5" fmla="*/ 60 h 105"/>
                <a:gd name="T6" fmla="*/ 26 w 26"/>
                <a:gd name="T7" fmla="*/ 95 h 105"/>
                <a:gd name="T8" fmla="*/ 26 w 26"/>
                <a:gd name="T9" fmla="*/ 0 h 105"/>
                <a:gd name="T10" fmla="*/ 0 60000 65536"/>
                <a:gd name="T11" fmla="*/ 0 60000 65536"/>
                <a:gd name="T12" fmla="*/ 0 60000 65536"/>
                <a:gd name="T13" fmla="*/ 0 60000 65536"/>
                <a:gd name="T14" fmla="*/ 0 60000 65536"/>
                <a:gd name="T15" fmla="*/ 0 w 26"/>
                <a:gd name="T16" fmla="*/ 0 h 105"/>
                <a:gd name="T17" fmla="*/ 26 w 26"/>
                <a:gd name="T18" fmla="*/ 105 h 105"/>
              </a:gdLst>
              <a:ahLst/>
              <a:cxnLst>
                <a:cxn ang="T10">
                  <a:pos x="T0" y="T1"/>
                </a:cxn>
                <a:cxn ang="T11">
                  <a:pos x="T2" y="T3"/>
                </a:cxn>
                <a:cxn ang="T12">
                  <a:pos x="T4" y="T5"/>
                </a:cxn>
                <a:cxn ang="T13">
                  <a:pos x="T6" y="T7"/>
                </a:cxn>
                <a:cxn ang="T14">
                  <a:pos x="T8" y="T9"/>
                </a:cxn>
              </a:cxnLst>
              <a:rect l="T15" t="T16" r="T17" b="T18"/>
              <a:pathLst>
                <a:path w="26" h="105">
                  <a:moveTo>
                    <a:pt x="26" y="0"/>
                  </a:moveTo>
                  <a:cubicBezTo>
                    <a:pt x="18" y="6"/>
                    <a:pt x="14" y="11"/>
                    <a:pt x="7" y="18"/>
                  </a:cubicBezTo>
                  <a:cubicBezTo>
                    <a:pt x="1" y="25"/>
                    <a:pt x="1" y="50"/>
                    <a:pt x="0" y="60"/>
                  </a:cubicBezTo>
                  <a:cubicBezTo>
                    <a:pt x="3" y="72"/>
                    <a:pt x="22" y="105"/>
                    <a:pt x="26" y="95"/>
                  </a:cubicBezTo>
                  <a:lnTo>
                    <a:pt x="26" y="0"/>
                  </a:lnTo>
                  <a:close/>
                </a:path>
              </a:pathLst>
            </a:custGeom>
            <a:solidFill>
              <a:schemeClr val="tx1"/>
            </a:solidFill>
            <a:ln w="9525">
              <a:solidFill>
                <a:schemeClr val="tx1"/>
              </a:solidFill>
              <a:round/>
              <a:headEnd/>
              <a:tailEnd/>
            </a:ln>
          </p:spPr>
          <p:txBody>
            <a:bodyPr/>
            <a:lstStyle/>
            <a:p>
              <a:endParaRPr lang="en-US"/>
            </a:p>
          </p:txBody>
        </p:sp>
        <p:sp>
          <p:nvSpPr>
            <p:cNvPr id="200787" name="Freeform 37">
              <a:extLst>
                <a:ext uri="{FF2B5EF4-FFF2-40B4-BE49-F238E27FC236}">
                  <a16:creationId xmlns:a16="http://schemas.microsoft.com/office/drawing/2014/main" id="{91DD4697-DB31-441D-A33E-06A9C15D62BC}"/>
                </a:ext>
              </a:extLst>
            </p:cNvPr>
            <p:cNvSpPr>
              <a:spLocks/>
            </p:cNvSpPr>
            <p:nvPr/>
          </p:nvSpPr>
          <p:spPr bwMode="auto">
            <a:xfrm flipH="1">
              <a:off x="1430" y="2276"/>
              <a:ext cx="26" cy="105"/>
            </a:xfrm>
            <a:custGeom>
              <a:avLst/>
              <a:gdLst>
                <a:gd name="T0" fmla="*/ 26 w 26"/>
                <a:gd name="T1" fmla="*/ 0 h 105"/>
                <a:gd name="T2" fmla="*/ 7 w 26"/>
                <a:gd name="T3" fmla="*/ 18 h 105"/>
                <a:gd name="T4" fmla="*/ 0 w 26"/>
                <a:gd name="T5" fmla="*/ 60 h 105"/>
                <a:gd name="T6" fmla="*/ 26 w 26"/>
                <a:gd name="T7" fmla="*/ 95 h 105"/>
                <a:gd name="T8" fmla="*/ 26 w 26"/>
                <a:gd name="T9" fmla="*/ 0 h 105"/>
                <a:gd name="T10" fmla="*/ 0 60000 65536"/>
                <a:gd name="T11" fmla="*/ 0 60000 65536"/>
                <a:gd name="T12" fmla="*/ 0 60000 65536"/>
                <a:gd name="T13" fmla="*/ 0 60000 65536"/>
                <a:gd name="T14" fmla="*/ 0 60000 65536"/>
                <a:gd name="T15" fmla="*/ 0 w 26"/>
                <a:gd name="T16" fmla="*/ 0 h 105"/>
                <a:gd name="T17" fmla="*/ 26 w 26"/>
                <a:gd name="T18" fmla="*/ 105 h 105"/>
              </a:gdLst>
              <a:ahLst/>
              <a:cxnLst>
                <a:cxn ang="T10">
                  <a:pos x="T0" y="T1"/>
                </a:cxn>
                <a:cxn ang="T11">
                  <a:pos x="T2" y="T3"/>
                </a:cxn>
                <a:cxn ang="T12">
                  <a:pos x="T4" y="T5"/>
                </a:cxn>
                <a:cxn ang="T13">
                  <a:pos x="T6" y="T7"/>
                </a:cxn>
                <a:cxn ang="T14">
                  <a:pos x="T8" y="T9"/>
                </a:cxn>
              </a:cxnLst>
              <a:rect l="T15" t="T16" r="T17" b="T18"/>
              <a:pathLst>
                <a:path w="26" h="105">
                  <a:moveTo>
                    <a:pt x="26" y="0"/>
                  </a:moveTo>
                  <a:cubicBezTo>
                    <a:pt x="18" y="6"/>
                    <a:pt x="14" y="11"/>
                    <a:pt x="7" y="18"/>
                  </a:cubicBezTo>
                  <a:cubicBezTo>
                    <a:pt x="1" y="25"/>
                    <a:pt x="1" y="50"/>
                    <a:pt x="0" y="60"/>
                  </a:cubicBezTo>
                  <a:cubicBezTo>
                    <a:pt x="3" y="72"/>
                    <a:pt x="22" y="105"/>
                    <a:pt x="26" y="95"/>
                  </a:cubicBezTo>
                  <a:lnTo>
                    <a:pt x="26" y="0"/>
                  </a:lnTo>
                  <a:close/>
                </a:path>
              </a:pathLst>
            </a:custGeom>
            <a:solidFill>
              <a:schemeClr val="tx1"/>
            </a:solidFill>
            <a:ln w="9525">
              <a:solidFill>
                <a:schemeClr val="tx1"/>
              </a:solidFill>
              <a:round/>
              <a:headEnd/>
              <a:tailEnd/>
            </a:ln>
          </p:spPr>
          <p:txBody>
            <a:bodyPr/>
            <a:lstStyle/>
            <a:p>
              <a:endParaRPr lang="en-US"/>
            </a:p>
          </p:txBody>
        </p:sp>
      </p:grpSp>
      <p:sp>
        <p:nvSpPr>
          <p:cNvPr id="200740" name="Text Box 38">
            <a:extLst>
              <a:ext uri="{FF2B5EF4-FFF2-40B4-BE49-F238E27FC236}">
                <a16:creationId xmlns:a16="http://schemas.microsoft.com/office/drawing/2014/main" id="{2E06F496-9D46-43BD-9ECD-92E7E30150DD}"/>
              </a:ext>
            </a:extLst>
          </p:cNvPr>
          <p:cNvSpPr txBox="1">
            <a:spLocks noChangeArrowheads="1"/>
          </p:cNvSpPr>
          <p:nvPr/>
        </p:nvSpPr>
        <p:spPr bwMode="auto">
          <a:xfrm>
            <a:off x="3154363" y="1116013"/>
            <a:ext cx="488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solidFill>
                  <a:schemeClr val="accent2"/>
                </a:solidFill>
              </a:rPr>
              <a:t>VA</a:t>
            </a:r>
          </a:p>
        </p:txBody>
      </p:sp>
      <p:sp>
        <p:nvSpPr>
          <p:cNvPr id="200741" name="Line 39">
            <a:extLst>
              <a:ext uri="{FF2B5EF4-FFF2-40B4-BE49-F238E27FC236}">
                <a16:creationId xmlns:a16="http://schemas.microsoft.com/office/drawing/2014/main" id="{6F3344FA-CABE-4214-89BC-5BDB49CD96E4}"/>
              </a:ext>
            </a:extLst>
          </p:cNvPr>
          <p:cNvSpPr>
            <a:spLocks noChangeShapeType="1"/>
          </p:cNvSpPr>
          <p:nvPr/>
        </p:nvSpPr>
        <p:spPr bwMode="auto">
          <a:xfrm>
            <a:off x="3176588" y="1174750"/>
            <a:ext cx="0" cy="280988"/>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0742" name="Text Box 40">
            <a:extLst>
              <a:ext uri="{FF2B5EF4-FFF2-40B4-BE49-F238E27FC236}">
                <a16:creationId xmlns:a16="http://schemas.microsoft.com/office/drawing/2014/main" id="{09549580-5AF4-439F-AB99-74493FD2F166}"/>
              </a:ext>
            </a:extLst>
          </p:cNvPr>
          <p:cNvSpPr txBox="1">
            <a:spLocks noChangeArrowheads="1"/>
          </p:cNvSpPr>
          <p:nvPr/>
        </p:nvSpPr>
        <p:spPr bwMode="auto">
          <a:xfrm>
            <a:off x="3956051" y="1027114"/>
            <a:ext cx="72707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a:solidFill>
                  <a:srgbClr val="FF0000"/>
                </a:solidFill>
              </a:rPr>
              <a:t>VA</a:t>
            </a:r>
          </a:p>
        </p:txBody>
      </p:sp>
      <p:sp>
        <p:nvSpPr>
          <p:cNvPr id="200743" name="Line 41">
            <a:extLst>
              <a:ext uri="{FF2B5EF4-FFF2-40B4-BE49-F238E27FC236}">
                <a16:creationId xmlns:a16="http://schemas.microsoft.com/office/drawing/2014/main" id="{15FC1899-89F2-4500-BCFF-31D736045121}"/>
              </a:ext>
            </a:extLst>
          </p:cNvPr>
          <p:cNvSpPr>
            <a:spLocks noChangeShapeType="1"/>
          </p:cNvSpPr>
          <p:nvPr/>
        </p:nvSpPr>
        <p:spPr bwMode="auto">
          <a:xfrm>
            <a:off x="3962400" y="1149350"/>
            <a:ext cx="0" cy="382588"/>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00744" name="Line 42">
            <a:extLst>
              <a:ext uri="{FF2B5EF4-FFF2-40B4-BE49-F238E27FC236}">
                <a16:creationId xmlns:a16="http://schemas.microsoft.com/office/drawing/2014/main" id="{CD1AB864-B453-4E28-9ED3-DBB0094F0E58}"/>
              </a:ext>
            </a:extLst>
          </p:cNvPr>
          <p:cNvSpPr>
            <a:spLocks noChangeShapeType="1"/>
          </p:cNvSpPr>
          <p:nvPr/>
        </p:nvSpPr>
        <p:spPr bwMode="auto">
          <a:xfrm flipV="1">
            <a:off x="4011613" y="1749425"/>
            <a:ext cx="0" cy="287338"/>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00745" name="Text Box 43">
            <a:extLst>
              <a:ext uri="{FF2B5EF4-FFF2-40B4-BE49-F238E27FC236}">
                <a16:creationId xmlns:a16="http://schemas.microsoft.com/office/drawing/2014/main" id="{48A92783-0A59-451F-9008-794D0DB9808F}"/>
              </a:ext>
            </a:extLst>
          </p:cNvPr>
          <p:cNvSpPr txBox="1">
            <a:spLocks noChangeArrowheads="1"/>
          </p:cNvSpPr>
          <p:nvPr/>
        </p:nvSpPr>
        <p:spPr bwMode="auto">
          <a:xfrm>
            <a:off x="3527426" y="2506664"/>
            <a:ext cx="658813" cy="376237"/>
          </a:xfrm>
          <a:prstGeom prst="rect">
            <a:avLst/>
          </a:prstGeom>
          <a:solidFill>
            <a:srgbClr val="E0F1F2"/>
          </a:solidFill>
          <a:ln w="9525">
            <a:solidFill>
              <a:schemeClr val="accent2"/>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b="1">
                <a:solidFill>
                  <a:schemeClr val="accent2"/>
                </a:solidFill>
              </a:rPr>
              <a:t> pO</a:t>
            </a:r>
            <a:r>
              <a:rPr lang="cs-CZ" altLang="cs-CZ" sz="1800" b="1" baseline="-25000">
                <a:solidFill>
                  <a:schemeClr val="accent2"/>
                </a:solidFill>
              </a:rPr>
              <a:t>2</a:t>
            </a:r>
          </a:p>
        </p:txBody>
      </p:sp>
      <p:sp>
        <p:nvSpPr>
          <p:cNvPr id="200746" name="Line 44">
            <a:extLst>
              <a:ext uri="{FF2B5EF4-FFF2-40B4-BE49-F238E27FC236}">
                <a16:creationId xmlns:a16="http://schemas.microsoft.com/office/drawing/2014/main" id="{8741E775-249F-4DB8-906A-1F8F5672E63F}"/>
              </a:ext>
            </a:extLst>
          </p:cNvPr>
          <p:cNvSpPr>
            <a:spLocks noChangeShapeType="1"/>
          </p:cNvSpPr>
          <p:nvPr/>
        </p:nvSpPr>
        <p:spPr bwMode="auto">
          <a:xfrm>
            <a:off x="3622675" y="2560639"/>
            <a:ext cx="0" cy="280987"/>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0747" name="Text Box 45">
            <a:extLst>
              <a:ext uri="{FF2B5EF4-FFF2-40B4-BE49-F238E27FC236}">
                <a16:creationId xmlns:a16="http://schemas.microsoft.com/office/drawing/2014/main" id="{0AF928F5-6CBE-4B8C-B590-E0438817F35F}"/>
              </a:ext>
            </a:extLst>
          </p:cNvPr>
          <p:cNvSpPr txBox="1">
            <a:spLocks noChangeArrowheads="1"/>
          </p:cNvSpPr>
          <p:nvPr/>
        </p:nvSpPr>
        <p:spPr bwMode="auto">
          <a:xfrm>
            <a:off x="3478213" y="2874964"/>
            <a:ext cx="823912" cy="376237"/>
          </a:xfrm>
          <a:prstGeom prst="rect">
            <a:avLst/>
          </a:prstGeom>
          <a:solidFill>
            <a:srgbClr val="E0F1F2"/>
          </a:solidFill>
          <a:ln w="9525">
            <a:solidFill>
              <a:schemeClr val="accent2"/>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b="1">
                <a:solidFill>
                  <a:schemeClr val="accent2"/>
                </a:solidFill>
              </a:rPr>
              <a:t> pCO</a:t>
            </a:r>
            <a:r>
              <a:rPr lang="cs-CZ" altLang="cs-CZ" sz="1800" b="1" baseline="-25000">
                <a:solidFill>
                  <a:schemeClr val="accent2"/>
                </a:solidFill>
              </a:rPr>
              <a:t>2</a:t>
            </a:r>
          </a:p>
        </p:txBody>
      </p:sp>
      <p:sp>
        <p:nvSpPr>
          <p:cNvPr id="200748" name="Line 46">
            <a:extLst>
              <a:ext uri="{FF2B5EF4-FFF2-40B4-BE49-F238E27FC236}">
                <a16:creationId xmlns:a16="http://schemas.microsoft.com/office/drawing/2014/main" id="{2B6874A5-5645-4C76-99DB-30DA6A94F5A6}"/>
              </a:ext>
            </a:extLst>
          </p:cNvPr>
          <p:cNvSpPr>
            <a:spLocks noChangeShapeType="1"/>
          </p:cNvSpPr>
          <p:nvPr/>
        </p:nvSpPr>
        <p:spPr bwMode="auto">
          <a:xfrm>
            <a:off x="3552825" y="2946400"/>
            <a:ext cx="0" cy="280988"/>
          </a:xfrm>
          <a:prstGeom prst="line">
            <a:avLst/>
          </a:prstGeom>
          <a:noFill/>
          <a:ln w="38100">
            <a:solidFill>
              <a:schemeClr val="accent2"/>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00749" name="Text Box 47">
            <a:extLst>
              <a:ext uri="{FF2B5EF4-FFF2-40B4-BE49-F238E27FC236}">
                <a16:creationId xmlns:a16="http://schemas.microsoft.com/office/drawing/2014/main" id="{D3A6B663-7C61-4E87-A18F-853C24FB38E9}"/>
              </a:ext>
            </a:extLst>
          </p:cNvPr>
          <p:cNvSpPr txBox="1">
            <a:spLocks noChangeArrowheads="1"/>
          </p:cNvSpPr>
          <p:nvPr/>
        </p:nvSpPr>
        <p:spPr bwMode="auto">
          <a:xfrm>
            <a:off x="5473700" y="1992313"/>
            <a:ext cx="1606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Respir. centre</a:t>
            </a:r>
          </a:p>
        </p:txBody>
      </p:sp>
      <p:sp>
        <p:nvSpPr>
          <p:cNvPr id="200750" name="AutoShape 48">
            <a:extLst>
              <a:ext uri="{FF2B5EF4-FFF2-40B4-BE49-F238E27FC236}">
                <a16:creationId xmlns:a16="http://schemas.microsoft.com/office/drawing/2014/main" id="{BA213CD7-DDE9-49FA-AB0F-3FAF6C3E913C}"/>
              </a:ext>
            </a:extLst>
          </p:cNvPr>
          <p:cNvSpPr>
            <a:spLocks noChangeArrowheads="1"/>
          </p:cNvSpPr>
          <p:nvPr/>
        </p:nvSpPr>
        <p:spPr bwMode="auto">
          <a:xfrm>
            <a:off x="4452938" y="628651"/>
            <a:ext cx="1655762" cy="576263"/>
          </a:xfrm>
          <a:prstGeom prst="rightArrow">
            <a:avLst>
              <a:gd name="adj1" fmla="val 50000"/>
              <a:gd name="adj2" fmla="val 71832"/>
            </a:avLst>
          </a:prstGeom>
          <a:solidFill>
            <a:srgbClr val="FFCCCC"/>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cs-CZ" sz="1800"/>
              <a:t>compensation</a:t>
            </a:r>
            <a:endParaRPr lang="cs-CZ" altLang="cs-CZ" sz="1800"/>
          </a:p>
        </p:txBody>
      </p:sp>
      <p:sp>
        <p:nvSpPr>
          <p:cNvPr id="200751" name="Text Box 49">
            <a:extLst>
              <a:ext uri="{FF2B5EF4-FFF2-40B4-BE49-F238E27FC236}">
                <a16:creationId xmlns:a16="http://schemas.microsoft.com/office/drawing/2014/main" id="{A47DFC0B-7E69-4B83-A7E4-46341FE81996}"/>
              </a:ext>
            </a:extLst>
          </p:cNvPr>
          <p:cNvSpPr txBox="1">
            <a:spLocks noChangeArrowheads="1"/>
          </p:cNvSpPr>
          <p:nvPr/>
        </p:nvSpPr>
        <p:spPr bwMode="auto">
          <a:xfrm>
            <a:off x="6096000" y="717551"/>
            <a:ext cx="3460750" cy="588963"/>
          </a:xfrm>
          <a:prstGeom prst="rect">
            <a:avLst/>
          </a:prstGeom>
          <a:solidFill>
            <a:srgbClr val="FFCCCC"/>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 </a:t>
            </a:r>
            <a:r>
              <a:rPr lang="cs-CZ" altLang="cs-CZ" sz="2800"/>
              <a:t>VE = </a:t>
            </a:r>
            <a:r>
              <a:rPr lang="cs-CZ" altLang="cs-CZ" sz="2400"/>
              <a:t>VD</a:t>
            </a:r>
            <a:r>
              <a:rPr lang="cs-CZ" altLang="cs-CZ" sz="2800"/>
              <a:t> + </a:t>
            </a:r>
            <a:r>
              <a:rPr lang="cs-CZ" altLang="cs-CZ" sz="1800"/>
              <a:t>VA1</a:t>
            </a:r>
            <a:r>
              <a:rPr lang="cs-CZ" altLang="cs-CZ" sz="1600"/>
              <a:t> +  </a:t>
            </a:r>
            <a:r>
              <a:rPr lang="cs-CZ" altLang="cs-CZ"/>
              <a:t>VA2</a:t>
            </a:r>
          </a:p>
        </p:txBody>
      </p:sp>
      <p:sp>
        <p:nvSpPr>
          <p:cNvPr id="200752" name="Oval 50">
            <a:extLst>
              <a:ext uri="{FF2B5EF4-FFF2-40B4-BE49-F238E27FC236}">
                <a16:creationId xmlns:a16="http://schemas.microsoft.com/office/drawing/2014/main" id="{B4FE30A3-2A1E-4A1B-9F97-F795794F1447}"/>
              </a:ext>
            </a:extLst>
          </p:cNvPr>
          <p:cNvSpPr>
            <a:spLocks noChangeArrowheads="1"/>
          </p:cNvSpPr>
          <p:nvPr/>
        </p:nvSpPr>
        <p:spPr bwMode="auto">
          <a:xfrm>
            <a:off x="2706688" y="1579563"/>
            <a:ext cx="1084262" cy="1084262"/>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GB" altLang="cs-CZ" sz="1800">
              <a:solidFill>
                <a:srgbClr val="FFCCCC"/>
              </a:solidFill>
            </a:endParaRPr>
          </a:p>
        </p:txBody>
      </p:sp>
      <p:sp>
        <p:nvSpPr>
          <p:cNvPr id="200753" name="Line 51">
            <a:extLst>
              <a:ext uri="{FF2B5EF4-FFF2-40B4-BE49-F238E27FC236}">
                <a16:creationId xmlns:a16="http://schemas.microsoft.com/office/drawing/2014/main" id="{32271FD1-BE89-4D69-9F65-CBDDAD0A32FF}"/>
              </a:ext>
            </a:extLst>
          </p:cNvPr>
          <p:cNvSpPr>
            <a:spLocks noChangeShapeType="1"/>
          </p:cNvSpPr>
          <p:nvPr/>
        </p:nvSpPr>
        <p:spPr bwMode="auto">
          <a:xfrm flipV="1">
            <a:off x="2952750" y="1849439"/>
            <a:ext cx="0" cy="287337"/>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00754" name="Text Box 52">
            <a:extLst>
              <a:ext uri="{FF2B5EF4-FFF2-40B4-BE49-F238E27FC236}">
                <a16:creationId xmlns:a16="http://schemas.microsoft.com/office/drawing/2014/main" id="{FD672D83-8C52-4970-B6A7-95733F64A435}"/>
              </a:ext>
            </a:extLst>
          </p:cNvPr>
          <p:cNvSpPr txBox="1">
            <a:spLocks noChangeArrowheads="1"/>
          </p:cNvSpPr>
          <p:nvPr/>
        </p:nvSpPr>
        <p:spPr bwMode="auto">
          <a:xfrm>
            <a:off x="2962275" y="1712914"/>
            <a:ext cx="6477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pO</a:t>
            </a:r>
            <a:r>
              <a:rPr lang="cs-CZ" altLang="cs-CZ" sz="2000" baseline="-25000"/>
              <a:t>2</a:t>
            </a:r>
          </a:p>
        </p:txBody>
      </p:sp>
      <p:sp>
        <p:nvSpPr>
          <p:cNvPr id="200755" name="Text Box 53">
            <a:extLst>
              <a:ext uri="{FF2B5EF4-FFF2-40B4-BE49-F238E27FC236}">
                <a16:creationId xmlns:a16="http://schemas.microsoft.com/office/drawing/2014/main" id="{B65178D4-E922-4D82-B3AF-42C6B00FBEFF}"/>
              </a:ext>
            </a:extLst>
          </p:cNvPr>
          <p:cNvSpPr txBox="1">
            <a:spLocks noChangeArrowheads="1"/>
          </p:cNvSpPr>
          <p:nvPr/>
        </p:nvSpPr>
        <p:spPr bwMode="auto">
          <a:xfrm>
            <a:off x="2927350" y="2070101"/>
            <a:ext cx="863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pCO</a:t>
            </a:r>
            <a:r>
              <a:rPr lang="cs-CZ" altLang="cs-CZ" sz="2000" baseline="-25000"/>
              <a:t>2</a:t>
            </a:r>
          </a:p>
        </p:txBody>
      </p:sp>
      <p:sp>
        <p:nvSpPr>
          <p:cNvPr id="200756" name="Line 54">
            <a:extLst>
              <a:ext uri="{FF2B5EF4-FFF2-40B4-BE49-F238E27FC236}">
                <a16:creationId xmlns:a16="http://schemas.microsoft.com/office/drawing/2014/main" id="{9779299B-6C64-4905-9F4E-52EBC27D36F1}"/>
              </a:ext>
            </a:extLst>
          </p:cNvPr>
          <p:cNvSpPr>
            <a:spLocks noChangeShapeType="1"/>
          </p:cNvSpPr>
          <p:nvPr/>
        </p:nvSpPr>
        <p:spPr bwMode="auto">
          <a:xfrm flipV="1">
            <a:off x="2927350" y="2181225"/>
            <a:ext cx="0" cy="2873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0757" name="Oval 55">
            <a:extLst>
              <a:ext uri="{FF2B5EF4-FFF2-40B4-BE49-F238E27FC236}">
                <a16:creationId xmlns:a16="http://schemas.microsoft.com/office/drawing/2014/main" id="{43046738-034A-40C8-AA8A-6B906B4A7F7B}"/>
              </a:ext>
            </a:extLst>
          </p:cNvPr>
          <p:cNvSpPr>
            <a:spLocks noChangeArrowheads="1"/>
          </p:cNvSpPr>
          <p:nvPr/>
        </p:nvSpPr>
        <p:spPr bwMode="auto">
          <a:xfrm>
            <a:off x="3768726" y="1538288"/>
            <a:ext cx="1084263" cy="1084262"/>
          </a:xfrm>
          <a:prstGeom prst="ellipse">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GB" altLang="cs-CZ" sz="1800">
              <a:solidFill>
                <a:srgbClr val="FFCCCC"/>
              </a:solidFill>
            </a:endParaRPr>
          </a:p>
        </p:txBody>
      </p:sp>
      <p:sp>
        <p:nvSpPr>
          <p:cNvPr id="200758" name="Text Box 56">
            <a:extLst>
              <a:ext uri="{FF2B5EF4-FFF2-40B4-BE49-F238E27FC236}">
                <a16:creationId xmlns:a16="http://schemas.microsoft.com/office/drawing/2014/main" id="{68ED0E82-909E-4616-8F42-ECCB59627579}"/>
              </a:ext>
            </a:extLst>
          </p:cNvPr>
          <p:cNvSpPr txBox="1">
            <a:spLocks noChangeArrowheads="1"/>
          </p:cNvSpPr>
          <p:nvPr/>
        </p:nvSpPr>
        <p:spPr bwMode="auto">
          <a:xfrm>
            <a:off x="4011613" y="1639889"/>
            <a:ext cx="863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pO</a:t>
            </a:r>
            <a:r>
              <a:rPr lang="cs-CZ" altLang="cs-CZ" sz="2000" baseline="-25000"/>
              <a:t>2</a:t>
            </a:r>
          </a:p>
        </p:txBody>
      </p:sp>
      <p:sp>
        <p:nvSpPr>
          <p:cNvPr id="200759" name="Text Box 57">
            <a:extLst>
              <a:ext uri="{FF2B5EF4-FFF2-40B4-BE49-F238E27FC236}">
                <a16:creationId xmlns:a16="http://schemas.microsoft.com/office/drawing/2014/main" id="{072E3525-1259-43CB-AF5D-3FEEA0664A14}"/>
              </a:ext>
            </a:extLst>
          </p:cNvPr>
          <p:cNvSpPr txBox="1">
            <a:spLocks noChangeArrowheads="1"/>
          </p:cNvSpPr>
          <p:nvPr/>
        </p:nvSpPr>
        <p:spPr bwMode="auto">
          <a:xfrm>
            <a:off x="4013201" y="2036764"/>
            <a:ext cx="8048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pCO</a:t>
            </a:r>
            <a:r>
              <a:rPr lang="cs-CZ" altLang="cs-CZ" sz="2000" baseline="-25000"/>
              <a:t>2</a:t>
            </a:r>
          </a:p>
        </p:txBody>
      </p:sp>
      <p:sp>
        <p:nvSpPr>
          <p:cNvPr id="200760" name="Line 58">
            <a:extLst>
              <a:ext uri="{FF2B5EF4-FFF2-40B4-BE49-F238E27FC236}">
                <a16:creationId xmlns:a16="http://schemas.microsoft.com/office/drawing/2014/main" id="{0DEC6C9A-0AFF-4993-AB73-C174054525E7}"/>
              </a:ext>
            </a:extLst>
          </p:cNvPr>
          <p:cNvSpPr>
            <a:spLocks noChangeShapeType="1"/>
          </p:cNvSpPr>
          <p:nvPr/>
        </p:nvSpPr>
        <p:spPr bwMode="auto">
          <a:xfrm flipV="1">
            <a:off x="4011613" y="2108200"/>
            <a:ext cx="0" cy="287338"/>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00761" name="Text Box 59">
            <a:extLst>
              <a:ext uri="{FF2B5EF4-FFF2-40B4-BE49-F238E27FC236}">
                <a16:creationId xmlns:a16="http://schemas.microsoft.com/office/drawing/2014/main" id="{94AE24C9-19BA-454C-9B1A-23355D02831B}"/>
              </a:ext>
            </a:extLst>
          </p:cNvPr>
          <p:cNvSpPr txBox="1">
            <a:spLocks noChangeArrowheads="1"/>
          </p:cNvSpPr>
          <p:nvPr/>
        </p:nvSpPr>
        <p:spPr bwMode="auto">
          <a:xfrm>
            <a:off x="7869238" y="2133600"/>
            <a:ext cx="590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400">
                <a:solidFill>
                  <a:schemeClr val="accent2"/>
                </a:solidFill>
              </a:rPr>
              <a:t>VA</a:t>
            </a:r>
          </a:p>
        </p:txBody>
      </p:sp>
      <p:sp>
        <p:nvSpPr>
          <p:cNvPr id="200762" name="Text Box 60">
            <a:extLst>
              <a:ext uri="{FF2B5EF4-FFF2-40B4-BE49-F238E27FC236}">
                <a16:creationId xmlns:a16="http://schemas.microsoft.com/office/drawing/2014/main" id="{72EA9067-D2EC-4E91-AC08-4DBAE027B674}"/>
              </a:ext>
            </a:extLst>
          </p:cNvPr>
          <p:cNvSpPr txBox="1">
            <a:spLocks noChangeArrowheads="1"/>
          </p:cNvSpPr>
          <p:nvPr/>
        </p:nvSpPr>
        <p:spPr bwMode="auto">
          <a:xfrm>
            <a:off x="8767764" y="1997076"/>
            <a:ext cx="8604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4000">
                <a:solidFill>
                  <a:srgbClr val="FF0000"/>
                </a:solidFill>
              </a:rPr>
              <a:t>VA</a:t>
            </a:r>
          </a:p>
        </p:txBody>
      </p:sp>
      <p:sp>
        <p:nvSpPr>
          <p:cNvPr id="200763" name="Line 61">
            <a:extLst>
              <a:ext uri="{FF2B5EF4-FFF2-40B4-BE49-F238E27FC236}">
                <a16:creationId xmlns:a16="http://schemas.microsoft.com/office/drawing/2014/main" id="{548504F3-2980-4DDC-B67F-091ED417A7D4}"/>
              </a:ext>
            </a:extLst>
          </p:cNvPr>
          <p:cNvSpPr>
            <a:spLocks noChangeShapeType="1"/>
          </p:cNvSpPr>
          <p:nvPr/>
        </p:nvSpPr>
        <p:spPr bwMode="auto">
          <a:xfrm>
            <a:off x="8791575" y="2139950"/>
            <a:ext cx="0" cy="382588"/>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00764" name="Line 62">
            <a:extLst>
              <a:ext uri="{FF2B5EF4-FFF2-40B4-BE49-F238E27FC236}">
                <a16:creationId xmlns:a16="http://schemas.microsoft.com/office/drawing/2014/main" id="{32EBD16D-FF1C-4445-AC3F-B09999D82418}"/>
              </a:ext>
            </a:extLst>
          </p:cNvPr>
          <p:cNvSpPr>
            <a:spLocks noChangeShapeType="1"/>
          </p:cNvSpPr>
          <p:nvPr/>
        </p:nvSpPr>
        <p:spPr bwMode="auto">
          <a:xfrm>
            <a:off x="7875588" y="2228850"/>
            <a:ext cx="0" cy="280988"/>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0765" name="Line 63">
            <a:extLst>
              <a:ext uri="{FF2B5EF4-FFF2-40B4-BE49-F238E27FC236}">
                <a16:creationId xmlns:a16="http://schemas.microsoft.com/office/drawing/2014/main" id="{80B3F863-9F34-4918-9CAF-F21532E53D98}"/>
              </a:ext>
            </a:extLst>
          </p:cNvPr>
          <p:cNvSpPr>
            <a:spLocks noChangeShapeType="1"/>
          </p:cNvSpPr>
          <p:nvPr/>
        </p:nvSpPr>
        <p:spPr bwMode="auto">
          <a:xfrm>
            <a:off x="8702675" y="2346326"/>
            <a:ext cx="0" cy="176213"/>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00766" name="Line 64">
            <a:extLst>
              <a:ext uri="{FF2B5EF4-FFF2-40B4-BE49-F238E27FC236}">
                <a16:creationId xmlns:a16="http://schemas.microsoft.com/office/drawing/2014/main" id="{E75F4F73-BA3E-47AD-9A84-B1298D83DE2E}"/>
              </a:ext>
            </a:extLst>
          </p:cNvPr>
          <p:cNvSpPr>
            <a:spLocks noChangeShapeType="1"/>
          </p:cNvSpPr>
          <p:nvPr/>
        </p:nvSpPr>
        <p:spPr bwMode="auto">
          <a:xfrm>
            <a:off x="7785100" y="2181226"/>
            <a:ext cx="0" cy="176213"/>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00767" name="Line 65">
            <a:extLst>
              <a:ext uri="{FF2B5EF4-FFF2-40B4-BE49-F238E27FC236}">
                <a16:creationId xmlns:a16="http://schemas.microsoft.com/office/drawing/2014/main" id="{E0F212FF-A13B-4BEC-A8A7-8F06A2227A28}"/>
              </a:ext>
            </a:extLst>
          </p:cNvPr>
          <p:cNvSpPr>
            <a:spLocks noChangeShapeType="1"/>
          </p:cNvSpPr>
          <p:nvPr/>
        </p:nvSpPr>
        <p:spPr bwMode="auto">
          <a:xfrm flipV="1">
            <a:off x="4044950" y="1731964"/>
            <a:ext cx="0" cy="28733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0768" name="Text Box 66">
            <a:extLst>
              <a:ext uri="{FF2B5EF4-FFF2-40B4-BE49-F238E27FC236}">
                <a16:creationId xmlns:a16="http://schemas.microsoft.com/office/drawing/2014/main" id="{B901F0BF-C515-4DCD-955D-8FFD8B655A4E}"/>
              </a:ext>
            </a:extLst>
          </p:cNvPr>
          <p:cNvSpPr txBox="1">
            <a:spLocks noChangeArrowheads="1"/>
          </p:cNvSpPr>
          <p:nvPr/>
        </p:nvSpPr>
        <p:spPr bwMode="auto">
          <a:xfrm>
            <a:off x="6740525" y="1455738"/>
            <a:ext cx="39052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a:t>Compensatory increase</a:t>
            </a:r>
            <a:r>
              <a:rPr lang="cs-CZ" altLang="cs-CZ" sz="1800"/>
              <a:t> of VA1, VA2</a:t>
            </a:r>
          </a:p>
        </p:txBody>
      </p:sp>
      <p:sp>
        <p:nvSpPr>
          <p:cNvPr id="200769" name="Line 67">
            <a:extLst>
              <a:ext uri="{FF2B5EF4-FFF2-40B4-BE49-F238E27FC236}">
                <a16:creationId xmlns:a16="http://schemas.microsoft.com/office/drawing/2014/main" id="{EC8406C5-1FB2-4F97-807B-EDC6F50C9BE6}"/>
              </a:ext>
            </a:extLst>
          </p:cNvPr>
          <p:cNvSpPr>
            <a:spLocks noChangeShapeType="1"/>
          </p:cNvSpPr>
          <p:nvPr/>
        </p:nvSpPr>
        <p:spPr bwMode="auto">
          <a:xfrm flipV="1">
            <a:off x="6213475" y="906464"/>
            <a:ext cx="0" cy="28733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0770" name="Line 68">
            <a:extLst>
              <a:ext uri="{FF2B5EF4-FFF2-40B4-BE49-F238E27FC236}">
                <a16:creationId xmlns:a16="http://schemas.microsoft.com/office/drawing/2014/main" id="{59734E46-4E82-489D-9B20-D58D25CA7594}"/>
              </a:ext>
            </a:extLst>
          </p:cNvPr>
          <p:cNvSpPr>
            <a:spLocks noChangeShapeType="1"/>
          </p:cNvSpPr>
          <p:nvPr/>
        </p:nvSpPr>
        <p:spPr bwMode="auto">
          <a:xfrm flipV="1">
            <a:off x="8643938" y="895350"/>
            <a:ext cx="0" cy="2873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0771" name="Line 69">
            <a:extLst>
              <a:ext uri="{FF2B5EF4-FFF2-40B4-BE49-F238E27FC236}">
                <a16:creationId xmlns:a16="http://schemas.microsoft.com/office/drawing/2014/main" id="{FD63471D-ABEF-4439-A800-3C0810739E57}"/>
              </a:ext>
            </a:extLst>
          </p:cNvPr>
          <p:cNvSpPr>
            <a:spLocks noChangeShapeType="1"/>
          </p:cNvSpPr>
          <p:nvPr/>
        </p:nvSpPr>
        <p:spPr bwMode="auto">
          <a:xfrm flipV="1">
            <a:off x="7927975" y="876300"/>
            <a:ext cx="0" cy="2873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0772" name="Text Box 70">
            <a:extLst>
              <a:ext uri="{FF2B5EF4-FFF2-40B4-BE49-F238E27FC236}">
                <a16:creationId xmlns:a16="http://schemas.microsoft.com/office/drawing/2014/main" id="{9539C650-6C9A-4A7F-A67D-EC2101ABF73C}"/>
              </a:ext>
            </a:extLst>
          </p:cNvPr>
          <p:cNvSpPr txBox="1">
            <a:spLocks noChangeArrowheads="1"/>
          </p:cNvSpPr>
          <p:nvPr/>
        </p:nvSpPr>
        <p:spPr bwMode="auto">
          <a:xfrm>
            <a:off x="8718550" y="2903539"/>
            <a:ext cx="958850" cy="650875"/>
          </a:xfrm>
          <a:prstGeom prst="rect">
            <a:avLst/>
          </a:prstGeom>
          <a:solidFill>
            <a:srgbClr val="E0F1F2"/>
          </a:solidFill>
          <a:ln w="9525">
            <a:solidFill>
              <a:srgbClr val="00660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cs-CZ" altLang="cs-CZ" sz="1800" b="1">
                <a:solidFill>
                  <a:srgbClr val="006600"/>
                </a:solidFill>
              </a:rPr>
              <a:t>pCO</a:t>
            </a:r>
            <a:r>
              <a:rPr lang="cs-CZ" altLang="cs-CZ" sz="1800" b="1" baseline="-25000">
                <a:solidFill>
                  <a:srgbClr val="006600"/>
                </a:solidFill>
              </a:rPr>
              <a:t>2</a:t>
            </a:r>
          </a:p>
          <a:p>
            <a:pPr algn="ctr" eaLnBrk="1" hangingPunct="1">
              <a:spcBef>
                <a:spcPct val="0"/>
              </a:spcBef>
              <a:buFontTx/>
              <a:buNone/>
            </a:pPr>
            <a:r>
              <a:rPr lang="cs-CZ" altLang="cs-CZ" sz="1800" b="1">
                <a:solidFill>
                  <a:srgbClr val="006600"/>
                </a:solidFill>
              </a:rPr>
              <a:t>norm.</a:t>
            </a:r>
          </a:p>
        </p:txBody>
      </p:sp>
      <p:sp>
        <p:nvSpPr>
          <p:cNvPr id="200773" name="Text Box 71">
            <a:extLst>
              <a:ext uri="{FF2B5EF4-FFF2-40B4-BE49-F238E27FC236}">
                <a16:creationId xmlns:a16="http://schemas.microsoft.com/office/drawing/2014/main" id="{F1DE3C4F-57BA-41F6-83DA-722DB38340E1}"/>
              </a:ext>
            </a:extLst>
          </p:cNvPr>
          <p:cNvSpPr txBox="1">
            <a:spLocks noChangeArrowheads="1"/>
          </p:cNvSpPr>
          <p:nvPr/>
        </p:nvSpPr>
        <p:spPr bwMode="auto">
          <a:xfrm>
            <a:off x="8034338" y="2913064"/>
            <a:ext cx="658812" cy="376237"/>
          </a:xfrm>
          <a:prstGeom prst="rect">
            <a:avLst/>
          </a:prstGeom>
          <a:solidFill>
            <a:srgbClr val="E0F1F2"/>
          </a:solidFill>
          <a:ln w="9525">
            <a:solidFill>
              <a:schemeClr val="accent2"/>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b="1">
                <a:solidFill>
                  <a:schemeClr val="accent2"/>
                </a:solidFill>
              </a:rPr>
              <a:t> pO</a:t>
            </a:r>
            <a:r>
              <a:rPr lang="cs-CZ" altLang="cs-CZ" sz="1800" b="1" baseline="-25000">
                <a:solidFill>
                  <a:schemeClr val="accent2"/>
                </a:solidFill>
              </a:rPr>
              <a:t>2</a:t>
            </a:r>
          </a:p>
        </p:txBody>
      </p:sp>
      <p:sp>
        <p:nvSpPr>
          <p:cNvPr id="200774" name="Line 72">
            <a:extLst>
              <a:ext uri="{FF2B5EF4-FFF2-40B4-BE49-F238E27FC236}">
                <a16:creationId xmlns:a16="http://schemas.microsoft.com/office/drawing/2014/main" id="{5AA877D9-309F-46AF-8431-26E89C8D182C}"/>
              </a:ext>
            </a:extLst>
          </p:cNvPr>
          <p:cNvSpPr>
            <a:spLocks noChangeShapeType="1"/>
          </p:cNvSpPr>
          <p:nvPr/>
        </p:nvSpPr>
        <p:spPr bwMode="auto">
          <a:xfrm>
            <a:off x="8101013" y="3001964"/>
            <a:ext cx="0" cy="280987"/>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0775" name="Freeform 73">
            <a:extLst>
              <a:ext uri="{FF2B5EF4-FFF2-40B4-BE49-F238E27FC236}">
                <a16:creationId xmlns:a16="http://schemas.microsoft.com/office/drawing/2014/main" id="{DC32B2B4-64B3-47A5-976E-2853E5BD2634}"/>
              </a:ext>
            </a:extLst>
          </p:cNvPr>
          <p:cNvSpPr>
            <a:spLocks/>
          </p:cNvSpPr>
          <p:nvPr/>
        </p:nvSpPr>
        <p:spPr bwMode="auto">
          <a:xfrm>
            <a:off x="4386263" y="2435226"/>
            <a:ext cx="1719262" cy="625475"/>
          </a:xfrm>
          <a:custGeom>
            <a:avLst/>
            <a:gdLst>
              <a:gd name="T0" fmla="*/ 0 w 1083"/>
              <a:gd name="T1" fmla="*/ 2147483646 h 394"/>
              <a:gd name="T2" fmla="*/ 2147483646 w 1083"/>
              <a:gd name="T3" fmla="*/ 2147483646 h 394"/>
              <a:gd name="T4" fmla="*/ 2147483646 w 1083"/>
              <a:gd name="T5" fmla="*/ 0 h 394"/>
              <a:gd name="T6" fmla="*/ 0 60000 65536"/>
              <a:gd name="T7" fmla="*/ 0 60000 65536"/>
              <a:gd name="T8" fmla="*/ 0 60000 65536"/>
              <a:gd name="T9" fmla="*/ 0 w 1083"/>
              <a:gd name="T10" fmla="*/ 0 h 394"/>
              <a:gd name="T11" fmla="*/ 1083 w 1083"/>
              <a:gd name="T12" fmla="*/ 394 h 394"/>
            </a:gdLst>
            <a:ahLst/>
            <a:cxnLst>
              <a:cxn ang="T6">
                <a:pos x="T0" y="T1"/>
              </a:cxn>
              <a:cxn ang="T7">
                <a:pos x="T2" y="T3"/>
              </a:cxn>
              <a:cxn ang="T8">
                <a:pos x="T4" y="T5"/>
              </a:cxn>
            </a:cxnLst>
            <a:rect l="T9" t="T10" r="T11" b="T12"/>
            <a:pathLst>
              <a:path w="1083" h="394">
                <a:moveTo>
                  <a:pt x="0" y="394"/>
                </a:moveTo>
                <a:cubicBezTo>
                  <a:pt x="317" y="392"/>
                  <a:pt x="634" y="391"/>
                  <a:pt x="814" y="325"/>
                </a:cubicBezTo>
                <a:cubicBezTo>
                  <a:pt x="994" y="259"/>
                  <a:pt x="1038" y="129"/>
                  <a:pt x="1083" y="0"/>
                </a:cubicBezTo>
              </a:path>
            </a:pathLst>
          </a:custGeom>
          <a:noFill/>
          <a:ln w="19050" cap="flat" cmpd="sng">
            <a:solidFill>
              <a:schemeClr val="tx1"/>
            </a:solidFill>
            <a:prstDash val="solid"/>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0776" name="Freeform 74">
            <a:extLst>
              <a:ext uri="{FF2B5EF4-FFF2-40B4-BE49-F238E27FC236}">
                <a16:creationId xmlns:a16="http://schemas.microsoft.com/office/drawing/2014/main" id="{9C42426B-1A98-460B-A269-BB3DBC9A9322}"/>
              </a:ext>
            </a:extLst>
          </p:cNvPr>
          <p:cNvSpPr>
            <a:spLocks/>
          </p:cNvSpPr>
          <p:nvPr/>
        </p:nvSpPr>
        <p:spPr bwMode="auto">
          <a:xfrm>
            <a:off x="4192588" y="2454276"/>
            <a:ext cx="1833562" cy="327025"/>
          </a:xfrm>
          <a:custGeom>
            <a:avLst/>
            <a:gdLst>
              <a:gd name="T0" fmla="*/ 0 w 1155"/>
              <a:gd name="T1" fmla="*/ 2147483646 h 206"/>
              <a:gd name="T2" fmla="*/ 2147483646 w 1155"/>
              <a:gd name="T3" fmla="*/ 2147483646 h 206"/>
              <a:gd name="T4" fmla="*/ 2147483646 w 1155"/>
              <a:gd name="T5" fmla="*/ 0 h 206"/>
              <a:gd name="T6" fmla="*/ 0 60000 65536"/>
              <a:gd name="T7" fmla="*/ 0 60000 65536"/>
              <a:gd name="T8" fmla="*/ 0 60000 65536"/>
              <a:gd name="T9" fmla="*/ 0 w 1155"/>
              <a:gd name="T10" fmla="*/ 0 h 206"/>
              <a:gd name="T11" fmla="*/ 1155 w 1155"/>
              <a:gd name="T12" fmla="*/ 206 h 206"/>
            </a:gdLst>
            <a:ahLst/>
            <a:cxnLst>
              <a:cxn ang="T6">
                <a:pos x="T0" y="T1"/>
              </a:cxn>
              <a:cxn ang="T7">
                <a:pos x="T2" y="T3"/>
              </a:cxn>
              <a:cxn ang="T8">
                <a:pos x="T4" y="T5"/>
              </a:cxn>
            </a:cxnLst>
            <a:rect l="T9" t="T10" r="T11" b="T12"/>
            <a:pathLst>
              <a:path w="1155" h="206">
                <a:moveTo>
                  <a:pt x="0" y="206"/>
                </a:moveTo>
                <a:cubicBezTo>
                  <a:pt x="317" y="204"/>
                  <a:pt x="622" y="171"/>
                  <a:pt x="814" y="137"/>
                </a:cubicBezTo>
                <a:cubicBezTo>
                  <a:pt x="1006" y="103"/>
                  <a:pt x="1084" y="29"/>
                  <a:pt x="1155" y="0"/>
                </a:cubicBezTo>
              </a:path>
            </a:pathLst>
          </a:custGeom>
          <a:noFill/>
          <a:ln w="57150" cap="flat" cmpd="sng">
            <a:solidFill>
              <a:schemeClr val="tx1"/>
            </a:solidFill>
            <a:prstDash val="solid"/>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0777" name="Freeform 75">
            <a:extLst>
              <a:ext uri="{FF2B5EF4-FFF2-40B4-BE49-F238E27FC236}">
                <a16:creationId xmlns:a16="http://schemas.microsoft.com/office/drawing/2014/main" id="{676652B4-5B15-4FE1-A580-2D64A286AE9F}"/>
              </a:ext>
            </a:extLst>
          </p:cNvPr>
          <p:cNvSpPr>
            <a:spLocks/>
          </p:cNvSpPr>
          <p:nvPr/>
        </p:nvSpPr>
        <p:spPr bwMode="auto">
          <a:xfrm>
            <a:off x="6219826" y="1271589"/>
            <a:ext cx="334963" cy="765175"/>
          </a:xfrm>
          <a:custGeom>
            <a:avLst/>
            <a:gdLst>
              <a:gd name="T0" fmla="*/ 0 w 211"/>
              <a:gd name="T1" fmla="*/ 2147483646 h 482"/>
              <a:gd name="T2" fmla="*/ 2147483646 w 211"/>
              <a:gd name="T3" fmla="*/ 2147483646 h 482"/>
              <a:gd name="T4" fmla="*/ 2147483646 w 211"/>
              <a:gd name="T5" fmla="*/ 0 h 482"/>
              <a:gd name="T6" fmla="*/ 0 60000 65536"/>
              <a:gd name="T7" fmla="*/ 0 60000 65536"/>
              <a:gd name="T8" fmla="*/ 0 60000 65536"/>
              <a:gd name="T9" fmla="*/ 0 w 211"/>
              <a:gd name="T10" fmla="*/ 0 h 482"/>
              <a:gd name="T11" fmla="*/ 211 w 211"/>
              <a:gd name="T12" fmla="*/ 482 h 482"/>
            </a:gdLst>
            <a:ahLst/>
            <a:cxnLst>
              <a:cxn ang="T6">
                <a:pos x="T0" y="T1"/>
              </a:cxn>
              <a:cxn ang="T7">
                <a:pos x="T2" y="T3"/>
              </a:cxn>
              <a:cxn ang="T8">
                <a:pos x="T4" y="T5"/>
              </a:cxn>
            </a:cxnLst>
            <a:rect l="T9" t="T10" r="T11" b="T12"/>
            <a:pathLst>
              <a:path w="211" h="482">
                <a:moveTo>
                  <a:pt x="0" y="482"/>
                </a:moveTo>
                <a:cubicBezTo>
                  <a:pt x="31" y="455"/>
                  <a:pt x="154" y="400"/>
                  <a:pt x="185" y="320"/>
                </a:cubicBezTo>
                <a:cubicBezTo>
                  <a:pt x="211" y="233"/>
                  <a:pt x="185" y="67"/>
                  <a:pt x="185" y="0"/>
                </a:cubicBezTo>
              </a:path>
            </a:pathLst>
          </a:custGeom>
          <a:noFill/>
          <a:ln w="19050" cmpd="sng">
            <a:solidFill>
              <a:schemeClr val="tx1"/>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0778" name="Line 76">
            <a:extLst>
              <a:ext uri="{FF2B5EF4-FFF2-40B4-BE49-F238E27FC236}">
                <a16:creationId xmlns:a16="http://schemas.microsoft.com/office/drawing/2014/main" id="{7BA3B060-1556-4D1F-B2A6-3239E1DCE6A8}"/>
              </a:ext>
            </a:extLst>
          </p:cNvPr>
          <p:cNvSpPr>
            <a:spLocks noChangeShapeType="1"/>
          </p:cNvSpPr>
          <p:nvPr/>
        </p:nvSpPr>
        <p:spPr bwMode="auto">
          <a:xfrm flipH="1">
            <a:off x="8010525" y="1290638"/>
            <a:ext cx="12700" cy="277812"/>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0779" name="Line 77">
            <a:extLst>
              <a:ext uri="{FF2B5EF4-FFF2-40B4-BE49-F238E27FC236}">
                <a16:creationId xmlns:a16="http://schemas.microsoft.com/office/drawing/2014/main" id="{1D495EC4-D6C4-494E-BCF4-D9445CC9965C}"/>
              </a:ext>
            </a:extLst>
          </p:cNvPr>
          <p:cNvSpPr>
            <a:spLocks noChangeShapeType="1"/>
          </p:cNvSpPr>
          <p:nvPr/>
        </p:nvSpPr>
        <p:spPr bwMode="auto">
          <a:xfrm flipH="1">
            <a:off x="8996363" y="1184275"/>
            <a:ext cx="0" cy="395288"/>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0780" name="Line 78">
            <a:extLst>
              <a:ext uri="{FF2B5EF4-FFF2-40B4-BE49-F238E27FC236}">
                <a16:creationId xmlns:a16="http://schemas.microsoft.com/office/drawing/2014/main" id="{321D3349-2502-43B4-8DA4-5FD5040FC325}"/>
              </a:ext>
            </a:extLst>
          </p:cNvPr>
          <p:cNvSpPr>
            <a:spLocks noChangeShapeType="1"/>
          </p:cNvSpPr>
          <p:nvPr/>
        </p:nvSpPr>
        <p:spPr bwMode="auto">
          <a:xfrm flipH="1">
            <a:off x="8045450" y="1839913"/>
            <a:ext cx="12700" cy="277812"/>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0781" name="Line 79">
            <a:extLst>
              <a:ext uri="{FF2B5EF4-FFF2-40B4-BE49-F238E27FC236}">
                <a16:creationId xmlns:a16="http://schemas.microsoft.com/office/drawing/2014/main" id="{0D3DDD6B-9597-4849-A0D0-55894B9FEA66}"/>
              </a:ext>
            </a:extLst>
          </p:cNvPr>
          <p:cNvSpPr>
            <a:spLocks noChangeShapeType="1"/>
          </p:cNvSpPr>
          <p:nvPr/>
        </p:nvSpPr>
        <p:spPr bwMode="auto">
          <a:xfrm flipH="1">
            <a:off x="9036050" y="1792288"/>
            <a:ext cx="12700" cy="277812"/>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0782" name="Line 80">
            <a:extLst>
              <a:ext uri="{FF2B5EF4-FFF2-40B4-BE49-F238E27FC236}">
                <a16:creationId xmlns:a16="http://schemas.microsoft.com/office/drawing/2014/main" id="{393CB9B0-42E2-4F5A-865B-376B5AC96ABA}"/>
              </a:ext>
            </a:extLst>
          </p:cNvPr>
          <p:cNvSpPr>
            <a:spLocks noChangeShapeType="1"/>
          </p:cNvSpPr>
          <p:nvPr/>
        </p:nvSpPr>
        <p:spPr bwMode="auto">
          <a:xfrm>
            <a:off x="8286750" y="2522539"/>
            <a:ext cx="336550" cy="319087"/>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0783" name="Line 81">
            <a:extLst>
              <a:ext uri="{FF2B5EF4-FFF2-40B4-BE49-F238E27FC236}">
                <a16:creationId xmlns:a16="http://schemas.microsoft.com/office/drawing/2014/main" id="{271BCD55-5DBC-4914-99A9-1DBEAD3191D0}"/>
              </a:ext>
            </a:extLst>
          </p:cNvPr>
          <p:cNvSpPr>
            <a:spLocks noChangeShapeType="1"/>
          </p:cNvSpPr>
          <p:nvPr/>
        </p:nvSpPr>
        <p:spPr bwMode="auto">
          <a:xfrm flipH="1">
            <a:off x="8791575" y="2522539"/>
            <a:ext cx="158750" cy="319087"/>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0784" name="Text Box 82">
            <a:extLst>
              <a:ext uri="{FF2B5EF4-FFF2-40B4-BE49-F238E27FC236}">
                <a16:creationId xmlns:a16="http://schemas.microsoft.com/office/drawing/2014/main" id="{2AF86BB7-5E89-44A9-AA8C-C8FDCB469D43}"/>
              </a:ext>
            </a:extLst>
          </p:cNvPr>
          <p:cNvSpPr txBox="1">
            <a:spLocks noChangeArrowheads="1"/>
          </p:cNvSpPr>
          <p:nvPr/>
        </p:nvSpPr>
        <p:spPr bwMode="auto">
          <a:xfrm>
            <a:off x="5680076" y="4067175"/>
            <a:ext cx="4740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400" b="1" i="1">
                <a:solidFill>
                  <a:schemeClr val="accent2"/>
                </a:solidFill>
              </a:rPr>
              <a:t>Partial respiratory insufficiency</a:t>
            </a:r>
          </a:p>
        </p:txBody>
      </p:sp>
      <p:sp>
        <p:nvSpPr>
          <p:cNvPr id="200785" name="Text Box 83">
            <a:extLst>
              <a:ext uri="{FF2B5EF4-FFF2-40B4-BE49-F238E27FC236}">
                <a16:creationId xmlns:a16="http://schemas.microsoft.com/office/drawing/2014/main" id="{040D85E9-B21D-48B9-92C7-60E329016CE1}"/>
              </a:ext>
            </a:extLst>
          </p:cNvPr>
          <p:cNvSpPr txBox="1">
            <a:spLocks noChangeArrowheads="1"/>
          </p:cNvSpPr>
          <p:nvPr/>
        </p:nvSpPr>
        <p:spPr bwMode="auto">
          <a:xfrm>
            <a:off x="6026151" y="4741864"/>
            <a:ext cx="4079875"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Hyperventilated alveoli are able to maintain normal pCO</a:t>
            </a:r>
            <a:r>
              <a:rPr lang="cs-CZ" altLang="cs-CZ" sz="2000" baseline="-25000"/>
              <a:t>2</a:t>
            </a:r>
            <a:r>
              <a:rPr lang="cs-CZ" altLang="cs-CZ" sz="2000"/>
              <a:t> level, but they are not keep up normal level of pO</a:t>
            </a:r>
            <a:r>
              <a:rPr lang="cs-CZ" altLang="cs-CZ" sz="2000" baseline="-25000"/>
              <a:t>2</a:t>
            </a:r>
            <a:r>
              <a:rPr lang="cs-CZ" altLang="cs-CZ" sz="2000"/>
              <a:t>, therefore </a:t>
            </a:r>
            <a:r>
              <a:rPr lang="cs-CZ" altLang="cs-CZ" sz="1800"/>
              <a:t>pO</a:t>
            </a:r>
            <a:r>
              <a:rPr lang="cs-CZ" altLang="cs-CZ" sz="1800" baseline="-25000"/>
              <a:t>2</a:t>
            </a:r>
            <a:r>
              <a:rPr lang="cs-CZ" altLang="cs-CZ" sz="1800"/>
              <a:t> drop</a:t>
            </a:r>
            <a:r>
              <a:rPr lang="cs-CZ" altLang="cs-CZ" sz="2000"/>
              <a:t>.</a:t>
            </a:r>
          </a:p>
          <a:p>
            <a:pPr eaLnBrk="1" hangingPunct="1">
              <a:spcBef>
                <a:spcPct val="0"/>
              </a:spcBef>
              <a:buFontTx/>
              <a:buNone/>
            </a:pPr>
            <a:r>
              <a:rPr lang="cs-CZ" altLang="cs-CZ" sz="2000"/>
              <a:t>Patient suffer from </a:t>
            </a:r>
            <a:r>
              <a:rPr lang="cs-CZ" altLang="cs-CZ" sz="2000" b="1"/>
              <a:t>normocapnia</a:t>
            </a:r>
            <a:r>
              <a:rPr lang="cs-CZ" altLang="cs-CZ" sz="2000"/>
              <a:t> a </a:t>
            </a:r>
            <a:r>
              <a:rPr lang="cs-CZ" altLang="cs-CZ" sz="2000" b="1"/>
              <a:t>hypoxia</a:t>
            </a:r>
            <a:r>
              <a:rPr lang="cs-CZ" altLang="cs-CZ" sz="2000"/>
              <a:t>.</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Freeform 2">
            <a:extLst>
              <a:ext uri="{FF2B5EF4-FFF2-40B4-BE49-F238E27FC236}">
                <a16:creationId xmlns:a16="http://schemas.microsoft.com/office/drawing/2014/main" id="{37202BA9-7CCA-4B90-9C69-11B87DC424FD}"/>
              </a:ext>
            </a:extLst>
          </p:cNvPr>
          <p:cNvSpPr>
            <a:spLocks/>
          </p:cNvSpPr>
          <p:nvPr/>
        </p:nvSpPr>
        <p:spPr bwMode="auto">
          <a:xfrm>
            <a:off x="1773238" y="3825876"/>
            <a:ext cx="3060700" cy="1497013"/>
          </a:xfrm>
          <a:custGeom>
            <a:avLst/>
            <a:gdLst>
              <a:gd name="T0" fmla="*/ 0 w 1928"/>
              <a:gd name="T1" fmla="*/ 0 h 943"/>
              <a:gd name="T2" fmla="*/ 2147483646 w 1928"/>
              <a:gd name="T3" fmla="*/ 2147483646 h 943"/>
              <a:gd name="T4" fmla="*/ 2147483646 w 1928"/>
              <a:gd name="T5" fmla="*/ 2147483646 h 943"/>
              <a:gd name="T6" fmla="*/ 2147483646 w 1928"/>
              <a:gd name="T7" fmla="*/ 2147483646 h 943"/>
              <a:gd name="T8" fmla="*/ 2147483646 w 1928"/>
              <a:gd name="T9" fmla="*/ 2147483646 h 943"/>
              <a:gd name="T10" fmla="*/ 2147483646 w 1928"/>
              <a:gd name="T11" fmla="*/ 2147483646 h 943"/>
              <a:gd name="T12" fmla="*/ 2147483646 w 1928"/>
              <a:gd name="T13" fmla="*/ 2147483646 h 943"/>
              <a:gd name="T14" fmla="*/ 2147483646 w 1928"/>
              <a:gd name="T15" fmla="*/ 2147483646 h 943"/>
              <a:gd name="T16" fmla="*/ 2147483646 w 1928"/>
              <a:gd name="T17" fmla="*/ 2147483646 h 9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28"/>
              <a:gd name="T28" fmla="*/ 0 h 943"/>
              <a:gd name="T29" fmla="*/ 1928 w 1928"/>
              <a:gd name="T30" fmla="*/ 943 h 9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28" h="943">
                <a:moveTo>
                  <a:pt x="0" y="0"/>
                </a:moveTo>
                <a:cubicBezTo>
                  <a:pt x="84" y="25"/>
                  <a:pt x="417" y="102"/>
                  <a:pt x="513" y="150"/>
                </a:cubicBezTo>
                <a:cubicBezTo>
                  <a:pt x="609" y="198"/>
                  <a:pt x="550" y="250"/>
                  <a:pt x="576" y="288"/>
                </a:cubicBezTo>
                <a:cubicBezTo>
                  <a:pt x="602" y="326"/>
                  <a:pt x="625" y="358"/>
                  <a:pt x="669" y="376"/>
                </a:cubicBezTo>
                <a:cubicBezTo>
                  <a:pt x="713" y="394"/>
                  <a:pt x="801" y="348"/>
                  <a:pt x="838" y="394"/>
                </a:cubicBezTo>
                <a:cubicBezTo>
                  <a:pt x="875" y="440"/>
                  <a:pt x="871" y="567"/>
                  <a:pt x="889" y="651"/>
                </a:cubicBezTo>
                <a:cubicBezTo>
                  <a:pt x="907" y="735"/>
                  <a:pt x="851" y="859"/>
                  <a:pt x="945" y="901"/>
                </a:cubicBezTo>
                <a:cubicBezTo>
                  <a:pt x="1039" y="943"/>
                  <a:pt x="1288" y="896"/>
                  <a:pt x="1452" y="901"/>
                </a:cubicBezTo>
                <a:cubicBezTo>
                  <a:pt x="1616" y="906"/>
                  <a:pt x="1849" y="929"/>
                  <a:pt x="1928" y="933"/>
                </a:cubicBezTo>
              </a:path>
            </a:pathLst>
          </a:custGeom>
          <a:noFill/>
          <a:ln w="1905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2755" name="Freeform 3">
            <a:extLst>
              <a:ext uri="{FF2B5EF4-FFF2-40B4-BE49-F238E27FC236}">
                <a16:creationId xmlns:a16="http://schemas.microsoft.com/office/drawing/2014/main" id="{BDE7C45F-34A9-40AE-B604-3EA2C8741A7B}"/>
              </a:ext>
            </a:extLst>
          </p:cNvPr>
          <p:cNvSpPr>
            <a:spLocks/>
          </p:cNvSpPr>
          <p:nvPr/>
        </p:nvSpPr>
        <p:spPr bwMode="auto">
          <a:xfrm>
            <a:off x="1822450" y="3776663"/>
            <a:ext cx="2990850" cy="1485900"/>
          </a:xfrm>
          <a:custGeom>
            <a:avLst/>
            <a:gdLst>
              <a:gd name="T0" fmla="*/ 2147483646 w 1884"/>
              <a:gd name="T1" fmla="*/ 2147483646 h 936"/>
              <a:gd name="T2" fmla="*/ 2147483646 w 1884"/>
              <a:gd name="T3" fmla="*/ 2147483646 h 936"/>
              <a:gd name="T4" fmla="*/ 2147483646 w 1884"/>
              <a:gd name="T5" fmla="*/ 2147483646 h 936"/>
              <a:gd name="T6" fmla="*/ 2147483646 w 1884"/>
              <a:gd name="T7" fmla="*/ 2147483646 h 936"/>
              <a:gd name="T8" fmla="*/ 2147483646 w 1884"/>
              <a:gd name="T9" fmla="*/ 2147483646 h 936"/>
              <a:gd name="T10" fmla="*/ 2147483646 w 1884"/>
              <a:gd name="T11" fmla="*/ 2147483646 h 936"/>
              <a:gd name="T12" fmla="*/ 2147483646 w 1884"/>
              <a:gd name="T13" fmla="*/ 2147483646 h 936"/>
              <a:gd name="T14" fmla="*/ 2147483646 w 1884"/>
              <a:gd name="T15" fmla="*/ 2147483646 h 936"/>
              <a:gd name="T16" fmla="*/ 2147483646 w 1884"/>
              <a:gd name="T17" fmla="*/ 2147483646 h 936"/>
              <a:gd name="T18" fmla="*/ 2147483646 w 1884"/>
              <a:gd name="T19" fmla="*/ 2147483646 h 936"/>
              <a:gd name="T20" fmla="*/ 2147483646 w 1884"/>
              <a:gd name="T21" fmla="*/ 2147483646 h 936"/>
              <a:gd name="T22" fmla="*/ 2147483646 w 1884"/>
              <a:gd name="T23" fmla="*/ 2147483646 h 936"/>
              <a:gd name="T24" fmla="*/ 0 w 1884"/>
              <a:gd name="T25" fmla="*/ 0 h 9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884"/>
              <a:gd name="T40" fmla="*/ 0 h 936"/>
              <a:gd name="T41" fmla="*/ 1884 w 1884"/>
              <a:gd name="T42" fmla="*/ 936 h 9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884" h="936">
                <a:moveTo>
                  <a:pt x="1884" y="933"/>
                </a:moveTo>
                <a:cubicBezTo>
                  <a:pt x="1847" y="926"/>
                  <a:pt x="1726" y="936"/>
                  <a:pt x="1671" y="889"/>
                </a:cubicBezTo>
                <a:cubicBezTo>
                  <a:pt x="1616" y="842"/>
                  <a:pt x="1586" y="720"/>
                  <a:pt x="1552" y="651"/>
                </a:cubicBezTo>
                <a:cubicBezTo>
                  <a:pt x="1518" y="582"/>
                  <a:pt x="1498" y="486"/>
                  <a:pt x="1466" y="475"/>
                </a:cubicBezTo>
                <a:cubicBezTo>
                  <a:pt x="1434" y="464"/>
                  <a:pt x="1407" y="558"/>
                  <a:pt x="1358" y="582"/>
                </a:cubicBezTo>
                <a:cubicBezTo>
                  <a:pt x="1309" y="606"/>
                  <a:pt x="1225" y="620"/>
                  <a:pt x="1170" y="619"/>
                </a:cubicBezTo>
                <a:cubicBezTo>
                  <a:pt x="1115" y="618"/>
                  <a:pt x="1074" y="615"/>
                  <a:pt x="1027" y="576"/>
                </a:cubicBezTo>
                <a:cubicBezTo>
                  <a:pt x="980" y="537"/>
                  <a:pt x="903" y="445"/>
                  <a:pt x="888" y="382"/>
                </a:cubicBezTo>
                <a:cubicBezTo>
                  <a:pt x="873" y="319"/>
                  <a:pt x="943" y="253"/>
                  <a:pt x="938" y="200"/>
                </a:cubicBezTo>
                <a:cubicBezTo>
                  <a:pt x="933" y="147"/>
                  <a:pt x="941" y="89"/>
                  <a:pt x="857" y="62"/>
                </a:cubicBezTo>
                <a:cubicBezTo>
                  <a:pt x="773" y="35"/>
                  <a:pt x="553" y="41"/>
                  <a:pt x="431" y="37"/>
                </a:cubicBezTo>
                <a:cubicBezTo>
                  <a:pt x="309" y="33"/>
                  <a:pt x="197" y="44"/>
                  <a:pt x="125" y="38"/>
                </a:cubicBezTo>
                <a:cubicBezTo>
                  <a:pt x="53" y="32"/>
                  <a:pt x="26" y="8"/>
                  <a:pt x="0" y="0"/>
                </a:cubicBezTo>
              </a:path>
            </a:pathLst>
          </a:custGeom>
          <a:noFill/>
          <a:ln w="76200" cmpd="sng">
            <a:solidFill>
              <a:srgbClr val="FF0000"/>
            </a:solidFill>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2756" name="Rectangle 4">
            <a:extLst>
              <a:ext uri="{FF2B5EF4-FFF2-40B4-BE49-F238E27FC236}">
                <a16:creationId xmlns:a16="http://schemas.microsoft.com/office/drawing/2014/main" id="{2FD72218-F856-4A86-A00E-5C129599AFBC}"/>
              </a:ext>
            </a:extLst>
          </p:cNvPr>
          <p:cNvSpPr>
            <a:spLocks noChangeArrowheads="1"/>
          </p:cNvSpPr>
          <p:nvPr/>
        </p:nvSpPr>
        <p:spPr bwMode="auto">
          <a:xfrm>
            <a:off x="1547813" y="5373689"/>
            <a:ext cx="1712912" cy="1368425"/>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202757" name="Line 5">
            <a:extLst>
              <a:ext uri="{FF2B5EF4-FFF2-40B4-BE49-F238E27FC236}">
                <a16:creationId xmlns:a16="http://schemas.microsoft.com/office/drawing/2014/main" id="{D807D959-0328-4C92-9101-27401D102ACE}"/>
              </a:ext>
            </a:extLst>
          </p:cNvPr>
          <p:cNvSpPr>
            <a:spLocks noChangeShapeType="1"/>
          </p:cNvSpPr>
          <p:nvPr/>
        </p:nvSpPr>
        <p:spPr bwMode="auto">
          <a:xfrm flipV="1">
            <a:off x="1993900" y="5942014"/>
            <a:ext cx="0" cy="287337"/>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02758" name="Text Box 6">
            <a:extLst>
              <a:ext uri="{FF2B5EF4-FFF2-40B4-BE49-F238E27FC236}">
                <a16:creationId xmlns:a16="http://schemas.microsoft.com/office/drawing/2014/main" id="{6C69FCFD-EF3D-44C9-A450-2B636CEA4A53}"/>
              </a:ext>
            </a:extLst>
          </p:cNvPr>
          <p:cNvSpPr txBox="1">
            <a:spLocks noChangeArrowheads="1"/>
          </p:cNvSpPr>
          <p:nvPr/>
        </p:nvSpPr>
        <p:spPr bwMode="auto">
          <a:xfrm>
            <a:off x="1979613" y="5408614"/>
            <a:ext cx="863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pCO</a:t>
            </a:r>
            <a:r>
              <a:rPr lang="cs-CZ" altLang="cs-CZ" sz="2000" baseline="-25000"/>
              <a:t>2</a:t>
            </a:r>
          </a:p>
        </p:txBody>
      </p:sp>
      <p:sp>
        <p:nvSpPr>
          <p:cNvPr id="202759" name="Text Box 7">
            <a:extLst>
              <a:ext uri="{FF2B5EF4-FFF2-40B4-BE49-F238E27FC236}">
                <a16:creationId xmlns:a16="http://schemas.microsoft.com/office/drawing/2014/main" id="{E619B559-313B-420F-B888-97B7EA855E46}"/>
              </a:ext>
            </a:extLst>
          </p:cNvPr>
          <p:cNvSpPr txBox="1">
            <a:spLocks noChangeArrowheads="1"/>
          </p:cNvSpPr>
          <p:nvPr/>
        </p:nvSpPr>
        <p:spPr bwMode="auto">
          <a:xfrm>
            <a:off x="1981200" y="5805489"/>
            <a:ext cx="6477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pO</a:t>
            </a:r>
            <a:r>
              <a:rPr lang="cs-CZ" altLang="cs-CZ" sz="2000" baseline="-25000"/>
              <a:t>2</a:t>
            </a:r>
          </a:p>
        </p:txBody>
      </p:sp>
      <p:sp>
        <p:nvSpPr>
          <p:cNvPr id="202760" name="Line 8">
            <a:extLst>
              <a:ext uri="{FF2B5EF4-FFF2-40B4-BE49-F238E27FC236}">
                <a16:creationId xmlns:a16="http://schemas.microsoft.com/office/drawing/2014/main" id="{26D30995-7923-4AB1-8151-6FC53581361B}"/>
              </a:ext>
            </a:extLst>
          </p:cNvPr>
          <p:cNvSpPr>
            <a:spLocks noChangeShapeType="1"/>
          </p:cNvSpPr>
          <p:nvPr/>
        </p:nvSpPr>
        <p:spPr bwMode="auto">
          <a:xfrm flipV="1">
            <a:off x="1979613" y="5519739"/>
            <a:ext cx="0" cy="28733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2761" name="Text Box 9">
            <a:extLst>
              <a:ext uri="{FF2B5EF4-FFF2-40B4-BE49-F238E27FC236}">
                <a16:creationId xmlns:a16="http://schemas.microsoft.com/office/drawing/2014/main" id="{2E773BE1-14CF-4796-B639-A6DE62C88294}"/>
              </a:ext>
            </a:extLst>
          </p:cNvPr>
          <p:cNvSpPr txBox="1">
            <a:spLocks noChangeArrowheads="1"/>
          </p:cNvSpPr>
          <p:nvPr/>
        </p:nvSpPr>
        <p:spPr bwMode="auto">
          <a:xfrm>
            <a:off x="1587501" y="720725"/>
            <a:ext cx="2843213" cy="406400"/>
          </a:xfrm>
          <a:prstGeom prst="rect">
            <a:avLst/>
          </a:prstGeom>
          <a:solidFill>
            <a:srgbClr val="66FFFF"/>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VE =   VD + (  </a:t>
            </a:r>
            <a:r>
              <a:rPr lang="cs-CZ" altLang="cs-CZ" sz="1200" b="1"/>
              <a:t>VA1</a:t>
            </a:r>
            <a:r>
              <a:rPr lang="cs-CZ" altLang="cs-CZ" sz="1800"/>
              <a:t> +  </a:t>
            </a:r>
            <a:r>
              <a:rPr lang="cs-CZ" altLang="cs-CZ" sz="2000"/>
              <a:t>VA2</a:t>
            </a:r>
            <a:r>
              <a:rPr lang="cs-CZ" altLang="cs-CZ" sz="1800"/>
              <a:t>)</a:t>
            </a:r>
          </a:p>
        </p:txBody>
      </p:sp>
      <p:sp>
        <p:nvSpPr>
          <p:cNvPr id="202762" name="Text Box 10">
            <a:extLst>
              <a:ext uri="{FF2B5EF4-FFF2-40B4-BE49-F238E27FC236}">
                <a16:creationId xmlns:a16="http://schemas.microsoft.com/office/drawing/2014/main" id="{07E9685C-73A2-4EB0-8CD4-594D6A451218}"/>
              </a:ext>
            </a:extLst>
          </p:cNvPr>
          <p:cNvSpPr txBox="1">
            <a:spLocks noChangeArrowheads="1"/>
          </p:cNvSpPr>
          <p:nvPr/>
        </p:nvSpPr>
        <p:spPr bwMode="auto">
          <a:xfrm>
            <a:off x="1547814" y="6188076"/>
            <a:ext cx="1728787"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cs-CZ" altLang="cs-CZ" sz="1600"/>
              <a:t>Hypoventilated alveolus</a:t>
            </a:r>
          </a:p>
        </p:txBody>
      </p:sp>
      <p:sp>
        <p:nvSpPr>
          <p:cNvPr id="202763" name="Rectangle 11">
            <a:extLst>
              <a:ext uri="{FF2B5EF4-FFF2-40B4-BE49-F238E27FC236}">
                <a16:creationId xmlns:a16="http://schemas.microsoft.com/office/drawing/2014/main" id="{5DA9316A-CCE6-4B3A-8329-D4847C759A65}"/>
              </a:ext>
            </a:extLst>
          </p:cNvPr>
          <p:cNvSpPr>
            <a:spLocks noChangeArrowheads="1"/>
          </p:cNvSpPr>
          <p:nvPr/>
        </p:nvSpPr>
        <p:spPr bwMode="auto">
          <a:xfrm>
            <a:off x="3275013" y="5380039"/>
            <a:ext cx="1714500" cy="1368425"/>
          </a:xfrm>
          <a:prstGeom prst="rect">
            <a:avLst/>
          </a:prstGeom>
          <a:solidFill>
            <a:srgbClr val="FFCCCC"/>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202764" name="Line 12">
            <a:extLst>
              <a:ext uri="{FF2B5EF4-FFF2-40B4-BE49-F238E27FC236}">
                <a16:creationId xmlns:a16="http://schemas.microsoft.com/office/drawing/2014/main" id="{A2AA20BC-883A-4298-A11D-5142AF7A5A2A}"/>
              </a:ext>
            </a:extLst>
          </p:cNvPr>
          <p:cNvSpPr>
            <a:spLocks noChangeShapeType="1"/>
          </p:cNvSpPr>
          <p:nvPr/>
        </p:nvSpPr>
        <p:spPr bwMode="auto">
          <a:xfrm flipV="1">
            <a:off x="3706813" y="5524500"/>
            <a:ext cx="0" cy="287338"/>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02765" name="Text Box 13">
            <a:extLst>
              <a:ext uri="{FF2B5EF4-FFF2-40B4-BE49-F238E27FC236}">
                <a16:creationId xmlns:a16="http://schemas.microsoft.com/office/drawing/2014/main" id="{FB488C36-F57F-4995-A6F5-E58D559D0BEE}"/>
              </a:ext>
            </a:extLst>
          </p:cNvPr>
          <p:cNvSpPr txBox="1">
            <a:spLocks noChangeArrowheads="1"/>
          </p:cNvSpPr>
          <p:nvPr/>
        </p:nvSpPr>
        <p:spPr bwMode="auto">
          <a:xfrm>
            <a:off x="3706813" y="5414964"/>
            <a:ext cx="863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pCO</a:t>
            </a:r>
            <a:r>
              <a:rPr lang="cs-CZ" altLang="cs-CZ" sz="2000" baseline="-25000"/>
              <a:t>2</a:t>
            </a:r>
          </a:p>
        </p:txBody>
      </p:sp>
      <p:sp>
        <p:nvSpPr>
          <p:cNvPr id="202766" name="Text Box 14">
            <a:extLst>
              <a:ext uri="{FF2B5EF4-FFF2-40B4-BE49-F238E27FC236}">
                <a16:creationId xmlns:a16="http://schemas.microsoft.com/office/drawing/2014/main" id="{61637A14-E23B-49D2-900E-2777A710E6E5}"/>
              </a:ext>
            </a:extLst>
          </p:cNvPr>
          <p:cNvSpPr txBox="1">
            <a:spLocks noChangeArrowheads="1"/>
          </p:cNvSpPr>
          <p:nvPr/>
        </p:nvSpPr>
        <p:spPr bwMode="auto">
          <a:xfrm>
            <a:off x="3708400" y="5811839"/>
            <a:ext cx="6477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pO</a:t>
            </a:r>
            <a:r>
              <a:rPr lang="cs-CZ" altLang="cs-CZ" sz="2000" baseline="-25000"/>
              <a:t>2</a:t>
            </a:r>
          </a:p>
        </p:txBody>
      </p:sp>
      <p:sp>
        <p:nvSpPr>
          <p:cNvPr id="202767" name="Line 15">
            <a:extLst>
              <a:ext uri="{FF2B5EF4-FFF2-40B4-BE49-F238E27FC236}">
                <a16:creationId xmlns:a16="http://schemas.microsoft.com/office/drawing/2014/main" id="{DE1EAF17-57A7-47AF-A418-BE7C3AD4A854}"/>
              </a:ext>
            </a:extLst>
          </p:cNvPr>
          <p:cNvSpPr>
            <a:spLocks noChangeShapeType="1"/>
          </p:cNvSpPr>
          <p:nvPr/>
        </p:nvSpPr>
        <p:spPr bwMode="auto">
          <a:xfrm flipV="1">
            <a:off x="3706813" y="5883275"/>
            <a:ext cx="0" cy="2873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2768" name="Text Box 16">
            <a:extLst>
              <a:ext uri="{FF2B5EF4-FFF2-40B4-BE49-F238E27FC236}">
                <a16:creationId xmlns:a16="http://schemas.microsoft.com/office/drawing/2014/main" id="{00E822AD-702B-47D3-8CEB-B19249C77ECD}"/>
              </a:ext>
            </a:extLst>
          </p:cNvPr>
          <p:cNvSpPr txBox="1">
            <a:spLocks noChangeArrowheads="1"/>
          </p:cNvSpPr>
          <p:nvPr/>
        </p:nvSpPr>
        <p:spPr bwMode="auto">
          <a:xfrm>
            <a:off x="3187700" y="6172201"/>
            <a:ext cx="187325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cs-CZ" altLang="cs-CZ" sz="1600"/>
              <a:t>Hyperventilated alveolus</a:t>
            </a:r>
          </a:p>
        </p:txBody>
      </p:sp>
      <p:sp>
        <p:nvSpPr>
          <p:cNvPr id="202769" name="Oval 17">
            <a:extLst>
              <a:ext uri="{FF2B5EF4-FFF2-40B4-BE49-F238E27FC236}">
                <a16:creationId xmlns:a16="http://schemas.microsoft.com/office/drawing/2014/main" id="{066A9796-B190-4695-99DE-17300B2858B4}"/>
              </a:ext>
            </a:extLst>
          </p:cNvPr>
          <p:cNvSpPr>
            <a:spLocks noChangeArrowheads="1"/>
          </p:cNvSpPr>
          <p:nvPr/>
        </p:nvSpPr>
        <p:spPr bwMode="auto">
          <a:xfrm rot="1368857">
            <a:off x="2679700" y="3900489"/>
            <a:ext cx="541338" cy="522287"/>
          </a:xfrm>
          <a:prstGeom prst="ellipse">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202770" name="Oval 18">
            <a:extLst>
              <a:ext uri="{FF2B5EF4-FFF2-40B4-BE49-F238E27FC236}">
                <a16:creationId xmlns:a16="http://schemas.microsoft.com/office/drawing/2014/main" id="{F73A852E-648E-47B0-933B-1E2B7D1786AA}"/>
              </a:ext>
            </a:extLst>
          </p:cNvPr>
          <p:cNvSpPr>
            <a:spLocks noChangeArrowheads="1"/>
          </p:cNvSpPr>
          <p:nvPr/>
        </p:nvSpPr>
        <p:spPr bwMode="auto">
          <a:xfrm rot="-1530023">
            <a:off x="3244850" y="3802064"/>
            <a:ext cx="998538" cy="917575"/>
          </a:xfrm>
          <a:prstGeom prst="ellipse">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202771" name="Rectangle 19">
            <a:extLst>
              <a:ext uri="{FF2B5EF4-FFF2-40B4-BE49-F238E27FC236}">
                <a16:creationId xmlns:a16="http://schemas.microsoft.com/office/drawing/2014/main" id="{E84ED6A8-500D-4A2D-A693-B3D83519463C}"/>
              </a:ext>
            </a:extLst>
          </p:cNvPr>
          <p:cNvSpPr>
            <a:spLocks noChangeArrowheads="1"/>
          </p:cNvSpPr>
          <p:nvPr/>
        </p:nvSpPr>
        <p:spPr bwMode="auto">
          <a:xfrm>
            <a:off x="3157538" y="3128964"/>
            <a:ext cx="233362" cy="433387"/>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202772" name="Line 20">
            <a:extLst>
              <a:ext uri="{FF2B5EF4-FFF2-40B4-BE49-F238E27FC236}">
                <a16:creationId xmlns:a16="http://schemas.microsoft.com/office/drawing/2014/main" id="{DA161E54-7218-4EC1-A632-8BD48A7491C7}"/>
              </a:ext>
            </a:extLst>
          </p:cNvPr>
          <p:cNvSpPr>
            <a:spLocks noChangeShapeType="1"/>
          </p:cNvSpPr>
          <p:nvPr/>
        </p:nvSpPr>
        <p:spPr bwMode="auto">
          <a:xfrm>
            <a:off x="3157538" y="3133725"/>
            <a:ext cx="0" cy="3508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2773" name="Line 21">
            <a:extLst>
              <a:ext uri="{FF2B5EF4-FFF2-40B4-BE49-F238E27FC236}">
                <a16:creationId xmlns:a16="http://schemas.microsoft.com/office/drawing/2014/main" id="{FCF5F2CA-3F7F-4966-8978-D0728BFF1E12}"/>
              </a:ext>
            </a:extLst>
          </p:cNvPr>
          <p:cNvSpPr>
            <a:spLocks noChangeShapeType="1"/>
          </p:cNvSpPr>
          <p:nvPr/>
        </p:nvSpPr>
        <p:spPr bwMode="auto">
          <a:xfrm>
            <a:off x="3392488" y="3132139"/>
            <a:ext cx="0" cy="3508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2774" name="Oval 22">
            <a:extLst>
              <a:ext uri="{FF2B5EF4-FFF2-40B4-BE49-F238E27FC236}">
                <a16:creationId xmlns:a16="http://schemas.microsoft.com/office/drawing/2014/main" id="{6924B0DD-2EE7-47CA-BE9B-9060648C1B3B}"/>
              </a:ext>
            </a:extLst>
          </p:cNvPr>
          <p:cNvSpPr>
            <a:spLocks noChangeArrowheads="1"/>
          </p:cNvSpPr>
          <p:nvPr/>
        </p:nvSpPr>
        <p:spPr bwMode="auto">
          <a:xfrm rot="1381179">
            <a:off x="2762250" y="3889375"/>
            <a:ext cx="406400" cy="406400"/>
          </a:xfrm>
          <a:prstGeom prst="ellipse">
            <a:avLst/>
          </a:prstGeom>
          <a:solidFill>
            <a:schemeClr val="accent1"/>
          </a:solidFill>
          <a:ln w="9525">
            <a:solidFill>
              <a:schemeClr val="tx1"/>
            </a:solidFill>
            <a:prstDash val="dash"/>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202775" name="Rectangle 23">
            <a:extLst>
              <a:ext uri="{FF2B5EF4-FFF2-40B4-BE49-F238E27FC236}">
                <a16:creationId xmlns:a16="http://schemas.microsoft.com/office/drawing/2014/main" id="{6BBFD29B-C94F-4BFB-ADA0-A153AA714530}"/>
              </a:ext>
            </a:extLst>
          </p:cNvPr>
          <p:cNvSpPr>
            <a:spLocks noChangeArrowheads="1"/>
          </p:cNvSpPr>
          <p:nvPr/>
        </p:nvSpPr>
        <p:spPr bwMode="auto">
          <a:xfrm rot="1368857">
            <a:off x="3035301" y="3490913"/>
            <a:ext cx="130175" cy="576262"/>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202776" name="Line 24">
            <a:extLst>
              <a:ext uri="{FF2B5EF4-FFF2-40B4-BE49-F238E27FC236}">
                <a16:creationId xmlns:a16="http://schemas.microsoft.com/office/drawing/2014/main" id="{FCAEB3AB-F44B-49B2-82F7-8DC2AD5706CA}"/>
              </a:ext>
            </a:extLst>
          </p:cNvPr>
          <p:cNvSpPr>
            <a:spLocks noChangeShapeType="1"/>
          </p:cNvSpPr>
          <p:nvPr/>
        </p:nvSpPr>
        <p:spPr bwMode="auto">
          <a:xfrm rot="1368857" flipV="1">
            <a:off x="3067050" y="3471864"/>
            <a:ext cx="0" cy="4603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2777" name="Line 25">
            <a:extLst>
              <a:ext uri="{FF2B5EF4-FFF2-40B4-BE49-F238E27FC236}">
                <a16:creationId xmlns:a16="http://schemas.microsoft.com/office/drawing/2014/main" id="{E9A63CE5-B4F2-4BB9-9E87-F81F1489F33F}"/>
              </a:ext>
            </a:extLst>
          </p:cNvPr>
          <p:cNvSpPr>
            <a:spLocks noChangeShapeType="1"/>
          </p:cNvSpPr>
          <p:nvPr/>
        </p:nvSpPr>
        <p:spPr bwMode="auto">
          <a:xfrm rot="1368857" flipV="1">
            <a:off x="3181350" y="3525839"/>
            <a:ext cx="0" cy="4540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2778" name="Oval 26">
            <a:extLst>
              <a:ext uri="{FF2B5EF4-FFF2-40B4-BE49-F238E27FC236}">
                <a16:creationId xmlns:a16="http://schemas.microsoft.com/office/drawing/2014/main" id="{BC52510D-5BDA-4F2B-83D4-999C4C301A97}"/>
              </a:ext>
            </a:extLst>
          </p:cNvPr>
          <p:cNvSpPr>
            <a:spLocks noChangeArrowheads="1"/>
          </p:cNvSpPr>
          <p:nvPr/>
        </p:nvSpPr>
        <p:spPr bwMode="auto">
          <a:xfrm rot="-1753270">
            <a:off x="3349626" y="3824288"/>
            <a:ext cx="587375" cy="571500"/>
          </a:xfrm>
          <a:prstGeom prst="ellipse">
            <a:avLst/>
          </a:prstGeom>
          <a:solidFill>
            <a:schemeClr val="accent1"/>
          </a:solidFill>
          <a:ln w="9525">
            <a:solidFill>
              <a:schemeClr val="tx1"/>
            </a:solidFill>
            <a:prstDash val="dash"/>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202779" name="Rectangle 27">
            <a:extLst>
              <a:ext uri="{FF2B5EF4-FFF2-40B4-BE49-F238E27FC236}">
                <a16:creationId xmlns:a16="http://schemas.microsoft.com/office/drawing/2014/main" id="{A2A2AE1F-5143-42C0-98F2-0EEAE6D99730}"/>
              </a:ext>
            </a:extLst>
          </p:cNvPr>
          <p:cNvSpPr>
            <a:spLocks noChangeArrowheads="1"/>
          </p:cNvSpPr>
          <p:nvPr/>
        </p:nvSpPr>
        <p:spPr bwMode="auto">
          <a:xfrm rot="-1530023">
            <a:off x="3384551" y="3486151"/>
            <a:ext cx="142875" cy="57626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202780" name="Line 28">
            <a:extLst>
              <a:ext uri="{FF2B5EF4-FFF2-40B4-BE49-F238E27FC236}">
                <a16:creationId xmlns:a16="http://schemas.microsoft.com/office/drawing/2014/main" id="{60120B81-2300-4733-807A-962769D34B66}"/>
              </a:ext>
            </a:extLst>
          </p:cNvPr>
          <p:cNvSpPr>
            <a:spLocks noChangeShapeType="1"/>
          </p:cNvSpPr>
          <p:nvPr/>
        </p:nvSpPr>
        <p:spPr bwMode="auto">
          <a:xfrm rot="20069977" flipV="1">
            <a:off x="3484563" y="3449639"/>
            <a:ext cx="0" cy="4587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2781" name="Line 29">
            <a:extLst>
              <a:ext uri="{FF2B5EF4-FFF2-40B4-BE49-F238E27FC236}">
                <a16:creationId xmlns:a16="http://schemas.microsoft.com/office/drawing/2014/main" id="{BB66D68D-2D74-4545-A3FA-5BB0D658CEFD}"/>
              </a:ext>
            </a:extLst>
          </p:cNvPr>
          <p:cNvSpPr>
            <a:spLocks noChangeShapeType="1"/>
          </p:cNvSpPr>
          <p:nvPr/>
        </p:nvSpPr>
        <p:spPr bwMode="auto">
          <a:xfrm rot="-1530023" flipH="1" flipV="1">
            <a:off x="3365500" y="3524251"/>
            <a:ext cx="1588" cy="44291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2782" name="Text Box 30">
            <a:extLst>
              <a:ext uri="{FF2B5EF4-FFF2-40B4-BE49-F238E27FC236}">
                <a16:creationId xmlns:a16="http://schemas.microsoft.com/office/drawing/2014/main" id="{F5E78AAD-3CE2-49EE-BDCC-2106CA80BFF3}"/>
              </a:ext>
            </a:extLst>
          </p:cNvPr>
          <p:cNvSpPr txBox="1">
            <a:spLocks noChangeArrowheads="1"/>
          </p:cNvSpPr>
          <p:nvPr/>
        </p:nvSpPr>
        <p:spPr bwMode="auto">
          <a:xfrm>
            <a:off x="3511551" y="4675189"/>
            <a:ext cx="72707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a:solidFill>
                  <a:srgbClr val="FF0000"/>
                </a:solidFill>
              </a:rPr>
              <a:t>VA</a:t>
            </a:r>
          </a:p>
        </p:txBody>
      </p:sp>
      <p:sp>
        <p:nvSpPr>
          <p:cNvPr id="202783" name="Text Box 31">
            <a:extLst>
              <a:ext uri="{FF2B5EF4-FFF2-40B4-BE49-F238E27FC236}">
                <a16:creationId xmlns:a16="http://schemas.microsoft.com/office/drawing/2014/main" id="{6D5CF6BD-2CC1-4E83-9CF8-F824023E3427}"/>
              </a:ext>
            </a:extLst>
          </p:cNvPr>
          <p:cNvSpPr txBox="1">
            <a:spLocks noChangeArrowheads="1"/>
          </p:cNvSpPr>
          <p:nvPr/>
        </p:nvSpPr>
        <p:spPr bwMode="auto">
          <a:xfrm>
            <a:off x="2668588" y="4402138"/>
            <a:ext cx="488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solidFill>
                  <a:schemeClr val="accent2"/>
                </a:solidFill>
              </a:rPr>
              <a:t>VA</a:t>
            </a:r>
          </a:p>
        </p:txBody>
      </p:sp>
      <p:sp>
        <p:nvSpPr>
          <p:cNvPr id="202784" name="Line 32">
            <a:extLst>
              <a:ext uri="{FF2B5EF4-FFF2-40B4-BE49-F238E27FC236}">
                <a16:creationId xmlns:a16="http://schemas.microsoft.com/office/drawing/2014/main" id="{EA47928F-7B5D-4C2A-8D68-65D47263EE3C}"/>
              </a:ext>
            </a:extLst>
          </p:cNvPr>
          <p:cNvSpPr>
            <a:spLocks noChangeShapeType="1"/>
          </p:cNvSpPr>
          <p:nvPr/>
        </p:nvSpPr>
        <p:spPr bwMode="auto">
          <a:xfrm>
            <a:off x="2690813" y="4460875"/>
            <a:ext cx="0" cy="280988"/>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2785" name="Line 33">
            <a:extLst>
              <a:ext uri="{FF2B5EF4-FFF2-40B4-BE49-F238E27FC236}">
                <a16:creationId xmlns:a16="http://schemas.microsoft.com/office/drawing/2014/main" id="{AD6FD563-CFD0-4B98-A9DE-B0EDBD1627A2}"/>
              </a:ext>
            </a:extLst>
          </p:cNvPr>
          <p:cNvSpPr>
            <a:spLocks noChangeShapeType="1"/>
          </p:cNvSpPr>
          <p:nvPr/>
        </p:nvSpPr>
        <p:spPr bwMode="auto">
          <a:xfrm>
            <a:off x="3517900" y="4797425"/>
            <a:ext cx="0" cy="382588"/>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grpSp>
        <p:nvGrpSpPr>
          <p:cNvPr id="202786" name="Group 34">
            <a:extLst>
              <a:ext uri="{FF2B5EF4-FFF2-40B4-BE49-F238E27FC236}">
                <a16:creationId xmlns:a16="http://schemas.microsoft.com/office/drawing/2014/main" id="{EEF21A06-F423-4AFA-9E7D-F402C47B4865}"/>
              </a:ext>
            </a:extLst>
          </p:cNvPr>
          <p:cNvGrpSpPr>
            <a:grpSpLocks/>
          </p:cNvGrpSpPr>
          <p:nvPr/>
        </p:nvGrpSpPr>
        <p:grpSpPr bwMode="auto">
          <a:xfrm rot="1788905" flipH="1">
            <a:off x="3046413" y="3656013"/>
            <a:ext cx="131762" cy="176212"/>
            <a:chOff x="1430" y="2270"/>
            <a:chExt cx="75" cy="111"/>
          </a:xfrm>
        </p:grpSpPr>
        <p:sp>
          <p:nvSpPr>
            <p:cNvPr id="202835" name="Freeform 35">
              <a:extLst>
                <a:ext uri="{FF2B5EF4-FFF2-40B4-BE49-F238E27FC236}">
                  <a16:creationId xmlns:a16="http://schemas.microsoft.com/office/drawing/2014/main" id="{0C098E1E-806E-49A4-9E73-FD98357D2A70}"/>
                </a:ext>
              </a:extLst>
            </p:cNvPr>
            <p:cNvSpPr>
              <a:spLocks/>
            </p:cNvSpPr>
            <p:nvPr/>
          </p:nvSpPr>
          <p:spPr bwMode="auto">
            <a:xfrm>
              <a:off x="1479" y="2270"/>
              <a:ext cx="26" cy="105"/>
            </a:xfrm>
            <a:custGeom>
              <a:avLst/>
              <a:gdLst>
                <a:gd name="T0" fmla="*/ 26 w 26"/>
                <a:gd name="T1" fmla="*/ 0 h 105"/>
                <a:gd name="T2" fmla="*/ 7 w 26"/>
                <a:gd name="T3" fmla="*/ 18 h 105"/>
                <a:gd name="T4" fmla="*/ 0 w 26"/>
                <a:gd name="T5" fmla="*/ 60 h 105"/>
                <a:gd name="T6" fmla="*/ 26 w 26"/>
                <a:gd name="T7" fmla="*/ 95 h 105"/>
                <a:gd name="T8" fmla="*/ 26 w 26"/>
                <a:gd name="T9" fmla="*/ 0 h 105"/>
                <a:gd name="T10" fmla="*/ 0 60000 65536"/>
                <a:gd name="T11" fmla="*/ 0 60000 65536"/>
                <a:gd name="T12" fmla="*/ 0 60000 65536"/>
                <a:gd name="T13" fmla="*/ 0 60000 65536"/>
                <a:gd name="T14" fmla="*/ 0 60000 65536"/>
                <a:gd name="T15" fmla="*/ 0 w 26"/>
                <a:gd name="T16" fmla="*/ 0 h 105"/>
                <a:gd name="T17" fmla="*/ 26 w 26"/>
                <a:gd name="T18" fmla="*/ 105 h 105"/>
              </a:gdLst>
              <a:ahLst/>
              <a:cxnLst>
                <a:cxn ang="T10">
                  <a:pos x="T0" y="T1"/>
                </a:cxn>
                <a:cxn ang="T11">
                  <a:pos x="T2" y="T3"/>
                </a:cxn>
                <a:cxn ang="T12">
                  <a:pos x="T4" y="T5"/>
                </a:cxn>
                <a:cxn ang="T13">
                  <a:pos x="T6" y="T7"/>
                </a:cxn>
                <a:cxn ang="T14">
                  <a:pos x="T8" y="T9"/>
                </a:cxn>
              </a:cxnLst>
              <a:rect l="T15" t="T16" r="T17" b="T18"/>
              <a:pathLst>
                <a:path w="26" h="105">
                  <a:moveTo>
                    <a:pt x="26" y="0"/>
                  </a:moveTo>
                  <a:cubicBezTo>
                    <a:pt x="18" y="6"/>
                    <a:pt x="14" y="11"/>
                    <a:pt x="7" y="18"/>
                  </a:cubicBezTo>
                  <a:cubicBezTo>
                    <a:pt x="1" y="25"/>
                    <a:pt x="1" y="50"/>
                    <a:pt x="0" y="60"/>
                  </a:cubicBezTo>
                  <a:cubicBezTo>
                    <a:pt x="3" y="72"/>
                    <a:pt x="22" y="105"/>
                    <a:pt x="26" y="95"/>
                  </a:cubicBezTo>
                  <a:lnTo>
                    <a:pt x="26" y="0"/>
                  </a:lnTo>
                  <a:close/>
                </a:path>
              </a:pathLst>
            </a:custGeom>
            <a:solidFill>
              <a:schemeClr val="tx1"/>
            </a:solidFill>
            <a:ln w="9525">
              <a:solidFill>
                <a:schemeClr val="tx1"/>
              </a:solidFill>
              <a:round/>
              <a:headEnd/>
              <a:tailEnd/>
            </a:ln>
          </p:spPr>
          <p:txBody>
            <a:bodyPr/>
            <a:lstStyle/>
            <a:p>
              <a:endParaRPr lang="en-US"/>
            </a:p>
          </p:txBody>
        </p:sp>
        <p:sp>
          <p:nvSpPr>
            <p:cNvPr id="202836" name="Freeform 36">
              <a:extLst>
                <a:ext uri="{FF2B5EF4-FFF2-40B4-BE49-F238E27FC236}">
                  <a16:creationId xmlns:a16="http://schemas.microsoft.com/office/drawing/2014/main" id="{D7989791-DDB3-4075-BBE8-E462104FDE3C}"/>
                </a:ext>
              </a:extLst>
            </p:cNvPr>
            <p:cNvSpPr>
              <a:spLocks/>
            </p:cNvSpPr>
            <p:nvPr/>
          </p:nvSpPr>
          <p:spPr bwMode="auto">
            <a:xfrm flipH="1">
              <a:off x="1430" y="2276"/>
              <a:ext cx="26" cy="105"/>
            </a:xfrm>
            <a:custGeom>
              <a:avLst/>
              <a:gdLst>
                <a:gd name="T0" fmla="*/ 26 w 26"/>
                <a:gd name="T1" fmla="*/ 0 h 105"/>
                <a:gd name="T2" fmla="*/ 7 w 26"/>
                <a:gd name="T3" fmla="*/ 18 h 105"/>
                <a:gd name="T4" fmla="*/ 0 w 26"/>
                <a:gd name="T5" fmla="*/ 60 h 105"/>
                <a:gd name="T6" fmla="*/ 26 w 26"/>
                <a:gd name="T7" fmla="*/ 95 h 105"/>
                <a:gd name="T8" fmla="*/ 26 w 26"/>
                <a:gd name="T9" fmla="*/ 0 h 105"/>
                <a:gd name="T10" fmla="*/ 0 60000 65536"/>
                <a:gd name="T11" fmla="*/ 0 60000 65536"/>
                <a:gd name="T12" fmla="*/ 0 60000 65536"/>
                <a:gd name="T13" fmla="*/ 0 60000 65536"/>
                <a:gd name="T14" fmla="*/ 0 60000 65536"/>
                <a:gd name="T15" fmla="*/ 0 w 26"/>
                <a:gd name="T16" fmla="*/ 0 h 105"/>
                <a:gd name="T17" fmla="*/ 26 w 26"/>
                <a:gd name="T18" fmla="*/ 105 h 105"/>
              </a:gdLst>
              <a:ahLst/>
              <a:cxnLst>
                <a:cxn ang="T10">
                  <a:pos x="T0" y="T1"/>
                </a:cxn>
                <a:cxn ang="T11">
                  <a:pos x="T2" y="T3"/>
                </a:cxn>
                <a:cxn ang="T12">
                  <a:pos x="T4" y="T5"/>
                </a:cxn>
                <a:cxn ang="T13">
                  <a:pos x="T6" y="T7"/>
                </a:cxn>
                <a:cxn ang="T14">
                  <a:pos x="T8" y="T9"/>
                </a:cxn>
              </a:cxnLst>
              <a:rect l="T15" t="T16" r="T17" b="T18"/>
              <a:pathLst>
                <a:path w="26" h="105">
                  <a:moveTo>
                    <a:pt x="26" y="0"/>
                  </a:moveTo>
                  <a:cubicBezTo>
                    <a:pt x="18" y="6"/>
                    <a:pt x="14" y="11"/>
                    <a:pt x="7" y="18"/>
                  </a:cubicBezTo>
                  <a:cubicBezTo>
                    <a:pt x="1" y="25"/>
                    <a:pt x="1" y="50"/>
                    <a:pt x="0" y="60"/>
                  </a:cubicBezTo>
                  <a:cubicBezTo>
                    <a:pt x="3" y="72"/>
                    <a:pt x="22" y="105"/>
                    <a:pt x="26" y="95"/>
                  </a:cubicBezTo>
                  <a:lnTo>
                    <a:pt x="26" y="0"/>
                  </a:lnTo>
                  <a:close/>
                </a:path>
              </a:pathLst>
            </a:custGeom>
            <a:solidFill>
              <a:schemeClr val="tx1"/>
            </a:solidFill>
            <a:ln w="9525">
              <a:solidFill>
                <a:schemeClr val="tx1"/>
              </a:solidFill>
              <a:round/>
              <a:headEnd/>
              <a:tailEnd/>
            </a:ln>
          </p:spPr>
          <p:txBody>
            <a:bodyPr/>
            <a:lstStyle/>
            <a:p>
              <a:endParaRPr lang="en-US"/>
            </a:p>
          </p:txBody>
        </p:sp>
      </p:grpSp>
      <p:sp>
        <p:nvSpPr>
          <p:cNvPr id="202787" name="Text Box 37">
            <a:extLst>
              <a:ext uri="{FF2B5EF4-FFF2-40B4-BE49-F238E27FC236}">
                <a16:creationId xmlns:a16="http://schemas.microsoft.com/office/drawing/2014/main" id="{F26FF485-F54D-4056-B990-208B60F71E3C}"/>
              </a:ext>
            </a:extLst>
          </p:cNvPr>
          <p:cNvSpPr txBox="1">
            <a:spLocks noChangeArrowheads="1"/>
          </p:cNvSpPr>
          <p:nvPr/>
        </p:nvSpPr>
        <p:spPr bwMode="auto">
          <a:xfrm>
            <a:off x="3154363" y="1116013"/>
            <a:ext cx="488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solidFill>
                  <a:schemeClr val="accent2"/>
                </a:solidFill>
              </a:rPr>
              <a:t>VA</a:t>
            </a:r>
          </a:p>
        </p:txBody>
      </p:sp>
      <p:sp>
        <p:nvSpPr>
          <p:cNvPr id="202788" name="Line 38">
            <a:extLst>
              <a:ext uri="{FF2B5EF4-FFF2-40B4-BE49-F238E27FC236}">
                <a16:creationId xmlns:a16="http://schemas.microsoft.com/office/drawing/2014/main" id="{B0E077C4-AF2A-49C9-B3A7-4F4355C1C71C}"/>
              </a:ext>
            </a:extLst>
          </p:cNvPr>
          <p:cNvSpPr>
            <a:spLocks noChangeShapeType="1"/>
          </p:cNvSpPr>
          <p:nvPr/>
        </p:nvSpPr>
        <p:spPr bwMode="auto">
          <a:xfrm>
            <a:off x="3176588" y="1174750"/>
            <a:ext cx="0" cy="280988"/>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2789" name="Text Box 39">
            <a:extLst>
              <a:ext uri="{FF2B5EF4-FFF2-40B4-BE49-F238E27FC236}">
                <a16:creationId xmlns:a16="http://schemas.microsoft.com/office/drawing/2014/main" id="{AAD54B69-30AC-48C6-B79D-C9272ED31CC3}"/>
              </a:ext>
            </a:extLst>
          </p:cNvPr>
          <p:cNvSpPr txBox="1">
            <a:spLocks noChangeArrowheads="1"/>
          </p:cNvSpPr>
          <p:nvPr/>
        </p:nvSpPr>
        <p:spPr bwMode="auto">
          <a:xfrm>
            <a:off x="3956051" y="1027114"/>
            <a:ext cx="72707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a:solidFill>
                  <a:srgbClr val="FF0000"/>
                </a:solidFill>
              </a:rPr>
              <a:t>VA</a:t>
            </a:r>
          </a:p>
        </p:txBody>
      </p:sp>
      <p:sp>
        <p:nvSpPr>
          <p:cNvPr id="202790" name="Line 40">
            <a:extLst>
              <a:ext uri="{FF2B5EF4-FFF2-40B4-BE49-F238E27FC236}">
                <a16:creationId xmlns:a16="http://schemas.microsoft.com/office/drawing/2014/main" id="{A325B1BF-804D-46BA-A475-57B007D5138A}"/>
              </a:ext>
            </a:extLst>
          </p:cNvPr>
          <p:cNvSpPr>
            <a:spLocks noChangeShapeType="1"/>
          </p:cNvSpPr>
          <p:nvPr/>
        </p:nvSpPr>
        <p:spPr bwMode="auto">
          <a:xfrm>
            <a:off x="3962400" y="1149350"/>
            <a:ext cx="0" cy="382588"/>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02791" name="Line 41">
            <a:extLst>
              <a:ext uri="{FF2B5EF4-FFF2-40B4-BE49-F238E27FC236}">
                <a16:creationId xmlns:a16="http://schemas.microsoft.com/office/drawing/2014/main" id="{9C6227DD-4B6D-42D6-B029-0A17A147AE72}"/>
              </a:ext>
            </a:extLst>
          </p:cNvPr>
          <p:cNvSpPr>
            <a:spLocks noChangeShapeType="1"/>
          </p:cNvSpPr>
          <p:nvPr/>
        </p:nvSpPr>
        <p:spPr bwMode="auto">
          <a:xfrm flipV="1">
            <a:off x="4011613" y="1749425"/>
            <a:ext cx="0" cy="287338"/>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02792" name="Text Box 42">
            <a:extLst>
              <a:ext uri="{FF2B5EF4-FFF2-40B4-BE49-F238E27FC236}">
                <a16:creationId xmlns:a16="http://schemas.microsoft.com/office/drawing/2014/main" id="{1E40A063-0BFD-476F-B621-994E5DB152DB}"/>
              </a:ext>
            </a:extLst>
          </p:cNvPr>
          <p:cNvSpPr txBox="1">
            <a:spLocks noChangeArrowheads="1"/>
          </p:cNvSpPr>
          <p:nvPr/>
        </p:nvSpPr>
        <p:spPr bwMode="auto">
          <a:xfrm>
            <a:off x="3527426" y="2506664"/>
            <a:ext cx="658813" cy="376237"/>
          </a:xfrm>
          <a:prstGeom prst="rect">
            <a:avLst/>
          </a:prstGeom>
          <a:solidFill>
            <a:srgbClr val="E0F1F2"/>
          </a:solidFill>
          <a:ln w="9525">
            <a:solidFill>
              <a:schemeClr val="accent2"/>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b="1">
                <a:solidFill>
                  <a:schemeClr val="accent2"/>
                </a:solidFill>
              </a:rPr>
              <a:t> pO</a:t>
            </a:r>
            <a:r>
              <a:rPr lang="cs-CZ" altLang="cs-CZ" sz="1800" b="1" baseline="-25000">
                <a:solidFill>
                  <a:schemeClr val="accent2"/>
                </a:solidFill>
              </a:rPr>
              <a:t>2</a:t>
            </a:r>
          </a:p>
        </p:txBody>
      </p:sp>
      <p:sp>
        <p:nvSpPr>
          <p:cNvPr id="202793" name="Line 43">
            <a:extLst>
              <a:ext uri="{FF2B5EF4-FFF2-40B4-BE49-F238E27FC236}">
                <a16:creationId xmlns:a16="http://schemas.microsoft.com/office/drawing/2014/main" id="{990A8822-2FE5-47CE-A0D1-F66C3D3F4564}"/>
              </a:ext>
            </a:extLst>
          </p:cNvPr>
          <p:cNvSpPr>
            <a:spLocks noChangeShapeType="1"/>
          </p:cNvSpPr>
          <p:nvPr/>
        </p:nvSpPr>
        <p:spPr bwMode="auto">
          <a:xfrm>
            <a:off x="3622675" y="2560639"/>
            <a:ext cx="0" cy="280987"/>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2794" name="Text Box 44">
            <a:extLst>
              <a:ext uri="{FF2B5EF4-FFF2-40B4-BE49-F238E27FC236}">
                <a16:creationId xmlns:a16="http://schemas.microsoft.com/office/drawing/2014/main" id="{465AD47C-B67A-4A86-905F-AF7C1F8B24A4}"/>
              </a:ext>
            </a:extLst>
          </p:cNvPr>
          <p:cNvSpPr txBox="1">
            <a:spLocks noChangeArrowheads="1"/>
          </p:cNvSpPr>
          <p:nvPr/>
        </p:nvSpPr>
        <p:spPr bwMode="auto">
          <a:xfrm>
            <a:off x="3478213" y="2874964"/>
            <a:ext cx="823912" cy="376237"/>
          </a:xfrm>
          <a:prstGeom prst="rect">
            <a:avLst/>
          </a:prstGeom>
          <a:solidFill>
            <a:srgbClr val="E0F1F2"/>
          </a:solidFill>
          <a:ln w="9525">
            <a:solidFill>
              <a:schemeClr val="accent2"/>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b="1">
                <a:solidFill>
                  <a:schemeClr val="accent2"/>
                </a:solidFill>
              </a:rPr>
              <a:t> pCO</a:t>
            </a:r>
            <a:r>
              <a:rPr lang="cs-CZ" altLang="cs-CZ" sz="1800" b="1" baseline="-25000">
                <a:solidFill>
                  <a:schemeClr val="accent2"/>
                </a:solidFill>
              </a:rPr>
              <a:t>2</a:t>
            </a:r>
          </a:p>
        </p:txBody>
      </p:sp>
      <p:sp>
        <p:nvSpPr>
          <p:cNvPr id="202795" name="Line 45">
            <a:extLst>
              <a:ext uri="{FF2B5EF4-FFF2-40B4-BE49-F238E27FC236}">
                <a16:creationId xmlns:a16="http://schemas.microsoft.com/office/drawing/2014/main" id="{696F9DCF-2804-45B3-888A-BA1A8026A480}"/>
              </a:ext>
            </a:extLst>
          </p:cNvPr>
          <p:cNvSpPr>
            <a:spLocks noChangeShapeType="1"/>
          </p:cNvSpPr>
          <p:nvPr/>
        </p:nvSpPr>
        <p:spPr bwMode="auto">
          <a:xfrm>
            <a:off x="3552825" y="2946400"/>
            <a:ext cx="0" cy="280988"/>
          </a:xfrm>
          <a:prstGeom prst="line">
            <a:avLst/>
          </a:prstGeom>
          <a:noFill/>
          <a:ln w="38100">
            <a:solidFill>
              <a:schemeClr val="accent2"/>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02796" name="Text Box 46">
            <a:extLst>
              <a:ext uri="{FF2B5EF4-FFF2-40B4-BE49-F238E27FC236}">
                <a16:creationId xmlns:a16="http://schemas.microsoft.com/office/drawing/2014/main" id="{75EC2C79-4C70-4CA2-9E93-99289B0D5258}"/>
              </a:ext>
            </a:extLst>
          </p:cNvPr>
          <p:cNvSpPr txBox="1">
            <a:spLocks noChangeArrowheads="1"/>
          </p:cNvSpPr>
          <p:nvPr/>
        </p:nvSpPr>
        <p:spPr bwMode="auto">
          <a:xfrm>
            <a:off x="5473700" y="1992313"/>
            <a:ext cx="1606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Respir. centre</a:t>
            </a:r>
          </a:p>
        </p:txBody>
      </p:sp>
      <p:sp>
        <p:nvSpPr>
          <p:cNvPr id="202797" name="AutoShape 47">
            <a:extLst>
              <a:ext uri="{FF2B5EF4-FFF2-40B4-BE49-F238E27FC236}">
                <a16:creationId xmlns:a16="http://schemas.microsoft.com/office/drawing/2014/main" id="{64B1D7DB-2804-495B-9875-F2621F7CFF04}"/>
              </a:ext>
            </a:extLst>
          </p:cNvPr>
          <p:cNvSpPr>
            <a:spLocks noChangeArrowheads="1"/>
          </p:cNvSpPr>
          <p:nvPr/>
        </p:nvSpPr>
        <p:spPr bwMode="auto">
          <a:xfrm>
            <a:off x="4452938" y="628651"/>
            <a:ext cx="1655762" cy="576263"/>
          </a:xfrm>
          <a:prstGeom prst="rightArrow">
            <a:avLst>
              <a:gd name="adj1" fmla="val 50000"/>
              <a:gd name="adj2" fmla="val 71832"/>
            </a:avLst>
          </a:prstGeom>
          <a:solidFill>
            <a:srgbClr val="FFCCCC"/>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cs-CZ" sz="1800"/>
              <a:t>compensation</a:t>
            </a:r>
            <a:endParaRPr lang="cs-CZ" altLang="cs-CZ" sz="1800"/>
          </a:p>
        </p:txBody>
      </p:sp>
      <p:sp>
        <p:nvSpPr>
          <p:cNvPr id="202798" name="Text Box 48">
            <a:extLst>
              <a:ext uri="{FF2B5EF4-FFF2-40B4-BE49-F238E27FC236}">
                <a16:creationId xmlns:a16="http://schemas.microsoft.com/office/drawing/2014/main" id="{70B92E06-6DDD-4160-988E-DBBE699538C4}"/>
              </a:ext>
            </a:extLst>
          </p:cNvPr>
          <p:cNvSpPr txBox="1">
            <a:spLocks noChangeArrowheads="1"/>
          </p:cNvSpPr>
          <p:nvPr/>
        </p:nvSpPr>
        <p:spPr bwMode="auto">
          <a:xfrm>
            <a:off x="6096000" y="717551"/>
            <a:ext cx="3460750" cy="588963"/>
          </a:xfrm>
          <a:prstGeom prst="rect">
            <a:avLst/>
          </a:prstGeom>
          <a:solidFill>
            <a:srgbClr val="FFCCCC"/>
          </a:solidFill>
          <a:ln w="9525">
            <a:solidFill>
              <a:schemeClr val="tx1"/>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 </a:t>
            </a:r>
            <a:r>
              <a:rPr lang="cs-CZ" altLang="cs-CZ" sz="2800"/>
              <a:t>VE = </a:t>
            </a:r>
            <a:r>
              <a:rPr lang="cs-CZ" altLang="cs-CZ" sz="2400"/>
              <a:t>VD</a:t>
            </a:r>
            <a:r>
              <a:rPr lang="cs-CZ" altLang="cs-CZ" sz="2800"/>
              <a:t> + </a:t>
            </a:r>
            <a:r>
              <a:rPr lang="cs-CZ" altLang="cs-CZ" sz="1800"/>
              <a:t>VA1</a:t>
            </a:r>
            <a:r>
              <a:rPr lang="cs-CZ" altLang="cs-CZ" sz="1600"/>
              <a:t> +  </a:t>
            </a:r>
            <a:r>
              <a:rPr lang="cs-CZ" altLang="cs-CZ"/>
              <a:t>VA2</a:t>
            </a:r>
          </a:p>
        </p:txBody>
      </p:sp>
      <p:sp>
        <p:nvSpPr>
          <p:cNvPr id="202799" name="Oval 49">
            <a:extLst>
              <a:ext uri="{FF2B5EF4-FFF2-40B4-BE49-F238E27FC236}">
                <a16:creationId xmlns:a16="http://schemas.microsoft.com/office/drawing/2014/main" id="{7BA054F1-F738-4918-9529-5766553A5168}"/>
              </a:ext>
            </a:extLst>
          </p:cNvPr>
          <p:cNvSpPr>
            <a:spLocks noChangeArrowheads="1"/>
          </p:cNvSpPr>
          <p:nvPr/>
        </p:nvSpPr>
        <p:spPr bwMode="auto">
          <a:xfrm>
            <a:off x="2706688" y="1579563"/>
            <a:ext cx="1084262" cy="1084262"/>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GB" altLang="cs-CZ" sz="1800">
              <a:solidFill>
                <a:srgbClr val="FFCCCC"/>
              </a:solidFill>
            </a:endParaRPr>
          </a:p>
        </p:txBody>
      </p:sp>
      <p:sp>
        <p:nvSpPr>
          <p:cNvPr id="202800" name="Line 50">
            <a:extLst>
              <a:ext uri="{FF2B5EF4-FFF2-40B4-BE49-F238E27FC236}">
                <a16:creationId xmlns:a16="http://schemas.microsoft.com/office/drawing/2014/main" id="{7BAFCA54-38A4-4DAE-B13F-09D68F06B762}"/>
              </a:ext>
            </a:extLst>
          </p:cNvPr>
          <p:cNvSpPr>
            <a:spLocks noChangeShapeType="1"/>
          </p:cNvSpPr>
          <p:nvPr/>
        </p:nvSpPr>
        <p:spPr bwMode="auto">
          <a:xfrm flipV="1">
            <a:off x="2952750" y="1849439"/>
            <a:ext cx="0" cy="287337"/>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02801" name="Text Box 51">
            <a:extLst>
              <a:ext uri="{FF2B5EF4-FFF2-40B4-BE49-F238E27FC236}">
                <a16:creationId xmlns:a16="http://schemas.microsoft.com/office/drawing/2014/main" id="{82E31114-C4EE-4442-83A0-1FC9822C774F}"/>
              </a:ext>
            </a:extLst>
          </p:cNvPr>
          <p:cNvSpPr txBox="1">
            <a:spLocks noChangeArrowheads="1"/>
          </p:cNvSpPr>
          <p:nvPr/>
        </p:nvSpPr>
        <p:spPr bwMode="auto">
          <a:xfrm>
            <a:off x="2962275" y="1712914"/>
            <a:ext cx="6477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pO</a:t>
            </a:r>
            <a:r>
              <a:rPr lang="cs-CZ" altLang="cs-CZ" sz="2000" baseline="-25000"/>
              <a:t>2</a:t>
            </a:r>
          </a:p>
        </p:txBody>
      </p:sp>
      <p:sp>
        <p:nvSpPr>
          <p:cNvPr id="202802" name="Text Box 52">
            <a:extLst>
              <a:ext uri="{FF2B5EF4-FFF2-40B4-BE49-F238E27FC236}">
                <a16:creationId xmlns:a16="http://schemas.microsoft.com/office/drawing/2014/main" id="{488AA192-8372-4C54-A092-FE402486F510}"/>
              </a:ext>
            </a:extLst>
          </p:cNvPr>
          <p:cNvSpPr txBox="1">
            <a:spLocks noChangeArrowheads="1"/>
          </p:cNvSpPr>
          <p:nvPr/>
        </p:nvSpPr>
        <p:spPr bwMode="auto">
          <a:xfrm>
            <a:off x="2927350" y="2070101"/>
            <a:ext cx="863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pCO</a:t>
            </a:r>
            <a:r>
              <a:rPr lang="cs-CZ" altLang="cs-CZ" sz="2000" baseline="-25000"/>
              <a:t>2</a:t>
            </a:r>
          </a:p>
        </p:txBody>
      </p:sp>
      <p:sp>
        <p:nvSpPr>
          <p:cNvPr id="202803" name="Line 53">
            <a:extLst>
              <a:ext uri="{FF2B5EF4-FFF2-40B4-BE49-F238E27FC236}">
                <a16:creationId xmlns:a16="http://schemas.microsoft.com/office/drawing/2014/main" id="{2C0C02CB-FEBC-4B21-B6B0-06D5925A6A89}"/>
              </a:ext>
            </a:extLst>
          </p:cNvPr>
          <p:cNvSpPr>
            <a:spLocks noChangeShapeType="1"/>
          </p:cNvSpPr>
          <p:nvPr/>
        </p:nvSpPr>
        <p:spPr bwMode="auto">
          <a:xfrm flipV="1">
            <a:off x="2927350" y="2181225"/>
            <a:ext cx="0" cy="2873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2804" name="Oval 54">
            <a:extLst>
              <a:ext uri="{FF2B5EF4-FFF2-40B4-BE49-F238E27FC236}">
                <a16:creationId xmlns:a16="http://schemas.microsoft.com/office/drawing/2014/main" id="{7A957F18-58D5-436F-91CF-53071E5DD60A}"/>
              </a:ext>
            </a:extLst>
          </p:cNvPr>
          <p:cNvSpPr>
            <a:spLocks noChangeArrowheads="1"/>
          </p:cNvSpPr>
          <p:nvPr/>
        </p:nvSpPr>
        <p:spPr bwMode="auto">
          <a:xfrm>
            <a:off x="3768726" y="1538288"/>
            <a:ext cx="1084263" cy="1084262"/>
          </a:xfrm>
          <a:prstGeom prst="ellipse">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GB" altLang="cs-CZ" sz="1800">
              <a:solidFill>
                <a:srgbClr val="FFCCCC"/>
              </a:solidFill>
            </a:endParaRPr>
          </a:p>
        </p:txBody>
      </p:sp>
      <p:sp>
        <p:nvSpPr>
          <p:cNvPr id="202805" name="Text Box 55">
            <a:extLst>
              <a:ext uri="{FF2B5EF4-FFF2-40B4-BE49-F238E27FC236}">
                <a16:creationId xmlns:a16="http://schemas.microsoft.com/office/drawing/2014/main" id="{1E41588A-353D-4C1D-9D0F-B734436AA6B7}"/>
              </a:ext>
            </a:extLst>
          </p:cNvPr>
          <p:cNvSpPr txBox="1">
            <a:spLocks noChangeArrowheads="1"/>
          </p:cNvSpPr>
          <p:nvPr/>
        </p:nvSpPr>
        <p:spPr bwMode="auto">
          <a:xfrm>
            <a:off x="4011613" y="1639889"/>
            <a:ext cx="863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pO</a:t>
            </a:r>
            <a:r>
              <a:rPr lang="cs-CZ" altLang="cs-CZ" sz="2000" baseline="-25000"/>
              <a:t>2</a:t>
            </a:r>
          </a:p>
        </p:txBody>
      </p:sp>
      <p:sp>
        <p:nvSpPr>
          <p:cNvPr id="202806" name="Text Box 56">
            <a:extLst>
              <a:ext uri="{FF2B5EF4-FFF2-40B4-BE49-F238E27FC236}">
                <a16:creationId xmlns:a16="http://schemas.microsoft.com/office/drawing/2014/main" id="{45D38102-6D46-45B7-BCE2-402A8776CB7A}"/>
              </a:ext>
            </a:extLst>
          </p:cNvPr>
          <p:cNvSpPr txBox="1">
            <a:spLocks noChangeArrowheads="1"/>
          </p:cNvSpPr>
          <p:nvPr/>
        </p:nvSpPr>
        <p:spPr bwMode="auto">
          <a:xfrm>
            <a:off x="4013201" y="2036764"/>
            <a:ext cx="8048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pCO</a:t>
            </a:r>
            <a:r>
              <a:rPr lang="cs-CZ" altLang="cs-CZ" sz="2000" baseline="-25000"/>
              <a:t>2</a:t>
            </a:r>
          </a:p>
        </p:txBody>
      </p:sp>
      <p:sp>
        <p:nvSpPr>
          <p:cNvPr id="202807" name="Line 57">
            <a:extLst>
              <a:ext uri="{FF2B5EF4-FFF2-40B4-BE49-F238E27FC236}">
                <a16:creationId xmlns:a16="http://schemas.microsoft.com/office/drawing/2014/main" id="{779267A8-CBFF-4C32-B2E2-DB58E06747F8}"/>
              </a:ext>
            </a:extLst>
          </p:cNvPr>
          <p:cNvSpPr>
            <a:spLocks noChangeShapeType="1"/>
          </p:cNvSpPr>
          <p:nvPr/>
        </p:nvSpPr>
        <p:spPr bwMode="auto">
          <a:xfrm flipV="1">
            <a:off x="4011613" y="2108200"/>
            <a:ext cx="0" cy="287338"/>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02808" name="Text Box 58">
            <a:extLst>
              <a:ext uri="{FF2B5EF4-FFF2-40B4-BE49-F238E27FC236}">
                <a16:creationId xmlns:a16="http://schemas.microsoft.com/office/drawing/2014/main" id="{1446D812-124A-4266-89FD-1943BA79F6AF}"/>
              </a:ext>
            </a:extLst>
          </p:cNvPr>
          <p:cNvSpPr txBox="1">
            <a:spLocks noChangeArrowheads="1"/>
          </p:cNvSpPr>
          <p:nvPr/>
        </p:nvSpPr>
        <p:spPr bwMode="auto">
          <a:xfrm>
            <a:off x="7869238" y="2133600"/>
            <a:ext cx="590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400">
                <a:solidFill>
                  <a:schemeClr val="accent2"/>
                </a:solidFill>
              </a:rPr>
              <a:t>VA</a:t>
            </a:r>
          </a:p>
        </p:txBody>
      </p:sp>
      <p:sp>
        <p:nvSpPr>
          <p:cNvPr id="202809" name="Text Box 59">
            <a:extLst>
              <a:ext uri="{FF2B5EF4-FFF2-40B4-BE49-F238E27FC236}">
                <a16:creationId xmlns:a16="http://schemas.microsoft.com/office/drawing/2014/main" id="{ECB7535D-0E5B-44A9-A3A8-D5C670CADC95}"/>
              </a:ext>
            </a:extLst>
          </p:cNvPr>
          <p:cNvSpPr txBox="1">
            <a:spLocks noChangeArrowheads="1"/>
          </p:cNvSpPr>
          <p:nvPr/>
        </p:nvSpPr>
        <p:spPr bwMode="auto">
          <a:xfrm>
            <a:off x="8767764" y="1997076"/>
            <a:ext cx="8604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4000">
                <a:solidFill>
                  <a:srgbClr val="FF0000"/>
                </a:solidFill>
              </a:rPr>
              <a:t>VA</a:t>
            </a:r>
          </a:p>
        </p:txBody>
      </p:sp>
      <p:sp>
        <p:nvSpPr>
          <p:cNvPr id="202810" name="Line 60">
            <a:extLst>
              <a:ext uri="{FF2B5EF4-FFF2-40B4-BE49-F238E27FC236}">
                <a16:creationId xmlns:a16="http://schemas.microsoft.com/office/drawing/2014/main" id="{65CF9FEF-FE01-41A7-B17D-A14ED67E919B}"/>
              </a:ext>
            </a:extLst>
          </p:cNvPr>
          <p:cNvSpPr>
            <a:spLocks noChangeShapeType="1"/>
          </p:cNvSpPr>
          <p:nvPr/>
        </p:nvSpPr>
        <p:spPr bwMode="auto">
          <a:xfrm>
            <a:off x="8791575" y="2139950"/>
            <a:ext cx="0" cy="382588"/>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02811" name="Line 61">
            <a:extLst>
              <a:ext uri="{FF2B5EF4-FFF2-40B4-BE49-F238E27FC236}">
                <a16:creationId xmlns:a16="http://schemas.microsoft.com/office/drawing/2014/main" id="{54CAA7B9-FC29-4934-B123-5DC4FC7187FA}"/>
              </a:ext>
            </a:extLst>
          </p:cNvPr>
          <p:cNvSpPr>
            <a:spLocks noChangeShapeType="1"/>
          </p:cNvSpPr>
          <p:nvPr/>
        </p:nvSpPr>
        <p:spPr bwMode="auto">
          <a:xfrm>
            <a:off x="7875588" y="2228850"/>
            <a:ext cx="0" cy="280988"/>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2812" name="Line 62">
            <a:extLst>
              <a:ext uri="{FF2B5EF4-FFF2-40B4-BE49-F238E27FC236}">
                <a16:creationId xmlns:a16="http://schemas.microsoft.com/office/drawing/2014/main" id="{7127C5BA-BBE6-4BFF-B99D-03C77D8021BA}"/>
              </a:ext>
            </a:extLst>
          </p:cNvPr>
          <p:cNvSpPr>
            <a:spLocks noChangeShapeType="1"/>
          </p:cNvSpPr>
          <p:nvPr/>
        </p:nvSpPr>
        <p:spPr bwMode="auto">
          <a:xfrm>
            <a:off x="8702675" y="2346326"/>
            <a:ext cx="0" cy="176213"/>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02813" name="Line 63">
            <a:extLst>
              <a:ext uri="{FF2B5EF4-FFF2-40B4-BE49-F238E27FC236}">
                <a16:creationId xmlns:a16="http://schemas.microsoft.com/office/drawing/2014/main" id="{99AE7404-8AD8-44B3-9341-6502578BDF11}"/>
              </a:ext>
            </a:extLst>
          </p:cNvPr>
          <p:cNvSpPr>
            <a:spLocks noChangeShapeType="1"/>
          </p:cNvSpPr>
          <p:nvPr/>
        </p:nvSpPr>
        <p:spPr bwMode="auto">
          <a:xfrm>
            <a:off x="7785100" y="2181226"/>
            <a:ext cx="0" cy="176213"/>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02814" name="Line 64">
            <a:extLst>
              <a:ext uri="{FF2B5EF4-FFF2-40B4-BE49-F238E27FC236}">
                <a16:creationId xmlns:a16="http://schemas.microsoft.com/office/drawing/2014/main" id="{0AB32C38-DC66-4426-9E8A-CB55165C3F5A}"/>
              </a:ext>
            </a:extLst>
          </p:cNvPr>
          <p:cNvSpPr>
            <a:spLocks noChangeShapeType="1"/>
          </p:cNvSpPr>
          <p:nvPr/>
        </p:nvSpPr>
        <p:spPr bwMode="auto">
          <a:xfrm flipV="1">
            <a:off x="4044950" y="1731964"/>
            <a:ext cx="0" cy="28733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2815" name="Text Box 65">
            <a:extLst>
              <a:ext uri="{FF2B5EF4-FFF2-40B4-BE49-F238E27FC236}">
                <a16:creationId xmlns:a16="http://schemas.microsoft.com/office/drawing/2014/main" id="{EDA8987C-01F0-4629-A8FF-123C67FEFC3F}"/>
              </a:ext>
            </a:extLst>
          </p:cNvPr>
          <p:cNvSpPr txBox="1">
            <a:spLocks noChangeArrowheads="1"/>
          </p:cNvSpPr>
          <p:nvPr/>
        </p:nvSpPr>
        <p:spPr bwMode="auto">
          <a:xfrm>
            <a:off x="6769100" y="1509713"/>
            <a:ext cx="39052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a:t>Compensatory increase</a:t>
            </a:r>
            <a:r>
              <a:rPr lang="cs-CZ" altLang="cs-CZ" sz="1800"/>
              <a:t> of VA1, VA2</a:t>
            </a:r>
          </a:p>
        </p:txBody>
      </p:sp>
      <p:sp>
        <p:nvSpPr>
          <p:cNvPr id="202816" name="Line 66">
            <a:extLst>
              <a:ext uri="{FF2B5EF4-FFF2-40B4-BE49-F238E27FC236}">
                <a16:creationId xmlns:a16="http://schemas.microsoft.com/office/drawing/2014/main" id="{C463FE1B-EAD7-41B0-A970-2DC3868806EC}"/>
              </a:ext>
            </a:extLst>
          </p:cNvPr>
          <p:cNvSpPr>
            <a:spLocks noChangeShapeType="1"/>
          </p:cNvSpPr>
          <p:nvPr/>
        </p:nvSpPr>
        <p:spPr bwMode="auto">
          <a:xfrm flipV="1">
            <a:off x="6213475" y="906464"/>
            <a:ext cx="0" cy="28733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2817" name="Line 67">
            <a:extLst>
              <a:ext uri="{FF2B5EF4-FFF2-40B4-BE49-F238E27FC236}">
                <a16:creationId xmlns:a16="http://schemas.microsoft.com/office/drawing/2014/main" id="{E1823C23-9E7A-4613-8D22-A6A3CED74523}"/>
              </a:ext>
            </a:extLst>
          </p:cNvPr>
          <p:cNvSpPr>
            <a:spLocks noChangeShapeType="1"/>
          </p:cNvSpPr>
          <p:nvPr/>
        </p:nvSpPr>
        <p:spPr bwMode="auto">
          <a:xfrm flipV="1">
            <a:off x="8643938" y="895350"/>
            <a:ext cx="0" cy="2873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2818" name="Line 68">
            <a:extLst>
              <a:ext uri="{FF2B5EF4-FFF2-40B4-BE49-F238E27FC236}">
                <a16:creationId xmlns:a16="http://schemas.microsoft.com/office/drawing/2014/main" id="{C72E46FF-FB31-4F3C-8AC7-14CF23645172}"/>
              </a:ext>
            </a:extLst>
          </p:cNvPr>
          <p:cNvSpPr>
            <a:spLocks noChangeShapeType="1"/>
          </p:cNvSpPr>
          <p:nvPr/>
        </p:nvSpPr>
        <p:spPr bwMode="auto">
          <a:xfrm flipV="1">
            <a:off x="7927975" y="876300"/>
            <a:ext cx="0" cy="28733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2819" name="Text Box 69">
            <a:extLst>
              <a:ext uri="{FF2B5EF4-FFF2-40B4-BE49-F238E27FC236}">
                <a16:creationId xmlns:a16="http://schemas.microsoft.com/office/drawing/2014/main" id="{50253AE3-7EDA-4283-A1A6-EF23033A3437}"/>
              </a:ext>
            </a:extLst>
          </p:cNvPr>
          <p:cNvSpPr txBox="1">
            <a:spLocks noChangeArrowheads="1"/>
          </p:cNvSpPr>
          <p:nvPr/>
        </p:nvSpPr>
        <p:spPr bwMode="auto">
          <a:xfrm>
            <a:off x="8718550" y="2903539"/>
            <a:ext cx="958850" cy="376237"/>
          </a:xfrm>
          <a:prstGeom prst="rect">
            <a:avLst/>
          </a:prstGeom>
          <a:solidFill>
            <a:srgbClr val="E0F1F2"/>
          </a:solidFill>
          <a:ln w="9525">
            <a:solidFill>
              <a:srgbClr val="00660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cs-CZ" altLang="cs-CZ" sz="1800" b="1">
                <a:solidFill>
                  <a:schemeClr val="accent2"/>
                </a:solidFill>
              </a:rPr>
              <a:t>pCO</a:t>
            </a:r>
            <a:r>
              <a:rPr lang="cs-CZ" altLang="cs-CZ" sz="1800" b="1" baseline="-25000">
                <a:solidFill>
                  <a:schemeClr val="accent2"/>
                </a:solidFill>
              </a:rPr>
              <a:t>2</a:t>
            </a:r>
            <a:endParaRPr lang="cs-CZ" altLang="cs-CZ" sz="1800" b="1">
              <a:solidFill>
                <a:schemeClr val="accent2"/>
              </a:solidFill>
            </a:endParaRPr>
          </a:p>
        </p:txBody>
      </p:sp>
      <p:sp>
        <p:nvSpPr>
          <p:cNvPr id="202820" name="Text Box 70">
            <a:extLst>
              <a:ext uri="{FF2B5EF4-FFF2-40B4-BE49-F238E27FC236}">
                <a16:creationId xmlns:a16="http://schemas.microsoft.com/office/drawing/2014/main" id="{56BD7AC1-2DE4-4635-95E4-5439B8997695}"/>
              </a:ext>
            </a:extLst>
          </p:cNvPr>
          <p:cNvSpPr txBox="1">
            <a:spLocks noChangeArrowheads="1"/>
          </p:cNvSpPr>
          <p:nvPr/>
        </p:nvSpPr>
        <p:spPr bwMode="auto">
          <a:xfrm>
            <a:off x="8034338" y="2913064"/>
            <a:ext cx="658812" cy="376237"/>
          </a:xfrm>
          <a:prstGeom prst="rect">
            <a:avLst/>
          </a:prstGeom>
          <a:solidFill>
            <a:srgbClr val="E0F1F2"/>
          </a:solidFill>
          <a:ln w="9525">
            <a:solidFill>
              <a:schemeClr val="accent2"/>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b="1">
                <a:solidFill>
                  <a:schemeClr val="accent2"/>
                </a:solidFill>
              </a:rPr>
              <a:t> pO</a:t>
            </a:r>
            <a:r>
              <a:rPr lang="cs-CZ" altLang="cs-CZ" sz="1800" b="1" baseline="-25000">
                <a:solidFill>
                  <a:schemeClr val="accent2"/>
                </a:solidFill>
              </a:rPr>
              <a:t>2</a:t>
            </a:r>
          </a:p>
        </p:txBody>
      </p:sp>
      <p:sp>
        <p:nvSpPr>
          <p:cNvPr id="202821" name="Line 71">
            <a:extLst>
              <a:ext uri="{FF2B5EF4-FFF2-40B4-BE49-F238E27FC236}">
                <a16:creationId xmlns:a16="http://schemas.microsoft.com/office/drawing/2014/main" id="{7B43911A-DF36-430B-8351-A73D4BF41DE8}"/>
              </a:ext>
            </a:extLst>
          </p:cNvPr>
          <p:cNvSpPr>
            <a:spLocks noChangeShapeType="1"/>
          </p:cNvSpPr>
          <p:nvPr/>
        </p:nvSpPr>
        <p:spPr bwMode="auto">
          <a:xfrm>
            <a:off x="8101013" y="3001964"/>
            <a:ext cx="0" cy="280987"/>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2822" name="Freeform 72">
            <a:extLst>
              <a:ext uri="{FF2B5EF4-FFF2-40B4-BE49-F238E27FC236}">
                <a16:creationId xmlns:a16="http://schemas.microsoft.com/office/drawing/2014/main" id="{1A48F657-A7B1-4155-9AB9-095546C985D2}"/>
              </a:ext>
            </a:extLst>
          </p:cNvPr>
          <p:cNvSpPr>
            <a:spLocks/>
          </p:cNvSpPr>
          <p:nvPr/>
        </p:nvSpPr>
        <p:spPr bwMode="auto">
          <a:xfrm>
            <a:off x="4386263" y="2435226"/>
            <a:ext cx="1719262" cy="625475"/>
          </a:xfrm>
          <a:custGeom>
            <a:avLst/>
            <a:gdLst>
              <a:gd name="T0" fmla="*/ 0 w 1083"/>
              <a:gd name="T1" fmla="*/ 2147483646 h 394"/>
              <a:gd name="T2" fmla="*/ 2147483646 w 1083"/>
              <a:gd name="T3" fmla="*/ 2147483646 h 394"/>
              <a:gd name="T4" fmla="*/ 2147483646 w 1083"/>
              <a:gd name="T5" fmla="*/ 0 h 394"/>
              <a:gd name="T6" fmla="*/ 0 60000 65536"/>
              <a:gd name="T7" fmla="*/ 0 60000 65536"/>
              <a:gd name="T8" fmla="*/ 0 60000 65536"/>
              <a:gd name="T9" fmla="*/ 0 w 1083"/>
              <a:gd name="T10" fmla="*/ 0 h 394"/>
              <a:gd name="T11" fmla="*/ 1083 w 1083"/>
              <a:gd name="T12" fmla="*/ 394 h 394"/>
            </a:gdLst>
            <a:ahLst/>
            <a:cxnLst>
              <a:cxn ang="T6">
                <a:pos x="T0" y="T1"/>
              </a:cxn>
              <a:cxn ang="T7">
                <a:pos x="T2" y="T3"/>
              </a:cxn>
              <a:cxn ang="T8">
                <a:pos x="T4" y="T5"/>
              </a:cxn>
            </a:cxnLst>
            <a:rect l="T9" t="T10" r="T11" b="T12"/>
            <a:pathLst>
              <a:path w="1083" h="394">
                <a:moveTo>
                  <a:pt x="0" y="394"/>
                </a:moveTo>
                <a:cubicBezTo>
                  <a:pt x="317" y="392"/>
                  <a:pt x="634" y="391"/>
                  <a:pt x="814" y="325"/>
                </a:cubicBezTo>
                <a:cubicBezTo>
                  <a:pt x="994" y="259"/>
                  <a:pt x="1038" y="129"/>
                  <a:pt x="1083" y="0"/>
                </a:cubicBezTo>
              </a:path>
            </a:pathLst>
          </a:custGeom>
          <a:noFill/>
          <a:ln w="19050" cap="flat" cmpd="sng">
            <a:solidFill>
              <a:schemeClr val="tx1"/>
            </a:solidFill>
            <a:prstDash val="solid"/>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2823" name="Freeform 73">
            <a:extLst>
              <a:ext uri="{FF2B5EF4-FFF2-40B4-BE49-F238E27FC236}">
                <a16:creationId xmlns:a16="http://schemas.microsoft.com/office/drawing/2014/main" id="{C71BC88D-F05A-4964-9A46-57E1E9DF2355}"/>
              </a:ext>
            </a:extLst>
          </p:cNvPr>
          <p:cNvSpPr>
            <a:spLocks/>
          </p:cNvSpPr>
          <p:nvPr/>
        </p:nvSpPr>
        <p:spPr bwMode="auto">
          <a:xfrm>
            <a:off x="4192588" y="2454276"/>
            <a:ext cx="1833562" cy="327025"/>
          </a:xfrm>
          <a:custGeom>
            <a:avLst/>
            <a:gdLst>
              <a:gd name="T0" fmla="*/ 0 w 1155"/>
              <a:gd name="T1" fmla="*/ 2147483646 h 206"/>
              <a:gd name="T2" fmla="*/ 2147483646 w 1155"/>
              <a:gd name="T3" fmla="*/ 2147483646 h 206"/>
              <a:gd name="T4" fmla="*/ 2147483646 w 1155"/>
              <a:gd name="T5" fmla="*/ 0 h 206"/>
              <a:gd name="T6" fmla="*/ 0 60000 65536"/>
              <a:gd name="T7" fmla="*/ 0 60000 65536"/>
              <a:gd name="T8" fmla="*/ 0 60000 65536"/>
              <a:gd name="T9" fmla="*/ 0 w 1155"/>
              <a:gd name="T10" fmla="*/ 0 h 206"/>
              <a:gd name="T11" fmla="*/ 1155 w 1155"/>
              <a:gd name="T12" fmla="*/ 206 h 206"/>
            </a:gdLst>
            <a:ahLst/>
            <a:cxnLst>
              <a:cxn ang="T6">
                <a:pos x="T0" y="T1"/>
              </a:cxn>
              <a:cxn ang="T7">
                <a:pos x="T2" y="T3"/>
              </a:cxn>
              <a:cxn ang="T8">
                <a:pos x="T4" y="T5"/>
              </a:cxn>
            </a:cxnLst>
            <a:rect l="T9" t="T10" r="T11" b="T12"/>
            <a:pathLst>
              <a:path w="1155" h="206">
                <a:moveTo>
                  <a:pt x="0" y="206"/>
                </a:moveTo>
                <a:cubicBezTo>
                  <a:pt x="317" y="204"/>
                  <a:pt x="622" y="171"/>
                  <a:pt x="814" y="137"/>
                </a:cubicBezTo>
                <a:cubicBezTo>
                  <a:pt x="1006" y="103"/>
                  <a:pt x="1084" y="29"/>
                  <a:pt x="1155" y="0"/>
                </a:cubicBezTo>
              </a:path>
            </a:pathLst>
          </a:custGeom>
          <a:noFill/>
          <a:ln w="57150" cap="flat" cmpd="sng">
            <a:solidFill>
              <a:schemeClr val="tx1"/>
            </a:solidFill>
            <a:prstDash val="solid"/>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2824" name="Freeform 74">
            <a:extLst>
              <a:ext uri="{FF2B5EF4-FFF2-40B4-BE49-F238E27FC236}">
                <a16:creationId xmlns:a16="http://schemas.microsoft.com/office/drawing/2014/main" id="{8742BD6C-FBAC-40DD-A617-E1C764B6AAB5}"/>
              </a:ext>
            </a:extLst>
          </p:cNvPr>
          <p:cNvSpPr>
            <a:spLocks/>
          </p:cNvSpPr>
          <p:nvPr/>
        </p:nvSpPr>
        <p:spPr bwMode="auto">
          <a:xfrm>
            <a:off x="6219826" y="1271589"/>
            <a:ext cx="334963" cy="765175"/>
          </a:xfrm>
          <a:custGeom>
            <a:avLst/>
            <a:gdLst>
              <a:gd name="T0" fmla="*/ 0 w 211"/>
              <a:gd name="T1" fmla="*/ 2147483646 h 482"/>
              <a:gd name="T2" fmla="*/ 2147483646 w 211"/>
              <a:gd name="T3" fmla="*/ 2147483646 h 482"/>
              <a:gd name="T4" fmla="*/ 2147483646 w 211"/>
              <a:gd name="T5" fmla="*/ 0 h 482"/>
              <a:gd name="T6" fmla="*/ 0 60000 65536"/>
              <a:gd name="T7" fmla="*/ 0 60000 65536"/>
              <a:gd name="T8" fmla="*/ 0 60000 65536"/>
              <a:gd name="T9" fmla="*/ 0 w 211"/>
              <a:gd name="T10" fmla="*/ 0 h 482"/>
              <a:gd name="T11" fmla="*/ 211 w 211"/>
              <a:gd name="T12" fmla="*/ 482 h 482"/>
            </a:gdLst>
            <a:ahLst/>
            <a:cxnLst>
              <a:cxn ang="T6">
                <a:pos x="T0" y="T1"/>
              </a:cxn>
              <a:cxn ang="T7">
                <a:pos x="T2" y="T3"/>
              </a:cxn>
              <a:cxn ang="T8">
                <a:pos x="T4" y="T5"/>
              </a:cxn>
            </a:cxnLst>
            <a:rect l="T9" t="T10" r="T11" b="T12"/>
            <a:pathLst>
              <a:path w="211" h="482">
                <a:moveTo>
                  <a:pt x="0" y="482"/>
                </a:moveTo>
                <a:cubicBezTo>
                  <a:pt x="31" y="455"/>
                  <a:pt x="154" y="400"/>
                  <a:pt x="185" y="320"/>
                </a:cubicBezTo>
                <a:cubicBezTo>
                  <a:pt x="211" y="233"/>
                  <a:pt x="185" y="67"/>
                  <a:pt x="185" y="0"/>
                </a:cubicBezTo>
              </a:path>
            </a:pathLst>
          </a:custGeom>
          <a:noFill/>
          <a:ln w="19050" cmpd="sng">
            <a:solidFill>
              <a:schemeClr val="tx1"/>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2825" name="Line 75">
            <a:extLst>
              <a:ext uri="{FF2B5EF4-FFF2-40B4-BE49-F238E27FC236}">
                <a16:creationId xmlns:a16="http://schemas.microsoft.com/office/drawing/2014/main" id="{4285901C-1871-4E37-8C0C-4C8E2E65DB68}"/>
              </a:ext>
            </a:extLst>
          </p:cNvPr>
          <p:cNvSpPr>
            <a:spLocks noChangeShapeType="1"/>
          </p:cNvSpPr>
          <p:nvPr/>
        </p:nvSpPr>
        <p:spPr bwMode="auto">
          <a:xfrm flipH="1">
            <a:off x="8010525" y="1290638"/>
            <a:ext cx="12700" cy="277812"/>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2826" name="Line 76">
            <a:extLst>
              <a:ext uri="{FF2B5EF4-FFF2-40B4-BE49-F238E27FC236}">
                <a16:creationId xmlns:a16="http://schemas.microsoft.com/office/drawing/2014/main" id="{23B9C76D-33F3-419A-B61B-4078C30889A4}"/>
              </a:ext>
            </a:extLst>
          </p:cNvPr>
          <p:cNvSpPr>
            <a:spLocks noChangeShapeType="1"/>
          </p:cNvSpPr>
          <p:nvPr/>
        </p:nvSpPr>
        <p:spPr bwMode="auto">
          <a:xfrm flipH="1">
            <a:off x="8996363" y="1184275"/>
            <a:ext cx="0" cy="395288"/>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2827" name="Line 77">
            <a:extLst>
              <a:ext uri="{FF2B5EF4-FFF2-40B4-BE49-F238E27FC236}">
                <a16:creationId xmlns:a16="http://schemas.microsoft.com/office/drawing/2014/main" id="{28ED8054-E525-4EE9-A209-A56DFF41A547}"/>
              </a:ext>
            </a:extLst>
          </p:cNvPr>
          <p:cNvSpPr>
            <a:spLocks noChangeShapeType="1"/>
          </p:cNvSpPr>
          <p:nvPr/>
        </p:nvSpPr>
        <p:spPr bwMode="auto">
          <a:xfrm flipH="1">
            <a:off x="8045450" y="1839913"/>
            <a:ext cx="12700" cy="277812"/>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2828" name="Line 78">
            <a:extLst>
              <a:ext uri="{FF2B5EF4-FFF2-40B4-BE49-F238E27FC236}">
                <a16:creationId xmlns:a16="http://schemas.microsoft.com/office/drawing/2014/main" id="{A752D215-816D-426E-A788-9C35F122D5FA}"/>
              </a:ext>
            </a:extLst>
          </p:cNvPr>
          <p:cNvSpPr>
            <a:spLocks noChangeShapeType="1"/>
          </p:cNvSpPr>
          <p:nvPr/>
        </p:nvSpPr>
        <p:spPr bwMode="auto">
          <a:xfrm flipH="1">
            <a:off x="9036050" y="1792288"/>
            <a:ext cx="12700" cy="277812"/>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2829" name="Line 79">
            <a:extLst>
              <a:ext uri="{FF2B5EF4-FFF2-40B4-BE49-F238E27FC236}">
                <a16:creationId xmlns:a16="http://schemas.microsoft.com/office/drawing/2014/main" id="{28B7CE07-9173-4B09-A87F-8DB6E9F1A63D}"/>
              </a:ext>
            </a:extLst>
          </p:cNvPr>
          <p:cNvSpPr>
            <a:spLocks noChangeShapeType="1"/>
          </p:cNvSpPr>
          <p:nvPr/>
        </p:nvSpPr>
        <p:spPr bwMode="auto">
          <a:xfrm>
            <a:off x="8286750" y="2522539"/>
            <a:ext cx="336550" cy="319087"/>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2830" name="Line 80">
            <a:extLst>
              <a:ext uri="{FF2B5EF4-FFF2-40B4-BE49-F238E27FC236}">
                <a16:creationId xmlns:a16="http://schemas.microsoft.com/office/drawing/2014/main" id="{AB8C88AF-D5F8-4EB7-B726-0C0E5138109C}"/>
              </a:ext>
            </a:extLst>
          </p:cNvPr>
          <p:cNvSpPr>
            <a:spLocks noChangeShapeType="1"/>
          </p:cNvSpPr>
          <p:nvPr/>
        </p:nvSpPr>
        <p:spPr bwMode="auto">
          <a:xfrm flipH="1">
            <a:off x="8791575" y="2522539"/>
            <a:ext cx="158750" cy="319087"/>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02831" name="Text Box 81">
            <a:extLst>
              <a:ext uri="{FF2B5EF4-FFF2-40B4-BE49-F238E27FC236}">
                <a16:creationId xmlns:a16="http://schemas.microsoft.com/office/drawing/2014/main" id="{56487EAF-4CB8-47E6-8D72-8753F4D9020F}"/>
              </a:ext>
            </a:extLst>
          </p:cNvPr>
          <p:cNvSpPr txBox="1">
            <a:spLocks noChangeArrowheads="1"/>
          </p:cNvSpPr>
          <p:nvPr/>
        </p:nvSpPr>
        <p:spPr bwMode="auto">
          <a:xfrm>
            <a:off x="5680075" y="4067175"/>
            <a:ext cx="4686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400" b="1" i="1">
                <a:solidFill>
                  <a:schemeClr val="accent2"/>
                </a:solidFill>
              </a:rPr>
              <a:t>Global respiratory infufficiency</a:t>
            </a:r>
          </a:p>
        </p:txBody>
      </p:sp>
      <p:sp>
        <p:nvSpPr>
          <p:cNvPr id="202832" name="Text Box 82">
            <a:extLst>
              <a:ext uri="{FF2B5EF4-FFF2-40B4-BE49-F238E27FC236}">
                <a16:creationId xmlns:a16="http://schemas.microsoft.com/office/drawing/2014/main" id="{0BF16D39-B57F-48B3-AB18-AC1769882654}"/>
              </a:ext>
            </a:extLst>
          </p:cNvPr>
          <p:cNvSpPr txBox="1">
            <a:spLocks noChangeArrowheads="1"/>
          </p:cNvSpPr>
          <p:nvPr/>
        </p:nvSpPr>
        <p:spPr bwMode="auto">
          <a:xfrm>
            <a:off x="6026151" y="4741864"/>
            <a:ext cx="4079875"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Hyperventilated alveoli are unable to maintain normal pCO</a:t>
            </a:r>
            <a:r>
              <a:rPr lang="cs-CZ" altLang="cs-CZ" sz="2000" baseline="-25000"/>
              <a:t>2</a:t>
            </a:r>
            <a:r>
              <a:rPr lang="cs-CZ" altLang="cs-CZ" sz="2000"/>
              <a:t> level, </a:t>
            </a:r>
            <a:r>
              <a:rPr lang="cs-CZ" altLang="cs-CZ" sz="1800"/>
              <a:t>pCO2 level rises</a:t>
            </a:r>
            <a:r>
              <a:rPr lang="cs-CZ" altLang="cs-CZ" sz="2000"/>
              <a:t>. Pacient suffer from both </a:t>
            </a:r>
            <a:r>
              <a:rPr lang="cs-CZ" altLang="cs-CZ" sz="2000" b="1"/>
              <a:t>hypercapnia</a:t>
            </a:r>
            <a:r>
              <a:rPr lang="cs-CZ" altLang="cs-CZ" sz="2000"/>
              <a:t> a </a:t>
            </a:r>
            <a:r>
              <a:rPr lang="cs-CZ" altLang="cs-CZ" sz="2000" b="1"/>
              <a:t>hypoxia</a:t>
            </a:r>
            <a:r>
              <a:rPr lang="cs-CZ" altLang="cs-CZ" sz="2000"/>
              <a:t>.</a:t>
            </a:r>
          </a:p>
        </p:txBody>
      </p:sp>
      <p:sp>
        <p:nvSpPr>
          <p:cNvPr id="202833" name="Line 83">
            <a:extLst>
              <a:ext uri="{FF2B5EF4-FFF2-40B4-BE49-F238E27FC236}">
                <a16:creationId xmlns:a16="http://schemas.microsoft.com/office/drawing/2014/main" id="{6E603F30-E81F-4B91-85CC-8CFFD0E8623B}"/>
              </a:ext>
            </a:extLst>
          </p:cNvPr>
          <p:cNvSpPr>
            <a:spLocks noChangeShapeType="1"/>
          </p:cNvSpPr>
          <p:nvPr/>
        </p:nvSpPr>
        <p:spPr bwMode="auto">
          <a:xfrm>
            <a:off x="8831263" y="2960689"/>
            <a:ext cx="0" cy="280987"/>
          </a:xfrm>
          <a:prstGeom prst="line">
            <a:avLst/>
          </a:prstGeom>
          <a:noFill/>
          <a:ln w="38100">
            <a:solidFill>
              <a:schemeClr val="accent2"/>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02834" name="Text Box 84">
            <a:extLst>
              <a:ext uri="{FF2B5EF4-FFF2-40B4-BE49-F238E27FC236}">
                <a16:creationId xmlns:a16="http://schemas.microsoft.com/office/drawing/2014/main" id="{F9B7868E-3BAC-4A20-9D72-5A5ADE26984F}"/>
              </a:ext>
            </a:extLst>
          </p:cNvPr>
          <p:cNvSpPr txBox="1">
            <a:spLocks noChangeArrowheads="1"/>
          </p:cNvSpPr>
          <p:nvPr/>
        </p:nvSpPr>
        <p:spPr bwMode="auto">
          <a:xfrm>
            <a:off x="3216275" y="0"/>
            <a:ext cx="7042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3600" b="1" i="1">
                <a:solidFill>
                  <a:schemeClr val="tx2"/>
                </a:solidFill>
              </a:rPr>
              <a:t>Global respiratory insufficiency</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2994" name="Picture 2" descr="breath1-020">
            <a:extLst>
              <a:ext uri="{FF2B5EF4-FFF2-40B4-BE49-F238E27FC236}">
                <a16:creationId xmlns:a16="http://schemas.microsoft.com/office/drawing/2014/main" id="{D1AFEAE9-74F8-416A-8CAA-CC33A4BCA4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9194800" cy="807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96205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BEFF3"/>
        </a:solidFill>
        <a:effectLst/>
      </p:bgPr>
    </p:bg>
    <p:spTree>
      <p:nvGrpSpPr>
        <p:cNvPr id="1" name=""/>
        <p:cNvGrpSpPr/>
        <p:nvPr/>
      </p:nvGrpSpPr>
      <p:grpSpPr>
        <a:xfrm>
          <a:off x="0" y="0"/>
          <a:ext cx="0" cy="0"/>
          <a:chOff x="0" y="0"/>
          <a:chExt cx="0" cy="0"/>
        </a:xfrm>
      </p:grpSpPr>
      <p:pic>
        <p:nvPicPr>
          <p:cNvPr id="17410" name="Picture 3" descr="sejmout002">
            <a:extLst>
              <a:ext uri="{FF2B5EF4-FFF2-40B4-BE49-F238E27FC236}">
                <a16:creationId xmlns:a16="http://schemas.microsoft.com/office/drawing/2014/main" id="{01A99560-D1C4-720D-F60E-0F1FD537E2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990" b="45590"/>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Freeform 2">
            <a:extLst>
              <a:ext uri="{FF2B5EF4-FFF2-40B4-BE49-F238E27FC236}">
                <a16:creationId xmlns:a16="http://schemas.microsoft.com/office/drawing/2014/main" id="{5D64A665-1044-4E7B-A48A-86B860CDF2AE}"/>
              </a:ext>
            </a:extLst>
          </p:cNvPr>
          <p:cNvSpPr>
            <a:spLocks/>
          </p:cNvSpPr>
          <p:nvPr/>
        </p:nvSpPr>
        <p:spPr bwMode="auto">
          <a:xfrm>
            <a:off x="2506664" y="-835025"/>
            <a:ext cx="9070975" cy="8143875"/>
          </a:xfrm>
          <a:custGeom>
            <a:avLst/>
            <a:gdLst>
              <a:gd name="T0" fmla="*/ 2147483646 w 5714"/>
              <a:gd name="T1" fmla="*/ 2147483646 h 5130"/>
              <a:gd name="T2" fmla="*/ 2147483646 w 5714"/>
              <a:gd name="T3" fmla="*/ 2147483646 h 5130"/>
              <a:gd name="T4" fmla="*/ 2147483646 w 5714"/>
              <a:gd name="T5" fmla="*/ 2147483646 h 5130"/>
              <a:gd name="T6" fmla="*/ 2147483646 w 5714"/>
              <a:gd name="T7" fmla="*/ 2147483646 h 5130"/>
              <a:gd name="T8" fmla="*/ 2147483646 w 5714"/>
              <a:gd name="T9" fmla="*/ 2147483646 h 5130"/>
              <a:gd name="T10" fmla="*/ 2147483646 w 5714"/>
              <a:gd name="T11" fmla="*/ 2147483646 h 5130"/>
              <a:gd name="T12" fmla="*/ 2147483646 w 5714"/>
              <a:gd name="T13" fmla="*/ 2147483646 h 5130"/>
              <a:gd name="T14" fmla="*/ 2147483646 w 5714"/>
              <a:gd name="T15" fmla="*/ 2147483646 h 5130"/>
              <a:gd name="T16" fmla="*/ 2147483646 w 5714"/>
              <a:gd name="T17" fmla="*/ 2147483646 h 5130"/>
              <a:gd name="T18" fmla="*/ 2147483646 w 5714"/>
              <a:gd name="T19" fmla="*/ 2147483646 h 5130"/>
              <a:gd name="T20" fmla="*/ 2147483646 w 5714"/>
              <a:gd name="T21" fmla="*/ 2147483646 h 5130"/>
              <a:gd name="T22" fmla="*/ 2147483646 w 5714"/>
              <a:gd name="T23" fmla="*/ 2147483646 h 5130"/>
              <a:gd name="T24" fmla="*/ 2147483646 w 5714"/>
              <a:gd name="T25" fmla="*/ 2147483646 h 5130"/>
              <a:gd name="T26" fmla="*/ 2147483646 w 5714"/>
              <a:gd name="T27" fmla="*/ 2147483646 h 51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714"/>
              <a:gd name="T43" fmla="*/ 0 h 5130"/>
              <a:gd name="T44" fmla="*/ 5714 w 5714"/>
              <a:gd name="T45" fmla="*/ 5130 h 513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714" h="5130">
                <a:moveTo>
                  <a:pt x="4200" y="4396"/>
                </a:moveTo>
                <a:cubicBezTo>
                  <a:pt x="3944" y="4356"/>
                  <a:pt x="4047" y="4271"/>
                  <a:pt x="3919" y="4263"/>
                </a:cubicBezTo>
                <a:cubicBezTo>
                  <a:pt x="3791" y="4255"/>
                  <a:pt x="3645" y="4296"/>
                  <a:pt x="3434" y="4347"/>
                </a:cubicBezTo>
                <a:cubicBezTo>
                  <a:pt x="3223" y="4398"/>
                  <a:pt x="3041" y="4531"/>
                  <a:pt x="2654" y="4572"/>
                </a:cubicBezTo>
                <a:cubicBezTo>
                  <a:pt x="2267" y="4613"/>
                  <a:pt x="1549" y="4788"/>
                  <a:pt x="1109" y="4593"/>
                </a:cubicBezTo>
                <a:cubicBezTo>
                  <a:pt x="669" y="4398"/>
                  <a:pt x="26" y="3740"/>
                  <a:pt x="13" y="3399"/>
                </a:cubicBezTo>
                <a:cubicBezTo>
                  <a:pt x="0" y="3058"/>
                  <a:pt x="670" y="2689"/>
                  <a:pt x="1032" y="2549"/>
                </a:cubicBezTo>
                <a:cubicBezTo>
                  <a:pt x="1394" y="2409"/>
                  <a:pt x="1814" y="2735"/>
                  <a:pt x="2184" y="2556"/>
                </a:cubicBezTo>
                <a:cubicBezTo>
                  <a:pt x="2554" y="2377"/>
                  <a:pt x="3046" y="1768"/>
                  <a:pt x="3251" y="1474"/>
                </a:cubicBezTo>
                <a:cubicBezTo>
                  <a:pt x="3456" y="1180"/>
                  <a:pt x="3226" y="934"/>
                  <a:pt x="3413" y="793"/>
                </a:cubicBezTo>
                <a:cubicBezTo>
                  <a:pt x="3600" y="652"/>
                  <a:pt x="4022" y="656"/>
                  <a:pt x="4375" y="631"/>
                </a:cubicBezTo>
                <a:cubicBezTo>
                  <a:pt x="4728" y="606"/>
                  <a:pt x="5354" y="0"/>
                  <a:pt x="5534" y="645"/>
                </a:cubicBezTo>
                <a:cubicBezTo>
                  <a:pt x="5714" y="1290"/>
                  <a:pt x="5678" y="3874"/>
                  <a:pt x="5457" y="4502"/>
                </a:cubicBezTo>
                <a:cubicBezTo>
                  <a:pt x="5236" y="5130"/>
                  <a:pt x="4456" y="4436"/>
                  <a:pt x="4200" y="4396"/>
                </a:cubicBezTo>
                <a:close/>
              </a:path>
            </a:pathLst>
          </a:custGeom>
          <a:solidFill>
            <a:srgbClr val="FFFF66"/>
          </a:solidFill>
          <a:ln w="9525">
            <a:solidFill>
              <a:schemeClr val="tx1"/>
            </a:solidFill>
            <a:round/>
            <a:headEnd/>
            <a:tailEnd/>
          </a:ln>
        </p:spPr>
        <p:txBody>
          <a:bodyPr/>
          <a:lstStyle/>
          <a:p>
            <a:endParaRPr lang="en-US"/>
          </a:p>
        </p:txBody>
      </p:sp>
      <p:sp>
        <p:nvSpPr>
          <p:cNvPr id="215043" name="Oval 3">
            <a:extLst>
              <a:ext uri="{FF2B5EF4-FFF2-40B4-BE49-F238E27FC236}">
                <a16:creationId xmlns:a16="http://schemas.microsoft.com/office/drawing/2014/main" id="{F58B5C75-E802-471A-905B-C56AA11DACF6}"/>
              </a:ext>
            </a:extLst>
          </p:cNvPr>
          <p:cNvSpPr>
            <a:spLocks noChangeArrowheads="1"/>
          </p:cNvSpPr>
          <p:nvPr/>
        </p:nvSpPr>
        <p:spPr bwMode="auto">
          <a:xfrm>
            <a:off x="3073400" y="3679826"/>
            <a:ext cx="3602038" cy="2263775"/>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GB" altLang="cs-CZ" sz="2000"/>
          </a:p>
        </p:txBody>
      </p:sp>
      <p:sp>
        <p:nvSpPr>
          <p:cNvPr id="215044" name="Freeform 4">
            <a:extLst>
              <a:ext uri="{FF2B5EF4-FFF2-40B4-BE49-F238E27FC236}">
                <a16:creationId xmlns:a16="http://schemas.microsoft.com/office/drawing/2014/main" id="{612EB849-C299-408C-B0D4-683D790F9ABF}"/>
              </a:ext>
            </a:extLst>
          </p:cNvPr>
          <p:cNvSpPr>
            <a:spLocks/>
          </p:cNvSpPr>
          <p:nvPr/>
        </p:nvSpPr>
        <p:spPr bwMode="auto">
          <a:xfrm>
            <a:off x="7278688" y="747714"/>
            <a:ext cx="3211512" cy="2954337"/>
          </a:xfrm>
          <a:custGeom>
            <a:avLst/>
            <a:gdLst>
              <a:gd name="T0" fmla="*/ 2147483646 w 2023"/>
              <a:gd name="T1" fmla="*/ 2147483646 h 1861"/>
              <a:gd name="T2" fmla="*/ 2147483646 w 2023"/>
              <a:gd name="T3" fmla="*/ 2147483646 h 1861"/>
              <a:gd name="T4" fmla="*/ 2147483646 w 2023"/>
              <a:gd name="T5" fmla="*/ 2147483646 h 1861"/>
              <a:gd name="T6" fmla="*/ 2147483646 w 2023"/>
              <a:gd name="T7" fmla="*/ 2147483646 h 1861"/>
              <a:gd name="T8" fmla="*/ 0 w 2023"/>
              <a:gd name="T9" fmla="*/ 2147483646 h 1861"/>
              <a:gd name="T10" fmla="*/ 2147483646 w 2023"/>
              <a:gd name="T11" fmla="*/ 2147483646 h 1861"/>
              <a:gd name="T12" fmla="*/ 2147483646 w 2023"/>
              <a:gd name="T13" fmla="*/ 2147483646 h 1861"/>
              <a:gd name="T14" fmla="*/ 2147483646 w 2023"/>
              <a:gd name="T15" fmla="*/ 2147483646 h 1861"/>
              <a:gd name="T16" fmla="*/ 2147483646 w 2023"/>
              <a:gd name="T17" fmla="*/ 0 h 1861"/>
              <a:gd name="T18" fmla="*/ 2147483646 w 2023"/>
              <a:gd name="T19" fmla="*/ 2147483646 h 18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23"/>
              <a:gd name="T31" fmla="*/ 0 h 1861"/>
              <a:gd name="T32" fmla="*/ 2023 w 2023"/>
              <a:gd name="T33" fmla="*/ 1861 h 186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23" h="1861">
                <a:moveTo>
                  <a:pt x="941" y="351"/>
                </a:moveTo>
                <a:cubicBezTo>
                  <a:pt x="879" y="387"/>
                  <a:pt x="818" y="425"/>
                  <a:pt x="758" y="463"/>
                </a:cubicBezTo>
                <a:cubicBezTo>
                  <a:pt x="745" y="471"/>
                  <a:pt x="734" y="481"/>
                  <a:pt x="723" y="491"/>
                </a:cubicBezTo>
                <a:cubicBezTo>
                  <a:pt x="716" y="498"/>
                  <a:pt x="702" y="512"/>
                  <a:pt x="702" y="512"/>
                </a:cubicBezTo>
                <a:lnTo>
                  <a:pt x="0" y="1685"/>
                </a:lnTo>
                <a:lnTo>
                  <a:pt x="119" y="1861"/>
                </a:lnTo>
                <a:lnTo>
                  <a:pt x="1032" y="807"/>
                </a:lnTo>
                <a:lnTo>
                  <a:pt x="2023" y="147"/>
                </a:lnTo>
                <a:lnTo>
                  <a:pt x="1601" y="0"/>
                </a:lnTo>
                <a:lnTo>
                  <a:pt x="941" y="351"/>
                </a:lnTo>
                <a:close/>
              </a:path>
            </a:pathLst>
          </a:custGeom>
          <a:solidFill>
            <a:srgbClr val="66FF66"/>
          </a:solidFill>
          <a:ln w="9525">
            <a:solidFill>
              <a:schemeClr val="tx1"/>
            </a:solidFill>
            <a:round/>
            <a:headEnd/>
            <a:tailEnd/>
          </a:ln>
        </p:spPr>
        <p:txBody>
          <a:bodyPr/>
          <a:lstStyle/>
          <a:p>
            <a:endParaRPr lang="en-US"/>
          </a:p>
        </p:txBody>
      </p:sp>
      <p:sp>
        <p:nvSpPr>
          <p:cNvPr id="215045" name="Freeform 5">
            <a:extLst>
              <a:ext uri="{FF2B5EF4-FFF2-40B4-BE49-F238E27FC236}">
                <a16:creationId xmlns:a16="http://schemas.microsoft.com/office/drawing/2014/main" id="{D5258597-9873-48CE-96E2-2CEB8D6B1701}"/>
              </a:ext>
            </a:extLst>
          </p:cNvPr>
          <p:cNvSpPr>
            <a:spLocks/>
          </p:cNvSpPr>
          <p:nvPr/>
        </p:nvSpPr>
        <p:spPr bwMode="auto">
          <a:xfrm>
            <a:off x="6324601" y="320676"/>
            <a:ext cx="1592263" cy="2411413"/>
          </a:xfrm>
          <a:custGeom>
            <a:avLst/>
            <a:gdLst>
              <a:gd name="T0" fmla="*/ 2147483646 w 1003"/>
              <a:gd name="T1" fmla="*/ 2147483646 h 1519"/>
              <a:gd name="T2" fmla="*/ 2147483646 w 1003"/>
              <a:gd name="T3" fmla="*/ 2147483646 h 1519"/>
              <a:gd name="T4" fmla="*/ 2147483646 w 1003"/>
              <a:gd name="T5" fmla="*/ 2147483646 h 1519"/>
              <a:gd name="T6" fmla="*/ 2147483646 w 1003"/>
              <a:gd name="T7" fmla="*/ 2147483646 h 1519"/>
              <a:gd name="T8" fmla="*/ 2147483646 w 1003"/>
              <a:gd name="T9" fmla="*/ 2147483646 h 1519"/>
              <a:gd name="T10" fmla="*/ 2147483646 w 1003"/>
              <a:gd name="T11" fmla="*/ 2147483646 h 1519"/>
              <a:gd name="T12" fmla="*/ 2147483646 w 1003"/>
              <a:gd name="T13" fmla="*/ 2147483646 h 1519"/>
              <a:gd name="T14" fmla="*/ 2147483646 w 1003"/>
              <a:gd name="T15" fmla="*/ 2147483646 h 1519"/>
              <a:gd name="T16" fmla="*/ 0 60000 65536"/>
              <a:gd name="T17" fmla="*/ 0 60000 65536"/>
              <a:gd name="T18" fmla="*/ 0 60000 65536"/>
              <a:gd name="T19" fmla="*/ 0 60000 65536"/>
              <a:gd name="T20" fmla="*/ 0 60000 65536"/>
              <a:gd name="T21" fmla="*/ 0 60000 65536"/>
              <a:gd name="T22" fmla="*/ 0 60000 65536"/>
              <a:gd name="T23" fmla="*/ 0 60000 65536"/>
              <a:gd name="T24" fmla="*/ 0 w 1003"/>
              <a:gd name="T25" fmla="*/ 0 h 1519"/>
              <a:gd name="T26" fmla="*/ 1003 w 1003"/>
              <a:gd name="T27" fmla="*/ 1519 h 151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03" h="1519">
                <a:moveTo>
                  <a:pt x="301" y="1419"/>
                </a:moveTo>
                <a:cubicBezTo>
                  <a:pt x="205" y="1519"/>
                  <a:pt x="322" y="1412"/>
                  <a:pt x="316" y="1334"/>
                </a:cubicBezTo>
                <a:cubicBezTo>
                  <a:pt x="310" y="1256"/>
                  <a:pt x="308" y="1115"/>
                  <a:pt x="266" y="948"/>
                </a:cubicBezTo>
                <a:cubicBezTo>
                  <a:pt x="224" y="781"/>
                  <a:pt x="0" y="482"/>
                  <a:pt x="63" y="330"/>
                </a:cubicBezTo>
                <a:cubicBezTo>
                  <a:pt x="126" y="178"/>
                  <a:pt x="496" y="70"/>
                  <a:pt x="646" y="35"/>
                </a:cubicBezTo>
                <a:cubicBezTo>
                  <a:pt x="796" y="0"/>
                  <a:pt x="921" y="2"/>
                  <a:pt x="962" y="119"/>
                </a:cubicBezTo>
                <a:cubicBezTo>
                  <a:pt x="1003" y="236"/>
                  <a:pt x="997" y="518"/>
                  <a:pt x="892" y="737"/>
                </a:cubicBezTo>
                <a:cubicBezTo>
                  <a:pt x="787" y="956"/>
                  <a:pt x="397" y="1319"/>
                  <a:pt x="301" y="1419"/>
                </a:cubicBezTo>
                <a:close/>
              </a:path>
            </a:pathLst>
          </a:custGeom>
          <a:solidFill>
            <a:srgbClr val="339933"/>
          </a:solidFill>
          <a:ln w="9525">
            <a:solidFill>
              <a:schemeClr val="tx1"/>
            </a:solidFill>
            <a:round/>
            <a:headEnd/>
            <a:tailEnd/>
          </a:ln>
        </p:spPr>
        <p:txBody>
          <a:bodyPr/>
          <a:lstStyle/>
          <a:p>
            <a:endParaRPr lang="en-US"/>
          </a:p>
        </p:txBody>
      </p:sp>
      <p:sp>
        <p:nvSpPr>
          <p:cNvPr id="215046" name="Oval 6">
            <a:extLst>
              <a:ext uri="{FF2B5EF4-FFF2-40B4-BE49-F238E27FC236}">
                <a16:creationId xmlns:a16="http://schemas.microsoft.com/office/drawing/2014/main" id="{4919C2AF-9F93-4C16-AF37-A59A13F6A515}"/>
              </a:ext>
            </a:extLst>
          </p:cNvPr>
          <p:cNvSpPr>
            <a:spLocks noChangeArrowheads="1"/>
          </p:cNvSpPr>
          <p:nvPr/>
        </p:nvSpPr>
        <p:spPr bwMode="auto">
          <a:xfrm>
            <a:off x="7121526" y="892175"/>
            <a:ext cx="434975" cy="635000"/>
          </a:xfrm>
          <a:prstGeom prst="ellipse">
            <a:avLst/>
          </a:prstGeom>
          <a:solidFill>
            <a:schemeClr val="bg2"/>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215047" name="Text Box 7">
            <a:extLst>
              <a:ext uri="{FF2B5EF4-FFF2-40B4-BE49-F238E27FC236}">
                <a16:creationId xmlns:a16="http://schemas.microsoft.com/office/drawing/2014/main" id="{83141F5F-517C-43F2-8A12-A2E1DEAEF432}"/>
              </a:ext>
            </a:extLst>
          </p:cNvPr>
          <p:cNvSpPr txBox="1">
            <a:spLocks noChangeArrowheads="1"/>
          </p:cNvSpPr>
          <p:nvPr/>
        </p:nvSpPr>
        <p:spPr bwMode="auto">
          <a:xfrm rot="-3472465">
            <a:off x="6584157" y="2428082"/>
            <a:ext cx="14684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interstitium</a:t>
            </a:r>
          </a:p>
        </p:txBody>
      </p:sp>
      <p:sp>
        <p:nvSpPr>
          <p:cNvPr id="220168" name="Line 8">
            <a:extLst>
              <a:ext uri="{FF2B5EF4-FFF2-40B4-BE49-F238E27FC236}">
                <a16:creationId xmlns:a16="http://schemas.microsoft.com/office/drawing/2014/main" id="{32CCB06B-76B1-4185-B60C-983F92489052}"/>
              </a:ext>
            </a:extLst>
          </p:cNvPr>
          <p:cNvSpPr>
            <a:spLocks noChangeShapeType="1"/>
          </p:cNvSpPr>
          <p:nvPr/>
        </p:nvSpPr>
        <p:spPr bwMode="auto">
          <a:xfrm flipH="1" flipV="1">
            <a:off x="8140700" y="2571750"/>
            <a:ext cx="236538" cy="573088"/>
          </a:xfrm>
          <a:prstGeom prst="line">
            <a:avLst/>
          </a:prstGeom>
          <a:noFill/>
          <a:ln w="38100" cmpd="dbl">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15049" name="Text Box 9">
            <a:extLst>
              <a:ext uri="{FF2B5EF4-FFF2-40B4-BE49-F238E27FC236}">
                <a16:creationId xmlns:a16="http://schemas.microsoft.com/office/drawing/2014/main" id="{43F7693B-EF23-4AB1-B1DD-F7CC8E4C97B4}"/>
              </a:ext>
            </a:extLst>
          </p:cNvPr>
          <p:cNvSpPr txBox="1">
            <a:spLocks noChangeArrowheads="1"/>
          </p:cNvSpPr>
          <p:nvPr/>
        </p:nvSpPr>
        <p:spPr bwMode="auto">
          <a:xfrm>
            <a:off x="1471612" y="6488114"/>
            <a:ext cx="55387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b="1">
                <a:solidFill>
                  <a:srgbClr val="FF0000"/>
                </a:solidFill>
              </a:rPr>
              <a:t>Starling equilibrium in pulmonary capillaries</a:t>
            </a:r>
          </a:p>
        </p:txBody>
      </p:sp>
      <p:sp>
        <p:nvSpPr>
          <p:cNvPr id="215050" name="Text Box 10">
            <a:extLst>
              <a:ext uri="{FF2B5EF4-FFF2-40B4-BE49-F238E27FC236}">
                <a16:creationId xmlns:a16="http://schemas.microsoft.com/office/drawing/2014/main" id="{6BEC8060-1049-4B72-9452-B60D06C75437}"/>
              </a:ext>
            </a:extLst>
          </p:cNvPr>
          <p:cNvSpPr txBox="1">
            <a:spLocks noChangeArrowheads="1"/>
          </p:cNvSpPr>
          <p:nvPr/>
        </p:nvSpPr>
        <p:spPr bwMode="auto">
          <a:xfrm>
            <a:off x="6211888" y="2273300"/>
            <a:ext cx="61266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Na</a:t>
            </a:r>
            <a:r>
              <a:rPr lang="cs-CZ" altLang="cs-CZ" sz="2000" baseline="30000"/>
              <a:t>+</a:t>
            </a:r>
          </a:p>
        </p:txBody>
      </p:sp>
      <p:sp>
        <p:nvSpPr>
          <p:cNvPr id="215051" name="Line 11">
            <a:extLst>
              <a:ext uri="{FF2B5EF4-FFF2-40B4-BE49-F238E27FC236}">
                <a16:creationId xmlns:a16="http://schemas.microsoft.com/office/drawing/2014/main" id="{FCAED5E6-0A2A-4316-968B-6BA369443C8F}"/>
              </a:ext>
            </a:extLst>
          </p:cNvPr>
          <p:cNvSpPr>
            <a:spLocks noChangeShapeType="1"/>
          </p:cNvSpPr>
          <p:nvPr/>
        </p:nvSpPr>
        <p:spPr bwMode="auto">
          <a:xfrm>
            <a:off x="6669089" y="2582864"/>
            <a:ext cx="206375" cy="1492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15052" name="Text Box 12">
            <a:extLst>
              <a:ext uri="{FF2B5EF4-FFF2-40B4-BE49-F238E27FC236}">
                <a16:creationId xmlns:a16="http://schemas.microsoft.com/office/drawing/2014/main" id="{5D935681-E8BB-4514-A732-397667290CD3}"/>
              </a:ext>
            </a:extLst>
          </p:cNvPr>
          <p:cNvSpPr txBox="1">
            <a:spLocks noChangeArrowheads="1"/>
          </p:cNvSpPr>
          <p:nvPr/>
        </p:nvSpPr>
        <p:spPr bwMode="auto">
          <a:xfrm>
            <a:off x="5200650" y="5103814"/>
            <a:ext cx="10747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kapilára</a:t>
            </a:r>
          </a:p>
        </p:txBody>
      </p:sp>
      <p:sp>
        <p:nvSpPr>
          <p:cNvPr id="215053" name="Text Box 13">
            <a:extLst>
              <a:ext uri="{FF2B5EF4-FFF2-40B4-BE49-F238E27FC236}">
                <a16:creationId xmlns:a16="http://schemas.microsoft.com/office/drawing/2014/main" id="{3C482B24-5C78-4BD8-88D5-B37CD117FFF5}"/>
              </a:ext>
            </a:extLst>
          </p:cNvPr>
          <p:cNvSpPr txBox="1">
            <a:spLocks noChangeArrowheads="1"/>
          </p:cNvSpPr>
          <p:nvPr/>
        </p:nvSpPr>
        <p:spPr bwMode="auto">
          <a:xfrm rot="-2135446">
            <a:off x="8432801" y="1265239"/>
            <a:ext cx="1806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Lymph. vessel</a:t>
            </a:r>
          </a:p>
        </p:txBody>
      </p:sp>
      <p:sp>
        <p:nvSpPr>
          <p:cNvPr id="220174" name="Text Box 14">
            <a:extLst>
              <a:ext uri="{FF2B5EF4-FFF2-40B4-BE49-F238E27FC236}">
                <a16:creationId xmlns:a16="http://schemas.microsoft.com/office/drawing/2014/main" id="{A446F00C-B029-464F-BC8C-656ECA12DF50}"/>
              </a:ext>
            </a:extLst>
          </p:cNvPr>
          <p:cNvSpPr txBox="1">
            <a:spLocks noChangeArrowheads="1"/>
          </p:cNvSpPr>
          <p:nvPr/>
        </p:nvSpPr>
        <p:spPr bwMode="auto">
          <a:xfrm>
            <a:off x="4518026" y="3409951"/>
            <a:ext cx="3046413" cy="396875"/>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Hydraulic pressures (torr)</a:t>
            </a:r>
          </a:p>
        </p:txBody>
      </p:sp>
      <p:sp>
        <p:nvSpPr>
          <p:cNvPr id="220175" name="Text Box 15">
            <a:extLst>
              <a:ext uri="{FF2B5EF4-FFF2-40B4-BE49-F238E27FC236}">
                <a16:creationId xmlns:a16="http://schemas.microsoft.com/office/drawing/2014/main" id="{9A2842B7-29E9-4BFF-9AC9-C876F35E9BA3}"/>
              </a:ext>
            </a:extLst>
          </p:cNvPr>
          <p:cNvSpPr txBox="1">
            <a:spLocks noChangeArrowheads="1"/>
          </p:cNvSpPr>
          <p:nvPr/>
        </p:nvSpPr>
        <p:spPr bwMode="auto">
          <a:xfrm>
            <a:off x="5278439" y="3787776"/>
            <a:ext cx="473075" cy="396875"/>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+7</a:t>
            </a:r>
          </a:p>
        </p:txBody>
      </p:sp>
      <p:sp>
        <p:nvSpPr>
          <p:cNvPr id="220176" name="Text Box 16">
            <a:extLst>
              <a:ext uri="{FF2B5EF4-FFF2-40B4-BE49-F238E27FC236}">
                <a16:creationId xmlns:a16="http://schemas.microsoft.com/office/drawing/2014/main" id="{A4EA1B07-B240-415E-8C4A-BFC4D13B95C5}"/>
              </a:ext>
            </a:extLst>
          </p:cNvPr>
          <p:cNvSpPr txBox="1">
            <a:spLocks noChangeArrowheads="1"/>
          </p:cNvSpPr>
          <p:nvPr/>
        </p:nvSpPr>
        <p:spPr bwMode="auto">
          <a:xfrm>
            <a:off x="6505576" y="3787776"/>
            <a:ext cx="409575" cy="396875"/>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-6</a:t>
            </a:r>
          </a:p>
        </p:txBody>
      </p:sp>
      <p:sp>
        <p:nvSpPr>
          <p:cNvPr id="220177" name="Line 17">
            <a:extLst>
              <a:ext uri="{FF2B5EF4-FFF2-40B4-BE49-F238E27FC236}">
                <a16:creationId xmlns:a16="http://schemas.microsoft.com/office/drawing/2014/main" id="{434E81F4-781C-4A96-806B-33B388592D6E}"/>
              </a:ext>
            </a:extLst>
          </p:cNvPr>
          <p:cNvSpPr>
            <a:spLocks noChangeShapeType="1"/>
          </p:cNvSpPr>
          <p:nvPr/>
        </p:nvSpPr>
        <p:spPr bwMode="auto">
          <a:xfrm>
            <a:off x="5937251" y="4516438"/>
            <a:ext cx="1262063" cy="1111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20178" name="Text Box 18">
            <a:extLst>
              <a:ext uri="{FF2B5EF4-FFF2-40B4-BE49-F238E27FC236}">
                <a16:creationId xmlns:a16="http://schemas.microsoft.com/office/drawing/2014/main" id="{3DF16A0B-F5B4-4A2D-AFCF-4F3C2185528E}"/>
              </a:ext>
            </a:extLst>
          </p:cNvPr>
          <p:cNvSpPr txBox="1">
            <a:spLocks noChangeArrowheads="1"/>
          </p:cNvSpPr>
          <p:nvPr/>
        </p:nvSpPr>
        <p:spPr bwMode="auto">
          <a:xfrm>
            <a:off x="6194426" y="4310064"/>
            <a:ext cx="614363" cy="396875"/>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+13</a:t>
            </a:r>
          </a:p>
        </p:txBody>
      </p:sp>
      <p:sp>
        <p:nvSpPr>
          <p:cNvPr id="220179" name="Text Box 19">
            <a:extLst>
              <a:ext uri="{FF2B5EF4-FFF2-40B4-BE49-F238E27FC236}">
                <a16:creationId xmlns:a16="http://schemas.microsoft.com/office/drawing/2014/main" id="{01B5D051-1B70-4835-85B0-3915675D3B71}"/>
              </a:ext>
            </a:extLst>
          </p:cNvPr>
          <p:cNvSpPr txBox="1">
            <a:spLocks noChangeArrowheads="1"/>
          </p:cNvSpPr>
          <p:nvPr/>
        </p:nvSpPr>
        <p:spPr bwMode="auto">
          <a:xfrm>
            <a:off x="4745039" y="5948364"/>
            <a:ext cx="2846387" cy="396875"/>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Oncotic pressures (torr)</a:t>
            </a:r>
          </a:p>
        </p:txBody>
      </p:sp>
      <p:sp>
        <p:nvSpPr>
          <p:cNvPr id="220180" name="Text Box 20">
            <a:extLst>
              <a:ext uri="{FF2B5EF4-FFF2-40B4-BE49-F238E27FC236}">
                <a16:creationId xmlns:a16="http://schemas.microsoft.com/office/drawing/2014/main" id="{AA878203-F380-4627-8362-4D412439C177}"/>
              </a:ext>
            </a:extLst>
          </p:cNvPr>
          <p:cNvSpPr txBox="1">
            <a:spLocks noChangeArrowheads="1"/>
          </p:cNvSpPr>
          <p:nvPr/>
        </p:nvSpPr>
        <p:spPr bwMode="auto">
          <a:xfrm>
            <a:off x="4916488" y="5592764"/>
            <a:ext cx="550862" cy="396875"/>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-28</a:t>
            </a:r>
          </a:p>
        </p:txBody>
      </p:sp>
      <p:sp>
        <p:nvSpPr>
          <p:cNvPr id="220181" name="Text Box 21">
            <a:extLst>
              <a:ext uri="{FF2B5EF4-FFF2-40B4-BE49-F238E27FC236}">
                <a16:creationId xmlns:a16="http://schemas.microsoft.com/office/drawing/2014/main" id="{2D91D2C6-80E0-47E3-986E-02EA08E0FBA9}"/>
              </a:ext>
            </a:extLst>
          </p:cNvPr>
          <p:cNvSpPr txBox="1">
            <a:spLocks noChangeArrowheads="1"/>
          </p:cNvSpPr>
          <p:nvPr/>
        </p:nvSpPr>
        <p:spPr bwMode="auto">
          <a:xfrm>
            <a:off x="6818313" y="5557839"/>
            <a:ext cx="550862" cy="396875"/>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-16</a:t>
            </a:r>
          </a:p>
        </p:txBody>
      </p:sp>
      <p:sp>
        <p:nvSpPr>
          <p:cNvPr id="220182" name="Line 22">
            <a:extLst>
              <a:ext uri="{FF2B5EF4-FFF2-40B4-BE49-F238E27FC236}">
                <a16:creationId xmlns:a16="http://schemas.microsoft.com/office/drawing/2014/main" id="{801B50F1-58F1-4438-9BC6-62F5AD416FD5}"/>
              </a:ext>
            </a:extLst>
          </p:cNvPr>
          <p:cNvSpPr>
            <a:spLocks noChangeShapeType="1"/>
          </p:cNvSpPr>
          <p:nvPr/>
        </p:nvSpPr>
        <p:spPr bwMode="auto">
          <a:xfrm>
            <a:off x="5513388" y="5580063"/>
            <a:ext cx="1262062" cy="11112"/>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20183" name="Text Box 23">
            <a:extLst>
              <a:ext uri="{FF2B5EF4-FFF2-40B4-BE49-F238E27FC236}">
                <a16:creationId xmlns:a16="http://schemas.microsoft.com/office/drawing/2014/main" id="{B42956E6-3E5C-471C-BF92-93243B189099}"/>
              </a:ext>
            </a:extLst>
          </p:cNvPr>
          <p:cNvSpPr txBox="1">
            <a:spLocks noChangeArrowheads="1"/>
          </p:cNvSpPr>
          <p:nvPr/>
        </p:nvSpPr>
        <p:spPr bwMode="auto">
          <a:xfrm>
            <a:off x="5954713" y="5426076"/>
            <a:ext cx="550862" cy="396875"/>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-12</a:t>
            </a:r>
          </a:p>
        </p:txBody>
      </p:sp>
      <p:sp>
        <p:nvSpPr>
          <p:cNvPr id="215064" name="Line 24">
            <a:extLst>
              <a:ext uri="{FF2B5EF4-FFF2-40B4-BE49-F238E27FC236}">
                <a16:creationId xmlns:a16="http://schemas.microsoft.com/office/drawing/2014/main" id="{00428B3D-2B9F-4684-9865-F75FE135966C}"/>
              </a:ext>
            </a:extLst>
          </p:cNvPr>
          <p:cNvSpPr>
            <a:spLocks noChangeShapeType="1"/>
          </p:cNvSpPr>
          <p:nvPr/>
        </p:nvSpPr>
        <p:spPr bwMode="auto">
          <a:xfrm flipV="1">
            <a:off x="6505576" y="4918076"/>
            <a:ext cx="409575" cy="22225"/>
          </a:xfrm>
          <a:prstGeom prst="line">
            <a:avLst/>
          </a:prstGeom>
          <a:noFill/>
          <a:ln w="38100" cmpd="dbl">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20185" name="Text Box 25">
            <a:extLst>
              <a:ext uri="{FF2B5EF4-FFF2-40B4-BE49-F238E27FC236}">
                <a16:creationId xmlns:a16="http://schemas.microsoft.com/office/drawing/2014/main" id="{2641E1D8-E6D0-457A-8444-442C7BD57829}"/>
              </a:ext>
            </a:extLst>
          </p:cNvPr>
          <p:cNvSpPr txBox="1">
            <a:spLocks noChangeArrowheads="1"/>
          </p:cNvSpPr>
          <p:nvPr/>
        </p:nvSpPr>
        <p:spPr bwMode="auto">
          <a:xfrm>
            <a:off x="7967664" y="2174876"/>
            <a:ext cx="409575" cy="396875"/>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-4</a:t>
            </a:r>
          </a:p>
        </p:txBody>
      </p:sp>
      <p:sp>
        <p:nvSpPr>
          <p:cNvPr id="220186" name="Text Box 26">
            <a:extLst>
              <a:ext uri="{FF2B5EF4-FFF2-40B4-BE49-F238E27FC236}">
                <a16:creationId xmlns:a16="http://schemas.microsoft.com/office/drawing/2014/main" id="{56199D49-BD8A-4959-B5E7-3CC4B6CE89CE}"/>
              </a:ext>
            </a:extLst>
          </p:cNvPr>
          <p:cNvSpPr txBox="1">
            <a:spLocks noChangeArrowheads="1"/>
          </p:cNvSpPr>
          <p:nvPr/>
        </p:nvSpPr>
        <p:spPr bwMode="auto">
          <a:xfrm>
            <a:off x="8234364" y="3144839"/>
            <a:ext cx="473075" cy="396875"/>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20175"/>
                                        </p:tgtEl>
                                        <p:attrNameLst>
                                          <p:attrName>style.visibility</p:attrName>
                                        </p:attrNameLst>
                                      </p:cBhvr>
                                      <p:to>
                                        <p:strVal val="visible"/>
                                      </p:to>
                                    </p:set>
                                    <p:animEffect transition="in" filter="checkerboard(across)">
                                      <p:cBhvr>
                                        <p:cTn id="7" dur="500"/>
                                        <p:tgtEl>
                                          <p:spTgt spid="220175"/>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20176"/>
                                        </p:tgtEl>
                                        <p:attrNameLst>
                                          <p:attrName>style.visibility</p:attrName>
                                        </p:attrNameLst>
                                      </p:cBhvr>
                                      <p:to>
                                        <p:strVal val="visible"/>
                                      </p:to>
                                    </p:set>
                                    <p:animEffect transition="in" filter="checkerboard(across)">
                                      <p:cBhvr>
                                        <p:cTn id="10" dur="500"/>
                                        <p:tgtEl>
                                          <p:spTgt spid="220176"/>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220174"/>
                                        </p:tgtEl>
                                        <p:attrNameLst>
                                          <p:attrName>style.visibility</p:attrName>
                                        </p:attrNameLst>
                                      </p:cBhvr>
                                      <p:to>
                                        <p:strVal val="visible"/>
                                      </p:to>
                                    </p:set>
                                    <p:animEffect transition="in" filter="checkerboard(across)">
                                      <p:cBhvr>
                                        <p:cTn id="13" dur="500"/>
                                        <p:tgtEl>
                                          <p:spTgt spid="220174"/>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220178"/>
                                        </p:tgtEl>
                                        <p:attrNameLst>
                                          <p:attrName>style.visibility</p:attrName>
                                        </p:attrNameLst>
                                      </p:cBhvr>
                                      <p:to>
                                        <p:strVal val="visible"/>
                                      </p:to>
                                    </p:set>
                                    <p:animEffect transition="in" filter="checkerboard(across)">
                                      <p:cBhvr>
                                        <p:cTn id="18" dur="500"/>
                                        <p:tgtEl>
                                          <p:spTgt spid="220178"/>
                                        </p:tgtEl>
                                      </p:cBhvr>
                                    </p:animEffect>
                                  </p:childTnLst>
                                </p:cTn>
                              </p:par>
                              <p:par>
                                <p:cTn id="19" presetID="5" presetClass="entr" presetSubtype="10" fill="hold" nodeType="withEffect">
                                  <p:stCondLst>
                                    <p:cond delay="0"/>
                                  </p:stCondLst>
                                  <p:childTnLst>
                                    <p:set>
                                      <p:cBhvr>
                                        <p:cTn id="20" dur="1" fill="hold">
                                          <p:stCondLst>
                                            <p:cond delay="0"/>
                                          </p:stCondLst>
                                        </p:cTn>
                                        <p:tgtEl>
                                          <p:spTgt spid="220177"/>
                                        </p:tgtEl>
                                        <p:attrNameLst>
                                          <p:attrName>style.visibility</p:attrName>
                                        </p:attrNameLst>
                                      </p:cBhvr>
                                      <p:to>
                                        <p:strVal val="visible"/>
                                      </p:to>
                                    </p:set>
                                    <p:animEffect transition="in" filter="checkerboard(across)">
                                      <p:cBhvr>
                                        <p:cTn id="21" dur="500"/>
                                        <p:tgtEl>
                                          <p:spTgt spid="220177"/>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 presetClass="entr" presetSubtype="10" fill="hold" grpId="0" nodeType="clickEffect">
                                  <p:stCondLst>
                                    <p:cond delay="0"/>
                                  </p:stCondLst>
                                  <p:childTnLst>
                                    <p:set>
                                      <p:cBhvr>
                                        <p:cTn id="25" dur="1" fill="hold">
                                          <p:stCondLst>
                                            <p:cond delay="0"/>
                                          </p:stCondLst>
                                        </p:cTn>
                                        <p:tgtEl>
                                          <p:spTgt spid="220180"/>
                                        </p:tgtEl>
                                        <p:attrNameLst>
                                          <p:attrName>style.visibility</p:attrName>
                                        </p:attrNameLst>
                                      </p:cBhvr>
                                      <p:to>
                                        <p:strVal val="visible"/>
                                      </p:to>
                                    </p:set>
                                    <p:animEffect transition="in" filter="checkerboard(across)">
                                      <p:cBhvr>
                                        <p:cTn id="26" dur="500"/>
                                        <p:tgtEl>
                                          <p:spTgt spid="220180"/>
                                        </p:tgtEl>
                                      </p:cBhvr>
                                    </p:animEffect>
                                  </p:childTnLst>
                                </p:cTn>
                              </p:par>
                              <p:par>
                                <p:cTn id="27" presetID="5" presetClass="entr" presetSubtype="10" fill="hold" grpId="0" nodeType="withEffect">
                                  <p:stCondLst>
                                    <p:cond delay="0"/>
                                  </p:stCondLst>
                                  <p:childTnLst>
                                    <p:set>
                                      <p:cBhvr>
                                        <p:cTn id="28" dur="1" fill="hold">
                                          <p:stCondLst>
                                            <p:cond delay="0"/>
                                          </p:stCondLst>
                                        </p:cTn>
                                        <p:tgtEl>
                                          <p:spTgt spid="220179"/>
                                        </p:tgtEl>
                                        <p:attrNameLst>
                                          <p:attrName>style.visibility</p:attrName>
                                        </p:attrNameLst>
                                      </p:cBhvr>
                                      <p:to>
                                        <p:strVal val="visible"/>
                                      </p:to>
                                    </p:set>
                                    <p:animEffect transition="in" filter="checkerboard(across)">
                                      <p:cBhvr>
                                        <p:cTn id="29" dur="500"/>
                                        <p:tgtEl>
                                          <p:spTgt spid="220179"/>
                                        </p:tgtEl>
                                      </p:cBhvr>
                                    </p:animEffect>
                                  </p:childTnLst>
                                </p:cTn>
                              </p:par>
                              <p:par>
                                <p:cTn id="30" presetID="5" presetClass="entr" presetSubtype="10" fill="hold" grpId="0" nodeType="withEffect">
                                  <p:stCondLst>
                                    <p:cond delay="0"/>
                                  </p:stCondLst>
                                  <p:childTnLst>
                                    <p:set>
                                      <p:cBhvr>
                                        <p:cTn id="31" dur="1" fill="hold">
                                          <p:stCondLst>
                                            <p:cond delay="0"/>
                                          </p:stCondLst>
                                        </p:cTn>
                                        <p:tgtEl>
                                          <p:spTgt spid="220181"/>
                                        </p:tgtEl>
                                        <p:attrNameLst>
                                          <p:attrName>style.visibility</p:attrName>
                                        </p:attrNameLst>
                                      </p:cBhvr>
                                      <p:to>
                                        <p:strVal val="visible"/>
                                      </p:to>
                                    </p:set>
                                    <p:animEffect transition="in" filter="checkerboard(across)">
                                      <p:cBhvr>
                                        <p:cTn id="32" dur="500"/>
                                        <p:tgtEl>
                                          <p:spTgt spid="22018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220183"/>
                                        </p:tgtEl>
                                        <p:attrNameLst>
                                          <p:attrName>style.visibility</p:attrName>
                                        </p:attrNameLst>
                                      </p:cBhvr>
                                      <p:to>
                                        <p:strVal val="visible"/>
                                      </p:to>
                                    </p:set>
                                    <p:animEffect transition="in" filter="checkerboard(across)">
                                      <p:cBhvr>
                                        <p:cTn id="37" dur="500"/>
                                        <p:tgtEl>
                                          <p:spTgt spid="220183"/>
                                        </p:tgtEl>
                                      </p:cBhvr>
                                    </p:animEffect>
                                  </p:childTnLst>
                                </p:cTn>
                              </p:par>
                              <p:par>
                                <p:cTn id="38" presetID="5" presetClass="entr" presetSubtype="10" fill="hold" nodeType="withEffect">
                                  <p:stCondLst>
                                    <p:cond delay="0"/>
                                  </p:stCondLst>
                                  <p:childTnLst>
                                    <p:set>
                                      <p:cBhvr>
                                        <p:cTn id="39" dur="1" fill="hold">
                                          <p:stCondLst>
                                            <p:cond delay="0"/>
                                          </p:stCondLst>
                                        </p:cTn>
                                        <p:tgtEl>
                                          <p:spTgt spid="220182"/>
                                        </p:tgtEl>
                                        <p:attrNameLst>
                                          <p:attrName>style.visibility</p:attrName>
                                        </p:attrNameLst>
                                      </p:cBhvr>
                                      <p:to>
                                        <p:strVal val="visible"/>
                                      </p:to>
                                    </p:set>
                                    <p:animEffect transition="in" filter="checkerboard(across)">
                                      <p:cBhvr>
                                        <p:cTn id="40" dur="500"/>
                                        <p:tgtEl>
                                          <p:spTgt spid="220182"/>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5" presetClass="entr" presetSubtype="10" fill="hold" grpId="0" nodeType="clickEffect">
                                  <p:stCondLst>
                                    <p:cond delay="0"/>
                                  </p:stCondLst>
                                  <p:childTnLst>
                                    <p:set>
                                      <p:cBhvr>
                                        <p:cTn id="44" dur="1" fill="hold">
                                          <p:stCondLst>
                                            <p:cond delay="0"/>
                                          </p:stCondLst>
                                        </p:cTn>
                                        <p:tgtEl>
                                          <p:spTgt spid="220186"/>
                                        </p:tgtEl>
                                        <p:attrNameLst>
                                          <p:attrName>style.visibility</p:attrName>
                                        </p:attrNameLst>
                                      </p:cBhvr>
                                      <p:to>
                                        <p:strVal val="visible"/>
                                      </p:to>
                                    </p:set>
                                    <p:animEffect transition="in" filter="checkerboard(across)">
                                      <p:cBhvr>
                                        <p:cTn id="45" dur="500"/>
                                        <p:tgtEl>
                                          <p:spTgt spid="220186"/>
                                        </p:tgtEl>
                                      </p:cBhvr>
                                    </p:animEffect>
                                  </p:childTnLst>
                                </p:cTn>
                              </p:par>
                              <p:par>
                                <p:cTn id="46" presetID="5" presetClass="entr" presetSubtype="10" fill="hold" nodeType="withEffect">
                                  <p:stCondLst>
                                    <p:cond delay="0"/>
                                  </p:stCondLst>
                                  <p:childTnLst>
                                    <p:set>
                                      <p:cBhvr>
                                        <p:cTn id="47" dur="1" fill="hold">
                                          <p:stCondLst>
                                            <p:cond delay="0"/>
                                          </p:stCondLst>
                                        </p:cTn>
                                        <p:tgtEl>
                                          <p:spTgt spid="220168"/>
                                        </p:tgtEl>
                                        <p:attrNameLst>
                                          <p:attrName>style.visibility</p:attrName>
                                        </p:attrNameLst>
                                      </p:cBhvr>
                                      <p:to>
                                        <p:strVal val="visible"/>
                                      </p:to>
                                    </p:set>
                                    <p:animEffect transition="in" filter="checkerboard(across)">
                                      <p:cBhvr>
                                        <p:cTn id="48" dur="500"/>
                                        <p:tgtEl>
                                          <p:spTgt spid="220168"/>
                                        </p:tgtEl>
                                      </p:cBhvr>
                                    </p:animEffect>
                                  </p:childTnLst>
                                </p:cTn>
                              </p:par>
                              <p:par>
                                <p:cTn id="49" presetID="5" presetClass="entr" presetSubtype="10" fill="hold" grpId="0" nodeType="withEffect">
                                  <p:stCondLst>
                                    <p:cond delay="0"/>
                                  </p:stCondLst>
                                  <p:childTnLst>
                                    <p:set>
                                      <p:cBhvr>
                                        <p:cTn id="50" dur="1" fill="hold">
                                          <p:stCondLst>
                                            <p:cond delay="0"/>
                                          </p:stCondLst>
                                        </p:cTn>
                                        <p:tgtEl>
                                          <p:spTgt spid="220185"/>
                                        </p:tgtEl>
                                        <p:attrNameLst>
                                          <p:attrName>style.visibility</p:attrName>
                                        </p:attrNameLst>
                                      </p:cBhvr>
                                      <p:to>
                                        <p:strVal val="visible"/>
                                      </p:to>
                                    </p:set>
                                    <p:animEffect transition="in" filter="checkerboard(across)">
                                      <p:cBhvr>
                                        <p:cTn id="51" dur="500"/>
                                        <p:tgtEl>
                                          <p:spTgt spid="2201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174" grpId="0" animBg="1"/>
      <p:bldP spid="220175" grpId="0" animBg="1"/>
      <p:bldP spid="220176" grpId="0" animBg="1"/>
      <p:bldP spid="220178" grpId="0" animBg="1"/>
      <p:bldP spid="220179" grpId="0" animBg="1"/>
      <p:bldP spid="220180" grpId="0" animBg="1"/>
      <p:bldP spid="220181" grpId="0" animBg="1"/>
      <p:bldP spid="220183" grpId="0" animBg="1"/>
      <p:bldP spid="220185" grpId="0" animBg="1"/>
      <p:bldP spid="220186" grpId="0" animBg="1"/>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Freeform 2">
            <a:extLst>
              <a:ext uri="{FF2B5EF4-FFF2-40B4-BE49-F238E27FC236}">
                <a16:creationId xmlns:a16="http://schemas.microsoft.com/office/drawing/2014/main" id="{EBB2EA0B-2426-4974-B576-C2B75DD3B128}"/>
              </a:ext>
            </a:extLst>
          </p:cNvPr>
          <p:cNvSpPr>
            <a:spLocks/>
          </p:cNvSpPr>
          <p:nvPr/>
        </p:nvSpPr>
        <p:spPr bwMode="auto">
          <a:xfrm>
            <a:off x="6051550" y="2620963"/>
            <a:ext cx="501650" cy="590550"/>
          </a:xfrm>
          <a:custGeom>
            <a:avLst/>
            <a:gdLst>
              <a:gd name="T0" fmla="*/ 0 w 316"/>
              <a:gd name="T1" fmla="*/ 2147483646 h 372"/>
              <a:gd name="T2" fmla="*/ 0 w 316"/>
              <a:gd name="T3" fmla="*/ 2147483646 h 372"/>
              <a:gd name="T4" fmla="*/ 2147483646 w 316"/>
              <a:gd name="T5" fmla="*/ 0 h 372"/>
              <a:gd name="T6" fmla="*/ 2147483646 w 316"/>
              <a:gd name="T7" fmla="*/ 2147483646 h 372"/>
              <a:gd name="T8" fmla="*/ 2147483646 w 316"/>
              <a:gd name="T9" fmla="*/ 2147483646 h 372"/>
              <a:gd name="T10" fmla="*/ 2147483646 w 316"/>
              <a:gd name="T11" fmla="*/ 2147483646 h 372"/>
              <a:gd name="T12" fmla="*/ 2147483646 w 316"/>
              <a:gd name="T13" fmla="*/ 2147483646 h 372"/>
              <a:gd name="T14" fmla="*/ 0 w 316"/>
              <a:gd name="T15" fmla="*/ 2147483646 h 372"/>
              <a:gd name="T16" fmla="*/ 0 60000 65536"/>
              <a:gd name="T17" fmla="*/ 0 60000 65536"/>
              <a:gd name="T18" fmla="*/ 0 60000 65536"/>
              <a:gd name="T19" fmla="*/ 0 60000 65536"/>
              <a:gd name="T20" fmla="*/ 0 60000 65536"/>
              <a:gd name="T21" fmla="*/ 0 60000 65536"/>
              <a:gd name="T22" fmla="*/ 0 60000 65536"/>
              <a:gd name="T23" fmla="*/ 0 60000 65536"/>
              <a:gd name="T24" fmla="*/ 0 w 316"/>
              <a:gd name="T25" fmla="*/ 0 h 372"/>
              <a:gd name="T26" fmla="*/ 316 w 316"/>
              <a:gd name="T27" fmla="*/ 372 h 3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16" h="372">
                <a:moveTo>
                  <a:pt x="0" y="372"/>
                </a:moveTo>
                <a:cubicBezTo>
                  <a:pt x="0" y="320"/>
                  <a:pt x="0" y="269"/>
                  <a:pt x="0" y="217"/>
                </a:cubicBezTo>
                <a:lnTo>
                  <a:pt x="28" y="0"/>
                </a:lnTo>
                <a:lnTo>
                  <a:pt x="232" y="7"/>
                </a:lnTo>
                <a:lnTo>
                  <a:pt x="316" y="105"/>
                </a:lnTo>
                <a:lnTo>
                  <a:pt x="232" y="203"/>
                </a:lnTo>
                <a:lnTo>
                  <a:pt x="91" y="323"/>
                </a:lnTo>
                <a:lnTo>
                  <a:pt x="0" y="37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17091" name="Freeform 3">
            <a:extLst>
              <a:ext uri="{FF2B5EF4-FFF2-40B4-BE49-F238E27FC236}">
                <a16:creationId xmlns:a16="http://schemas.microsoft.com/office/drawing/2014/main" id="{19212269-ADD3-48E0-B0A0-F1D695A04A58}"/>
              </a:ext>
            </a:extLst>
          </p:cNvPr>
          <p:cNvSpPr>
            <a:spLocks/>
          </p:cNvSpPr>
          <p:nvPr/>
        </p:nvSpPr>
        <p:spPr bwMode="auto">
          <a:xfrm>
            <a:off x="2506664" y="-835025"/>
            <a:ext cx="9070975" cy="8143875"/>
          </a:xfrm>
          <a:custGeom>
            <a:avLst/>
            <a:gdLst>
              <a:gd name="T0" fmla="*/ 2147483646 w 5714"/>
              <a:gd name="T1" fmla="*/ 2147483646 h 5130"/>
              <a:gd name="T2" fmla="*/ 2147483646 w 5714"/>
              <a:gd name="T3" fmla="*/ 2147483646 h 5130"/>
              <a:gd name="T4" fmla="*/ 2147483646 w 5714"/>
              <a:gd name="T5" fmla="*/ 2147483646 h 5130"/>
              <a:gd name="T6" fmla="*/ 2147483646 w 5714"/>
              <a:gd name="T7" fmla="*/ 2147483646 h 5130"/>
              <a:gd name="T8" fmla="*/ 2147483646 w 5714"/>
              <a:gd name="T9" fmla="*/ 2147483646 h 5130"/>
              <a:gd name="T10" fmla="*/ 2147483646 w 5714"/>
              <a:gd name="T11" fmla="*/ 2147483646 h 5130"/>
              <a:gd name="T12" fmla="*/ 2147483646 w 5714"/>
              <a:gd name="T13" fmla="*/ 2147483646 h 5130"/>
              <a:gd name="T14" fmla="*/ 2147483646 w 5714"/>
              <a:gd name="T15" fmla="*/ 2147483646 h 5130"/>
              <a:gd name="T16" fmla="*/ 2147483646 w 5714"/>
              <a:gd name="T17" fmla="*/ 2147483646 h 5130"/>
              <a:gd name="T18" fmla="*/ 2147483646 w 5714"/>
              <a:gd name="T19" fmla="*/ 2147483646 h 5130"/>
              <a:gd name="T20" fmla="*/ 2147483646 w 5714"/>
              <a:gd name="T21" fmla="*/ 2147483646 h 5130"/>
              <a:gd name="T22" fmla="*/ 2147483646 w 5714"/>
              <a:gd name="T23" fmla="*/ 2147483646 h 5130"/>
              <a:gd name="T24" fmla="*/ 2147483646 w 5714"/>
              <a:gd name="T25" fmla="*/ 2147483646 h 5130"/>
              <a:gd name="T26" fmla="*/ 2147483646 w 5714"/>
              <a:gd name="T27" fmla="*/ 2147483646 h 51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714"/>
              <a:gd name="T43" fmla="*/ 0 h 5130"/>
              <a:gd name="T44" fmla="*/ 5714 w 5714"/>
              <a:gd name="T45" fmla="*/ 5130 h 513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714" h="5130">
                <a:moveTo>
                  <a:pt x="4200" y="4396"/>
                </a:moveTo>
                <a:cubicBezTo>
                  <a:pt x="3944" y="4356"/>
                  <a:pt x="4047" y="4271"/>
                  <a:pt x="3919" y="4263"/>
                </a:cubicBezTo>
                <a:cubicBezTo>
                  <a:pt x="3791" y="4255"/>
                  <a:pt x="3645" y="4296"/>
                  <a:pt x="3434" y="4347"/>
                </a:cubicBezTo>
                <a:cubicBezTo>
                  <a:pt x="3223" y="4398"/>
                  <a:pt x="3041" y="4531"/>
                  <a:pt x="2654" y="4572"/>
                </a:cubicBezTo>
                <a:cubicBezTo>
                  <a:pt x="2267" y="4613"/>
                  <a:pt x="1549" y="4788"/>
                  <a:pt x="1109" y="4593"/>
                </a:cubicBezTo>
                <a:cubicBezTo>
                  <a:pt x="669" y="4398"/>
                  <a:pt x="26" y="3740"/>
                  <a:pt x="13" y="3399"/>
                </a:cubicBezTo>
                <a:cubicBezTo>
                  <a:pt x="0" y="3058"/>
                  <a:pt x="670" y="2689"/>
                  <a:pt x="1032" y="2549"/>
                </a:cubicBezTo>
                <a:cubicBezTo>
                  <a:pt x="1394" y="2409"/>
                  <a:pt x="1814" y="2735"/>
                  <a:pt x="2184" y="2556"/>
                </a:cubicBezTo>
                <a:cubicBezTo>
                  <a:pt x="2554" y="2377"/>
                  <a:pt x="3046" y="1768"/>
                  <a:pt x="3251" y="1474"/>
                </a:cubicBezTo>
                <a:cubicBezTo>
                  <a:pt x="3456" y="1180"/>
                  <a:pt x="3226" y="934"/>
                  <a:pt x="3413" y="793"/>
                </a:cubicBezTo>
                <a:cubicBezTo>
                  <a:pt x="3600" y="652"/>
                  <a:pt x="4022" y="656"/>
                  <a:pt x="4375" y="631"/>
                </a:cubicBezTo>
                <a:cubicBezTo>
                  <a:pt x="4728" y="606"/>
                  <a:pt x="5354" y="0"/>
                  <a:pt x="5534" y="645"/>
                </a:cubicBezTo>
                <a:cubicBezTo>
                  <a:pt x="5714" y="1290"/>
                  <a:pt x="5678" y="3874"/>
                  <a:pt x="5457" y="4502"/>
                </a:cubicBezTo>
                <a:cubicBezTo>
                  <a:pt x="5236" y="5130"/>
                  <a:pt x="4456" y="4436"/>
                  <a:pt x="4200" y="4396"/>
                </a:cubicBezTo>
                <a:close/>
              </a:path>
            </a:pathLst>
          </a:custGeom>
          <a:solidFill>
            <a:srgbClr val="FFFF66"/>
          </a:solidFill>
          <a:ln w="9525">
            <a:solidFill>
              <a:schemeClr val="tx1"/>
            </a:solidFill>
            <a:round/>
            <a:headEnd/>
            <a:tailEnd/>
          </a:ln>
        </p:spPr>
        <p:txBody>
          <a:bodyPr/>
          <a:lstStyle/>
          <a:p>
            <a:endParaRPr lang="en-US"/>
          </a:p>
        </p:txBody>
      </p:sp>
      <p:sp>
        <p:nvSpPr>
          <p:cNvPr id="217092" name="Oval 4">
            <a:extLst>
              <a:ext uri="{FF2B5EF4-FFF2-40B4-BE49-F238E27FC236}">
                <a16:creationId xmlns:a16="http://schemas.microsoft.com/office/drawing/2014/main" id="{C05E72BD-DAC4-4F5C-82A1-1313F88C328D}"/>
              </a:ext>
            </a:extLst>
          </p:cNvPr>
          <p:cNvSpPr>
            <a:spLocks noChangeArrowheads="1"/>
          </p:cNvSpPr>
          <p:nvPr/>
        </p:nvSpPr>
        <p:spPr bwMode="auto">
          <a:xfrm>
            <a:off x="3073400" y="3679826"/>
            <a:ext cx="3602038" cy="2263775"/>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GB" altLang="cs-CZ" sz="2000"/>
          </a:p>
        </p:txBody>
      </p:sp>
      <p:sp>
        <p:nvSpPr>
          <p:cNvPr id="217093" name="Freeform 5">
            <a:extLst>
              <a:ext uri="{FF2B5EF4-FFF2-40B4-BE49-F238E27FC236}">
                <a16:creationId xmlns:a16="http://schemas.microsoft.com/office/drawing/2014/main" id="{B11BC3E4-FC9E-4090-8D97-F4D241D13047}"/>
              </a:ext>
            </a:extLst>
          </p:cNvPr>
          <p:cNvSpPr>
            <a:spLocks/>
          </p:cNvSpPr>
          <p:nvPr/>
        </p:nvSpPr>
        <p:spPr bwMode="auto">
          <a:xfrm>
            <a:off x="7278688" y="747714"/>
            <a:ext cx="3211512" cy="2954337"/>
          </a:xfrm>
          <a:custGeom>
            <a:avLst/>
            <a:gdLst>
              <a:gd name="T0" fmla="*/ 2147483646 w 2023"/>
              <a:gd name="T1" fmla="*/ 2147483646 h 1861"/>
              <a:gd name="T2" fmla="*/ 2147483646 w 2023"/>
              <a:gd name="T3" fmla="*/ 2147483646 h 1861"/>
              <a:gd name="T4" fmla="*/ 2147483646 w 2023"/>
              <a:gd name="T5" fmla="*/ 2147483646 h 1861"/>
              <a:gd name="T6" fmla="*/ 2147483646 w 2023"/>
              <a:gd name="T7" fmla="*/ 2147483646 h 1861"/>
              <a:gd name="T8" fmla="*/ 0 w 2023"/>
              <a:gd name="T9" fmla="*/ 2147483646 h 1861"/>
              <a:gd name="T10" fmla="*/ 2147483646 w 2023"/>
              <a:gd name="T11" fmla="*/ 2147483646 h 1861"/>
              <a:gd name="T12" fmla="*/ 2147483646 w 2023"/>
              <a:gd name="T13" fmla="*/ 2147483646 h 1861"/>
              <a:gd name="T14" fmla="*/ 2147483646 w 2023"/>
              <a:gd name="T15" fmla="*/ 2147483646 h 1861"/>
              <a:gd name="T16" fmla="*/ 2147483646 w 2023"/>
              <a:gd name="T17" fmla="*/ 0 h 1861"/>
              <a:gd name="T18" fmla="*/ 2147483646 w 2023"/>
              <a:gd name="T19" fmla="*/ 2147483646 h 18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23"/>
              <a:gd name="T31" fmla="*/ 0 h 1861"/>
              <a:gd name="T32" fmla="*/ 2023 w 2023"/>
              <a:gd name="T33" fmla="*/ 1861 h 186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23" h="1861">
                <a:moveTo>
                  <a:pt x="941" y="351"/>
                </a:moveTo>
                <a:cubicBezTo>
                  <a:pt x="879" y="387"/>
                  <a:pt x="818" y="425"/>
                  <a:pt x="758" y="463"/>
                </a:cubicBezTo>
                <a:cubicBezTo>
                  <a:pt x="745" y="471"/>
                  <a:pt x="734" y="481"/>
                  <a:pt x="723" y="491"/>
                </a:cubicBezTo>
                <a:cubicBezTo>
                  <a:pt x="716" y="498"/>
                  <a:pt x="702" y="512"/>
                  <a:pt x="702" y="512"/>
                </a:cubicBezTo>
                <a:lnTo>
                  <a:pt x="0" y="1685"/>
                </a:lnTo>
                <a:lnTo>
                  <a:pt x="119" y="1861"/>
                </a:lnTo>
                <a:lnTo>
                  <a:pt x="1032" y="807"/>
                </a:lnTo>
                <a:lnTo>
                  <a:pt x="2023" y="147"/>
                </a:lnTo>
                <a:lnTo>
                  <a:pt x="1601" y="0"/>
                </a:lnTo>
                <a:lnTo>
                  <a:pt x="941" y="351"/>
                </a:lnTo>
                <a:close/>
              </a:path>
            </a:pathLst>
          </a:custGeom>
          <a:solidFill>
            <a:srgbClr val="66FF66"/>
          </a:solidFill>
          <a:ln w="9525">
            <a:solidFill>
              <a:schemeClr val="tx1"/>
            </a:solidFill>
            <a:round/>
            <a:headEnd/>
            <a:tailEnd/>
          </a:ln>
        </p:spPr>
        <p:txBody>
          <a:bodyPr/>
          <a:lstStyle/>
          <a:p>
            <a:endParaRPr lang="en-US"/>
          </a:p>
        </p:txBody>
      </p:sp>
      <p:sp>
        <p:nvSpPr>
          <p:cNvPr id="217094" name="Freeform 6">
            <a:extLst>
              <a:ext uri="{FF2B5EF4-FFF2-40B4-BE49-F238E27FC236}">
                <a16:creationId xmlns:a16="http://schemas.microsoft.com/office/drawing/2014/main" id="{8CA25166-E28C-4205-BDFB-1324B38A096B}"/>
              </a:ext>
            </a:extLst>
          </p:cNvPr>
          <p:cNvSpPr>
            <a:spLocks/>
          </p:cNvSpPr>
          <p:nvPr/>
        </p:nvSpPr>
        <p:spPr bwMode="auto">
          <a:xfrm>
            <a:off x="6324601" y="320676"/>
            <a:ext cx="1592263" cy="2411413"/>
          </a:xfrm>
          <a:custGeom>
            <a:avLst/>
            <a:gdLst>
              <a:gd name="T0" fmla="*/ 2147483646 w 1003"/>
              <a:gd name="T1" fmla="*/ 2147483646 h 1519"/>
              <a:gd name="T2" fmla="*/ 2147483646 w 1003"/>
              <a:gd name="T3" fmla="*/ 2147483646 h 1519"/>
              <a:gd name="T4" fmla="*/ 2147483646 w 1003"/>
              <a:gd name="T5" fmla="*/ 2147483646 h 1519"/>
              <a:gd name="T6" fmla="*/ 2147483646 w 1003"/>
              <a:gd name="T7" fmla="*/ 2147483646 h 1519"/>
              <a:gd name="T8" fmla="*/ 2147483646 w 1003"/>
              <a:gd name="T9" fmla="*/ 2147483646 h 1519"/>
              <a:gd name="T10" fmla="*/ 2147483646 w 1003"/>
              <a:gd name="T11" fmla="*/ 2147483646 h 1519"/>
              <a:gd name="T12" fmla="*/ 2147483646 w 1003"/>
              <a:gd name="T13" fmla="*/ 2147483646 h 1519"/>
              <a:gd name="T14" fmla="*/ 2147483646 w 1003"/>
              <a:gd name="T15" fmla="*/ 2147483646 h 1519"/>
              <a:gd name="T16" fmla="*/ 0 60000 65536"/>
              <a:gd name="T17" fmla="*/ 0 60000 65536"/>
              <a:gd name="T18" fmla="*/ 0 60000 65536"/>
              <a:gd name="T19" fmla="*/ 0 60000 65536"/>
              <a:gd name="T20" fmla="*/ 0 60000 65536"/>
              <a:gd name="T21" fmla="*/ 0 60000 65536"/>
              <a:gd name="T22" fmla="*/ 0 60000 65536"/>
              <a:gd name="T23" fmla="*/ 0 60000 65536"/>
              <a:gd name="T24" fmla="*/ 0 w 1003"/>
              <a:gd name="T25" fmla="*/ 0 h 1519"/>
              <a:gd name="T26" fmla="*/ 1003 w 1003"/>
              <a:gd name="T27" fmla="*/ 1519 h 151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03" h="1519">
                <a:moveTo>
                  <a:pt x="301" y="1419"/>
                </a:moveTo>
                <a:cubicBezTo>
                  <a:pt x="205" y="1519"/>
                  <a:pt x="322" y="1412"/>
                  <a:pt x="316" y="1334"/>
                </a:cubicBezTo>
                <a:cubicBezTo>
                  <a:pt x="310" y="1256"/>
                  <a:pt x="308" y="1115"/>
                  <a:pt x="266" y="948"/>
                </a:cubicBezTo>
                <a:cubicBezTo>
                  <a:pt x="224" y="781"/>
                  <a:pt x="0" y="482"/>
                  <a:pt x="63" y="330"/>
                </a:cubicBezTo>
                <a:cubicBezTo>
                  <a:pt x="126" y="178"/>
                  <a:pt x="496" y="70"/>
                  <a:pt x="646" y="35"/>
                </a:cubicBezTo>
                <a:cubicBezTo>
                  <a:pt x="796" y="0"/>
                  <a:pt x="921" y="2"/>
                  <a:pt x="962" y="119"/>
                </a:cubicBezTo>
                <a:cubicBezTo>
                  <a:pt x="1003" y="236"/>
                  <a:pt x="997" y="518"/>
                  <a:pt x="892" y="737"/>
                </a:cubicBezTo>
                <a:cubicBezTo>
                  <a:pt x="787" y="956"/>
                  <a:pt x="397" y="1319"/>
                  <a:pt x="301" y="1419"/>
                </a:cubicBezTo>
                <a:close/>
              </a:path>
            </a:pathLst>
          </a:custGeom>
          <a:solidFill>
            <a:srgbClr val="339933"/>
          </a:solidFill>
          <a:ln w="9525">
            <a:solidFill>
              <a:schemeClr val="tx1"/>
            </a:solidFill>
            <a:round/>
            <a:headEnd/>
            <a:tailEnd/>
          </a:ln>
        </p:spPr>
        <p:txBody>
          <a:bodyPr/>
          <a:lstStyle/>
          <a:p>
            <a:endParaRPr lang="en-US"/>
          </a:p>
        </p:txBody>
      </p:sp>
      <p:sp>
        <p:nvSpPr>
          <p:cNvPr id="217095" name="Oval 7">
            <a:extLst>
              <a:ext uri="{FF2B5EF4-FFF2-40B4-BE49-F238E27FC236}">
                <a16:creationId xmlns:a16="http://schemas.microsoft.com/office/drawing/2014/main" id="{2304A895-494F-43F9-8570-FF46020B391B}"/>
              </a:ext>
            </a:extLst>
          </p:cNvPr>
          <p:cNvSpPr>
            <a:spLocks noChangeArrowheads="1"/>
          </p:cNvSpPr>
          <p:nvPr/>
        </p:nvSpPr>
        <p:spPr bwMode="auto">
          <a:xfrm>
            <a:off x="7121526" y="892175"/>
            <a:ext cx="434975" cy="635000"/>
          </a:xfrm>
          <a:prstGeom prst="ellipse">
            <a:avLst/>
          </a:prstGeom>
          <a:solidFill>
            <a:schemeClr val="bg2"/>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222216" name="Line 8">
            <a:extLst>
              <a:ext uri="{FF2B5EF4-FFF2-40B4-BE49-F238E27FC236}">
                <a16:creationId xmlns:a16="http://schemas.microsoft.com/office/drawing/2014/main" id="{7D46F566-1EAA-45BE-B50C-88D7DAB2AC7D}"/>
              </a:ext>
            </a:extLst>
          </p:cNvPr>
          <p:cNvSpPr>
            <a:spLocks noChangeShapeType="1"/>
          </p:cNvSpPr>
          <p:nvPr/>
        </p:nvSpPr>
        <p:spPr bwMode="auto">
          <a:xfrm flipV="1">
            <a:off x="5927726" y="3752850"/>
            <a:ext cx="747713" cy="4953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22217" name="Line 9">
            <a:extLst>
              <a:ext uri="{FF2B5EF4-FFF2-40B4-BE49-F238E27FC236}">
                <a16:creationId xmlns:a16="http://schemas.microsoft.com/office/drawing/2014/main" id="{4A30A242-B681-430D-9BB1-F39E8046D64E}"/>
              </a:ext>
            </a:extLst>
          </p:cNvPr>
          <p:cNvSpPr>
            <a:spLocks noChangeShapeType="1"/>
          </p:cNvSpPr>
          <p:nvPr/>
        </p:nvSpPr>
        <p:spPr bwMode="auto">
          <a:xfrm flipV="1">
            <a:off x="5688014" y="3702050"/>
            <a:ext cx="479425" cy="312738"/>
          </a:xfrm>
          <a:prstGeom prst="line">
            <a:avLst/>
          </a:prstGeom>
          <a:noFill/>
          <a:ln w="2857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222218" name="Text Box 10">
            <a:extLst>
              <a:ext uri="{FF2B5EF4-FFF2-40B4-BE49-F238E27FC236}">
                <a16:creationId xmlns:a16="http://schemas.microsoft.com/office/drawing/2014/main" id="{79CE461C-BCE4-488D-9A7C-F1D3898C5995}"/>
              </a:ext>
            </a:extLst>
          </p:cNvPr>
          <p:cNvSpPr txBox="1">
            <a:spLocks noChangeArrowheads="1"/>
          </p:cNvSpPr>
          <p:nvPr/>
        </p:nvSpPr>
        <p:spPr bwMode="auto">
          <a:xfrm>
            <a:off x="6167438" y="3355976"/>
            <a:ext cx="508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cs-CZ" altLang="cs-CZ" sz="2000"/>
              <a:t>1</a:t>
            </a:r>
          </a:p>
        </p:txBody>
      </p:sp>
      <p:sp>
        <p:nvSpPr>
          <p:cNvPr id="217099" name="Text Box 11">
            <a:extLst>
              <a:ext uri="{FF2B5EF4-FFF2-40B4-BE49-F238E27FC236}">
                <a16:creationId xmlns:a16="http://schemas.microsoft.com/office/drawing/2014/main" id="{BB414DBC-6AE3-4D34-B18A-E0B747D58B8C}"/>
              </a:ext>
            </a:extLst>
          </p:cNvPr>
          <p:cNvSpPr txBox="1">
            <a:spLocks noChangeArrowheads="1"/>
          </p:cNvSpPr>
          <p:nvPr/>
        </p:nvSpPr>
        <p:spPr bwMode="auto">
          <a:xfrm rot="-3472465">
            <a:off x="6584157" y="2428082"/>
            <a:ext cx="14684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interstitium</a:t>
            </a:r>
          </a:p>
        </p:txBody>
      </p:sp>
      <p:sp>
        <p:nvSpPr>
          <p:cNvPr id="222220" name="Line 12">
            <a:extLst>
              <a:ext uri="{FF2B5EF4-FFF2-40B4-BE49-F238E27FC236}">
                <a16:creationId xmlns:a16="http://schemas.microsoft.com/office/drawing/2014/main" id="{2D39162A-0647-4085-99EC-089F9577D1CC}"/>
              </a:ext>
            </a:extLst>
          </p:cNvPr>
          <p:cNvSpPr>
            <a:spLocks noChangeShapeType="1"/>
          </p:cNvSpPr>
          <p:nvPr/>
        </p:nvSpPr>
        <p:spPr bwMode="auto">
          <a:xfrm flipH="1" flipV="1">
            <a:off x="6797676" y="3167064"/>
            <a:ext cx="212725" cy="16033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22221" name="Text Box 13">
            <a:extLst>
              <a:ext uri="{FF2B5EF4-FFF2-40B4-BE49-F238E27FC236}">
                <a16:creationId xmlns:a16="http://schemas.microsoft.com/office/drawing/2014/main" id="{BF96D2BB-BDC5-4CA6-BA2F-3EF99DFEAE70}"/>
              </a:ext>
            </a:extLst>
          </p:cNvPr>
          <p:cNvSpPr txBox="1">
            <a:spLocks noChangeArrowheads="1"/>
          </p:cNvSpPr>
          <p:nvPr/>
        </p:nvSpPr>
        <p:spPr bwMode="auto">
          <a:xfrm>
            <a:off x="6684964" y="3305176"/>
            <a:ext cx="3254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2</a:t>
            </a:r>
          </a:p>
        </p:txBody>
      </p:sp>
      <p:sp>
        <p:nvSpPr>
          <p:cNvPr id="222222" name="Line 14">
            <a:extLst>
              <a:ext uri="{FF2B5EF4-FFF2-40B4-BE49-F238E27FC236}">
                <a16:creationId xmlns:a16="http://schemas.microsoft.com/office/drawing/2014/main" id="{20C77729-EEC0-413F-8B6E-CEC883EDCE75}"/>
              </a:ext>
            </a:extLst>
          </p:cNvPr>
          <p:cNvSpPr>
            <a:spLocks noChangeShapeType="1"/>
          </p:cNvSpPr>
          <p:nvPr/>
        </p:nvSpPr>
        <p:spPr bwMode="auto">
          <a:xfrm flipH="1" flipV="1">
            <a:off x="8085139" y="2593975"/>
            <a:ext cx="236537" cy="573088"/>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22223" name="Text Box 15">
            <a:extLst>
              <a:ext uri="{FF2B5EF4-FFF2-40B4-BE49-F238E27FC236}">
                <a16:creationId xmlns:a16="http://schemas.microsoft.com/office/drawing/2014/main" id="{EC423AA3-84DB-4B7C-899A-A7B73926A3B8}"/>
              </a:ext>
            </a:extLst>
          </p:cNvPr>
          <p:cNvSpPr txBox="1">
            <a:spLocks noChangeArrowheads="1"/>
          </p:cNvSpPr>
          <p:nvPr/>
        </p:nvSpPr>
        <p:spPr bwMode="auto">
          <a:xfrm>
            <a:off x="8229600" y="3230564"/>
            <a:ext cx="3254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3</a:t>
            </a:r>
          </a:p>
        </p:txBody>
      </p:sp>
      <p:sp>
        <p:nvSpPr>
          <p:cNvPr id="222224" name="Text Box 16">
            <a:extLst>
              <a:ext uri="{FF2B5EF4-FFF2-40B4-BE49-F238E27FC236}">
                <a16:creationId xmlns:a16="http://schemas.microsoft.com/office/drawing/2014/main" id="{C1B14938-E390-468E-9ED6-22362985E243}"/>
              </a:ext>
            </a:extLst>
          </p:cNvPr>
          <p:cNvSpPr txBox="1">
            <a:spLocks noChangeArrowheads="1"/>
          </p:cNvSpPr>
          <p:nvPr/>
        </p:nvSpPr>
        <p:spPr bwMode="auto">
          <a:xfrm>
            <a:off x="1819276" y="485776"/>
            <a:ext cx="30527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AutoNum type="arabicPeriod"/>
            </a:pPr>
            <a:r>
              <a:rPr lang="cs-CZ" altLang="cs-CZ" sz="2000"/>
              <a:t>– ISF volume increase</a:t>
            </a:r>
          </a:p>
        </p:txBody>
      </p:sp>
      <p:sp>
        <p:nvSpPr>
          <p:cNvPr id="217105" name="Text Box 17">
            <a:extLst>
              <a:ext uri="{FF2B5EF4-FFF2-40B4-BE49-F238E27FC236}">
                <a16:creationId xmlns:a16="http://schemas.microsoft.com/office/drawing/2014/main" id="{A207FBE5-4799-45D9-8B9B-981222336E46}"/>
              </a:ext>
            </a:extLst>
          </p:cNvPr>
          <p:cNvSpPr txBox="1">
            <a:spLocks noChangeArrowheads="1"/>
          </p:cNvSpPr>
          <p:nvPr/>
        </p:nvSpPr>
        <p:spPr bwMode="auto">
          <a:xfrm>
            <a:off x="1524001" y="6488114"/>
            <a:ext cx="6194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b="1">
                <a:solidFill>
                  <a:srgbClr val="FF0000"/>
                </a:solidFill>
              </a:rPr>
              <a:t>Defensive mechanisms against pulmonary edema</a:t>
            </a:r>
          </a:p>
        </p:txBody>
      </p:sp>
      <p:sp>
        <p:nvSpPr>
          <p:cNvPr id="222226" name="Text Box 18">
            <a:extLst>
              <a:ext uri="{FF2B5EF4-FFF2-40B4-BE49-F238E27FC236}">
                <a16:creationId xmlns:a16="http://schemas.microsoft.com/office/drawing/2014/main" id="{4825783C-3A65-4F75-84BC-AF3B933AF571}"/>
              </a:ext>
            </a:extLst>
          </p:cNvPr>
          <p:cNvSpPr txBox="1">
            <a:spLocks noChangeArrowheads="1"/>
          </p:cNvSpPr>
          <p:nvPr/>
        </p:nvSpPr>
        <p:spPr bwMode="auto">
          <a:xfrm>
            <a:off x="2147888" y="2197101"/>
            <a:ext cx="35163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Rise oc capillary reapsorbtion</a:t>
            </a:r>
          </a:p>
        </p:txBody>
      </p:sp>
      <p:sp>
        <p:nvSpPr>
          <p:cNvPr id="222227" name="Line 19">
            <a:extLst>
              <a:ext uri="{FF2B5EF4-FFF2-40B4-BE49-F238E27FC236}">
                <a16:creationId xmlns:a16="http://schemas.microsoft.com/office/drawing/2014/main" id="{0B6C28C0-114F-4EE0-9AFF-ECEB9708EEB9}"/>
              </a:ext>
            </a:extLst>
          </p:cNvPr>
          <p:cNvSpPr>
            <a:spLocks noChangeShapeType="1"/>
          </p:cNvSpPr>
          <p:nvPr/>
        </p:nvSpPr>
        <p:spPr bwMode="auto">
          <a:xfrm>
            <a:off x="3659189" y="800100"/>
            <a:ext cx="166687" cy="1841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22228" name="Text Box 20">
            <a:extLst>
              <a:ext uri="{FF2B5EF4-FFF2-40B4-BE49-F238E27FC236}">
                <a16:creationId xmlns:a16="http://schemas.microsoft.com/office/drawing/2014/main" id="{5A0B0A55-795F-4CB5-BDB8-CE7B5DE57CE6}"/>
              </a:ext>
            </a:extLst>
          </p:cNvPr>
          <p:cNvSpPr txBox="1">
            <a:spLocks noChangeArrowheads="1"/>
          </p:cNvSpPr>
          <p:nvPr/>
        </p:nvSpPr>
        <p:spPr bwMode="auto">
          <a:xfrm>
            <a:off x="2295525" y="912814"/>
            <a:ext cx="26162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Dilution – drop of ISFoncotic pressure</a:t>
            </a:r>
          </a:p>
        </p:txBody>
      </p:sp>
      <p:sp>
        <p:nvSpPr>
          <p:cNvPr id="222229" name="Text Box 21">
            <a:extLst>
              <a:ext uri="{FF2B5EF4-FFF2-40B4-BE49-F238E27FC236}">
                <a16:creationId xmlns:a16="http://schemas.microsoft.com/office/drawing/2014/main" id="{005E4065-2A38-46DE-B073-55B2E0C50228}"/>
              </a:ext>
            </a:extLst>
          </p:cNvPr>
          <p:cNvSpPr txBox="1">
            <a:spLocks noChangeArrowheads="1"/>
          </p:cNvSpPr>
          <p:nvPr/>
        </p:nvSpPr>
        <p:spPr bwMode="auto">
          <a:xfrm>
            <a:off x="3316289" y="1598614"/>
            <a:ext cx="3584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Rise of hydraulic ISF pressure</a:t>
            </a:r>
          </a:p>
        </p:txBody>
      </p:sp>
      <p:sp>
        <p:nvSpPr>
          <p:cNvPr id="222230" name="Line 22">
            <a:extLst>
              <a:ext uri="{FF2B5EF4-FFF2-40B4-BE49-F238E27FC236}">
                <a16:creationId xmlns:a16="http://schemas.microsoft.com/office/drawing/2014/main" id="{4CA7BFA5-820B-4669-9FA9-F399DB7C1E36}"/>
              </a:ext>
            </a:extLst>
          </p:cNvPr>
          <p:cNvSpPr>
            <a:spLocks noChangeShapeType="1"/>
          </p:cNvSpPr>
          <p:nvPr/>
        </p:nvSpPr>
        <p:spPr bwMode="auto">
          <a:xfrm>
            <a:off x="4303713" y="882651"/>
            <a:ext cx="1384300" cy="8429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22231" name="Line 23">
            <a:extLst>
              <a:ext uri="{FF2B5EF4-FFF2-40B4-BE49-F238E27FC236}">
                <a16:creationId xmlns:a16="http://schemas.microsoft.com/office/drawing/2014/main" id="{FF6B71FE-2A21-461A-82E1-D1A5A3C17E0D}"/>
              </a:ext>
            </a:extLst>
          </p:cNvPr>
          <p:cNvSpPr>
            <a:spLocks noChangeShapeType="1"/>
          </p:cNvSpPr>
          <p:nvPr/>
        </p:nvSpPr>
        <p:spPr bwMode="auto">
          <a:xfrm flipH="1">
            <a:off x="4646614" y="1892300"/>
            <a:ext cx="560387"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22232" name="Line 24">
            <a:extLst>
              <a:ext uri="{FF2B5EF4-FFF2-40B4-BE49-F238E27FC236}">
                <a16:creationId xmlns:a16="http://schemas.microsoft.com/office/drawing/2014/main" id="{DCFE5A16-7092-46A0-9B3E-D4277DFD2893}"/>
              </a:ext>
            </a:extLst>
          </p:cNvPr>
          <p:cNvSpPr>
            <a:spLocks noChangeShapeType="1"/>
          </p:cNvSpPr>
          <p:nvPr/>
        </p:nvSpPr>
        <p:spPr bwMode="auto">
          <a:xfrm flipH="1">
            <a:off x="2765425" y="1598614"/>
            <a:ext cx="190500" cy="6318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22233" name="Text Box 25">
            <a:extLst>
              <a:ext uri="{FF2B5EF4-FFF2-40B4-BE49-F238E27FC236}">
                <a16:creationId xmlns:a16="http://schemas.microsoft.com/office/drawing/2014/main" id="{C8254D58-DC7D-4A1F-BA28-E12C71EECA3F}"/>
              </a:ext>
            </a:extLst>
          </p:cNvPr>
          <p:cNvSpPr txBox="1">
            <a:spLocks noChangeArrowheads="1"/>
          </p:cNvSpPr>
          <p:nvPr/>
        </p:nvSpPr>
        <p:spPr bwMode="auto">
          <a:xfrm>
            <a:off x="7278689" y="4049714"/>
            <a:ext cx="32718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2. – increase of ISF volume</a:t>
            </a:r>
          </a:p>
        </p:txBody>
      </p:sp>
      <p:sp>
        <p:nvSpPr>
          <p:cNvPr id="222234" name="Text Box 26">
            <a:extLst>
              <a:ext uri="{FF2B5EF4-FFF2-40B4-BE49-F238E27FC236}">
                <a16:creationId xmlns:a16="http://schemas.microsoft.com/office/drawing/2014/main" id="{B0BE16BD-705B-441F-AF97-D8A86835D496}"/>
              </a:ext>
            </a:extLst>
          </p:cNvPr>
          <p:cNvSpPr txBox="1">
            <a:spLocks noChangeArrowheads="1"/>
          </p:cNvSpPr>
          <p:nvPr/>
        </p:nvSpPr>
        <p:spPr bwMode="auto">
          <a:xfrm>
            <a:off x="6621464" y="4745039"/>
            <a:ext cx="39338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ISF – storage for edematous fluid</a:t>
            </a:r>
          </a:p>
        </p:txBody>
      </p:sp>
      <p:sp>
        <p:nvSpPr>
          <p:cNvPr id="222235" name="Line 27">
            <a:extLst>
              <a:ext uri="{FF2B5EF4-FFF2-40B4-BE49-F238E27FC236}">
                <a16:creationId xmlns:a16="http://schemas.microsoft.com/office/drawing/2014/main" id="{CD9ECF68-ECC8-4727-B446-B59E286AF3CD}"/>
              </a:ext>
            </a:extLst>
          </p:cNvPr>
          <p:cNvSpPr>
            <a:spLocks noChangeShapeType="1"/>
          </p:cNvSpPr>
          <p:nvPr/>
        </p:nvSpPr>
        <p:spPr bwMode="auto">
          <a:xfrm flipH="1">
            <a:off x="8716963" y="4446588"/>
            <a:ext cx="11112" cy="2984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22236" name="Text Box 28">
            <a:extLst>
              <a:ext uri="{FF2B5EF4-FFF2-40B4-BE49-F238E27FC236}">
                <a16:creationId xmlns:a16="http://schemas.microsoft.com/office/drawing/2014/main" id="{04EE9160-5EE9-45B6-BC70-D6BEAE659582}"/>
              </a:ext>
            </a:extLst>
          </p:cNvPr>
          <p:cNvSpPr txBox="1">
            <a:spLocks noChangeArrowheads="1"/>
          </p:cNvSpPr>
          <p:nvPr/>
        </p:nvSpPr>
        <p:spPr bwMode="auto">
          <a:xfrm>
            <a:off x="3292475" y="2776539"/>
            <a:ext cx="28908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3. – rise of lymhatic flow</a:t>
            </a:r>
          </a:p>
        </p:txBody>
      </p:sp>
      <p:sp>
        <p:nvSpPr>
          <p:cNvPr id="222237" name="Text Box 29">
            <a:extLst>
              <a:ext uri="{FF2B5EF4-FFF2-40B4-BE49-F238E27FC236}">
                <a16:creationId xmlns:a16="http://schemas.microsoft.com/office/drawing/2014/main" id="{4CCC59FB-1F58-42A5-8BA6-B503BE8E74D7}"/>
              </a:ext>
            </a:extLst>
          </p:cNvPr>
          <p:cNvSpPr txBox="1">
            <a:spLocks noChangeArrowheads="1"/>
          </p:cNvSpPr>
          <p:nvPr/>
        </p:nvSpPr>
        <p:spPr bwMode="auto">
          <a:xfrm>
            <a:off x="6211888" y="2273300"/>
            <a:ext cx="61266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Na</a:t>
            </a:r>
            <a:r>
              <a:rPr lang="cs-CZ" altLang="cs-CZ" sz="2000" baseline="30000"/>
              <a:t>+</a:t>
            </a:r>
          </a:p>
        </p:txBody>
      </p:sp>
      <p:sp>
        <p:nvSpPr>
          <p:cNvPr id="222238" name="Line 30">
            <a:extLst>
              <a:ext uri="{FF2B5EF4-FFF2-40B4-BE49-F238E27FC236}">
                <a16:creationId xmlns:a16="http://schemas.microsoft.com/office/drawing/2014/main" id="{ADA3B4E0-1CFD-461A-906D-5726BB3BEB6C}"/>
              </a:ext>
            </a:extLst>
          </p:cNvPr>
          <p:cNvSpPr>
            <a:spLocks noChangeShapeType="1"/>
          </p:cNvSpPr>
          <p:nvPr/>
        </p:nvSpPr>
        <p:spPr bwMode="auto">
          <a:xfrm>
            <a:off x="6669089" y="2582864"/>
            <a:ext cx="206375" cy="1492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22239" name="Line 31">
            <a:extLst>
              <a:ext uri="{FF2B5EF4-FFF2-40B4-BE49-F238E27FC236}">
                <a16:creationId xmlns:a16="http://schemas.microsoft.com/office/drawing/2014/main" id="{499EA2EA-CD5B-4DB6-9050-9AD70A7AAD52}"/>
              </a:ext>
            </a:extLst>
          </p:cNvPr>
          <p:cNvSpPr>
            <a:spLocks noChangeShapeType="1"/>
          </p:cNvSpPr>
          <p:nvPr/>
        </p:nvSpPr>
        <p:spPr bwMode="auto">
          <a:xfrm flipH="1">
            <a:off x="5688013" y="1995489"/>
            <a:ext cx="304800" cy="7969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22240" name="Line 32">
            <a:extLst>
              <a:ext uri="{FF2B5EF4-FFF2-40B4-BE49-F238E27FC236}">
                <a16:creationId xmlns:a16="http://schemas.microsoft.com/office/drawing/2014/main" id="{4960816C-F891-4921-B55E-C6FB8B5E440B}"/>
              </a:ext>
            </a:extLst>
          </p:cNvPr>
          <p:cNvSpPr>
            <a:spLocks noChangeShapeType="1"/>
          </p:cNvSpPr>
          <p:nvPr/>
        </p:nvSpPr>
        <p:spPr bwMode="auto">
          <a:xfrm>
            <a:off x="1727200" y="6200775"/>
            <a:ext cx="2744788"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22241" name="Line 33">
            <a:extLst>
              <a:ext uri="{FF2B5EF4-FFF2-40B4-BE49-F238E27FC236}">
                <a16:creationId xmlns:a16="http://schemas.microsoft.com/office/drawing/2014/main" id="{0342EB2F-6C62-49C4-A6EB-A920F662B042}"/>
              </a:ext>
            </a:extLst>
          </p:cNvPr>
          <p:cNvSpPr>
            <a:spLocks noChangeShapeType="1"/>
          </p:cNvSpPr>
          <p:nvPr/>
        </p:nvSpPr>
        <p:spPr bwMode="auto">
          <a:xfrm flipV="1">
            <a:off x="1727200" y="3627439"/>
            <a:ext cx="0" cy="257333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22242" name="Text Box 34">
            <a:extLst>
              <a:ext uri="{FF2B5EF4-FFF2-40B4-BE49-F238E27FC236}">
                <a16:creationId xmlns:a16="http://schemas.microsoft.com/office/drawing/2014/main" id="{55072A92-01B9-41F1-96D3-58841796F612}"/>
              </a:ext>
            </a:extLst>
          </p:cNvPr>
          <p:cNvSpPr txBox="1">
            <a:spLocks noChangeArrowheads="1"/>
          </p:cNvSpPr>
          <p:nvPr/>
        </p:nvSpPr>
        <p:spPr bwMode="auto">
          <a:xfrm>
            <a:off x="4303713" y="6200776"/>
            <a:ext cx="2438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Left atruim pressure</a:t>
            </a:r>
          </a:p>
        </p:txBody>
      </p:sp>
      <p:sp>
        <p:nvSpPr>
          <p:cNvPr id="222243" name="Text Box 35">
            <a:extLst>
              <a:ext uri="{FF2B5EF4-FFF2-40B4-BE49-F238E27FC236}">
                <a16:creationId xmlns:a16="http://schemas.microsoft.com/office/drawing/2014/main" id="{39CB972A-CFD4-4AED-9F28-CB2D30E7E227}"/>
              </a:ext>
            </a:extLst>
          </p:cNvPr>
          <p:cNvSpPr txBox="1">
            <a:spLocks noChangeArrowheads="1"/>
          </p:cNvSpPr>
          <p:nvPr/>
        </p:nvSpPr>
        <p:spPr bwMode="auto">
          <a:xfrm>
            <a:off x="1435101" y="3179764"/>
            <a:ext cx="22320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Filtration to alveoli</a:t>
            </a:r>
          </a:p>
        </p:txBody>
      </p:sp>
      <p:sp>
        <p:nvSpPr>
          <p:cNvPr id="222244" name="Text Box 36">
            <a:extLst>
              <a:ext uri="{FF2B5EF4-FFF2-40B4-BE49-F238E27FC236}">
                <a16:creationId xmlns:a16="http://schemas.microsoft.com/office/drawing/2014/main" id="{60B199BA-0C13-47A3-AA51-CD43AEE91AF1}"/>
              </a:ext>
            </a:extLst>
          </p:cNvPr>
          <p:cNvSpPr txBox="1">
            <a:spLocks noChangeArrowheads="1"/>
          </p:cNvSpPr>
          <p:nvPr/>
        </p:nvSpPr>
        <p:spPr bwMode="auto">
          <a:xfrm>
            <a:off x="2606676" y="6196014"/>
            <a:ext cx="466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10</a:t>
            </a:r>
          </a:p>
        </p:txBody>
      </p:sp>
      <p:sp>
        <p:nvSpPr>
          <p:cNvPr id="222245" name="Text Box 37">
            <a:extLst>
              <a:ext uri="{FF2B5EF4-FFF2-40B4-BE49-F238E27FC236}">
                <a16:creationId xmlns:a16="http://schemas.microsoft.com/office/drawing/2014/main" id="{AD311697-00E3-46BD-BAB7-CE0BD5617754}"/>
              </a:ext>
            </a:extLst>
          </p:cNvPr>
          <p:cNvSpPr txBox="1">
            <a:spLocks noChangeArrowheads="1"/>
          </p:cNvSpPr>
          <p:nvPr/>
        </p:nvSpPr>
        <p:spPr bwMode="auto">
          <a:xfrm>
            <a:off x="3632201" y="6191251"/>
            <a:ext cx="466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20</a:t>
            </a:r>
          </a:p>
        </p:txBody>
      </p:sp>
      <p:sp>
        <p:nvSpPr>
          <p:cNvPr id="222246" name="Text Box 38">
            <a:extLst>
              <a:ext uri="{FF2B5EF4-FFF2-40B4-BE49-F238E27FC236}">
                <a16:creationId xmlns:a16="http://schemas.microsoft.com/office/drawing/2014/main" id="{A58B4726-A5DE-4368-B013-CC025204B697}"/>
              </a:ext>
            </a:extLst>
          </p:cNvPr>
          <p:cNvSpPr txBox="1">
            <a:spLocks noChangeArrowheads="1"/>
          </p:cNvSpPr>
          <p:nvPr/>
        </p:nvSpPr>
        <p:spPr bwMode="auto">
          <a:xfrm>
            <a:off x="2025650" y="6208714"/>
            <a:ext cx="3254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5</a:t>
            </a:r>
          </a:p>
        </p:txBody>
      </p:sp>
      <p:sp>
        <p:nvSpPr>
          <p:cNvPr id="222247" name="Freeform 39">
            <a:extLst>
              <a:ext uri="{FF2B5EF4-FFF2-40B4-BE49-F238E27FC236}">
                <a16:creationId xmlns:a16="http://schemas.microsoft.com/office/drawing/2014/main" id="{FFEBBE46-50DE-43BB-BBD1-1F2820D54AC2}"/>
              </a:ext>
            </a:extLst>
          </p:cNvPr>
          <p:cNvSpPr>
            <a:spLocks/>
          </p:cNvSpPr>
          <p:nvPr/>
        </p:nvSpPr>
        <p:spPr bwMode="auto">
          <a:xfrm>
            <a:off x="3854450" y="4360863"/>
            <a:ext cx="1828800" cy="1839912"/>
          </a:xfrm>
          <a:custGeom>
            <a:avLst/>
            <a:gdLst>
              <a:gd name="T0" fmla="*/ 0 w 1152"/>
              <a:gd name="T1" fmla="*/ 2147483646 h 1159"/>
              <a:gd name="T2" fmla="*/ 2147483646 w 1152"/>
              <a:gd name="T3" fmla="*/ 2147483646 h 1159"/>
              <a:gd name="T4" fmla="*/ 2147483646 w 1152"/>
              <a:gd name="T5" fmla="*/ 2147483646 h 1159"/>
              <a:gd name="T6" fmla="*/ 2147483646 w 1152"/>
              <a:gd name="T7" fmla="*/ 2147483646 h 1159"/>
              <a:gd name="T8" fmla="*/ 2147483646 w 1152"/>
              <a:gd name="T9" fmla="*/ 0 h 1159"/>
              <a:gd name="T10" fmla="*/ 0 60000 65536"/>
              <a:gd name="T11" fmla="*/ 0 60000 65536"/>
              <a:gd name="T12" fmla="*/ 0 60000 65536"/>
              <a:gd name="T13" fmla="*/ 0 60000 65536"/>
              <a:gd name="T14" fmla="*/ 0 60000 65536"/>
              <a:gd name="T15" fmla="*/ 0 w 1152"/>
              <a:gd name="T16" fmla="*/ 0 h 1159"/>
              <a:gd name="T17" fmla="*/ 1152 w 1152"/>
              <a:gd name="T18" fmla="*/ 1159 h 1159"/>
            </a:gdLst>
            <a:ahLst/>
            <a:cxnLst>
              <a:cxn ang="T10">
                <a:pos x="T0" y="T1"/>
              </a:cxn>
              <a:cxn ang="T11">
                <a:pos x="T2" y="T3"/>
              </a:cxn>
              <a:cxn ang="T12">
                <a:pos x="T4" y="T5"/>
              </a:cxn>
              <a:cxn ang="T13">
                <a:pos x="T6" y="T7"/>
              </a:cxn>
              <a:cxn ang="T14">
                <a:pos x="T8" y="T9"/>
              </a:cxn>
            </a:cxnLst>
            <a:rect l="T15" t="T16" r="T17" b="T18"/>
            <a:pathLst>
              <a:path w="1152" h="1159">
                <a:moveTo>
                  <a:pt x="0" y="1159"/>
                </a:moveTo>
                <a:cubicBezTo>
                  <a:pt x="57" y="1158"/>
                  <a:pt x="114" y="1158"/>
                  <a:pt x="211" y="1109"/>
                </a:cubicBezTo>
                <a:cubicBezTo>
                  <a:pt x="308" y="1060"/>
                  <a:pt x="447" y="1010"/>
                  <a:pt x="583" y="864"/>
                </a:cubicBezTo>
                <a:cubicBezTo>
                  <a:pt x="719" y="718"/>
                  <a:pt x="931" y="375"/>
                  <a:pt x="1026" y="231"/>
                </a:cubicBezTo>
                <a:cubicBezTo>
                  <a:pt x="1121" y="87"/>
                  <a:pt x="1136" y="43"/>
                  <a:pt x="1152" y="0"/>
                </a:cubicBezTo>
              </a:path>
            </a:pathLst>
          </a:custGeom>
          <a:noFill/>
          <a:ln w="3810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7128" name="Text Box 40">
            <a:extLst>
              <a:ext uri="{FF2B5EF4-FFF2-40B4-BE49-F238E27FC236}">
                <a16:creationId xmlns:a16="http://schemas.microsoft.com/office/drawing/2014/main" id="{3B3745EE-B945-4E95-9512-22D2524975BB}"/>
              </a:ext>
            </a:extLst>
          </p:cNvPr>
          <p:cNvSpPr txBox="1">
            <a:spLocks noChangeArrowheads="1"/>
          </p:cNvSpPr>
          <p:nvPr/>
        </p:nvSpPr>
        <p:spPr bwMode="auto">
          <a:xfrm>
            <a:off x="5280025" y="4968876"/>
            <a:ext cx="11176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blood</a:t>
            </a:r>
          </a:p>
          <a:p>
            <a:pPr eaLnBrk="1" hangingPunct="1">
              <a:spcBef>
                <a:spcPct val="0"/>
              </a:spcBef>
              <a:buFontTx/>
              <a:buNone/>
            </a:pPr>
            <a:r>
              <a:rPr lang="cs-CZ" altLang="cs-CZ" sz="2000"/>
              <a:t>capillary</a:t>
            </a:r>
          </a:p>
        </p:txBody>
      </p:sp>
      <p:sp>
        <p:nvSpPr>
          <p:cNvPr id="217129" name="Text Box 41">
            <a:extLst>
              <a:ext uri="{FF2B5EF4-FFF2-40B4-BE49-F238E27FC236}">
                <a16:creationId xmlns:a16="http://schemas.microsoft.com/office/drawing/2014/main" id="{122E41B1-B70E-4780-B043-84F5F0C276B9}"/>
              </a:ext>
            </a:extLst>
          </p:cNvPr>
          <p:cNvSpPr txBox="1">
            <a:spLocks noChangeArrowheads="1"/>
          </p:cNvSpPr>
          <p:nvPr/>
        </p:nvSpPr>
        <p:spPr bwMode="auto">
          <a:xfrm rot="-2135446">
            <a:off x="8432801" y="1265239"/>
            <a:ext cx="1806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Lymph. vessel</a:t>
            </a:r>
          </a:p>
        </p:txBody>
      </p:sp>
      <p:sp>
        <p:nvSpPr>
          <p:cNvPr id="222250" name="Line 42">
            <a:extLst>
              <a:ext uri="{FF2B5EF4-FFF2-40B4-BE49-F238E27FC236}">
                <a16:creationId xmlns:a16="http://schemas.microsoft.com/office/drawing/2014/main" id="{908408FE-EF39-42A6-87DD-7C658B650BE8}"/>
              </a:ext>
            </a:extLst>
          </p:cNvPr>
          <p:cNvSpPr>
            <a:spLocks noChangeShapeType="1"/>
          </p:cNvSpPr>
          <p:nvPr/>
        </p:nvSpPr>
        <p:spPr bwMode="auto">
          <a:xfrm flipH="1" flipV="1">
            <a:off x="6167438" y="2732088"/>
            <a:ext cx="347662" cy="279400"/>
          </a:xfrm>
          <a:prstGeom prst="line">
            <a:avLst/>
          </a:prstGeom>
          <a:noFill/>
          <a:ln w="38100" cmpd="dbl">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2" name="Group 43">
            <a:extLst>
              <a:ext uri="{FF2B5EF4-FFF2-40B4-BE49-F238E27FC236}">
                <a16:creationId xmlns:a16="http://schemas.microsoft.com/office/drawing/2014/main" id="{D962FF92-CCD0-4387-9273-F81D025A820A}"/>
              </a:ext>
            </a:extLst>
          </p:cNvPr>
          <p:cNvGrpSpPr>
            <a:grpSpLocks/>
          </p:cNvGrpSpPr>
          <p:nvPr/>
        </p:nvGrpSpPr>
        <p:grpSpPr bwMode="auto">
          <a:xfrm>
            <a:off x="2670175" y="3919539"/>
            <a:ext cx="1828800" cy="2274887"/>
            <a:chOff x="722" y="2469"/>
            <a:chExt cx="1152" cy="1433"/>
          </a:xfrm>
        </p:grpSpPr>
        <p:sp>
          <p:nvSpPr>
            <p:cNvPr id="217132" name="Freeform 44">
              <a:extLst>
                <a:ext uri="{FF2B5EF4-FFF2-40B4-BE49-F238E27FC236}">
                  <a16:creationId xmlns:a16="http://schemas.microsoft.com/office/drawing/2014/main" id="{398075D5-0600-4633-ADF6-0A31C9A8FCCD}"/>
                </a:ext>
              </a:extLst>
            </p:cNvPr>
            <p:cNvSpPr>
              <a:spLocks/>
            </p:cNvSpPr>
            <p:nvPr/>
          </p:nvSpPr>
          <p:spPr bwMode="auto">
            <a:xfrm>
              <a:off x="722" y="2743"/>
              <a:ext cx="1152" cy="1159"/>
            </a:xfrm>
            <a:custGeom>
              <a:avLst/>
              <a:gdLst>
                <a:gd name="T0" fmla="*/ 0 w 1152"/>
                <a:gd name="T1" fmla="*/ 1159 h 1159"/>
                <a:gd name="T2" fmla="*/ 211 w 1152"/>
                <a:gd name="T3" fmla="*/ 1109 h 1159"/>
                <a:gd name="T4" fmla="*/ 583 w 1152"/>
                <a:gd name="T5" fmla="*/ 864 h 1159"/>
                <a:gd name="T6" fmla="*/ 1026 w 1152"/>
                <a:gd name="T7" fmla="*/ 231 h 1159"/>
                <a:gd name="T8" fmla="*/ 1152 w 1152"/>
                <a:gd name="T9" fmla="*/ 0 h 1159"/>
                <a:gd name="T10" fmla="*/ 0 60000 65536"/>
                <a:gd name="T11" fmla="*/ 0 60000 65536"/>
                <a:gd name="T12" fmla="*/ 0 60000 65536"/>
                <a:gd name="T13" fmla="*/ 0 60000 65536"/>
                <a:gd name="T14" fmla="*/ 0 60000 65536"/>
                <a:gd name="T15" fmla="*/ 0 w 1152"/>
                <a:gd name="T16" fmla="*/ 0 h 1159"/>
                <a:gd name="T17" fmla="*/ 1152 w 1152"/>
                <a:gd name="T18" fmla="*/ 1159 h 1159"/>
              </a:gdLst>
              <a:ahLst/>
              <a:cxnLst>
                <a:cxn ang="T10">
                  <a:pos x="T0" y="T1"/>
                </a:cxn>
                <a:cxn ang="T11">
                  <a:pos x="T2" y="T3"/>
                </a:cxn>
                <a:cxn ang="T12">
                  <a:pos x="T4" y="T5"/>
                </a:cxn>
                <a:cxn ang="T13">
                  <a:pos x="T6" y="T7"/>
                </a:cxn>
                <a:cxn ang="T14">
                  <a:pos x="T8" y="T9"/>
                </a:cxn>
              </a:cxnLst>
              <a:rect l="T15" t="T16" r="T17" b="T18"/>
              <a:pathLst>
                <a:path w="1152" h="1159">
                  <a:moveTo>
                    <a:pt x="0" y="1159"/>
                  </a:moveTo>
                  <a:cubicBezTo>
                    <a:pt x="57" y="1158"/>
                    <a:pt x="114" y="1158"/>
                    <a:pt x="211" y="1109"/>
                  </a:cubicBezTo>
                  <a:cubicBezTo>
                    <a:pt x="308" y="1060"/>
                    <a:pt x="447" y="1010"/>
                    <a:pt x="583" y="864"/>
                  </a:cubicBezTo>
                  <a:cubicBezTo>
                    <a:pt x="719" y="718"/>
                    <a:pt x="931" y="375"/>
                    <a:pt x="1026" y="231"/>
                  </a:cubicBezTo>
                  <a:cubicBezTo>
                    <a:pt x="1121" y="87"/>
                    <a:pt x="1136" y="43"/>
                    <a:pt x="1152" y="0"/>
                  </a:cubicBezTo>
                </a:path>
              </a:pathLst>
            </a:custGeom>
            <a:noFill/>
            <a:ln w="3810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7133" name="Text Box 45">
              <a:extLst>
                <a:ext uri="{FF2B5EF4-FFF2-40B4-BE49-F238E27FC236}">
                  <a16:creationId xmlns:a16="http://schemas.microsoft.com/office/drawing/2014/main" id="{27DA90CF-8015-4B6E-8665-0C03AB587D2C}"/>
                </a:ext>
              </a:extLst>
            </p:cNvPr>
            <p:cNvSpPr txBox="1">
              <a:spLocks noChangeArrowheads="1"/>
            </p:cNvSpPr>
            <p:nvPr/>
          </p:nvSpPr>
          <p:spPr bwMode="auto">
            <a:xfrm rot="-3928822">
              <a:off x="1460" y="2625"/>
              <a:ext cx="562"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ARDS</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22224"/>
                                        </p:tgtEl>
                                        <p:attrNameLst>
                                          <p:attrName>style.visibility</p:attrName>
                                        </p:attrNameLst>
                                      </p:cBhvr>
                                      <p:to>
                                        <p:strVal val="visible"/>
                                      </p:to>
                                    </p:set>
                                    <p:animEffect transition="in" filter="checkerboard(across)">
                                      <p:cBhvr>
                                        <p:cTn id="7" dur="500"/>
                                        <p:tgtEl>
                                          <p:spTgt spid="22222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22228"/>
                                        </p:tgtEl>
                                        <p:attrNameLst>
                                          <p:attrName>style.visibility</p:attrName>
                                        </p:attrNameLst>
                                      </p:cBhvr>
                                      <p:to>
                                        <p:strVal val="visible"/>
                                      </p:to>
                                    </p:set>
                                    <p:animEffect transition="in" filter="checkerboard(across)">
                                      <p:cBhvr>
                                        <p:cTn id="12" dur="500"/>
                                        <p:tgtEl>
                                          <p:spTgt spid="222228"/>
                                        </p:tgtEl>
                                      </p:cBhvr>
                                    </p:animEffect>
                                  </p:childTnLst>
                                </p:cTn>
                              </p:par>
                              <p:par>
                                <p:cTn id="13" presetID="5" presetClass="entr" presetSubtype="10" fill="hold" grpId="0" nodeType="withEffect">
                                  <p:stCondLst>
                                    <p:cond delay="0"/>
                                  </p:stCondLst>
                                  <p:childTnLst>
                                    <p:set>
                                      <p:cBhvr>
                                        <p:cTn id="14" dur="1" fill="hold">
                                          <p:stCondLst>
                                            <p:cond delay="0"/>
                                          </p:stCondLst>
                                        </p:cTn>
                                        <p:tgtEl>
                                          <p:spTgt spid="222229"/>
                                        </p:tgtEl>
                                        <p:attrNameLst>
                                          <p:attrName>style.visibility</p:attrName>
                                        </p:attrNameLst>
                                      </p:cBhvr>
                                      <p:to>
                                        <p:strVal val="visible"/>
                                      </p:to>
                                    </p:set>
                                    <p:animEffect transition="in" filter="checkerboard(across)">
                                      <p:cBhvr>
                                        <p:cTn id="15" dur="500"/>
                                        <p:tgtEl>
                                          <p:spTgt spid="222229"/>
                                        </p:tgtEl>
                                      </p:cBhvr>
                                    </p:animEffect>
                                  </p:childTnLst>
                                </p:cTn>
                              </p:par>
                              <p:par>
                                <p:cTn id="16" presetID="5" presetClass="entr" presetSubtype="10" fill="hold" nodeType="withEffect">
                                  <p:stCondLst>
                                    <p:cond delay="0"/>
                                  </p:stCondLst>
                                  <p:childTnLst>
                                    <p:set>
                                      <p:cBhvr>
                                        <p:cTn id="17" dur="1" fill="hold">
                                          <p:stCondLst>
                                            <p:cond delay="0"/>
                                          </p:stCondLst>
                                        </p:cTn>
                                        <p:tgtEl>
                                          <p:spTgt spid="222227"/>
                                        </p:tgtEl>
                                        <p:attrNameLst>
                                          <p:attrName>style.visibility</p:attrName>
                                        </p:attrNameLst>
                                      </p:cBhvr>
                                      <p:to>
                                        <p:strVal val="visible"/>
                                      </p:to>
                                    </p:set>
                                    <p:animEffect transition="in" filter="checkerboard(across)">
                                      <p:cBhvr>
                                        <p:cTn id="18" dur="500"/>
                                        <p:tgtEl>
                                          <p:spTgt spid="222227"/>
                                        </p:tgtEl>
                                      </p:cBhvr>
                                    </p:animEffect>
                                  </p:childTnLst>
                                </p:cTn>
                              </p:par>
                              <p:par>
                                <p:cTn id="19" presetID="5" presetClass="entr" presetSubtype="10" fill="hold" nodeType="withEffect">
                                  <p:stCondLst>
                                    <p:cond delay="0"/>
                                  </p:stCondLst>
                                  <p:childTnLst>
                                    <p:set>
                                      <p:cBhvr>
                                        <p:cTn id="20" dur="1" fill="hold">
                                          <p:stCondLst>
                                            <p:cond delay="0"/>
                                          </p:stCondLst>
                                        </p:cTn>
                                        <p:tgtEl>
                                          <p:spTgt spid="222230"/>
                                        </p:tgtEl>
                                        <p:attrNameLst>
                                          <p:attrName>style.visibility</p:attrName>
                                        </p:attrNameLst>
                                      </p:cBhvr>
                                      <p:to>
                                        <p:strVal val="visible"/>
                                      </p:to>
                                    </p:set>
                                    <p:animEffect transition="in" filter="checkerboard(across)">
                                      <p:cBhvr>
                                        <p:cTn id="21" dur="500"/>
                                        <p:tgtEl>
                                          <p:spTgt spid="222230"/>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 presetClass="entr" presetSubtype="10" fill="hold" nodeType="clickEffect">
                                  <p:stCondLst>
                                    <p:cond delay="0"/>
                                  </p:stCondLst>
                                  <p:childTnLst>
                                    <p:set>
                                      <p:cBhvr>
                                        <p:cTn id="25" dur="1" fill="hold">
                                          <p:stCondLst>
                                            <p:cond delay="0"/>
                                          </p:stCondLst>
                                        </p:cTn>
                                        <p:tgtEl>
                                          <p:spTgt spid="222232"/>
                                        </p:tgtEl>
                                        <p:attrNameLst>
                                          <p:attrName>style.visibility</p:attrName>
                                        </p:attrNameLst>
                                      </p:cBhvr>
                                      <p:to>
                                        <p:strVal val="visible"/>
                                      </p:to>
                                    </p:set>
                                    <p:animEffect transition="in" filter="checkerboard(across)">
                                      <p:cBhvr>
                                        <p:cTn id="26" dur="500"/>
                                        <p:tgtEl>
                                          <p:spTgt spid="222232"/>
                                        </p:tgtEl>
                                      </p:cBhvr>
                                    </p:animEffect>
                                  </p:childTnLst>
                                </p:cTn>
                              </p:par>
                              <p:par>
                                <p:cTn id="27" presetID="5" presetClass="entr" presetSubtype="10" fill="hold" nodeType="withEffect">
                                  <p:stCondLst>
                                    <p:cond delay="0"/>
                                  </p:stCondLst>
                                  <p:childTnLst>
                                    <p:set>
                                      <p:cBhvr>
                                        <p:cTn id="28" dur="1" fill="hold">
                                          <p:stCondLst>
                                            <p:cond delay="0"/>
                                          </p:stCondLst>
                                        </p:cTn>
                                        <p:tgtEl>
                                          <p:spTgt spid="222231"/>
                                        </p:tgtEl>
                                        <p:attrNameLst>
                                          <p:attrName>style.visibility</p:attrName>
                                        </p:attrNameLst>
                                      </p:cBhvr>
                                      <p:to>
                                        <p:strVal val="visible"/>
                                      </p:to>
                                    </p:set>
                                    <p:animEffect transition="in" filter="checkerboard(across)">
                                      <p:cBhvr>
                                        <p:cTn id="29" dur="500"/>
                                        <p:tgtEl>
                                          <p:spTgt spid="222231"/>
                                        </p:tgtEl>
                                      </p:cBhvr>
                                    </p:animEffect>
                                  </p:childTnLst>
                                </p:cTn>
                              </p:par>
                              <p:par>
                                <p:cTn id="30" presetID="5" presetClass="entr" presetSubtype="10" fill="hold" grpId="0" nodeType="withEffect">
                                  <p:stCondLst>
                                    <p:cond delay="0"/>
                                  </p:stCondLst>
                                  <p:childTnLst>
                                    <p:set>
                                      <p:cBhvr>
                                        <p:cTn id="31" dur="1" fill="hold">
                                          <p:stCondLst>
                                            <p:cond delay="0"/>
                                          </p:stCondLst>
                                        </p:cTn>
                                        <p:tgtEl>
                                          <p:spTgt spid="222226"/>
                                        </p:tgtEl>
                                        <p:attrNameLst>
                                          <p:attrName>style.visibility</p:attrName>
                                        </p:attrNameLst>
                                      </p:cBhvr>
                                      <p:to>
                                        <p:strVal val="visible"/>
                                      </p:to>
                                    </p:set>
                                    <p:animEffect transition="in" filter="checkerboard(across)">
                                      <p:cBhvr>
                                        <p:cTn id="32" dur="500"/>
                                        <p:tgtEl>
                                          <p:spTgt spid="222226"/>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222218"/>
                                        </p:tgtEl>
                                        <p:attrNameLst>
                                          <p:attrName>style.visibility</p:attrName>
                                        </p:attrNameLst>
                                      </p:cBhvr>
                                      <p:to>
                                        <p:strVal val="visible"/>
                                      </p:to>
                                    </p:set>
                                    <p:animEffect transition="in" filter="checkerboard(across)">
                                      <p:cBhvr>
                                        <p:cTn id="37" dur="500"/>
                                        <p:tgtEl>
                                          <p:spTgt spid="222218"/>
                                        </p:tgtEl>
                                      </p:cBhvr>
                                    </p:animEffect>
                                  </p:childTnLst>
                                </p:cTn>
                              </p:par>
                              <p:par>
                                <p:cTn id="38" presetID="5" presetClass="entr" presetSubtype="10" fill="hold" nodeType="withEffect">
                                  <p:stCondLst>
                                    <p:cond delay="0"/>
                                  </p:stCondLst>
                                  <p:childTnLst>
                                    <p:set>
                                      <p:cBhvr>
                                        <p:cTn id="39" dur="1" fill="hold">
                                          <p:stCondLst>
                                            <p:cond delay="0"/>
                                          </p:stCondLst>
                                        </p:cTn>
                                        <p:tgtEl>
                                          <p:spTgt spid="222217"/>
                                        </p:tgtEl>
                                        <p:attrNameLst>
                                          <p:attrName>style.visibility</p:attrName>
                                        </p:attrNameLst>
                                      </p:cBhvr>
                                      <p:to>
                                        <p:strVal val="visible"/>
                                      </p:to>
                                    </p:set>
                                    <p:animEffect transition="in" filter="checkerboard(across)">
                                      <p:cBhvr>
                                        <p:cTn id="40" dur="500"/>
                                        <p:tgtEl>
                                          <p:spTgt spid="222217"/>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5" presetClass="entr" presetSubtype="10" fill="hold" grpId="0" nodeType="clickEffect">
                                  <p:stCondLst>
                                    <p:cond delay="0"/>
                                  </p:stCondLst>
                                  <p:childTnLst>
                                    <p:set>
                                      <p:cBhvr>
                                        <p:cTn id="44" dur="1" fill="hold">
                                          <p:stCondLst>
                                            <p:cond delay="0"/>
                                          </p:stCondLst>
                                        </p:cTn>
                                        <p:tgtEl>
                                          <p:spTgt spid="222233"/>
                                        </p:tgtEl>
                                        <p:attrNameLst>
                                          <p:attrName>style.visibility</p:attrName>
                                        </p:attrNameLst>
                                      </p:cBhvr>
                                      <p:to>
                                        <p:strVal val="visible"/>
                                      </p:to>
                                    </p:set>
                                    <p:animEffect transition="in" filter="checkerboard(across)">
                                      <p:cBhvr>
                                        <p:cTn id="45" dur="500"/>
                                        <p:tgtEl>
                                          <p:spTgt spid="222233"/>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5" presetClass="entr" presetSubtype="10" fill="hold" grpId="0" nodeType="clickEffect">
                                  <p:stCondLst>
                                    <p:cond delay="0"/>
                                  </p:stCondLst>
                                  <p:childTnLst>
                                    <p:set>
                                      <p:cBhvr>
                                        <p:cTn id="49" dur="1" fill="hold">
                                          <p:stCondLst>
                                            <p:cond delay="0"/>
                                          </p:stCondLst>
                                        </p:cTn>
                                        <p:tgtEl>
                                          <p:spTgt spid="222234"/>
                                        </p:tgtEl>
                                        <p:attrNameLst>
                                          <p:attrName>style.visibility</p:attrName>
                                        </p:attrNameLst>
                                      </p:cBhvr>
                                      <p:to>
                                        <p:strVal val="visible"/>
                                      </p:to>
                                    </p:set>
                                    <p:animEffect transition="in" filter="checkerboard(across)">
                                      <p:cBhvr>
                                        <p:cTn id="50" dur="500"/>
                                        <p:tgtEl>
                                          <p:spTgt spid="222234"/>
                                        </p:tgtEl>
                                      </p:cBhvr>
                                    </p:animEffect>
                                  </p:childTnLst>
                                </p:cTn>
                              </p:par>
                              <p:par>
                                <p:cTn id="51" presetID="5" presetClass="entr" presetSubtype="10" fill="hold" nodeType="withEffect">
                                  <p:stCondLst>
                                    <p:cond delay="0"/>
                                  </p:stCondLst>
                                  <p:childTnLst>
                                    <p:set>
                                      <p:cBhvr>
                                        <p:cTn id="52" dur="1" fill="hold">
                                          <p:stCondLst>
                                            <p:cond delay="0"/>
                                          </p:stCondLst>
                                        </p:cTn>
                                        <p:tgtEl>
                                          <p:spTgt spid="222235"/>
                                        </p:tgtEl>
                                        <p:attrNameLst>
                                          <p:attrName>style.visibility</p:attrName>
                                        </p:attrNameLst>
                                      </p:cBhvr>
                                      <p:to>
                                        <p:strVal val="visible"/>
                                      </p:to>
                                    </p:set>
                                    <p:animEffect transition="in" filter="checkerboard(across)">
                                      <p:cBhvr>
                                        <p:cTn id="53" dur="500"/>
                                        <p:tgtEl>
                                          <p:spTgt spid="222235"/>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5" presetClass="entr" presetSubtype="10" fill="hold" nodeType="clickEffect">
                                  <p:stCondLst>
                                    <p:cond delay="0"/>
                                  </p:stCondLst>
                                  <p:childTnLst>
                                    <p:set>
                                      <p:cBhvr>
                                        <p:cTn id="57" dur="1" fill="hold">
                                          <p:stCondLst>
                                            <p:cond delay="0"/>
                                          </p:stCondLst>
                                        </p:cTn>
                                        <p:tgtEl>
                                          <p:spTgt spid="222216"/>
                                        </p:tgtEl>
                                        <p:attrNameLst>
                                          <p:attrName>style.visibility</p:attrName>
                                        </p:attrNameLst>
                                      </p:cBhvr>
                                      <p:to>
                                        <p:strVal val="visible"/>
                                      </p:to>
                                    </p:set>
                                    <p:animEffect transition="in" filter="checkerboard(across)">
                                      <p:cBhvr>
                                        <p:cTn id="58" dur="500"/>
                                        <p:tgtEl>
                                          <p:spTgt spid="222216"/>
                                        </p:tgtEl>
                                      </p:cBhvr>
                                    </p:animEffect>
                                  </p:childTnLst>
                                </p:cTn>
                              </p:par>
                              <p:par>
                                <p:cTn id="59" presetID="5" presetClass="entr" presetSubtype="10" fill="hold" grpId="0" nodeType="withEffect">
                                  <p:stCondLst>
                                    <p:cond delay="0"/>
                                  </p:stCondLst>
                                  <p:childTnLst>
                                    <p:set>
                                      <p:cBhvr>
                                        <p:cTn id="60" dur="1" fill="hold">
                                          <p:stCondLst>
                                            <p:cond delay="0"/>
                                          </p:stCondLst>
                                        </p:cTn>
                                        <p:tgtEl>
                                          <p:spTgt spid="222221"/>
                                        </p:tgtEl>
                                        <p:attrNameLst>
                                          <p:attrName>style.visibility</p:attrName>
                                        </p:attrNameLst>
                                      </p:cBhvr>
                                      <p:to>
                                        <p:strVal val="visible"/>
                                      </p:to>
                                    </p:set>
                                    <p:animEffect transition="in" filter="checkerboard(across)">
                                      <p:cBhvr>
                                        <p:cTn id="61" dur="500"/>
                                        <p:tgtEl>
                                          <p:spTgt spid="222221"/>
                                        </p:tgtEl>
                                      </p:cBhvr>
                                    </p:animEffect>
                                  </p:childTnLst>
                                </p:cTn>
                              </p:par>
                              <p:par>
                                <p:cTn id="62" presetID="5" presetClass="entr" presetSubtype="10" fill="hold" nodeType="withEffect">
                                  <p:stCondLst>
                                    <p:cond delay="0"/>
                                  </p:stCondLst>
                                  <p:childTnLst>
                                    <p:set>
                                      <p:cBhvr>
                                        <p:cTn id="63" dur="1" fill="hold">
                                          <p:stCondLst>
                                            <p:cond delay="0"/>
                                          </p:stCondLst>
                                        </p:cTn>
                                        <p:tgtEl>
                                          <p:spTgt spid="222220"/>
                                        </p:tgtEl>
                                        <p:attrNameLst>
                                          <p:attrName>style.visibility</p:attrName>
                                        </p:attrNameLst>
                                      </p:cBhvr>
                                      <p:to>
                                        <p:strVal val="visible"/>
                                      </p:to>
                                    </p:set>
                                    <p:animEffect transition="in" filter="checkerboard(across)">
                                      <p:cBhvr>
                                        <p:cTn id="64" dur="500"/>
                                        <p:tgtEl>
                                          <p:spTgt spid="222220"/>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5" presetClass="entr" presetSubtype="10" fill="hold" nodeType="clickEffect">
                                  <p:stCondLst>
                                    <p:cond delay="0"/>
                                  </p:stCondLst>
                                  <p:childTnLst>
                                    <p:set>
                                      <p:cBhvr>
                                        <p:cTn id="68" dur="1" fill="hold">
                                          <p:stCondLst>
                                            <p:cond delay="0"/>
                                          </p:stCondLst>
                                        </p:cTn>
                                        <p:tgtEl>
                                          <p:spTgt spid="222239"/>
                                        </p:tgtEl>
                                        <p:attrNameLst>
                                          <p:attrName>style.visibility</p:attrName>
                                        </p:attrNameLst>
                                      </p:cBhvr>
                                      <p:to>
                                        <p:strVal val="visible"/>
                                      </p:to>
                                    </p:set>
                                    <p:animEffect transition="in" filter="checkerboard(across)">
                                      <p:cBhvr>
                                        <p:cTn id="69" dur="500"/>
                                        <p:tgtEl>
                                          <p:spTgt spid="222239"/>
                                        </p:tgtEl>
                                      </p:cBhvr>
                                    </p:animEffect>
                                  </p:childTnLst>
                                </p:cTn>
                              </p:par>
                              <p:par>
                                <p:cTn id="70" presetID="5" presetClass="entr" presetSubtype="10" fill="hold" grpId="0" nodeType="withEffect">
                                  <p:stCondLst>
                                    <p:cond delay="0"/>
                                  </p:stCondLst>
                                  <p:childTnLst>
                                    <p:set>
                                      <p:cBhvr>
                                        <p:cTn id="71" dur="1" fill="hold">
                                          <p:stCondLst>
                                            <p:cond delay="0"/>
                                          </p:stCondLst>
                                        </p:cTn>
                                        <p:tgtEl>
                                          <p:spTgt spid="222236"/>
                                        </p:tgtEl>
                                        <p:attrNameLst>
                                          <p:attrName>style.visibility</p:attrName>
                                        </p:attrNameLst>
                                      </p:cBhvr>
                                      <p:to>
                                        <p:strVal val="visible"/>
                                      </p:to>
                                    </p:set>
                                    <p:animEffect transition="in" filter="checkerboard(across)">
                                      <p:cBhvr>
                                        <p:cTn id="72" dur="500"/>
                                        <p:tgtEl>
                                          <p:spTgt spid="222236"/>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5" presetClass="entr" presetSubtype="10" fill="hold" grpId="0" nodeType="clickEffect">
                                  <p:stCondLst>
                                    <p:cond delay="0"/>
                                  </p:stCondLst>
                                  <p:childTnLst>
                                    <p:set>
                                      <p:cBhvr>
                                        <p:cTn id="76" dur="1" fill="hold">
                                          <p:stCondLst>
                                            <p:cond delay="0"/>
                                          </p:stCondLst>
                                        </p:cTn>
                                        <p:tgtEl>
                                          <p:spTgt spid="222223"/>
                                        </p:tgtEl>
                                        <p:attrNameLst>
                                          <p:attrName>style.visibility</p:attrName>
                                        </p:attrNameLst>
                                      </p:cBhvr>
                                      <p:to>
                                        <p:strVal val="visible"/>
                                      </p:to>
                                    </p:set>
                                    <p:animEffect transition="in" filter="checkerboard(across)">
                                      <p:cBhvr>
                                        <p:cTn id="77" dur="500"/>
                                        <p:tgtEl>
                                          <p:spTgt spid="222223"/>
                                        </p:tgtEl>
                                      </p:cBhvr>
                                    </p:animEffect>
                                  </p:childTnLst>
                                </p:cTn>
                              </p:par>
                              <p:par>
                                <p:cTn id="78" presetID="5" presetClass="entr" presetSubtype="10" fill="hold" nodeType="withEffect">
                                  <p:stCondLst>
                                    <p:cond delay="0"/>
                                  </p:stCondLst>
                                  <p:childTnLst>
                                    <p:set>
                                      <p:cBhvr>
                                        <p:cTn id="79" dur="1" fill="hold">
                                          <p:stCondLst>
                                            <p:cond delay="0"/>
                                          </p:stCondLst>
                                        </p:cTn>
                                        <p:tgtEl>
                                          <p:spTgt spid="222222"/>
                                        </p:tgtEl>
                                        <p:attrNameLst>
                                          <p:attrName>style.visibility</p:attrName>
                                        </p:attrNameLst>
                                      </p:cBhvr>
                                      <p:to>
                                        <p:strVal val="visible"/>
                                      </p:to>
                                    </p:set>
                                    <p:animEffect transition="in" filter="checkerboard(across)">
                                      <p:cBhvr>
                                        <p:cTn id="80" dur="500"/>
                                        <p:tgtEl>
                                          <p:spTgt spid="222222"/>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5" presetClass="entr" presetSubtype="10" fill="hold" nodeType="clickEffect">
                                  <p:stCondLst>
                                    <p:cond delay="0"/>
                                  </p:stCondLst>
                                  <p:childTnLst>
                                    <p:set>
                                      <p:cBhvr>
                                        <p:cTn id="84" dur="1" fill="hold">
                                          <p:stCondLst>
                                            <p:cond delay="0"/>
                                          </p:stCondLst>
                                        </p:cTn>
                                        <p:tgtEl>
                                          <p:spTgt spid="222238"/>
                                        </p:tgtEl>
                                        <p:attrNameLst>
                                          <p:attrName>style.visibility</p:attrName>
                                        </p:attrNameLst>
                                      </p:cBhvr>
                                      <p:to>
                                        <p:strVal val="visible"/>
                                      </p:to>
                                    </p:set>
                                    <p:animEffect transition="in" filter="checkerboard(across)">
                                      <p:cBhvr>
                                        <p:cTn id="85" dur="500"/>
                                        <p:tgtEl>
                                          <p:spTgt spid="222238"/>
                                        </p:tgtEl>
                                      </p:cBhvr>
                                    </p:animEffect>
                                  </p:childTnLst>
                                </p:cTn>
                              </p:par>
                              <p:par>
                                <p:cTn id="86" presetID="5" presetClass="entr" presetSubtype="10" fill="hold" grpId="0" nodeType="withEffect">
                                  <p:stCondLst>
                                    <p:cond delay="0"/>
                                  </p:stCondLst>
                                  <p:childTnLst>
                                    <p:set>
                                      <p:cBhvr>
                                        <p:cTn id="87" dur="1" fill="hold">
                                          <p:stCondLst>
                                            <p:cond delay="0"/>
                                          </p:stCondLst>
                                        </p:cTn>
                                        <p:tgtEl>
                                          <p:spTgt spid="222237"/>
                                        </p:tgtEl>
                                        <p:attrNameLst>
                                          <p:attrName>style.visibility</p:attrName>
                                        </p:attrNameLst>
                                      </p:cBhvr>
                                      <p:to>
                                        <p:strVal val="visible"/>
                                      </p:to>
                                    </p:set>
                                    <p:animEffect transition="in" filter="checkerboard(across)">
                                      <p:cBhvr>
                                        <p:cTn id="88" dur="500"/>
                                        <p:tgtEl>
                                          <p:spTgt spid="222237"/>
                                        </p:tgtEl>
                                      </p:cBhvr>
                                    </p:animEffect>
                                  </p:childTnLst>
                                </p:cTn>
                              </p:par>
                            </p:childTnLst>
                          </p:cTn>
                        </p:par>
                      </p:childTnLst>
                    </p:cTn>
                  </p:par>
                  <p:par>
                    <p:cTn id="89" fill="hold" nodeType="clickPar">
                      <p:stCondLst>
                        <p:cond delay="indefinite"/>
                      </p:stCondLst>
                      <p:childTnLst>
                        <p:par>
                          <p:cTn id="90" fill="hold" nodeType="withGroup">
                            <p:stCondLst>
                              <p:cond delay="0"/>
                            </p:stCondLst>
                            <p:childTnLst>
                              <p:par>
                                <p:cTn id="91" presetID="5" presetClass="entr" presetSubtype="10" fill="hold" nodeType="clickEffect">
                                  <p:stCondLst>
                                    <p:cond delay="0"/>
                                  </p:stCondLst>
                                  <p:childTnLst>
                                    <p:set>
                                      <p:cBhvr>
                                        <p:cTn id="92" dur="1" fill="hold">
                                          <p:stCondLst>
                                            <p:cond delay="0"/>
                                          </p:stCondLst>
                                        </p:cTn>
                                        <p:tgtEl>
                                          <p:spTgt spid="222241"/>
                                        </p:tgtEl>
                                        <p:attrNameLst>
                                          <p:attrName>style.visibility</p:attrName>
                                        </p:attrNameLst>
                                      </p:cBhvr>
                                      <p:to>
                                        <p:strVal val="visible"/>
                                      </p:to>
                                    </p:set>
                                    <p:animEffect transition="in" filter="checkerboard(across)">
                                      <p:cBhvr>
                                        <p:cTn id="93" dur="500"/>
                                        <p:tgtEl>
                                          <p:spTgt spid="222241"/>
                                        </p:tgtEl>
                                      </p:cBhvr>
                                    </p:animEffect>
                                  </p:childTnLst>
                                </p:cTn>
                              </p:par>
                              <p:par>
                                <p:cTn id="94" presetID="5" presetClass="entr" presetSubtype="10" fill="hold" grpId="0" nodeType="withEffect">
                                  <p:stCondLst>
                                    <p:cond delay="0"/>
                                  </p:stCondLst>
                                  <p:childTnLst>
                                    <p:set>
                                      <p:cBhvr>
                                        <p:cTn id="95" dur="1" fill="hold">
                                          <p:stCondLst>
                                            <p:cond delay="0"/>
                                          </p:stCondLst>
                                        </p:cTn>
                                        <p:tgtEl>
                                          <p:spTgt spid="222243"/>
                                        </p:tgtEl>
                                        <p:attrNameLst>
                                          <p:attrName>style.visibility</p:attrName>
                                        </p:attrNameLst>
                                      </p:cBhvr>
                                      <p:to>
                                        <p:strVal val="visible"/>
                                      </p:to>
                                    </p:set>
                                    <p:animEffect transition="in" filter="checkerboard(across)">
                                      <p:cBhvr>
                                        <p:cTn id="96" dur="500"/>
                                        <p:tgtEl>
                                          <p:spTgt spid="222243"/>
                                        </p:tgtEl>
                                      </p:cBhvr>
                                    </p:animEffect>
                                  </p:childTnLst>
                                </p:cTn>
                              </p:par>
                              <p:par>
                                <p:cTn id="97" presetID="5" presetClass="entr" presetSubtype="10" fill="hold" grpId="0" nodeType="withEffect">
                                  <p:stCondLst>
                                    <p:cond delay="0"/>
                                  </p:stCondLst>
                                  <p:childTnLst>
                                    <p:set>
                                      <p:cBhvr>
                                        <p:cTn id="98" dur="1" fill="hold">
                                          <p:stCondLst>
                                            <p:cond delay="0"/>
                                          </p:stCondLst>
                                        </p:cTn>
                                        <p:tgtEl>
                                          <p:spTgt spid="222246"/>
                                        </p:tgtEl>
                                        <p:attrNameLst>
                                          <p:attrName>style.visibility</p:attrName>
                                        </p:attrNameLst>
                                      </p:cBhvr>
                                      <p:to>
                                        <p:strVal val="visible"/>
                                      </p:to>
                                    </p:set>
                                    <p:animEffect transition="in" filter="checkerboard(across)">
                                      <p:cBhvr>
                                        <p:cTn id="99" dur="500"/>
                                        <p:tgtEl>
                                          <p:spTgt spid="222246"/>
                                        </p:tgtEl>
                                      </p:cBhvr>
                                    </p:animEffect>
                                  </p:childTnLst>
                                </p:cTn>
                              </p:par>
                              <p:par>
                                <p:cTn id="100" presetID="5" presetClass="entr" presetSubtype="10" fill="hold" grpId="0" nodeType="withEffect">
                                  <p:stCondLst>
                                    <p:cond delay="0"/>
                                  </p:stCondLst>
                                  <p:childTnLst>
                                    <p:set>
                                      <p:cBhvr>
                                        <p:cTn id="101" dur="1" fill="hold">
                                          <p:stCondLst>
                                            <p:cond delay="0"/>
                                          </p:stCondLst>
                                        </p:cTn>
                                        <p:tgtEl>
                                          <p:spTgt spid="222244"/>
                                        </p:tgtEl>
                                        <p:attrNameLst>
                                          <p:attrName>style.visibility</p:attrName>
                                        </p:attrNameLst>
                                      </p:cBhvr>
                                      <p:to>
                                        <p:strVal val="visible"/>
                                      </p:to>
                                    </p:set>
                                    <p:animEffect transition="in" filter="checkerboard(across)">
                                      <p:cBhvr>
                                        <p:cTn id="102" dur="500"/>
                                        <p:tgtEl>
                                          <p:spTgt spid="222244"/>
                                        </p:tgtEl>
                                      </p:cBhvr>
                                    </p:animEffect>
                                  </p:childTnLst>
                                </p:cTn>
                              </p:par>
                              <p:par>
                                <p:cTn id="103" presetID="5" presetClass="entr" presetSubtype="10" fill="hold" grpId="0" nodeType="withEffect">
                                  <p:stCondLst>
                                    <p:cond delay="0"/>
                                  </p:stCondLst>
                                  <p:childTnLst>
                                    <p:set>
                                      <p:cBhvr>
                                        <p:cTn id="104" dur="1" fill="hold">
                                          <p:stCondLst>
                                            <p:cond delay="0"/>
                                          </p:stCondLst>
                                        </p:cTn>
                                        <p:tgtEl>
                                          <p:spTgt spid="222245"/>
                                        </p:tgtEl>
                                        <p:attrNameLst>
                                          <p:attrName>style.visibility</p:attrName>
                                        </p:attrNameLst>
                                      </p:cBhvr>
                                      <p:to>
                                        <p:strVal val="visible"/>
                                      </p:to>
                                    </p:set>
                                    <p:animEffect transition="in" filter="checkerboard(across)">
                                      <p:cBhvr>
                                        <p:cTn id="105" dur="500"/>
                                        <p:tgtEl>
                                          <p:spTgt spid="222245"/>
                                        </p:tgtEl>
                                      </p:cBhvr>
                                    </p:animEffect>
                                  </p:childTnLst>
                                </p:cTn>
                              </p:par>
                              <p:par>
                                <p:cTn id="106" presetID="5" presetClass="entr" presetSubtype="10" fill="hold" nodeType="withEffect">
                                  <p:stCondLst>
                                    <p:cond delay="0"/>
                                  </p:stCondLst>
                                  <p:childTnLst>
                                    <p:set>
                                      <p:cBhvr>
                                        <p:cTn id="107" dur="1" fill="hold">
                                          <p:stCondLst>
                                            <p:cond delay="0"/>
                                          </p:stCondLst>
                                        </p:cTn>
                                        <p:tgtEl>
                                          <p:spTgt spid="222240"/>
                                        </p:tgtEl>
                                        <p:attrNameLst>
                                          <p:attrName>style.visibility</p:attrName>
                                        </p:attrNameLst>
                                      </p:cBhvr>
                                      <p:to>
                                        <p:strVal val="visible"/>
                                      </p:to>
                                    </p:set>
                                    <p:animEffect transition="in" filter="checkerboard(across)">
                                      <p:cBhvr>
                                        <p:cTn id="108" dur="500"/>
                                        <p:tgtEl>
                                          <p:spTgt spid="222240"/>
                                        </p:tgtEl>
                                      </p:cBhvr>
                                    </p:animEffect>
                                  </p:childTnLst>
                                </p:cTn>
                              </p:par>
                              <p:par>
                                <p:cTn id="109" presetID="5" presetClass="entr" presetSubtype="10" fill="hold" nodeType="withEffect">
                                  <p:stCondLst>
                                    <p:cond delay="0"/>
                                  </p:stCondLst>
                                  <p:childTnLst>
                                    <p:set>
                                      <p:cBhvr>
                                        <p:cTn id="110" dur="1" fill="hold">
                                          <p:stCondLst>
                                            <p:cond delay="0"/>
                                          </p:stCondLst>
                                        </p:cTn>
                                        <p:tgtEl>
                                          <p:spTgt spid="222247"/>
                                        </p:tgtEl>
                                        <p:attrNameLst>
                                          <p:attrName>style.visibility</p:attrName>
                                        </p:attrNameLst>
                                      </p:cBhvr>
                                      <p:to>
                                        <p:strVal val="visible"/>
                                      </p:to>
                                    </p:set>
                                    <p:animEffect transition="in" filter="checkerboard(across)">
                                      <p:cBhvr>
                                        <p:cTn id="111" dur="500"/>
                                        <p:tgtEl>
                                          <p:spTgt spid="222247"/>
                                        </p:tgtEl>
                                      </p:cBhvr>
                                    </p:animEffect>
                                  </p:childTnLst>
                                </p:cTn>
                              </p:par>
                              <p:par>
                                <p:cTn id="112" presetID="5" presetClass="entr" presetSubtype="10" fill="hold" grpId="0" nodeType="withEffect">
                                  <p:stCondLst>
                                    <p:cond delay="0"/>
                                  </p:stCondLst>
                                  <p:childTnLst>
                                    <p:set>
                                      <p:cBhvr>
                                        <p:cTn id="113" dur="1" fill="hold">
                                          <p:stCondLst>
                                            <p:cond delay="0"/>
                                          </p:stCondLst>
                                        </p:cTn>
                                        <p:tgtEl>
                                          <p:spTgt spid="222242"/>
                                        </p:tgtEl>
                                        <p:attrNameLst>
                                          <p:attrName>style.visibility</p:attrName>
                                        </p:attrNameLst>
                                      </p:cBhvr>
                                      <p:to>
                                        <p:strVal val="visible"/>
                                      </p:to>
                                    </p:set>
                                    <p:animEffect transition="in" filter="checkerboard(across)">
                                      <p:cBhvr>
                                        <p:cTn id="114" dur="500"/>
                                        <p:tgtEl>
                                          <p:spTgt spid="222242"/>
                                        </p:tgtEl>
                                      </p:cBhvr>
                                    </p:animEffect>
                                  </p:childTnLst>
                                </p:cTn>
                              </p:par>
                            </p:childTnLst>
                          </p:cTn>
                        </p:par>
                      </p:childTnLst>
                    </p:cTn>
                  </p:par>
                  <p:par>
                    <p:cTn id="115" fill="hold" nodeType="clickPar">
                      <p:stCondLst>
                        <p:cond delay="indefinite"/>
                      </p:stCondLst>
                      <p:childTnLst>
                        <p:par>
                          <p:cTn id="116" fill="hold" nodeType="withGroup">
                            <p:stCondLst>
                              <p:cond delay="0"/>
                            </p:stCondLst>
                            <p:childTnLst>
                              <p:par>
                                <p:cTn id="117" presetID="5" presetClass="entr" presetSubtype="10" fill="hold" nodeType="clickEffect">
                                  <p:stCondLst>
                                    <p:cond delay="0"/>
                                  </p:stCondLst>
                                  <p:childTnLst>
                                    <p:set>
                                      <p:cBhvr>
                                        <p:cTn id="118" dur="1" fill="hold">
                                          <p:stCondLst>
                                            <p:cond delay="0"/>
                                          </p:stCondLst>
                                        </p:cTn>
                                        <p:tgtEl>
                                          <p:spTgt spid="222210"/>
                                        </p:tgtEl>
                                        <p:attrNameLst>
                                          <p:attrName>style.visibility</p:attrName>
                                        </p:attrNameLst>
                                      </p:cBhvr>
                                      <p:to>
                                        <p:strVal val="visible"/>
                                      </p:to>
                                    </p:set>
                                    <p:animEffect transition="in" filter="checkerboard(across)">
                                      <p:cBhvr>
                                        <p:cTn id="119" dur="500"/>
                                        <p:tgtEl>
                                          <p:spTgt spid="222210"/>
                                        </p:tgtEl>
                                      </p:cBhvr>
                                    </p:animEffect>
                                  </p:childTnLst>
                                </p:cTn>
                              </p:par>
                              <p:par>
                                <p:cTn id="120" presetID="5" presetClass="entr" presetSubtype="10" fill="hold" nodeType="withEffect">
                                  <p:stCondLst>
                                    <p:cond delay="0"/>
                                  </p:stCondLst>
                                  <p:childTnLst>
                                    <p:set>
                                      <p:cBhvr>
                                        <p:cTn id="121" dur="1" fill="hold">
                                          <p:stCondLst>
                                            <p:cond delay="0"/>
                                          </p:stCondLst>
                                        </p:cTn>
                                        <p:tgtEl>
                                          <p:spTgt spid="222250"/>
                                        </p:tgtEl>
                                        <p:attrNameLst>
                                          <p:attrName>style.visibility</p:attrName>
                                        </p:attrNameLst>
                                      </p:cBhvr>
                                      <p:to>
                                        <p:strVal val="visible"/>
                                      </p:to>
                                    </p:set>
                                    <p:animEffect transition="in" filter="checkerboard(across)">
                                      <p:cBhvr>
                                        <p:cTn id="122" dur="500"/>
                                        <p:tgtEl>
                                          <p:spTgt spid="222250"/>
                                        </p:tgtEl>
                                      </p:cBhvr>
                                    </p:animEffect>
                                  </p:childTnLst>
                                </p:cTn>
                              </p:par>
                            </p:childTnLst>
                          </p:cTn>
                        </p:par>
                      </p:childTnLst>
                    </p:cTn>
                  </p:par>
                  <p:par>
                    <p:cTn id="123" fill="hold" nodeType="clickPar">
                      <p:stCondLst>
                        <p:cond delay="indefinite"/>
                      </p:stCondLst>
                      <p:childTnLst>
                        <p:par>
                          <p:cTn id="124" fill="hold" nodeType="withGroup">
                            <p:stCondLst>
                              <p:cond delay="0"/>
                            </p:stCondLst>
                            <p:childTnLst>
                              <p:par>
                                <p:cTn id="125" presetID="5" presetClass="entr" presetSubtype="10" fill="hold" nodeType="clickEffect">
                                  <p:stCondLst>
                                    <p:cond delay="0"/>
                                  </p:stCondLst>
                                  <p:childTnLst>
                                    <p:set>
                                      <p:cBhvr>
                                        <p:cTn id="126" dur="1" fill="hold">
                                          <p:stCondLst>
                                            <p:cond delay="0"/>
                                          </p:stCondLst>
                                        </p:cTn>
                                        <p:tgtEl>
                                          <p:spTgt spid="2"/>
                                        </p:tgtEl>
                                        <p:attrNameLst>
                                          <p:attrName>style.visibility</p:attrName>
                                        </p:attrNameLst>
                                      </p:cBhvr>
                                      <p:to>
                                        <p:strVal val="visible"/>
                                      </p:to>
                                    </p:set>
                                    <p:animEffect transition="in" filter="checkerboard(across)">
                                      <p:cBhvr>
                                        <p:cTn id="1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2218" grpId="0"/>
      <p:bldP spid="222221" grpId="0"/>
      <p:bldP spid="222223" grpId="0"/>
      <p:bldP spid="222224" grpId="0"/>
      <p:bldP spid="222226" grpId="0"/>
      <p:bldP spid="222228" grpId="0"/>
      <p:bldP spid="222229" grpId="0"/>
      <p:bldP spid="222233" grpId="0"/>
      <p:bldP spid="222234" grpId="0"/>
      <p:bldP spid="222236" grpId="0"/>
      <p:bldP spid="222237" grpId="0"/>
      <p:bldP spid="222242" grpId="0"/>
      <p:bldP spid="222243" grpId="0"/>
      <p:bldP spid="222244" grpId="0"/>
      <p:bldP spid="222245" grpId="0"/>
      <p:bldP spid="222246" grpId="0"/>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Text Box 2">
            <a:extLst>
              <a:ext uri="{FF2B5EF4-FFF2-40B4-BE49-F238E27FC236}">
                <a16:creationId xmlns:a16="http://schemas.microsoft.com/office/drawing/2014/main" id="{87DD766E-56AF-42D2-9DA4-173FAD5A5AAD}"/>
              </a:ext>
            </a:extLst>
          </p:cNvPr>
          <p:cNvSpPr txBox="1">
            <a:spLocks noChangeArrowheads="1"/>
          </p:cNvSpPr>
          <p:nvPr/>
        </p:nvSpPr>
        <p:spPr bwMode="auto">
          <a:xfrm>
            <a:off x="2754313" y="2871789"/>
            <a:ext cx="3625850" cy="396875"/>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Penetration of protein rich fluid</a:t>
            </a:r>
          </a:p>
        </p:txBody>
      </p:sp>
      <p:sp>
        <p:nvSpPr>
          <p:cNvPr id="232451" name="Text Box 3">
            <a:extLst>
              <a:ext uri="{FF2B5EF4-FFF2-40B4-BE49-F238E27FC236}">
                <a16:creationId xmlns:a16="http://schemas.microsoft.com/office/drawing/2014/main" id="{5AEBF83D-CCE1-4E8E-83EA-3D4BE69CA8F5}"/>
              </a:ext>
            </a:extLst>
          </p:cNvPr>
          <p:cNvSpPr txBox="1">
            <a:spLocks noChangeArrowheads="1"/>
          </p:cNvSpPr>
          <p:nvPr/>
        </p:nvSpPr>
        <p:spPr bwMode="auto">
          <a:xfrm>
            <a:off x="1579564" y="3311526"/>
            <a:ext cx="4586287" cy="396875"/>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Deposits of fibrine (hyaline membanes)</a:t>
            </a:r>
          </a:p>
        </p:txBody>
      </p:sp>
      <p:sp>
        <p:nvSpPr>
          <p:cNvPr id="227332" name="Freeform 4">
            <a:extLst>
              <a:ext uri="{FF2B5EF4-FFF2-40B4-BE49-F238E27FC236}">
                <a16:creationId xmlns:a16="http://schemas.microsoft.com/office/drawing/2014/main" id="{DEB19690-5500-43DE-A828-6429931A7FF9}"/>
              </a:ext>
            </a:extLst>
          </p:cNvPr>
          <p:cNvSpPr>
            <a:spLocks/>
          </p:cNvSpPr>
          <p:nvPr/>
        </p:nvSpPr>
        <p:spPr bwMode="auto">
          <a:xfrm>
            <a:off x="2506664" y="-322263"/>
            <a:ext cx="9070975" cy="8143876"/>
          </a:xfrm>
          <a:custGeom>
            <a:avLst/>
            <a:gdLst>
              <a:gd name="T0" fmla="*/ 2147483646 w 5714"/>
              <a:gd name="T1" fmla="*/ 2147483646 h 5130"/>
              <a:gd name="T2" fmla="*/ 2147483646 w 5714"/>
              <a:gd name="T3" fmla="*/ 2147483646 h 5130"/>
              <a:gd name="T4" fmla="*/ 2147483646 w 5714"/>
              <a:gd name="T5" fmla="*/ 2147483646 h 5130"/>
              <a:gd name="T6" fmla="*/ 2147483646 w 5714"/>
              <a:gd name="T7" fmla="*/ 2147483646 h 5130"/>
              <a:gd name="T8" fmla="*/ 2147483646 w 5714"/>
              <a:gd name="T9" fmla="*/ 2147483646 h 5130"/>
              <a:gd name="T10" fmla="*/ 2147483646 w 5714"/>
              <a:gd name="T11" fmla="*/ 2147483646 h 5130"/>
              <a:gd name="T12" fmla="*/ 2147483646 w 5714"/>
              <a:gd name="T13" fmla="*/ 2147483646 h 5130"/>
              <a:gd name="T14" fmla="*/ 2147483646 w 5714"/>
              <a:gd name="T15" fmla="*/ 2147483646 h 5130"/>
              <a:gd name="T16" fmla="*/ 2147483646 w 5714"/>
              <a:gd name="T17" fmla="*/ 2147483646 h 5130"/>
              <a:gd name="T18" fmla="*/ 2147483646 w 5714"/>
              <a:gd name="T19" fmla="*/ 2147483646 h 5130"/>
              <a:gd name="T20" fmla="*/ 2147483646 w 5714"/>
              <a:gd name="T21" fmla="*/ 2147483646 h 5130"/>
              <a:gd name="T22" fmla="*/ 2147483646 w 5714"/>
              <a:gd name="T23" fmla="*/ 2147483646 h 5130"/>
              <a:gd name="T24" fmla="*/ 2147483646 w 5714"/>
              <a:gd name="T25" fmla="*/ 2147483646 h 5130"/>
              <a:gd name="T26" fmla="*/ 2147483646 w 5714"/>
              <a:gd name="T27" fmla="*/ 2147483646 h 51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714"/>
              <a:gd name="T43" fmla="*/ 0 h 5130"/>
              <a:gd name="T44" fmla="*/ 5714 w 5714"/>
              <a:gd name="T45" fmla="*/ 5130 h 513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714" h="5130">
                <a:moveTo>
                  <a:pt x="4200" y="4396"/>
                </a:moveTo>
                <a:cubicBezTo>
                  <a:pt x="3944" y="4356"/>
                  <a:pt x="4047" y="4271"/>
                  <a:pt x="3919" y="4263"/>
                </a:cubicBezTo>
                <a:cubicBezTo>
                  <a:pt x="3791" y="4255"/>
                  <a:pt x="3645" y="4296"/>
                  <a:pt x="3434" y="4347"/>
                </a:cubicBezTo>
                <a:cubicBezTo>
                  <a:pt x="3223" y="4398"/>
                  <a:pt x="3041" y="4531"/>
                  <a:pt x="2654" y="4572"/>
                </a:cubicBezTo>
                <a:cubicBezTo>
                  <a:pt x="2267" y="4613"/>
                  <a:pt x="1549" y="4788"/>
                  <a:pt x="1109" y="4593"/>
                </a:cubicBezTo>
                <a:cubicBezTo>
                  <a:pt x="669" y="4398"/>
                  <a:pt x="26" y="3740"/>
                  <a:pt x="13" y="3399"/>
                </a:cubicBezTo>
                <a:cubicBezTo>
                  <a:pt x="0" y="3058"/>
                  <a:pt x="670" y="2689"/>
                  <a:pt x="1032" y="2549"/>
                </a:cubicBezTo>
                <a:cubicBezTo>
                  <a:pt x="1394" y="2409"/>
                  <a:pt x="1814" y="2735"/>
                  <a:pt x="2184" y="2556"/>
                </a:cubicBezTo>
                <a:cubicBezTo>
                  <a:pt x="2554" y="2377"/>
                  <a:pt x="3046" y="1768"/>
                  <a:pt x="3251" y="1474"/>
                </a:cubicBezTo>
                <a:cubicBezTo>
                  <a:pt x="3456" y="1180"/>
                  <a:pt x="3226" y="934"/>
                  <a:pt x="3413" y="793"/>
                </a:cubicBezTo>
                <a:cubicBezTo>
                  <a:pt x="3600" y="652"/>
                  <a:pt x="4022" y="656"/>
                  <a:pt x="4375" y="631"/>
                </a:cubicBezTo>
                <a:cubicBezTo>
                  <a:pt x="4728" y="606"/>
                  <a:pt x="5354" y="0"/>
                  <a:pt x="5534" y="645"/>
                </a:cubicBezTo>
                <a:cubicBezTo>
                  <a:pt x="5714" y="1290"/>
                  <a:pt x="5678" y="3874"/>
                  <a:pt x="5457" y="4502"/>
                </a:cubicBezTo>
                <a:cubicBezTo>
                  <a:pt x="5236" y="5130"/>
                  <a:pt x="4456" y="4436"/>
                  <a:pt x="4200" y="4396"/>
                </a:cubicBezTo>
                <a:close/>
              </a:path>
            </a:pathLst>
          </a:custGeom>
          <a:solidFill>
            <a:srgbClr val="FFFF66"/>
          </a:solidFill>
          <a:ln w="9525">
            <a:solidFill>
              <a:schemeClr val="tx1"/>
            </a:solidFill>
            <a:round/>
            <a:headEnd/>
            <a:tailEnd/>
          </a:ln>
        </p:spPr>
        <p:txBody>
          <a:bodyPr/>
          <a:lstStyle/>
          <a:p>
            <a:endParaRPr lang="en-US"/>
          </a:p>
        </p:txBody>
      </p:sp>
      <p:sp>
        <p:nvSpPr>
          <p:cNvPr id="227333" name="Oval 5">
            <a:extLst>
              <a:ext uri="{FF2B5EF4-FFF2-40B4-BE49-F238E27FC236}">
                <a16:creationId xmlns:a16="http://schemas.microsoft.com/office/drawing/2014/main" id="{5910A18B-913B-4222-8F36-B150481E86DB}"/>
              </a:ext>
            </a:extLst>
          </p:cNvPr>
          <p:cNvSpPr>
            <a:spLocks noChangeArrowheads="1"/>
          </p:cNvSpPr>
          <p:nvPr/>
        </p:nvSpPr>
        <p:spPr bwMode="auto">
          <a:xfrm>
            <a:off x="3040064" y="4308476"/>
            <a:ext cx="3602037" cy="2263775"/>
          </a:xfrm>
          <a:prstGeom prst="ellipse">
            <a:avLst/>
          </a:prstGeom>
          <a:solidFill>
            <a:srgbClr val="FF0000"/>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GB" altLang="cs-CZ" sz="2000"/>
          </a:p>
        </p:txBody>
      </p:sp>
      <p:sp>
        <p:nvSpPr>
          <p:cNvPr id="227334" name="Freeform 6">
            <a:extLst>
              <a:ext uri="{FF2B5EF4-FFF2-40B4-BE49-F238E27FC236}">
                <a16:creationId xmlns:a16="http://schemas.microsoft.com/office/drawing/2014/main" id="{0AA2C6B6-54B9-4685-8EC6-7557E71C4BEF}"/>
              </a:ext>
            </a:extLst>
          </p:cNvPr>
          <p:cNvSpPr>
            <a:spLocks/>
          </p:cNvSpPr>
          <p:nvPr/>
        </p:nvSpPr>
        <p:spPr bwMode="auto">
          <a:xfrm>
            <a:off x="7278688" y="1376364"/>
            <a:ext cx="3211512" cy="2954337"/>
          </a:xfrm>
          <a:custGeom>
            <a:avLst/>
            <a:gdLst>
              <a:gd name="T0" fmla="*/ 2147483646 w 2023"/>
              <a:gd name="T1" fmla="*/ 2147483646 h 1861"/>
              <a:gd name="T2" fmla="*/ 2147483646 w 2023"/>
              <a:gd name="T3" fmla="*/ 2147483646 h 1861"/>
              <a:gd name="T4" fmla="*/ 2147483646 w 2023"/>
              <a:gd name="T5" fmla="*/ 2147483646 h 1861"/>
              <a:gd name="T6" fmla="*/ 2147483646 w 2023"/>
              <a:gd name="T7" fmla="*/ 2147483646 h 1861"/>
              <a:gd name="T8" fmla="*/ 0 w 2023"/>
              <a:gd name="T9" fmla="*/ 2147483646 h 1861"/>
              <a:gd name="T10" fmla="*/ 2147483646 w 2023"/>
              <a:gd name="T11" fmla="*/ 2147483646 h 1861"/>
              <a:gd name="T12" fmla="*/ 2147483646 w 2023"/>
              <a:gd name="T13" fmla="*/ 2147483646 h 1861"/>
              <a:gd name="T14" fmla="*/ 2147483646 w 2023"/>
              <a:gd name="T15" fmla="*/ 2147483646 h 1861"/>
              <a:gd name="T16" fmla="*/ 2147483646 w 2023"/>
              <a:gd name="T17" fmla="*/ 0 h 1861"/>
              <a:gd name="T18" fmla="*/ 2147483646 w 2023"/>
              <a:gd name="T19" fmla="*/ 2147483646 h 18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23"/>
              <a:gd name="T31" fmla="*/ 0 h 1861"/>
              <a:gd name="T32" fmla="*/ 2023 w 2023"/>
              <a:gd name="T33" fmla="*/ 1861 h 186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23" h="1861">
                <a:moveTo>
                  <a:pt x="941" y="351"/>
                </a:moveTo>
                <a:cubicBezTo>
                  <a:pt x="879" y="387"/>
                  <a:pt x="818" y="425"/>
                  <a:pt x="758" y="463"/>
                </a:cubicBezTo>
                <a:cubicBezTo>
                  <a:pt x="745" y="471"/>
                  <a:pt x="734" y="481"/>
                  <a:pt x="723" y="491"/>
                </a:cubicBezTo>
                <a:cubicBezTo>
                  <a:pt x="716" y="498"/>
                  <a:pt x="702" y="512"/>
                  <a:pt x="702" y="512"/>
                </a:cubicBezTo>
                <a:lnTo>
                  <a:pt x="0" y="1685"/>
                </a:lnTo>
                <a:lnTo>
                  <a:pt x="119" y="1861"/>
                </a:lnTo>
                <a:lnTo>
                  <a:pt x="1032" y="807"/>
                </a:lnTo>
                <a:lnTo>
                  <a:pt x="2023" y="147"/>
                </a:lnTo>
                <a:lnTo>
                  <a:pt x="1601" y="0"/>
                </a:lnTo>
                <a:lnTo>
                  <a:pt x="941" y="351"/>
                </a:lnTo>
                <a:close/>
              </a:path>
            </a:pathLst>
          </a:custGeom>
          <a:solidFill>
            <a:srgbClr val="66FF66"/>
          </a:solidFill>
          <a:ln w="9525">
            <a:solidFill>
              <a:schemeClr val="tx1"/>
            </a:solidFill>
            <a:round/>
            <a:headEnd/>
            <a:tailEnd/>
          </a:ln>
        </p:spPr>
        <p:txBody>
          <a:bodyPr/>
          <a:lstStyle/>
          <a:p>
            <a:endParaRPr lang="en-US"/>
          </a:p>
        </p:txBody>
      </p:sp>
      <p:sp>
        <p:nvSpPr>
          <p:cNvPr id="227335" name="Freeform 7">
            <a:extLst>
              <a:ext uri="{FF2B5EF4-FFF2-40B4-BE49-F238E27FC236}">
                <a16:creationId xmlns:a16="http://schemas.microsoft.com/office/drawing/2014/main" id="{B59A618D-0CF3-4325-A12F-BDE3CEE63233}"/>
              </a:ext>
            </a:extLst>
          </p:cNvPr>
          <p:cNvSpPr>
            <a:spLocks/>
          </p:cNvSpPr>
          <p:nvPr/>
        </p:nvSpPr>
        <p:spPr bwMode="auto">
          <a:xfrm>
            <a:off x="6324601" y="949326"/>
            <a:ext cx="1592263" cy="2411413"/>
          </a:xfrm>
          <a:custGeom>
            <a:avLst/>
            <a:gdLst>
              <a:gd name="T0" fmla="*/ 2147483646 w 1003"/>
              <a:gd name="T1" fmla="*/ 2147483646 h 1519"/>
              <a:gd name="T2" fmla="*/ 2147483646 w 1003"/>
              <a:gd name="T3" fmla="*/ 2147483646 h 1519"/>
              <a:gd name="T4" fmla="*/ 2147483646 w 1003"/>
              <a:gd name="T5" fmla="*/ 2147483646 h 1519"/>
              <a:gd name="T6" fmla="*/ 2147483646 w 1003"/>
              <a:gd name="T7" fmla="*/ 2147483646 h 1519"/>
              <a:gd name="T8" fmla="*/ 2147483646 w 1003"/>
              <a:gd name="T9" fmla="*/ 2147483646 h 1519"/>
              <a:gd name="T10" fmla="*/ 2147483646 w 1003"/>
              <a:gd name="T11" fmla="*/ 2147483646 h 1519"/>
              <a:gd name="T12" fmla="*/ 2147483646 w 1003"/>
              <a:gd name="T13" fmla="*/ 2147483646 h 1519"/>
              <a:gd name="T14" fmla="*/ 2147483646 w 1003"/>
              <a:gd name="T15" fmla="*/ 2147483646 h 1519"/>
              <a:gd name="T16" fmla="*/ 0 60000 65536"/>
              <a:gd name="T17" fmla="*/ 0 60000 65536"/>
              <a:gd name="T18" fmla="*/ 0 60000 65536"/>
              <a:gd name="T19" fmla="*/ 0 60000 65536"/>
              <a:gd name="T20" fmla="*/ 0 60000 65536"/>
              <a:gd name="T21" fmla="*/ 0 60000 65536"/>
              <a:gd name="T22" fmla="*/ 0 60000 65536"/>
              <a:gd name="T23" fmla="*/ 0 60000 65536"/>
              <a:gd name="T24" fmla="*/ 0 w 1003"/>
              <a:gd name="T25" fmla="*/ 0 h 1519"/>
              <a:gd name="T26" fmla="*/ 1003 w 1003"/>
              <a:gd name="T27" fmla="*/ 1519 h 151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03" h="1519">
                <a:moveTo>
                  <a:pt x="301" y="1419"/>
                </a:moveTo>
                <a:cubicBezTo>
                  <a:pt x="205" y="1519"/>
                  <a:pt x="322" y="1412"/>
                  <a:pt x="316" y="1334"/>
                </a:cubicBezTo>
                <a:cubicBezTo>
                  <a:pt x="310" y="1256"/>
                  <a:pt x="308" y="1115"/>
                  <a:pt x="266" y="948"/>
                </a:cubicBezTo>
                <a:cubicBezTo>
                  <a:pt x="224" y="781"/>
                  <a:pt x="0" y="482"/>
                  <a:pt x="63" y="330"/>
                </a:cubicBezTo>
                <a:cubicBezTo>
                  <a:pt x="126" y="178"/>
                  <a:pt x="496" y="70"/>
                  <a:pt x="646" y="35"/>
                </a:cubicBezTo>
                <a:cubicBezTo>
                  <a:pt x="796" y="0"/>
                  <a:pt x="921" y="2"/>
                  <a:pt x="962" y="119"/>
                </a:cubicBezTo>
                <a:cubicBezTo>
                  <a:pt x="1003" y="236"/>
                  <a:pt x="997" y="518"/>
                  <a:pt x="892" y="737"/>
                </a:cubicBezTo>
                <a:cubicBezTo>
                  <a:pt x="787" y="956"/>
                  <a:pt x="397" y="1319"/>
                  <a:pt x="301" y="1419"/>
                </a:cubicBezTo>
                <a:close/>
              </a:path>
            </a:pathLst>
          </a:custGeom>
          <a:solidFill>
            <a:srgbClr val="339933"/>
          </a:solidFill>
          <a:ln w="9525">
            <a:solidFill>
              <a:schemeClr val="tx1"/>
            </a:solidFill>
            <a:round/>
            <a:headEnd/>
            <a:tailEnd/>
          </a:ln>
        </p:spPr>
        <p:txBody>
          <a:bodyPr/>
          <a:lstStyle/>
          <a:p>
            <a:endParaRPr lang="en-US"/>
          </a:p>
        </p:txBody>
      </p:sp>
      <p:sp>
        <p:nvSpPr>
          <p:cNvPr id="227336" name="Oval 8">
            <a:extLst>
              <a:ext uri="{FF2B5EF4-FFF2-40B4-BE49-F238E27FC236}">
                <a16:creationId xmlns:a16="http://schemas.microsoft.com/office/drawing/2014/main" id="{EE8625A1-E345-4043-BE06-E14E0C672648}"/>
              </a:ext>
            </a:extLst>
          </p:cNvPr>
          <p:cNvSpPr>
            <a:spLocks noChangeArrowheads="1"/>
          </p:cNvSpPr>
          <p:nvPr/>
        </p:nvSpPr>
        <p:spPr bwMode="auto">
          <a:xfrm>
            <a:off x="7121526" y="1520825"/>
            <a:ext cx="434975" cy="635000"/>
          </a:xfrm>
          <a:prstGeom prst="ellipse">
            <a:avLst/>
          </a:prstGeom>
          <a:solidFill>
            <a:schemeClr val="bg2"/>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227337" name="Text Box 9">
            <a:extLst>
              <a:ext uri="{FF2B5EF4-FFF2-40B4-BE49-F238E27FC236}">
                <a16:creationId xmlns:a16="http://schemas.microsoft.com/office/drawing/2014/main" id="{3C158221-82BC-4177-9049-CA922691D455}"/>
              </a:ext>
            </a:extLst>
          </p:cNvPr>
          <p:cNvSpPr txBox="1">
            <a:spLocks noChangeArrowheads="1"/>
          </p:cNvSpPr>
          <p:nvPr/>
        </p:nvSpPr>
        <p:spPr bwMode="auto">
          <a:xfrm rot="-3472465">
            <a:off x="6584157" y="3056732"/>
            <a:ext cx="14684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interstitium</a:t>
            </a:r>
          </a:p>
        </p:txBody>
      </p:sp>
      <p:sp>
        <p:nvSpPr>
          <p:cNvPr id="227338" name="Text Box 10">
            <a:extLst>
              <a:ext uri="{FF2B5EF4-FFF2-40B4-BE49-F238E27FC236}">
                <a16:creationId xmlns:a16="http://schemas.microsoft.com/office/drawing/2014/main" id="{0F98E6ED-95B8-45DB-B166-C8E1BF956CB1}"/>
              </a:ext>
            </a:extLst>
          </p:cNvPr>
          <p:cNvSpPr txBox="1">
            <a:spLocks noChangeArrowheads="1"/>
          </p:cNvSpPr>
          <p:nvPr/>
        </p:nvSpPr>
        <p:spPr bwMode="auto">
          <a:xfrm>
            <a:off x="6211888" y="2901950"/>
            <a:ext cx="61266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Na</a:t>
            </a:r>
            <a:r>
              <a:rPr lang="cs-CZ" altLang="cs-CZ" sz="2000" baseline="30000"/>
              <a:t>+</a:t>
            </a:r>
          </a:p>
        </p:txBody>
      </p:sp>
      <p:sp>
        <p:nvSpPr>
          <p:cNvPr id="227339" name="Line 11">
            <a:extLst>
              <a:ext uri="{FF2B5EF4-FFF2-40B4-BE49-F238E27FC236}">
                <a16:creationId xmlns:a16="http://schemas.microsoft.com/office/drawing/2014/main" id="{FBD6BC6A-467E-410F-9353-17435DD6B842}"/>
              </a:ext>
            </a:extLst>
          </p:cNvPr>
          <p:cNvSpPr>
            <a:spLocks noChangeShapeType="1"/>
          </p:cNvSpPr>
          <p:nvPr/>
        </p:nvSpPr>
        <p:spPr bwMode="auto">
          <a:xfrm>
            <a:off x="6669089" y="3211514"/>
            <a:ext cx="206375" cy="14922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27340" name="Text Box 12">
            <a:extLst>
              <a:ext uri="{FF2B5EF4-FFF2-40B4-BE49-F238E27FC236}">
                <a16:creationId xmlns:a16="http://schemas.microsoft.com/office/drawing/2014/main" id="{509166DE-3D62-4146-B63E-A247D70E141F}"/>
              </a:ext>
            </a:extLst>
          </p:cNvPr>
          <p:cNvSpPr txBox="1">
            <a:spLocks noChangeArrowheads="1"/>
          </p:cNvSpPr>
          <p:nvPr/>
        </p:nvSpPr>
        <p:spPr bwMode="auto">
          <a:xfrm>
            <a:off x="4149726" y="5772151"/>
            <a:ext cx="18383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Blood capillary</a:t>
            </a:r>
          </a:p>
        </p:txBody>
      </p:sp>
      <p:sp>
        <p:nvSpPr>
          <p:cNvPr id="227341" name="Text Box 13">
            <a:extLst>
              <a:ext uri="{FF2B5EF4-FFF2-40B4-BE49-F238E27FC236}">
                <a16:creationId xmlns:a16="http://schemas.microsoft.com/office/drawing/2014/main" id="{0C7AA8EB-724E-4C91-B3AA-175D19DBDB99}"/>
              </a:ext>
            </a:extLst>
          </p:cNvPr>
          <p:cNvSpPr txBox="1">
            <a:spLocks noChangeArrowheads="1"/>
          </p:cNvSpPr>
          <p:nvPr/>
        </p:nvSpPr>
        <p:spPr bwMode="auto">
          <a:xfrm rot="-2135446">
            <a:off x="8339138" y="1917701"/>
            <a:ext cx="21320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Lymphatic vessel</a:t>
            </a:r>
          </a:p>
        </p:txBody>
      </p:sp>
      <p:sp>
        <p:nvSpPr>
          <p:cNvPr id="232462" name="Text Box 14">
            <a:extLst>
              <a:ext uri="{FF2B5EF4-FFF2-40B4-BE49-F238E27FC236}">
                <a16:creationId xmlns:a16="http://schemas.microsoft.com/office/drawing/2014/main" id="{BD7FB89D-E483-4815-BA82-0EF9C6988CBF}"/>
              </a:ext>
            </a:extLst>
          </p:cNvPr>
          <p:cNvSpPr txBox="1">
            <a:spLocks noChangeArrowheads="1"/>
          </p:cNvSpPr>
          <p:nvPr/>
        </p:nvSpPr>
        <p:spPr bwMode="auto">
          <a:xfrm>
            <a:off x="4022726" y="4086226"/>
            <a:ext cx="2809875" cy="396875"/>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Entdothelium activation</a:t>
            </a:r>
          </a:p>
        </p:txBody>
      </p:sp>
      <p:sp>
        <p:nvSpPr>
          <p:cNvPr id="232463" name="Text Box 15">
            <a:extLst>
              <a:ext uri="{FF2B5EF4-FFF2-40B4-BE49-F238E27FC236}">
                <a16:creationId xmlns:a16="http://schemas.microsoft.com/office/drawing/2014/main" id="{8EA5D388-77F8-4A46-9954-F66EBEDC3A05}"/>
              </a:ext>
            </a:extLst>
          </p:cNvPr>
          <p:cNvSpPr txBox="1">
            <a:spLocks noChangeArrowheads="1"/>
          </p:cNvSpPr>
          <p:nvPr/>
        </p:nvSpPr>
        <p:spPr bwMode="auto">
          <a:xfrm>
            <a:off x="4022725" y="4500564"/>
            <a:ext cx="3117850" cy="396875"/>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Adhesion of thrombocytes</a:t>
            </a:r>
          </a:p>
        </p:txBody>
      </p:sp>
      <p:sp>
        <p:nvSpPr>
          <p:cNvPr id="232464" name="Text Box 16">
            <a:extLst>
              <a:ext uri="{FF2B5EF4-FFF2-40B4-BE49-F238E27FC236}">
                <a16:creationId xmlns:a16="http://schemas.microsoft.com/office/drawing/2014/main" id="{E767D9FA-B2FA-4EAB-836B-511D578B31FD}"/>
              </a:ext>
            </a:extLst>
          </p:cNvPr>
          <p:cNvSpPr txBox="1">
            <a:spLocks noChangeArrowheads="1"/>
          </p:cNvSpPr>
          <p:nvPr/>
        </p:nvSpPr>
        <p:spPr bwMode="auto">
          <a:xfrm>
            <a:off x="4176714" y="4914901"/>
            <a:ext cx="5761037" cy="396875"/>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Activation of coagulation – inhibition of fibrinolysis</a:t>
            </a:r>
          </a:p>
        </p:txBody>
      </p:sp>
      <p:sp>
        <p:nvSpPr>
          <p:cNvPr id="232465" name="Text Box 17">
            <a:extLst>
              <a:ext uri="{FF2B5EF4-FFF2-40B4-BE49-F238E27FC236}">
                <a16:creationId xmlns:a16="http://schemas.microsoft.com/office/drawing/2014/main" id="{42B58569-D919-4125-886F-7643477DF93D}"/>
              </a:ext>
            </a:extLst>
          </p:cNvPr>
          <p:cNvSpPr txBox="1">
            <a:spLocks noChangeArrowheads="1"/>
          </p:cNvSpPr>
          <p:nvPr/>
        </p:nvSpPr>
        <p:spPr bwMode="auto">
          <a:xfrm>
            <a:off x="6118226" y="5478464"/>
            <a:ext cx="2824163" cy="396875"/>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Neutrophyles activation</a:t>
            </a:r>
          </a:p>
        </p:txBody>
      </p:sp>
      <p:sp>
        <p:nvSpPr>
          <p:cNvPr id="232466" name="Oval 18">
            <a:extLst>
              <a:ext uri="{FF2B5EF4-FFF2-40B4-BE49-F238E27FC236}">
                <a16:creationId xmlns:a16="http://schemas.microsoft.com/office/drawing/2014/main" id="{073BF2BE-5520-4F93-A19D-500221D2F42C}"/>
              </a:ext>
            </a:extLst>
          </p:cNvPr>
          <p:cNvSpPr>
            <a:spLocks noChangeArrowheads="1"/>
          </p:cNvSpPr>
          <p:nvPr/>
        </p:nvSpPr>
        <p:spPr bwMode="auto">
          <a:xfrm>
            <a:off x="9274176" y="5122863"/>
            <a:ext cx="606425" cy="609600"/>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sp>
        <p:nvSpPr>
          <p:cNvPr id="232467" name="Freeform 19">
            <a:extLst>
              <a:ext uri="{FF2B5EF4-FFF2-40B4-BE49-F238E27FC236}">
                <a16:creationId xmlns:a16="http://schemas.microsoft.com/office/drawing/2014/main" id="{4445F7DA-6050-4BB2-81EC-562F3B8425B8}"/>
              </a:ext>
            </a:extLst>
          </p:cNvPr>
          <p:cNvSpPr>
            <a:spLocks/>
          </p:cNvSpPr>
          <p:nvPr/>
        </p:nvSpPr>
        <p:spPr bwMode="auto">
          <a:xfrm>
            <a:off x="9363076" y="5287963"/>
            <a:ext cx="379413" cy="347662"/>
          </a:xfrm>
          <a:custGeom>
            <a:avLst/>
            <a:gdLst>
              <a:gd name="T0" fmla="*/ 2147483646 w 239"/>
              <a:gd name="T1" fmla="*/ 2147483646 h 219"/>
              <a:gd name="T2" fmla="*/ 2147483646 w 239"/>
              <a:gd name="T3" fmla="*/ 2147483646 h 219"/>
              <a:gd name="T4" fmla="*/ 2147483646 w 239"/>
              <a:gd name="T5" fmla="*/ 2147483646 h 219"/>
              <a:gd name="T6" fmla="*/ 2147483646 w 239"/>
              <a:gd name="T7" fmla="*/ 2147483646 h 219"/>
              <a:gd name="T8" fmla="*/ 2147483646 w 239"/>
              <a:gd name="T9" fmla="*/ 2147483646 h 219"/>
              <a:gd name="T10" fmla="*/ 2147483646 w 239"/>
              <a:gd name="T11" fmla="*/ 2147483646 h 219"/>
              <a:gd name="T12" fmla="*/ 2147483646 w 239"/>
              <a:gd name="T13" fmla="*/ 2147483646 h 219"/>
              <a:gd name="T14" fmla="*/ 2147483646 w 239"/>
              <a:gd name="T15" fmla="*/ 2147483646 h 219"/>
              <a:gd name="T16" fmla="*/ 2147483646 w 239"/>
              <a:gd name="T17" fmla="*/ 2147483646 h 219"/>
              <a:gd name="T18" fmla="*/ 2147483646 w 239"/>
              <a:gd name="T19" fmla="*/ 2147483646 h 219"/>
              <a:gd name="T20" fmla="*/ 2147483646 w 239"/>
              <a:gd name="T21" fmla="*/ 2147483646 h 219"/>
              <a:gd name="T22" fmla="*/ 2147483646 w 239"/>
              <a:gd name="T23" fmla="*/ 2147483646 h 219"/>
              <a:gd name="T24" fmla="*/ 0 w 239"/>
              <a:gd name="T25" fmla="*/ 2147483646 h 219"/>
              <a:gd name="T26" fmla="*/ 2147483646 w 239"/>
              <a:gd name="T27" fmla="*/ 2147483646 h 219"/>
              <a:gd name="T28" fmla="*/ 2147483646 w 239"/>
              <a:gd name="T29" fmla="*/ 2147483646 h 21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39"/>
              <a:gd name="T46" fmla="*/ 0 h 219"/>
              <a:gd name="T47" fmla="*/ 239 w 239"/>
              <a:gd name="T48" fmla="*/ 219 h 21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39" h="219">
                <a:moveTo>
                  <a:pt x="28" y="71"/>
                </a:moveTo>
                <a:cubicBezTo>
                  <a:pt x="42" y="3"/>
                  <a:pt x="19" y="56"/>
                  <a:pt x="106" y="29"/>
                </a:cubicBezTo>
                <a:cubicBezTo>
                  <a:pt x="122" y="24"/>
                  <a:pt x="148" y="1"/>
                  <a:pt x="148" y="1"/>
                </a:cubicBezTo>
                <a:cubicBezTo>
                  <a:pt x="194" y="7"/>
                  <a:pt x="215" y="0"/>
                  <a:pt x="239" y="36"/>
                </a:cubicBezTo>
                <a:cubicBezTo>
                  <a:pt x="234" y="99"/>
                  <a:pt x="227" y="157"/>
                  <a:pt x="218" y="219"/>
                </a:cubicBezTo>
                <a:cubicBezTo>
                  <a:pt x="211" y="217"/>
                  <a:pt x="199" y="219"/>
                  <a:pt x="197" y="212"/>
                </a:cubicBezTo>
                <a:cubicBezTo>
                  <a:pt x="193" y="201"/>
                  <a:pt x="204" y="189"/>
                  <a:pt x="204" y="177"/>
                </a:cubicBezTo>
                <a:cubicBezTo>
                  <a:pt x="204" y="116"/>
                  <a:pt x="211" y="94"/>
                  <a:pt x="162" y="78"/>
                </a:cubicBezTo>
                <a:cubicBezTo>
                  <a:pt x="167" y="71"/>
                  <a:pt x="175" y="65"/>
                  <a:pt x="176" y="57"/>
                </a:cubicBezTo>
                <a:cubicBezTo>
                  <a:pt x="177" y="50"/>
                  <a:pt x="175" y="32"/>
                  <a:pt x="169" y="36"/>
                </a:cubicBezTo>
                <a:cubicBezTo>
                  <a:pt x="127" y="61"/>
                  <a:pt x="154" y="91"/>
                  <a:pt x="106" y="107"/>
                </a:cubicBezTo>
                <a:cubicBezTo>
                  <a:pt x="94" y="105"/>
                  <a:pt x="82" y="103"/>
                  <a:pt x="70" y="100"/>
                </a:cubicBezTo>
                <a:cubicBezTo>
                  <a:pt x="46" y="94"/>
                  <a:pt x="0" y="78"/>
                  <a:pt x="0" y="78"/>
                </a:cubicBezTo>
                <a:cubicBezTo>
                  <a:pt x="0" y="77"/>
                  <a:pt x="21" y="36"/>
                  <a:pt x="35" y="50"/>
                </a:cubicBezTo>
                <a:cubicBezTo>
                  <a:pt x="40" y="55"/>
                  <a:pt x="30" y="64"/>
                  <a:pt x="28" y="71"/>
                </a:cubicBezTo>
                <a:close/>
              </a:path>
            </a:pathLst>
          </a:custGeom>
          <a:solidFill>
            <a:schemeClr val="bg2"/>
          </a:solidFill>
          <a:ln w="9525">
            <a:solidFill>
              <a:schemeClr val="tx1"/>
            </a:solidFill>
            <a:round/>
            <a:headEnd/>
            <a:tailEnd/>
          </a:ln>
        </p:spPr>
        <p:txBody>
          <a:bodyPr/>
          <a:lstStyle/>
          <a:p>
            <a:endParaRPr lang="en-US"/>
          </a:p>
        </p:txBody>
      </p:sp>
      <p:sp>
        <p:nvSpPr>
          <p:cNvPr id="232468" name="Text Box 20">
            <a:extLst>
              <a:ext uri="{FF2B5EF4-FFF2-40B4-BE49-F238E27FC236}">
                <a16:creationId xmlns:a16="http://schemas.microsoft.com/office/drawing/2014/main" id="{8F9B91A0-8F3B-4129-B147-D6606C9B7171}"/>
              </a:ext>
            </a:extLst>
          </p:cNvPr>
          <p:cNvSpPr txBox="1">
            <a:spLocks noChangeArrowheads="1"/>
          </p:cNvSpPr>
          <p:nvPr/>
        </p:nvSpPr>
        <p:spPr bwMode="auto">
          <a:xfrm>
            <a:off x="8208964" y="5929314"/>
            <a:ext cx="2795587" cy="396875"/>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Neutrophyles migration</a:t>
            </a:r>
          </a:p>
        </p:txBody>
      </p:sp>
      <p:sp>
        <p:nvSpPr>
          <p:cNvPr id="232469" name="Line 21">
            <a:extLst>
              <a:ext uri="{FF2B5EF4-FFF2-40B4-BE49-F238E27FC236}">
                <a16:creationId xmlns:a16="http://schemas.microsoft.com/office/drawing/2014/main" id="{AA71F37B-4E6D-4778-8460-250D238CD107}"/>
              </a:ext>
            </a:extLst>
          </p:cNvPr>
          <p:cNvSpPr>
            <a:spLocks noChangeShapeType="1"/>
          </p:cNvSpPr>
          <p:nvPr/>
        </p:nvSpPr>
        <p:spPr bwMode="auto">
          <a:xfrm>
            <a:off x="7724775" y="5875338"/>
            <a:ext cx="484188" cy="254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32470" name="Text Box 22">
            <a:extLst>
              <a:ext uri="{FF2B5EF4-FFF2-40B4-BE49-F238E27FC236}">
                <a16:creationId xmlns:a16="http://schemas.microsoft.com/office/drawing/2014/main" id="{39CAF947-FB67-4EEC-9CE5-3155D26726C0}"/>
              </a:ext>
            </a:extLst>
          </p:cNvPr>
          <p:cNvSpPr txBox="1">
            <a:spLocks noChangeArrowheads="1"/>
          </p:cNvSpPr>
          <p:nvPr/>
        </p:nvSpPr>
        <p:spPr bwMode="auto">
          <a:xfrm>
            <a:off x="4567239" y="2322514"/>
            <a:ext cx="4613275" cy="396875"/>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Inflammatory activation of alveolar cells</a:t>
            </a:r>
          </a:p>
        </p:txBody>
      </p:sp>
      <p:sp>
        <p:nvSpPr>
          <p:cNvPr id="232471" name="Text Box 23">
            <a:extLst>
              <a:ext uri="{FF2B5EF4-FFF2-40B4-BE49-F238E27FC236}">
                <a16:creationId xmlns:a16="http://schemas.microsoft.com/office/drawing/2014/main" id="{7210BA9C-75B6-430E-8D2A-95BEBBC759B4}"/>
              </a:ext>
            </a:extLst>
          </p:cNvPr>
          <p:cNvSpPr txBox="1">
            <a:spLocks noChangeArrowheads="1"/>
          </p:cNvSpPr>
          <p:nvPr/>
        </p:nvSpPr>
        <p:spPr bwMode="auto">
          <a:xfrm>
            <a:off x="3517900" y="1520826"/>
            <a:ext cx="3582988" cy="396875"/>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Surfactant production damage</a:t>
            </a:r>
          </a:p>
        </p:txBody>
      </p:sp>
      <p:sp>
        <p:nvSpPr>
          <p:cNvPr id="232472" name="Freeform 24">
            <a:extLst>
              <a:ext uri="{FF2B5EF4-FFF2-40B4-BE49-F238E27FC236}">
                <a16:creationId xmlns:a16="http://schemas.microsoft.com/office/drawing/2014/main" id="{CD22D31B-7C5A-4298-894C-F6F2427AA74C}"/>
              </a:ext>
            </a:extLst>
          </p:cNvPr>
          <p:cNvSpPr>
            <a:spLocks/>
          </p:cNvSpPr>
          <p:nvPr/>
        </p:nvSpPr>
        <p:spPr bwMode="auto">
          <a:xfrm>
            <a:off x="6018213" y="3227388"/>
            <a:ext cx="501650" cy="590550"/>
          </a:xfrm>
          <a:custGeom>
            <a:avLst/>
            <a:gdLst>
              <a:gd name="T0" fmla="*/ 0 w 316"/>
              <a:gd name="T1" fmla="*/ 2147483646 h 372"/>
              <a:gd name="T2" fmla="*/ 0 w 316"/>
              <a:gd name="T3" fmla="*/ 2147483646 h 372"/>
              <a:gd name="T4" fmla="*/ 2147483646 w 316"/>
              <a:gd name="T5" fmla="*/ 0 h 372"/>
              <a:gd name="T6" fmla="*/ 2147483646 w 316"/>
              <a:gd name="T7" fmla="*/ 2147483646 h 372"/>
              <a:gd name="T8" fmla="*/ 2147483646 w 316"/>
              <a:gd name="T9" fmla="*/ 2147483646 h 372"/>
              <a:gd name="T10" fmla="*/ 2147483646 w 316"/>
              <a:gd name="T11" fmla="*/ 2147483646 h 372"/>
              <a:gd name="T12" fmla="*/ 2147483646 w 316"/>
              <a:gd name="T13" fmla="*/ 2147483646 h 372"/>
              <a:gd name="T14" fmla="*/ 0 w 316"/>
              <a:gd name="T15" fmla="*/ 2147483646 h 372"/>
              <a:gd name="T16" fmla="*/ 0 60000 65536"/>
              <a:gd name="T17" fmla="*/ 0 60000 65536"/>
              <a:gd name="T18" fmla="*/ 0 60000 65536"/>
              <a:gd name="T19" fmla="*/ 0 60000 65536"/>
              <a:gd name="T20" fmla="*/ 0 60000 65536"/>
              <a:gd name="T21" fmla="*/ 0 60000 65536"/>
              <a:gd name="T22" fmla="*/ 0 60000 65536"/>
              <a:gd name="T23" fmla="*/ 0 60000 65536"/>
              <a:gd name="T24" fmla="*/ 0 w 316"/>
              <a:gd name="T25" fmla="*/ 0 h 372"/>
              <a:gd name="T26" fmla="*/ 316 w 316"/>
              <a:gd name="T27" fmla="*/ 372 h 3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16" h="372">
                <a:moveTo>
                  <a:pt x="0" y="372"/>
                </a:moveTo>
                <a:cubicBezTo>
                  <a:pt x="0" y="320"/>
                  <a:pt x="0" y="269"/>
                  <a:pt x="0" y="217"/>
                </a:cubicBezTo>
                <a:lnTo>
                  <a:pt x="28" y="0"/>
                </a:lnTo>
                <a:lnTo>
                  <a:pt x="232" y="7"/>
                </a:lnTo>
                <a:lnTo>
                  <a:pt x="316" y="105"/>
                </a:lnTo>
                <a:lnTo>
                  <a:pt x="232" y="203"/>
                </a:lnTo>
                <a:lnTo>
                  <a:pt x="91" y="323"/>
                </a:lnTo>
                <a:lnTo>
                  <a:pt x="0" y="372"/>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2473" name="Line 25">
            <a:extLst>
              <a:ext uri="{FF2B5EF4-FFF2-40B4-BE49-F238E27FC236}">
                <a16:creationId xmlns:a16="http://schemas.microsoft.com/office/drawing/2014/main" id="{1483F18F-0B5B-451A-A55A-EBA5F292A7D0}"/>
              </a:ext>
            </a:extLst>
          </p:cNvPr>
          <p:cNvSpPr>
            <a:spLocks noChangeShapeType="1"/>
          </p:cNvSpPr>
          <p:nvPr/>
        </p:nvSpPr>
        <p:spPr bwMode="auto">
          <a:xfrm flipH="1" flipV="1">
            <a:off x="6134101" y="3338513"/>
            <a:ext cx="347663" cy="279400"/>
          </a:xfrm>
          <a:prstGeom prst="line">
            <a:avLst/>
          </a:prstGeom>
          <a:noFill/>
          <a:ln w="38100" cmpd="dbl">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2" name="Group 26">
            <a:extLst>
              <a:ext uri="{FF2B5EF4-FFF2-40B4-BE49-F238E27FC236}">
                <a16:creationId xmlns:a16="http://schemas.microsoft.com/office/drawing/2014/main" id="{C55C5B03-4169-47F0-BA3B-1D1C00210656}"/>
              </a:ext>
            </a:extLst>
          </p:cNvPr>
          <p:cNvGrpSpPr>
            <a:grpSpLocks/>
          </p:cNvGrpSpPr>
          <p:nvPr/>
        </p:nvGrpSpPr>
        <p:grpSpPr bwMode="auto">
          <a:xfrm>
            <a:off x="7516813" y="628651"/>
            <a:ext cx="996950" cy="1014413"/>
            <a:chOff x="386" y="436"/>
            <a:chExt cx="628" cy="639"/>
          </a:xfrm>
        </p:grpSpPr>
        <p:sp>
          <p:nvSpPr>
            <p:cNvPr id="227365" name="Freeform 27">
              <a:extLst>
                <a:ext uri="{FF2B5EF4-FFF2-40B4-BE49-F238E27FC236}">
                  <a16:creationId xmlns:a16="http://schemas.microsoft.com/office/drawing/2014/main" id="{622F4121-C48E-4885-B127-9F3B127AE687}"/>
                </a:ext>
              </a:extLst>
            </p:cNvPr>
            <p:cNvSpPr>
              <a:spLocks/>
            </p:cNvSpPr>
            <p:nvPr/>
          </p:nvSpPr>
          <p:spPr bwMode="auto">
            <a:xfrm>
              <a:off x="386" y="436"/>
              <a:ext cx="628" cy="639"/>
            </a:xfrm>
            <a:custGeom>
              <a:avLst/>
              <a:gdLst>
                <a:gd name="T0" fmla="*/ 310 w 628"/>
                <a:gd name="T1" fmla="*/ 0 h 639"/>
                <a:gd name="T2" fmla="*/ 458 w 628"/>
                <a:gd name="T3" fmla="*/ 70 h 639"/>
                <a:gd name="T4" fmla="*/ 528 w 628"/>
                <a:gd name="T5" fmla="*/ 190 h 639"/>
                <a:gd name="T6" fmla="*/ 542 w 628"/>
                <a:gd name="T7" fmla="*/ 267 h 639"/>
                <a:gd name="T8" fmla="*/ 598 w 628"/>
                <a:gd name="T9" fmla="*/ 281 h 639"/>
                <a:gd name="T10" fmla="*/ 612 w 628"/>
                <a:gd name="T11" fmla="*/ 400 h 639"/>
                <a:gd name="T12" fmla="*/ 598 w 628"/>
                <a:gd name="T13" fmla="*/ 485 h 639"/>
                <a:gd name="T14" fmla="*/ 542 w 628"/>
                <a:gd name="T15" fmla="*/ 506 h 639"/>
                <a:gd name="T16" fmla="*/ 380 w 628"/>
                <a:gd name="T17" fmla="*/ 541 h 639"/>
                <a:gd name="T18" fmla="*/ 219 w 628"/>
                <a:gd name="T19" fmla="*/ 639 h 639"/>
                <a:gd name="T20" fmla="*/ 198 w 628"/>
                <a:gd name="T21" fmla="*/ 632 h 639"/>
                <a:gd name="T22" fmla="*/ 170 w 628"/>
                <a:gd name="T23" fmla="*/ 555 h 639"/>
                <a:gd name="T24" fmla="*/ 177 w 628"/>
                <a:gd name="T25" fmla="*/ 443 h 639"/>
                <a:gd name="T26" fmla="*/ 212 w 628"/>
                <a:gd name="T27" fmla="*/ 400 h 639"/>
                <a:gd name="T28" fmla="*/ 247 w 628"/>
                <a:gd name="T29" fmla="*/ 323 h 639"/>
                <a:gd name="T30" fmla="*/ 156 w 628"/>
                <a:gd name="T31" fmla="*/ 302 h 639"/>
                <a:gd name="T32" fmla="*/ 141 w 628"/>
                <a:gd name="T33" fmla="*/ 288 h 639"/>
                <a:gd name="T34" fmla="*/ 50 w 628"/>
                <a:gd name="T35" fmla="*/ 260 h 639"/>
                <a:gd name="T36" fmla="*/ 85 w 628"/>
                <a:gd name="T37" fmla="*/ 84 h 639"/>
                <a:gd name="T38" fmla="*/ 219 w 628"/>
                <a:gd name="T39" fmla="*/ 56 h 639"/>
                <a:gd name="T40" fmla="*/ 310 w 628"/>
                <a:gd name="T41" fmla="*/ 0 h 63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28"/>
                <a:gd name="T64" fmla="*/ 0 h 639"/>
                <a:gd name="T65" fmla="*/ 628 w 628"/>
                <a:gd name="T66" fmla="*/ 639 h 639"/>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28" h="639">
                  <a:moveTo>
                    <a:pt x="310" y="0"/>
                  </a:moveTo>
                  <a:cubicBezTo>
                    <a:pt x="359" y="16"/>
                    <a:pt x="420" y="29"/>
                    <a:pt x="458" y="70"/>
                  </a:cubicBezTo>
                  <a:cubicBezTo>
                    <a:pt x="484" y="98"/>
                    <a:pt x="518" y="152"/>
                    <a:pt x="528" y="190"/>
                  </a:cubicBezTo>
                  <a:cubicBezTo>
                    <a:pt x="534" y="215"/>
                    <a:pt x="525" y="247"/>
                    <a:pt x="542" y="267"/>
                  </a:cubicBezTo>
                  <a:cubicBezTo>
                    <a:pt x="555" y="282"/>
                    <a:pt x="580" y="275"/>
                    <a:pt x="598" y="281"/>
                  </a:cubicBezTo>
                  <a:cubicBezTo>
                    <a:pt x="628" y="326"/>
                    <a:pt x="619" y="336"/>
                    <a:pt x="612" y="400"/>
                  </a:cubicBezTo>
                  <a:cubicBezTo>
                    <a:pt x="609" y="429"/>
                    <a:pt x="616" y="463"/>
                    <a:pt x="598" y="485"/>
                  </a:cubicBezTo>
                  <a:cubicBezTo>
                    <a:pt x="586" y="501"/>
                    <a:pt x="561" y="499"/>
                    <a:pt x="542" y="506"/>
                  </a:cubicBezTo>
                  <a:cubicBezTo>
                    <a:pt x="491" y="525"/>
                    <a:pt x="434" y="533"/>
                    <a:pt x="380" y="541"/>
                  </a:cubicBezTo>
                  <a:cubicBezTo>
                    <a:pt x="346" y="593"/>
                    <a:pt x="276" y="620"/>
                    <a:pt x="219" y="639"/>
                  </a:cubicBezTo>
                  <a:cubicBezTo>
                    <a:pt x="212" y="637"/>
                    <a:pt x="203" y="637"/>
                    <a:pt x="198" y="632"/>
                  </a:cubicBezTo>
                  <a:cubicBezTo>
                    <a:pt x="188" y="622"/>
                    <a:pt x="176" y="572"/>
                    <a:pt x="170" y="555"/>
                  </a:cubicBezTo>
                  <a:cubicBezTo>
                    <a:pt x="172" y="518"/>
                    <a:pt x="167" y="479"/>
                    <a:pt x="177" y="443"/>
                  </a:cubicBezTo>
                  <a:cubicBezTo>
                    <a:pt x="182" y="425"/>
                    <a:pt x="203" y="416"/>
                    <a:pt x="212" y="400"/>
                  </a:cubicBezTo>
                  <a:cubicBezTo>
                    <a:pt x="229" y="372"/>
                    <a:pt x="225" y="352"/>
                    <a:pt x="247" y="323"/>
                  </a:cubicBezTo>
                  <a:cubicBezTo>
                    <a:pt x="175" y="287"/>
                    <a:pt x="280" y="335"/>
                    <a:pt x="156" y="302"/>
                  </a:cubicBezTo>
                  <a:cubicBezTo>
                    <a:pt x="149" y="300"/>
                    <a:pt x="147" y="291"/>
                    <a:pt x="141" y="288"/>
                  </a:cubicBezTo>
                  <a:cubicBezTo>
                    <a:pt x="113" y="273"/>
                    <a:pt x="80" y="266"/>
                    <a:pt x="50" y="260"/>
                  </a:cubicBezTo>
                  <a:cubicBezTo>
                    <a:pt x="0" y="186"/>
                    <a:pt x="21" y="135"/>
                    <a:pt x="85" y="84"/>
                  </a:cubicBezTo>
                  <a:cubicBezTo>
                    <a:pt x="105" y="23"/>
                    <a:pt x="156" y="52"/>
                    <a:pt x="219" y="56"/>
                  </a:cubicBezTo>
                  <a:cubicBezTo>
                    <a:pt x="271" y="47"/>
                    <a:pt x="283" y="46"/>
                    <a:pt x="310" y="0"/>
                  </a:cubicBezTo>
                  <a:close/>
                </a:path>
              </a:pathLst>
            </a:custGeom>
            <a:solidFill>
              <a:schemeClr val="accent1"/>
            </a:solidFill>
            <a:ln w="9525">
              <a:solidFill>
                <a:srgbClr val="66FF66"/>
              </a:solidFill>
              <a:round/>
              <a:headEnd/>
              <a:tailEnd/>
            </a:ln>
          </p:spPr>
          <p:txBody>
            <a:bodyPr/>
            <a:lstStyle/>
            <a:p>
              <a:endParaRPr lang="en-US"/>
            </a:p>
          </p:txBody>
        </p:sp>
        <p:sp>
          <p:nvSpPr>
            <p:cNvPr id="227366" name="Oval 28">
              <a:extLst>
                <a:ext uri="{FF2B5EF4-FFF2-40B4-BE49-F238E27FC236}">
                  <a16:creationId xmlns:a16="http://schemas.microsoft.com/office/drawing/2014/main" id="{454753E8-D34F-40F1-9E5C-241A0CBE1091}"/>
                </a:ext>
              </a:extLst>
            </p:cNvPr>
            <p:cNvSpPr>
              <a:spLocks noChangeArrowheads="1"/>
            </p:cNvSpPr>
            <p:nvPr/>
          </p:nvSpPr>
          <p:spPr bwMode="auto">
            <a:xfrm>
              <a:off x="699" y="688"/>
              <a:ext cx="158" cy="124"/>
            </a:xfrm>
            <a:prstGeom prst="ellipse">
              <a:avLst/>
            </a:prstGeom>
            <a:solidFill>
              <a:schemeClr val="bg2"/>
            </a:solidFill>
            <a:ln w="9525">
              <a:solidFill>
                <a:schemeClr val="bg2"/>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cs-CZ" altLang="cs-CZ" sz="1800"/>
            </a:p>
          </p:txBody>
        </p:sp>
      </p:grpSp>
      <p:sp>
        <p:nvSpPr>
          <p:cNvPr id="232477" name="Text Box 29">
            <a:extLst>
              <a:ext uri="{FF2B5EF4-FFF2-40B4-BE49-F238E27FC236}">
                <a16:creationId xmlns:a16="http://schemas.microsoft.com/office/drawing/2014/main" id="{B7528088-DB22-4619-AAB0-E4A6B6F93063}"/>
              </a:ext>
            </a:extLst>
          </p:cNvPr>
          <p:cNvSpPr txBox="1">
            <a:spLocks noChangeArrowheads="1"/>
          </p:cNvSpPr>
          <p:nvPr/>
        </p:nvSpPr>
        <p:spPr bwMode="auto">
          <a:xfrm>
            <a:off x="4508500" y="949326"/>
            <a:ext cx="4135438" cy="396875"/>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Activation of alveolar macrophages</a:t>
            </a:r>
          </a:p>
        </p:txBody>
      </p:sp>
      <p:sp>
        <p:nvSpPr>
          <p:cNvPr id="232478" name="Text Box 30">
            <a:extLst>
              <a:ext uri="{FF2B5EF4-FFF2-40B4-BE49-F238E27FC236}">
                <a16:creationId xmlns:a16="http://schemas.microsoft.com/office/drawing/2014/main" id="{9FD8880E-7D0F-4C95-9DE3-0CAE4AB3EB16}"/>
              </a:ext>
            </a:extLst>
          </p:cNvPr>
          <p:cNvSpPr txBox="1">
            <a:spLocks noChangeArrowheads="1"/>
          </p:cNvSpPr>
          <p:nvPr/>
        </p:nvSpPr>
        <p:spPr bwMode="auto">
          <a:xfrm>
            <a:off x="1520825" y="1160464"/>
            <a:ext cx="2247900" cy="396875"/>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Collapse of alveoli</a:t>
            </a:r>
          </a:p>
        </p:txBody>
      </p:sp>
      <p:sp>
        <p:nvSpPr>
          <p:cNvPr id="232479" name="Line 31">
            <a:extLst>
              <a:ext uri="{FF2B5EF4-FFF2-40B4-BE49-F238E27FC236}">
                <a16:creationId xmlns:a16="http://schemas.microsoft.com/office/drawing/2014/main" id="{7230192A-4918-4D29-9567-CFA09DF5A496}"/>
              </a:ext>
            </a:extLst>
          </p:cNvPr>
          <p:cNvSpPr>
            <a:spLocks noChangeShapeType="1"/>
          </p:cNvSpPr>
          <p:nvPr/>
        </p:nvSpPr>
        <p:spPr bwMode="auto">
          <a:xfrm flipH="1" flipV="1">
            <a:off x="3143250" y="1536701"/>
            <a:ext cx="374650" cy="1063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32480" name="Freeform 32">
            <a:extLst>
              <a:ext uri="{FF2B5EF4-FFF2-40B4-BE49-F238E27FC236}">
                <a16:creationId xmlns:a16="http://schemas.microsoft.com/office/drawing/2014/main" id="{09731513-0D27-4399-9B88-59879830B65E}"/>
              </a:ext>
            </a:extLst>
          </p:cNvPr>
          <p:cNvSpPr>
            <a:spLocks/>
          </p:cNvSpPr>
          <p:nvPr/>
        </p:nvSpPr>
        <p:spPr bwMode="auto">
          <a:xfrm>
            <a:off x="3290888" y="3595688"/>
            <a:ext cx="2697162" cy="538162"/>
          </a:xfrm>
          <a:custGeom>
            <a:avLst/>
            <a:gdLst>
              <a:gd name="T0" fmla="*/ 0 w 1699"/>
              <a:gd name="T1" fmla="*/ 2147483646 h 339"/>
              <a:gd name="T2" fmla="*/ 2147483646 w 1699"/>
              <a:gd name="T3" fmla="*/ 2147483646 h 339"/>
              <a:gd name="T4" fmla="*/ 2147483646 w 1699"/>
              <a:gd name="T5" fmla="*/ 2147483646 h 339"/>
              <a:gd name="T6" fmla="*/ 2147483646 w 1699"/>
              <a:gd name="T7" fmla="*/ 2147483646 h 339"/>
              <a:gd name="T8" fmla="*/ 2147483646 w 1699"/>
              <a:gd name="T9" fmla="*/ 2147483646 h 339"/>
              <a:gd name="T10" fmla="*/ 0 60000 65536"/>
              <a:gd name="T11" fmla="*/ 0 60000 65536"/>
              <a:gd name="T12" fmla="*/ 0 60000 65536"/>
              <a:gd name="T13" fmla="*/ 0 60000 65536"/>
              <a:gd name="T14" fmla="*/ 0 60000 65536"/>
              <a:gd name="T15" fmla="*/ 0 w 1699"/>
              <a:gd name="T16" fmla="*/ 0 h 339"/>
              <a:gd name="T17" fmla="*/ 1699 w 1699"/>
              <a:gd name="T18" fmla="*/ 339 h 339"/>
            </a:gdLst>
            <a:ahLst/>
            <a:cxnLst>
              <a:cxn ang="T10">
                <a:pos x="T0" y="T1"/>
              </a:cxn>
              <a:cxn ang="T11">
                <a:pos x="T2" y="T3"/>
              </a:cxn>
              <a:cxn ang="T12">
                <a:pos x="T4" y="T5"/>
              </a:cxn>
              <a:cxn ang="T13">
                <a:pos x="T6" y="T7"/>
              </a:cxn>
              <a:cxn ang="T14">
                <a:pos x="T8" y="T9"/>
              </a:cxn>
            </a:cxnLst>
            <a:rect l="T15" t="T16" r="T17" b="T18"/>
            <a:pathLst>
              <a:path w="1699" h="339">
                <a:moveTo>
                  <a:pt x="0" y="339"/>
                </a:moveTo>
                <a:cubicBezTo>
                  <a:pt x="116" y="289"/>
                  <a:pt x="488" y="78"/>
                  <a:pt x="702" y="39"/>
                </a:cubicBezTo>
                <a:cubicBezTo>
                  <a:pt x="916" y="0"/>
                  <a:pt x="1146" y="92"/>
                  <a:pt x="1283" y="107"/>
                </a:cubicBezTo>
                <a:cubicBezTo>
                  <a:pt x="1420" y="122"/>
                  <a:pt x="1456" y="138"/>
                  <a:pt x="1525" y="131"/>
                </a:cubicBezTo>
                <a:cubicBezTo>
                  <a:pt x="1594" y="124"/>
                  <a:pt x="1670" y="78"/>
                  <a:pt x="1699" y="68"/>
                </a:cubicBezTo>
              </a:path>
            </a:pathLst>
          </a:custGeom>
          <a:noFill/>
          <a:ln w="76200" cmpd="sng">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2481" name="Line 33">
            <a:extLst>
              <a:ext uri="{FF2B5EF4-FFF2-40B4-BE49-F238E27FC236}">
                <a16:creationId xmlns:a16="http://schemas.microsoft.com/office/drawing/2014/main" id="{6361C38D-1545-4DB6-8229-2B728826CE24}"/>
              </a:ext>
            </a:extLst>
          </p:cNvPr>
          <p:cNvSpPr>
            <a:spLocks noChangeShapeType="1"/>
          </p:cNvSpPr>
          <p:nvPr/>
        </p:nvSpPr>
        <p:spPr bwMode="auto">
          <a:xfrm flipV="1">
            <a:off x="6218239" y="4483100"/>
            <a:ext cx="657225" cy="414338"/>
          </a:xfrm>
          <a:prstGeom prst="line">
            <a:avLst/>
          </a:prstGeom>
          <a:noFill/>
          <a:ln w="38100" cmpd="dbl">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32482" name="Text Box 34">
            <a:extLst>
              <a:ext uri="{FF2B5EF4-FFF2-40B4-BE49-F238E27FC236}">
                <a16:creationId xmlns:a16="http://schemas.microsoft.com/office/drawing/2014/main" id="{24356EE8-07FE-46F1-AF5A-D9A4C5D5966E}"/>
              </a:ext>
            </a:extLst>
          </p:cNvPr>
          <p:cNvSpPr txBox="1">
            <a:spLocks noChangeArrowheads="1"/>
          </p:cNvSpPr>
          <p:nvPr/>
        </p:nvSpPr>
        <p:spPr bwMode="auto">
          <a:xfrm>
            <a:off x="1635125" y="1862138"/>
            <a:ext cx="800100" cy="4064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solidFill>
                  <a:srgbClr val="FF0000"/>
                </a:solidFill>
              </a:rPr>
              <a:t>VA/Q</a:t>
            </a:r>
          </a:p>
        </p:txBody>
      </p:sp>
      <p:sp>
        <p:nvSpPr>
          <p:cNvPr id="232483" name="Line 35">
            <a:extLst>
              <a:ext uri="{FF2B5EF4-FFF2-40B4-BE49-F238E27FC236}">
                <a16:creationId xmlns:a16="http://schemas.microsoft.com/office/drawing/2014/main" id="{A93AC432-0756-411F-8774-FBC68DA0DCA0}"/>
              </a:ext>
            </a:extLst>
          </p:cNvPr>
          <p:cNvSpPr>
            <a:spLocks noChangeShapeType="1"/>
          </p:cNvSpPr>
          <p:nvPr/>
        </p:nvSpPr>
        <p:spPr bwMode="auto">
          <a:xfrm>
            <a:off x="1693863" y="1951039"/>
            <a:ext cx="0" cy="238125"/>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32484" name="Text Box 36">
            <a:extLst>
              <a:ext uri="{FF2B5EF4-FFF2-40B4-BE49-F238E27FC236}">
                <a16:creationId xmlns:a16="http://schemas.microsoft.com/office/drawing/2014/main" id="{7B1F8947-39DB-4FA2-A519-8F814B22D8E1}"/>
              </a:ext>
            </a:extLst>
          </p:cNvPr>
          <p:cNvSpPr txBox="1">
            <a:spLocks noChangeArrowheads="1"/>
          </p:cNvSpPr>
          <p:nvPr/>
        </p:nvSpPr>
        <p:spPr bwMode="auto">
          <a:xfrm>
            <a:off x="1970089" y="2381250"/>
            <a:ext cx="1069975" cy="4064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solidFill>
                  <a:srgbClr val="FF0000"/>
                </a:solidFill>
              </a:rPr>
              <a:t>hypoxia</a:t>
            </a:r>
          </a:p>
        </p:txBody>
      </p:sp>
      <p:sp>
        <p:nvSpPr>
          <p:cNvPr id="232485" name="Line 37">
            <a:extLst>
              <a:ext uri="{FF2B5EF4-FFF2-40B4-BE49-F238E27FC236}">
                <a16:creationId xmlns:a16="http://schemas.microsoft.com/office/drawing/2014/main" id="{DD55042D-4CF1-4853-BE89-B5994D5F0C9A}"/>
              </a:ext>
            </a:extLst>
          </p:cNvPr>
          <p:cNvSpPr>
            <a:spLocks noChangeShapeType="1"/>
          </p:cNvSpPr>
          <p:nvPr/>
        </p:nvSpPr>
        <p:spPr bwMode="auto">
          <a:xfrm>
            <a:off x="2435225" y="2155826"/>
            <a:ext cx="198438" cy="225425"/>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27364" name="Rectangle 38">
            <a:extLst>
              <a:ext uri="{FF2B5EF4-FFF2-40B4-BE49-F238E27FC236}">
                <a16:creationId xmlns:a16="http://schemas.microsoft.com/office/drawing/2014/main" id="{737CF834-2613-4683-BE98-B73796AA792F}"/>
              </a:ext>
            </a:extLst>
          </p:cNvPr>
          <p:cNvSpPr>
            <a:spLocks noChangeArrowheads="1"/>
          </p:cNvSpPr>
          <p:nvPr/>
        </p:nvSpPr>
        <p:spPr bwMode="auto">
          <a:xfrm>
            <a:off x="2079625" y="-195263"/>
            <a:ext cx="7283450"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cs-CZ" altLang="cs-CZ" sz="3600">
                <a:solidFill>
                  <a:srgbClr val="FF0000"/>
                </a:solidFill>
              </a:rPr>
              <a:t>A</a:t>
            </a:r>
            <a:r>
              <a:rPr lang="cs-CZ" altLang="cs-CZ" sz="3600">
                <a:solidFill>
                  <a:schemeClr val="tx2"/>
                </a:solidFill>
              </a:rPr>
              <a:t>cute </a:t>
            </a:r>
            <a:r>
              <a:rPr lang="cs-CZ" altLang="cs-CZ" sz="3600">
                <a:solidFill>
                  <a:srgbClr val="FF0000"/>
                </a:solidFill>
              </a:rPr>
              <a:t>R</a:t>
            </a:r>
            <a:r>
              <a:rPr lang="cs-CZ" altLang="cs-CZ" sz="3600">
                <a:solidFill>
                  <a:schemeClr val="tx2"/>
                </a:solidFill>
              </a:rPr>
              <a:t>espiratory </a:t>
            </a:r>
            <a:r>
              <a:rPr lang="cs-CZ" altLang="cs-CZ" sz="3600">
                <a:solidFill>
                  <a:srgbClr val="FF0000"/>
                </a:solidFill>
              </a:rPr>
              <a:t>D</a:t>
            </a:r>
            <a:r>
              <a:rPr lang="cs-CZ" altLang="cs-CZ" sz="3600">
                <a:solidFill>
                  <a:schemeClr val="tx2"/>
                </a:solidFill>
              </a:rPr>
              <a:t>istress </a:t>
            </a:r>
            <a:r>
              <a:rPr lang="cs-CZ" altLang="cs-CZ" sz="3600">
                <a:solidFill>
                  <a:srgbClr val="FF0000"/>
                </a:solidFill>
              </a:rPr>
              <a:t>S</a:t>
            </a:r>
            <a:r>
              <a:rPr lang="cs-CZ" altLang="cs-CZ" sz="3600">
                <a:solidFill>
                  <a:schemeClr val="tx2"/>
                </a:solidFill>
              </a:rPr>
              <a:t>yndrome</a:t>
            </a:r>
            <a:r>
              <a:rPr lang="en-US" altLang="cs-CZ" sz="3600">
                <a:solidFill>
                  <a:schemeClr val="tx2"/>
                </a:solidFill>
              </a:rPr>
              <a:t>  </a:t>
            </a:r>
            <a:r>
              <a:rPr lang="en-US" altLang="cs-CZ" sz="3600">
                <a:solidFill>
                  <a:srgbClr val="FF0000"/>
                </a:solidFill>
              </a:rPr>
              <a:t>ARDS</a:t>
            </a:r>
            <a:endParaRPr lang="cs-CZ" altLang="cs-CZ" sz="360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32462"/>
                                        </p:tgtEl>
                                        <p:attrNameLst>
                                          <p:attrName>style.visibility</p:attrName>
                                        </p:attrNameLst>
                                      </p:cBhvr>
                                      <p:to>
                                        <p:strVal val="visible"/>
                                      </p:to>
                                    </p:set>
                                    <p:animEffect transition="in" filter="checkerboard(across)">
                                      <p:cBhvr>
                                        <p:cTn id="7" dur="500"/>
                                        <p:tgtEl>
                                          <p:spTgt spid="2324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32463"/>
                                        </p:tgtEl>
                                        <p:attrNameLst>
                                          <p:attrName>style.visibility</p:attrName>
                                        </p:attrNameLst>
                                      </p:cBhvr>
                                      <p:to>
                                        <p:strVal val="visible"/>
                                      </p:to>
                                    </p:set>
                                    <p:animEffect transition="in" filter="checkerboard(across)">
                                      <p:cBhvr>
                                        <p:cTn id="12" dur="500"/>
                                        <p:tgtEl>
                                          <p:spTgt spid="23246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32464"/>
                                        </p:tgtEl>
                                        <p:attrNameLst>
                                          <p:attrName>style.visibility</p:attrName>
                                        </p:attrNameLst>
                                      </p:cBhvr>
                                      <p:to>
                                        <p:strVal val="visible"/>
                                      </p:to>
                                    </p:set>
                                    <p:animEffect transition="in" filter="checkerboard(across)">
                                      <p:cBhvr>
                                        <p:cTn id="17" dur="500"/>
                                        <p:tgtEl>
                                          <p:spTgt spid="23246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232465"/>
                                        </p:tgtEl>
                                        <p:attrNameLst>
                                          <p:attrName>style.visibility</p:attrName>
                                        </p:attrNameLst>
                                      </p:cBhvr>
                                      <p:to>
                                        <p:strVal val="visible"/>
                                      </p:to>
                                    </p:set>
                                    <p:animEffect transition="in" filter="checkerboard(across)">
                                      <p:cBhvr>
                                        <p:cTn id="22" dur="500"/>
                                        <p:tgtEl>
                                          <p:spTgt spid="23246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nodeType="clickEffect">
                                  <p:stCondLst>
                                    <p:cond delay="0"/>
                                  </p:stCondLst>
                                  <p:childTnLst>
                                    <p:set>
                                      <p:cBhvr>
                                        <p:cTn id="26" dur="1" fill="hold">
                                          <p:stCondLst>
                                            <p:cond delay="0"/>
                                          </p:stCondLst>
                                        </p:cTn>
                                        <p:tgtEl>
                                          <p:spTgt spid="232469"/>
                                        </p:tgtEl>
                                        <p:attrNameLst>
                                          <p:attrName>style.visibility</p:attrName>
                                        </p:attrNameLst>
                                      </p:cBhvr>
                                      <p:to>
                                        <p:strVal val="visible"/>
                                      </p:to>
                                    </p:set>
                                    <p:animEffect transition="in" filter="checkerboard(across)">
                                      <p:cBhvr>
                                        <p:cTn id="27" dur="500"/>
                                        <p:tgtEl>
                                          <p:spTgt spid="232469"/>
                                        </p:tgtEl>
                                      </p:cBhvr>
                                    </p:animEffect>
                                  </p:childTnLst>
                                </p:cTn>
                              </p:par>
                              <p:par>
                                <p:cTn id="28" presetID="5" presetClass="entr" presetSubtype="10" fill="hold" grpId="0" nodeType="withEffect">
                                  <p:stCondLst>
                                    <p:cond delay="0"/>
                                  </p:stCondLst>
                                  <p:childTnLst>
                                    <p:set>
                                      <p:cBhvr>
                                        <p:cTn id="29" dur="1" fill="hold">
                                          <p:stCondLst>
                                            <p:cond delay="0"/>
                                          </p:stCondLst>
                                        </p:cTn>
                                        <p:tgtEl>
                                          <p:spTgt spid="232468"/>
                                        </p:tgtEl>
                                        <p:attrNameLst>
                                          <p:attrName>style.visibility</p:attrName>
                                        </p:attrNameLst>
                                      </p:cBhvr>
                                      <p:to>
                                        <p:strVal val="visible"/>
                                      </p:to>
                                    </p:set>
                                    <p:animEffect transition="in" filter="checkerboard(across)">
                                      <p:cBhvr>
                                        <p:cTn id="30" dur="500"/>
                                        <p:tgtEl>
                                          <p:spTgt spid="232468"/>
                                        </p:tgtEl>
                                      </p:cBhvr>
                                    </p:animEffect>
                                  </p:childTnLst>
                                </p:cTn>
                              </p:par>
                              <p:par>
                                <p:cTn id="31" presetID="5" presetClass="entr" presetSubtype="10" fill="hold" nodeType="withEffect">
                                  <p:stCondLst>
                                    <p:cond delay="0"/>
                                  </p:stCondLst>
                                  <p:childTnLst>
                                    <p:set>
                                      <p:cBhvr>
                                        <p:cTn id="32" dur="1" fill="hold">
                                          <p:stCondLst>
                                            <p:cond delay="0"/>
                                          </p:stCondLst>
                                        </p:cTn>
                                        <p:tgtEl>
                                          <p:spTgt spid="232467"/>
                                        </p:tgtEl>
                                        <p:attrNameLst>
                                          <p:attrName>style.visibility</p:attrName>
                                        </p:attrNameLst>
                                      </p:cBhvr>
                                      <p:to>
                                        <p:strVal val="visible"/>
                                      </p:to>
                                    </p:set>
                                    <p:animEffect transition="in" filter="checkerboard(across)">
                                      <p:cBhvr>
                                        <p:cTn id="33" dur="500"/>
                                        <p:tgtEl>
                                          <p:spTgt spid="232467"/>
                                        </p:tgtEl>
                                      </p:cBhvr>
                                    </p:animEffect>
                                  </p:childTnLst>
                                </p:cTn>
                              </p:par>
                              <p:par>
                                <p:cTn id="34" presetID="5" presetClass="entr" presetSubtype="10" fill="hold" grpId="0" nodeType="withEffect">
                                  <p:stCondLst>
                                    <p:cond delay="0"/>
                                  </p:stCondLst>
                                  <p:childTnLst>
                                    <p:set>
                                      <p:cBhvr>
                                        <p:cTn id="35" dur="1" fill="hold">
                                          <p:stCondLst>
                                            <p:cond delay="0"/>
                                          </p:stCondLst>
                                        </p:cTn>
                                        <p:tgtEl>
                                          <p:spTgt spid="232466"/>
                                        </p:tgtEl>
                                        <p:attrNameLst>
                                          <p:attrName>style.visibility</p:attrName>
                                        </p:attrNameLst>
                                      </p:cBhvr>
                                      <p:to>
                                        <p:strVal val="visible"/>
                                      </p:to>
                                    </p:set>
                                    <p:animEffect transition="in" filter="checkerboard(across)">
                                      <p:cBhvr>
                                        <p:cTn id="36" dur="500"/>
                                        <p:tgtEl>
                                          <p:spTgt spid="232466"/>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5" presetClass="entr" presetSubtype="10" fill="hold" nodeType="clickEffect">
                                  <p:stCondLst>
                                    <p:cond delay="0"/>
                                  </p:stCondLst>
                                  <p:childTnLst>
                                    <p:set>
                                      <p:cBhvr>
                                        <p:cTn id="40" dur="1" fill="hold">
                                          <p:stCondLst>
                                            <p:cond delay="0"/>
                                          </p:stCondLst>
                                        </p:cTn>
                                        <p:tgtEl>
                                          <p:spTgt spid="232481"/>
                                        </p:tgtEl>
                                        <p:attrNameLst>
                                          <p:attrName>style.visibility</p:attrName>
                                        </p:attrNameLst>
                                      </p:cBhvr>
                                      <p:to>
                                        <p:strVal val="visible"/>
                                      </p:to>
                                    </p:set>
                                    <p:animEffect transition="in" filter="checkerboard(across)">
                                      <p:cBhvr>
                                        <p:cTn id="41" dur="500"/>
                                        <p:tgtEl>
                                          <p:spTgt spid="232481"/>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5" presetClass="entr" presetSubtype="10" fill="hold" grpId="0" nodeType="clickEffect">
                                  <p:stCondLst>
                                    <p:cond delay="0"/>
                                  </p:stCondLst>
                                  <p:childTnLst>
                                    <p:set>
                                      <p:cBhvr>
                                        <p:cTn id="45" dur="1" fill="hold">
                                          <p:stCondLst>
                                            <p:cond delay="0"/>
                                          </p:stCondLst>
                                        </p:cTn>
                                        <p:tgtEl>
                                          <p:spTgt spid="232470"/>
                                        </p:tgtEl>
                                        <p:attrNameLst>
                                          <p:attrName>style.visibility</p:attrName>
                                        </p:attrNameLst>
                                      </p:cBhvr>
                                      <p:to>
                                        <p:strVal val="visible"/>
                                      </p:to>
                                    </p:set>
                                    <p:animEffect transition="in" filter="checkerboard(across)">
                                      <p:cBhvr>
                                        <p:cTn id="46" dur="500"/>
                                        <p:tgtEl>
                                          <p:spTgt spid="232470"/>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5" presetClass="entr" presetSubtype="10" fill="hold" nodeType="clickEffect">
                                  <p:stCondLst>
                                    <p:cond delay="0"/>
                                  </p:stCondLst>
                                  <p:childTnLst>
                                    <p:set>
                                      <p:cBhvr>
                                        <p:cTn id="50" dur="1" fill="hold">
                                          <p:stCondLst>
                                            <p:cond delay="0"/>
                                          </p:stCondLst>
                                        </p:cTn>
                                        <p:tgtEl>
                                          <p:spTgt spid="232472"/>
                                        </p:tgtEl>
                                        <p:attrNameLst>
                                          <p:attrName>style.visibility</p:attrName>
                                        </p:attrNameLst>
                                      </p:cBhvr>
                                      <p:to>
                                        <p:strVal val="visible"/>
                                      </p:to>
                                    </p:set>
                                    <p:animEffect transition="in" filter="checkerboard(across)">
                                      <p:cBhvr>
                                        <p:cTn id="51" dur="500"/>
                                        <p:tgtEl>
                                          <p:spTgt spid="232472"/>
                                        </p:tgtEl>
                                      </p:cBhvr>
                                    </p:animEffect>
                                  </p:childTnLst>
                                </p:cTn>
                              </p:par>
                              <p:par>
                                <p:cTn id="52" presetID="5" presetClass="entr" presetSubtype="10" fill="hold" nodeType="withEffect">
                                  <p:stCondLst>
                                    <p:cond delay="0"/>
                                  </p:stCondLst>
                                  <p:childTnLst>
                                    <p:set>
                                      <p:cBhvr>
                                        <p:cTn id="53" dur="1" fill="hold">
                                          <p:stCondLst>
                                            <p:cond delay="0"/>
                                          </p:stCondLst>
                                        </p:cTn>
                                        <p:tgtEl>
                                          <p:spTgt spid="232473"/>
                                        </p:tgtEl>
                                        <p:attrNameLst>
                                          <p:attrName>style.visibility</p:attrName>
                                        </p:attrNameLst>
                                      </p:cBhvr>
                                      <p:to>
                                        <p:strVal val="visible"/>
                                      </p:to>
                                    </p:set>
                                    <p:animEffect transition="in" filter="checkerboard(across)">
                                      <p:cBhvr>
                                        <p:cTn id="54" dur="500"/>
                                        <p:tgtEl>
                                          <p:spTgt spid="232473"/>
                                        </p:tgtEl>
                                      </p:cBhvr>
                                    </p:animEffect>
                                  </p:childTnLst>
                                </p:cTn>
                              </p:par>
                              <p:par>
                                <p:cTn id="55" presetID="5" presetClass="entr" presetSubtype="10" fill="hold" grpId="0" nodeType="withEffect">
                                  <p:stCondLst>
                                    <p:cond delay="0"/>
                                  </p:stCondLst>
                                  <p:childTnLst>
                                    <p:set>
                                      <p:cBhvr>
                                        <p:cTn id="56" dur="1" fill="hold">
                                          <p:stCondLst>
                                            <p:cond delay="0"/>
                                          </p:stCondLst>
                                        </p:cTn>
                                        <p:tgtEl>
                                          <p:spTgt spid="232450"/>
                                        </p:tgtEl>
                                        <p:attrNameLst>
                                          <p:attrName>style.visibility</p:attrName>
                                        </p:attrNameLst>
                                      </p:cBhvr>
                                      <p:to>
                                        <p:strVal val="visible"/>
                                      </p:to>
                                    </p:set>
                                    <p:animEffect transition="in" filter="checkerboard(across)">
                                      <p:cBhvr>
                                        <p:cTn id="57" dur="500"/>
                                        <p:tgtEl>
                                          <p:spTgt spid="232450"/>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5" presetClass="entr" presetSubtype="10" fill="hold" grpId="0" nodeType="clickEffect">
                                  <p:stCondLst>
                                    <p:cond delay="0"/>
                                  </p:stCondLst>
                                  <p:childTnLst>
                                    <p:set>
                                      <p:cBhvr>
                                        <p:cTn id="61" dur="1" fill="hold">
                                          <p:stCondLst>
                                            <p:cond delay="0"/>
                                          </p:stCondLst>
                                        </p:cTn>
                                        <p:tgtEl>
                                          <p:spTgt spid="232477"/>
                                        </p:tgtEl>
                                        <p:attrNameLst>
                                          <p:attrName>style.visibility</p:attrName>
                                        </p:attrNameLst>
                                      </p:cBhvr>
                                      <p:to>
                                        <p:strVal val="visible"/>
                                      </p:to>
                                    </p:set>
                                    <p:animEffect transition="in" filter="checkerboard(across)">
                                      <p:cBhvr>
                                        <p:cTn id="62" dur="500"/>
                                        <p:tgtEl>
                                          <p:spTgt spid="232477"/>
                                        </p:tgtEl>
                                      </p:cBhvr>
                                    </p:animEffect>
                                  </p:childTnLst>
                                </p:cTn>
                              </p:par>
                              <p:par>
                                <p:cTn id="63" presetID="5" presetClass="entr" presetSubtype="10" fill="hold" nodeType="withEffect">
                                  <p:stCondLst>
                                    <p:cond delay="0"/>
                                  </p:stCondLst>
                                  <p:childTnLst>
                                    <p:set>
                                      <p:cBhvr>
                                        <p:cTn id="64" dur="1" fill="hold">
                                          <p:stCondLst>
                                            <p:cond delay="0"/>
                                          </p:stCondLst>
                                        </p:cTn>
                                        <p:tgtEl>
                                          <p:spTgt spid="2"/>
                                        </p:tgtEl>
                                        <p:attrNameLst>
                                          <p:attrName>style.visibility</p:attrName>
                                        </p:attrNameLst>
                                      </p:cBhvr>
                                      <p:to>
                                        <p:strVal val="visible"/>
                                      </p:to>
                                    </p:set>
                                    <p:animEffect transition="in" filter="checkerboard(across)">
                                      <p:cBhvr>
                                        <p:cTn id="65" dur="500"/>
                                        <p:tgtEl>
                                          <p:spTgt spid="2"/>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5" presetClass="entr" presetSubtype="10" fill="hold" grpId="0" nodeType="clickEffect">
                                  <p:stCondLst>
                                    <p:cond delay="0"/>
                                  </p:stCondLst>
                                  <p:childTnLst>
                                    <p:set>
                                      <p:cBhvr>
                                        <p:cTn id="69" dur="1" fill="hold">
                                          <p:stCondLst>
                                            <p:cond delay="0"/>
                                          </p:stCondLst>
                                        </p:cTn>
                                        <p:tgtEl>
                                          <p:spTgt spid="232451"/>
                                        </p:tgtEl>
                                        <p:attrNameLst>
                                          <p:attrName>style.visibility</p:attrName>
                                        </p:attrNameLst>
                                      </p:cBhvr>
                                      <p:to>
                                        <p:strVal val="visible"/>
                                      </p:to>
                                    </p:set>
                                    <p:animEffect transition="in" filter="checkerboard(across)">
                                      <p:cBhvr>
                                        <p:cTn id="70" dur="500"/>
                                        <p:tgtEl>
                                          <p:spTgt spid="232451"/>
                                        </p:tgtEl>
                                      </p:cBhvr>
                                    </p:animEffect>
                                  </p:childTnLst>
                                </p:cTn>
                              </p:par>
                              <p:par>
                                <p:cTn id="71" presetID="5" presetClass="entr" presetSubtype="10" fill="hold" nodeType="withEffect">
                                  <p:stCondLst>
                                    <p:cond delay="0"/>
                                  </p:stCondLst>
                                  <p:childTnLst>
                                    <p:set>
                                      <p:cBhvr>
                                        <p:cTn id="72" dur="1" fill="hold">
                                          <p:stCondLst>
                                            <p:cond delay="0"/>
                                          </p:stCondLst>
                                        </p:cTn>
                                        <p:tgtEl>
                                          <p:spTgt spid="232480"/>
                                        </p:tgtEl>
                                        <p:attrNameLst>
                                          <p:attrName>style.visibility</p:attrName>
                                        </p:attrNameLst>
                                      </p:cBhvr>
                                      <p:to>
                                        <p:strVal val="visible"/>
                                      </p:to>
                                    </p:set>
                                    <p:animEffect transition="in" filter="checkerboard(across)">
                                      <p:cBhvr>
                                        <p:cTn id="73" dur="500"/>
                                        <p:tgtEl>
                                          <p:spTgt spid="232480"/>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5" presetClass="entr" presetSubtype="10" fill="hold" grpId="0" nodeType="clickEffect">
                                  <p:stCondLst>
                                    <p:cond delay="0"/>
                                  </p:stCondLst>
                                  <p:childTnLst>
                                    <p:set>
                                      <p:cBhvr>
                                        <p:cTn id="77" dur="1" fill="hold">
                                          <p:stCondLst>
                                            <p:cond delay="0"/>
                                          </p:stCondLst>
                                        </p:cTn>
                                        <p:tgtEl>
                                          <p:spTgt spid="232471"/>
                                        </p:tgtEl>
                                        <p:attrNameLst>
                                          <p:attrName>style.visibility</p:attrName>
                                        </p:attrNameLst>
                                      </p:cBhvr>
                                      <p:to>
                                        <p:strVal val="visible"/>
                                      </p:to>
                                    </p:set>
                                    <p:animEffect transition="in" filter="checkerboard(across)">
                                      <p:cBhvr>
                                        <p:cTn id="78" dur="500"/>
                                        <p:tgtEl>
                                          <p:spTgt spid="232471"/>
                                        </p:tgtEl>
                                      </p:cBhvr>
                                    </p:animEffect>
                                  </p:childTnLst>
                                </p:cTn>
                              </p:par>
                            </p:childTnLst>
                          </p:cTn>
                        </p:par>
                      </p:childTnLst>
                    </p:cTn>
                  </p:par>
                  <p:par>
                    <p:cTn id="79" fill="hold" nodeType="clickPar">
                      <p:stCondLst>
                        <p:cond delay="indefinite"/>
                      </p:stCondLst>
                      <p:childTnLst>
                        <p:par>
                          <p:cTn id="80" fill="hold" nodeType="withGroup">
                            <p:stCondLst>
                              <p:cond delay="0"/>
                            </p:stCondLst>
                            <p:childTnLst>
                              <p:par>
                                <p:cTn id="81" presetID="5" presetClass="entr" presetSubtype="10" fill="hold" nodeType="clickEffect">
                                  <p:stCondLst>
                                    <p:cond delay="0"/>
                                  </p:stCondLst>
                                  <p:childTnLst>
                                    <p:set>
                                      <p:cBhvr>
                                        <p:cTn id="82" dur="1" fill="hold">
                                          <p:stCondLst>
                                            <p:cond delay="0"/>
                                          </p:stCondLst>
                                        </p:cTn>
                                        <p:tgtEl>
                                          <p:spTgt spid="232479"/>
                                        </p:tgtEl>
                                        <p:attrNameLst>
                                          <p:attrName>style.visibility</p:attrName>
                                        </p:attrNameLst>
                                      </p:cBhvr>
                                      <p:to>
                                        <p:strVal val="visible"/>
                                      </p:to>
                                    </p:set>
                                    <p:animEffect transition="in" filter="checkerboard(across)">
                                      <p:cBhvr>
                                        <p:cTn id="83" dur="500"/>
                                        <p:tgtEl>
                                          <p:spTgt spid="232479"/>
                                        </p:tgtEl>
                                      </p:cBhvr>
                                    </p:animEffect>
                                  </p:childTnLst>
                                </p:cTn>
                              </p:par>
                              <p:par>
                                <p:cTn id="84" presetID="5" presetClass="entr" presetSubtype="10" fill="hold" grpId="0" nodeType="withEffect">
                                  <p:stCondLst>
                                    <p:cond delay="0"/>
                                  </p:stCondLst>
                                  <p:childTnLst>
                                    <p:set>
                                      <p:cBhvr>
                                        <p:cTn id="85" dur="1" fill="hold">
                                          <p:stCondLst>
                                            <p:cond delay="0"/>
                                          </p:stCondLst>
                                        </p:cTn>
                                        <p:tgtEl>
                                          <p:spTgt spid="232478"/>
                                        </p:tgtEl>
                                        <p:attrNameLst>
                                          <p:attrName>style.visibility</p:attrName>
                                        </p:attrNameLst>
                                      </p:cBhvr>
                                      <p:to>
                                        <p:strVal val="visible"/>
                                      </p:to>
                                    </p:set>
                                    <p:animEffect transition="in" filter="checkerboard(across)">
                                      <p:cBhvr>
                                        <p:cTn id="86" dur="500"/>
                                        <p:tgtEl>
                                          <p:spTgt spid="232478"/>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5" presetClass="entr" presetSubtype="10" fill="hold" nodeType="clickEffect">
                                  <p:stCondLst>
                                    <p:cond delay="0"/>
                                  </p:stCondLst>
                                  <p:childTnLst>
                                    <p:set>
                                      <p:cBhvr>
                                        <p:cTn id="90" dur="1" fill="hold">
                                          <p:stCondLst>
                                            <p:cond delay="0"/>
                                          </p:stCondLst>
                                        </p:cTn>
                                        <p:tgtEl>
                                          <p:spTgt spid="232483"/>
                                        </p:tgtEl>
                                        <p:attrNameLst>
                                          <p:attrName>style.visibility</p:attrName>
                                        </p:attrNameLst>
                                      </p:cBhvr>
                                      <p:to>
                                        <p:strVal val="visible"/>
                                      </p:to>
                                    </p:set>
                                    <p:animEffect transition="in" filter="checkerboard(across)">
                                      <p:cBhvr>
                                        <p:cTn id="91" dur="500"/>
                                        <p:tgtEl>
                                          <p:spTgt spid="232483"/>
                                        </p:tgtEl>
                                      </p:cBhvr>
                                    </p:animEffect>
                                  </p:childTnLst>
                                </p:cTn>
                              </p:par>
                              <p:par>
                                <p:cTn id="92" presetID="5" presetClass="entr" presetSubtype="10" fill="hold" grpId="0" nodeType="withEffect">
                                  <p:stCondLst>
                                    <p:cond delay="0"/>
                                  </p:stCondLst>
                                  <p:childTnLst>
                                    <p:set>
                                      <p:cBhvr>
                                        <p:cTn id="93" dur="1" fill="hold">
                                          <p:stCondLst>
                                            <p:cond delay="0"/>
                                          </p:stCondLst>
                                        </p:cTn>
                                        <p:tgtEl>
                                          <p:spTgt spid="232482"/>
                                        </p:tgtEl>
                                        <p:attrNameLst>
                                          <p:attrName>style.visibility</p:attrName>
                                        </p:attrNameLst>
                                      </p:cBhvr>
                                      <p:to>
                                        <p:strVal val="visible"/>
                                      </p:to>
                                    </p:set>
                                    <p:animEffect transition="in" filter="checkerboard(across)">
                                      <p:cBhvr>
                                        <p:cTn id="94" dur="500"/>
                                        <p:tgtEl>
                                          <p:spTgt spid="232482"/>
                                        </p:tgtEl>
                                      </p:cBhvr>
                                    </p:animEffect>
                                  </p:childTnLst>
                                </p:cTn>
                              </p:par>
                            </p:childTnLst>
                          </p:cTn>
                        </p:par>
                      </p:childTnLst>
                    </p:cTn>
                  </p:par>
                  <p:par>
                    <p:cTn id="95" fill="hold" nodeType="clickPar">
                      <p:stCondLst>
                        <p:cond delay="indefinite"/>
                      </p:stCondLst>
                      <p:childTnLst>
                        <p:par>
                          <p:cTn id="96" fill="hold" nodeType="withGroup">
                            <p:stCondLst>
                              <p:cond delay="0"/>
                            </p:stCondLst>
                            <p:childTnLst>
                              <p:par>
                                <p:cTn id="97" presetID="5" presetClass="entr" presetSubtype="10" fill="hold" grpId="0" nodeType="clickEffect">
                                  <p:stCondLst>
                                    <p:cond delay="0"/>
                                  </p:stCondLst>
                                  <p:childTnLst>
                                    <p:set>
                                      <p:cBhvr>
                                        <p:cTn id="98" dur="1" fill="hold">
                                          <p:stCondLst>
                                            <p:cond delay="0"/>
                                          </p:stCondLst>
                                        </p:cTn>
                                        <p:tgtEl>
                                          <p:spTgt spid="232484"/>
                                        </p:tgtEl>
                                        <p:attrNameLst>
                                          <p:attrName>style.visibility</p:attrName>
                                        </p:attrNameLst>
                                      </p:cBhvr>
                                      <p:to>
                                        <p:strVal val="visible"/>
                                      </p:to>
                                    </p:set>
                                    <p:animEffect transition="in" filter="checkerboard(across)">
                                      <p:cBhvr>
                                        <p:cTn id="99" dur="500"/>
                                        <p:tgtEl>
                                          <p:spTgt spid="232484"/>
                                        </p:tgtEl>
                                      </p:cBhvr>
                                    </p:animEffect>
                                  </p:childTnLst>
                                </p:cTn>
                              </p:par>
                              <p:par>
                                <p:cTn id="100" presetID="5" presetClass="entr" presetSubtype="10" fill="hold" nodeType="withEffect">
                                  <p:stCondLst>
                                    <p:cond delay="0"/>
                                  </p:stCondLst>
                                  <p:childTnLst>
                                    <p:set>
                                      <p:cBhvr>
                                        <p:cTn id="101" dur="1" fill="hold">
                                          <p:stCondLst>
                                            <p:cond delay="0"/>
                                          </p:stCondLst>
                                        </p:cTn>
                                        <p:tgtEl>
                                          <p:spTgt spid="232485"/>
                                        </p:tgtEl>
                                        <p:attrNameLst>
                                          <p:attrName>style.visibility</p:attrName>
                                        </p:attrNameLst>
                                      </p:cBhvr>
                                      <p:to>
                                        <p:strVal val="visible"/>
                                      </p:to>
                                    </p:set>
                                    <p:animEffect transition="in" filter="checkerboard(across)">
                                      <p:cBhvr>
                                        <p:cTn id="102" dur="500"/>
                                        <p:tgtEl>
                                          <p:spTgt spid="2324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2450" grpId="0" animBg="1"/>
      <p:bldP spid="232451" grpId="0" animBg="1"/>
      <p:bldP spid="232462" grpId="0" animBg="1"/>
      <p:bldP spid="232463" grpId="0" animBg="1"/>
      <p:bldP spid="232464" grpId="0" animBg="1"/>
      <p:bldP spid="232465" grpId="0" animBg="1"/>
      <p:bldP spid="232466" grpId="0" animBg="1"/>
      <p:bldP spid="232468" grpId="0" animBg="1"/>
      <p:bldP spid="232470" grpId="0" animBg="1"/>
      <p:bldP spid="232471" grpId="0" animBg="1"/>
      <p:bldP spid="232477" grpId="0" animBg="1"/>
      <p:bldP spid="232478" grpId="0" animBg="1"/>
      <p:bldP spid="232482" grpId="0" animBg="1"/>
      <p:bldP spid="232484" grpId="0" animBg="1"/>
    </p:bldLst>
  </p:timing>
</p:sld>
</file>

<file path=ppt/slides/slide123.xml><?xml version="1.0" encoding="utf-8"?>
<p:sld xmlns:a="http://schemas.openxmlformats.org/drawingml/2006/main" xmlns:r="http://schemas.openxmlformats.org/officeDocument/2006/relationships" xmlns:p="http://schemas.openxmlformats.org/presentationml/2006/main">
  <p:cSld>
    <p:bg>
      <p:bgPr>
        <a:solidFill>
          <a:srgbClr val="E0E7E8"/>
        </a:solidFill>
        <a:effectLst/>
      </p:bgPr>
    </p:bg>
    <p:spTree>
      <p:nvGrpSpPr>
        <p:cNvPr id="1" name=""/>
        <p:cNvGrpSpPr/>
        <p:nvPr/>
      </p:nvGrpSpPr>
      <p:grpSpPr>
        <a:xfrm>
          <a:off x="0" y="0"/>
          <a:ext cx="0" cy="0"/>
          <a:chOff x="0" y="0"/>
          <a:chExt cx="0" cy="0"/>
        </a:xfrm>
      </p:grpSpPr>
      <p:sp>
        <p:nvSpPr>
          <p:cNvPr id="250882" name="Rectangle 2">
            <a:extLst>
              <a:ext uri="{FF2B5EF4-FFF2-40B4-BE49-F238E27FC236}">
                <a16:creationId xmlns:a16="http://schemas.microsoft.com/office/drawing/2014/main" id="{BDD5B7E3-65B0-468B-8C8B-4FAFE791DA00}"/>
              </a:ext>
            </a:extLst>
          </p:cNvPr>
          <p:cNvSpPr>
            <a:spLocks noGrp="1" noChangeArrowheads="1"/>
          </p:cNvSpPr>
          <p:nvPr>
            <p:ph type="title"/>
          </p:nvPr>
        </p:nvSpPr>
        <p:spPr/>
        <p:txBody>
          <a:bodyPr/>
          <a:lstStyle/>
          <a:p>
            <a:pPr eaLnBrk="1" hangingPunct="1"/>
            <a:r>
              <a:rPr lang="cs-CZ" altLang="cs-CZ" dirty="0" err="1"/>
              <a:t>Manifestations</a:t>
            </a:r>
            <a:r>
              <a:rPr lang="cs-CZ" altLang="cs-CZ" dirty="0"/>
              <a:t> </a:t>
            </a:r>
            <a:r>
              <a:rPr lang="cs-CZ" altLang="cs-CZ" dirty="0" err="1"/>
              <a:t>of</a:t>
            </a:r>
            <a:r>
              <a:rPr lang="cs-CZ" altLang="cs-CZ" dirty="0"/>
              <a:t> ARDS</a:t>
            </a:r>
          </a:p>
        </p:txBody>
      </p:sp>
      <p:sp>
        <p:nvSpPr>
          <p:cNvPr id="97283" name="Rectangle 3">
            <a:extLst>
              <a:ext uri="{FF2B5EF4-FFF2-40B4-BE49-F238E27FC236}">
                <a16:creationId xmlns:a16="http://schemas.microsoft.com/office/drawing/2014/main" id="{6CB6D570-3B76-4B16-A874-979A75E18C3E}"/>
              </a:ext>
            </a:extLst>
          </p:cNvPr>
          <p:cNvSpPr>
            <a:spLocks noGrp="1" noChangeArrowheads="1"/>
          </p:cNvSpPr>
          <p:nvPr>
            <p:ph idx="1"/>
          </p:nvPr>
        </p:nvSpPr>
        <p:spPr/>
        <p:txBody>
          <a:bodyPr/>
          <a:lstStyle/>
          <a:p>
            <a:r>
              <a:rPr lang="cs-CZ" altLang="cs-CZ" dirty="0" err="1"/>
              <a:t>Dyspnoea</a:t>
            </a:r>
            <a:r>
              <a:rPr lang="cs-CZ" altLang="cs-CZ" dirty="0"/>
              <a:t> - </a:t>
            </a:r>
            <a:r>
              <a:rPr lang="cs-CZ" altLang="cs-CZ" dirty="0" err="1"/>
              <a:t>decreased</a:t>
            </a:r>
            <a:r>
              <a:rPr lang="cs-CZ" altLang="cs-CZ" dirty="0"/>
              <a:t> pO2</a:t>
            </a:r>
          </a:p>
          <a:p>
            <a:r>
              <a:rPr lang="en-US" altLang="cs-CZ" dirty="0"/>
              <a:t>Decreased compliance – breathing is faster and shallower, increased respiratory effort</a:t>
            </a:r>
            <a:endParaRPr lang="cs-CZ" altLang="cs-CZ" dirty="0"/>
          </a:p>
          <a:p>
            <a:r>
              <a:rPr lang="en-US" altLang="cs-CZ" dirty="0"/>
              <a:t>Dry irritating cough (sometimes pink sputum)</a:t>
            </a:r>
            <a:endParaRPr lang="cs-CZ" altLang="cs-CZ" dirty="0"/>
          </a:p>
          <a:p>
            <a:r>
              <a:rPr lang="en-US" altLang="cs-CZ" dirty="0"/>
              <a:t>CO2 often reduced!! = hypocapnia - respiratory alkalosis</a:t>
            </a:r>
            <a:endParaRPr lang="cs-CZ" altLang="cs-CZ"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728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728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728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3" grpId="0" build="p"/>
    </p:bldLst>
  </p:timing>
</p:sld>
</file>

<file path=ppt/slides/slide124.xml><?xml version="1.0" encoding="utf-8"?>
<p:sld xmlns:a="http://schemas.openxmlformats.org/drawingml/2006/main" xmlns:r="http://schemas.openxmlformats.org/officeDocument/2006/relationships" xmlns:p="http://schemas.openxmlformats.org/presentationml/2006/main">
  <p:cSld>
    <p:bg>
      <p:bgPr>
        <a:solidFill>
          <a:srgbClr val="E0E7E8"/>
        </a:solidFill>
        <a:effectLst/>
      </p:bgPr>
    </p:bg>
    <p:spTree>
      <p:nvGrpSpPr>
        <p:cNvPr id="1" name=""/>
        <p:cNvGrpSpPr/>
        <p:nvPr/>
      </p:nvGrpSpPr>
      <p:grpSpPr>
        <a:xfrm>
          <a:off x="0" y="0"/>
          <a:ext cx="0" cy="0"/>
          <a:chOff x="0" y="0"/>
          <a:chExt cx="0" cy="0"/>
        </a:xfrm>
      </p:grpSpPr>
      <p:sp>
        <p:nvSpPr>
          <p:cNvPr id="251906" name="Rectangle 2">
            <a:extLst>
              <a:ext uri="{FF2B5EF4-FFF2-40B4-BE49-F238E27FC236}">
                <a16:creationId xmlns:a16="http://schemas.microsoft.com/office/drawing/2014/main" id="{3AE0BE61-9F6F-4BE9-B0CD-7B4338B50A28}"/>
              </a:ext>
            </a:extLst>
          </p:cNvPr>
          <p:cNvSpPr>
            <a:spLocks noGrp="1" noChangeArrowheads="1"/>
          </p:cNvSpPr>
          <p:nvPr>
            <p:ph type="title"/>
          </p:nvPr>
        </p:nvSpPr>
        <p:spPr/>
        <p:txBody>
          <a:bodyPr/>
          <a:lstStyle/>
          <a:p>
            <a:pPr eaLnBrk="1" hangingPunct="1"/>
            <a:r>
              <a:rPr lang="cs-CZ" altLang="cs-CZ" dirty="0" err="1"/>
              <a:t>Causes</a:t>
            </a:r>
            <a:r>
              <a:rPr lang="cs-CZ" altLang="cs-CZ" dirty="0"/>
              <a:t> </a:t>
            </a:r>
            <a:r>
              <a:rPr lang="cs-CZ" altLang="cs-CZ" dirty="0" err="1"/>
              <a:t>of</a:t>
            </a:r>
            <a:r>
              <a:rPr lang="cs-CZ" altLang="cs-CZ" dirty="0"/>
              <a:t> ARDS</a:t>
            </a:r>
          </a:p>
        </p:txBody>
      </p:sp>
      <p:sp>
        <p:nvSpPr>
          <p:cNvPr id="107523" name="Rectangle 3">
            <a:extLst>
              <a:ext uri="{FF2B5EF4-FFF2-40B4-BE49-F238E27FC236}">
                <a16:creationId xmlns:a16="http://schemas.microsoft.com/office/drawing/2014/main" id="{725D4542-C571-4C86-9CC2-849C552923F9}"/>
              </a:ext>
            </a:extLst>
          </p:cNvPr>
          <p:cNvSpPr>
            <a:spLocks noGrp="1" noChangeArrowheads="1"/>
          </p:cNvSpPr>
          <p:nvPr>
            <p:ph sz="half" idx="1"/>
          </p:nvPr>
        </p:nvSpPr>
        <p:spPr/>
        <p:txBody>
          <a:bodyPr>
            <a:normAutofit/>
          </a:bodyPr>
          <a:lstStyle/>
          <a:p>
            <a:pPr marL="0" indent="0">
              <a:lnSpc>
                <a:spcPct val="80000"/>
              </a:lnSpc>
              <a:buNone/>
            </a:pPr>
            <a:r>
              <a:rPr lang="cs-CZ" altLang="cs-CZ" sz="2400" b="1" dirty="0" err="1"/>
              <a:t>Shock</a:t>
            </a:r>
            <a:r>
              <a:rPr lang="cs-CZ" altLang="cs-CZ" sz="2400" b="1" dirty="0"/>
              <a:t> and </a:t>
            </a:r>
            <a:r>
              <a:rPr lang="cs-CZ" altLang="cs-CZ" sz="2400" b="1" dirty="0" err="1"/>
              <a:t>inflammatory</a:t>
            </a:r>
            <a:r>
              <a:rPr lang="cs-CZ" altLang="cs-CZ" sz="2400" b="1" dirty="0"/>
              <a:t> </a:t>
            </a:r>
            <a:r>
              <a:rPr lang="cs-CZ" altLang="cs-CZ" sz="2400" b="1" dirty="0" err="1"/>
              <a:t>states</a:t>
            </a:r>
            <a:endParaRPr lang="cs-CZ" altLang="cs-CZ" sz="2400" b="1" dirty="0"/>
          </a:p>
          <a:p>
            <a:pPr lvl="1">
              <a:lnSpc>
                <a:spcPct val="80000"/>
              </a:lnSpc>
            </a:pPr>
            <a:r>
              <a:rPr lang="en-US" altLang="cs-CZ" sz="1800" dirty="0"/>
              <a:t>Circulatory</a:t>
            </a:r>
            <a:r>
              <a:rPr lang="en-US" altLang="cs-CZ" sz="1600" dirty="0"/>
              <a:t> </a:t>
            </a:r>
            <a:r>
              <a:rPr lang="en-US" altLang="cs-CZ" sz="1800" dirty="0"/>
              <a:t>shock and severe hypotension</a:t>
            </a:r>
            <a:endParaRPr lang="cs-CZ" altLang="cs-CZ" sz="1600" dirty="0"/>
          </a:p>
          <a:p>
            <a:pPr lvl="1">
              <a:lnSpc>
                <a:spcPct val="80000"/>
              </a:lnSpc>
            </a:pPr>
            <a:r>
              <a:rPr lang="cs-CZ" altLang="cs-CZ" sz="2000" dirty="0" err="1"/>
              <a:t>Pulmonary</a:t>
            </a:r>
            <a:r>
              <a:rPr lang="cs-CZ" altLang="cs-CZ" sz="2000" dirty="0"/>
              <a:t> </a:t>
            </a:r>
            <a:r>
              <a:rPr lang="cs-CZ" altLang="cs-CZ" sz="2000" dirty="0" err="1"/>
              <a:t>embolization</a:t>
            </a:r>
            <a:endParaRPr lang="cs-CZ" altLang="cs-CZ" sz="2000" dirty="0"/>
          </a:p>
          <a:p>
            <a:pPr lvl="1">
              <a:lnSpc>
                <a:spcPct val="80000"/>
              </a:lnSpc>
            </a:pPr>
            <a:r>
              <a:rPr lang="cs-CZ" altLang="cs-CZ" sz="2000" dirty="0"/>
              <a:t>DIC </a:t>
            </a:r>
          </a:p>
          <a:p>
            <a:pPr lvl="1">
              <a:lnSpc>
                <a:spcPct val="80000"/>
              </a:lnSpc>
            </a:pPr>
            <a:r>
              <a:rPr lang="cs-CZ" altLang="cs-CZ" sz="2000" dirty="0" err="1"/>
              <a:t>Extensive</a:t>
            </a:r>
            <a:r>
              <a:rPr lang="cs-CZ" altLang="cs-CZ" sz="2000" dirty="0"/>
              <a:t> </a:t>
            </a:r>
            <a:r>
              <a:rPr lang="cs-CZ" altLang="cs-CZ" sz="2000" dirty="0" err="1"/>
              <a:t>burns</a:t>
            </a:r>
            <a:endParaRPr lang="cs-CZ" altLang="cs-CZ" sz="2000" dirty="0"/>
          </a:p>
          <a:p>
            <a:pPr lvl="1">
              <a:lnSpc>
                <a:spcPct val="80000"/>
              </a:lnSpc>
            </a:pPr>
            <a:r>
              <a:rPr lang="cs-CZ" altLang="cs-CZ" sz="2000" dirty="0" err="1"/>
              <a:t>Extensive</a:t>
            </a:r>
            <a:r>
              <a:rPr lang="cs-CZ" altLang="cs-CZ" sz="2000" dirty="0"/>
              <a:t> </a:t>
            </a:r>
            <a:r>
              <a:rPr lang="cs-CZ" altLang="cs-CZ" sz="2000" dirty="0" err="1"/>
              <a:t>pneumonia</a:t>
            </a:r>
            <a:endParaRPr lang="cs-CZ" altLang="cs-CZ" sz="2000" dirty="0"/>
          </a:p>
          <a:p>
            <a:pPr lvl="1">
              <a:lnSpc>
                <a:spcPct val="80000"/>
              </a:lnSpc>
            </a:pPr>
            <a:r>
              <a:rPr lang="cs-CZ" altLang="cs-CZ" sz="2000" dirty="0" err="1"/>
              <a:t>Sepsis</a:t>
            </a:r>
            <a:r>
              <a:rPr lang="cs-CZ" altLang="cs-CZ" sz="2000" dirty="0"/>
              <a:t> and </a:t>
            </a:r>
            <a:r>
              <a:rPr lang="cs-CZ" altLang="cs-CZ" sz="2000" dirty="0" err="1"/>
              <a:t>septic</a:t>
            </a:r>
            <a:r>
              <a:rPr lang="cs-CZ" altLang="cs-CZ" sz="2000" dirty="0"/>
              <a:t> </a:t>
            </a:r>
            <a:r>
              <a:rPr lang="cs-CZ" altLang="cs-CZ" sz="2000" dirty="0" err="1"/>
              <a:t>shock</a:t>
            </a:r>
            <a:endParaRPr lang="cs-CZ" altLang="cs-CZ" sz="2000" dirty="0"/>
          </a:p>
          <a:p>
            <a:pPr lvl="1"/>
            <a:r>
              <a:rPr lang="en-US" sz="2000" dirty="0"/>
              <a:t>Transfusion-related acute lung injury (TRALI)</a:t>
            </a:r>
            <a:endParaRPr lang="en-US" dirty="0"/>
          </a:p>
          <a:p>
            <a:pPr marL="457200" lvl="1" indent="0">
              <a:buNone/>
            </a:pPr>
            <a:endParaRPr lang="en-US" sz="2000" dirty="0"/>
          </a:p>
          <a:p>
            <a:pPr marL="457200" lvl="1" indent="0" eaLnBrk="1" hangingPunct="1">
              <a:lnSpc>
                <a:spcPct val="80000"/>
              </a:lnSpc>
              <a:buNone/>
            </a:pPr>
            <a:endParaRPr lang="cs-CZ" altLang="cs-CZ" sz="2000" dirty="0"/>
          </a:p>
        </p:txBody>
      </p:sp>
      <p:sp>
        <p:nvSpPr>
          <p:cNvPr id="107524" name="Rectangle 4">
            <a:extLst>
              <a:ext uri="{FF2B5EF4-FFF2-40B4-BE49-F238E27FC236}">
                <a16:creationId xmlns:a16="http://schemas.microsoft.com/office/drawing/2014/main" id="{51B0C202-7256-456C-B78D-356C187F2091}"/>
              </a:ext>
            </a:extLst>
          </p:cNvPr>
          <p:cNvSpPr>
            <a:spLocks noGrp="1" noChangeArrowheads="1"/>
          </p:cNvSpPr>
          <p:nvPr>
            <p:ph sz="half" idx="2"/>
          </p:nvPr>
        </p:nvSpPr>
        <p:spPr>
          <a:xfrm>
            <a:off x="6099483" y="1723509"/>
            <a:ext cx="5181600" cy="4351338"/>
          </a:xfrm>
        </p:spPr>
        <p:txBody>
          <a:bodyPr>
            <a:normAutofit/>
          </a:bodyPr>
          <a:lstStyle/>
          <a:p>
            <a:pPr marL="0" indent="0">
              <a:lnSpc>
                <a:spcPct val="80000"/>
              </a:lnSpc>
              <a:buNone/>
            </a:pPr>
            <a:r>
              <a:rPr lang="en-US" altLang="cs-CZ" sz="2400" b="1" dirty="0"/>
              <a:t>Damage from the alveolar side</a:t>
            </a:r>
            <a:endParaRPr lang="cs-CZ" altLang="cs-CZ" sz="2400" b="1" dirty="0"/>
          </a:p>
          <a:p>
            <a:pPr lvl="1">
              <a:lnSpc>
                <a:spcPct val="80000"/>
              </a:lnSpc>
            </a:pPr>
            <a:r>
              <a:rPr lang="en-US" altLang="cs-CZ" sz="2000" dirty="0"/>
              <a:t>Inhalation of toxic gases and fumes</a:t>
            </a:r>
            <a:endParaRPr lang="cs-CZ" altLang="cs-CZ" sz="2000" dirty="0"/>
          </a:p>
          <a:p>
            <a:pPr lvl="1">
              <a:lnSpc>
                <a:spcPct val="80000"/>
              </a:lnSpc>
            </a:pPr>
            <a:r>
              <a:rPr lang="cs-CZ" altLang="cs-CZ" sz="2000" dirty="0"/>
              <a:t>Long-term toxicity </a:t>
            </a:r>
            <a:r>
              <a:rPr lang="cs-CZ" altLang="cs-CZ" sz="2000" dirty="0" err="1"/>
              <a:t>of</a:t>
            </a:r>
            <a:r>
              <a:rPr lang="cs-CZ" altLang="cs-CZ" sz="2000" dirty="0"/>
              <a:t> O2</a:t>
            </a:r>
          </a:p>
          <a:p>
            <a:pPr lvl="1">
              <a:lnSpc>
                <a:spcPct val="80000"/>
              </a:lnSpc>
            </a:pPr>
            <a:r>
              <a:rPr lang="cs-CZ" altLang="cs-CZ" sz="2000" dirty="0" err="1"/>
              <a:t>Aspiration</a:t>
            </a:r>
            <a:r>
              <a:rPr lang="cs-CZ" altLang="cs-CZ" sz="2000" dirty="0"/>
              <a:t> </a:t>
            </a:r>
            <a:r>
              <a:rPr lang="cs-CZ" altLang="cs-CZ" sz="2000" dirty="0" err="1"/>
              <a:t>of</a:t>
            </a:r>
            <a:r>
              <a:rPr lang="cs-CZ" altLang="cs-CZ" sz="2000" dirty="0"/>
              <a:t> </a:t>
            </a:r>
            <a:r>
              <a:rPr lang="cs-CZ" altLang="cs-CZ" sz="2000" dirty="0" err="1"/>
              <a:t>gastric</a:t>
            </a:r>
            <a:r>
              <a:rPr lang="cs-CZ" altLang="cs-CZ" sz="2000" dirty="0"/>
              <a:t> </a:t>
            </a:r>
            <a:r>
              <a:rPr lang="cs-CZ" altLang="cs-CZ" sz="2000" dirty="0" err="1"/>
              <a:t>contents</a:t>
            </a:r>
            <a:endParaRPr lang="cs-CZ" altLang="cs-CZ" sz="2000" dirty="0"/>
          </a:p>
          <a:p>
            <a:pPr lvl="1">
              <a:lnSpc>
                <a:spcPct val="80000"/>
              </a:lnSpc>
            </a:pPr>
            <a:r>
              <a:rPr lang="en-US" altLang="cs-CZ" sz="2000" dirty="0"/>
              <a:t>Aspiration of water during drowning</a:t>
            </a:r>
            <a:endParaRPr lang="cs-CZ" altLang="cs-CZ" sz="2000" dirty="0"/>
          </a:p>
          <a:p>
            <a:pPr marL="0" indent="0">
              <a:lnSpc>
                <a:spcPct val="80000"/>
              </a:lnSpc>
              <a:buNone/>
            </a:pPr>
            <a:r>
              <a:rPr lang="cs-CZ" altLang="cs-CZ" b="1" dirty="0" err="1"/>
              <a:t>Other</a:t>
            </a:r>
            <a:endParaRPr lang="cs-CZ" altLang="cs-CZ" b="1" dirty="0"/>
          </a:p>
          <a:p>
            <a:pPr lvl="1">
              <a:lnSpc>
                <a:spcPct val="80000"/>
              </a:lnSpc>
            </a:pPr>
            <a:r>
              <a:rPr lang="cs-CZ" altLang="cs-CZ" sz="2000" dirty="0" err="1"/>
              <a:t>Contusions</a:t>
            </a:r>
            <a:r>
              <a:rPr lang="cs-CZ" altLang="cs-CZ" sz="2000" dirty="0"/>
              <a:t> and </a:t>
            </a:r>
            <a:r>
              <a:rPr lang="cs-CZ" altLang="cs-CZ" sz="2000" dirty="0" err="1"/>
              <a:t>chest</a:t>
            </a:r>
            <a:r>
              <a:rPr lang="cs-CZ" altLang="cs-CZ" sz="2000" dirty="0"/>
              <a:t> </a:t>
            </a:r>
            <a:r>
              <a:rPr lang="cs-CZ" altLang="cs-CZ" sz="2000" dirty="0" err="1"/>
              <a:t>injuries</a:t>
            </a:r>
            <a:endParaRPr lang="cs-CZ" altLang="cs-CZ" sz="2000" dirty="0"/>
          </a:p>
          <a:p>
            <a:pPr lvl="1">
              <a:lnSpc>
                <a:spcPct val="80000"/>
              </a:lnSpc>
            </a:pPr>
            <a:r>
              <a:rPr lang="cs-CZ" altLang="cs-CZ" sz="2000" dirty="0" err="1"/>
              <a:t>Head</a:t>
            </a:r>
            <a:r>
              <a:rPr lang="cs-CZ" altLang="cs-CZ" sz="2000" dirty="0"/>
              <a:t> </a:t>
            </a:r>
            <a:r>
              <a:rPr lang="cs-CZ" altLang="cs-CZ" sz="2000" dirty="0" err="1"/>
              <a:t>injury</a:t>
            </a:r>
            <a:endParaRPr lang="cs-CZ" altLang="cs-CZ" sz="2000" dirty="0"/>
          </a:p>
          <a:p>
            <a:pPr lvl="1">
              <a:lnSpc>
                <a:spcPct val="80000"/>
              </a:lnSpc>
            </a:pPr>
            <a:r>
              <a:rPr lang="cs-CZ" altLang="cs-CZ" sz="2000" dirty="0" err="1"/>
              <a:t>Pancreatitis</a:t>
            </a:r>
            <a:endParaRPr lang="cs-CZ" altLang="cs-CZ" sz="2000" dirty="0"/>
          </a:p>
          <a:p>
            <a:pPr lvl="1">
              <a:lnSpc>
                <a:spcPct val="80000"/>
              </a:lnSpc>
            </a:pPr>
            <a:r>
              <a:rPr lang="cs-CZ" altLang="cs-CZ" sz="2000" dirty="0"/>
              <a:t>Heroin </a:t>
            </a:r>
            <a:r>
              <a:rPr lang="cs-CZ" altLang="cs-CZ" sz="2000" dirty="0" err="1"/>
              <a:t>poisoning</a:t>
            </a:r>
            <a:endParaRPr lang="cs-CZ" altLang="cs-CZ" sz="20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752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7523">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752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7523">
                                            <p:txEl>
                                              <p:pRg st="3" end="3"/>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7523">
                                            <p:txEl>
                                              <p:pRg st="4" end="4"/>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7523">
                                            <p:txEl>
                                              <p:pRg st="5" end="5"/>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7523">
                                            <p:txEl>
                                              <p:pRg st="6" end="6"/>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7524">
                                            <p:txEl>
                                              <p:pRg st="0" end="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07524">
                                            <p:txEl>
                                              <p:pRg st="1" end="1"/>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07524">
                                            <p:txEl>
                                              <p:pRg st="2" end="2"/>
                                            </p:txEl>
                                          </p:spTgt>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07524">
                                            <p:txEl>
                                              <p:pRg st="3" end="3"/>
                                            </p:txEl>
                                          </p:spTgt>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07524">
                                            <p:txEl>
                                              <p:pRg st="4" end="4"/>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07524">
                                            <p:txEl>
                                              <p:pRg st="5" end="5"/>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07524">
                                            <p:txEl>
                                              <p:pRg st="6" end="6"/>
                                            </p:txEl>
                                          </p:spTgt>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07524">
                                            <p:txEl>
                                              <p:pRg st="7" end="7"/>
                                            </p:txEl>
                                          </p:spTgt>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0752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3" grpId="0" build="p"/>
      <p:bldP spid="107524" grpId="0" build="p"/>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1186" name="Picture 2" descr="rentgen11-01 (1)">
            <a:extLst>
              <a:ext uri="{FF2B5EF4-FFF2-40B4-BE49-F238E27FC236}">
                <a16:creationId xmlns:a16="http://schemas.microsoft.com/office/drawing/2014/main" id="{1CC60EE5-F9FD-489D-9C48-0E3A19AB6B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3175"/>
            <a:ext cx="8594725" cy="680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1187" name="Rectangle 3">
            <a:extLst>
              <a:ext uri="{FF2B5EF4-FFF2-40B4-BE49-F238E27FC236}">
                <a16:creationId xmlns:a16="http://schemas.microsoft.com/office/drawing/2014/main" id="{05DDD011-75A2-43A6-A27E-A7E169CFECB6}"/>
              </a:ext>
            </a:extLst>
          </p:cNvPr>
          <p:cNvSpPr>
            <a:spLocks noChangeArrowheads="1"/>
          </p:cNvSpPr>
          <p:nvPr/>
        </p:nvSpPr>
        <p:spPr bwMode="auto">
          <a:xfrm>
            <a:off x="2773363" y="-171450"/>
            <a:ext cx="7283450"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cs-CZ" altLang="cs-CZ" sz="3600">
                <a:solidFill>
                  <a:srgbClr val="FF0000"/>
                </a:solidFill>
              </a:rPr>
              <a:t>A</a:t>
            </a:r>
            <a:r>
              <a:rPr lang="cs-CZ" altLang="cs-CZ" sz="3600">
                <a:solidFill>
                  <a:schemeClr val="tx2"/>
                </a:solidFill>
              </a:rPr>
              <a:t>cute </a:t>
            </a:r>
            <a:r>
              <a:rPr lang="cs-CZ" altLang="cs-CZ" sz="3600">
                <a:solidFill>
                  <a:srgbClr val="FF0000"/>
                </a:solidFill>
              </a:rPr>
              <a:t>R</a:t>
            </a:r>
            <a:r>
              <a:rPr lang="cs-CZ" altLang="cs-CZ" sz="3600">
                <a:solidFill>
                  <a:schemeClr val="tx2"/>
                </a:solidFill>
              </a:rPr>
              <a:t>espiratory </a:t>
            </a:r>
            <a:r>
              <a:rPr lang="cs-CZ" altLang="cs-CZ" sz="3600">
                <a:solidFill>
                  <a:srgbClr val="FF0000"/>
                </a:solidFill>
              </a:rPr>
              <a:t>D</a:t>
            </a:r>
            <a:r>
              <a:rPr lang="cs-CZ" altLang="cs-CZ" sz="3600">
                <a:solidFill>
                  <a:schemeClr val="tx2"/>
                </a:solidFill>
              </a:rPr>
              <a:t>istress </a:t>
            </a:r>
            <a:r>
              <a:rPr lang="cs-CZ" altLang="cs-CZ" sz="3600">
                <a:solidFill>
                  <a:srgbClr val="FF0000"/>
                </a:solidFill>
              </a:rPr>
              <a:t>S</a:t>
            </a:r>
            <a:r>
              <a:rPr lang="cs-CZ" altLang="cs-CZ" sz="3600">
                <a:solidFill>
                  <a:schemeClr val="tx2"/>
                </a:solidFill>
              </a:rPr>
              <a:t>yndrome</a:t>
            </a:r>
            <a:r>
              <a:rPr lang="en-US" altLang="cs-CZ" sz="3600">
                <a:solidFill>
                  <a:schemeClr val="tx2"/>
                </a:solidFill>
              </a:rPr>
              <a:t>  </a:t>
            </a:r>
            <a:r>
              <a:rPr lang="en-US" altLang="cs-CZ" sz="3600">
                <a:solidFill>
                  <a:srgbClr val="FF0000"/>
                </a:solidFill>
              </a:rPr>
              <a:t>ARDS</a:t>
            </a:r>
            <a:endParaRPr lang="cs-CZ" altLang="cs-CZ" sz="3600">
              <a:solidFill>
                <a:srgbClr val="FF0000"/>
              </a:solidFill>
            </a:endParaRP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234" name="Picture 2" descr="rentgen11-03 (1)">
            <a:extLst>
              <a:ext uri="{FF2B5EF4-FFF2-40B4-BE49-F238E27FC236}">
                <a16:creationId xmlns:a16="http://schemas.microsoft.com/office/drawing/2014/main" id="{82F5723D-4CD6-483D-AA70-D10DB9F1E7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0825" y="-9525"/>
            <a:ext cx="8597900" cy="682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3235" name="Rectangle 3">
            <a:extLst>
              <a:ext uri="{FF2B5EF4-FFF2-40B4-BE49-F238E27FC236}">
                <a16:creationId xmlns:a16="http://schemas.microsoft.com/office/drawing/2014/main" id="{5AD7DC57-2703-4697-8782-6AD654D60C0E}"/>
              </a:ext>
            </a:extLst>
          </p:cNvPr>
          <p:cNvSpPr>
            <a:spLocks noChangeArrowheads="1"/>
          </p:cNvSpPr>
          <p:nvPr/>
        </p:nvSpPr>
        <p:spPr bwMode="auto">
          <a:xfrm>
            <a:off x="2773363" y="-171450"/>
            <a:ext cx="7283450"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cs-CZ" altLang="cs-CZ" sz="3600">
                <a:solidFill>
                  <a:srgbClr val="FF0000"/>
                </a:solidFill>
              </a:rPr>
              <a:t>A</a:t>
            </a:r>
            <a:r>
              <a:rPr lang="cs-CZ" altLang="cs-CZ" sz="3600">
                <a:solidFill>
                  <a:schemeClr val="tx2"/>
                </a:solidFill>
              </a:rPr>
              <a:t>cute </a:t>
            </a:r>
            <a:r>
              <a:rPr lang="cs-CZ" altLang="cs-CZ" sz="3600">
                <a:solidFill>
                  <a:srgbClr val="FF0000"/>
                </a:solidFill>
              </a:rPr>
              <a:t>R</a:t>
            </a:r>
            <a:r>
              <a:rPr lang="cs-CZ" altLang="cs-CZ" sz="3600">
                <a:solidFill>
                  <a:schemeClr val="tx2"/>
                </a:solidFill>
              </a:rPr>
              <a:t>espiratory </a:t>
            </a:r>
            <a:r>
              <a:rPr lang="cs-CZ" altLang="cs-CZ" sz="3600">
                <a:solidFill>
                  <a:srgbClr val="FF0000"/>
                </a:solidFill>
              </a:rPr>
              <a:t>D</a:t>
            </a:r>
            <a:r>
              <a:rPr lang="cs-CZ" altLang="cs-CZ" sz="3600">
                <a:solidFill>
                  <a:schemeClr val="tx2"/>
                </a:solidFill>
              </a:rPr>
              <a:t>istress </a:t>
            </a:r>
            <a:r>
              <a:rPr lang="cs-CZ" altLang="cs-CZ" sz="3600">
                <a:solidFill>
                  <a:srgbClr val="FF0000"/>
                </a:solidFill>
              </a:rPr>
              <a:t>S</a:t>
            </a:r>
            <a:r>
              <a:rPr lang="cs-CZ" altLang="cs-CZ" sz="3600">
                <a:solidFill>
                  <a:schemeClr val="tx2"/>
                </a:solidFill>
              </a:rPr>
              <a:t>yndrome</a:t>
            </a:r>
            <a:r>
              <a:rPr lang="en-US" altLang="cs-CZ" sz="3600">
                <a:solidFill>
                  <a:schemeClr val="tx2"/>
                </a:solidFill>
              </a:rPr>
              <a:t>  </a:t>
            </a:r>
            <a:r>
              <a:rPr lang="en-US" altLang="cs-CZ" sz="3600">
                <a:solidFill>
                  <a:srgbClr val="FF0000"/>
                </a:solidFill>
              </a:rPr>
              <a:t>ARDS</a:t>
            </a:r>
            <a:endParaRPr lang="cs-CZ" altLang="cs-CZ" sz="3600">
              <a:solidFill>
                <a:srgbClr val="FF0000"/>
              </a:solidFill>
            </a:endParaRP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82" name="Picture 2" descr="rentgen11-10 (1)">
            <a:extLst>
              <a:ext uri="{FF2B5EF4-FFF2-40B4-BE49-F238E27FC236}">
                <a16:creationId xmlns:a16="http://schemas.microsoft.com/office/drawing/2014/main" id="{6BFA3949-C18F-4638-83CF-AF3EDFDDD3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22225"/>
            <a:ext cx="8586788" cy="683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283" name="Rectangle 3">
            <a:extLst>
              <a:ext uri="{FF2B5EF4-FFF2-40B4-BE49-F238E27FC236}">
                <a16:creationId xmlns:a16="http://schemas.microsoft.com/office/drawing/2014/main" id="{B8A78A07-792D-4A5A-8123-C6A1BD1CDB62}"/>
              </a:ext>
            </a:extLst>
          </p:cNvPr>
          <p:cNvSpPr>
            <a:spLocks noChangeArrowheads="1"/>
          </p:cNvSpPr>
          <p:nvPr/>
        </p:nvSpPr>
        <p:spPr bwMode="auto">
          <a:xfrm>
            <a:off x="2773363" y="-171450"/>
            <a:ext cx="7283450"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cs-CZ" altLang="cs-CZ" sz="3600">
                <a:solidFill>
                  <a:srgbClr val="FF0000"/>
                </a:solidFill>
              </a:rPr>
              <a:t>A</a:t>
            </a:r>
            <a:r>
              <a:rPr lang="cs-CZ" altLang="cs-CZ" sz="3600">
                <a:solidFill>
                  <a:schemeClr val="tx2"/>
                </a:solidFill>
              </a:rPr>
              <a:t>cute </a:t>
            </a:r>
            <a:r>
              <a:rPr lang="cs-CZ" altLang="cs-CZ" sz="3600">
                <a:solidFill>
                  <a:srgbClr val="FF0000"/>
                </a:solidFill>
              </a:rPr>
              <a:t>R</a:t>
            </a:r>
            <a:r>
              <a:rPr lang="cs-CZ" altLang="cs-CZ" sz="3600">
                <a:solidFill>
                  <a:schemeClr val="tx2"/>
                </a:solidFill>
              </a:rPr>
              <a:t>espiratory </a:t>
            </a:r>
            <a:r>
              <a:rPr lang="cs-CZ" altLang="cs-CZ" sz="3600">
                <a:solidFill>
                  <a:srgbClr val="FF0000"/>
                </a:solidFill>
              </a:rPr>
              <a:t>D</a:t>
            </a:r>
            <a:r>
              <a:rPr lang="cs-CZ" altLang="cs-CZ" sz="3600">
                <a:solidFill>
                  <a:schemeClr val="tx2"/>
                </a:solidFill>
              </a:rPr>
              <a:t>istress </a:t>
            </a:r>
            <a:r>
              <a:rPr lang="cs-CZ" altLang="cs-CZ" sz="3600">
                <a:solidFill>
                  <a:srgbClr val="FF0000"/>
                </a:solidFill>
              </a:rPr>
              <a:t>S</a:t>
            </a:r>
            <a:r>
              <a:rPr lang="cs-CZ" altLang="cs-CZ" sz="3600">
                <a:solidFill>
                  <a:schemeClr val="tx2"/>
                </a:solidFill>
              </a:rPr>
              <a:t>yndrome</a:t>
            </a:r>
            <a:r>
              <a:rPr lang="en-US" altLang="cs-CZ" sz="3600">
                <a:solidFill>
                  <a:schemeClr val="tx2"/>
                </a:solidFill>
              </a:rPr>
              <a:t>  </a:t>
            </a:r>
            <a:r>
              <a:rPr lang="en-US" altLang="cs-CZ" sz="3600">
                <a:solidFill>
                  <a:srgbClr val="FF0000"/>
                </a:solidFill>
              </a:rPr>
              <a:t>ARDS</a:t>
            </a:r>
            <a:endParaRPr lang="cs-CZ" altLang="cs-CZ" sz="3600">
              <a:solidFill>
                <a:srgbClr val="FF0000"/>
              </a:solidFill>
            </a:endParaRP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bg>
      <p:bgPr>
        <a:solidFill>
          <a:srgbClr val="E0E7E8"/>
        </a:solidFill>
        <a:effectLst/>
      </p:bgPr>
    </p:bg>
    <p:spTree>
      <p:nvGrpSpPr>
        <p:cNvPr id="1" name=""/>
        <p:cNvGrpSpPr/>
        <p:nvPr/>
      </p:nvGrpSpPr>
      <p:grpSpPr>
        <a:xfrm>
          <a:off x="0" y="0"/>
          <a:ext cx="0" cy="0"/>
          <a:chOff x="0" y="0"/>
          <a:chExt cx="0" cy="0"/>
        </a:xfrm>
      </p:grpSpPr>
      <p:sp>
        <p:nvSpPr>
          <p:cNvPr id="248834" name="Rectangle 2">
            <a:extLst>
              <a:ext uri="{FF2B5EF4-FFF2-40B4-BE49-F238E27FC236}">
                <a16:creationId xmlns:a16="http://schemas.microsoft.com/office/drawing/2014/main" id="{31F6F54A-553B-42C9-883E-BF452959417D}"/>
              </a:ext>
            </a:extLst>
          </p:cNvPr>
          <p:cNvSpPr>
            <a:spLocks noGrp="1" noChangeArrowheads="1"/>
          </p:cNvSpPr>
          <p:nvPr>
            <p:ph type="title"/>
          </p:nvPr>
        </p:nvSpPr>
        <p:spPr/>
        <p:txBody>
          <a:bodyPr/>
          <a:lstStyle/>
          <a:p>
            <a:pPr eaLnBrk="1" hangingPunct="1"/>
            <a:r>
              <a:rPr lang="cs-CZ" altLang="cs-CZ"/>
              <a:t> </a:t>
            </a:r>
          </a:p>
        </p:txBody>
      </p:sp>
      <p:pic>
        <p:nvPicPr>
          <p:cNvPr id="248835" name="Picture 4" descr="310a1">
            <a:extLst>
              <a:ext uri="{FF2B5EF4-FFF2-40B4-BE49-F238E27FC236}">
                <a16:creationId xmlns:a16="http://schemas.microsoft.com/office/drawing/2014/main" id="{4E8D2E87-16C4-4703-960A-409CA2839C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3613" y="1052513"/>
            <a:ext cx="6400800" cy="562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bg>
      <p:bgPr>
        <a:solidFill>
          <a:srgbClr val="E0E7E8"/>
        </a:solidFill>
        <a:effectLst/>
      </p:bgPr>
    </p:bg>
    <p:spTree>
      <p:nvGrpSpPr>
        <p:cNvPr id="1" name=""/>
        <p:cNvGrpSpPr/>
        <p:nvPr/>
      </p:nvGrpSpPr>
      <p:grpSpPr>
        <a:xfrm>
          <a:off x="0" y="0"/>
          <a:ext cx="0" cy="0"/>
          <a:chOff x="0" y="0"/>
          <a:chExt cx="0" cy="0"/>
        </a:xfrm>
      </p:grpSpPr>
      <p:sp>
        <p:nvSpPr>
          <p:cNvPr id="249858" name="Rectangle 2">
            <a:extLst>
              <a:ext uri="{FF2B5EF4-FFF2-40B4-BE49-F238E27FC236}">
                <a16:creationId xmlns:a16="http://schemas.microsoft.com/office/drawing/2014/main" id="{37E629EA-9FFB-418F-B8CC-4EF1A874A071}"/>
              </a:ext>
            </a:extLst>
          </p:cNvPr>
          <p:cNvSpPr>
            <a:spLocks noGrp="1" noChangeArrowheads="1"/>
          </p:cNvSpPr>
          <p:nvPr>
            <p:ph type="title"/>
          </p:nvPr>
        </p:nvSpPr>
        <p:spPr/>
        <p:txBody>
          <a:bodyPr/>
          <a:lstStyle/>
          <a:p>
            <a:pPr eaLnBrk="1" hangingPunct="1"/>
            <a:r>
              <a:rPr lang="cs-CZ" altLang="cs-CZ"/>
              <a:t>ARDS</a:t>
            </a:r>
          </a:p>
        </p:txBody>
      </p:sp>
      <p:pic>
        <p:nvPicPr>
          <p:cNvPr id="249859" name="Picture 4" descr="ards612">
            <a:extLst>
              <a:ext uri="{FF2B5EF4-FFF2-40B4-BE49-F238E27FC236}">
                <a16:creationId xmlns:a16="http://schemas.microsoft.com/office/drawing/2014/main" id="{AB54040F-496F-41BF-A83E-733F527129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6989" y="1484314"/>
            <a:ext cx="7127875" cy="468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BEFF3"/>
        </a:solidFill>
        <a:effectLst/>
      </p:bgPr>
    </p:bg>
    <p:spTree>
      <p:nvGrpSpPr>
        <p:cNvPr id="1" name=""/>
        <p:cNvGrpSpPr/>
        <p:nvPr/>
      </p:nvGrpSpPr>
      <p:grpSpPr>
        <a:xfrm>
          <a:off x="0" y="0"/>
          <a:ext cx="0" cy="0"/>
          <a:chOff x="0" y="0"/>
          <a:chExt cx="0" cy="0"/>
        </a:xfrm>
      </p:grpSpPr>
      <p:pic>
        <p:nvPicPr>
          <p:cNvPr id="19458" name="Picture 3" descr="sejmout002">
            <a:extLst>
              <a:ext uri="{FF2B5EF4-FFF2-40B4-BE49-F238E27FC236}">
                <a16:creationId xmlns:a16="http://schemas.microsoft.com/office/drawing/2014/main" id="{666417EE-7203-DDCE-ADFA-AFD94B6573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47662" b="1143"/>
          <a:stretch>
            <a:fillRect/>
          </a:stretch>
        </p:blipFill>
        <p:spPr bwMode="auto">
          <a:xfrm>
            <a:off x="1524000" y="160338"/>
            <a:ext cx="9144000" cy="669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bg>
      <p:bgPr>
        <a:solidFill>
          <a:srgbClr val="E0E7E8"/>
        </a:solidFill>
        <a:effectLst/>
      </p:bgPr>
    </p:bg>
    <p:spTree>
      <p:nvGrpSpPr>
        <p:cNvPr id="1" name=""/>
        <p:cNvGrpSpPr/>
        <p:nvPr/>
      </p:nvGrpSpPr>
      <p:grpSpPr>
        <a:xfrm>
          <a:off x="0" y="0"/>
          <a:ext cx="0" cy="0"/>
          <a:chOff x="0" y="0"/>
          <a:chExt cx="0" cy="0"/>
        </a:xfrm>
      </p:grpSpPr>
      <p:pic>
        <p:nvPicPr>
          <p:cNvPr id="246786" name="Picture 2">
            <a:extLst>
              <a:ext uri="{FF2B5EF4-FFF2-40B4-BE49-F238E27FC236}">
                <a16:creationId xmlns:a16="http://schemas.microsoft.com/office/drawing/2014/main" id="{83A80ECC-601A-4BCF-B8C6-37ADC0E0F8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31100"/>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bg>
      <p:bgPr>
        <a:solidFill>
          <a:srgbClr val="E0E7E8"/>
        </a:solidFill>
        <a:effectLst/>
      </p:bgPr>
    </p:bg>
    <p:spTree>
      <p:nvGrpSpPr>
        <p:cNvPr id="1" name=""/>
        <p:cNvGrpSpPr/>
        <p:nvPr/>
      </p:nvGrpSpPr>
      <p:grpSpPr>
        <a:xfrm>
          <a:off x="0" y="0"/>
          <a:ext cx="0" cy="0"/>
          <a:chOff x="0" y="0"/>
          <a:chExt cx="0" cy="0"/>
        </a:xfrm>
      </p:grpSpPr>
      <p:pic>
        <p:nvPicPr>
          <p:cNvPr id="247810" name="Picture 2">
            <a:extLst>
              <a:ext uri="{FF2B5EF4-FFF2-40B4-BE49-F238E27FC236}">
                <a16:creationId xmlns:a16="http://schemas.microsoft.com/office/drawing/2014/main" id="{DAC1B2E5-1EB6-492B-B0F0-969913C406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8791" b="-7690"/>
          <a:stretch>
            <a:fillRect/>
          </a:stretch>
        </p:blipFill>
        <p:spPr bwMode="auto">
          <a:xfrm>
            <a:off x="1524000" y="0"/>
            <a:ext cx="9144000" cy="781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a:extLst>
              <a:ext uri="{FF2B5EF4-FFF2-40B4-BE49-F238E27FC236}">
                <a16:creationId xmlns:a16="http://schemas.microsoft.com/office/drawing/2014/main" id="{656D7C43-EDA3-46C0-9999-539FD333D5C3}"/>
              </a:ext>
            </a:extLst>
          </p:cNvPr>
          <p:cNvSpPr>
            <a:spLocks noGrp="1" noChangeArrowheads="1"/>
          </p:cNvSpPr>
          <p:nvPr>
            <p:ph type="title"/>
          </p:nvPr>
        </p:nvSpPr>
        <p:spPr>
          <a:xfrm>
            <a:off x="3384550" y="1"/>
            <a:ext cx="7283450" cy="1223963"/>
          </a:xfrm>
        </p:spPr>
        <p:txBody>
          <a:bodyPr/>
          <a:lstStyle/>
          <a:p>
            <a:r>
              <a:rPr lang="cs-CZ" altLang="cs-CZ" sz="3600">
                <a:solidFill>
                  <a:srgbClr val="FF0000"/>
                </a:solidFill>
              </a:rPr>
              <a:t>A</a:t>
            </a:r>
            <a:r>
              <a:rPr lang="cs-CZ" altLang="cs-CZ" sz="3600"/>
              <a:t>cute </a:t>
            </a:r>
            <a:r>
              <a:rPr lang="cs-CZ" altLang="cs-CZ" sz="3600">
                <a:solidFill>
                  <a:srgbClr val="FF0000"/>
                </a:solidFill>
              </a:rPr>
              <a:t>R</a:t>
            </a:r>
            <a:r>
              <a:rPr lang="cs-CZ" altLang="cs-CZ" sz="3600"/>
              <a:t>espiratory </a:t>
            </a:r>
            <a:r>
              <a:rPr lang="cs-CZ" altLang="cs-CZ" sz="3600">
                <a:solidFill>
                  <a:srgbClr val="FF0000"/>
                </a:solidFill>
              </a:rPr>
              <a:t>D</a:t>
            </a:r>
            <a:r>
              <a:rPr lang="cs-CZ" altLang="cs-CZ" sz="3600"/>
              <a:t>istress </a:t>
            </a:r>
            <a:r>
              <a:rPr lang="cs-CZ" altLang="cs-CZ" sz="3600">
                <a:solidFill>
                  <a:srgbClr val="FF0000"/>
                </a:solidFill>
              </a:rPr>
              <a:t>S</a:t>
            </a:r>
            <a:r>
              <a:rPr lang="cs-CZ" altLang="cs-CZ" sz="3600"/>
              <a:t>yndrome</a:t>
            </a:r>
            <a:r>
              <a:rPr lang="en-US" altLang="cs-CZ" sz="3600"/>
              <a:t>  </a:t>
            </a:r>
            <a:r>
              <a:rPr lang="en-US" altLang="cs-CZ" sz="3600">
                <a:solidFill>
                  <a:srgbClr val="FF0000"/>
                </a:solidFill>
              </a:rPr>
              <a:t>ARDS</a:t>
            </a:r>
            <a:endParaRPr lang="cs-CZ" altLang="cs-CZ" sz="3600">
              <a:solidFill>
                <a:srgbClr val="FF0000"/>
              </a:solidFill>
            </a:endParaRPr>
          </a:p>
        </p:txBody>
      </p:sp>
      <p:sp>
        <p:nvSpPr>
          <p:cNvPr id="219139" name="Line 3">
            <a:extLst>
              <a:ext uri="{FF2B5EF4-FFF2-40B4-BE49-F238E27FC236}">
                <a16:creationId xmlns:a16="http://schemas.microsoft.com/office/drawing/2014/main" id="{DF39B437-9F68-4651-80D5-C9069EDEEB41}"/>
              </a:ext>
            </a:extLst>
          </p:cNvPr>
          <p:cNvSpPr>
            <a:spLocks noChangeShapeType="1"/>
          </p:cNvSpPr>
          <p:nvPr/>
        </p:nvSpPr>
        <p:spPr bwMode="auto">
          <a:xfrm>
            <a:off x="1727200" y="6200775"/>
            <a:ext cx="2744788"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19140" name="Line 4">
            <a:extLst>
              <a:ext uri="{FF2B5EF4-FFF2-40B4-BE49-F238E27FC236}">
                <a16:creationId xmlns:a16="http://schemas.microsoft.com/office/drawing/2014/main" id="{B286AD64-97CB-4802-B5DB-63B6E3718C1B}"/>
              </a:ext>
            </a:extLst>
          </p:cNvPr>
          <p:cNvSpPr>
            <a:spLocks noChangeShapeType="1"/>
          </p:cNvSpPr>
          <p:nvPr/>
        </p:nvSpPr>
        <p:spPr bwMode="auto">
          <a:xfrm flipV="1">
            <a:off x="1727200" y="3627439"/>
            <a:ext cx="0" cy="257333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19141" name="Text Box 5">
            <a:extLst>
              <a:ext uri="{FF2B5EF4-FFF2-40B4-BE49-F238E27FC236}">
                <a16:creationId xmlns:a16="http://schemas.microsoft.com/office/drawing/2014/main" id="{7EF24D2D-A9C5-45B8-B1CD-7D88F80218E5}"/>
              </a:ext>
            </a:extLst>
          </p:cNvPr>
          <p:cNvSpPr txBox="1">
            <a:spLocks noChangeArrowheads="1"/>
          </p:cNvSpPr>
          <p:nvPr/>
        </p:nvSpPr>
        <p:spPr bwMode="auto">
          <a:xfrm>
            <a:off x="4303714" y="6200776"/>
            <a:ext cx="1863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Tlak v levé síni</a:t>
            </a:r>
          </a:p>
        </p:txBody>
      </p:sp>
      <p:sp>
        <p:nvSpPr>
          <p:cNvPr id="219142" name="Text Box 6">
            <a:extLst>
              <a:ext uri="{FF2B5EF4-FFF2-40B4-BE49-F238E27FC236}">
                <a16:creationId xmlns:a16="http://schemas.microsoft.com/office/drawing/2014/main" id="{7B8E2708-A94A-4201-AD50-7D771E5AD828}"/>
              </a:ext>
            </a:extLst>
          </p:cNvPr>
          <p:cNvSpPr txBox="1">
            <a:spLocks noChangeArrowheads="1"/>
          </p:cNvSpPr>
          <p:nvPr/>
        </p:nvSpPr>
        <p:spPr bwMode="auto">
          <a:xfrm>
            <a:off x="2606676" y="6196014"/>
            <a:ext cx="466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10</a:t>
            </a:r>
          </a:p>
        </p:txBody>
      </p:sp>
      <p:sp>
        <p:nvSpPr>
          <p:cNvPr id="219143" name="Text Box 7">
            <a:extLst>
              <a:ext uri="{FF2B5EF4-FFF2-40B4-BE49-F238E27FC236}">
                <a16:creationId xmlns:a16="http://schemas.microsoft.com/office/drawing/2014/main" id="{EB5A2A52-32E4-455C-83D8-F8197B8B4459}"/>
              </a:ext>
            </a:extLst>
          </p:cNvPr>
          <p:cNvSpPr txBox="1">
            <a:spLocks noChangeArrowheads="1"/>
          </p:cNvSpPr>
          <p:nvPr/>
        </p:nvSpPr>
        <p:spPr bwMode="auto">
          <a:xfrm>
            <a:off x="3632201" y="6191251"/>
            <a:ext cx="466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20</a:t>
            </a:r>
          </a:p>
        </p:txBody>
      </p:sp>
      <p:sp>
        <p:nvSpPr>
          <p:cNvPr id="219144" name="Text Box 8">
            <a:extLst>
              <a:ext uri="{FF2B5EF4-FFF2-40B4-BE49-F238E27FC236}">
                <a16:creationId xmlns:a16="http://schemas.microsoft.com/office/drawing/2014/main" id="{8E89242C-422F-4F5D-86A2-87BDF65A45D7}"/>
              </a:ext>
            </a:extLst>
          </p:cNvPr>
          <p:cNvSpPr txBox="1">
            <a:spLocks noChangeArrowheads="1"/>
          </p:cNvSpPr>
          <p:nvPr/>
        </p:nvSpPr>
        <p:spPr bwMode="auto">
          <a:xfrm>
            <a:off x="2025650" y="6208714"/>
            <a:ext cx="3254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5</a:t>
            </a:r>
          </a:p>
        </p:txBody>
      </p:sp>
      <p:sp>
        <p:nvSpPr>
          <p:cNvPr id="219145" name="Freeform 9">
            <a:extLst>
              <a:ext uri="{FF2B5EF4-FFF2-40B4-BE49-F238E27FC236}">
                <a16:creationId xmlns:a16="http://schemas.microsoft.com/office/drawing/2014/main" id="{95D96B50-3FC6-4046-8FB7-1EE9089820BD}"/>
              </a:ext>
            </a:extLst>
          </p:cNvPr>
          <p:cNvSpPr>
            <a:spLocks/>
          </p:cNvSpPr>
          <p:nvPr/>
        </p:nvSpPr>
        <p:spPr bwMode="auto">
          <a:xfrm>
            <a:off x="3854450" y="4360863"/>
            <a:ext cx="1828800" cy="1839912"/>
          </a:xfrm>
          <a:custGeom>
            <a:avLst/>
            <a:gdLst>
              <a:gd name="T0" fmla="*/ 0 w 1152"/>
              <a:gd name="T1" fmla="*/ 2147483646 h 1159"/>
              <a:gd name="T2" fmla="*/ 2147483646 w 1152"/>
              <a:gd name="T3" fmla="*/ 2147483646 h 1159"/>
              <a:gd name="T4" fmla="*/ 2147483646 w 1152"/>
              <a:gd name="T5" fmla="*/ 2147483646 h 1159"/>
              <a:gd name="T6" fmla="*/ 2147483646 w 1152"/>
              <a:gd name="T7" fmla="*/ 2147483646 h 1159"/>
              <a:gd name="T8" fmla="*/ 2147483646 w 1152"/>
              <a:gd name="T9" fmla="*/ 0 h 1159"/>
              <a:gd name="T10" fmla="*/ 0 60000 65536"/>
              <a:gd name="T11" fmla="*/ 0 60000 65536"/>
              <a:gd name="T12" fmla="*/ 0 60000 65536"/>
              <a:gd name="T13" fmla="*/ 0 60000 65536"/>
              <a:gd name="T14" fmla="*/ 0 60000 65536"/>
              <a:gd name="T15" fmla="*/ 0 w 1152"/>
              <a:gd name="T16" fmla="*/ 0 h 1159"/>
              <a:gd name="T17" fmla="*/ 1152 w 1152"/>
              <a:gd name="T18" fmla="*/ 1159 h 1159"/>
            </a:gdLst>
            <a:ahLst/>
            <a:cxnLst>
              <a:cxn ang="T10">
                <a:pos x="T0" y="T1"/>
              </a:cxn>
              <a:cxn ang="T11">
                <a:pos x="T2" y="T3"/>
              </a:cxn>
              <a:cxn ang="T12">
                <a:pos x="T4" y="T5"/>
              </a:cxn>
              <a:cxn ang="T13">
                <a:pos x="T6" y="T7"/>
              </a:cxn>
              <a:cxn ang="T14">
                <a:pos x="T8" y="T9"/>
              </a:cxn>
            </a:cxnLst>
            <a:rect l="T15" t="T16" r="T17" b="T18"/>
            <a:pathLst>
              <a:path w="1152" h="1159">
                <a:moveTo>
                  <a:pt x="0" y="1159"/>
                </a:moveTo>
                <a:cubicBezTo>
                  <a:pt x="57" y="1158"/>
                  <a:pt x="114" y="1158"/>
                  <a:pt x="211" y="1109"/>
                </a:cubicBezTo>
                <a:cubicBezTo>
                  <a:pt x="308" y="1060"/>
                  <a:pt x="447" y="1010"/>
                  <a:pt x="583" y="864"/>
                </a:cubicBezTo>
                <a:cubicBezTo>
                  <a:pt x="719" y="718"/>
                  <a:pt x="931" y="375"/>
                  <a:pt x="1026" y="231"/>
                </a:cubicBezTo>
                <a:cubicBezTo>
                  <a:pt x="1121" y="87"/>
                  <a:pt x="1136" y="43"/>
                  <a:pt x="1152" y="0"/>
                </a:cubicBezTo>
              </a:path>
            </a:pathLst>
          </a:custGeom>
          <a:noFill/>
          <a:ln w="3810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9146" name="Freeform 10">
            <a:extLst>
              <a:ext uri="{FF2B5EF4-FFF2-40B4-BE49-F238E27FC236}">
                <a16:creationId xmlns:a16="http://schemas.microsoft.com/office/drawing/2014/main" id="{F46A3472-6FDD-4D10-918D-1F99579A4DAE}"/>
              </a:ext>
            </a:extLst>
          </p:cNvPr>
          <p:cNvSpPr>
            <a:spLocks/>
          </p:cNvSpPr>
          <p:nvPr/>
        </p:nvSpPr>
        <p:spPr bwMode="auto">
          <a:xfrm>
            <a:off x="2670175" y="4354513"/>
            <a:ext cx="1828800" cy="1839912"/>
          </a:xfrm>
          <a:custGeom>
            <a:avLst/>
            <a:gdLst>
              <a:gd name="T0" fmla="*/ 0 w 1152"/>
              <a:gd name="T1" fmla="*/ 2147483646 h 1159"/>
              <a:gd name="T2" fmla="*/ 2147483646 w 1152"/>
              <a:gd name="T3" fmla="*/ 2147483646 h 1159"/>
              <a:gd name="T4" fmla="*/ 2147483646 w 1152"/>
              <a:gd name="T5" fmla="*/ 2147483646 h 1159"/>
              <a:gd name="T6" fmla="*/ 2147483646 w 1152"/>
              <a:gd name="T7" fmla="*/ 2147483646 h 1159"/>
              <a:gd name="T8" fmla="*/ 2147483646 w 1152"/>
              <a:gd name="T9" fmla="*/ 0 h 1159"/>
              <a:gd name="T10" fmla="*/ 0 60000 65536"/>
              <a:gd name="T11" fmla="*/ 0 60000 65536"/>
              <a:gd name="T12" fmla="*/ 0 60000 65536"/>
              <a:gd name="T13" fmla="*/ 0 60000 65536"/>
              <a:gd name="T14" fmla="*/ 0 60000 65536"/>
              <a:gd name="T15" fmla="*/ 0 w 1152"/>
              <a:gd name="T16" fmla="*/ 0 h 1159"/>
              <a:gd name="T17" fmla="*/ 1152 w 1152"/>
              <a:gd name="T18" fmla="*/ 1159 h 1159"/>
            </a:gdLst>
            <a:ahLst/>
            <a:cxnLst>
              <a:cxn ang="T10">
                <a:pos x="T0" y="T1"/>
              </a:cxn>
              <a:cxn ang="T11">
                <a:pos x="T2" y="T3"/>
              </a:cxn>
              <a:cxn ang="T12">
                <a:pos x="T4" y="T5"/>
              </a:cxn>
              <a:cxn ang="T13">
                <a:pos x="T6" y="T7"/>
              </a:cxn>
              <a:cxn ang="T14">
                <a:pos x="T8" y="T9"/>
              </a:cxn>
            </a:cxnLst>
            <a:rect l="T15" t="T16" r="T17" b="T18"/>
            <a:pathLst>
              <a:path w="1152" h="1159">
                <a:moveTo>
                  <a:pt x="0" y="1159"/>
                </a:moveTo>
                <a:cubicBezTo>
                  <a:pt x="57" y="1158"/>
                  <a:pt x="114" y="1158"/>
                  <a:pt x="211" y="1109"/>
                </a:cubicBezTo>
                <a:cubicBezTo>
                  <a:pt x="308" y="1060"/>
                  <a:pt x="447" y="1010"/>
                  <a:pt x="583" y="864"/>
                </a:cubicBezTo>
                <a:cubicBezTo>
                  <a:pt x="719" y="718"/>
                  <a:pt x="931" y="375"/>
                  <a:pt x="1026" y="231"/>
                </a:cubicBezTo>
                <a:cubicBezTo>
                  <a:pt x="1121" y="87"/>
                  <a:pt x="1136" y="43"/>
                  <a:pt x="1152" y="0"/>
                </a:cubicBezTo>
              </a:path>
            </a:pathLst>
          </a:custGeom>
          <a:noFill/>
          <a:ln w="38100" cmpd="sng">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9147" name="Text Box 11">
            <a:extLst>
              <a:ext uri="{FF2B5EF4-FFF2-40B4-BE49-F238E27FC236}">
                <a16:creationId xmlns:a16="http://schemas.microsoft.com/office/drawing/2014/main" id="{3420898E-F84A-4006-97C3-C4521BB71453}"/>
              </a:ext>
            </a:extLst>
          </p:cNvPr>
          <p:cNvSpPr txBox="1">
            <a:spLocks noChangeArrowheads="1"/>
          </p:cNvSpPr>
          <p:nvPr/>
        </p:nvSpPr>
        <p:spPr bwMode="auto">
          <a:xfrm rot="-3928822">
            <a:off x="3841751" y="4167189"/>
            <a:ext cx="8921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solidFill>
                  <a:srgbClr val="FF0000"/>
                </a:solidFill>
              </a:rPr>
              <a:t>ARDS</a:t>
            </a:r>
          </a:p>
        </p:txBody>
      </p:sp>
      <p:sp>
        <p:nvSpPr>
          <p:cNvPr id="224268" name="Text Box 12">
            <a:extLst>
              <a:ext uri="{FF2B5EF4-FFF2-40B4-BE49-F238E27FC236}">
                <a16:creationId xmlns:a16="http://schemas.microsoft.com/office/drawing/2014/main" id="{EDED502F-4611-409F-92BC-000D7216BFBE}"/>
              </a:ext>
            </a:extLst>
          </p:cNvPr>
          <p:cNvSpPr txBox="1">
            <a:spLocks noChangeArrowheads="1"/>
          </p:cNvSpPr>
          <p:nvPr/>
        </p:nvSpPr>
        <p:spPr bwMode="auto">
          <a:xfrm>
            <a:off x="1562101" y="1417639"/>
            <a:ext cx="9224963" cy="396875"/>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Acute respiratory distress + risk factor (infection, aspiration, pankreatitis, trauma)</a:t>
            </a:r>
          </a:p>
        </p:txBody>
      </p:sp>
      <p:sp>
        <p:nvSpPr>
          <p:cNvPr id="224269" name="Text Box 13">
            <a:extLst>
              <a:ext uri="{FF2B5EF4-FFF2-40B4-BE49-F238E27FC236}">
                <a16:creationId xmlns:a16="http://schemas.microsoft.com/office/drawing/2014/main" id="{75356E32-B4BA-41AD-B190-0450FB1688A2}"/>
              </a:ext>
            </a:extLst>
          </p:cNvPr>
          <p:cNvSpPr txBox="1">
            <a:spLocks noChangeArrowheads="1"/>
          </p:cNvSpPr>
          <p:nvPr/>
        </p:nvSpPr>
        <p:spPr bwMode="auto">
          <a:xfrm>
            <a:off x="1562100" y="1974851"/>
            <a:ext cx="1455738" cy="396875"/>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Hypoxemia</a:t>
            </a:r>
          </a:p>
        </p:txBody>
      </p:sp>
      <p:sp>
        <p:nvSpPr>
          <p:cNvPr id="224270" name="Text Box 14">
            <a:extLst>
              <a:ext uri="{FF2B5EF4-FFF2-40B4-BE49-F238E27FC236}">
                <a16:creationId xmlns:a16="http://schemas.microsoft.com/office/drawing/2014/main" id="{33FBB1FE-F0E7-4451-A300-12ADB37837DF}"/>
              </a:ext>
            </a:extLst>
          </p:cNvPr>
          <p:cNvSpPr txBox="1">
            <a:spLocks noChangeArrowheads="1"/>
          </p:cNvSpPr>
          <p:nvPr/>
        </p:nvSpPr>
        <p:spPr bwMode="auto">
          <a:xfrm>
            <a:off x="1577976" y="2513014"/>
            <a:ext cx="4487863" cy="396875"/>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BIlateral pulmonary inflitration on RTG</a:t>
            </a:r>
          </a:p>
        </p:txBody>
      </p:sp>
      <p:sp>
        <p:nvSpPr>
          <p:cNvPr id="224271" name="Text Box 15">
            <a:extLst>
              <a:ext uri="{FF2B5EF4-FFF2-40B4-BE49-F238E27FC236}">
                <a16:creationId xmlns:a16="http://schemas.microsoft.com/office/drawing/2014/main" id="{BF1A2B2E-3C49-4D39-97FB-7EB4C3885B9C}"/>
              </a:ext>
            </a:extLst>
          </p:cNvPr>
          <p:cNvSpPr txBox="1">
            <a:spLocks noChangeArrowheads="1"/>
          </p:cNvSpPr>
          <p:nvPr/>
        </p:nvSpPr>
        <p:spPr bwMode="auto">
          <a:xfrm>
            <a:off x="1560514" y="3017839"/>
            <a:ext cx="7494587" cy="396875"/>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000"/>
              <a:t>Normal right atrial pressure (pulmonary wedge pressure&lt; 18 torr)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24268"/>
                                        </p:tgtEl>
                                        <p:attrNameLst>
                                          <p:attrName>style.visibility</p:attrName>
                                        </p:attrNameLst>
                                      </p:cBhvr>
                                      <p:to>
                                        <p:strVal val="visible"/>
                                      </p:to>
                                    </p:set>
                                    <p:animEffect transition="in" filter="checkerboard(across)">
                                      <p:cBhvr>
                                        <p:cTn id="7" dur="500"/>
                                        <p:tgtEl>
                                          <p:spTgt spid="22426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24269"/>
                                        </p:tgtEl>
                                        <p:attrNameLst>
                                          <p:attrName>style.visibility</p:attrName>
                                        </p:attrNameLst>
                                      </p:cBhvr>
                                      <p:to>
                                        <p:strVal val="visible"/>
                                      </p:to>
                                    </p:set>
                                    <p:animEffect transition="in" filter="checkerboard(across)">
                                      <p:cBhvr>
                                        <p:cTn id="12" dur="500"/>
                                        <p:tgtEl>
                                          <p:spTgt spid="22426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24270"/>
                                        </p:tgtEl>
                                        <p:attrNameLst>
                                          <p:attrName>style.visibility</p:attrName>
                                        </p:attrNameLst>
                                      </p:cBhvr>
                                      <p:to>
                                        <p:strVal val="visible"/>
                                      </p:to>
                                    </p:set>
                                    <p:animEffect transition="in" filter="checkerboard(across)">
                                      <p:cBhvr>
                                        <p:cTn id="17" dur="500"/>
                                        <p:tgtEl>
                                          <p:spTgt spid="22427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224271"/>
                                        </p:tgtEl>
                                        <p:attrNameLst>
                                          <p:attrName>style.visibility</p:attrName>
                                        </p:attrNameLst>
                                      </p:cBhvr>
                                      <p:to>
                                        <p:strVal val="visible"/>
                                      </p:to>
                                    </p:set>
                                    <p:animEffect transition="in" filter="checkerboard(across)">
                                      <p:cBhvr>
                                        <p:cTn id="22" dur="500"/>
                                        <p:tgtEl>
                                          <p:spTgt spid="2242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268" grpId="0" animBg="1"/>
      <p:bldP spid="224269" grpId="0" animBg="1"/>
      <p:bldP spid="224270" grpId="0" animBg="1"/>
      <p:bldP spid="224271" grpId="0" animBg="1"/>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a:extLst>
              <a:ext uri="{FF2B5EF4-FFF2-40B4-BE49-F238E27FC236}">
                <a16:creationId xmlns:a16="http://schemas.microsoft.com/office/drawing/2014/main" id="{DA1C237E-CAA7-4C63-B65B-261B9CBD0865}"/>
              </a:ext>
            </a:extLst>
          </p:cNvPr>
          <p:cNvSpPr>
            <a:spLocks noGrp="1" noChangeArrowheads="1"/>
          </p:cNvSpPr>
          <p:nvPr>
            <p:ph type="title"/>
          </p:nvPr>
        </p:nvSpPr>
        <p:spPr>
          <a:xfrm>
            <a:off x="573627" y="-168662"/>
            <a:ext cx="10515600" cy="1325563"/>
          </a:xfrm>
        </p:spPr>
        <p:txBody>
          <a:bodyPr/>
          <a:lstStyle/>
          <a:p>
            <a:pPr eaLnBrk="1" hangingPunct="1"/>
            <a:r>
              <a:rPr lang="cs-CZ" altLang="cs-CZ" dirty="0" err="1"/>
              <a:t>Summary</a:t>
            </a:r>
            <a:endParaRPr lang="cs-CZ" altLang="cs-CZ" dirty="0"/>
          </a:p>
        </p:txBody>
      </p:sp>
      <p:pic>
        <p:nvPicPr>
          <p:cNvPr id="252931" name="Picture 4" descr="respfail">
            <a:extLst>
              <a:ext uri="{FF2B5EF4-FFF2-40B4-BE49-F238E27FC236}">
                <a16:creationId xmlns:a16="http://schemas.microsoft.com/office/drawing/2014/main" id="{CE803FC5-6027-4EFB-8AA9-A4A2E9BF8DCA}"/>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49295" y="982663"/>
            <a:ext cx="6985000" cy="5875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16718D-5F48-4281-832E-80EB31DE5071}"/>
              </a:ext>
            </a:extLst>
          </p:cNvPr>
          <p:cNvSpPr>
            <a:spLocks noGrp="1"/>
          </p:cNvSpPr>
          <p:nvPr>
            <p:ph type="title"/>
          </p:nvPr>
        </p:nvSpPr>
        <p:spPr/>
        <p:txBody>
          <a:bodyPr/>
          <a:lstStyle/>
          <a:p>
            <a:endParaRPr lang="en-US"/>
          </a:p>
        </p:txBody>
      </p:sp>
      <p:pic>
        <p:nvPicPr>
          <p:cNvPr id="16388" name="Picture 4" descr="Co je VO2 Max a jak jej zvýšit? | Hodinky-365.cz">
            <a:extLst>
              <a:ext uri="{FF2B5EF4-FFF2-40B4-BE49-F238E27FC236}">
                <a16:creationId xmlns:a16="http://schemas.microsoft.com/office/drawing/2014/main" id="{FFC8C4A5-7771-46F9-83EE-ACB64C3517D7}"/>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38345"/>
            <a:ext cx="6768890" cy="3384445"/>
          </a:xfrm>
          <a:prstGeom prst="rect">
            <a:avLst/>
          </a:prstGeom>
          <a:noFill/>
          <a:extLst>
            <a:ext uri="{909E8E84-426E-40DD-AFC4-6F175D3DCCD1}">
              <a14:hiddenFill xmlns:a14="http://schemas.microsoft.com/office/drawing/2010/main">
                <a:solidFill>
                  <a:srgbClr val="FFFFFF"/>
                </a:solidFill>
              </a14:hiddenFill>
            </a:ext>
          </a:extLst>
        </p:spPr>
      </p:pic>
      <p:pic>
        <p:nvPicPr>
          <p:cNvPr id="16386" name="Picture 2" descr="VO2max. Jak zvýšit VO2max hodnoty aneb magický kyslík - oBěhání.cz">
            <a:extLst>
              <a:ext uri="{FF2B5EF4-FFF2-40B4-BE49-F238E27FC236}">
                <a16:creationId xmlns:a16="http://schemas.microsoft.com/office/drawing/2014/main" id="{4AD43D5E-B752-42C7-A344-B6BEDB26A8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2660563"/>
            <a:ext cx="6096000" cy="4067175"/>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a:extLst>
              <a:ext uri="{FF2B5EF4-FFF2-40B4-BE49-F238E27FC236}">
                <a16:creationId xmlns:a16="http://schemas.microsoft.com/office/drawing/2014/main" id="{C50B3D51-39E3-4204-8082-5DDC3A6A90A5}"/>
              </a:ext>
            </a:extLst>
          </p:cNvPr>
          <p:cNvSpPr txBox="1"/>
          <p:nvPr/>
        </p:nvSpPr>
        <p:spPr>
          <a:xfrm>
            <a:off x="417006" y="3878663"/>
            <a:ext cx="3794821" cy="369332"/>
          </a:xfrm>
          <a:prstGeom prst="rect">
            <a:avLst/>
          </a:prstGeom>
          <a:noFill/>
        </p:spPr>
        <p:txBody>
          <a:bodyPr wrap="none" rtlCol="0">
            <a:spAutoFit/>
          </a:bodyPr>
          <a:lstStyle/>
          <a:p>
            <a:r>
              <a:rPr lang="cs-CZ" dirty="0"/>
              <a:t>VO2   200 ml/min=&gt;2000-3000 ml/min</a:t>
            </a:r>
            <a:endParaRPr lang="en-US" dirty="0"/>
          </a:p>
        </p:txBody>
      </p:sp>
      <p:sp>
        <p:nvSpPr>
          <p:cNvPr id="7" name="TextovéPole 6">
            <a:extLst>
              <a:ext uri="{FF2B5EF4-FFF2-40B4-BE49-F238E27FC236}">
                <a16:creationId xmlns:a16="http://schemas.microsoft.com/office/drawing/2014/main" id="{076FE330-5B9F-41C0-B2A5-828F0FCC07D3}"/>
              </a:ext>
            </a:extLst>
          </p:cNvPr>
          <p:cNvSpPr txBox="1"/>
          <p:nvPr/>
        </p:nvSpPr>
        <p:spPr>
          <a:xfrm>
            <a:off x="417006" y="4482921"/>
            <a:ext cx="2242922" cy="369332"/>
          </a:xfrm>
          <a:prstGeom prst="rect">
            <a:avLst/>
          </a:prstGeom>
          <a:noFill/>
        </p:spPr>
        <p:txBody>
          <a:bodyPr wrap="none" rtlCol="0">
            <a:spAutoFit/>
          </a:bodyPr>
          <a:lstStyle/>
          <a:p>
            <a:r>
              <a:rPr lang="cs-CZ" dirty="0"/>
              <a:t>Q   5 l/min=&gt; 25 l/min</a:t>
            </a:r>
            <a:endParaRPr lang="en-US" dirty="0"/>
          </a:p>
        </p:txBody>
      </p:sp>
    </p:spTree>
    <p:extLst>
      <p:ext uri="{BB962C8B-B14F-4D97-AF65-F5344CB8AC3E}">
        <p14:creationId xmlns:p14="http://schemas.microsoft.com/office/powerpoint/2010/main" val="352893172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Text Box 2">
            <a:extLst>
              <a:ext uri="{FF2B5EF4-FFF2-40B4-BE49-F238E27FC236}">
                <a16:creationId xmlns:a16="http://schemas.microsoft.com/office/drawing/2014/main" id="{C50A11A3-C9E9-407D-BFCF-E9B27803B91B}"/>
              </a:ext>
            </a:extLst>
          </p:cNvPr>
          <p:cNvSpPr txBox="1">
            <a:spLocks noChangeArrowheads="1"/>
          </p:cNvSpPr>
          <p:nvPr/>
        </p:nvSpPr>
        <p:spPr bwMode="auto">
          <a:xfrm>
            <a:off x="4594225" y="238126"/>
            <a:ext cx="265271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3200" b="1" dirty="0">
                <a:solidFill>
                  <a:srgbClr val="00FFFF"/>
                </a:solidFill>
              </a:rPr>
              <a:t> </a:t>
            </a:r>
            <a:r>
              <a:rPr lang="en-US" altLang="en-US" sz="3200" b="1" dirty="0"/>
              <a:t>Maximal VO</a:t>
            </a:r>
            <a:r>
              <a:rPr lang="en-US" altLang="en-US" sz="4000" b="1" baseline="-8000" dirty="0"/>
              <a:t>2</a:t>
            </a:r>
            <a:r>
              <a:rPr lang="en-US" altLang="en-US" sz="3200" b="1" dirty="0"/>
              <a:t>:</a:t>
            </a:r>
          </a:p>
        </p:txBody>
      </p:sp>
      <p:sp>
        <p:nvSpPr>
          <p:cNvPr id="229379" name="Line 3">
            <a:extLst>
              <a:ext uri="{FF2B5EF4-FFF2-40B4-BE49-F238E27FC236}">
                <a16:creationId xmlns:a16="http://schemas.microsoft.com/office/drawing/2014/main" id="{4580A9DB-9E59-443E-9CA7-7C3C189802BA}"/>
              </a:ext>
            </a:extLst>
          </p:cNvPr>
          <p:cNvSpPr>
            <a:spLocks noChangeShapeType="1"/>
          </p:cNvSpPr>
          <p:nvPr/>
        </p:nvSpPr>
        <p:spPr bwMode="auto">
          <a:xfrm>
            <a:off x="4673600" y="787400"/>
            <a:ext cx="2838450" cy="0"/>
          </a:xfrm>
          <a:prstGeom prst="line">
            <a:avLst/>
          </a:prstGeom>
          <a:noFill/>
          <a:ln w="38100">
            <a:solidFill>
              <a:srgbClr val="FF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9380" name="Text Box 4">
            <a:extLst>
              <a:ext uri="{FF2B5EF4-FFF2-40B4-BE49-F238E27FC236}">
                <a16:creationId xmlns:a16="http://schemas.microsoft.com/office/drawing/2014/main" id="{2C98BC40-FB4D-49C1-85C6-329F57291E09}"/>
              </a:ext>
            </a:extLst>
          </p:cNvPr>
          <p:cNvSpPr txBox="1">
            <a:spLocks noChangeArrowheads="1"/>
          </p:cNvSpPr>
          <p:nvPr/>
        </p:nvSpPr>
        <p:spPr bwMode="auto">
          <a:xfrm>
            <a:off x="3851276" y="5495926"/>
            <a:ext cx="322998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3200" b="1" dirty="0"/>
              <a:t>Exercise  Intensity</a:t>
            </a:r>
          </a:p>
        </p:txBody>
      </p:sp>
      <p:sp>
        <p:nvSpPr>
          <p:cNvPr id="229383" name="Line 7">
            <a:extLst>
              <a:ext uri="{FF2B5EF4-FFF2-40B4-BE49-F238E27FC236}">
                <a16:creationId xmlns:a16="http://schemas.microsoft.com/office/drawing/2014/main" id="{167AF2B0-C438-4EC3-AF91-11C6457B2FDB}"/>
              </a:ext>
            </a:extLst>
          </p:cNvPr>
          <p:cNvSpPr>
            <a:spLocks noChangeShapeType="1"/>
          </p:cNvSpPr>
          <p:nvPr/>
        </p:nvSpPr>
        <p:spPr bwMode="auto">
          <a:xfrm>
            <a:off x="3467100" y="1885950"/>
            <a:ext cx="0" cy="34671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9384" name="Line 8">
            <a:extLst>
              <a:ext uri="{FF2B5EF4-FFF2-40B4-BE49-F238E27FC236}">
                <a16:creationId xmlns:a16="http://schemas.microsoft.com/office/drawing/2014/main" id="{B07DD994-F248-4190-91BB-964ADCE1DFC6}"/>
              </a:ext>
            </a:extLst>
          </p:cNvPr>
          <p:cNvSpPr>
            <a:spLocks noChangeShapeType="1"/>
          </p:cNvSpPr>
          <p:nvPr/>
        </p:nvSpPr>
        <p:spPr bwMode="auto">
          <a:xfrm>
            <a:off x="3448050" y="5334000"/>
            <a:ext cx="539115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9385" name="Line 9">
            <a:extLst>
              <a:ext uri="{FF2B5EF4-FFF2-40B4-BE49-F238E27FC236}">
                <a16:creationId xmlns:a16="http://schemas.microsoft.com/office/drawing/2014/main" id="{FF114B49-C6EE-4446-BCB0-31CF50F3DFAB}"/>
              </a:ext>
            </a:extLst>
          </p:cNvPr>
          <p:cNvSpPr>
            <a:spLocks noChangeShapeType="1"/>
          </p:cNvSpPr>
          <p:nvPr/>
        </p:nvSpPr>
        <p:spPr bwMode="auto">
          <a:xfrm flipV="1">
            <a:off x="3467100" y="2159000"/>
            <a:ext cx="3867150" cy="25781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9386" name="Text Box 10">
            <a:extLst>
              <a:ext uri="{FF2B5EF4-FFF2-40B4-BE49-F238E27FC236}">
                <a16:creationId xmlns:a16="http://schemas.microsoft.com/office/drawing/2014/main" id="{A83E7E0E-A72B-4EB8-A44C-5512B827D7A0}"/>
              </a:ext>
            </a:extLst>
          </p:cNvPr>
          <p:cNvSpPr txBox="1">
            <a:spLocks noChangeArrowheads="1"/>
          </p:cNvSpPr>
          <p:nvPr/>
        </p:nvSpPr>
        <p:spPr bwMode="auto">
          <a:xfrm rot="16200000">
            <a:off x="2652320" y="3385852"/>
            <a:ext cx="86914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3200" b="1"/>
              <a:t>VO</a:t>
            </a:r>
            <a:r>
              <a:rPr lang="en-US" altLang="en-US" sz="4000" b="1" baseline="-8000"/>
              <a:t>2</a:t>
            </a:r>
          </a:p>
        </p:txBody>
      </p:sp>
      <p:sp>
        <p:nvSpPr>
          <p:cNvPr id="229387" name="AutoShape 11">
            <a:extLst>
              <a:ext uri="{FF2B5EF4-FFF2-40B4-BE49-F238E27FC236}">
                <a16:creationId xmlns:a16="http://schemas.microsoft.com/office/drawing/2014/main" id="{2B24912D-8453-4586-9AF2-05ADC152E302}"/>
              </a:ext>
            </a:extLst>
          </p:cNvPr>
          <p:cNvSpPr>
            <a:spLocks noChangeArrowheads="1"/>
          </p:cNvSpPr>
          <p:nvPr/>
        </p:nvSpPr>
        <p:spPr bwMode="auto">
          <a:xfrm>
            <a:off x="7835901" y="5727701"/>
            <a:ext cx="582613" cy="231775"/>
          </a:xfrm>
          <a:prstGeom prst="rightArrow">
            <a:avLst>
              <a:gd name="adj1" fmla="val 50000"/>
              <a:gd name="adj2" fmla="val 62843"/>
            </a:avLst>
          </a:prstGeom>
          <a:solidFill>
            <a:schemeClr val="tx1"/>
          </a:solidFill>
          <a:ln w="9525">
            <a:solidFill>
              <a:srgbClr val="00FF00"/>
            </a:solidFill>
            <a:miter lim="800000"/>
            <a:headEnd/>
            <a:tailEnd/>
          </a:ln>
          <a:effectLst/>
        </p:spPr>
        <p:txBody>
          <a:bodyPr wrap="none" anchor="ctr"/>
          <a:lstStyle/>
          <a:p>
            <a:endParaRPr lang="en-US"/>
          </a:p>
        </p:txBody>
      </p:sp>
      <p:sp>
        <p:nvSpPr>
          <p:cNvPr id="229388" name="AutoShape 12">
            <a:extLst>
              <a:ext uri="{FF2B5EF4-FFF2-40B4-BE49-F238E27FC236}">
                <a16:creationId xmlns:a16="http://schemas.microsoft.com/office/drawing/2014/main" id="{1135F8B5-8750-4F15-9037-337A738D5D1F}"/>
              </a:ext>
            </a:extLst>
          </p:cNvPr>
          <p:cNvSpPr>
            <a:spLocks noChangeArrowheads="1"/>
          </p:cNvSpPr>
          <p:nvPr/>
        </p:nvSpPr>
        <p:spPr bwMode="auto">
          <a:xfrm rot="16200000">
            <a:off x="2845595" y="2628107"/>
            <a:ext cx="582612" cy="231775"/>
          </a:xfrm>
          <a:prstGeom prst="rightArrow">
            <a:avLst>
              <a:gd name="adj1" fmla="val 50000"/>
              <a:gd name="adj2" fmla="val 62842"/>
            </a:avLst>
          </a:prstGeom>
          <a:solidFill>
            <a:schemeClr val="tx1"/>
          </a:solidFill>
          <a:ln w="9525">
            <a:solidFill>
              <a:schemeClr val="tx1"/>
            </a:solidFill>
            <a:miter lim="800000"/>
            <a:headEnd/>
            <a:tailEnd/>
          </a:ln>
          <a:effectLst/>
        </p:spPr>
        <p:txBody>
          <a:bodyPr wrap="none" anchor="ctr"/>
          <a:lstStyle/>
          <a:p>
            <a:endParaRPr lang="en-US"/>
          </a:p>
        </p:txBody>
      </p:sp>
      <p:sp>
        <p:nvSpPr>
          <p:cNvPr id="229389" name="Line 13">
            <a:extLst>
              <a:ext uri="{FF2B5EF4-FFF2-40B4-BE49-F238E27FC236}">
                <a16:creationId xmlns:a16="http://schemas.microsoft.com/office/drawing/2014/main" id="{F0B5ADF5-E07F-4143-957C-E78642B88E80}"/>
              </a:ext>
            </a:extLst>
          </p:cNvPr>
          <p:cNvSpPr>
            <a:spLocks noChangeShapeType="1"/>
          </p:cNvSpPr>
          <p:nvPr/>
        </p:nvSpPr>
        <p:spPr bwMode="auto">
          <a:xfrm>
            <a:off x="7315200" y="2165350"/>
            <a:ext cx="5969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9391" name="Text Box 15">
            <a:extLst>
              <a:ext uri="{FF2B5EF4-FFF2-40B4-BE49-F238E27FC236}">
                <a16:creationId xmlns:a16="http://schemas.microsoft.com/office/drawing/2014/main" id="{9FBB23CD-2C89-4509-AB5A-E4FC64343646}"/>
              </a:ext>
            </a:extLst>
          </p:cNvPr>
          <p:cNvSpPr txBox="1">
            <a:spLocks noChangeArrowheads="1"/>
          </p:cNvSpPr>
          <p:nvPr/>
        </p:nvSpPr>
        <p:spPr bwMode="auto">
          <a:xfrm>
            <a:off x="8099426" y="1966913"/>
            <a:ext cx="112421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b="1" dirty="0" err="1"/>
              <a:t>Normoxia</a:t>
            </a:r>
            <a:endParaRPr lang="en-US" altLang="en-US" b="1" dirty="0"/>
          </a:p>
        </p:txBody>
      </p:sp>
    </p:spTree>
    <p:extLst>
      <p:ext uri="{BB962C8B-B14F-4D97-AF65-F5344CB8AC3E}">
        <p14:creationId xmlns:p14="http://schemas.microsoft.com/office/powerpoint/2010/main" val="5389547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938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293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Text Box 2">
            <a:extLst>
              <a:ext uri="{FF2B5EF4-FFF2-40B4-BE49-F238E27FC236}">
                <a16:creationId xmlns:a16="http://schemas.microsoft.com/office/drawing/2014/main" id="{CC6AAEF5-8CE0-4F26-8AD0-74AC21B4823D}"/>
              </a:ext>
            </a:extLst>
          </p:cNvPr>
          <p:cNvSpPr txBox="1">
            <a:spLocks noChangeArrowheads="1"/>
          </p:cNvSpPr>
          <p:nvPr/>
        </p:nvSpPr>
        <p:spPr bwMode="auto">
          <a:xfrm>
            <a:off x="4594225" y="238126"/>
            <a:ext cx="265271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3200" b="1" dirty="0">
                <a:solidFill>
                  <a:srgbClr val="00FFFF"/>
                </a:solidFill>
              </a:rPr>
              <a:t> </a:t>
            </a:r>
            <a:r>
              <a:rPr lang="en-US" altLang="en-US" sz="3200" b="1" dirty="0"/>
              <a:t>Maximal VO</a:t>
            </a:r>
            <a:r>
              <a:rPr lang="en-US" altLang="en-US" sz="4000" b="1" baseline="-8000" dirty="0"/>
              <a:t>2</a:t>
            </a:r>
            <a:r>
              <a:rPr lang="en-US" altLang="en-US" sz="3200" b="1" dirty="0"/>
              <a:t>:</a:t>
            </a:r>
          </a:p>
        </p:txBody>
      </p:sp>
      <p:sp>
        <p:nvSpPr>
          <p:cNvPr id="230403" name="Line 3">
            <a:extLst>
              <a:ext uri="{FF2B5EF4-FFF2-40B4-BE49-F238E27FC236}">
                <a16:creationId xmlns:a16="http://schemas.microsoft.com/office/drawing/2014/main" id="{DB5D46E4-424C-45C2-BD1C-56F3732A0708}"/>
              </a:ext>
            </a:extLst>
          </p:cNvPr>
          <p:cNvSpPr>
            <a:spLocks noChangeShapeType="1"/>
          </p:cNvSpPr>
          <p:nvPr/>
        </p:nvSpPr>
        <p:spPr bwMode="auto">
          <a:xfrm>
            <a:off x="4673600" y="787400"/>
            <a:ext cx="2838450" cy="0"/>
          </a:xfrm>
          <a:prstGeom prst="line">
            <a:avLst/>
          </a:prstGeom>
          <a:noFill/>
          <a:ln w="38100">
            <a:solidFill>
              <a:srgbClr val="FF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0404" name="Text Box 4">
            <a:extLst>
              <a:ext uri="{FF2B5EF4-FFF2-40B4-BE49-F238E27FC236}">
                <a16:creationId xmlns:a16="http://schemas.microsoft.com/office/drawing/2014/main" id="{A48434DF-EFAF-4215-91CE-23F026C3C0A3}"/>
              </a:ext>
            </a:extLst>
          </p:cNvPr>
          <p:cNvSpPr txBox="1">
            <a:spLocks noChangeArrowheads="1"/>
          </p:cNvSpPr>
          <p:nvPr/>
        </p:nvSpPr>
        <p:spPr bwMode="auto">
          <a:xfrm>
            <a:off x="3851276" y="5495926"/>
            <a:ext cx="322998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3200" b="1"/>
              <a:t>Exercise  Intensity</a:t>
            </a:r>
          </a:p>
        </p:txBody>
      </p:sp>
      <p:sp>
        <p:nvSpPr>
          <p:cNvPr id="230405" name="Line 5">
            <a:extLst>
              <a:ext uri="{FF2B5EF4-FFF2-40B4-BE49-F238E27FC236}">
                <a16:creationId xmlns:a16="http://schemas.microsoft.com/office/drawing/2014/main" id="{8A473E8E-F74F-4B23-B54E-4D9A053DAC76}"/>
              </a:ext>
            </a:extLst>
          </p:cNvPr>
          <p:cNvSpPr>
            <a:spLocks noChangeShapeType="1"/>
          </p:cNvSpPr>
          <p:nvPr/>
        </p:nvSpPr>
        <p:spPr bwMode="auto">
          <a:xfrm>
            <a:off x="3467100" y="1885950"/>
            <a:ext cx="0" cy="346710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0406" name="Line 6">
            <a:extLst>
              <a:ext uri="{FF2B5EF4-FFF2-40B4-BE49-F238E27FC236}">
                <a16:creationId xmlns:a16="http://schemas.microsoft.com/office/drawing/2014/main" id="{63FC03CB-9F49-434E-A01F-29444AE5EA3E}"/>
              </a:ext>
            </a:extLst>
          </p:cNvPr>
          <p:cNvSpPr>
            <a:spLocks noChangeShapeType="1"/>
          </p:cNvSpPr>
          <p:nvPr/>
        </p:nvSpPr>
        <p:spPr bwMode="auto">
          <a:xfrm>
            <a:off x="3448050" y="5334000"/>
            <a:ext cx="5391150" cy="0"/>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0407" name="Line 7">
            <a:extLst>
              <a:ext uri="{FF2B5EF4-FFF2-40B4-BE49-F238E27FC236}">
                <a16:creationId xmlns:a16="http://schemas.microsoft.com/office/drawing/2014/main" id="{15C66652-0907-4806-94C5-6AB25CF1A809}"/>
              </a:ext>
            </a:extLst>
          </p:cNvPr>
          <p:cNvSpPr>
            <a:spLocks noChangeShapeType="1"/>
          </p:cNvSpPr>
          <p:nvPr/>
        </p:nvSpPr>
        <p:spPr bwMode="auto">
          <a:xfrm flipV="1">
            <a:off x="3467100" y="2159000"/>
            <a:ext cx="3867150" cy="25781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0408" name="Text Box 8">
            <a:extLst>
              <a:ext uri="{FF2B5EF4-FFF2-40B4-BE49-F238E27FC236}">
                <a16:creationId xmlns:a16="http://schemas.microsoft.com/office/drawing/2014/main" id="{2DC1AF33-9885-40BD-A2C4-965DA3699832}"/>
              </a:ext>
            </a:extLst>
          </p:cNvPr>
          <p:cNvSpPr txBox="1">
            <a:spLocks noChangeArrowheads="1"/>
          </p:cNvSpPr>
          <p:nvPr/>
        </p:nvSpPr>
        <p:spPr bwMode="auto">
          <a:xfrm rot="16200000">
            <a:off x="2652320" y="3385852"/>
            <a:ext cx="86914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3200" b="1" dirty="0"/>
              <a:t>VO</a:t>
            </a:r>
            <a:r>
              <a:rPr lang="en-US" altLang="en-US" sz="4000" b="1" baseline="-8000" dirty="0"/>
              <a:t>2</a:t>
            </a:r>
          </a:p>
        </p:txBody>
      </p:sp>
      <p:sp>
        <p:nvSpPr>
          <p:cNvPr id="230409" name="AutoShape 9">
            <a:extLst>
              <a:ext uri="{FF2B5EF4-FFF2-40B4-BE49-F238E27FC236}">
                <a16:creationId xmlns:a16="http://schemas.microsoft.com/office/drawing/2014/main" id="{CFF50EE7-BABB-4610-B2DC-D95BD9D496DC}"/>
              </a:ext>
            </a:extLst>
          </p:cNvPr>
          <p:cNvSpPr>
            <a:spLocks noChangeArrowheads="1"/>
          </p:cNvSpPr>
          <p:nvPr/>
        </p:nvSpPr>
        <p:spPr bwMode="auto">
          <a:xfrm>
            <a:off x="7835901" y="5727701"/>
            <a:ext cx="582613" cy="231775"/>
          </a:xfrm>
          <a:prstGeom prst="rightArrow">
            <a:avLst>
              <a:gd name="adj1" fmla="val 50000"/>
              <a:gd name="adj2" fmla="val 62843"/>
            </a:avLst>
          </a:prstGeom>
          <a:solidFill>
            <a:schemeClr val="tx1"/>
          </a:solidFill>
          <a:ln w="9525">
            <a:solidFill>
              <a:schemeClr val="tx1"/>
            </a:solidFill>
            <a:miter lim="800000"/>
            <a:headEnd/>
            <a:tailEnd/>
          </a:ln>
          <a:effectLst/>
        </p:spPr>
        <p:txBody>
          <a:bodyPr wrap="none" anchor="ctr"/>
          <a:lstStyle/>
          <a:p>
            <a:endParaRPr lang="en-US"/>
          </a:p>
        </p:txBody>
      </p:sp>
      <p:sp>
        <p:nvSpPr>
          <p:cNvPr id="230410" name="AutoShape 10">
            <a:extLst>
              <a:ext uri="{FF2B5EF4-FFF2-40B4-BE49-F238E27FC236}">
                <a16:creationId xmlns:a16="http://schemas.microsoft.com/office/drawing/2014/main" id="{5B43963E-F0D8-4439-8882-14E3585D3BD8}"/>
              </a:ext>
            </a:extLst>
          </p:cNvPr>
          <p:cNvSpPr>
            <a:spLocks noChangeArrowheads="1"/>
          </p:cNvSpPr>
          <p:nvPr/>
        </p:nvSpPr>
        <p:spPr bwMode="auto">
          <a:xfrm rot="16200000">
            <a:off x="2845595" y="2628107"/>
            <a:ext cx="582612" cy="231775"/>
          </a:xfrm>
          <a:prstGeom prst="rightArrow">
            <a:avLst>
              <a:gd name="adj1" fmla="val 50000"/>
              <a:gd name="adj2" fmla="val 62842"/>
            </a:avLst>
          </a:prstGeom>
          <a:solidFill>
            <a:schemeClr val="tx1"/>
          </a:solidFill>
          <a:ln w="9525">
            <a:solidFill>
              <a:schemeClr val="tx1"/>
            </a:solidFill>
            <a:miter lim="800000"/>
            <a:headEnd/>
            <a:tailEnd/>
          </a:ln>
          <a:effectLst/>
        </p:spPr>
        <p:txBody>
          <a:bodyPr wrap="none" anchor="ctr"/>
          <a:lstStyle/>
          <a:p>
            <a:endParaRPr lang="en-US"/>
          </a:p>
        </p:txBody>
      </p:sp>
      <p:sp>
        <p:nvSpPr>
          <p:cNvPr id="230411" name="Line 11">
            <a:extLst>
              <a:ext uri="{FF2B5EF4-FFF2-40B4-BE49-F238E27FC236}">
                <a16:creationId xmlns:a16="http://schemas.microsoft.com/office/drawing/2014/main" id="{D5A044D8-C4E1-47E4-9A11-FC82B7AFBE1D}"/>
              </a:ext>
            </a:extLst>
          </p:cNvPr>
          <p:cNvSpPr>
            <a:spLocks noChangeShapeType="1"/>
          </p:cNvSpPr>
          <p:nvPr/>
        </p:nvSpPr>
        <p:spPr bwMode="auto">
          <a:xfrm>
            <a:off x="7315200" y="2165350"/>
            <a:ext cx="5969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0412" name="Line 12">
            <a:extLst>
              <a:ext uri="{FF2B5EF4-FFF2-40B4-BE49-F238E27FC236}">
                <a16:creationId xmlns:a16="http://schemas.microsoft.com/office/drawing/2014/main" id="{CAACD37C-916E-4C3B-805A-A5755A7B8357}"/>
              </a:ext>
            </a:extLst>
          </p:cNvPr>
          <p:cNvSpPr>
            <a:spLocks noChangeShapeType="1"/>
          </p:cNvSpPr>
          <p:nvPr/>
        </p:nvSpPr>
        <p:spPr bwMode="auto">
          <a:xfrm flipV="1">
            <a:off x="7327900" y="1854200"/>
            <a:ext cx="457200" cy="3048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0413" name="Line 13">
            <a:extLst>
              <a:ext uri="{FF2B5EF4-FFF2-40B4-BE49-F238E27FC236}">
                <a16:creationId xmlns:a16="http://schemas.microsoft.com/office/drawing/2014/main" id="{4824F88B-92A4-4C73-9954-9E851CB5F0CC}"/>
              </a:ext>
            </a:extLst>
          </p:cNvPr>
          <p:cNvSpPr>
            <a:spLocks noChangeShapeType="1"/>
          </p:cNvSpPr>
          <p:nvPr/>
        </p:nvSpPr>
        <p:spPr bwMode="auto">
          <a:xfrm>
            <a:off x="7759700" y="1860550"/>
            <a:ext cx="59690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0414" name="Text Box 14">
            <a:extLst>
              <a:ext uri="{FF2B5EF4-FFF2-40B4-BE49-F238E27FC236}">
                <a16:creationId xmlns:a16="http://schemas.microsoft.com/office/drawing/2014/main" id="{D198A454-5FB2-4835-AF8E-10309A7E66F2}"/>
              </a:ext>
            </a:extLst>
          </p:cNvPr>
          <p:cNvSpPr txBox="1">
            <a:spLocks noChangeArrowheads="1"/>
          </p:cNvSpPr>
          <p:nvPr/>
        </p:nvSpPr>
        <p:spPr bwMode="auto">
          <a:xfrm>
            <a:off x="8099426" y="1966913"/>
            <a:ext cx="112421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b="1"/>
              <a:t>Normoxia</a:t>
            </a:r>
          </a:p>
        </p:txBody>
      </p:sp>
      <p:sp>
        <p:nvSpPr>
          <p:cNvPr id="230415" name="Text Box 15">
            <a:extLst>
              <a:ext uri="{FF2B5EF4-FFF2-40B4-BE49-F238E27FC236}">
                <a16:creationId xmlns:a16="http://schemas.microsoft.com/office/drawing/2014/main" id="{30F09014-C617-4015-96B7-1EDF07B9230C}"/>
              </a:ext>
            </a:extLst>
          </p:cNvPr>
          <p:cNvSpPr txBox="1">
            <a:spLocks noChangeArrowheads="1"/>
          </p:cNvSpPr>
          <p:nvPr/>
        </p:nvSpPr>
        <p:spPr bwMode="auto">
          <a:xfrm>
            <a:off x="8493125" y="1636713"/>
            <a:ext cx="115185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b="1"/>
              <a:t>Hyperoxia</a:t>
            </a:r>
          </a:p>
        </p:txBody>
      </p:sp>
    </p:spTree>
    <p:extLst>
      <p:ext uri="{BB962C8B-B14F-4D97-AF65-F5344CB8AC3E}">
        <p14:creationId xmlns:p14="http://schemas.microsoft.com/office/powerpoint/2010/main" val="116701769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Text Box 2">
            <a:extLst>
              <a:ext uri="{FF2B5EF4-FFF2-40B4-BE49-F238E27FC236}">
                <a16:creationId xmlns:a16="http://schemas.microsoft.com/office/drawing/2014/main" id="{C973F872-A2B6-42BF-82B4-94432E74AE9A}"/>
              </a:ext>
            </a:extLst>
          </p:cNvPr>
          <p:cNvSpPr txBox="1">
            <a:spLocks noChangeArrowheads="1"/>
          </p:cNvSpPr>
          <p:nvPr/>
        </p:nvSpPr>
        <p:spPr bwMode="auto">
          <a:xfrm>
            <a:off x="4594225" y="238126"/>
            <a:ext cx="265271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3200" b="1" dirty="0">
                <a:solidFill>
                  <a:srgbClr val="00FFFF"/>
                </a:solidFill>
              </a:rPr>
              <a:t> </a:t>
            </a:r>
            <a:r>
              <a:rPr lang="en-US" altLang="en-US" sz="3200" b="1" dirty="0"/>
              <a:t>Maximal VO</a:t>
            </a:r>
            <a:r>
              <a:rPr lang="en-US" altLang="en-US" sz="4000" b="1" baseline="-8000" dirty="0"/>
              <a:t>2</a:t>
            </a:r>
            <a:r>
              <a:rPr lang="en-US" altLang="en-US" sz="3200" b="1" dirty="0"/>
              <a:t>:</a:t>
            </a:r>
          </a:p>
        </p:txBody>
      </p:sp>
      <p:sp>
        <p:nvSpPr>
          <p:cNvPr id="232451" name="Line 3">
            <a:extLst>
              <a:ext uri="{FF2B5EF4-FFF2-40B4-BE49-F238E27FC236}">
                <a16:creationId xmlns:a16="http://schemas.microsoft.com/office/drawing/2014/main" id="{6AC8C642-72B3-44CF-8620-643365736E68}"/>
              </a:ext>
            </a:extLst>
          </p:cNvPr>
          <p:cNvSpPr>
            <a:spLocks noChangeShapeType="1"/>
          </p:cNvSpPr>
          <p:nvPr/>
        </p:nvSpPr>
        <p:spPr bwMode="auto">
          <a:xfrm>
            <a:off x="4673600" y="787400"/>
            <a:ext cx="2838450" cy="0"/>
          </a:xfrm>
          <a:prstGeom prst="line">
            <a:avLst/>
          </a:prstGeom>
          <a:noFill/>
          <a:ln w="38100">
            <a:solidFill>
              <a:srgbClr val="FF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2452" name="Text Box 4">
            <a:extLst>
              <a:ext uri="{FF2B5EF4-FFF2-40B4-BE49-F238E27FC236}">
                <a16:creationId xmlns:a16="http://schemas.microsoft.com/office/drawing/2014/main" id="{6535E59B-8B8F-4D86-A28E-96BF32BCD9B5}"/>
              </a:ext>
            </a:extLst>
          </p:cNvPr>
          <p:cNvSpPr txBox="1">
            <a:spLocks noChangeArrowheads="1"/>
          </p:cNvSpPr>
          <p:nvPr/>
        </p:nvSpPr>
        <p:spPr bwMode="auto">
          <a:xfrm>
            <a:off x="3851276" y="5523924"/>
            <a:ext cx="322998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3200" b="1"/>
              <a:t>Exercise  Intensity</a:t>
            </a:r>
          </a:p>
        </p:txBody>
      </p:sp>
      <p:sp>
        <p:nvSpPr>
          <p:cNvPr id="232453" name="Line 5">
            <a:extLst>
              <a:ext uri="{FF2B5EF4-FFF2-40B4-BE49-F238E27FC236}">
                <a16:creationId xmlns:a16="http://schemas.microsoft.com/office/drawing/2014/main" id="{BA8E35A7-1F64-4DE5-B751-6738D742323F}"/>
              </a:ext>
            </a:extLst>
          </p:cNvPr>
          <p:cNvSpPr>
            <a:spLocks noChangeShapeType="1"/>
          </p:cNvSpPr>
          <p:nvPr/>
        </p:nvSpPr>
        <p:spPr bwMode="auto">
          <a:xfrm>
            <a:off x="3467100" y="1885950"/>
            <a:ext cx="0" cy="34671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2454" name="Line 6">
            <a:extLst>
              <a:ext uri="{FF2B5EF4-FFF2-40B4-BE49-F238E27FC236}">
                <a16:creationId xmlns:a16="http://schemas.microsoft.com/office/drawing/2014/main" id="{36E5269F-0979-4599-A410-785B01577E58}"/>
              </a:ext>
            </a:extLst>
          </p:cNvPr>
          <p:cNvSpPr>
            <a:spLocks noChangeShapeType="1"/>
          </p:cNvSpPr>
          <p:nvPr/>
        </p:nvSpPr>
        <p:spPr bwMode="auto">
          <a:xfrm>
            <a:off x="3448050" y="5334000"/>
            <a:ext cx="539115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2455" name="Line 7">
            <a:extLst>
              <a:ext uri="{FF2B5EF4-FFF2-40B4-BE49-F238E27FC236}">
                <a16:creationId xmlns:a16="http://schemas.microsoft.com/office/drawing/2014/main" id="{39B64EDE-6A47-4C60-964F-32B24E205CCB}"/>
              </a:ext>
            </a:extLst>
          </p:cNvPr>
          <p:cNvSpPr>
            <a:spLocks noChangeShapeType="1"/>
          </p:cNvSpPr>
          <p:nvPr/>
        </p:nvSpPr>
        <p:spPr bwMode="auto">
          <a:xfrm flipV="1">
            <a:off x="3467100" y="2159000"/>
            <a:ext cx="3867150" cy="2578100"/>
          </a:xfrm>
          <a:prstGeom prst="line">
            <a:avLst/>
          </a:prstGeom>
          <a:noFill/>
          <a:ln w="38100">
            <a:solidFill>
              <a:srgbClr val="FF1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2456" name="Text Box 8">
            <a:extLst>
              <a:ext uri="{FF2B5EF4-FFF2-40B4-BE49-F238E27FC236}">
                <a16:creationId xmlns:a16="http://schemas.microsoft.com/office/drawing/2014/main" id="{D0A1B43F-99B9-4E55-9F67-BF50E2872512}"/>
              </a:ext>
            </a:extLst>
          </p:cNvPr>
          <p:cNvSpPr txBox="1">
            <a:spLocks noChangeArrowheads="1"/>
          </p:cNvSpPr>
          <p:nvPr/>
        </p:nvSpPr>
        <p:spPr bwMode="auto">
          <a:xfrm rot="16200000">
            <a:off x="2652320" y="3413850"/>
            <a:ext cx="86914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3200" b="1" dirty="0"/>
              <a:t>VO</a:t>
            </a:r>
            <a:r>
              <a:rPr lang="en-US" altLang="en-US" sz="4000" b="1" baseline="-8000" dirty="0"/>
              <a:t>2</a:t>
            </a:r>
          </a:p>
        </p:txBody>
      </p:sp>
      <p:sp>
        <p:nvSpPr>
          <p:cNvPr id="232457" name="AutoShape 9">
            <a:extLst>
              <a:ext uri="{FF2B5EF4-FFF2-40B4-BE49-F238E27FC236}">
                <a16:creationId xmlns:a16="http://schemas.microsoft.com/office/drawing/2014/main" id="{8910642E-2C53-4FB9-BBA2-1B87C0858BF6}"/>
              </a:ext>
            </a:extLst>
          </p:cNvPr>
          <p:cNvSpPr>
            <a:spLocks noChangeArrowheads="1"/>
          </p:cNvSpPr>
          <p:nvPr/>
        </p:nvSpPr>
        <p:spPr bwMode="auto">
          <a:xfrm>
            <a:off x="7835901" y="5727701"/>
            <a:ext cx="582613" cy="231775"/>
          </a:xfrm>
          <a:prstGeom prst="rightArrow">
            <a:avLst>
              <a:gd name="adj1" fmla="val 50000"/>
              <a:gd name="adj2" fmla="val 62843"/>
            </a:avLst>
          </a:prstGeom>
          <a:solidFill>
            <a:schemeClr val="tx1"/>
          </a:solidFill>
          <a:ln w="9525">
            <a:solidFill>
              <a:schemeClr val="tx1"/>
            </a:solidFill>
            <a:miter lim="800000"/>
            <a:headEnd/>
            <a:tailEnd/>
          </a:ln>
          <a:effectLst/>
        </p:spPr>
        <p:txBody>
          <a:bodyPr wrap="none" anchor="ctr"/>
          <a:lstStyle/>
          <a:p>
            <a:endParaRPr lang="en-US"/>
          </a:p>
        </p:txBody>
      </p:sp>
      <p:sp>
        <p:nvSpPr>
          <p:cNvPr id="232458" name="AutoShape 10">
            <a:extLst>
              <a:ext uri="{FF2B5EF4-FFF2-40B4-BE49-F238E27FC236}">
                <a16:creationId xmlns:a16="http://schemas.microsoft.com/office/drawing/2014/main" id="{7A9966DA-2DED-4C21-AC94-7E375298FA0A}"/>
              </a:ext>
            </a:extLst>
          </p:cNvPr>
          <p:cNvSpPr>
            <a:spLocks noChangeArrowheads="1"/>
          </p:cNvSpPr>
          <p:nvPr/>
        </p:nvSpPr>
        <p:spPr bwMode="auto">
          <a:xfrm rot="16200000">
            <a:off x="2845595" y="2628107"/>
            <a:ext cx="582612" cy="231775"/>
          </a:xfrm>
          <a:prstGeom prst="rightArrow">
            <a:avLst>
              <a:gd name="adj1" fmla="val 50000"/>
              <a:gd name="adj2" fmla="val 62842"/>
            </a:avLst>
          </a:prstGeom>
          <a:solidFill>
            <a:schemeClr val="tx1"/>
          </a:solidFill>
          <a:ln w="9525">
            <a:solidFill>
              <a:schemeClr val="tx1"/>
            </a:solidFill>
            <a:miter lim="800000"/>
            <a:headEnd/>
            <a:tailEnd/>
          </a:ln>
          <a:effectLst/>
        </p:spPr>
        <p:txBody>
          <a:bodyPr wrap="none" anchor="ctr"/>
          <a:lstStyle/>
          <a:p>
            <a:endParaRPr lang="en-US"/>
          </a:p>
        </p:txBody>
      </p:sp>
      <p:sp>
        <p:nvSpPr>
          <p:cNvPr id="232459" name="Line 11">
            <a:extLst>
              <a:ext uri="{FF2B5EF4-FFF2-40B4-BE49-F238E27FC236}">
                <a16:creationId xmlns:a16="http://schemas.microsoft.com/office/drawing/2014/main" id="{8A09DB2F-27C6-459E-9550-FE2E36D2D2F9}"/>
              </a:ext>
            </a:extLst>
          </p:cNvPr>
          <p:cNvSpPr>
            <a:spLocks noChangeShapeType="1"/>
          </p:cNvSpPr>
          <p:nvPr/>
        </p:nvSpPr>
        <p:spPr bwMode="auto">
          <a:xfrm>
            <a:off x="7315200" y="2165350"/>
            <a:ext cx="596900" cy="0"/>
          </a:xfrm>
          <a:prstGeom prst="line">
            <a:avLst/>
          </a:prstGeom>
          <a:noFill/>
          <a:ln w="38100">
            <a:solidFill>
              <a:srgbClr val="FF1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2460" name="Line 12">
            <a:extLst>
              <a:ext uri="{FF2B5EF4-FFF2-40B4-BE49-F238E27FC236}">
                <a16:creationId xmlns:a16="http://schemas.microsoft.com/office/drawing/2014/main" id="{762562AC-AEC4-47E1-80D2-8A11F92D23FA}"/>
              </a:ext>
            </a:extLst>
          </p:cNvPr>
          <p:cNvSpPr>
            <a:spLocks noChangeShapeType="1"/>
          </p:cNvSpPr>
          <p:nvPr/>
        </p:nvSpPr>
        <p:spPr bwMode="auto">
          <a:xfrm flipV="1">
            <a:off x="7327900" y="1854200"/>
            <a:ext cx="457200" cy="304800"/>
          </a:xfrm>
          <a:prstGeom prst="line">
            <a:avLst/>
          </a:prstGeom>
          <a:noFill/>
          <a:ln w="38100">
            <a:solidFill>
              <a:srgbClr val="FF1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2461" name="Line 13">
            <a:extLst>
              <a:ext uri="{FF2B5EF4-FFF2-40B4-BE49-F238E27FC236}">
                <a16:creationId xmlns:a16="http://schemas.microsoft.com/office/drawing/2014/main" id="{3D1CADFB-D67A-4230-B0CE-0168D75B9582}"/>
              </a:ext>
            </a:extLst>
          </p:cNvPr>
          <p:cNvSpPr>
            <a:spLocks noChangeShapeType="1"/>
          </p:cNvSpPr>
          <p:nvPr/>
        </p:nvSpPr>
        <p:spPr bwMode="auto">
          <a:xfrm>
            <a:off x="7759700" y="1860550"/>
            <a:ext cx="596900" cy="0"/>
          </a:xfrm>
          <a:prstGeom prst="line">
            <a:avLst/>
          </a:prstGeom>
          <a:noFill/>
          <a:ln w="38100">
            <a:solidFill>
              <a:srgbClr val="FF1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2462" name="Text Box 14">
            <a:extLst>
              <a:ext uri="{FF2B5EF4-FFF2-40B4-BE49-F238E27FC236}">
                <a16:creationId xmlns:a16="http://schemas.microsoft.com/office/drawing/2014/main" id="{15744BB7-C425-407B-8CC9-8BC35F6E1B2B}"/>
              </a:ext>
            </a:extLst>
          </p:cNvPr>
          <p:cNvSpPr txBox="1">
            <a:spLocks noChangeArrowheads="1"/>
          </p:cNvSpPr>
          <p:nvPr/>
        </p:nvSpPr>
        <p:spPr bwMode="auto">
          <a:xfrm>
            <a:off x="8099426" y="1966913"/>
            <a:ext cx="112421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b="1"/>
              <a:t>Normoxia</a:t>
            </a:r>
          </a:p>
        </p:txBody>
      </p:sp>
      <p:sp>
        <p:nvSpPr>
          <p:cNvPr id="232463" name="Text Box 15">
            <a:extLst>
              <a:ext uri="{FF2B5EF4-FFF2-40B4-BE49-F238E27FC236}">
                <a16:creationId xmlns:a16="http://schemas.microsoft.com/office/drawing/2014/main" id="{6B8BC906-B924-464D-9D21-57AD0874393E}"/>
              </a:ext>
            </a:extLst>
          </p:cNvPr>
          <p:cNvSpPr txBox="1">
            <a:spLocks noChangeArrowheads="1"/>
          </p:cNvSpPr>
          <p:nvPr/>
        </p:nvSpPr>
        <p:spPr bwMode="auto">
          <a:xfrm>
            <a:off x="8493125" y="1636713"/>
            <a:ext cx="115185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b="1"/>
              <a:t>Hyperoxia</a:t>
            </a:r>
          </a:p>
        </p:txBody>
      </p:sp>
      <p:sp>
        <p:nvSpPr>
          <p:cNvPr id="232464" name="Line 16">
            <a:extLst>
              <a:ext uri="{FF2B5EF4-FFF2-40B4-BE49-F238E27FC236}">
                <a16:creationId xmlns:a16="http://schemas.microsoft.com/office/drawing/2014/main" id="{05520632-0A0E-47DE-947D-8954033AF847}"/>
              </a:ext>
            </a:extLst>
          </p:cNvPr>
          <p:cNvSpPr>
            <a:spLocks noChangeShapeType="1"/>
          </p:cNvSpPr>
          <p:nvPr/>
        </p:nvSpPr>
        <p:spPr bwMode="auto">
          <a:xfrm>
            <a:off x="6400800" y="2800350"/>
            <a:ext cx="596900" cy="0"/>
          </a:xfrm>
          <a:prstGeom prst="line">
            <a:avLst/>
          </a:prstGeom>
          <a:noFill/>
          <a:ln w="38100">
            <a:solidFill>
              <a:srgbClr val="FF1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2465" name="Text Box 17">
            <a:extLst>
              <a:ext uri="{FF2B5EF4-FFF2-40B4-BE49-F238E27FC236}">
                <a16:creationId xmlns:a16="http://schemas.microsoft.com/office/drawing/2014/main" id="{F7A40402-17AD-41AA-B268-1148FE545B5F}"/>
              </a:ext>
            </a:extLst>
          </p:cNvPr>
          <p:cNvSpPr txBox="1">
            <a:spLocks noChangeArrowheads="1"/>
          </p:cNvSpPr>
          <p:nvPr/>
        </p:nvSpPr>
        <p:spPr bwMode="auto">
          <a:xfrm>
            <a:off x="7235825" y="2601913"/>
            <a:ext cx="95750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b="1" dirty="0"/>
              <a:t>Hypoxia</a:t>
            </a:r>
          </a:p>
        </p:txBody>
      </p:sp>
    </p:spTree>
    <p:extLst>
      <p:ext uri="{BB962C8B-B14F-4D97-AF65-F5344CB8AC3E}">
        <p14:creationId xmlns:p14="http://schemas.microsoft.com/office/powerpoint/2010/main" val="264279114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Text Box 2">
            <a:extLst>
              <a:ext uri="{FF2B5EF4-FFF2-40B4-BE49-F238E27FC236}">
                <a16:creationId xmlns:a16="http://schemas.microsoft.com/office/drawing/2014/main" id="{BD1C0415-02C4-4AE0-BDDD-0FE394386AD6}"/>
              </a:ext>
            </a:extLst>
          </p:cNvPr>
          <p:cNvSpPr txBox="1">
            <a:spLocks noChangeArrowheads="1"/>
          </p:cNvSpPr>
          <p:nvPr/>
        </p:nvSpPr>
        <p:spPr bwMode="auto">
          <a:xfrm>
            <a:off x="3573689" y="542471"/>
            <a:ext cx="4707186"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3200" b="1" dirty="0"/>
              <a:t>The Question:</a:t>
            </a:r>
          </a:p>
          <a:p>
            <a:endParaRPr lang="en-US" altLang="en-US" sz="3200" b="1" dirty="0"/>
          </a:p>
          <a:p>
            <a:r>
              <a:rPr lang="en-US" altLang="en-US" sz="3200" b="1" dirty="0"/>
              <a:t>What limits maximal VO2?</a:t>
            </a:r>
          </a:p>
        </p:txBody>
      </p:sp>
      <p:sp>
        <p:nvSpPr>
          <p:cNvPr id="178179" name="Line 3">
            <a:extLst>
              <a:ext uri="{FF2B5EF4-FFF2-40B4-BE49-F238E27FC236}">
                <a16:creationId xmlns:a16="http://schemas.microsoft.com/office/drawing/2014/main" id="{428EE534-82F0-4656-AD62-F11B685E7B6D}"/>
              </a:ext>
            </a:extLst>
          </p:cNvPr>
          <p:cNvSpPr>
            <a:spLocks noChangeShapeType="1"/>
          </p:cNvSpPr>
          <p:nvPr/>
        </p:nvSpPr>
        <p:spPr bwMode="auto">
          <a:xfrm>
            <a:off x="3619500" y="1066800"/>
            <a:ext cx="2838450" cy="0"/>
          </a:xfrm>
          <a:prstGeom prst="line">
            <a:avLst/>
          </a:prstGeom>
          <a:noFill/>
          <a:ln w="38100">
            <a:solidFill>
              <a:srgbClr val="FF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8180" name="Text Box 4">
            <a:extLst>
              <a:ext uri="{FF2B5EF4-FFF2-40B4-BE49-F238E27FC236}">
                <a16:creationId xmlns:a16="http://schemas.microsoft.com/office/drawing/2014/main" id="{896EA85A-E146-4239-8D02-A34026EBFE26}"/>
              </a:ext>
            </a:extLst>
          </p:cNvPr>
          <p:cNvSpPr txBox="1">
            <a:spLocks noChangeArrowheads="1"/>
          </p:cNvSpPr>
          <p:nvPr/>
        </p:nvSpPr>
        <p:spPr bwMode="auto">
          <a:xfrm>
            <a:off x="4556126" y="2701926"/>
            <a:ext cx="210826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3200" b="1"/>
              <a:t>? The heart</a:t>
            </a:r>
          </a:p>
        </p:txBody>
      </p:sp>
      <p:sp>
        <p:nvSpPr>
          <p:cNvPr id="178181" name="Text Box 5">
            <a:extLst>
              <a:ext uri="{FF2B5EF4-FFF2-40B4-BE49-F238E27FC236}">
                <a16:creationId xmlns:a16="http://schemas.microsoft.com/office/drawing/2014/main" id="{9F95E2F3-A814-4ED5-9E11-3CD8312ACEDF}"/>
              </a:ext>
            </a:extLst>
          </p:cNvPr>
          <p:cNvSpPr txBox="1">
            <a:spLocks noChangeArrowheads="1"/>
          </p:cNvSpPr>
          <p:nvPr/>
        </p:nvSpPr>
        <p:spPr bwMode="auto">
          <a:xfrm>
            <a:off x="4575175" y="3654426"/>
            <a:ext cx="255069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3200" b="1"/>
              <a:t>? The muscles</a:t>
            </a:r>
          </a:p>
        </p:txBody>
      </p:sp>
      <p:sp>
        <p:nvSpPr>
          <p:cNvPr id="178182" name="Text Box 6">
            <a:extLst>
              <a:ext uri="{FF2B5EF4-FFF2-40B4-BE49-F238E27FC236}">
                <a16:creationId xmlns:a16="http://schemas.microsoft.com/office/drawing/2014/main" id="{C2EE3642-C8D3-40F1-8D70-DB2BC34570D7}"/>
              </a:ext>
            </a:extLst>
          </p:cNvPr>
          <p:cNvSpPr txBox="1">
            <a:spLocks noChangeArrowheads="1"/>
          </p:cNvSpPr>
          <p:nvPr/>
        </p:nvSpPr>
        <p:spPr bwMode="auto">
          <a:xfrm>
            <a:off x="4552951" y="4557714"/>
            <a:ext cx="3068853"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3200" b="1" dirty="0"/>
              <a:t>? Something else</a:t>
            </a:r>
          </a:p>
        </p:txBody>
      </p:sp>
    </p:spTree>
    <p:extLst>
      <p:ext uri="{BB962C8B-B14F-4D97-AF65-F5344CB8AC3E}">
        <p14:creationId xmlns:p14="http://schemas.microsoft.com/office/powerpoint/2010/main" val="224168000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Text Box 2">
            <a:extLst>
              <a:ext uri="{FF2B5EF4-FFF2-40B4-BE49-F238E27FC236}">
                <a16:creationId xmlns:a16="http://schemas.microsoft.com/office/drawing/2014/main" id="{E0035CAA-34A2-4B60-9961-EE0830DF7D66}"/>
              </a:ext>
            </a:extLst>
          </p:cNvPr>
          <p:cNvSpPr txBox="1">
            <a:spLocks noChangeArrowheads="1"/>
          </p:cNvSpPr>
          <p:nvPr/>
        </p:nvSpPr>
        <p:spPr bwMode="auto">
          <a:xfrm>
            <a:off x="3549196" y="558800"/>
            <a:ext cx="4707186"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3200" b="1"/>
              <a:t>The Answer:</a:t>
            </a:r>
          </a:p>
          <a:p>
            <a:endParaRPr lang="en-US" altLang="en-US" sz="3200" b="1"/>
          </a:p>
          <a:p>
            <a:r>
              <a:rPr lang="en-US" altLang="en-US" sz="3200" b="1"/>
              <a:t>What limits maximal VO2?</a:t>
            </a:r>
          </a:p>
        </p:txBody>
      </p:sp>
      <p:sp>
        <p:nvSpPr>
          <p:cNvPr id="179203" name="Line 3">
            <a:extLst>
              <a:ext uri="{FF2B5EF4-FFF2-40B4-BE49-F238E27FC236}">
                <a16:creationId xmlns:a16="http://schemas.microsoft.com/office/drawing/2014/main" id="{E19E33C6-1079-4C97-B548-9ED9DACD5C5B}"/>
              </a:ext>
            </a:extLst>
          </p:cNvPr>
          <p:cNvSpPr>
            <a:spLocks noChangeShapeType="1"/>
          </p:cNvSpPr>
          <p:nvPr/>
        </p:nvSpPr>
        <p:spPr bwMode="auto">
          <a:xfrm>
            <a:off x="3619500" y="1066800"/>
            <a:ext cx="2838450" cy="0"/>
          </a:xfrm>
          <a:prstGeom prst="line">
            <a:avLst/>
          </a:prstGeom>
          <a:noFill/>
          <a:ln w="38100">
            <a:solidFill>
              <a:srgbClr val="FF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9204" name="Text Box 4">
            <a:extLst>
              <a:ext uri="{FF2B5EF4-FFF2-40B4-BE49-F238E27FC236}">
                <a16:creationId xmlns:a16="http://schemas.microsoft.com/office/drawing/2014/main" id="{AB8FE941-C505-4B14-8A7B-ABAC4EE719D7}"/>
              </a:ext>
            </a:extLst>
          </p:cNvPr>
          <p:cNvSpPr txBox="1">
            <a:spLocks noChangeArrowheads="1"/>
          </p:cNvSpPr>
          <p:nvPr/>
        </p:nvSpPr>
        <p:spPr bwMode="auto">
          <a:xfrm>
            <a:off x="4556126" y="2701925"/>
            <a:ext cx="351429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3200" b="1" dirty="0"/>
              <a:t>No single factor – </a:t>
            </a:r>
          </a:p>
          <a:p>
            <a:endParaRPr lang="en-US" altLang="en-US" sz="3200" b="1" dirty="0"/>
          </a:p>
          <a:p>
            <a:r>
              <a:rPr lang="en-US" altLang="en-US" sz="3200" b="1" dirty="0"/>
              <a:t>All of the preceding</a:t>
            </a:r>
          </a:p>
        </p:txBody>
      </p:sp>
    </p:spTree>
    <p:extLst>
      <p:ext uri="{BB962C8B-B14F-4D97-AF65-F5344CB8AC3E}">
        <p14:creationId xmlns:p14="http://schemas.microsoft.com/office/powerpoint/2010/main" val="232677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BEFF3"/>
        </a:solidFill>
        <a:effectLst/>
      </p:bgPr>
    </p:bg>
    <p:spTree>
      <p:nvGrpSpPr>
        <p:cNvPr id="1" name=""/>
        <p:cNvGrpSpPr/>
        <p:nvPr/>
      </p:nvGrpSpPr>
      <p:grpSpPr>
        <a:xfrm>
          <a:off x="0" y="0"/>
          <a:ext cx="0" cy="0"/>
          <a:chOff x="0" y="0"/>
          <a:chExt cx="0" cy="0"/>
        </a:xfrm>
      </p:grpSpPr>
      <p:pic>
        <p:nvPicPr>
          <p:cNvPr id="21506" name="Picture 2" descr="sejmout006">
            <a:extLst>
              <a:ext uri="{FF2B5EF4-FFF2-40B4-BE49-F238E27FC236}">
                <a16:creationId xmlns:a16="http://schemas.microsoft.com/office/drawing/2014/main" id="{86C42AD2-18B4-7A61-3566-9EB518FD52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495" t="10182" r="3775" b="7121"/>
          <a:stretch>
            <a:fillRect/>
          </a:stretch>
        </p:blipFill>
        <p:spPr bwMode="auto">
          <a:xfrm>
            <a:off x="1524001" y="0"/>
            <a:ext cx="8964613" cy="669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Oval 2">
            <a:extLst>
              <a:ext uri="{FF2B5EF4-FFF2-40B4-BE49-F238E27FC236}">
                <a16:creationId xmlns:a16="http://schemas.microsoft.com/office/drawing/2014/main" id="{B7F4C698-0AAD-431D-8241-B9BC5F5C8896}"/>
              </a:ext>
            </a:extLst>
          </p:cNvPr>
          <p:cNvSpPr>
            <a:spLocks noChangeArrowheads="1"/>
          </p:cNvSpPr>
          <p:nvPr/>
        </p:nvSpPr>
        <p:spPr bwMode="auto">
          <a:xfrm>
            <a:off x="4527550" y="3848100"/>
            <a:ext cx="958850" cy="9144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0227" name="Oval 3">
            <a:extLst>
              <a:ext uri="{FF2B5EF4-FFF2-40B4-BE49-F238E27FC236}">
                <a16:creationId xmlns:a16="http://schemas.microsoft.com/office/drawing/2014/main" id="{A8438C21-992F-4CFB-B015-FFEC043E18AB}"/>
              </a:ext>
            </a:extLst>
          </p:cNvPr>
          <p:cNvSpPr>
            <a:spLocks noChangeArrowheads="1"/>
          </p:cNvSpPr>
          <p:nvPr/>
        </p:nvSpPr>
        <p:spPr bwMode="auto">
          <a:xfrm>
            <a:off x="7118350" y="3848100"/>
            <a:ext cx="914400" cy="9144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0228" name="Rectangle 4">
            <a:extLst>
              <a:ext uri="{FF2B5EF4-FFF2-40B4-BE49-F238E27FC236}">
                <a16:creationId xmlns:a16="http://schemas.microsoft.com/office/drawing/2014/main" id="{29875435-1CAC-487F-9EC0-7CF7639864AE}"/>
              </a:ext>
            </a:extLst>
          </p:cNvPr>
          <p:cNvSpPr>
            <a:spLocks noChangeArrowheads="1"/>
          </p:cNvSpPr>
          <p:nvPr/>
        </p:nvSpPr>
        <p:spPr bwMode="auto">
          <a:xfrm>
            <a:off x="4722813" y="3444876"/>
            <a:ext cx="3124200" cy="2233613"/>
          </a:xfrm>
          <a:prstGeom prst="rect">
            <a:avLst/>
          </a:prstGeom>
          <a:solidFill>
            <a:schemeClr val="bg1"/>
          </a:solidFill>
          <a:ln w="2857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0229" name="Rectangle 5">
            <a:extLst>
              <a:ext uri="{FF2B5EF4-FFF2-40B4-BE49-F238E27FC236}">
                <a16:creationId xmlns:a16="http://schemas.microsoft.com/office/drawing/2014/main" id="{99C7B1E8-95FE-4C75-9B2C-CD196F5788A9}"/>
              </a:ext>
            </a:extLst>
          </p:cNvPr>
          <p:cNvSpPr>
            <a:spLocks noChangeArrowheads="1"/>
          </p:cNvSpPr>
          <p:nvPr/>
        </p:nvSpPr>
        <p:spPr bwMode="auto">
          <a:xfrm>
            <a:off x="4718050" y="3370264"/>
            <a:ext cx="3124200" cy="96837"/>
          </a:xfrm>
          <a:prstGeom prst="rect">
            <a:avLst/>
          </a:prstGeom>
          <a:solidFill>
            <a:srgbClr val="FF0000"/>
          </a:solidFill>
          <a:ln w="28575">
            <a:solidFill>
              <a:srgbClr val="FF0000"/>
            </a:solidFill>
            <a:miter lim="800000"/>
            <a:headEnd/>
            <a:tailEnd/>
          </a:ln>
          <a:effectLst/>
        </p:spPr>
        <p:txBody>
          <a:bodyPr wrap="none" anchor="ctr"/>
          <a:lstStyle/>
          <a:p>
            <a:pPr algn="ctr" eaLnBrk="0" hangingPunct="0"/>
            <a:endParaRPr lang="en-US" altLang="en-US" sz="2800">
              <a:solidFill>
                <a:schemeClr val="bg1"/>
              </a:solidFill>
            </a:endParaRPr>
          </a:p>
        </p:txBody>
      </p:sp>
      <p:sp>
        <p:nvSpPr>
          <p:cNvPr id="180230" name="Rectangle 6">
            <a:extLst>
              <a:ext uri="{FF2B5EF4-FFF2-40B4-BE49-F238E27FC236}">
                <a16:creationId xmlns:a16="http://schemas.microsoft.com/office/drawing/2014/main" id="{B58E9DF2-CC4E-421E-A826-1341BEE84AF6}"/>
              </a:ext>
            </a:extLst>
          </p:cNvPr>
          <p:cNvSpPr>
            <a:spLocks noChangeArrowheads="1"/>
          </p:cNvSpPr>
          <p:nvPr/>
        </p:nvSpPr>
        <p:spPr bwMode="auto">
          <a:xfrm>
            <a:off x="4722813" y="5676901"/>
            <a:ext cx="3124200" cy="111125"/>
          </a:xfrm>
          <a:prstGeom prst="rect">
            <a:avLst/>
          </a:prstGeom>
          <a:solidFill>
            <a:srgbClr val="FF0000"/>
          </a:solidFill>
          <a:ln w="28575">
            <a:solidFill>
              <a:srgbClr val="FF0000"/>
            </a:solidFill>
            <a:miter lim="800000"/>
            <a:headEnd/>
            <a:tailEnd/>
          </a:ln>
          <a:effectLst/>
        </p:spPr>
        <p:txBody>
          <a:bodyPr wrap="none" anchor="ctr"/>
          <a:lstStyle/>
          <a:p>
            <a:pPr algn="ctr" eaLnBrk="0" hangingPunct="0"/>
            <a:endParaRPr lang="en-US" altLang="en-US" sz="2800">
              <a:solidFill>
                <a:schemeClr val="bg1"/>
              </a:solidFill>
            </a:endParaRPr>
          </a:p>
        </p:txBody>
      </p:sp>
      <p:sp>
        <p:nvSpPr>
          <p:cNvPr id="180231" name="Rectangle 7">
            <a:extLst>
              <a:ext uri="{FF2B5EF4-FFF2-40B4-BE49-F238E27FC236}">
                <a16:creationId xmlns:a16="http://schemas.microsoft.com/office/drawing/2014/main" id="{5C312102-BD0C-405F-B679-2CA229D5A2CF}"/>
              </a:ext>
            </a:extLst>
          </p:cNvPr>
          <p:cNvSpPr>
            <a:spLocks noChangeArrowheads="1"/>
          </p:cNvSpPr>
          <p:nvPr/>
        </p:nvSpPr>
        <p:spPr bwMode="auto">
          <a:xfrm>
            <a:off x="4724400" y="5829300"/>
            <a:ext cx="3124200" cy="76200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0232" name="Rectangle 8">
            <a:extLst>
              <a:ext uri="{FF2B5EF4-FFF2-40B4-BE49-F238E27FC236}">
                <a16:creationId xmlns:a16="http://schemas.microsoft.com/office/drawing/2014/main" id="{8DEB2ADF-F59B-45E4-8779-56E9D8B9222F}"/>
              </a:ext>
            </a:extLst>
          </p:cNvPr>
          <p:cNvSpPr>
            <a:spLocks noChangeArrowheads="1"/>
          </p:cNvSpPr>
          <p:nvPr/>
        </p:nvSpPr>
        <p:spPr bwMode="auto">
          <a:xfrm>
            <a:off x="5270500" y="3800475"/>
            <a:ext cx="2082800" cy="1447800"/>
          </a:xfrm>
          <a:prstGeom prst="rect">
            <a:avLst/>
          </a:prstGeom>
          <a:solidFill>
            <a:srgbClr val="000066"/>
          </a:solidFill>
          <a:ln w="28575">
            <a:solidFill>
              <a:srgbClr val="00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0233" name="Oval 9">
            <a:extLst>
              <a:ext uri="{FF2B5EF4-FFF2-40B4-BE49-F238E27FC236}">
                <a16:creationId xmlns:a16="http://schemas.microsoft.com/office/drawing/2014/main" id="{2A2A3B3E-7E0E-417A-881F-8262A9269FB7}"/>
              </a:ext>
            </a:extLst>
          </p:cNvPr>
          <p:cNvSpPr>
            <a:spLocks noChangeArrowheads="1"/>
          </p:cNvSpPr>
          <p:nvPr/>
        </p:nvSpPr>
        <p:spPr bwMode="auto">
          <a:xfrm>
            <a:off x="4800600" y="3635375"/>
            <a:ext cx="152400" cy="152400"/>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0234" name="Oval 10">
            <a:extLst>
              <a:ext uri="{FF2B5EF4-FFF2-40B4-BE49-F238E27FC236}">
                <a16:creationId xmlns:a16="http://schemas.microsoft.com/office/drawing/2014/main" id="{60E453AB-D5A4-46BE-96CB-B17915D03B65}"/>
              </a:ext>
            </a:extLst>
          </p:cNvPr>
          <p:cNvSpPr>
            <a:spLocks noChangeArrowheads="1"/>
          </p:cNvSpPr>
          <p:nvPr/>
        </p:nvSpPr>
        <p:spPr bwMode="auto">
          <a:xfrm>
            <a:off x="4940300" y="3924300"/>
            <a:ext cx="152400" cy="152400"/>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0235" name="Oval 11">
            <a:extLst>
              <a:ext uri="{FF2B5EF4-FFF2-40B4-BE49-F238E27FC236}">
                <a16:creationId xmlns:a16="http://schemas.microsoft.com/office/drawing/2014/main" id="{8751A2DF-A3E6-4958-A945-61589D780D9A}"/>
              </a:ext>
            </a:extLst>
          </p:cNvPr>
          <p:cNvSpPr>
            <a:spLocks noChangeArrowheads="1"/>
          </p:cNvSpPr>
          <p:nvPr/>
        </p:nvSpPr>
        <p:spPr bwMode="auto">
          <a:xfrm>
            <a:off x="4864100" y="4702175"/>
            <a:ext cx="152400" cy="152400"/>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0236" name="Oval 12">
            <a:extLst>
              <a:ext uri="{FF2B5EF4-FFF2-40B4-BE49-F238E27FC236}">
                <a16:creationId xmlns:a16="http://schemas.microsoft.com/office/drawing/2014/main" id="{5C33829C-F577-4083-8FA8-9C674AD36A47}"/>
              </a:ext>
            </a:extLst>
          </p:cNvPr>
          <p:cNvSpPr>
            <a:spLocks noChangeArrowheads="1"/>
          </p:cNvSpPr>
          <p:nvPr/>
        </p:nvSpPr>
        <p:spPr bwMode="auto">
          <a:xfrm>
            <a:off x="5016500" y="5083175"/>
            <a:ext cx="152400" cy="152400"/>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0237" name="Oval 13">
            <a:extLst>
              <a:ext uri="{FF2B5EF4-FFF2-40B4-BE49-F238E27FC236}">
                <a16:creationId xmlns:a16="http://schemas.microsoft.com/office/drawing/2014/main" id="{ADAA43AA-5D3F-4F9F-A494-6F52FAB336C6}"/>
              </a:ext>
            </a:extLst>
          </p:cNvPr>
          <p:cNvSpPr>
            <a:spLocks noChangeArrowheads="1"/>
          </p:cNvSpPr>
          <p:nvPr/>
        </p:nvSpPr>
        <p:spPr bwMode="auto">
          <a:xfrm>
            <a:off x="4787900" y="5387975"/>
            <a:ext cx="152400" cy="152400"/>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0238" name="Oval 14">
            <a:extLst>
              <a:ext uri="{FF2B5EF4-FFF2-40B4-BE49-F238E27FC236}">
                <a16:creationId xmlns:a16="http://schemas.microsoft.com/office/drawing/2014/main" id="{6A3F2038-4004-4C30-B6BE-43443C315BC1}"/>
              </a:ext>
            </a:extLst>
          </p:cNvPr>
          <p:cNvSpPr>
            <a:spLocks noChangeArrowheads="1"/>
          </p:cNvSpPr>
          <p:nvPr/>
        </p:nvSpPr>
        <p:spPr bwMode="auto">
          <a:xfrm>
            <a:off x="7378700" y="5311775"/>
            <a:ext cx="152400" cy="152400"/>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0239" name="Oval 15">
            <a:extLst>
              <a:ext uri="{FF2B5EF4-FFF2-40B4-BE49-F238E27FC236}">
                <a16:creationId xmlns:a16="http://schemas.microsoft.com/office/drawing/2014/main" id="{AB05F1CC-7888-4AC4-BE62-66D008007EC8}"/>
              </a:ext>
            </a:extLst>
          </p:cNvPr>
          <p:cNvSpPr>
            <a:spLocks noChangeArrowheads="1"/>
          </p:cNvSpPr>
          <p:nvPr/>
        </p:nvSpPr>
        <p:spPr bwMode="auto">
          <a:xfrm>
            <a:off x="7454900" y="4778375"/>
            <a:ext cx="152400" cy="152400"/>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0240" name="Oval 16">
            <a:extLst>
              <a:ext uri="{FF2B5EF4-FFF2-40B4-BE49-F238E27FC236}">
                <a16:creationId xmlns:a16="http://schemas.microsoft.com/office/drawing/2014/main" id="{C07B812A-7F86-4690-90CE-8E5CBC142BF1}"/>
              </a:ext>
            </a:extLst>
          </p:cNvPr>
          <p:cNvSpPr>
            <a:spLocks noChangeArrowheads="1"/>
          </p:cNvSpPr>
          <p:nvPr/>
        </p:nvSpPr>
        <p:spPr bwMode="auto">
          <a:xfrm>
            <a:off x="7531100" y="4168775"/>
            <a:ext cx="152400" cy="152400"/>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0241" name="Oval 17">
            <a:extLst>
              <a:ext uri="{FF2B5EF4-FFF2-40B4-BE49-F238E27FC236}">
                <a16:creationId xmlns:a16="http://schemas.microsoft.com/office/drawing/2014/main" id="{1085AE73-6159-464F-B21D-79D207F62F1D}"/>
              </a:ext>
            </a:extLst>
          </p:cNvPr>
          <p:cNvSpPr>
            <a:spLocks noChangeArrowheads="1"/>
          </p:cNvSpPr>
          <p:nvPr/>
        </p:nvSpPr>
        <p:spPr bwMode="auto">
          <a:xfrm>
            <a:off x="7454900" y="3559175"/>
            <a:ext cx="152400" cy="152400"/>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0242" name="Oval 18">
            <a:extLst>
              <a:ext uri="{FF2B5EF4-FFF2-40B4-BE49-F238E27FC236}">
                <a16:creationId xmlns:a16="http://schemas.microsoft.com/office/drawing/2014/main" id="{0EB4E4A6-071A-4462-B158-FAAD80179739}"/>
              </a:ext>
            </a:extLst>
          </p:cNvPr>
          <p:cNvSpPr>
            <a:spLocks noChangeArrowheads="1"/>
          </p:cNvSpPr>
          <p:nvPr/>
        </p:nvSpPr>
        <p:spPr bwMode="auto">
          <a:xfrm>
            <a:off x="7531100" y="3787775"/>
            <a:ext cx="152400" cy="152400"/>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0243" name="Oval 19">
            <a:extLst>
              <a:ext uri="{FF2B5EF4-FFF2-40B4-BE49-F238E27FC236}">
                <a16:creationId xmlns:a16="http://schemas.microsoft.com/office/drawing/2014/main" id="{C1ADCB28-BB96-4762-9426-452A7F8D242E}"/>
              </a:ext>
            </a:extLst>
          </p:cNvPr>
          <p:cNvSpPr>
            <a:spLocks noChangeArrowheads="1"/>
          </p:cNvSpPr>
          <p:nvPr/>
        </p:nvSpPr>
        <p:spPr bwMode="auto">
          <a:xfrm>
            <a:off x="7607300" y="5464175"/>
            <a:ext cx="152400" cy="152400"/>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0244" name="Text Box 20">
            <a:extLst>
              <a:ext uri="{FF2B5EF4-FFF2-40B4-BE49-F238E27FC236}">
                <a16:creationId xmlns:a16="http://schemas.microsoft.com/office/drawing/2014/main" id="{FE6AC9A1-9B54-42E5-86D3-0478155BA0E4}"/>
              </a:ext>
            </a:extLst>
          </p:cNvPr>
          <p:cNvSpPr txBox="1">
            <a:spLocks noChangeArrowheads="1"/>
          </p:cNvSpPr>
          <p:nvPr/>
        </p:nvSpPr>
        <p:spPr bwMode="auto">
          <a:xfrm>
            <a:off x="5380038" y="5260975"/>
            <a:ext cx="1512658" cy="40011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2000" b="1">
                <a:solidFill>
                  <a:srgbClr val="FF0000"/>
                </a:solidFill>
              </a:rPr>
              <a:t>CAPILLARIES</a:t>
            </a:r>
            <a:endParaRPr lang="en-US" altLang="en-US" sz="2400" b="1">
              <a:solidFill>
                <a:srgbClr val="FF0000"/>
              </a:solidFill>
            </a:endParaRPr>
          </a:p>
        </p:txBody>
      </p:sp>
      <p:sp>
        <p:nvSpPr>
          <p:cNvPr id="180245" name="Oval 21">
            <a:extLst>
              <a:ext uri="{FF2B5EF4-FFF2-40B4-BE49-F238E27FC236}">
                <a16:creationId xmlns:a16="http://schemas.microsoft.com/office/drawing/2014/main" id="{EB3A48F8-1FC6-4216-9CE6-E82E5A8508CF}"/>
              </a:ext>
            </a:extLst>
          </p:cNvPr>
          <p:cNvSpPr>
            <a:spLocks noChangeArrowheads="1"/>
          </p:cNvSpPr>
          <p:nvPr/>
        </p:nvSpPr>
        <p:spPr bwMode="auto">
          <a:xfrm>
            <a:off x="5092700" y="5464175"/>
            <a:ext cx="152400" cy="152400"/>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0246" name="Text Box 22">
            <a:extLst>
              <a:ext uri="{FF2B5EF4-FFF2-40B4-BE49-F238E27FC236}">
                <a16:creationId xmlns:a16="http://schemas.microsoft.com/office/drawing/2014/main" id="{64759A47-B829-49A4-B7AF-2FEC09004092}"/>
              </a:ext>
            </a:extLst>
          </p:cNvPr>
          <p:cNvSpPr txBox="1">
            <a:spLocks noChangeArrowheads="1"/>
          </p:cNvSpPr>
          <p:nvPr/>
        </p:nvSpPr>
        <p:spPr bwMode="auto">
          <a:xfrm>
            <a:off x="5397500" y="3429000"/>
            <a:ext cx="151265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2000" b="1">
                <a:solidFill>
                  <a:srgbClr val="FF0000"/>
                </a:solidFill>
              </a:rPr>
              <a:t>CAPILLARIES</a:t>
            </a:r>
            <a:endParaRPr lang="en-US" altLang="en-US" sz="2400" b="1">
              <a:solidFill>
                <a:srgbClr val="FF0000"/>
              </a:solidFill>
            </a:endParaRPr>
          </a:p>
        </p:txBody>
      </p:sp>
      <p:sp>
        <p:nvSpPr>
          <p:cNvPr id="180247" name="Oval 23">
            <a:extLst>
              <a:ext uri="{FF2B5EF4-FFF2-40B4-BE49-F238E27FC236}">
                <a16:creationId xmlns:a16="http://schemas.microsoft.com/office/drawing/2014/main" id="{B6F5BEBE-5B77-49FC-80CE-CB866B8DC017}"/>
              </a:ext>
            </a:extLst>
          </p:cNvPr>
          <p:cNvSpPr>
            <a:spLocks noChangeArrowheads="1"/>
          </p:cNvSpPr>
          <p:nvPr/>
        </p:nvSpPr>
        <p:spPr bwMode="auto">
          <a:xfrm>
            <a:off x="7607300" y="4549775"/>
            <a:ext cx="152400" cy="152400"/>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0248" name="Oval 24">
            <a:extLst>
              <a:ext uri="{FF2B5EF4-FFF2-40B4-BE49-F238E27FC236}">
                <a16:creationId xmlns:a16="http://schemas.microsoft.com/office/drawing/2014/main" id="{E45EBE7C-7C6D-4972-980C-CA5CEBFACEAF}"/>
              </a:ext>
            </a:extLst>
          </p:cNvPr>
          <p:cNvSpPr>
            <a:spLocks noChangeArrowheads="1"/>
          </p:cNvSpPr>
          <p:nvPr/>
        </p:nvSpPr>
        <p:spPr bwMode="auto">
          <a:xfrm>
            <a:off x="5016500" y="4473575"/>
            <a:ext cx="152400" cy="152400"/>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0249" name="Oval 25">
            <a:extLst>
              <a:ext uri="{FF2B5EF4-FFF2-40B4-BE49-F238E27FC236}">
                <a16:creationId xmlns:a16="http://schemas.microsoft.com/office/drawing/2014/main" id="{3A1A45C5-E27F-409B-9D50-D8FEAA3CC740}"/>
              </a:ext>
            </a:extLst>
          </p:cNvPr>
          <p:cNvSpPr>
            <a:spLocks noChangeArrowheads="1"/>
          </p:cNvSpPr>
          <p:nvPr/>
        </p:nvSpPr>
        <p:spPr bwMode="auto">
          <a:xfrm>
            <a:off x="7607300" y="5083175"/>
            <a:ext cx="152400" cy="152400"/>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0250" name="Text Box 26">
            <a:extLst>
              <a:ext uri="{FF2B5EF4-FFF2-40B4-BE49-F238E27FC236}">
                <a16:creationId xmlns:a16="http://schemas.microsoft.com/office/drawing/2014/main" id="{5DB1A48B-BA15-4786-87DE-FC6F0FDE0CDA}"/>
              </a:ext>
            </a:extLst>
          </p:cNvPr>
          <p:cNvSpPr txBox="1">
            <a:spLocks noChangeArrowheads="1"/>
          </p:cNvSpPr>
          <p:nvPr/>
        </p:nvSpPr>
        <p:spPr bwMode="auto">
          <a:xfrm>
            <a:off x="7924801" y="5522913"/>
            <a:ext cx="181652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2800" b="1">
                <a:solidFill>
                  <a:srgbClr val="66FFFF"/>
                </a:solidFill>
              </a:rPr>
              <a:t>DIFFUSION</a:t>
            </a:r>
            <a:endParaRPr lang="en-US" altLang="en-US" sz="2000">
              <a:solidFill>
                <a:srgbClr val="66FFFF"/>
              </a:solidFill>
            </a:endParaRPr>
          </a:p>
        </p:txBody>
      </p:sp>
      <p:sp>
        <p:nvSpPr>
          <p:cNvPr id="180251" name="Text Box 27">
            <a:extLst>
              <a:ext uri="{FF2B5EF4-FFF2-40B4-BE49-F238E27FC236}">
                <a16:creationId xmlns:a16="http://schemas.microsoft.com/office/drawing/2014/main" id="{9CF1D55A-A66E-4E74-8743-615A7065A21A}"/>
              </a:ext>
            </a:extLst>
          </p:cNvPr>
          <p:cNvSpPr txBox="1">
            <a:spLocks noChangeArrowheads="1"/>
          </p:cNvSpPr>
          <p:nvPr/>
        </p:nvSpPr>
        <p:spPr bwMode="auto">
          <a:xfrm>
            <a:off x="1596118" y="3996521"/>
            <a:ext cx="2460032" cy="95410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2800" b="1" dirty="0">
                <a:solidFill>
                  <a:srgbClr val="0070C0"/>
                </a:solidFill>
              </a:rPr>
              <a:t>HEART, BLOOD,</a:t>
            </a:r>
          </a:p>
          <a:p>
            <a:pPr eaLnBrk="0" hangingPunct="0"/>
            <a:r>
              <a:rPr lang="en-US" altLang="en-US" sz="2800" b="1" dirty="0">
                <a:solidFill>
                  <a:srgbClr val="0070C0"/>
                </a:solidFill>
              </a:rPr>
              <a:t> CIRCULATION</a:t>
            </a:r>
            <a:endParaRPr lang="en-US" altLang="en-US" sz="2000" b="1" dirty="0">
              <a:solidFill>
                <a:srgbClr val="0070C0"/>
              </a:solidFill>
            </a:endParaRPr>
          </a:p>
        </p:txBody>
      </p:sp>
      <p:sp>
        <p:nvSpPr>
          <p:cNvPr id="180252" name="Oval 28">
            <a:extLst>
              <a:ext uri="{FF2B5EF4-FFF2-40B4-BE49-F238E27FC236}">
                <a16:creationId xmlns:a16="http://schemas.microsoft.com/office/drawing/2014/main" id="{1A125A5D-AF3A-4355-8AFA-062CD7B394F0}"/>
              </a:ext>
            </a:extLst>
          </p:cNvPr>
          <p:cNvSpPr>
            <a:spLocks noChangeArrowheads="1"/>
          </p:cNvSpPr>
          <p:nvPr/>
        </p:nvSpPr>
        <p:spPr bwMode="auto">
          <a:xfrm>
            <a:off x="5746750" y="5905500"/>
            <a:ext cx="1066800" cy="457200"/>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en-US" altLang="en-US" sz="2400" b="1">
              <a:solidFill>
                <a:schemeClr val="bg1"/>
              </a:solidFill>
            </a:endParaRPr>
          </a:p>
        </p:txBody>
      </p:sp>
      <p:sp>
        <p:nvSpPr>
          <p:cNvPr id="180253" name="Line 29">
            <a:extLst>
              <a:ext uri="{FF2B5EF4-FFF2-40B4-BE49-F238E27FC236}">
                <a16:creationId xmlns:a16="http://schemas.microsoft.com/office/drawing/2014/main" id="{F4AC95BF-18D4-4868-88D2-07AF425D35B7}"/>
              </a:ext>
            </a:extLst>
          </p:cNvPr>
          <p:cNvSpPr>
            <a:spLocks noChangeShapeType="1"/>
          </p:cNvSpPr>
          <p:nvPr/>
        </p:nvSpPr>
        <p:spPr bwMode="auto">
          <a:xfrm>
            <a:off x="6508750" y="5905500"/>
            <a:ext cx="0" cy="228600"/>
          </a:xfrm>
          <a:prstGeom prst="line">
            <a:avLst/>
          </a:prstGeom>
          <a:noFill/>
          <a:ln w="19050">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0254" name="Line 30">
            <a:extLst>
              <a:ext uri="{FF2B5EF4-FFF2-40B4-BE49-F238E27FC236}">
                <a16:creationId xmlns:a16="http://schemas.microsoft.com/office/drawing/2014/main" id="{CE8D6154-D252-4EE6-9292-D3F76E2E7764}"/>
              </a:ext>
            </a:extLst>
          </p:cNvPr>
          <p:cNvSpPr>
            <a:spLocks noChangeShapeType="1"/>
          </p:cNvSpPr>
          <p:nvPr/>
        </p:nvSpPr>
        <p:spPr bwMode="auto">
          <a:xfrm>
            <a:off x="6280150" y="6134100"/>
            <a:ext cx="0" cy="228600"/>
          </a:xfrm>
          <a:prstGeom prst="line">
            <a:avLst/>
          </a:prstGeom>
          <a:noFill/>
          <a:ln w="19050">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0255" name="Line 31">
            <a:extLst>
              <a:ext uri="{FF2B5EF4-FFF2-40B4-BE49-F238E27FC236}">
                <a16:creationId xmlns:a16="http://schemas.microsoft.com/office/drawing/2014/main" id="{9BF5169E-0E92-4334-BD5D-EA681886FADA}"/>
              </a:ext>
            </a:extLst>
          </p:cNvPr>
          <p:cNvSpPr>
            <a:spLocks noChangeShapeType="1"/>
          </p:cNvSpPr>
          <p:nvPr/>
        </p:nvSpPr>
        <p:spPr bwMode="auto">
          <a:xfrm>
            <a:off x="6051550" y="5905500"/>
            <a:ext cx="0" cy="247650"/>
          </a:xfrm>
          <a:prstGeom prst="line">
            <a:avLst/>
          </a:prstGeom>
          <a:noFill/>
          <a:ln w="19050">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0256" name="Text Box 32">
            <a:extLst>
              <a:ext uri="{FF2B5EF4-FFF2-40B4-BE49-F238E27FC236}">
                <a16:creationId xmlns:a16="http://schemas.microsoft.com/office/drawing/2014/main" id="{2BA5573E-AE64-4461-9251-ADBEDF84EE9A}"/>
              </a:ext>
            </a:extLst>
          </p:cNvPr>
          <p:cNvSpPr txBox="1">
            <a:spLocks noChangeArrowheads="1"/>
          </p:cNvSpPr>
          <p:nvPr/>
        </p:nvSpPr>
        <p:spPr bwMode="auto">
          <a:xfrm>
            <a:off x="2743201" y="5918200"/>
            <a:ext cx="1586973" cy="52322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2800" b="1" dirty="0">
                <a:solidFill>
                  <a:srgbClr val="0070C0"/>
                </a:solidFill>
              </a:rPr>
              <a:t>MUSCLES</a:t>
            </a:r>
          </a:p>
        </p:txBody>
      </p:sp>
      <p:sp>
        <p:nvSpPr>
          <p:cNvPr id="180257" name="Text Box 33">
            <a:extLst>
              <a:ext uri="{FF2B5EF4-FFF2-40B4-BE49-F238E27FC236}">
                <a16:creationId xmlns:a16="http://schemas.microsoft.com/office/drawing/2014/main" id="{B5D7ACAC-D2EE-4A01-8BD9-C8FCDA98AF4C}"/>
              </a:ext>
            </a:extLst>
          </p:cNvPr>
          <p:cNvSpPr txBox="1">
            <a:spLocks noChangeArrowheads="1"/>
          </p:cNvSpPr>
          <p:nvPr/>
        </p:nvSpPr>
        <p:spPr bwMode="auto">
          <a:xfrm>
            <a:off x="7772401" y="2244726"/>
            <a:ext cx="2177969" cy="138499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2800" b="1"/>
              <a:t>VENTILATION</a:t>
            </a:r>
          </a:p>
          <a:p>
            <a:pPr eaLnBrk="0" hangingPunct="0"/>
            <a:endParaRPr lang="en-US" altLang="en-US" sz="2800" b="1"/>
          </a:p>
          <a:p>
            <a:pPr eaLnBrk="0" hangingPunct="0"/>
            <a:r>
              <a:rPr lang="en-US" altLang="en-US" sz="2800" b="1"/>
              <a:t> DIFFUSION</a:t>
            </a:r>
          </a:p>
        </p:txBody>
      </p:sp>
      <p:sp>
        <p:nvSpPr>
          <p:cNvPr id="180258" name="Text Box 34">
            <a:extLst>
              <a:ext uri="{FF2B5EF4-FFF2-40B4-BE49-F238E27FC236}">
                <a16:creationId xmlns:a16="http://schemas.microsoft.com/office/drawing/2014/main" id="{090FAAAB-9E24-4F0A-A3D6-2A52CDAF5FA4}"/>
              </a:ext>
            </a:extLst>
          </p:cNvPr>
          <p:cNvSpPr txBox="1">
            <a:spLocks noChangeArrowheads="1"/>
          </p:cNvSpPr>
          <p:nvPr/>
        </p:nvSpPr>
        <p:spPr bwMode="auto">
          <a:xfrm>
            <a:off x="2933700" y="2398713"/>
            <a:ext cx="1198598" cy="52322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2800" b="1" dirty="0">
                <a:solidFill>
                  <a:srgbClr val="0070C0"/>
                </a:solidFill>
              </a:rPr>
              <a:t>LUNGS</a:t>
            </a:r>
          </a:p>
        </p:txBody>
      </p:sp>
      <p:sp>
        <p:nvSpPr>
          <p:cNvPr id="180259" name="Text Box 35">
            <a:extLst>
              <a:ext uri="{FF2B5EF4-FFF2-40B4-BE49-F238E27FC236}">
                <a16:creationId xmlns:a16="http://schemas.microsoft.com/office/drawing/2014/main" id="{4EDD1CEE-9DBB-4116-A02A-F40E96628D9E}"/>
              </a:ext>
            </a:extLst>
          </p:cNvPr>
          <p:cNvSpPr txBox="1">
            <a:spLocks noChangeArrowheads="1"/>
          </p:cNvSpPr>
          <p:nvPr/>
        </p:nvSpPr>
        <p:spPr bwMode="auto">
          <a:xfrm>
            <a:off x="8077201" y="4089400"/>
            <a:ext cx="1896673" cy="52322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2800" b="1"/>
              <a:t>PERFUSION</a:t>
            </a:r>
          </a:p>
        </p:txBody>
      </p:sp>
      <p:sp>
        <p:nvSpPr>
          <p:cNvPr id="180260" name="AutoShape 36">
            <a:extLst>
              <a:ext uri="{FF2B5EF4-FFF2-40B4-BE49-F238E27FC236}">
                <a16:creationId xmlns:a16="http://schemas.microsoft.com/office/drawing/2014/main" id="{4C05DBFB-2356-4F96-A68F-493C87B3FF86}"/>
              </a:ext>
            </a:extLst>
          </p:cNvPr>
          <p:cNvSpPr>
            <a:spLocks noChangeArrowheads="1"/>
          </p:cNvSpPr>
          <p:nvPr/>
        </p:nvSpPr>
        <p:spPr bwMode="auto">
          <a:xfrm>
            <a:off x="6203950" y="5600700"/>
            <a:ext cx="120650" cy="520700"/>
          </a:xfrm>
          <a:prstGeom prst="downArrow">
            <a:avLst>
              <a:gd name="adj1" fmla="val 50000"/>
              <a:gd name="adj2" fmla="val 107895"/>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0261" name="AutoShape 37">
            <a:extLst>
              <a:ext uri="{FF2B5EF4-FFF2-40B4-BE49-F238E27FC236}">
                <a16:creationId xmlns:a16="http://schemas.microsoft.com/office/drawing/2014/main" id="{CA5A0A63-5EA5-4FFA-8032-C3436CD645CD}"/>
              </a:ext>
            </a:extLst>
          </p:cNvPr>
          <p:cNvSpPr>
            <a:spLocks noChangeArrowheads="1"/>
          </p:cNvSpPr>
          <p:nvPr/>
        </p:nvSpPr>
        <p:spPr bwMode="auto">
          <a:xfrm flipH="1">
            <a:off x="6216650" y="3086100"/>
            <a:ext cx="107950" cy="520700"/>
          </a:xfrm>
          <a:prstGeom prst="downArrow">
            <a:avLst>
              <a:gd name="adj1" fmla="val 50000"/>
              <a:gd name="adj2" fmla="val 120588"/>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0262" name="AutoShape 38">
            <a:extLst>
              <a:ext uri="{FF2B5EF4-FFF2-40B4-BE49-F238E27FC236}">
                <a16:creationId xmlns:a16="http://schemas.microsoft.com/office/drawing/2014/main" id="{218AF749-2D05-48E5-831C-30ECEB65526A}"/>
              </a:ext>
            </a:extLst>
          </p:cNvPr>
          <p:cNvSpPr>
            <a:spLocks noChangeArrowheads="1"/>
          </p:cNvSpPr>
          <p:nvPr/>
        </p:nvSpPr>
        <p:spPr bwMode="auto">
          <a:xfrm flipH="1">
            <a:off x="7391400" y="4152900"/>
            <a:ext cx="107950" cy="520700"/>
          </a:xfrm>
          <a:prstGeom prst="downArrow">
            <a:avLst>
              <a:gd name="adj1" fmla="val 50000"/>
              <a:gd name="adj2" fmla="val 120588"/>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0263" name="AutoShape 39">
            <a:extLst>
              <a:ext uri="{FF2B5EF4-FFF2-40B4-BE49-F238E27FC236}">
                <a16:creationId xmlns:a16="http://schemas.microsoft.com/office/drawing/2014/main" id="{5213ADE8-65D1-41AD-A39A-2F4BA22C82C9}"/>
              </a:ext>
            </a:extLst>
          </p:cNvPr>
          <p:cNvSpPr>
            <a:spLocks noChangeArrowheads="1"/>
          </p:cNvSpPr>
          <p:nvPr/>
        </p:nvSpPr>
        <p:spPr bwMode="auto">
          <a:xfrm rot="10800000">
            <a:off x="4876801" y="4152900"/>
            <a:ext cx="106363" cy="520700"/>
          </a:xfrm>
          <a:prstGeom prst="downArrow">
            <a:avLst>
              <a:gd name="adj1" fmla="val 50000"/>
              <a:gd name="adj2" fmla="val 122387"/>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0264" name="Line 40">
            <a:extLst>
              <a:ext uri="{FF2B5EF4-FFF2-40B4-BE49-F238E27FC236}">
                <a16:creationId xmlns:a16="http://schemas.microsoft.com/office/drawing/2014/main" id="{EE928768-A9EB-40CE-9D63-23D5998066A0}"/>
              </a:ext>
            </a:extLst>
          </p:cNvPr>
          <p:cNvSpPr>
            <a:spLocks noChangeShapeType="1"/>
          </p:cNvSpPr>
          <p:nvPr/>
        </p:nvSpPr>
        <p:spPr bwMode="auto">
          <a:xfrm flipV="1">
            <a:off x="6400800" y="1943100"/>
            <a:ext cx="0" cy="304800"/>
          </a:xfrm>
          <a:prstGeom prst="line">
            <a:avLst/>
          </a:prstGeom>
          <a:noFill/>
          <a:ln w="28575">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0265" name="Line 41">
            <a:extLst>
              <a:ext uri="{FF2B5EF4-FFF2-40B4-BE49-F238E27FC236}">
                <a16:creationId xmlns:a16="http://schemas.microsoft.com/office/drawing/2014/main" id="{333B0FBE-1ACF-4A32-A3CF-D721DF2A654C}"/>
              </a:ext>
            </a:extLst>
          </p:cNvPr>
          <p:cNvSpPr>
            <a:spLocks noChangeShapeType="1"/>
          </p:cNvSpPr>
          <p:nvPr/>
        </p:nvSpPr>
        <p:spPr bwMode="auto">
          <a:xfrm flipV="1">
            <a:off x="6096000" y="1943100"/>
            <a:ext cx="0" cy="304800"/>
          </a:xfrm>
          <a:prstGeom prst="line">
            <a:avLst/>
          </a:prstGeom>
          <a:noFill/>
          <a:ln w="28575">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0266" name="Arc 42">
            <a:extLst>
              <a:ext uri="{FF2B5EF4-FFF2-40B4-BE49-F238E27FC236}">
                <a16:creationId xmlns:a16="http://schemas.microsoft.com/office/drawing/2014/main" id="{60FB7907-05EF-43E7-8F58-3E2164FF9BA0}"/>
              </a:ext>
            </a:extLst>
          </p:cNvPr>
          <p:cNvSpPr>
            <a:spLocks/>
          </p:cNvSpPr>
          <p:nvPr/>
        </p:nvSpPr>
        <p:spPr bwMode="auto">
          <a:xfrm>
            <a:off x="6400800" y="2247900"/>
            <a:ext cx="1428750" cy="1143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C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0267" name="Arc 43">
            <a:extLst>
              <a:ext uri="{FF2B5EF4-FFF2-40B4-BE49-F238E27FC236}">
                <a16:creationId xmlns:a16="http://schemas.microsoft.com/office/drawing/2014/main" id="{D8AAE4F6-4DEC-4A41-81A9-B76F7C309EF8}"/>
              </a:ext>
            </a:extLst>
          </p:cNvPr>
          <p:cNvSpPr>
            <a:spLocks/>
          </p:cNvSpPr>
          <p:nvPr/>
        </p:nvSpPr>
        <p:spPr bwMode="auto">
          <a:xfrm flipH="1">
            <a:off x="4724400" y="2247900"/>
            <a:ext cx="1371600" cy="11430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C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0268" name="Oval 44">
            <a:extLst>
              <a:ext uri="{FF2B5EF4-FFF2-40B4-BE49-F238E27FC236}">
                <a16:creationId xmlns:a16="http://schemas.microsoft.com/office/drawing/2014/main" id="{AB3AFBC9-76DB-4D53-856F-02D2A4639C47}"/>
              </a:ext>
            </a:extLst>
          </p:cNvPr>
          <p:cNvSpPr>
            <a:spLocks noChangeArrowheads="1"/>
          </p:cNvSpPr>
          <p:nvPr/>
        </p:nvSpPr>
        <p:spPr bwMode="auto">
          <a:xfrm>
            <a:off x="5257800" y="3543300"/>
            <a:ext cx="152400" cy="152400"/>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0269" name="Oval 45">
            <a:extLst>
              <a:ext uri="{FF2B5EF4-FFF2-40B4-BE49-F238E27FC236}">
                <a16:creationId xmlns:a16="http://schemas.microsoft.com/office/drawing/2014/main" id="{B6AEB9DC-4277-4F20-885C-4628CA339ECD}"/>
              </a:ext>
            </a:extLst>
          </p:cNvPr>
          <p:cNvSpPr>
            <a:spLocks noChangeArrowheads="1"/>
          </p:cNvSpPr>
          <p:nvPr/>
        </p:nvSpPr>
        <p:spPr bwMode="auto">
          <a:xfrm>
            <a:off x="4800600" y="4991100"/>
            <a:ext cx="152400" cy="152400"/>
          </a:xfrm>
          <a:prstGeom prst="ellipse">
            <a:avLst/>
          </a:prstGeom>
          <a:solidFill>
            <a:srgbClr val="FF00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0270" name="AutoShape 46">
            <a:extLst>
              <a:ext uri="{FF2B5EF4-FFF2-40B4-BE49-F238E27FC236}">
                <a16:creationId xmlns:a16="http://schemas.microsoft.com/office/drawing/2014/main" id="{EBD638AD-180B-4CFA-9049-FF279B18933D}"/>
              </a:ext>
            </a:extLst>
          </p:cNvPr>
          <p:cNvSpPr>
            <a:spLocks noChangeArrowheads="1"/>
          </p:cNvSpPr>
          <p:nvPr/>
        </p:nvSpPr>
        <p:spPr bwMode="auto">
          <a:xfrm flipH="1">
            <a:off x="6216650" y="2184400"/>
            <a:ext cx="107950" cy="520700"/>
          </a:xfrm>
          <a:prstGeom prst="downArrow">
            <a:avLst>
              <a:gd name="adj1" fmla="val 50000"/>
              <a:gd name="adj2" fmla="val 120588"/>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0271" name="Text Box 47">
            <a:extLst>
              <a:ext uri="{FF2B5EF4-FFF2-40B4-BE49-F238E27FC236}">
                <a16:creationId xmlns:a16="http://schemas.microsoft.com/office/drawing/2014/main" id="{1FBC4B12-8B2B-4B5F-9078-1D1246B77693}"/>
              </a:ext>
            </a:extLst>
          </p:cNvPr>
          <p:cNvSpPr txBox="1">
            <a:spLocks noChangeArrowheads="1"/>
          </p:cNvSpPr>
          <p:nvPr/>
        </p:nvSpPr>
        <p:spPr bwMode="auto">
          <a:xfrm>
            <a:off x="1752601" y="1498600"/>
            <a:ext cx="6900543" cy="52322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2800" b="1" i="1" dirty="0">
                <a:solidFill>
                  <a:srgbClr val="0070C0"/>
                </a:solidFill>
              </a:rPr>
              <a:t>STRUCTURES:                                   </a:t>
            </a:r>
            <a:r>
              <a:rPr lang="en-US" altLang="en-US" sz="2800" b="1" i="1" dirty="0"/>
              <a:t>FUNCTIONS:</a:t>
            </a:r>
          </a:p>
        </p:txBody>
      </p:sp>
      <p:sp>
        <p:nvSpPr>
          <p:cNvPr id="180274" name="Rectangle 50">
            <a:extLst>
              <a:ext uri="{FF2B5EF4-FFF2-40B4-BE49-F238E27FC236}">
                <a16:creationId xmlns:a16="http://schemas.microsoft.com/office/drawing/2014/main" id="{0A65D1C8-D457-46EA-AF58-014D692D9D6F}"/>
              </a:ext>
            </a:extLst>
          </p:cNvPr>
          <p:cNvSpPr>
            <a:spLocks noChangeArrowheads="1"/>
          </p:cNvSpPr>
          <p:nvPr/>
        </p:nvSpPr>
        <p:spPr bwMode="auto">
          <a:xfrm>
            <a:off x="4724400" y="5718176"/>
            <a:ext cx="3124200" cy="111125"/>
          </a:xfrm>
          <a:prstGeom prst="rect">
            <a:avLst/>
          </a:prstGeom>
          <a:solidFill>
            <a:srgbClr val="FF6600"/>
          </a:solidFill>
          <a:ln w="28575">
            <a:solidFill>
              <a:srgbClr val="FF66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en-US" altLang="en-US" sz="2800">
              <a:solidFill>
                <a:schemeClr val="bg1"/>
              </a:solidFill>
            </a:endParaRPr>
          </a:p>
        </p:txBody>
      </p:sp>
      <p:sp>
        <p:nvSpPr>
          <p:cNvPr id="180275" name="AutoShape 51">
            <a:extLst>
              <a:ext uri="{FF2B5EF4-FFF2-40B4-BE49-F238E27FC236}">
                <a16:creationId xmlns:a16="http://schemas.microsoft.com/office/drawing/2014/main" id="{DB825862-5A30-4681-874E-1F9F8765EE21}"/>
              </a:ext>
            </a:extLst>
          </p:cNvPr>
          <p:cNvSpPr>
            <a:spLocks noChangeArrowheads="1"/>
          </p:cNvSpPr>
          <p:nvPr/>
        </p:nvSpPr>
        <p:spPr bwMode="auto">
          <a:xfrm>
            <a:off x="6203950" y="5613400"/>
            <a:ext cx="120650" cy="520700"/>
          </a:xfrm>
          <a:prstGeom prst="downArrow">
            <a:avLst>
              <a:gd name="adj1" fmla="val 50000"/>
              <a:gd name="adj2" fmla="val 107895"/>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0277" name="Text Box 53">
            <a:extLst>
              <a:ext uri="{FF2B5EF4-FFF2-40B4-BE49-F238E27FC236}">
                <a16:creationId xmlns:a16="http://schemas.microsoft.com/office/drawing/2014/main" id="{24DBDEB2-826D-448E-AD9B-65B6C0CC1AFC}"/>
              </a:ext>
            </a:extLst>
          </p:cNvPr>
          <p:cNvSpPr txBox="1">
            <a:spLocks noChangeArrowheads="1"/>
          </p:cNvSpPr>
          <p:nvPr/>
        </p:nvSpPr>
        <p:spPr bwMode="auto">
          <a:xfrm>
            <a:off x="3775076" y="301626"/>
            <a:ext cx="4509311" cy="58477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3200" b="1"/>
              <a:t>The O</a:t>
            </a:r>
            <a:r>
              <a:rPr lang="en-US" altLang="en-US" sz="4000" b="1" baseline="-8000"/>
              <a:t>2</a:t>
            </a:r>
            <a:r>
              <a:rPr lang="en-US" altLang="en-US" sz="3200" b="1"/>
              <a:t>  transport  system</a:t>
            </a:r>
          </a:p>
        </p:txBody>
      </p:sp>
    </p:spTree>
    <p:extLst>
      <p:ext uri="{BB962C8B-B14F-4D97-AF65-F5344CB8AC3E}">
        <p14:creationId xmlns:p14="http://schemas.microsoft.com/office/powerpoint/2010/main" val="29610332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025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025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025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025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025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02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250" grpId="0"/>
      <p:bldP spid="180251" grpId="0"/>
      <p:bldP spid="180256" grpId="0"/>
      <p:bldP spid="180257" grpId="0"/>
      <p:bldP spid="180258" grpId="0"/>
      <p:bldP spid="180259" grpId="0"/>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Text Box 2">
            <a:extLst>
              <a:ext uri="{FF2B5EF4-FFF2-40B4-BE49-F238E27FC236}">
                <a16:creationId xmlns:a16="http://schemas.microsoft.com/office/drawing/2014/main" id="{F15C941C-237E-48F2-A59E-527ACD267829}"/>
              </a:ext>
            </a:extLst>
          </p:cNvPr>
          <p:cNvSpPr txBox="1">
            <a:spLocks noChangeArrowheads="1"/>
          </p:cNvSpPr>
          <p:nvPr/>
        </p:nvSpPr>
        <p:spPr bwMode="auto">
          <a:xfrm>
            <a:off x="1885951" y="301625"/>
            <a:ext cx="7530203"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3200" b="1" dirty="0"/>
              <a:t>To  understand  what  limits  VO2max,  we  </a:t>
            </a:r>
          </a:p>
          <a:p>
            <a:r>
              <a:rPr lang="en-US" altLang="en-US" sz="3200" b="1" dirty="0"/>
              <a:t>need  to  consider  the entire  O2  transport</a:t>
            </a:r>
          </a:p>
          <a:p>
            <a:r>
              <a:rPr lang="en-US" altLang="en-US" sz="3200" b="1" dirty="0"/>
              <a:t>pathway  as  in  integrated  system</a:t>
            </a:r>
          </a:p>
        </p:txBody>
      </p:sp>
      <p:sp>
        <p:nvSpPr>
          <p:cNvPr id="177155" name="Text Box 3">
            <a:extLst>
              <a:ext uri="{FF2B5EF4-FFF2-40B4-BE49-F238E27FC236}">
                <a16:creationId xmlns:a16="http://schemas.microsoft.com/office/drawing/2014/main" id="{F13D42B0-B09E-4CD2-A1F6-5D8776BAB45F}"/>
              </a:ext>
            </a:extLst>
          </p:cNvPr>
          <p:cNvSpPr txBox="1">
            <a:spLocks noChangeArrowheads="1"/>
          </p:cNvSpPr>
          <p:nvPr/>
        </p:nvSpPr>
        <p:spPr bwMode="auto">
          <a:xfrm>
            <a:off x="3592514" y="2339975"/>
            <a:ext cx="4224683" cy="395557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3200" b="1" dirty="0">
                <a:solidFill>
                  <a:schemeClr val="accent1"/>
                </a:solidFill>
              </a:rPr>
              <a:t>Four main components:</a:t>
            </a:r>
          </a:p>
          <a:p>
            <a:endParaRPr lang="en-US" altLang="en-US" sz="3200" b="1" dirty="0">
              <a:solidFill>
                <a:schemeClr val="accent1"/>
              </a:solidFill>
            </a:endParaRPr>
          </a:p>
          <a:p>
            <a:pPr>
              <a:lnSpc>
                <a:spcPct val="150000"/>
              </a:lnSpc>
              <a:buClr>
                <a:srgbClr val="FF33CC"/>
              </a:buClr>
              <a:buSzPct val="150000"/>
              <a:buFontTx/>
              <a:buChar char="•"/>
            </a:pPr>
            <a:r>
              <a:rPr lang="en-US" altLang="en-US" sz="3200" b="1" dirty="0">
                <a:solidFill>
                  <a:schemeClr val="accent1"/>
                </a:solidFill>
              </a:rPr>
              <a:t> Lungs</a:t>
            </a:r>
          </a:p>
          <a:p>
            <a:pPr>
              <a:lnSpc>
                <a:spcPct val="150000"/>
              </a:lnSpc>
              <a:buClr>
                <a:srgbClr val="FF33CC"/>
              </a:buClr>
              <a:buSzPct val="150000"/>
              <a:buFontTx/>
              <a:buChar char="•"/>
            </a:pPr>
            <a:r>
              <a:rPr lang="en-US" altLang="en-US" sz="3200" b="1" dirty="0">
                <a:solidFill>
                  <a:schemeClr val="accent1"/>
                </a:solidFill>
              </a:rPr>
              <a:t> Heart</a:t>
            </a:r>
          </a:p>
          <a:p>
            <a:pPr>
              <a:lnSpc>
                <a:spcPct val="150000"/>
              </a:lnSpc>
              <a:buClr>
                <a:srgbClr val="FF33CC"/>
              </a:buClr>
              <a:buSzPct val="150000"/>
              <a:buFontTx/>
              <a:buChar char="•"/>
            </a:pPr>
            <a:r>
              <a:rPr lang="en-US" altLang="en-US" sz="3200" b="1" dirty="0">
                <a:solidFill>
                  <a:schemeClr val="accent1"/>
                </a:solidFill>
              </a:rPr>
              <a:t> Circulation</a:t>
            </a:r>
          </a:p>
          <a:p>
            <a:pPr>
              <a:lnSpc>
                <a:spcPct val="150000"/>
              </a:lnSpc>
              <a:buClr>
                <a:srgbClr val="FF33CC"/>
              </a:buClr>
              <a:buSzPct val="150000"/>
              <a:buFontTx/>
              <a:buChar char="•"/>
            </a:pPr>
            <a:r>
              <a:rPr lang="en-US" altLang="en-US" sz="3200" b="1" dirty="0">
                <a:solidFill>
                  <a:schemeClr val="accent1"/>
                </a:solidFill>
              </a:rPr>
              <a:t> Muscles</a:t>
            </a:r>
          </a:p>
        </p:txBody>
      </p:sp>
    </p:spTree>
    <p:extLst>
      <p:ext uri="{BB962C8B-B14F-4D97-AF65-F5344CB8AC3E}">
        <p14:creationId xmlns:p14="http://schemas.microsoft.com/office/powerpoint/2010/main" val="303701453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Text Box 2">
            <a:extLst>
              <a:ext uri="{FF2B5EF4-FFF2-40B4-BE49-F238E27FC236}">
                <a16:creationId xmlns:a16="http://schemas.microsoft.com/office/drawing/2014/main" id="{4F6C3878-96D0-4A39-B235-CE70D3F76890}"/>
              </a:ext>
            </a:extLst>
          </p:cNvPr>
          <p:cNvSpPr txBox="1">
            <a:spLocks noChangeArrowheads="1"/>
          </p:cNvSpPr>
          <p:nvPr/>
        </p:nvSpPr>
        <p:spPr bwMode="auto">
          <a:xfrm>
            <a:off x="1885951" y="301625"/>
            <a:ext cx="7530203"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3200" b="1" dirty="0"/>
              <a:t>To  understand  what  limits  VO2max,  we  </a:t>
            </a:r>
          </a:p>
          <a:p>
            <a:r>
              <a:rPr lang="en-US" altLang="en-US" sz="3200" b="1" dirty="0"/>
              <a:t>need  to  consider  the entire  O2  transport</a:t>
            </a:r>
          </a:p>
          <a:p>
            <a:r>
              <a:rPr lang="en-US" altLang="en-US" sz="3200" b="1" dirty="0"/>
              <a:t>pathway  as  in  integrated  system</a:t>
            </a:r>
          </a:p>
        </p:txBody>
      </p:sp>
      <p:sp>
        <p:nvSpPr>
          <p:cNvPr id="183299" name="Text Box 3">
            <a:extLst>
              <a:ext uri="{FF2B5EF4-FFF2-40B4-BE49-F238E27FC236}">
                <a16:creationId xmlns:a16="http://schemas.microsoft.com/office/drawing/2014/main" id="{FC5C45EB-88D6-4C70-87EA-41FC4BA277E6}"/>
              </a:ext>
            </a:extLst>
          </p:cNvPr>
          <p:cNvSpPr txBox="1">
            <a:spLocks noChangeArrowheads="1"/>
          </p:cNvSpPr>
          <p:nvPr/>
        </p:nvSpPr>
        <p:spPr bwMode="auto">
          <a:xfrm>
            <a:off x="1820863" y="2339975"/>
            <a:ext cx="2417650" cy="3955570"/>
          </a:xfrm>
          <a:prstGeom prst="rect">
            <a:avLst/>
          </a:prstGeom>
          <a:noFill/>
          <a:ln w="9525">
            <a:solidFill>
              <a:srgbClr val="FF33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3200" b="1">
                <a:solidFill>
                  <a:schemeClr val="accent1"/>
                </a:solidFill>
              </a:rPr>
              <a:t>Four main </a:t>
            </a:r>
          </a:p>
          <a:p>
            <a:r>
              <a:rPr lang="en-US" altLang="en-US" sz="3200" b="1">
                <a:solidFill>
                  <a:schemeClr val="accent1"/>
                </a:solidFill>
              </a:rPr>
              <a:t>components:</a:t>
            </a:r>
          </a:p>
          <a:p>
            <a:pPr>
              <a:lnSpc>
                <a:spcPct val="150000"/>
              </a:lnSpc>
              <a:buClr>
                <a:srgbClr val="FF33CC"/>
              </a:buClr>
              <a:buSzPct val="150000"/>
              <a:buFontTx/>
              <a:buChar char="•"/>
            </a:pPr>
            <a:r>
              <a:rPr lang="en-US" altLang="en-US" sz="3200" b="1">
                <a:solidFill>
                  <a:schemeClr val="accent1"/>
                </a:solidFill>
              </a:rPr>
              <a:t> Lungs</a:t>
            </a:r>
          </a:p>
          <a:p>
            <a:pPr>
              <a:lnSpc>
                <a:spcPct val="150000"/>
              </a:lnSpc>
              <a:buClr>
                <a:srgbClr val="FF33CC"/>
              </a:buClr>
              <a:buSzPct val="150000"/>
              <a:buFontTx/>
              <a:buChar char="•"/>
            </a:pPr>
            <a:r>
              <a:rPr lang="en-US" altLang="en-US" sz="3200" b="1">
                <a:solidFill>
                  <a:schemeClr val="accent1"/>
                </a:solidFill>
              </a:rPr>
              <a:t> Heart</a:t>
            </a:r>
          </a:p>
          <a:p>
            <a:pPr>
              <a:lnSpc>
                <a:spcPct val="150000"/>
              </a:lnSpc>
              <a:buClr>
                <a:srgbClr val="FF33CC"/>
              </a:buClr>
              <a:buSzPct val="150000"/>
              <a:buFontTx/>
              <a:buChar char="•"/>
            </a:pPr>
            <a:r>
              <a:rPr lang="en-US" altLang="en-US" sz="3200" b="1">
                <a:solidFill>
                  <a:schemeClr val="accent1"/>
                </a:solidFill>
              </a:rPr>
              <a:t> Circulation</a:t>
            </a:r>
          </a:p>
          <a:p>
            <a:pPr>
              <a:lnSpc>
                <a:spcPct val="150000"/>
              </a:lnSpc>
              <a:buClr>
                <a:srgbClr val="FF33CC"/>
              </a:buClr>
              <a:buSzPct val="150000"/>
              <a:buFontTx/>
              <a:buChar char="•"/>
            </a:pPr>
            <a:r>
              <a:rPr lang="en-US" altLang="en-US" sz="3200" b="1">
                <a:solidFill>
                  <a:schemeClr val="accent1"/>
                </a:solidFill>
              </a:rPr>
              <a:t> Muscles</a:t>
            </a:r>
          </a:p>
        </p:txBody>
      </p:sp>
      <p:sp>
        <p:nvSpPr>
          <p:cNvPr id="183300" name="Text Box 4">
            <a:extLst>
              <a:ext uri="{FF2B5EF4-FFF2-40B4-BE49-F238E27FC236}">
                <a16:creationId xmlns:a16="http://schemas.microsoft.com/office/drawing/2014/main" id="{F55B7832-116B-4521-A078-9BF806569A40}"/>
              </a:ext>
            </a:extLst>
          </p:cNvPr>
          <p:cNvSpPr txBox="1">
            <a:spLocks noChangeArrowheads="1"/>
          </p:cNvSpPr>
          <p:nvPr/>
        </p:nvSpPr>
        <p:spPr bwMode="auto">
          <a:xfrm>
            <a:off x="5402264" y="2339976"/>
            <a:ext cx="4657725" cy="4003675"/>
          </a:xfrm>
          <a:prstGeom prst="rect">
            <a:avLst/>
          </a:prstGeom>
          <a:noFill/>
          <a:ln w="9525">
            <a:solidFill>
              <a:srgbClr val="FF33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3200" b="1" dirty="0"/>
              <a:t>Four main  functions:</a:t>
            </a:r>
          </a:p>
          <a:p>
            <a:endParaRPr lang="en-US" altLang="en-US" sz="3200" b="1" dirty="0"/>
          </a:p>
          <a:p>
            <a:pPr>
              <a:lnSpc>
                <a:spcPct val="150000"/>
              </a:lnSpc>
              <a:buClr>
                <a:srgbClr val="FF33CC"/>
              </a:buClr>
              <a:buSzPct val="150000"/>
              <a:buFontTx/>
              <a:buChar char="•"/>
            </a:pPr>
            <a:r>
              <a:rPr lang="en-US" altLang="en-US" sz="3200" b="1" dirty="0"/>
              <a:t> Ventilation</a:t>
            </a:r>
          </a:p>
          <a:p>
            <a:pPr>
              <a:lnSpc>
                <a:spcPct val="150000"/>
              </a:lnSpc>
              <a:buClr>
                <a:srgbClr val="FF33CC"/>
              </a:buClr>
              <a:buSzPct val="150000"/>
              <a:buFontTx/>
              <a:buChar char="•"/>
            </a:pPr>
            <a:r>
              <a:rPr lang="en-US" altLang="en-US" sz="3200" b="1" dirty="0"/>
              <a:t> Alveolar diffusion</a:t>
            </a:r>
          </a:p>
          <a:p>
            <a:pPr>
              <a:lnSpc>
                <a:spcPct val="150000"/>
              </a:lnSpc>
              <a:buClr>
                <a:srgbClr val="FF33CC"/>
              </a:buClr>
              <a:buSzPct val="150000"/>
              <a:buFontTx/>
              <a:buChar char="•"/>
            </a:pPr>
            <a:r>
              <a:rPr lang="en-US" altLang="en-US" sz="3200" b="1" dirty="0"/>
              <a:t> Circulatory perfusion</a:t>
            </a:r>
          </a:p>
          <a:p>
            <a:pPr>
              <a:lnSpc>
                <a:spcPct val="150000"/>
              </a:lnSpc>
              <a:buClr>
                <a:srgbClr val="FF33CC"/>
              </a:buClr>
              <a:buSzPct val="150000"/>
              <a:buFontTx/>
              <a:buChar char="•"/>
            </a:pPr>
            <a:r>
              <a:rPr lang="en-US" altLang="en-US" sz="3200" b="1" dirty="0"/>
              <a:t> Muscle diffusion</a:t>
            </a:r>
          </a:p>
        </p:txBody>
      </p:sp>
    </p:spTree>
    <p:extLst>
      <p:ext uri="{BB962C8B-B14F-4D97-AF65-F5344CB8AC3E}">
        <p14:creationId xmlns:p14="http://schemas.microsoft.com/office/powerpoint/2010/main" val="408591605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Text Box 2">
            <a:extLst>
              <a:ext uri="{FF2B5EF4-FFF2-40B4-BE49-F238E27FC236}">
                <a16:creationId xmlns:a16="http://schemas.microsoft.com/office/drawing/2014/main" id="{17859B39-7F12-4D13-A98E-F303B8B4D113}"/>
              </a:ext>
            </a:extLst>
          </p:cNvPr>
          <p:cNvSpPr txBox="1">
            <a:spLocks noChangeArrowheads="1"/>
          </p:cNvSpPr>
          <p:nvPr/>
        </p:nvSpPr>
        <p:spPr bwMode="auto">
          <a:xfrm>
            <a:off x="1885951" y="301625"/>
            <a:ext cx="6732677"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3200" b="1" dirty="0"/>
              <a:t>Overarching  principle:</a:t>
            </a:r>
          </a:p>
          <a:p>
            <a:endParaRPr lang="en-US" altLang="en-US" sz="3200" b="1" dirty="0"/>
          </a:p>
          <a:p>
            <a:pPr>
              <a:buClr>
                <a:srgbClr val="FF33CC"/>
              </a:buClr>
              <a:buSzPct val="150000"/>
              <a:buFontTx/>
              <a:buChar char="•"/>
            </a:pPr>
            <a:r>
              <a:rPr lang="en-US" altLang="en-US" sz="3200" b="1" dirty="0"/>
              <a:t> Steady-state  mass transport  of  O2</a:t>
            </a:r>
          </a:p>
          <a:p>
            <a:pPr>
              <a:buClr>
                <a:srgbClr val="FF33CC"/>
              </a:buClr>
              <a:buSzPct val="150000"/>
              <a:buFontTx/>
              <a:buChar char="•"/>
            </a:pPr>
            <a:endParaRPr lang="en-US" altLang="en-US" sz="3200" b="1" dirty="0"/>
          </a:p>
          <a:p>
            <a:pPr>
              <a:buClr>
                <a:srgbClr val="FF33CC"/>
              </a:buClr>
              <a:buSzPct val="150000"/>
              <a:buFontTx/>
              <a:buChar char="•"/>
            </a:pPr>
            <a:r>
              <a:rPr lang="en-US" altLang="en-US" sz="3200" b="1" dirty="0"/>
              <a:t> From  the  air  to  the   mitochondria</a:t>
            </a:r>
          </a:p>
          <a:p>
            <a:pPr>
              <a:buClr>
                <a:srgbClr val="FF33CC"/>
              </a:buClr>
              <a:buSzPct val="150000"/>
              <a:buFontTx/>
              <a:buChar char="•"/>
            </a:pPr>
            <a:endParaRPr lang="en-US" altLang="en-US" sz="3200" b="1" dirty="0"/>
          </a:p>
          <a:p>
            <a:pPr>
              <a:buClr>
                <a:srgbClr val="FF33CC"/>
              </a:buClr>
              <a:buSzPct val="150000"/>
              <a:buFontTx/>
              <a:buChar char="•"/>
            </a:pPr>
            <a:r>
              <a:rPr lang="en-US" altLang="en-US" sz="3200" b="1" dirty="0"/>
              <a:t> Mass  conservation  at  each  step</a:t>
            </a:r>
          </a:p>
        </p:txBody>
      </p:sp>
      <p:sp>
        <p:nvSpPr>
          <p:cNvPr id="176131" name="Line 3">
            <a:extLst>
              <a:ext uri="{FF2B5EF4-FFF2-40B4-BE49-F238E27FC236}">
                <a16:creationId xmlns:a16="http://schemas.microsoft.com/office/drawing/2014/main" id="{B39F4B4D-C350-48E2-A3B8-F710AB3464F2}"/>
              </a:ext>
            </a:extLst>
          </p:cNvPr>
          <p:cNvSpPr>
            <a:spLocks noChangeShapeType="1"/>
          </p:cNvSpPr>
          <p:nvPr/>
        </p:nvSpPr>
        <p:spPr bwMode="auto">
          <a:xfrm>
            <a:off x="2000250" y="857250"/>
            <a:ext cx="4381500" cy="0"/>
          </a:xfrm>
          <a:prstGeom prst="line">
            <a:avLst/>
          </a:prstGeom>
          <a:noFill/>
          <a:ln w="57150">
            <a:solidFill>
              <a:srgbClr val="FF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1487664566"/>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Text Box 2">
            <a:extLst>
              <a:ext uri="{FF2B5EF4-FFF2-40B4-BE49-F238E27FC236}">
                <a16:creationId xmlns:a16="http://schemas.microsoft.com/office/drawing/2014/main" id="{8C376C77-9CE2-41C6-BE52-0BAAFD471827}"/>
              </a:ext>
            </a:extLst>
          </p:cNvPr>
          <p:cNvSpPr txBox="1">
            <a:spLocks noChangeArrowheads="1"/>
          </p:cNvSpPr>
          <p:nvPr/>
        </p:nvSpPr>
        <p:spPr bwMode="auto">
          <a:xfrm>
            <a:off x="3973514" y="1501776"/>
            <a:ext cx="4657725" cy="400367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3200" b="1"/>
              <a:t>Four main  functions:</a:t>
            </a:r>
          </a:p>
          <a:p>
            <a:endParaRPr lang="en-US" altLang="en-US" sz="3200" b="1"/>
          </a:p>
          <a:p>
            <a:pPr>
              <a:lnSpc>
                <a:spcPct val="150000"/>
              </a:lnSpc>
              <a:buClr>
                <a:srgbClr val="FF33CC"/>
              </a:buClr>
              <a:buSzPct val="150000"/>
              <a:buFontTx/>
              <a:buChar char="•"/>
            </a:pPr>
            <a:r>
              <a:rPr lang="en-US" altLang="en-US" sz="3200" b="1"/>
              <a:t> Ventilation</a:t>
            </a:r>
          </a:p>
          <a:p>
            <a:pPr>
              <a:lnSpc>
                <a:spcPct val="150000"/>
              </a:lnSpc>
              <a:buClr>
                <a:srgbClr val="FF33CC"/>
              </a:buClr>
              <a:buSzPct val="150000"/>
              <a:buFontTx/>
              <a:buChar char="•"/>
            </a:pPr>
            <a:r>
              <a:rPr lang="en-US" altLang="en-US" sz="3200" b="1"/>
              <a:t> Alveolar diffusion</a:t>
            </a:r>
          </a:p>
          <a:p>
            <a:pPr>
              <a:lnSpc>
                <a:spcPct val="150000"/>
              </a:lnSpc>
              <a:buClr>
                <a:srgbClr val="FF33CC"/>
              </a:buClr>
              <a:buSzPct val="150000"/>
              <a:buFontTx/>
              <a:buChar char="•"/>
            </a:pPr>
            <a:r>
              <a:rPr lang="en-US" altLang="en-US" sz="3200" b="1"/>
              <a:t> Circulatory perfusion</a:t>
            </a:r>
          </a:p>
          <a:p>
            <a:pPr>
              <a:lnSpc>
                <a:spcPct val="150000"/>
              </a:lnSpc>
              <a:buClr>
                <a:srgbClr val="FF33CC"/>
              </a:buClr>
              <a:buSzPct val="150000"/>
              <a:buFontTx/>
              <a:buChar char="•"/>
            </a:pPr>
            <a:r>
              <a:rPr lang="en-US" altLang="en-US" sz="3200" b="1"/>
              <a:t> Muscle diffusion</a:t>
            </a:r>
          </a:p>
        </p:txBody>
      </p:sp>
    </p:spTree>
    <p:extLst>
      <p:ext uri="{BB962C8B-B14F-4D97-AF65-F5344CB8AC3E}">
        <p14:creationId xmlns:p14="http://schemas.microsoft.com/office/powerpoint/2010/main" val="3540800366"/>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Text Box 2">
            <a:extLst>
              <a:ext uri="{FF2B5EF4-FFF2-40B4-BE49-F238E27FC236}">
                <a16:creationId xmlns:a16="http://schemas.microsoft.com/office/drawing/2014/main" id="{606AF180-C037-4E73-AA65-21539C48A8B3}"/>
              </a:ext>
            </a:extLst>
          </p:cNvPr>
          <p:cNvSpPr txBox="1">
            <a:spLocks noChangeArrowheads="1"/>
          </p:cNvSpPr>
          <p:nvPr/>
        </p:nvSpPr>
        <p:spPr bwMode="auto">
          <a:xfrm>
            <a:off x="3973514" y="1501776"/>
            <a:ext cx="4657725" cy="400367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3200" b="1" dirty="0"/>
              <a:t>Four main  functions:</a:t>
            </a:r>
          </a:p>
          <a:p>
            <a:endParaRPr lang="en-US" altLang="en-US" sz="3200" b="1" dirty="0"/>
          </a:p>
          <a:p>
            <a:pPr>
              <a:lnSpc>
                <a:spcPct val="150000"/>
              </a:lnSpc>
              <a:buClr>
                <a:srgbClr val="FF33CC"/>
              </a:buClr>
              <a:buSzPct val="150000"/>
              <a:buFontTx/>
              <a:buChar char="•"/>
            </a:pPr>
            <a:r>
              <a:rPr lang="en-US" altLang="en-US" sz="3200" b="1" dirty="0"/>
              <a:t> Ventilation</a:t>
            </a:r>
          </a:p>
          <a:p>
            <a:pPr>
              <a:lnSpc>
                <a:spcPct val="150000"/>
              </a:lnSpc>
              <a:buClr>
                <a:srgbClr val="FF33CC"/>
              </a:buClr>
              <a:buSzPct val="150000"/>
              <a:buFontTx/>
              <a:buChar char="•"/>
            </a:pPr>
            <a:r>
              <a:rPr lang="en-US" altLang="en-US" sz="3200" b="1" dirty="0"/>
              <a:t> </a:t>
            </a:r>
            <a:r>
              <a:rPr lang="en-US" altLang="en-US" sz="3200" b="1" dirty="0">
                <a:solidFill>
                  <a:schemeClr val="bg2">
                    <a:lumMod val="90000"/>
                  </a:schemeClr>
                </a:solidFill>
              </a:rPr>
              <a:t>Alveolar diffusion</a:t>
            </a:r>
          </a:p>
          <a:p>
            <a:pPr>
              <a:lnSpc>
                <a:spcPct val="150000"/>
              </a:lnSpc>
              <a:buClr>
                <a:srgbClr val="FF33CC"/>
              </a:buClr>
              <a:buSzPct val="150000"/>
              <a:buFontTx/>
              <a:buChar char="•"/>
            </a:pPr>
            <a:r>
              <a:rPr lang="en-US" altLang="en-US" sz="3200" b="1" dirty="0">
                <a:solidFill>
                  <a:schemeClr val="bg2">
                    <a:lumMod val="90000"/>
                  </a:schemeClr>
                </a:solidFill>
              </a:rPr>
              <a:t> Circulatory perfusion</a:t>
            </a:r>
          </a:p>
          <a:p>
            <a:pPr>
              <a:lnSpc>
                <a:spcPct val="150000"/>
              </a:lnSpc>
              <a:buClr>
                <a:srgbClr val="FF33CC"/>
              </a:buClr>
              <a:buSzPct val="150000"/>
              <a:buFontTx/>
              <a:buChar char="•"/>
            </a:pPr>
            <a:r>
              <a:rPr lang="en-US" altLang="en-US" sz="3200" b="1" dirty="0">
                <a:solidFill>
                  <a:schemeClr val="bg2">
                    <a:lumMod val="90000"/>
                  </a:schemeClr>
                </a:solidFill>
              </a:rPr>
              <a:t> Muscle diffusion</a:t>
            </a:r>
          </a:p>
        </p:txBody>
      </p:sp>
    </p:spTree>
    <p:extLst>
      <p:ext uri="{BB962C8B-B14F-4D97-AF65-F5344CB8AC3E}">
        <p14:creationId xmlns:p14="http://schemas.microsoft.com/office/powerpoint/2010/main" val="1020441900"/>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Line 2">
            <a:extLst>
              <a:ext uri="{FF2B5EF4-FFF2-40B4-BE49-F238E27FC236}">
                <a16:creationId xmlns:a16="http://schemas.microsoft.com/office/drawing/2014/main" id="{BAD1B9AB-7ADD-4B55-AEC1-B21C685C4FF9}"/>
              </a:ext>
            </a:extLst>
          </p:cNvPr>
          <p:cNvSpPr>
            <a:spLocks noChangeShapeType="1"/>
          </p:cNvSpPr>
          <p:nvPr/>
        </p:nvSpPr>
        <p:spPr bwMode="auto">
          <a:xfrm>
            <a:off x="3373438" y="4038600"/>
            <a:ext cx="57150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371" name="Arc 3">
            <a:extLst>
              <a:ext uri="{FF2B5EF4-FFF2-40B4-BE49-F238E27FC236}">
                <a16:creationId xmlns:a16="http://schemas.microsoft.com/office/drawing/2014/main" id="{9AD88F1D-531E-4328-A00C-C7164C513432}"/>
              </a:ext>
            </a:extLst>
          </p:cNvPr>
          <p:cNvSpPr>
            <a:spLocks/>
          </p:cNvSpPr>
          <p:nvPr/>
        </p:nvSpPr>
        <p:spPr bwMode="auto">
          <a:xfrm rot="16200000">
            <a:off x="4212432" y="2286794"/>
            <a:ext cx="1905000" cy="1903413"/>
          </a:xfrm>
          <a:custGeom>
            <a:avLst/>
            <a:gdLst>
              <a:gd name="G0" fmla="+- 0 0 0"/>
              <a:gd name="G1" fmla="+- 21511 0 0"/>
              <a:gd name="G2" fmla="+- 21600 0 0"/>
              <a:gd name="T0" fmla="*/ 1958 w 21471"/>
              <a:gd name="T1" fmla="*/ 0 h 21511"/>
              <a:gd name="T2" fmla="*/ 21471 w 21471"/>
              <a:gd name="T3" fmla="*/ 19152 h 21511"/>
              <a:gd name="T4" fmla="*/ 0 w 21471"/>
              <a:gd name="T5" fmla="*/ 21511 h 21511"/>
            </a:gdLst>
            <a:ahLst/>
            <a:cxnLst>
              <a:cxn ang="0">
                <a:pos x="T0" y="T1"/>
              </a:cxn>
              <a:cxn ang="0">
                <a:pos x="T2" y="T3"/>
              </a:cxn>
              <a:cxn ang="0">
                <a:pos x="T4" y="T5"/>
              </a:cxn>
            </a:cxnLst>
            <a:rect l="0" t="0" r="r" b="b"/>
            <a:pathLst>
              <a:path w="21471" h="21511" fill="none" extrusionOk="0">
                <a:moveTo>
                  <a:pt x="1958" y="-1"/>
                </a:moveTo>
                <a:cubicBezTo>
                  <a:pt x="12189" y="931"/>
                  <a:pt x="20348" y="8939"/>
                  <a:pt x="21470" y="19152"/>
                </a:cubicBezTo>
              </a:path>
              <a:path w="21471" h="21511" stroke="0" extrusionOk="0">
                <a:moveTo>
                  <a:pt x="1958" y="-1"/>
                </a:moveTo>
                <a:cubicBezTo>
                  <a:pt x="12189" y="931"/>
                  <a:pt x="20348" y="8939"/>
                  <a:pt x="21470" y="19152"/>
                </a:cubicBezTo>
                <a:lnTo>
                  <a:pt x="0" y="21511"/>
                </a:lnTo>
                <a:close/>
              </a:path>
            </a:pathLst>
          </a:custGeom>
          <a:noFill/>
          <a:ln w="57150">
            <a:solidFill>
              <a:srgbClr val="C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372" name="Arc 4">
            <a:extLst>
              <a:ext uri="{FF2B5EF4-FFF2-40B4-BE49-F238E27FC236}">
                <a16:creationId xmlns:a16="http://schemas.microsoft.com/office/drawing/2014/main" id="{76EA4D14-E508-4FFA-8F95-5696E755C439}"/>
              </a:ext>
            </a:extLst>
          </p:cNvPr>
          <p:cNvSpPr>
            <a:spLocks/>
          </p:cNvSpPr>
          <p:nvPr/>
        </p:nvSpPr>
        <p:spPr bwMode="auto">
          <a:xfrm rot="114626">
            <a:off x="6235700" y="2330450"/>
            <a:ext cx="1938338" cy="1720850"/>
          </a:xfrm>
          <a:custGeom>
            <a:avLst/>
            <a:gdLst>
              <a:gd name="G0" fmla="+- 0 0 0"/>
              <a:gd name="G1" fmla="+- 21492 0 0"/>
              <a:gd name="G2" fmla="+- 21600 0 0"/>
              <a:gd name="T0" fmla="*/ 2157 w 21587"/>
              <a:gd name="T1" fmla="*/ 0 h 21492"/>
              <a:gd name="T2" fmla="*/ 21587 w 21587"/>
              <a:gd name="T3" fmla="*/ 20744 h 21492"/>
              <a:gd name="T4" fmla="*/ 0 w 21587"/>
              <a:gd name="T5" fmla="*/ 21492 h 21492"/>
            </a:gdLst>
            <a:ahLst/>
            <a:cxnLst>
              <a:cxn ang="0">
                <a:pos x="T0" y="T1"/>
              </a:cxn>
              <a:cxn ang="0">
                <a:pos x="T2" y="T3"/>
              </a:cxn>
              <a:cxn ang="0">
                <a:pos x="T4" y="T5"/>
              </a:cxn>
            </a:cxnLst>
            <a:rect l="0" t="0" r="r" b="b"/>
            <a:pathLst>
              <a:path w="21587" h="21492" fill="none" extrusionOk="0">
                <a:moveTo>
                  <a:pt x="2157" y="-1"/>
                </a:moveTo>
                <a:cubicBezTo>
                  <a:pt x="12911" y="1079"/>
                  <a:pt x="21212" y="9941"/>
                  <a:pt x="21587" y="20743"/>
                </a:cubicBezTo>
              </a:path>
              <a:path w="21587" h="21492" stroke="0" extrusionOk="0">
                <a:moveTo>
                  <a:pt x="2157" y="-1"/>
                </a:moveTo>
                <a:cubicBezTo>
                  <a:pt x="12911" y="1079"/>
                  <a:pt x="21212" y="9941"/>
                  <a:pt x="21587" y="20743"/>
                </a:cubicBezTo>
                <a:lnTo>
                  <a:pt x="0" y="21492"/>
                </a:lnTo>
                <a:close/>
              </a:path>
            </a:pathLst>
          </a:custGeom>
          <a:noFill/>
          <a:ln w="57150">
            <a:solidFill>
              <a:srgbClr val="C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373" name="Line 5">
            <a:extLst>
              <a:ext uri="{FF2B5EF4-FFF2-40B4-BE49-F238E27FC236}">
                <a16:creationId xmlns:a16="http://schemas.microsoft.com/office/drawing/2014/main" id="{D793836F-F589-40E1-B457-83CF2113FB63}"/>
              </a:ext>
            </a:extLst>
          </p:cNvPr>
          <p:cNvSpPr>
            <a:spLocks noChangeShapeType="1"/>
          </p:cNvSpPr>
          <p:nvPr/>
        </p:nvSpPr>
        <p:spPr bwMode="auto">
          <a:xfrm flipV="1">
            <a:off x="5888038" y="1555750"/>
            <a:ext cx="0" cy="762000"/>
          </a:xfrm>
          <a:prstGeom prst="line">
            <a:avLst/>
          </a:prstGeom>
          <a:noFill/>
          <a:ln w="57150">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374" name="Line 6">
            <a:extLst>
              <a:ext uri="{FF2B5EF4-FFF2-40B4-BE49-F238E27FC236}">
                <a16:creationId xmlns:a16="http://schemas.microsoft.com/office/drawing/2014/main" id="{572DC0FF-0CE0-4BB8-B113-57E14AC0C04B}"/>
              </a:ext>
            </a:extLst>
          </p:cNvPr>
          <p:cNvSpPr>
            <a:spLocks noChangeShapeType="1"/>
          </p:cNvSpPr>
          <p:nvPr/>
        </p:nvSpPr>
        <p:spPr bwMode="auto">
          <a:xfrm flipV="1">
            <a:off x="6435725" y="1571625"/>
            <a:ext cx="0" cy="762000"/>
          </a:xfrm>
          <a:prstGeom prst="line">
            <a:avLst/>
          </a:prstGeom>
          <a:noFill/>
          <a:ln w="57150">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375" name="Line 7">
            <a:extLst>
              <a:ext uri="{FF2B5EF4-FFF2-40B4-BE49-F238E27FC236}">
                <a16:creationId xmlns:a16="http://schemas.microsoft.com/office/drawing/2014/main" id="{02046CF6-37D7-431B-A91F-654F1C321886}"/>
              </a:ext>
            </a:extLst>
          </p:cNvPr>
          <p:cNvSpPr>
            <a:spLocks noChangeShapeType="1"/>
          </p:cNvSpPr>
          <p:nvPr/>
        </p:nvSpPr>
        <p:spPr bwMode="auto">
          <a:xfrm>
            <a:off x="3373438" y="5105400"/>
            <a:ext cx="57150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376" name="Oval 8">
            <a:extLst>
              <a:ext uri="{FF2B5EF4-FFF2-40B4-BE49-F238E27FC236}">
                <a16:creationId xmlns:a16="http://schemas.microsoft.com/office/drawing/2014/main" id="{083F9C44-0A7E-411D-800A-C91662DC5F8C}"/>
              </a:ext>
            </a:extLst>
          </p:cNvPr>
          <p:cNvSpPr>
            <a:spLocks noChangeArrowheads="1"/>
          </p:cNvSpPr>
          <p:nvPr/>
        </p:nvSpPr>
        <p:spPr bwMode="auto">
          <a:xfrm flipH="1">
            <a:off x="5354638" y="46482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377" name="Oval 9">
            <a:extLst>
              <a:ext uri="{FF2B5EF4-FFF2-40B4-BE49-F238E27FC236}">
                <a16:creationId xmlns:a16="http://schemas.microsoft.com/office/drawing/2014/main" id="{41F6DBF0-9D56-43DB-83ED-9FD5CB457176}"/>
              </a:ext>
            </a:extLst>
          </p:cNvPr>
          <p:cNvSpPr>
            <a:spLocks noChangeArrowheads="1"/>
          </p:cNvSpPr>
          <p:nvPr/>
        </p:nvSpPr>
        <p:spPr bwMode="auto">
          <a:xfrm flipH="1">
            <a:off x="6116638" y="48006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378" name="Oval 10">
            <a:extLst>
              <a:ext uri="{FF2B5EF4-FFF2-40B4-BE49-F238E27FC236}">
                <a16:creationId xmlns:a16="http://schemas.microsoft.com/office/drawing/2014/main" id="{2520D34D-6F59-4E0C-BE31-3D635502ACC0}"/>
              </a:ext>
            </a:extLst>
          </p:cNvPr>
          <p:cNvSpPr>
            <a:spLocks noChangeArrowheads="1"/>
          </p:cNvSpPr>
          <p:nvPr/>
        </p:nvSpPr>
        <p:spPr bwMode="auto">
          <a:xfrm flipH="1">
            <a:off x="4135438" y="4191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379" name="Oval 11">
            <a:extLst>
              <a:ext uri="{FF2B5EF4-FFF2-40B4-BE49-F238E27FC236}">
                <a16:creationId xmlns:a16="http://schemas.microsoft.com/office/drawing/2014/main" id="{F3708959-5ACE-466B-A083-F6EEEAC08B8B}"/>
              </a:ext>
            </a:extLst>
          </p:cNvPr>
          <p:cNvSpPr>
            <a:spLocks noChangeArrowheads="1"/>
          </p:cNvSpPr>
          <p:nvPr/>
        </p:nvSpPr>
        <p:spPr bwMode="auto">
          <a:xfrm flipH="1">
            <a:off x="4287838" y="46482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380" name="Oval 12">
            <a:extLst>
              <a:ext uri="{FF2B5EF4-FFF2-40B4-BE49-F238E27FC236}">
                <a16:creationId xmlns:a16="http://schemas.microsoft.com/office/drawing/2014/main" id="{9B23E21B-9946-4A58-B26C-5574BF38C18F}"/>
              </a:ext>
            </a:extLst>
          </p:cNvPr>
          <p:cNvSpPr>
            <a:spLocks noChangeArrowheads="1"/>
          </p:cNvSpPr>
          <p:nvPr/>
        </p:nvSpPr>
        <p:spPr bwMode="auto">
          <a:xfrm flipH="1">
            <a:off x="5049838" y="310991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381" name="Oval 13">
            <a:extLst>
              <a:ext uri="{FF2B5EF4-FFF2-40B4-BE49-F238E27FC236}">
                <a16:creationId xmlns:a16="http://schemas.microsoft.com/office/drawing/2014/main" id="{C8194E87-7BE5-4C8B-AACA-B8897FC20AC5}"/>
              </a:ext>
            </a:extLst>
          </p:cNvPr>
          <p:cNvSpPr>
            <a:spLocks noChangeArrowheads="1"/>
          </p:cNvSpPr>
          <p:nvPr/>
        </p:nvSpPr>
        <p:spPr bwMode="auto">
          <a:xfrm flipH="1">
            <a:off x="7183438" y="48006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382" name="Oval 14">
            <a:extLst>
              <a:ext uri="{FF2B5EF4-FFF2-40B4-BE49-F238E27FC236}">
                <a16:creationId xmlns:a16="http://schemas.microsoft.com/office/drawing/2014/main" id="{4ECA5A32-D0F8-4EE0-A7A0-DD8FC6711882}"/>
              </a:ext>
            </a:extLst>
          </p:cNvPr>
          <p:cNvSpPr>
            <a:spLocks noChangeArrowheads="1"/>
          </p:cNvSpPr>
          <p:nvPr/>
        </p:nvSpPr>
        <p:spPr bwMode="auto">
          <a:xfrm flipH="1">
            <a:off x="5811838" y="4191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383" name="Oval 15">
            <a:extLst>
              <a:ext uri="{FF2B5EF4-FFF2-40B4-BE49-F238E27FC236}">
                <a16:creationId xmlns:a16="http://schemas.microsoft.com/office/drawing/2014/main" id="{2C85EC18-5B2A-48E8-8984-1B166B485A40}"/>
              </a:ext>
            </a:extLst>
          </p:cNvPr>
          <p:cNvSpPr>
            <a:spLocks noChangeArrowheads="1"/>
          </p:cNvSpPr>
          <p:nvPr/>
        </p:nvSpPr>
        <p:spPr bwMode="auto">
          <a:xfrm flipH="1">
            <a:off x="4821238" y="48006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384" name="Oval 16">
            <a:extLst>
              <a:ext uri="{FF2B5EF4-FFF2-40B4-BE49-F238E27FC236}">
                <a16:creationId xmlns:a16="http://schemas.microsoft.com/office/drawing/2014/main" id="{4BCF1BAC-BCDA-45BA-ABBF-26FB9D6B4508}"/>
              </a:ext>
            </a:extLst>
          </p:cNvPr>
          <p:cNvSpPr>
            <a:spLocks noChangeArrowheads="1"/>
          </p:cNvSpPr>
          <p:nvPr/>
        </p:nvSpPr>
        <p:spPr bwMode="auto">
          <a:xfrm flipH="1">
            <a:off x="4440238" y="43434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385" name="Oval 17">
            <a:extLst>
              <a:ext uri="{FF2B5EF4-FFF2-40B4-BE49-F238E27FC236}">
                <a16:creationId xmlns:a16="http://schemas.microsoft.com/office/drawing/2014/main" id="{BFBEB733-E4C6-4A0B-9599-4B07E0951D96}"/>
              </a:ext>
            </a:extLst>
          </p:cNvPr>
          <p:cNvSpPr>
            <a:spLocks noChangeArrowheads="1"/>
          </p:cNvSpPr>
          <p:nvPr/>
        </p:nvSpPr>
        <p:spPr bwMode="auto">
          <a:xfrm flipH="1">
            <a:off x="6345238" y="43434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386" name="Oval 18">
            <a:extLst>
              <a:ext uri="{FF2B5EF4-FFF2-40B4-BE49-F238E27FC236}">
                <a16:creationId xmlns:a16="http://schemas.microsoft.com/office/drawing/2014/main" id="{4EAE4658-3B6A-4FD7-8C99-2C39AF730845}"/>
              </a:ext>
            </a:extLst>
          </p:cNvPr>
          <p:cNvSpPr>
            <a:spLocks noChangeArrowheads="1"/>
          </p:cNvSpPr>
          <p:nvPr/>
        </p:nvSpPr>
        <p:spPr bwMode="auto">
          <a:xfrm flipH="1">
            <a:off x="5583238" y="265271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387" name="Oval 19">
            <a:extLst>
              <a:ext uri="{FF2B5EF4-FFF2-40B4-BE49-F238E27FC236}">
                <a16:creationId xmlns:a16="http://schemas.microsoft.com/office/drawing/2014/main" id="{540A29E1-0B42-49D3-A800-40FAE5922AE3}"/>
              </a:ext>
            </a:extLst>
          </p:cNvPr>
          <p:cNvSpPr>
            <a:spLocks noChangeArrowheads="1"/>
          </p:cNvSpPr>
          <p:nvPr/>
        </p:nvSpPr>
        <p:spPr bwMode="auto">
          <a:xfrm flipH="1">
            <a:off x="5278438" y="43434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388" name="Oval 20">
            <a:extLst>
              <a:ext uri="{FF2B5EF4-FFF2-40B4-BE49-F238E27FC236}">
                <a16:creationId xmlns:a16="http://schemas.microsoft.com/office/drawing/2014/main" id="{58988AED-D941-4A74-A35D-82F463C120E6}"/>
              </a:ext>
            </a:extLst>
          </p:cNvPr>
          <p:cNvSpPr>
            <a:spLocks noChangeArrowheads="1"/>
          </p:cNvSpPr>
          <p:nvPr/>
        </p:nvSpPr>
        <p:spPr bwMode="auto">
          <a:xfrm flipH="1">
            <a:off x="6650038" y="379571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389" name="Oval 21">
            <a:extLst>
              <a:ext uri="{FF2B5EF4-FFF2-40B4-BE49-F238E27FC236}">
                <a16:creationId xmlns:a16="http://schemas.microsoft.com/office/drawing/2014/main" id="{48887A35-D544-477A-9489-DEE775240528}"/>
              </a:ext>
            </a:extLst>
          </p:cNvPr>
          <p:cNvSpPr>
            <a:spLocks noChangeArrowheads="1"/>
          </p:cNvSpPr>
          <p:nvPr/>
        </p:nvSpPr>
        <p:spPr bwMode="auto">
          <a:xfrm flipH="1">
            <a:off x="5507038" y="310991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390" name="Oval 22">
            <a:extLst>
              <a:ext uri="{FF2B5EF4-FFF2-40B4-BE49-F238E27FC236}">
                <a16:creationId xmlns:a16="http://schemas.microsoft.com/office/drawing/2014/main" id="{4CA308CC-0F7F-451B-B30E-27AF80E0CCE0}"/>
              </a:ext>
            </a:extLst>
          </p:cNvPr>
          <p:cNvSpPr>
            <a:spLocks noChangeArrowheads="1"/>
          </p:cNvSpPr>
          <p:nvPr/>
        </p:nvSpPr>
        <p:spPr bwMode="auto">
          <a:xfrm flipH="1">
            <a:off x="6878638" y="349091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391" name="Oval 23">
            <a:extLst>
              <a:ext uri="{FF2B5EF4-FFF2-40B4-BE49-F238E27FC236}">
                <a16:creationId xmlns:a16="http://schemas.microsoft.com/office/drawing/2014/main" id="{0D4D9DAF-0EE4-4608-BB58-736F6B49D580}"/>
              </a:ext>
            </a:extLst>
          </p:cNvPr>
          <p:cNvSpPr>
            <a:spLocks noChangeArrowheads="1"/>
          </p:cNvSpPr>
          <p:nvPr/>
        </p:nvSpPr>
        <p:spPr bwMode="auto">
          <a:xfrm flipH="1">
            <a:off x="5278438" y="3429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392" name="Oval 24">
            <a:extLst>
              <a:ext uri="{FF2B5EF4-FFF2-40B4-BE49-F238E27FC236}">
                <a16:creationId xmlns:a16="http://schemas.microsoft.com/office/drawing/2014/main" id="{310CD891-61BD-4372-BAE5-92055FE1715C}"/>
              </a:ext>
            </a:extLst>
          </p:cNvPr>
          <p:cNvSpPr>
            <a:spLocks noChangeArrowheads="1"/>
          </p:cNvSpPr>
          <p:nvPr/>
        </p:nvSpPr>
        <p:spPr bwMode="auto">
          <a:xfrm flipH="1">
            <a:off x="5735638" y="28194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393" name="Oval 25">
            <a:extLst>
              <a:ext uri="{FF2B5EF4-FFF2-40B4-BE49-F238E27FC236}">
                <a16:creationId xmlns:a16="http://schemas.microsoft.com/office/drawing/2014/main" id="{8E222C9B-E5EA-49FF-8F33-8EF9FD308C91}"/>
              </a:ext>
            </a:extLst>
          </p:cNvPr>
          <p:cNvSpPr>
            <a:spLocks noChangeArrowheads="1"/>
          </p:cNvSpPr>
          <p:nvPr/>
        </p:nvSpPr>
        <p:spPr bwMode="auto">
          <a:xfrm flipH="1">
            <a:off x="6421438" y="35052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394" name="Oval 26">
            <a:extLst>
              <a:ext uri="{FF2B5EF4-FFF2-40B4-BE49-F238E27FC236}">
                <a16:creationId xmlns:a16="http://schemas.microsoft.com/office/drawing/2014/main" id="{6B17BEDC-A26F-4668-B565-703C33BE04EA}"/>
              </a:ext>
            </a:extLst>
          </p:cNvPr>
          <p:cNvSpPr>
            <a:spLocks noChangeArrowheads="1"/>
          </p:cNvSpPr>
          <p:nvPr/>
        </p:nvSpPr>
        <p:spPr bwMode="auto">
          <a:xfrm flipH="1">
            <a:off x="6573838" y="3048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395" name="Oval 27">
            <a:extLst>
              <a:ext uri="{FF2B5EF4-FFF2-40B4-BE49-F238E27FC236}">
                <a16:creationId xmlns:a16="http://schemas.microsoft.com/office/drawing/2014/main" id="{F9D87CD4-6E9E-4175-8C80-B4C6488D965E}"/>
              </a:ext>
            </a:extLst>
          </p:cNvPr>
          <p:cNvSpPr>
            <a:spLocks noChangeArrowheads="1"/>
          </p:cNvSpPr>
          <p:nvPr/>
        </p:nvSpPr>
        <p:spPr bwMode="auto">
          <a:xfrm flipH="1">
            <a:off x="5888038" y="44958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396" name="Oval 28">
            <a:extLst>
              <a:ext uri="{FF2B5EF4-FFF2-40B4-BE49-F238E27FC236}">
                <a16:creationId xmlns:a16="http://schemas.microsoft.com/office/drawing/2014/main" id="{510F787B-65CC-4878-98C0-996F5DA8F34F}"/>
              </a:ext>
            </a:extLst>
          </p:cNvPr>
          <p:cNvSpPr>
            <a:spLocks noChangeArrowheads="1"/>
          </p:cNvSpPr>
          <p:nvPr/>
        </p:nvSpPr>
        <p:spPr bwMode="auto">
          <a:xfrm flipH="1">
            <a:off x="3754438" y="46482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397" name="Oval 29">
            <a:extLst>
              <a:ext uri="{FF2B5EF4-FFF2-40B4-BE49-F238E27FC236}">
                <a16:creationId xmlns:a16="http://schemas.microsoft.com/office/drawing/2014/main" id="{36A7FA4F-7904-4F2F-8638-81CE9EA4B947}"/>
              </a:ext>
            </a:extLst>
          </p:cNvPr>
          <p:cNvSpPr>
            <a:spLocks noChangeArrowheads="1"/>
          </p:cNvSpPr>
          <p:nvPr/>
        </p:nvSpPr>
        <p:spPr bwMode="auto">
          <a:xfrm flipH="1">
            <a:off x="6116638" y="288131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398" name="Oval 30">
            <a:extLst>
              <a:ext uri="{FF2B5EF4-FFF2-40B4-BE49-F238E27FC236}">
                <a16:creationId xmlns:a16="http://schemas.microsoft.com/office/drawing/2014/main" id="{80B10276-F723-48DD-8929-B7DC1F3EBC28}"/>
              </a:ext>
            </a:extLst>
          </p:cNvPr>
          <p:cNvSpPr>
            <a:spLocks noChangeArrowheads="1"/>
          </p:cNvSpPr>
          <p:nvPr/>
        </p:nvSpPr>
        <p:spPr bwMode="auto">
          <a:xfrm flipH="1">
            <a:off x="6573838" y="265271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399" name="Oval 31">
            <a:extLst>
              <a:ext uri="{FF2B5EF4-FFF2-40B4-BE49-F238E27FC236}">
                <a16:creationId xmlns:a16="http://schemas.microsoft.com/office/drawing/2014/main" id="{F7614A95-5877-48FA-8F61-1E02324CE157}"/>
              </a:ext>
            </a:extLst>
          </p:cNvPr>
          <p:cNvSpPr>
            <a:spLocks noChangeArrowheads="1"/>
          </p:cNvSpPr>
          <p:nvPr/>
        </p:nvSpPr>
        <p:spPr bwMode="auto">
          <a:xfrm flipH="1">
            <a:off x="5659438" y="48768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00" name="Oval 32">
            <a:extLst>
              <a:ext uri="{FF2B5EF4-FFF2-40B4-BE49-F238E27FC236}">
                <a16:creationId xmlns:a16="http://schemas.microsoft.com/office/drawing/2014/main" id="{3CB5F859-E562-455A-8D15-78B022BE0D59}"/>
              </a:ext>
            </a:extLst>
          </p:cNvPr>
          <p:cNvSpPr>
            <a:spLocks noChangeArrowheads="1"/>
          </p:cNvSpPr>
          <p:nvPr/>
        </p:nvSpPr>
        <p:spPr bwMode="auto">
          <a:xfrm flipH="1">
            <a:off x="4897438" y="42672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01" name="Oval 33">
            <a:extLst>
              <a:ext uri="{FF2B5EF4-FFF2-40B4-BE49-F238E27FC236}">
                <a16:creationId xmlns:a16="http://schemas.microsoft.com/office/drawing/2014/main" id="{E635527F-0915-4FBA-8C03-71D1A2917782}"/>
              </a:ext>
            </a:extLst>
          </p:cNvPr>
          <p:cNvSpPr>
            <a:spLocks noChangeArrowheads="1"/>
          </p:cNvSpPr>
          <p:nvPr/>
        </p:nvSpPr>
        <p:spPr bwMode="auto">
          <a:xfrm flipH="1">
            <a:off x="6650038" y="44958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02" name="Oval 34">
            <a:extLst>
              <a:ext uri="{FF2B5EF4-FFF2-40B4-BE49-F238E27FC236}">
                <a16:creationId xmlns:a16="http://schemas.microsoft.com/office/drawing/2014/main" id="{CE55326F-C4C6-4542-9146-A563E168579F}"/>
              </a:ext>
            </a:extLst>
          </p:cNvPr>
          <p:cNvSpPr>
            <a:spLocks noChangeArrowheads="1"/>
          </p:cNvSpPr>
          <p:nvPr/>
        </p:nvSpPr>
        <p:spPr bwMode="auto">
          <a:xfrm flipH="1">
            <a:off x="3449638" y="42672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03" name="Oval 35">
            <a:extLst>
              <a:ext uri="{FF2B5EF4-FFF2-40B4-BE49-F238E27FC236}">
                <a16:creationId xmlns:a16="http://schemas.microsoft.com/office/drawing/2014/main" id="{58FB46CE-5AA0-4244-849B-16F73ED05889}"/>
              </a:ext>
            </a:extLst>
          </p:cNvPr>
          <p:cNvSpPr>
            <a:spLocks noChangeArrowheads="1"/>
          </p:cNvSpPr>
          <p:nvPr/>
        </p:nvSpPr>
        <p:spPr bwMode="auto">
          <a:xfrm flipH="1">
            <a:off x="3983038" y="4953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04" name="Oval 36">
            <a:extLst>
              <a:ext uri="{FF2B5EF4-FFF2-40B4-BE49-F238E27FC236}">
                <a16:creationId xmlns:a16="http://schemas.microsoft.com/office/drawing/2014/main" id="{316DC8D9-53C5-4FEF-A59C-769EA16CDB86}"/>
              </a:ext>
            </a:extLst>
          </p:cNvPr>
          <p:cNvSpPr>
            <a:spLocks noChangeArrowheads="1"/>
          </p:cNvSpPr>
          <p:nvPr/>
        </p:nvSpPr>
        <p:spPr bwMode="auto">
          <a:xfrm flipH="1">
            <a:off x="6650038" y="47244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05" name="Oval 37">
            <a:extLst>
              <a:ext uri="{FF2B5EF4-FFF2-40B4-BE49-F238E27FC236}">
                <a16:creationId xmlns:a16="http://schemas.microsoft.com/office/drawing/2014/main" id="{047B4D69-88C5-439D-9D48-3B1C4EFC23D2}"/>
              </a:ext>
            </a:extLst>
          </p:cNvPr>
          <p:cNvSpPr>
            <a:spLocks noChangeArrowheads="1"/>
          </p:cNvSpPr>
          <p:nvPr/>
        </p:nvSpPr>
        <p:spPr bwMode="auto">
          <a:xfrm flipH="1">
            <a:off x="6726238" y="4191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06" name="Oval 38">
            <a:extLst>
              <a:ext uri="{FF2B5EF4-FFF2-40B4-BE49-F238E27FC236}">
                <a16:creationId xmlns:a16="http://schemas.microsoft.com/office/drawing/2014/main" id="{2B30D512-D9CE-4D11-BA56-8FE3E9E54954}"/>
              </a:ext>
            </a:extLst>
          </p:cNvPr>
          <p:cNvSpPr>
            <a:spLocks noChangeArrowheads="1"/>
          </p:cNvSpPr>
          <p:nvPr/>
        </p:nvSpPr>
        <p:spPr bwMode="auto">
          <a:xfrm flipH="1">
            <a:off x="4592638" y="36576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07" name="Oval 39">
            <a:extLst>
              <a:ext uri="{FF2B5EF4-FFF2-40B4-BE49-F238E27FC236}">
                <a16:creationId xmlns:a16="http://schemas.microsoft.com/office/drawing/2014/main" id="{DDC7ECF7-3128-48EF-B65F-77FF7CFAB4FC}"/>
              </a:ext>
            </a:extLst>
          </p:cNvPr>
          <p:cNvSpPr>
            <a:spLocks noChangeArrowheads="1"/>
          </p:cNvSpPr>
          <p:nvPr/>
        </p:nvSpPr>
        <p:spPr bwMode="auto">
          <a:xfrm flipH="1">
            <a:off x="5278438" y="272891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08" name="Oval 40">
            <a:extLst>
              <a:ext uri="{FF2B5EF4-FFF2-40B4-BE49-F238E27FC236}">
                <a16:creationId xmlns:a16="http://schemas.microsoft.com/office/drawing/2014/main" id="{98539F91-80D2-428E-943A-B260772AA1CA}"/>
              </a:ext>
            </a:extLst>
          </p:cNvPr>
          <p:cNvSpPr>
            <a:spLocks noChangeArrowheads="1"/>
          </p:cNvSpPr>
          <p:nvPr/>
        </p:nvSpPr>
        <p:spPr bwMode="auto">
          <a:xfrm flipH="1">
            <a:off x="4592638" y="333851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09" name="Oval 41">
            <a:extLst>
              <a:ext uri="{FF2B5EF4-FFF2-40B4-BE49-F238E27FC236}">
                <a16:creationId xmlns:a16="http://schemas.microsoft.com/office/drawing/2014/main" id="{9035EAFF-6362-4796-A431-AC249E89F3BD}"/>
              </a:ext>
            </a:extLst>
          </p:cNvPr>
          <p:cNvSpPr>
            <a:spLocks noChangeArrowheads="1"/>
          </p:cNvSpPr>
          <p:nvPr/>
        </p:nvSpPr>
        <p:spPr bwMode="auto">
          <a:xfrm flipH="1">
            <a:off x="4973638" y="364331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10" name="Oval 42">
            <a:extLst>
              <a:ext uri="{FF2B5EF4-FFF2-40B4-BE49-F238E27FC236}">
                <a16:creationId xmlns:a16="http://schemas.microsoft.com/office/drawing/2014/main" id="{4CDE7D35-4039-4C6A-BADD-794084265236}"/>
              </a:ext>
            </a:extLst>
          </p:cNvPr>
          <p:cNvSpPr>
            <a:spLocks noChangeArrowheads="1"/>
          </p:cNvSpPr>
          <p:nvPr/>
        </p:nvSpPr>
        <p:spPr bwMode="auto">
          <a:xfrm flipH="1">
            <a:off x="3449638" y="48768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11" name="Oval 43">
            <a:extLst>
              <a:ext uri="{FF2B5EF4-FFF2-40B4-BE49-F238E27FC236}">
                <a16:creationId xmlns:a16="http://schemas.microsoft.com/office/drawing/2014/main" id="{2E61EAC6-CFB0-4EC0-9FA8-B5126254F651}"/>
              </a:ext>
            </a:extLst>
          </p:cNvPr>
          <p:cNvSpPr>
            <a:spLocks noChangeArrowheads="1"/>
          </p:cNvSpPr>
          <p:nvPr/>
        </p:nvSpPr>
        <p:spPr bwMode="auto">
          <a:xfrm flipH="1">
            <a:off x="7640638" y="371951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12" name="Oval 44">
            <a:extLst>
              <a:ext uri="{FF2B5EF4-FFF2-40B4-BE49-F238E27FC236}">
                <a16:creationId xmlns:a16="http://schemas.microsoft.com/office/drawing/2014/main" id="{D4A9454F-38C9-4368-86AA-E0D5CED97F16}"/>
              </a:ext>
            </a:extLst>
          </p:cNvPr>
          <p:cNvSpPr>
            <a:spLocks noChangeArrowheads="1"/>
          </p:cNvSpPr>
          <p:nvPr/>
        </p:nvSpPr>
        <p:spPr bwMode="auto">
          <a:xfrm flipH="1">
            <a:off x="7716838" y="341471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13" name="Oval 45">
            <a:extLst>
              <a:ext uri="{FF2B5EF4-FFF2-40B4-BE49-F238E27FC236}">
                <a16:creationId xmlns:a16="http://schemas.microsoft.com/office/drawing/2014/main" id="{49FCC1E8-AE47-4321-A630-B65B74F0D662}"/>
              </a:ext>
            </a:extLst>
          </p:cNvPr>
          <p:cNvSpPr>
            <a:spLocks noChangeArrowheads="1"/>
          </p:cNvSpPr>
          <p:nvPr/>
        </p:nvSpPr>
        <p:spPr bwMode="auto">
          <a:xfrm flipH="1">
            <a:off x="7716838" y="48006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14" name="Oval 46">
            <a:extLst>
              <a:ext uri="{FF2B5EF4-FFF2-40B4-BE49-F238E27FC236}">
                <a16:creationId xmlns:a16="http://schemas.microsoft.com/office/drawing/2014/main" id="{CD0B3703-A090-4ECD-A2E5-DEDDBAD40476}"/>
              </a:ext>
            </a:extLst>
          </p:cNvPr>
          <p:cNvSpPr>
            <a:spLocks noChangeArrowheads="1"/>
          </p:cNvSpPr>
          <p:nvPr/>
        </p:nvSpPr>
        <p:spPr bwMode="auto">
          <a:xfrm flipH="1">
            <a:off x="6040438" y="371951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15" name="Oval 47">
            <a:extLst>
              <a:ext uri="{FF2B5EF4-FFF2-40B4-BE49-F238E27FC236}">
                <a16:creationId xmlns:a16="http://schemas.microsoft.com/office/drawing/2014/main" id="{1CE88224-2039-4398-8777-DAF75C65A4C3}"/>
              </a:ext>
            </a:extLst>
          </p:cNvPr>
          <p:cNvSpPr>
            <a:spLocks noChangeArrowheads="1"/>
          </p:cNvSpPr>
          <p:nvPr/>
        </p:nvSpPr>
        <p:spPr bwMode="auto">
          <a:xfrm flipH="1">
            <a:off x="7107238" y="44958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16" name="Oval 48">
            <a:extLst>
              <a:ext uri="{FF2B5EF4-FFF2-40B4-BE49-F238E27FC236}">
                <a16:creationId xmlns:a16="http://schemas.microsoft.com/office/drawing/2014/main" id="{75EEF39E-21FD-4CBD-9CF7-F200A821043C}"/>
              </a:ext>
            </a:extLst>
          </p:cNvPr>
          <p:cNvSpPr>
            <a:spLocks noChangeArrowheads="1"/>
          </p:cNvSpPr>
          <p:nvPr/>
        </p:nvSpPr>
        <p:spPr bwMode="auto">
          <a:xfrm flipH="1">
            <a:off x="8097838" y="4572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17" name="Oval 49">
            <a:extLst>
              <a:ext uri="{FF2B5EF4-FFF2-40B4-BE49-F238E27FC236}">
                <a16:creationId xmlns:a16="http://schemas.microsoft.com/office/drawing/2014/main" id="{EA841B52-0C25-40DC-9DA2-1387E358642B}"/>
              </a:ext>
            </a:extLst>
          </p:cNvPr>
          <p:cNvSpPr>
            <a:spLocks noChangeArrowheads="1"/>
          </p:cNvSpPr>
          <p:nvPr/>
        </p:nvSpPr>
        <p:spPr bwMode="auto">
          <a:xfrm flipH="1">
            <a:off x="7183438" y="3048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18" name="Oval 50">
            <a:extLst>
              <a:ext uri="{FF2B5EF4-FFF2-40B4-BE49-F238E27FC236}">
                <a16:creationId xmlns:a16="http://schemas.microsoft.com/office/drawing/2014/main" id="{91D2DDFA-8B58-4796-8429-48F7AAAC78EC}"/>
              </a:ext>
            </a:extLst>
          </p:cNvPr>
          <p:cNvSpPr>
            <a:spLocks noChangeArrowheads="1"/>
          </p:cNvSpPr>
          <p:nvPr/>
        </p:nvSpPr>
        <p:spPr bwMode="auto">
          <a:xfrm flipH="1">
            <a:off x="7335838" y="35814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19" name="Oval 51">
            <a:extLst>
              <a:ext uri="{FF2B5EF4-FFF2-40B4-BE49-F238E27FC236}">
                <a16:creationId xmlns:a16="http://schemas.microsoft.com/office/drawing/2014/main" id="{FAA9F183-7E73-4CE4-98F0-D2921104FAB4}"/>
              </a:ext>
            </a:extLst>
          </p:cNvPr>
          <p:cNvSpPr>
            <a:spLocks noChangeArrowheads="1"/>
          </p:cNvSpPr>
          <p:nvPr/>
        </p:nvSpPr>
        <p:spPr bwMode="auto">
          <a:xfrm flipH="1">
            <a:off x="6116638" y="20574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20" name="Oval 52">
            <a:extLst>
              <a:ext uri="{FF2B5EF4-FFF2-40B4-BE49-F238E27FC236}">
                <a16:creationId xmlns:a16="http://schemas.microsoft.com/office/drawing/2014/main" id="{AC1584FE-60E4-4572-BBCD-E1D99C086F81}"/>
              </a:ext>
            </a:extLst>
          </p:cNvPr>
          <p:cNvSpPr>
            <a:spLocks noChangeArrowheads="1"/>
          </p:cNvSpPr>
          <p:nvPr/>
        </p:nvSpPr>
        <p:spPr bwMode="auto">
          <a:xfrm flipH="1">
            <a:off x="6040438" y="17526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21" name="Text Box 53">
            <a:extLst>
              <a:ext uri="{FF2B5EF4-FFF2-40B4-BE49-F238E27FC236}">
                <a16:creationId xmlns:a16="http://schemas.microsoft.com/office/drawing/2014/main" id="{E8E08B53-F300-46EF-B15E-25D3834034E7}"/>
              </a:ext>
            </a:extLst>
          </p:cNvPr>
          <p:cNvSpPr txBox="1">
            <a:spLocks noChangeArrowheads="1"/>
          </p:cNvSpPr>
          <p:nvPr/>
        </p:nvSpPr>
        <p:spPr bwMode="auto">
          <a:xfrm>
            <a:off x="4103688" y="5208589"/>
            <a:ext cx="257929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3200" b="1" dirty="0"/>
              <a:t>BLOOD  FLOW</a:t>
            </a:r>
            <a:endParaRPr lang="en-US" altLang="en-US" sz="3200" dirty="0"/>
          </a:p>
        </p:txBody>
      </p:sp>
      <p:sp>
        <p:nvSpPr>
          <p:cNvPr id="186422" name="AutoShape 54">
            <a:extLst>
              <a:ext uri="{FF2B5EF4-FFF2-40B4-BE49-F238E27FC236}">
                <a16:creationId xmlns:a16="http://schemas.microsoft.com/office/drawing/2014/main" id="{2A2F1350-A98D-49D5-A05B-DA505A1D7A1F}"/>
              </a:ext>
            </a:extLst>
          </p:cNvPr>
          <p:cNvSpPr>
            <a:spLocks noChangeArrowheads="1"/>
          </p:cNvSpPr>
          <p:nvPr/>
        </p:nvSpPr>
        <p:spPr bwMode="auto">
          <a:xfrm>
            <a:off x="7443788" y="5319713"/>
            <a:ext cx="747712" cy="366712"/>
          </a:xfrm>
          <a:prstGeom prst="rightArrow">
            <a:avLst>
              <a:gd name="adj1" fmla="val 50000"/>
              <a:gd name="adj2" fmla="val 50974"/>
            </a:avLst>
          </a:prstGeom>
          <a:solidFill>
            <a:schemeClr val="bg2"/>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23" name="Text Box 55">
            <a:extLst>
              <a:ext uri="{FF2B5EF4-FFF2-40B4-BE49-F238E27FC236}">
                <a16:creationId xmlns:a16="http://schemas.microsoft.com/office/drawing/2014/main" id="{6681F725-3C6F-4C25-835C-F23FCB508ECC}"/>
              </a:ext>
            </a:extLst>
          </p:cNvPr>
          <p:cNvSpPr txBox="1">
            <a:spLocks noChangeArrowheads="1"/>
          </p:cNvSpPr>
          <p:nvPr/>
        </p:nvSpPr>
        <p:spPr bwMode="auto">
          <a:xfrm>
            <a:off x="6726238" y="912813"/>
            <a:ext cx="198881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t>EXPIRATION</a:t>
            </a:r>
            <a:endParaRPr lang="en-US" altLang="en-US" sz="2400"/>
          </a:p>
        </p:txBody>
      </p:sp>
      <p:sp>
        <p:nvSpPr>
          <p:cNvPr id="186424" name="Oval 56">
            <a:extLst>
              <a:ext uri="{FF2B5EF4-FFF2-40B4-BE49-F238E27FC236}">
                <a16:creationId xmlns:a16="http://schemas.microsoft.com/office/drawing/2014/main" id="{8599E6BF-2F19-4D46-A424-41D595527315}"/>
              </a:ext>
            </a:extLst>
          </p:cNvPr>
          <p:cNvSpPr>
            <a:spLocks noChangeArrowheads="1"/>
          </p:cNvSpPr>
          <p:nvPr/>
        </p:nvSpPr>
        <p:spPr bwMode="auto">
          <a:xfrm flipH="1">
            <a:off x="5507038" y="36576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25" name="Oval 57">
            <a:extLst>
              <a:ext uri="{FF2B5EF4-FFF2-40B4-BE49-F238E27FC236}">
                <a16:creationId xmlns:a16="http://schemas.microsoft.com/office/drawing/2014/main" id="{A2DD43E8-A6B7-417A-99A6-71A770538F45}"/>
              </a:ext>
            </a:extLst>
          </p:cNvPr>
          <p:cNvSpPr>
            <a:spLocks noChangeArrowheads="1"/>
          </p:cNvSpPr>
          <p:nvPr/>
        </p:nvSpPr>
        <p:spPr bwMode="auto">
          <a:xfrm flipH="1">
            <a:off x="5659438" y="3810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26" name="Oval 58">
            <a:extLst>
              <a:ext uri="{FF2B5EF4-FFF2-40B4-BE49-F238E27FC236}">
                <a16:creationId xmlns:a16="http://schemas.microsoft.com/office/drawing/2014/main" id="{80BEC458-1830-4C11-8377-C8A1584BAB5D}"/>
              </a:ext>
            </a:extLst>
          </p:cNvPr>
          <p:cNvSpPr>
            <a:spLocks noChangeArrowheads="1"/>
          </p:cNvSpPr>
          <p:nvPr/>
        </p:nvSpPr>
        <p:spPr bwMode="auto">
          <a:xfrm flipH="1">
            <a:off x="5202238" y="37338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27" name="Oval 59">
            <a:extLst>
              <a:ext uri="{FF2B5EF4-FFF2-40B4-BE49-F238E27FC236}">
                <a16:creationId xmlns:a16="http://schemas.microsoft.com/office/drawing/2014/main" id="{C8062300-EB17-42FC-93E0-D99829D64E0F}"/>
              </a:ext>
            </a:extLst>
          </p:cNvPr>
          <p:cNvSpPr>
            <a:spLocks noChangeArrowheads="1"/>
          </p:cNvSpPr>
          <p:nvPr/>
        </p:nvSpPr>
        <p:spPr bwMode="auto">
          <a:xfrm flipH="1">
            <a:off x="4821238" y="35052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28" name="Oval 60">
            <a:extLst>
              <a:ext uri="{FF2B5EF4-FFF2-40B4-BE49-F238E27FC236}">
                <a16:creationId xmlns:a16="http://schemas.microsoft.com/office/drawing/2014/main" id="{0DC196A8-87D6-4D95-BA63-ED15387C9542}"/>
              </a:ext>
            </a:extLst>
          </p:cNvPr>
          <p:cNvSpPr>
            <a:spLocks noChangeArrowheads="1"/>
          </p:cNvSpPr>
          <p:nvPr/>
        </p:nvSpPr>
        <p:spPr bwMode="auto">
          <a:xfrm flipH="1">
            <a:off x="6116638" y="25146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29" name="Oval 61">
            <a:extLst>
              <a:ext uri="{FF2B5EF4-FFF2-40B4-BE49-F238E27FC236}">
                <a16:creationId xmlns:a16="http://schemas.microsoft.com/office/drawing/2014/main" id="{BF5F67C9-B7E9-4785-9817-8EF90DF7EDD5}"/>
              </a:ext>
            </a:extLst>
          </p:cNvPr>
          <p:cNvSpPr>
            <a:spLocks noChangeArrowheads="1"/>
          </p:cNvSpPr>
          <p:nvPr/>
        </p:nvSpPr>
        <p:spPr bwMode="auto">
          <a:xfrm flipH="1">
            <a:off x="5811838" y="32766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30" name="Oval 62">
            <a:extLst>
              <a:ext uri="{FF2B5EF4-FFF2-40B4-BE49-F238E27FC236}">
                <a16:creationId xmlns:a16="http://schemas.microsoft.com/office/drawing/2014/main" id="{1F0A7C46-5E9A-4FFA-BD1C-3A769C49DF4F}"/>
              </a:ext>
            </a:extLst>
          </p:cNvPr>
          <p:cNvSpPr>
            <a:spLocks noChangeArrowheads="1"/>
          </p:cNvSpPr>
          <p:nvPr/>
        </p:nvSpPr>
        <p:spPr bwMode="auto">
          <a:xfrm flipH="1">
            <a:off x="6116638" y="33528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31" name="Oval 63">
            <a:extLst>
              <a:ext uri="{FF2B5EF4-FFF2-40B4-BE49-F238E27FC236}">
                <a16:creationId xmlns:a16="http://schemas.microsoft.com/office/drawing/2014/main" id="{5B1ED869-3128-4E22-822F-0A0E9330E7FB}"/>
              </a:ext>
            </a:extLst>
          </p:cNvPr>
          <p:cNvSpPr>
            <a:spLocks noChangeArrowheads="1"/>
          </p:cNvSpPr>
          <p:nvPr/>
        </p:nvSpPr>
        <p:spPr bwMode="auto">
          <a:xfrm flipH="1">
            <a:off x="6573838" y="3429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32" name="Oval 64">
            <a:extLst>
              <a:ext uri="{FF2B5EF4-FFF2-40B4-BE49-F238E27FC236}">
                <a16:creationId xmlns:a16="http://schemas.microsoft.com/office/drawing/2014/main" id="{0ACBFCF0-6302-4F5E-AFE5-B5EC9927A366}"/>
              </a:ext>
            </a:extLst>
          </p:cNvPr>
          <p:cNvSpPr>
            <a:spLocks noChangeArrowheads="1"/>
          </p:cNvSpPr>
          <p:nvPr/>
        </p:nvSpPr>
        <p:spPr bwMode="auto">
          <a:xfrm flipH="1">
            <a:off x="6726238" y="31242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33" name="Oval 65">
            <a:extLst>
              <a:ext uri="{FF2B5EF4-FFF2-40B4-BE49-F238E27FC236}">
                <a16:creationId xmlns:a16="http://schemas.microsoft.com/office/drawing/2014/main" id="{1B717592-9666-4C47-8EA9-06919F91BA8F}"/>
              </a:ext>
            </a:extLst>
          </p:cNvPr>
          <p:cNvSpPr>
            <a:spLocks noChangeArrowheads="1"/>
          </p:cNvSpPr>
          <p:nvPr/>
        </p:nvSpPr>
        <p:spPr bwMode="auto">
          <a:xfrm flipH="1">
            <a:off x="6269038" y="24384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34" name="Oval 66">
            <a:extLst>
              <a:ext uri="{FF2B5EF4-FFF2-40B4-BE49-F238E27FC236}">
                <a16:creationId xmlns:a16="http://schemas.microsoft.com/office/drawing/2014/main" id="{39F99449-E8FF-453F-8D6B-61FF480996A1}"/>
              </a:ext>
            </a:extLst>
          </p:cNvPr>
          <p:cNvSpPr>
            <a:spLocks noChangeArrowheads="1"/>
          </p:cNvSpPr>
          <p:nvPr/>
        </p:nvSpPr>
        <p:spPr bwMode="auto">
          <a:xfrm flipH="1">
            <a:off x="6192838" y="16764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35" name="Oval 67">
            <a:extLst>
              <a:ext uri="{FF2B5EF4-FFF2-40B4-BE49-F238E27FC236}">
                <a16:creationId xmlns:a16="http://schemas.microsoft.com/office/drawing/2014/main" id="{A7BEEF6F-03B7-44CE-8758-B2E941ABB480}"/>
              </a:ext>
            </a:extLst>
          </p:cNvPr>
          <p:cNvSpPr>
            <a:spLocks noChangeArrowheads="1"/>
          </p:cNvSpPr>
          <p:nvPr/>
        </p:nvSpPr>
        <p:spPr bwMode="auto">
          <a:xfrm flipH="1">
            <a:off x="5888038" y="25908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36" name="AutoShape 68">
            <a:extLst>
              <a:ext uri="{FF2B5EF4-FFF2-40B4-BE49-F238E27FC236}">
                <a16:creationId xmlns:a16="http://schemas.microsoft.com/office/drawing/2014/main" id="{5FDC2453-714C-4C04-A0ED-52E17905D4A6}"/>
              </a:ext>
            </a:extLst>
          </p:cNvPr>
          <p:cNvSpPr>
            <a:spLocks noChangeArrowheads="1"/>
          </p:cNvSpPr>
          <p:nvPr/>
        </p:nvSpPr>
        <p:spPr bwMode="auto">
          <a:xfrm>
            <a:off x="6243638" y="1104900"/>
            <a:ext cx="457200" cy="457200"/>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rgbClr val="FF1900"/>
          </a:solidFill>
          <a:ln w="9525">
            <a:solidFill>
              <a:srgbClr val="00FF00"/>
            </a:solidFill>
            <a:miter lim="800000"/>
            <a:headEnd/>
            <a:tailEnd/>
          </a:ln>
          <a:effectLst/>
        </p:spPr>
        <p:txBody>
          <a:bodyPr wrap="none" anchor="ctr"/>
          <a:lstStyle/>
          <a:p>
            <a:endParaRPr lang="en-US"/>
          </a:p>
        </p:txBody>
      </p:sp>
      <p:sp>
        <p:nvSpPr>
          <p:cNvPr id="186437" name="Text Box 69">
            <a:extLst>
              <a:ext uri="{FF2B5EF4-FFF2-40B4-BE49-F238E27FC236}">
                <a16:creationId xmlns:a16="http://schemas.microsoft.com/office/drawing/2014/main" id="{222CBBE9-77D5-4703-99EE-21C6AFA41A44}"/>
              </a:ext>
            </a:extLst>
          </p:cNvPr>
          <p:cNvSpPr txBox="1">
            <a:spLocks noChangeArrowheads="1"/>
          </p:cNvSpPr>
          <p:nvPr/>
        </p:nvSpPr>
        <p:spPr bwMode="auto">
          <a:xfrm>
            <a:off x="3633788" y="209551"/>
            <a:ext cx="4957762" cy="588963"/>
          </a:xfrm>
          <a:prstGeom prst="rect">
            <a:avLst/>
          </a:prstGeom>
          <a:noFill/>
          <a:ln w="9525">
            <a:no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30000"/>
              </a:spcBef>
            </a:pPr>
            <a:r>
              <a:rPr lang="en-US" altLang="en-US" sz="3200" b="1" dirty="0"/>
              <a:t>    VENTILATION  (VA)</a:t>
            </a:r>
          </a:p>
        </p:txBody>
      </p:sp>
      <p:sp>
        <p:nvSpPr>
          <p:cNvPr id="186438" name="Oval 70">
            <a:extLst>
              <a:ext uri="{FF2B5EF4-FFF2-40B4-BE49-F238E27FC236}">
                <a16:creationId xmlns:a16="http://schemas.microsoft.com/office/drawing/2014/main" id="{C139CAB3-5B86-4D6C-8ABE-6D6475E6ED21}"/>
              </a:ext>
            </a:extLst>
          </p:cNvPr>
          <p:cNvSpPr>
            <a:spLocks noChangeArrowheads="1"/>
          </p:cNvSpPr>
          <p:nvPr/>
        </p:nvSpPr>
        <p:spPr bwMode="auto">
          <a:xfrm flipH="1">
            <a:off x="6802438" y="46482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39" name="Oval 71">
            <a:extLst>
              <a:ext uri="{FF2B5EF4-FFF2-40B4-BE49-F238E27FC236}">
                <a16:creationId xmlns:a16="http://schemas.microsoft.com/office/drawing/2014/main" id="{C054E886-858D-4D7A-9B93-FF4669BE76AA}"/>
              </a:ext>
            </a:extLst>
          </p:cNvPr>
          <p:cNvSpPr>
            <a:spLocks noChangeArrowheads="1"/>
          </p:cNvSpPr>
          <p:nvPr/>
        </p:nvSpPr>
        <p:spPr bwMode="auto">
          <a:xfrm flipH="1">
            <a:off x="6954838" y="48006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40" name="Oval 72">
            <a:extLst>
              <a:ext uri="{FF2B5EF4-FFF2-40B4-BE49-F238E27FC236}">
                <a16:creationId xmlns:a16="http://schemas.microsoft.com/office/drawing/2014/main" id="{FFDE99DD-F196-4B44-9BD4-00A9B6069103}"/>
              </a:ext>
            </a:extLst>
          </p:cNvPr>
          <p:cNvSpPr>
            <a:spLocks noChangeArrowheads="1"/>
          </p:cNvSpPr>
          <p:nvPr/>
        </p:nvSpPr>
        <p:spPr bwMode="auto">
          <a:xfrm flipH="1">
            <a:off x="7107238" y="4953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41" name="Oval 73">
            <a:extLst>
              <a:ext uri="{FF2B5EF4-FFF2-40B4-BE49-F238E27FC236}">
                <a16:creationId xmlns:a16="http://schemas.microsoft.com/office/drawing/2014/main" id="{A00B8206-EA40-4F4F-82AE-E4A9DE9CF6D3}"/>
              </a:ext>
            </a:extLst>
          </p:cNvPr>
          <p:cNvSpPr>
            <a:spLocks noChangeArrowheads="1"/>
          </p:cNvSpPr>
          <p:nvPr/>
        </p:nvSpPr>
        <p:spPr bwMode="auto">
          <a:xfrm flipH="1">
            <a:off x="8250238" y="48768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42" name="Oval 74">
            <a:extLst>
              <a:ext uri="{FF2B5EF4-FFF2-40B4-BE49-F238E27FC236}">
                <a16:creationId xmlns:a16="http://schemas.microsoft.com/office/drawing/2014/main" id="{F87F2885-0548-4812-BF4B-7539B8004805}"/>
              </a:ext>
            </a:extLst>
          </p:cNvPr>
          <p:cNvSpPr>
            <a:spLocks noChangeArrowheads="1"/>
          </p:cNvSpPr>
          <p:nvPr/>
        </p:nvSpPr>
        <p:spPr bwMode="auto">
          <a:xfrm flipH="1">
            <a:off x="7716838" y="43434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43" name="Oval 75">
            <a:extLst>
              <a:ext uri="{FF2B5EF4-FFF2-40B4-BE49-F238E27FC236}">
                <a16:creationId xmlns:a16="http://schemas.microsoft.com/office/drawing/2014/main" id="{453C4BEC-BC29-46EC-B0F6-A771553FE166}"/>
              </a:ext>
            </a:extLst>
          </p:cNvPr>
          <p:cNvSpPr>
            <a:spLocks noChangeArrowheads="1"/>
          </p:cNvSpPr>
          <p:nvPr/>
        </p:nvSpPr>
        <p:spPr bwMode="auto">
          <a:xfrm flipH="1">
            <a:off x="7564438" y="46482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44" name="Oval 76">
            <a:extLst>
              <a:ext uri="{FF2B5EF4-FFF2-40B4-BE49-F238E27FC236}">
                <a16:creationId xmlns:a16="http://schemas.microsoft.com/office/drawing/2014/main" id="{240FEF4C-EC32-495A-B309-8CCB99DAF5D5}"/>
              </a:ext>
            </a:extLst>
          </p:cNvPr>
          <p:cNvSpPr>
            <a:spLocks noChangeArrowheads="1"/>
          </p:cNvSpPr>
          <p:nvPr/>
        </p:nvSpPr>
        <p:spPr bwMode="auto">
          <a:xfrm flipH="1">
            <a:off x="7869238" y="4572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45" name="Oval 77">
            <a:extLst>
              <a:ext uri="{FF2B5EF4-FFF2-40B4-BE49-F238E27FC236}">
                <a16:creationId xmlns:a16="http://schemas.microsoft.com/office/drawing/2014/main" id="{774F8AEF-F926-4A07-9843-ECF2540C7596}"/>
              </a:ext>
            </a:extLst>
          </p:cNvPr>
          <p:cNvSpPr>
            <a:spLocks noChangeArrowheads="1"/>
          </p:cNvSpPr>
          <p:nvPr/>
        </p:nvSpPr>
        <p:spPr bwMode="auto">
          <a:xfrm flipH="1">
            <a:off x="7945438" y="48006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46" name="Oval 78">
            <a:extLst>
              <a:ext uri="{FF2B5EF4-FFF2-40B4-BE49-F238E27FC236}">
                <a16:creationId xmlns:a16="http://schemas.microsoft.com/office/drawing/2014/main" id="{B7DC8C00-F833-4692-8E50-9E4E78028246}"/>
              </a:ext>
            </a:extLst>
          </p:cNvPr>
          <p:cNvSpPr>
            <a:spLocks noChangeArrowheads="1"/>
          </p:cNvSpPr>
          <p:nvPr/>
        </p:nvSpPr>
        <p:spPr bwMode="auto">
          <a:xfrm flipH="1">
            <a:off x="8021638" y="42672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47" name="Oval 79">
            <a:extLst>
              <a:ext uri="{FF2B5EF4-FFF2-40B4-BE49-F238E27FC236}">
                <a16:creationId xmlns:a16="http://schemas.microsoft.com/office/drawing/2014/main" id="{43A6473D-4989-4C76-8B18-7F284FA21EA1}"/>
              </a:ext>
            </a:extLst>
          </p:cNvPr>
          <p:cNvSpPr>
            <a:spLocks noChangeArrowheads="1"/>
          </p:cNvSpPr>
          <p:nvPr/>
        </p:nvSpPr>
        <p:spPr bwMode="auto">
          <a:xfrm flipH="1">
            <a:off x="6878638" y="43434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48" name="Oval 80">
            <a:extLst>
              <a:ext uri="{FF2B5EF4-FFF2-40B4-BE49-F238E27FC236}">
                <a16:creationId xmlns:a16="http://schemas.microsoft.com/office/drawing/2014/main" id="{08FAA6B5-2B21-4236-A1A0-B9DFF380DDA5}"/>
              </a:ext>
            </a:extLst>
          </p:cNvPr>
          <p:cNvSpPr>
            <a:spLocks noChangeArrowheads="1"/>
          </p:cNvSpPr>
          <p:nvPr/>
        </p:nvSpPr>
        <p:spPr bwMode="auto">
          <a:xfrm flipH="1">
            <a:off x="7031038" y="44958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49" name="Oval 81">
            <a:extLst>
              <a:ext uri="{FF2B5EF4-FFF2-40B4-BE49-F238E27FC236}">
                <a16:creationId xmlns:a16="http://schemas.microsoft.com/office/drawing/2014/main" id="{607E22AB-3858-4D4B-B3BE-E98AD559EF86}"/>
              </a:ext>
            </a:extLst>
          </p:cNvPr>
          <p:cNvSpPr>
            <a:spLocks noChangeArrowheads="1"/>
          </p:cNvSpPr>
          <p:nvPr/>
        </p:nvSpPr>
        <p:spPr bwMode="auto">
          <a:xfrm flipH="1">
            <a:off x="7183438" y="46482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50" name="Oval 82">
            <a:extLst>
              <a:ext uri="{FF2B5EF4-FFF2-40B4-BE49-F238E27FC236}">
                <a16:creationId xmlns:a16="http://schemas.microsoft.com/office/drawing/2014/main" id="{DB84FFD5-73CC-4965-BEB9-D25A9CC2C790}"/>
              </a:ext>
            </a:extLst>
          </p:cNvPr>
          <p:cNvSpPr>
            <a:spLocks noChangeArrowheads="1"/>
          </p:cNvSpPr>
          <p:nvPr/>
        </p:nvSpPr>
        <p:spPr bwMode="auto">
          <a:xfrm flipH="1">
            <a:off x="7335838" y="48006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51" name="Oval 83">
            <a:extLst>
              <a:ext uri="{FF2B5EF4-FFF2-40B4-BE49-F238E27FC236}">
                <a16:creationId xmlns:a16="http://schemas.microsoft.com/office/drawing/2014/main" id="{9F3BC040-C89A-477E-AD40-4BC34B43E4B9}"/>
              </a:ext>
            </a:extLst>
          </p:cNvPr>
          <p:cNvSpPr>
            <a:spLocks noChangeArrowheads="1"/>
          </p:cNvSpPr>
          <p:nvPr/>
        </p:nvSpPr>
        <p:spPr bwMode="auto">
          <a:xfrm flipH="1">
            <a:off x="7488238" y="4953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52" name="Oval 84">
            <a:extLst>
              <a:ext uri="{FF2B5EF4-FFF2-40B4-BE49-F238E27FC236}">
                <a16:creationId xmlns:a16="http://schemas.microsoft.com/office/drawing/2014/main" id="{B2931158-4AE6-43C4-B5A0-2989DA49738E}"/>
              </a:ext>
            </a:extLst>
          </p:cNvPr>
          <p:cNvSpPr>
            <a:spLocks noChangeArrowheads="1"/>
          </p:cNvSpPr>
          <p:nvPr/>
        </p:nvSpPr>
        <p:spPr bwMode="auto">
          <a:xfrm flipH="1">
            <a:off x="7412038" y="44196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53" name="Oval 85">
            <a:extLst>
              <a:ext uri="{FF2B5EF4-FFF2-40B4-BE49-F238E27FC236}">
                <a16:creationId xmlns:a16="http://schemas.microsoft.com/office/drawing/2014/main" id="{9949F52C-EEB8-4102-A548-41F1C1ABC62F}"/>
              </a:ext>
            </a:extLst>
          </p:cNvPr>
          <p:cNvSpPr>
            <a:spLocks noChangeArrowheads="1"/>
          </p:cNvSpPr>
          <p:nvPr/>
        </p:nvSpPr>
        <p:spPr bwMode="auto">
          <a:xfrm flipH="1">
            <a:off x="7335838" y="4191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54" name="Oval 86">
            <a:extLst>
              <a:ext uri="{FF2B5EF4-FFF2-40B4-BE49-F238E27FC236}">
                <a16:creationId xmlns:a16="http://schemas.microsoft.com/office/drawing/2014/main" id="{EF12AC78-51A9-48DE-9D35-85ADC7D6DCD6}"/>
              </a:ext>
            </a:extLst>
          </p:cNvPr>
          <p:cNvSpPr>
            <a:spLocks noChangeArrowheads="1"/>
          </p:cNvSpPr>
          <p:nvPr/>
        </p:nvSpPr>
        <p:spPr bwMode="auto">
          <a:xfrm flipH="1">
            <a:off x="7640638" y="4191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55" name="Oval 87">
            <a:extLst>
              <a:ext uri="{FF2B5EF4-FFF2-40B4-BE49-F238E27FC236}">
                <a16:creationId xmlns:a16="http://schemas.microsoft.com/office/drawing/2014/main" id="{1D1A0581-40BB-4888-9298-820EC6326473}"/>
              </a:ext>
            </a:extLst>
          </p:cNvPr>
          <p:cNvSpPr>
            <a:spLocks noChangeArrowheads="1"/>
          </p:cNvSpPr>
          <p:nvPr/>
        </p:nvSpPr>
        <p:spPr bwMode="auto">
          <a:xfrm flipH="1">
            <a:off x="8250238" y="44196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56" name="Oval 88">
            <a:extLst>
              <a:ext uri="{FF2B5EF4-FFF2-40B4-BE49-F238E27FC236}">
                <a16:creationId xmlns:a16="http://schemas.microsoft.com/office/drawing/2014/main" id="{A8185B46-DD9A-4181-908F-77F92CAFDC81}"/>
              </a:ext>
            </a:extLst>
          </p:cNvPr>
          <p:cNvSpPr>
            <a:spLocks noChangeArrowheads="1"/>
          </p:cNvSpPr>
          <p:nvPr/>
        </p:nvSpPr>
        <p:spPr bwMode="auto">
          <a:xfrm flipH="1">
            <a:off x="7793038" y="4191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57" name="Oval 89">
            <a:extLst>
              <a:ext uri="{FF2B5EF4-FFF2-40B4-BE49-F238E27FC236}">
                <a16:creationId xmlns:a16="http://schemas.microsoft.com/office/drawing/2014/main" id="{CC3BEE56-3DEA-44CF-9083-A43C26AAEF93}"/>
              </a:ext>
            </a:extLst>
          </p:cNvPr>
          <p:cNvSpPr>
            <a:spLocks noChangeArrowheads="1"/>
          </p:cNvSpPr>
          <p:nvPr/>
        </p:nvSpPr>
        <p:spPr bwMode="auto">
          <a:xfrm flipH="1">
            <a:off x="6497638" y="48768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58" name="Oval 90">
            <a:extLst>
              <a:ext uri="{FF2B5EF4-FFF2-40B4-BE49-F238E27FC236}">
                <a16:creationId xmlns:a16="http://schemas.microsoft.com/office/drawing/2014/main" id="{C27F2014-E2D8-403F-A9C3-7CA3F8D04982}"/>
              </a:ext>
            </a:extLst>
          </p:cNvPr>
          <p:cNvSpPr>
            <a:spLocks noChangeArrowheads="1"/>
          </p:cNvSpPr>
          <p:nvPr/>
        </p:nvSpPr>
        <p:spPr bwMode="auto">
          <a:xfrm flipH="1">
            <a:off x="6802438" y="4953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59" name="Oval 91">
            <a:extLst>
              <a:ext uri="{FF2B5EF4-FFF2-40B4-BE49-F238E27FC236}">
                <a16:creationId xmlns:a16="http://schemas.microsoft.com/office/drawing/2014/main" id="{3F02A291-FA6E-4A37-B3A5-A09BDC3A5043}"/>
              </a:ext>
            </a:extLst>
          </p:cNvPr>
          <p:cNvSpPr>
            <a:spLocks noChangeArrowheads="1"/>
          </p:cNvSpPr>
          <p:nvPr/>
        </p:nvSpPr>
        <p:spPr bwMode="auto">
          <a:xfrm flipH="1">
            <a:off x="7945438" y="4953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60" name="Oval 92">
            <a:extLst>
              <a:ext uri="{FF2B5EF4-FFF2-40B4-BE49-F238E27FC236}">
                <a16:creationId xmlns:a16="http://schemas.microsoft.com/office/drawing/2014/main" id="{A1EEB4CD-995A-459F-9593-955CBBFC18A2}"/>
              </a:ext>
            </a:extLst>
          </p:cNvPr>
          <p:cNvSpPr>
            <a:spLocks noChangeArrowheads="1"/>
          </p:cNvSpPr>
          <p:nvPr/>
        </p:nvSpPr>
        <p:spPr bwMode="auto">
          <a:xfrm flipH="1">
            <a:off x="7107238" y="42672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61" name="Oval 93">
            <a:extLst>
              <a:ext uri="{FF2B5EF4-FFF2-40B4-BE49-F238E27FC236}">
                <a16:creationId xmlns:a16="http://schemas.microsoft.com/office/drawing/2014/main" id="{C2EAAC4C-46C6-4768-96D6-14D6ADBFEA13}"/>
              </a:ext>
            </a:extLst>
          </p:cNvPr>
          <p:cNvSpPr>
            <a:spLocks noChangeArrowheads="1"/>
          </p:cNvSpPr>
          <p:nvPr/>
        </p:nvSpPr>
        <p:spPr bwMode="auto">
          <a:xfrm flipH="1">
            <a:off x="8250238" y="46482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62" name="Oval 94">
            <a:extLst>
              <a:ext uri="{FF2B5EF4-FFF2-40B4-BE49-F238E27FC236}">
                <a16:creationId xmlns:a16="http://schemas.microsoft.com/office/drawing/2014/main" id="{81875D84-4E02-4CB7-963C-78367E742B61}"/>
              </a:ext>
            </a:extLst>
          </p:cNvPr>
          <p:cNvSpPr>
            <a:spLocks noChangeArrowheads="1"/>
          </p:cNvSpPr>
          <p:nvPr/>
        </p:nvSpPr>
        <p:spPr bwMode="auto">
          <a:xfrm flipH="1">
            <a:off x="5049838" y="44196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63" name="Oval 95">
            <a:extLst>
              <a:ext uri="{FF2B5EF4-FFF2-40B4-BE49-F238E27FC236}">
                <a16:creationId xmlns:a16="http://schemas.microsoft.com/office/drawing/2014/main" id="{E9ECF9E9-987B-4B8A-A9F6-7AA611499E52}"/>
              </a:ext>
            </a:extLst>
          </p:cNvPr>
          <p:cNvSpPr>
            <a:spLocks noChangeArrowheads="1"/>
          </p:cNvSpPr>
          <p:nvPr/>
        </p:nvSpPr>
        <p:spPr bwMode="auto">
          <a:xfrm flipH="1">
            <a:off x="5202238" y="4572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64" name="Oval 96">
            <a:extLst>
              <a:ext uri="{FF2B5EF4-FFF2-40B4-BE49-F238E27FC236}">
                <a16:creationId xmlns:a16="http://schemas.microsoft.com/office/drawing/2014/main" id="{79E68DA4-4AB6-45FF-BC94-4EA8485A4BD4}"/>
              </a:ext>
            </a:extLst>
          </p:cNvPr>
          <p:cNvSpPr>
            <a:spLocks noChangeArrowheads="1"/>
          </p:cNvSpPr>
          <p:nvPr/>
        </p:nvSpPr>
        <p:spPr bwMode="auto">
          <a:xfrm flipH="1">
            <a:off x="5888038" y="47244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65" name="Oval 97">
            <a:extLst>
              <a:ext uri="{FF2B5EF4-FFF2-40B4-BE49-F238E27FC236}">
                <a16:creationId xmlns:a16="http://schemas.microsoft.com/office/drawing/2014/main" id="{0CD55511-1F4D-4633-9EF1-002C2E268E3D}"/>
              </a:ext>
            </a:extLst>
          </p:cNvPr>
          <p:cNvSpPr>
            <a:spLocks noChangeArrowheads="1"/>
          </p:cNvSpPr>
          <p:nvPr/>
        </p:nvSpPr>
        <p:spPr bwMode="auto">
          <a:xfrm flipH="1">
            <a:off x="5507038" y="48768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66" name="Oval 98">
            <a:extLst>
              <a:ext uri="{FF2B5EF4-FFF2-40B4-BE49-F238E27FC236}">
                <a16:creationId xmlns:a16="http://schemas.microsoft.com/office/drawing/2014/main" id="{D30DE984-7DF1-4F19-A410-C249F7B07158}"/>
              </a:ext>
            </a:extLst>
          </p:cNvPr>
          <p:cNvSpPr>
            <a:spLocks noChangeArrowheads="1"/>
          </p:cNvSpPr>
          <p:nvPr/>
        </p:nvSpPr>
        <p:spPr bwMode="auto">
          <a:xfrm flipH="1">
            <a:off x="5583238" y="44196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67" name="Oval 99">
            <a:extLst>
              <a:ext uri="{FF2B5EF4-FFF2-40B4-BE49-F238E27FC236}">
                <a16:creationId xmlns:a16="http://schemas.microsoft.com/office/drawing/2014/main" id="{DBAB073E-6164-4CEC-B678-401F3551AAA5}"/>
              </a:ext>
            </a:extLst>
          </p:cNvPr>
          <p:cNvSpPr>
            <a:spLocks noChangeArrowheads="1"/>
          </p:cNvSpPr>
          <p:nvPr/>
        </p:nvSpPr>
        <p:spPr bwMode="auto">
          <a:xfrm flipH="1">
            <a:off x="6421438" y="46482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68" name="Oval 100">
            <a:extLst>
              <a:ext uri="{FF2B5EF4-FFF2-40B4-BE49-F238E27FC236}">
                <a16:creationId xmlns:a16="http://schemas.microsoft.com/office/drawing/2014/main" id="{65D74670-6008-44D1-914E-DC5BBEFA5D3F}"/>
              </a:ext>
            </a:extLst>
          </p:cNvPr>
          <p:cNvSpPr>
            <a:spLocks noChangeArrowheads="1"/>
          </p:cNvSpPr>
          <p:nvPr/>
        </p:nvSpPr>
        <p:spPr bwMode="auto">
          <a:xfrm flipH="1">
            <a:off x="6116638" y="4191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69" name="Oval 101">
            <a:extLst>
              <a:ext uri="{FF2B5EF4-FFF2-40B4-BE49-F238E27FC236}">
                <a16:creationId xmlns:a16="http://schemas.microsoft.com/office/drawing/2014/main" id="{D303E063-B77A-4E6C-9367-A799698BF31B}"/>
              </a:ext>
            </a:extLst>
          </p:cNvPr>
          <p:cNvSpPr>
            <a:spLocks noChangeArrowheads="1"/>
          </p:cNvSpPr>
          <p:nvPr/>
        </p:nvSpPr>
        <p:spPr bwMode="auto">
          <a:xfrm flipH="1">
            <a:off x="6726238" y="280511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70" name="Oval 102">
            <a:extLst>
              <a:ext uri="{FF2B5EF4-FFF2-40B4-BE49-F238E27FC236}">
                <a16:creationId xmlns:a16="http://schemas.microsoft.com/office/drawing/2014/main" id="{970E3A0B-4C1F-4D50-B4BA-54B75996D560}"/>
              </a:ext>
            </a:extLst>
          </p:cNvPr>
          <p:cNvSpPr>
            <a:spLocks noChangeArrowheads="1"/>
          </p:cNvSpPr>
          <p:nvPr/>
        </p:nvSpPr>
        <p:spPr bwMode="auto">
          <a:xfrm flipH="1">
            <a:off x="7488238" y="31242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71" name="Oval 103">
            <a:extLst>
              <a:ext uri="{FF2B5EF4-FFF2-40B4-BE49-F238E27FC236}">
                <a16:creationId xmlns:a16="http://schemas.microsoft.com/office/drawing/2014/main" id="{0773EE7E-8719-4240-B3D4-12AA309BC394}"/>
              </a:ext>
            </a:extLst>
          </p:cNvPr>
          <p:cNvSpPr>
            <a:spLocks noChangeArrowheads="1"/>
          </p:cNvSpPr>
          <p:nvPr/>
        </p:nvSpPr>
        <p:spPr bwMode="auto">
          <a:xfrm flipH="1">
            <a:off x="7031038" y="310991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72" name="Oval 104">
            <a:extLst>
              <a:ext uri="{FF2B5EF4-FFF2-40B4-BE49-F238E27FC236}">
                <a16:creationId xmlns:a16="http://schemas.microsoft.com/office/drawing/2014/main" id="{75BC4943-10DF-4796-9895-B144DC1B3F60}"/>
              </a:ext>
            </a:extLst>
          </p:cNvPr>
          <p:cNvSpPr>
            <a:spLocks noChangeArrowheads="1"/>
          </p:cNvSpPr>
          <p:nvPr/>
        </p:nvSpPr>
        <p:spPr bwMode="auto">
          <a:xfrm flipH="1">
            <a:off x="7183438" y="326231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73" name="Oval 105">
            <a:extLst>
              <a:ext uri="{FF2B5EF4-FFF2-40B4-BE49-F238E27FC236}">
                <a16:creationId xmlns:a16="http://schemas.microsoft.com/office/drawing/2014/main" id="{346E19BC-5831-4969-B9D2-C804A7D266A6}"/>
              </a:ext>
            </a:extLst>
          </p:cNvPr>
          <p:cNvSpPr>
            <a:spLocks noChangeArrowheads="1"/>
          </p:cNvSpPr>
          <p:nvPr/>
        </p:nvSpPr>
        <p:spPr bwMode="auto">
          <a:xfrm flipH="1">
            <a:off x="7107238" y="37338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74" name="Oval 106">
            <a:extLst>
              <a:ext uri="{FF2B5EF4-FFF2-40B4-BE49-F238E27FC236}">
                <a16:creationId xmlns:a16="http://schemas.microsoft.com/office/drawing/2014/main" id="{D12D5184-5CA4-4228-9D55-556FF2881F36}"/>
              </a:ext>
            </a:extLst>
          </p:cNvPr>
          <p:cNvSpPr>
            <a:spLocks noChangeArrowheads="1"/>
          </p:cNvSpPr>
          <p:nvPr/>
        </p:nvSpPr>
        <p:spPr bwMode="auto">
          <a:xfrm flipH="1">
            <a:off x="6878638" y="295751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75" name="Oval 107">
            <a:extLst>
              <a:ext uri="{FF2B5EF4-FFF2-40B4-BE49-F238E27FC236}">
                <a16:creationId xmlns:a16="http://schemas.microsoft.com/office/drawing/2014/main" id="{08961A5A-4150-4D54-8FF4-E5CF03DC0A68}"/>
              </a:ext>
            </a:extLst>
          </p:cNvPr>
          <p:cNvSpPr>
            <a:spLocks noChangeArrowheads="1"/>
          </p:cNvSpPr>
          <p:nvPr/>
        </p:nvSpPr>
        <p:spPr bwMode="auto">
          <a:xfrm flipH="1">
            <a:off x="7031038" y="310991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76" name="Oval 108">
            <a:extLst>
              <a:ext uri="{FF2B5EF4-FFF2-40B4-BE49-F238E27FC236}">
                <a16:creationId xmlns:a16="http://schemas.microsoft.com/office/drawing/2014/main" id="{EF5DAC82-0C39-4513-A732-7AE24EE30A1C}"/>
              </a:ext>
            </a:extLst>
          </p:cNvPr>
          <p:cNvSpPr>
            <a:spLocks noChangeArrowheads="1"/>
          </p:cNvSpPr>
          <p:nvPr/>
        </p:nvSpPr>
        <p:spPr bwMode="auto">
          <a:xfrm flipH="1">
            <a:off x="7183438" y="27432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77" name="Text Box 109">
            <a:extLst>
              <a:ext uri="{FF2B5EF4-FFF2-40B4-BE49-F238E27FC236}">
                <a16:creationId xmlns:a16="http://schemas.microsoft.com/office/drawing/2014/main" id="{59370243-3069-4644-A4D4-A76047271962}"/>
              </a:ext>
            </a:extLst>
          </p:cNvPr>
          <p:cNvSpPr txBox="1">
            <a:spLocks noChangeArrowheads="1"/>
          </p:cNvSpPr>
          <p:nvPr/>
        </p:nvSpPr>
        <p:spPr bwMode="auto">
          <a:xfrm>
            <a:off x="2951163" y="927100"/>
            <a:ext cx="212026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dirty="0"/>
              <a:t>INSPIRATION</a:t>
            </a:r>
            <a:endParaRPr lang="en-US" altLang="en-US" sz="2400" dirty="0"/>
          </a:p>
        </p:txBody>
      </p:sp>
      <p:sp>
        <p:nvSpPr>
          <p:cNvPr id="186478" name="AutoShape 110">
            <a:extLst>
              <a:ext uri="{FF2B5EF4-FFF2-40B4-BE49-F238E27FC236}">
                <a16:creationId xmlns:a16="http://schemas.microsoft.com/office/drawing/2014/main" id="{E45734AD-CCC3-4AD0-9355-A45301C3FA5E}"/>
              </a:ext>
            </a:extLst>
          </p:cNvPr>
          <p:cNvSpPr>
            <a:spLocks noChangeArrowheads="1"/>
          </p:cNvSpPr>
          <p:nvPr/>
        </p:nvSpPr>
        <p:spPr bwMode="auto">
          <a:xfrm rot="5400000">
            <a:off x="5660233" y="1064420"/>
            <a:ext cx="458787" cy="612775"/>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rgbClr val="FF1900"/>
          </a:solidFill>
          <a:ln w="9525">
            <a:solidFill>
              <a:srgbClr val="00FF00"/>
            </a:solidFill>
            <a:miter lim="800000"/>
            <a:headEnd/>
            <a:tailEnd/>
          </a:ln>
          <a:effectLst/>
        </p:spPr>
        <p:txBody>
          <a:bodyPr wrap="none" anchor="ctr"/>
          <a:lstStyle/>
          <a:p>
            <a:endParaRPr lang="en-US"/>
          </a:p>
        </p:txBody>
      </p:sp>
      <p:sp>
        <p:nvSpPr>
          <p:cNvPr id="186480" name="Text Box 112">
            <a:extLst>
              <a:ext uri="{FF2B5EF4-FFF2-40B4-BE49-F238E27FC236}">
                <a16:creationId xmlns:a16="http://schemas.microsoft.com/office/drawing/2014/main" id="{548CBE55-19F1-47A6-9F0D-5C8E94D27A21}"/>
              </a:ext>
            </a:extLst>
          </p:cNvPr>
          <p:cNvSpPr txBox="1">
            <a:spLocks noChangeArrowheads="1"/>
          </p:cNvSpPr>
          <p:nvPr/>
        </p:nvSpPr>
        <p:spPr bwMode="auto">
          <a:xfrm>
            <a:off x="1771651" y="3482976"/>
            <a:ext cx="2048959" cy="5847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ct val="30000"/>
              </a:spcBef>
            </a:pPr>
            <a:r>
              <a:rPr lang="en-US" altLang="en-US" sz="3200" b="1">
                <a:solidFill>
                  <a:schemeClr val="bg2"/>
                </a:solidFill>
              </a:rPr>
              <a:t>DIFFUSION</a:t>
            </a:r>
          </a:p>
        </p:txBody>
      </p:sp>
      <p:sp>
        <p:nvSpPr>
          <p:cNvPr id="186483" name="Rectangle 115">
            <a:extLst>
              <a:ext uri="{FF2B5EF4-FFF2-40B4-BE49-F238E27FC236}">
                <a16:creationId xmlns:a16="http://schemas.microsoft.com/office/drawing/2014/main" id="{5C5AAE6B-46F2-49DC-B5B4-F6AEBD064267}"/>
              </a:ext>
            </a:extLst>
          </p:cNvPr>
          <p:cNvSpPr>
            <a:spLocks noChangeArrowheads="1"/>
          </p:cNvSpPr>
          <p:nvPr/>
        </p:nvSpPr>
        <p:spPr bwMode="auto">
          <a:xfrm>
            <a:off x="3219450" y="5842507"/>
            <a:ext cx="5016630" cy="584775"/>
          </a:xfrm>
          <a:prstGeom prst="rect">
            <a:avLst/>
          </a:prstGeom>
          <a:noFill/>
          <a:ln w="9525">
            <a:solidFill>
              <a:srgbClr val="FF33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s-ES" altLang="ja-JP" sz="3200" b="1">
                <a:ea typeface="MS Mincho" panose="02020609040205080304" pitchFamily="49" charset="-128"/>
              </a:rPr>
              <a:t>VO</a:t>
            </a:r>
            <a:r>
              <a:rPr lang="es-ES" altLang="ja-JP" sz="4000" b="1" baseline="-8000">
                <a:ea typeface="MS Mincho" panose="02020609040205080304" pitchFamily="49" charset="-128"/>
              </a:rPr>
              <a:t>2 </a:t>
            </a:r>
            <a:r>
              <a:rPr lang="es-ES" altLang="ja-JP" sz="3200" b="1">
                <a:ea typeface="MS Mincho" panose="02020609040205080304" pitchFamily="49" charset="-128"/>
              </a:rPr>
              <a:t>   =    VA x [FIO</a:t>
            </a:r>
            <a:r>
              <a:rPr lang="es-ES" altLang="ja-JP" sz="4000" b="1" baseline="-8000">
                <a:ea typeface="MS Mincho" panose="02020609040205080304" pitchFamily="49" charset="-128"/>
              </a:rPr>
              <a:t>2</a:t>
            </a:r>
            <a:r>
              <a:rPr lang="es-ES" altLang="ja-JP" sz="3200" b="1">
                <a:ea typeface="MS Mincho" panose="02020609040205080304" pitchFamily="49" charset="-128"/>
              </a:rPr>
              <a:t>  -  FAO</a:t>
            </a:r>
            <a:r>
              <a:rPr lang="es-ES" altLang="ja-JP" sz="4000" b="1" baseline="-8000">
                <a:ea typeface="MS Mincho" panose="02020609040205080304" pitchFamily="49" charset="-128"/>
              </a:rPr>
              <a:t>2</a:t>
            </a:r>
            <a:r>
              <a:rPr lang="es-ES" altLang="ja-JP" sz="3200" b="1">
                <a:ea typeface="MS Mincho" panose="02020609040205080304" pitchFamily="49" charset="-128"/>
              </a:rPr>
              <a:t>]</a:t>
            </a:r>
            <a:endParaRPr lang="en-US" altLang="ja-JP" sz="3200" b="1">
              <a:ea typeface="ＭＳ Ｐゴシック" panose="020B0600070205080204" pitchFamily="34" charset="-128"/>
            </a:endParaRPr>
          </a:p>
        </p:txBody>
      </p:sp>
      <p:sp>
        <p:nvSpPr>
          <p:cNvPr id="186486" name="Oval 118">
            <a:extLst>
              <a:ext uri="{FF2B5EF4-FFF2-40B4-BE49-F238E27FC236}">
                <a16:creationId xmlns:a16="http://schemas.microsoft.com/office/drawing/2014/main" id="{2DB13FE0-9EF4-4260-9CD8-2E1EEB53824D}"/>
              </a:ext>
            </a:extLst>
          </p:cNvPr>
          <p:cNvSpPr>
            <a:spLocks noChangeArrowheads="1"/>
          </p:cNvSpPr>
          <p:nvPr/>
        </p:nvSpPr>
        <p:spPr bwMode="auto">
          <a:xfrm flipH="1">
            <a:off x="5297488" y="5905500"/>
            <a:ext cx="76200" cy="76200"/>
          </a:xfrm>
          <a:prstGeom prst="ellipse">
            <a:avLst/>
          </a:prstGeom>
          <a:solidFill>
            <a:srgbClr val="66FFFF"/>
          </a:solidFill>
          <a:ln w="9525">
            <a:solidFill>
              <a:srgbClr val="66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6487" name="Oval 119">
            <a:extLst>
              <a:ext uri="{FF2B5EF4-FFF2-40B4-BE49-F238E27FC236}">
                <a16:creationId xmlns:a16="http://schemas.microsoft.com/office/drawing/2014/main" id="{E4844041-7113-442E-82B6-D8CF64BA0493}"/>
              </a:ext>
            </a:extLst>
          </p:cNvPr>
          <p:cNvSpPr>
            <a:spLocks noChangeArrowheads="1"/>
          </p:cNvSpPr>
          <p:nvPr/>
        </p:nvSpPr>
        <p:spPr bwMode="auto">
          <a:xfrm flipH="1">
            <a:off x="3392488" y="5905500"/>
            <a:ext cx="76200" cy="76200"/>
          </a:xfrm>
          <a:prstGeom prst="ellipse">
            <a:avLst/>
          </a:prstGeom>
          <a:solidFill>
            <a:schemeClr val="tx1"/>
          </a:solidFill>
          <a:ln w="9525">
            <a:solidFill>
              <a:srgbClr val="66FFFF"/>
            </a:solidFill>
            <a:round/>
            <a:headEnd/>
            <a:tailEnd/>
          </a:ln>
          <a:effectLst/>
        </p:spPr>
        <p:txBody>
          <a:bodyPr wrap="none" anchor="ctr"/>
          <a:lstStyle/>
          <a:p>
            <a:endParaRPr lang="en-US"/>
          </a:p>
        </p:txBody>
      </p:sp>
      <p:sp>
        <p:nvSpPr>
          <p:cNvPr id="186488" name="Rectangle 120">
            <a:extLst>
              <a:ext uri="{FF2B5EF4-FFF2-40B4-BE49-F238E27FC236}">
                <a16:creationId xmlns:a16="http://schemas.microsoft.com/office/drawing/2014/main" id="{BDE13FE9-1E74-4DEC-B9F9-CEF25117DA27}"/>
              </a:ext>
            </a:extLst>
          </p:cNvPr>
          <p:cNvSpPr>
            <a:spLocks noChangeArrowheads="1"/>
          </p:cNvSpPr>
          <p:nvPr/>
        </p:nvSpPr>
        <p:spPr bwMode="auto">
          <a:xfrm>
            <a:off x="6937376" y="1306514"/>
            <a:ext cx="165910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 altLang="ja-JP" sz="2400" b="1">
                <a:ea typeface="ＭＳ Ｐゴシック" panose="020B0600070205080204" pitchFamily="34" charset="-128"/>
              </a:rPr>
              <a:t>FAO</a:t>
            </a:r>
            <a:r>
              <a:rPr lang="es-ES" altLang="ja-JP" sz="3200" b="1" baseline="-8000">
                <a:ea typeface="ＭＳ Ｐゴシック" panose="020B0600070205080204" pitchFamily="34" charset="-128"/>
              </a:rPr>
              <a:t>2</a:t>
            </a:r>
            <a:r>
              <a:rPr lang="es-ES" altLang="ja-JP" sz="2400" b="1">
                <a:ea typeface="ＭＳ Ｐゴシック" panose="020B0600070205080204" pitchFamily="34" charset="-128"/>
              </a:rPr>
              <a:t>, PAO</a:t>
            </a:r>
            <a:r>
              <a:rPr lang="es-ES" altLang="ja-JP" sz="3200" b="1" baseline="-8000">
                <a:ea typeface="ＭＳ Ｐゴシック" panose="020B0600070205080204" pitchFamily="34" charset="-128"/>
              </a:rPr>
              <a:t>2</a:t>
            </a:r>
            <a:endParaRPr lang="en-US" altLang="en-US" sz="3200" b="1" baseline="-8000"/>
          </a:p>
        </p:txBody>
      </p:sp>
      <p:sp>
        <p:nvSpPr>
          <p:cNvPr id="186489" name="Rectangle 121">
            <a:extLst>
              <a:ext uri="{FF2B5EF4-FFF2-40B4-BE49-F238E27FC236}">
                <a16:creationId xmlns:a16="http://schemas.microsoft.com/office/drawing/2014/main" id="{319462DA-8B4E-484D-94A3-F4A155F8486F}"/>
              </a:ext>
            </a:extLst>
          </p:cNvPr>
          <p:cNvSpPr>
            <a:spLocks noChangeArrowheads="1"/>
          </p:cNvSpPr>
          <p:nvPr/>
        </p:nvSpPr>
        <p:spPr bwMode="auto">
          <a:xfrm>
            <a:off x="3165475" y="1344614"/>
            <a:ext cx="149752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 altLang="ja-JP" sz="2400" b="1">
                <a:ea typeface="ＭＳ Ｐゴシック" panose="020B0600070205080204" pitchFamily="34" charset="-128"/>
              </a:rPr>
              <a:t>FIO</a:t>
            </a:r>
            <a:r>
              <a:rPr lang="es-ES" altLang="ja-JP" sz="3200" b="1" baseline="-8000">
                <a:ea typeface="ＭＳ Ｐゴシック" panose="020B0600070205080204" pitchFamily="34" charset="-128"/>
              </a:rPr>
              <a:t>2</a:t>
            </a:r>
            <a:r>
              <a:rPr lang="es-ES" altLang="ja-JP" sz="2400" b="1">
                <a:ea typeface="ＭＳ Ｐゴシック" panose="020B0600070205080204" pitchFamily="34" charset="-128"/>
              </a:rPr>
              <a:t>, PIO</a:t>
            </a:r>
            <a:r>
              <a:rPr lang="es-ES" altLang="ja-JP" sz="3200" b="1" baseline="-8000">
                <a:ea typeface="ＭＳ Ｐゴシック" panose="020B0600070205080204" pitchFamily="34" charset="-128"/>
              </a:rPr>
              <a:t>2</a:t>
            </a:r>
            <a:endParaRPr lang="en-US" altLang="en-US" sz="3200" b="1" baseline="-8000"/>
          </a:p>
        </p:txBody>
      </p:sp>
      <p:sp>
        <p:nvSpPr>
          <p:cNvPr id="186490" name="Oval 122">
            <a:extLst>
              <a:ext uri="{FF2B5EF4-FFF2-40B4-BE49-F238E27FC236}">
                <a16:creationId xmlns:a16="http://schemas.microsoft.com/office/drawing/2014/main" id="{A6747D0B-D8BC-4DFC-A76B-44872EAB8097}"/>
              </a:ext>
            </a:extLst>
          </p:cNvPr>
          <p:cNvSpPr>
            <a:spLocks noChangeArrowheads="1"/>
          </p:cNvSpPr>
          <p:nvPr/>
        </p:nvSpPr>
        <p:spPr bwMode="auto">
          <a:xfrm flipH="1">
            <a:off x="7354888" y="279400"/>
            <a:ext cx="76200" cy="76200"/>
          </a:xfrm>
          <a:prstGeom prst="ellipse">
            <a:avLst/>
          </a:prstGeom>
          <a:solidFill>
            <a:srgbClr val="66FFFF"/>
          </a:solidFill>
          <a:ln w="9525">
            <a:solidFill>
              <a:srgbClr val="66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383757794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864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64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648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648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648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64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423" grpId="0"/>
      <p:bldP spid="186483" grpId="0" animBg="1"/>
      <p:bldP spid="186488" grpId="0"/>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Text Box 2">
            <a:extLst>
              <a:ext uri="{FF2B5EF4-FFF2-40B4-BE49-F238E27FC236}">
                <a16:creationId xmlns:a16="http://schemas.microsoft.com/office/drawing/2014/main" id="{9CB3B56E-8766-4F55-8AEC-0753539AEF79}"/>
              </a:ext>
            </a:extLst>
          </p:cNvPr>
          <p:cNvSpPr txBox="1">
            <a:spLocks noChangeArrowheads="1"/>
          </p:cNvSpPr>
          <p:nvPr/>
        </p:nvSpPr>
        <p:spPr bwMode="auto">
          <a:xfrm>
            <a:off x="3973514" y="1501776"/>
            <a:ext cx="4657725" cy="400367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3200" b="1" dirty="0"/>
              <a:t>Four main  functions:</a:t>
            </a:r>
          </a:p>
          <a:p>
            <a:endParaRPr lang="en-US" altLang="en-US" sz="3200" b="1" dirty="0"/>
          </a:p>
          <a:p>
            <a:pPr>
              <a:lnSpc>
                <a:spcPct val="150000"/>
              </a:lnSpc>
              <a:buClr>
                <a:srgbClr val="FF33CC"/>
              </a:buClr>
              <a:buSzPct val="150000"/>
              <a:buFontTx/>
              <a:buChar char="•"/>
            </a:pPr>
            <a:r>
              <a:rPr lang="en-US" altLang="en-US" sz="3200" b="1" dirty="0">
                <a:solidFill>
                  <a:schemeClr val="bg1">
                    <a:lumMod val="65000"/>
                  </a:schemeClr>
                </a:solidFill>
              </a:rPr>
              <a:t> Ventilation</a:t>
            </a:r>
          </a:p>
          <a:p>
            <a:pPr>
              <a:lnSpc>
                <a:spcPct val="150000"/>
              </a:lnSpc>
              <a:buClr>
                <a:srgbClr val="FF33CC"/>
              </a:buClr>
              <a:buSzPct val="150000"/>
              <a:buFontTx/>
              <a:buChar char="•"/>
            </a:pPr>
            <a:r>
              <a:rPr lang="en-US" altLang="en-US" sz="3200" b="1" dirty="0"/>
              <a:t> Alveolar diffusion</a:t>
            </a:r>
          </a:p>
          <a:p>
            <a:pPr>
              <a:lnSpc>
                <a:spcPct val="150000"/>
              </a:lnSpc>
              <a:buClr>
                <a:srgbClr val="FF33CC"/>
              </a:buClr>
              <a:buSzPct val="150000"/>
              <a:buFontTx/>
              <a:buChar char="•"/>
            </a:pPr>
            <a:r>
              <a:rPr lang="en-US" altLang="en-US" sz="3200" b="1" dirty="0"/>
              <a:t> </a:t>
            </a:r>
            <a:r>
              <a:rPr lang="en-US" altLang="en-US" sz="3200" b="1" dirty="0">
                <a:solidFill>
                  <a:schemeClr val="bg1">
                    <a:lumMod val="65000"/>
                  </a:schemeClr>
                </a:solidFill>
              </a:rPr>
              <a:t>Circulatory perfusion</a:t>
            </a:r>
          </a:p>
          <a:p>
            <a:pPr>
              <a:lnSpc>
                <a:spcPct val="150000"/>
              </a:lnSpc>
              <a:buClr>
                <a:srgbClr val="FF33CC"/>
              </a:buClr>
              <a:buSzPct val="150000"/>
              <a:buFontTx/>
              <a:buChar char="•"/>
            </a:pPr>
            <a:r>
              <a:rPr lang="en-US" altLang="en-US" sz="3200" b="1" dirty="0">
                <a:solidFill>
                  <a:schemeClr val="bg1">
                    <a:lumMod val="65000"/>
                  </a:schemeClr>
                </a:solidFill>
              </a:rPr>
              <a:t> Muscle diffusion</a:t>
            </a:r>
          </a:p>
        </p:txBody>
      </p:sp>
    </p:spTree>
    <p:extLst>
      <p:ext uri="{BB962C8B-B14F-4D97-AF65-F5344CB8AC3E}">
        <p14:creationId xmlns:p14="http://schemas.microsoft.com/office/powerpoint/2010/main" val="120053294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Line 2">
            <a:extLst>
              <a:ext uri="{FF2B5EF4-FFF2-40B4-BE49-F238E27FC236}">
                <a16:creationId xmlns:a16="http://schemas.microsoft.com/office/drawing/2014/main" id="{C9BC1ECC-992C-4CD5-8D1D-2EB8EFDD834F}"/>
              </a:ext>
            </a:extLst>
          </p:cNvPr>
          <p:cNvSpPr>
            <a:spLocks noChangeShapeType="1"/>
          </p:cNvSpPr>
          <p:nvPr/>
        </p:nvSpPr>
        <p:spPr bwMode="auto">
          <a:xfrm>
            <a:off x="3373438" y="4038600"/>
            <a:ext cx="57150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395" name="Arc 3">
            <a:extLst>
              <a:ext uri="{FF2B5EF4-FFF2-40B4-BE49-F238E27FC236}">
                <a16:creationId xmlns:a16="http://schemas.microsoft.com/office/drawing/2014/main" id="{9E528B6C-55AB-468B-97C1-3A028E0C6117}"/>
              </a:ext>
            </a:extLst>
          </p:cNvPr>
          <p:cNvSpPr>
            <a:spLocks/>
          </p:cNvSpPr>
          <p:nvPr/>
        </p:nvSpPr>
        <p:spPr bwMode="auto">
          <a:xfrm rot="16200000">
            <a:off x="4212432" y="2286794"/>
            <a:ext cx="1905000" cy="1903413"/>
          </a:xfrm>
          <a:custGeom>
            <a:avLst/>
            <a:gdLst>
              <a:gd name="G0" fmla="+- 0 0 0"/>
              <a:gd name="G1" fmla="+- 21511 0 0"/>
              <a:gd name="G2" fmla="+- 21600 0 0"/>
              <a:gd name="T0" fmla="*/ 1958 w 21471"/>
              <a:gd name="T1" fmla="*/ 0 h 21511"/>
              <a:gd name="T2" fmla="*/ 21471 w 21471"/>
              <a:gd name="T3" fmla="*/ 19152 h 21511"/>
              <a:gd name="T4" fmla="*/ 0 w 21471"/>
              <a:gd name="T5" fmla="*/ 21511 h 21511"/>
            </a:gdLst>
            <a:ahLst/>
            <a:cxnLst>
              <a:cxn ang="0">
                <a:pos x="T0" y="T1"/>
              </a:cxn>
              <a:cxn ang="0">
                <a:pos x="T2" y="T3"/>
              </a:cxn>
              <a:cxn ang="0">
                <a:pos x="T4" y="T5"/>
              </a:cxn>
            </a:cxnLst>
            <a:rect l="0" t="0" r="r" b="b"/>
            <a:pathLst>
              <a:path w="21471" h="21511" fill="none" extrusionOk="0">
                <a:moveTo>
                  <a:pt x="1958" y="-1"/>
                </a:moveTo>
                <a:cubicBezTo>
                  <a:pt x="12189" y="931"/>
                  <a:pt x="20348" y="8939"/>
                  <a:pt x="21470" y="19152"/>
                </a:cubicBezTo>
              </a:path>
              <a:path w="21471" h="21511" stroke="0" extrusionOk="0">
                <a:moveTo>
                  <a:pt x="1958" y="-1"/>
                </a:moveTo>
                <a:cubicBezTo>
                  <a:pt x="12189" y="931"/>
                  <a:pt x="20348" y="8939"/>
                  <a:pt x="21470" y="19152"/>
                </a:cubicBezTo>
                <a:lnTo>
                  <a:pt x="0" y="21511"/>
                </a:lnTo>
                <a:close/>
              </a:path>
            </a:pathLst>
          </a:custGeom>
          <a:noFill/>
          <a:ln w="57150">
            <a:solidFill>
              <a:srgbClr val="C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396" name="Arc 4">
            <a:extLst>
              <a:ext uri="{FF2B5EF4-FFF2-40B4-BE49-F238E27FC236}">
                <a16:creationId xmlns:a16="http://schemas.microsoft.com/office/drawing/2014/main" id="{62A2177C-25D3-41D9-B571-054D78294666}"/>
              </a:ext>
            </a:extLst>
          </p:cNvPr>
          <p:cNvSpPr>
            <a:spLocks/>
          </p:cNvSpPr>
          <p:nvPr/>
        </p:nvSpPr>
        <p:spPr bwMode="auto">
          <a:xfrm rot="114626">
            <a:off x="6235700" y="2330450"/>
            <a:ext cx="1938338" cy="1720850"/>
          </a:xfrm>
          <a:custGeom>
            <a:avLst/>
            <a:gdLst>
              <a:gd name="G0" fmla="+- 0 0 0"/>
              <a:gd name="G1" fmla="+- 21492 0 0"/>
              <a:gd name="G2" fmla="+- 21600 0 0"/>
              <a:gd name="T0" fmla="*/ 2157 w 21587"/>
              <a:gd name="T1" fmla="*/ 0 h 21492"/>
              <a:gd name="T2" fmla="*/ 21587 w 21587"/>
              <a:gd name="T3" fmla="*/ 20744 h 21492"/>
              <a:gd name="T4" fmla="*/ 0 w 21587"/>
              <a:gd name="T5" fmla="*/ 21492 h 21492"/>
            </a:gdLst>
            <a:ahLst/>
            <a:cxnLst>
              <a:cxn ang="0">
                <a:pos x="T0" y="T1"/>
              </a:cxn>
              <a:cxn ang="0">
                <a:pos x="T2" y="T3"/>
              </a:cxn>
              <a:cxn ang="0">
                <a:pos x="T4" y="T5"/>
              </a:cxn>
            </a:cxnLst>
            <a:rect l="0" t="0" r="r" b="b"/>
            <a:pathLst>
              <a:path w="21587" h="21492" fill="none" extrusionOk="0">
                <a:moveTo>
                  <a:pt x="2157" y="-1"/>
                </a:moveTo>
                <a:cubicBezTo>
                  <a:pt x="12911" y="1079"/>
                  <a:pt x="21212" y="9941"/>
                  <a:pt x="21587" y="20743"/>
                </a:cubicBezTo>
              </a:path>
              <a:path w="21587" h="21492" stroke="0" extrusionOk="0">
                <a:moveTo>
                  <a:pt x="2157" y="-1"/>
                </a:moveTo>
                <a:cubicBezTo>
                  <a:pt x="12911" y="1079"/>
                  <a:pt x="21212" y="9941"/>
                  <a:pt x="21587" y="20743"/>
                </a:cubicBezTo>
                <a:lnTo>
                  <a:pt x="0" y="21492"/>
                </a:lnTo>
                <a:close/>
              </a:path>
            </a:pathLst>
          </a:custGeom>
          <a:noFill/>
          <a:ln w="57150">
            <a:solidFill>
              <a:srgbClr val="C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397" name="Line 5">
            <a:extLst>
              <a:ext uri="{FF2B5EF4-FFF2-40B4-BE49-F238E27FC236}">
                <a16:creationId xmlns:a16="http://schemas.microsoft.com/office/drawing/2014/main" id="{0DC52C3F-32BD-4F2D-AC5C-4C1FFA03D65F}"/>
              </a:ext>
            </a:extLst>
          </p:cNvPr>
          <p:cNvSpPr>
            <a:spLocks noChangeShapeType="1"/>
          </p:cNvSpPr>
          <p:nvPr/>
        </p:nvSpPr>
        <p:spPr bwMode="auto">
          <a:xfrm flipV="1">
            <a:off x="5888038" y="1555750"/>
            <a:ext cx="0" cy="762000"/>
          </a:xfrm>
          <a:prstGeom prst="line">
            <a:avLst/>
          </a:prstGeom>
          <a:noFill/>
          <a:ln w="57150">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398" name="Line 6">
            <a:extLst>
              <a:ext uri="{FF2B5EF4-FFF2-40B4-BE49-F238E27FC236}">
                <a16:creationId xmlns:a16="http://schemas.microsoft.com/office/drawing/2014/main" id="{86EBA4B6-B508-43B7-82AE-C9E807DC816D}"/>
              </a:ext>
            </a:extLst>
          </p:cNvPr>
          <p:cNvSpPr>
            <a:spLocks noChangeShapeType="1"/>
          </p:cNvSpPr>
          <p:nvPr/>
        </p:nvSpPr>
        <p:spPr bwMode="auto">
          <a:xfrm flipV="1">
            <a:off x="6435725" y="1571625"/>
            <a:ext cx="0" cy="762000"/>
          </a:xfrm>
          <a:prstGeom prst="line">
            <a:avLst/>
          </a:prstGeom>
          <a:noFill/>
          <a:ln w="57150">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399" name="Line 7">
            <a:extLst>
              <a:ext uri="{FF2B5EF4-FFF2-40B4-BE49-F238E27FC236}">
                <a16:creationId xmlns:a16="http://schemas.microsoft.com/office/drawing/2014/main" id="{D1DB2831-2AEE-478A-A658-60B1B65DC277}"/>
              </a:ext>
            </a:extLst>
          </p:cNvPr>
          <p:cNvSpPr>
            <a:spLocks noChangeShapeType="1"/>
          </p:cNvSpPr>
          <p:nvPr/>
        </p:nvSpPr>
        <p:spPr bwMode="auto">
          <a:xfrm>
            <a:off x="3373438" y="5105400"/>
            <a:ext cx="57150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00" name="Oval 8">
            <a:extLst>
              <a:ext uri="{FF2B5EF4-FFF2-40B4-BE49-F238E27FC236}">
                <a16:creationId xmlns:a16="http://schemas.microsoft.com/office/drawing/2014/main" id="{0B70234A-EC18-41AE-9B3B-84421F61F8DD}"/>
              </a:ext>
            </a:extLst>
          </p:cNvPr>
          <p:cNvSpPr>
            <a:spLocks noChangeArrowheads="1"/>
          </p:cNvSpPr>
          <p:nvPr/>
        </p:nvSpPr>
        <p:spPr bwMode="auto">
          <a:xfrm flipH="1">
            <a:off x="5354638" y="46482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01" name="Oval 9">
            <a:extLst>
              <a:ext uri="{FF2B5EF4-FFF2-40B4-BE49-F238E27FC236}">
                <a16:creationId xmlns:a16="http://schemas.microsoft.com/office/drawing/2014/main" id="{CBD14BAD-7F15-4F31-BEED-306C7853A395}"/>
              </a:ext>
            </a:extLst>
          </p:cNvPr>
          <p:cNvSpPr>
            <a:spLocks noChangeArrowheads="1"/>
          </p:cNvSpPr>
          <p:nvPr/>
        </p:nvSpPr>
        <p:spPr bwMode="auto">
          <a:xfrm flipH="1">
            <a:off x="6116638" y="48006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02" name="Oval 10">
            <a:extLst>
              <a:ext uri="{FF2B5EF4-FFF2-40B4-BE49-F238E27FC236}">
                <a16:creationId xmlns:a16="http://schemas.microsoft.com/office/drawing/2014/main" id="{4F55CE92-41F4-47FE-9104-90FF2C5E6B10}"/>
              </a:ext>
            </a:extLst>
          </p:cNvPr>
          <p:cNvSpPr>
            <a:spLocks noChangeArrowheads="1"/>
          </p:cNvSpPr>
          <p:nvPr/>
        </p:nvSpPr>
        <p:spPr bwMode="auto">
          <a:xfrm flipH="1">
            <a:off x="4135438" y="4191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03" name="Oval 11">
            <a:extLst>
              <a:ext uri="{FF2B5EF4-FFF2-40B4-BE49-F238E27FC236}">
                <a16:creationId xmlns:a16="http://schemas.microsoft.com/office/drawing/2014/main" id="{DACE7C6D-6B8F-40A8-90A0-5EDAD73D6A50}"/>
              </a:ext>
            </a:extLst>
          </p:cNvPr>
          <p:cNvSpPr>
            <a:spLocks noChangeArrowheads="1"/>
          </p:cNvSpPr>
          <p:nvPr/>
        </p:nvSpPr>
        <p:spPr bwMode="auto">
          <a:xfrm flipH="1">
            <a:off x="4287838" y="46482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04" name="Oval 12">
            <a:extLst>
              <a:ext uri="{FF2B5EF4-FFF2-40B4-BE49-F238E27FC236}">
                <a16:creationId xmlns:a16="http://schemas.microsoft.com/office/drawing/2014/main" id="{5349A6F9-7123-4F8C-BD49-F4157A1D2903}"/>
              </a:ext>
            </a:extLst>
          </p:cNvPr>
          <p:cNvSpPr>
            <a:spLocks noChangeArrowheads="1"/>
          </p:cNvSpPr>
          <p:nvPr/>
        </p:nvSpPr>
        <p:spPr bwMode="auto">
          <a:xfrm flipH="1">
            <a:off x="5049838" y="310991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05" name="Oval 13">
            <a:extLst>
              <a:ext uri="{FF2B5EF4-FFF2-40B4-BE49-F238E27FC236}">
                <a16:creationId xmlns:a16="http://schemas.microsoft.com/office/drawing/2014/main" id="{77D643CE-8852-4D57-9A86-74AA988E6F79}"/>
              </a:ext>
            </a:extLst>
          </p:cNvPr>
          <p:cNvSpPr>
            <a:spLocks noChangeArrowheads="1"/>
          </p:cNvSpPr>
          <p:nvPr/>
        </p:nvSpPr>
        <p:spPr bwMode="auto">
          <a:xfrm flipH="1">
            <a:off x="7183438" y="48006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06" name="Oval 14">
            <a:extLst>
              <a:ext uri="{FF2B5EF4-FFF2-40B4-BE49-F238E27FC236}">
                <a16:creationId xmlns:a16="http://schemas.microsoft.com/office/drawing/2014/main" id="{D5364455-05EC-42B9-B786-5AEF0B495890}"/>
              </a:ext>
            </a:extLst>
          </p:cNvPr>
          <p:cNvSpPr>
            <a:spLocks noChangeArrowheads="1"/>
          </p:cNvSpPr>
          <p:nvPr/>
        </p:nvSpPr>
        <p:spPr bwMode="auto">
          <a:xfrm flipH="1">
            <a:off x="5811838" y="4191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07" name="Oval 15">
            <a:extLst>
              <a:ext uri="{FF2B5EF4-FFF2-40B4-BE49-F238E27FC236}">
                <a16:creationId xmlns:a16="http://schemas.microsoft.com/office/drawing/2014/main" id="{7AC1D044-3398-472B-9D58-5ACCC266BCE0}"/>
              </a:ext>
            </a:extLst>
          </p:cNvPr>
          <p:cNvSpPr>
            <a:spLocks noChangeArrowheads="1"/>
          </p:cNvSpPr>
          <p:nvPr/>
        </p:nvSpPr>
        <p:spPr bwMode="auto">
          <a:xfrm flipH="1">
            <a:off x="4821238" y="48006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08" name="Oval 16">
            <a:extLst>
              <a:ext uri="{FF2B5EF4-FFF2-40B4-BE49-F238E27FC236}">
                <a16:creationId xmlns:a16="http://schemas.microsoft.com/office/drawing/2014/main" id="{4495DB62-458C-4B63-B3D4-071BF6F4E8EA}"/>
              </a:ext>
            </a:extLst>
          </p:cNvPr>
          <p:cNvSpPr>
            <a:spLocks noChangeArrowheads="1"/>
          </p:cNvSpPr>
          <p:nvPr/>
        </p:nvSpPr>
        <p:spPr bwMode="auto">
          <a:xfrm flipH="1">
            <a:off x="4440238" y="43434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09" name="Oval 17">
            <a:extLst>
              <a:ext uri="{FF2B5EF4-FFF2-40B4-BE49-F238E27FC236}">
                <a16:creationId xmlns:a16="http://schemas.microsoft.com/office/drawing/2014/main" id="{693EAC2D-3816-43E2-9C03-B623232B770E}"/>
              </a:ext>
            </a:extLst>
          </p:cNvPr>
          <p:cNvSpPr>
            <a:spLocks noChangeArrowheads="1"/>
          </p:cNvSpPr>
          <p:nvPr/>
        </p:nvSpPr>
        <p:spPr bwMode="auto">
          <a:xfrm flipH="1">
            <a:off x="6345238" y="43434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10" name="Oval 18">
            <a:extLst>
              <a:ext uri="{FF2B5EF4-FFF2-40B4-BE49-F238E27FC236}">
                <a16:creationId xmlns:a16="http://schemas.microsoft.com/office/drawing/2014/main" id="{AD589BDC-D815-4988-84AB-AFA6E43E31C1}"/>
              </a:ext>
            </a:extLst>
          </p:cNvPr>
          <p:cNvSpPr>
            <a:spLocks noChangeArrowheads="1"/>
          </p:cNvSpPr>
          <p:nvPr/>
        </p:nvSpPr>
        <p:spPr bwMode="auto">
          <a:xfrm flipH="1">
            <a:off x="5583238" y="265271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11" name="Oval 19">
            <a:extLst>
              <a:ext uri="{FF2B5EF4-FFF2-40B4-BE49-F238E27FC236}">
                <a16:creationId xmlns:a16="http://schemas.microsoft.com/office/drawing/2014/main" id="{B6D299A1-4616-40FA-9DCB-65A4B253B2E2}"/>
              </a:ext>
            </a:extLst>
          </p:cNvPr>
          <p:cNvSpPr>
            <a:spLocks noChangeArrowheads="1"/>
          </p:cNvSpPr>
          <p:nvPr/>
        </p:nvSpPr>
        <p:spPr bwMode="auto">
          <a:xfrm flipH="1">
            <a:off x="5278438" y="43434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12" name="Oval 20">
            <a:extLst>
              <a:ext uri="{FF2B5EF4-FFF2-40B4-BE49-F238E27FC236}">
                <a16:creationId xmlns:a16="http://schemas.microsoft.com/office/drawing/2014/main" id="{3E64D131-1E41-4A1C-8143-83B86A52E573}"/>
              </a:ext>
            </a:extLst>
          </p:cNvPr>
          <p:cNvSpPr>
            <a:spLocks noChangeArrowheads="1"/>
          </p:cNvSpPr>
          <p:nvPr/>
        </p:nvSpPr>
        <p:spPr bwMode="auto">
          <a:xfrm flipH="1">
            <a:off x="6650038" y="379571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13" name="Oval 21">
            <a:extLst>
              <a:ext uri="{FF2B5EF4-FFF2-40B4-BE49-F238E27FC236}">
                <a16:creationId xmlns:a16="http://schemas.microsoft.com/office/drawing/2014/main" id="{BA9CBF54-29E2-4482-8616-8F70AFC4FF4B}"/>
              </a:ext>
            </a:extLst>
          </p:cNvPr>
          <p:cNvSpPr>
            <a:spLocks noChangeArrowheads="1"/>
          </p:cNvSpPr>
          <p:nvPr/>
        </p:nvSpPr>
        <p:spPr bwMode="auto">
          <a:xfrm flipH="1">
            <a:off x="5507038" y="310991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14" name="Oval 22">
            <a:extLst>
              <a:ext uri="{FF2B5EF4-FFF2-40B4-BE49-F238E27FC236}">
                <a16:creationId xmlns:a16="http://schemas.microsoft.com/office/drawing/2014/main" id="{8EF3B2E6-DD1D-4F6B-AD00-CE03295263B0}"/>
              </a:ext>
            </a:extLst>
          </p:cNvPr>
          <p:cNvSpPr>
            <a:spLocks noChangeArrowheads="1"/>
          </p:cNvSpPr>
          <p:nvPr/>
        </p:nvSpPr>
        <p:spPr bwMode="auto">
          <a:xfrm flipH="1">
            <a:off x="6878638" y="349091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15" name="Oval 23">
            <a:extLst>
              <a:ext uri="{FF2B5EF4-FFF2-40B4-BE49-F238E27FC236}">
                <a16:creationId xmlns:a16="http://schemas.microsoft.com/office/drawing/2014/main" id="{EB5A6E87-89E7-43E8-8C66-1C84BD93581B}"/>
              </a:ext>
            </a:extLst>
          </p:cNvPr>
          <p:cNvSpPr>
            <a:spLocks noChangeArrowheads="1"/>
          </p:cNvSpPr>
          <p:nvPr/>
        </p:nvSpPr>
        <p:spPr bwMode="auto">
          <a:xfrm flipH="1">
            <a:off x="5278438" y="3429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16" name="Oval 24">
            <a:extLst>
              <a:ext uri="{FF2B5EF4-FFF2-40B4-BE49-F238E27FC236}">
                <a16:creationId xmlns:a16="http://schemas.microsoft.com/office/drawing/2014/main" id="{DA372FC3-A331-491C-8AC1-766D2394ED7B}"/>
              </a:ext>
            </a:extLst>
          </p:cNvPr>
          <p:cNvSpPr>
            <a:spLocks noChangeArrowheads="1"/>
          </p:cNvSpPr>
          <p:nvPr/>
        </p:nvSpPr>
        <p:spPr bwMode="auto">
          <a:xfrm flipH="1">
            <a:off x="5735638" y="28194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17" name="Oval 25">
            <a:extLst>
              <a:ext uri="{FF2B5EF4-FFF2-40B4-BE49-F238E27FC236}">
                <a16:creationId xmlns:a16="http://schemas.microsoft.com/office/drawing/2014/main" id="{027F53FC-1F1B-49B7-B98B-83027E6E250E}"/>
              </a:ext>
            </a:extLst>
          </p:cNvPr>
          <p:cNvSpPr>
            <a:spLocks noChangeArrowheads="1"/>
          </p:cNvSpPr>
          <p:nvPr/>
        </p:nvSpPr>
        <p:spPr bwMode="auto">
          <a:xfrm flipH="1">
            <a:off x="6421438" y="35052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18" name="Oval 26">
            <a:extLst>
              <a:ext uri="{FF2B5EF4-FFF2-40B4-BE49-F238E27FC236}">
                <a16:creationId xmlns:a16="http://schemas.microsoft.com/office/drawing/2014/main" id="{A957B8FD-FACF-4B7B-82CC-102ECD49EF1E}"/>
              </a:ext>
            </a:extLst>
          </p:cNvPr>
          <p:cNvSpPr>
            <a:spLocks noChangeArrowheads="1"/>
          </p:cNvSpPr>
          <p:nvPr/>
        </p:nvSpPr>
        <p:spPr bwMode="auto">
          <a:xfrm flipH="1">
            <a:off x="6573838" y="3048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19" name="Oval 27">
            <a:extLst>
              <a:ext uri="{FF2B5EF4-FFF2-40B4-BE49-F238E27FC236}">
                <a16:creationId xmlns:a16="http://schemas.microsoft.com/office/drawing/2014/main" id="{2C9F9222-7370-4BBA-BC8C-E389B43602DE}"/>
              </a:ext>
            </a:extLst>
          </p:cNvPr>
          <p:cNvSpPr>
            <a:spLocks noChangeArrowheads="1"/>
          </p:cNvSpPr>
          <p:nvPr/>
        </p:nvSpPr>
        <p:spPr bwMode="auto">
          <a:xfrm flipH="1">
            <a:off x="5888038" y="44958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20" name="Oval 28">
            <a:extLst>
              <a:ext uri="{FF2B5EF4-FFF2-40B4-BE49-F238E27FC236}">
                <a16:creationId xmlns:a16="http://schemas.microsoft.com/office/drawing/2014/main" id="{DBE1ACC5-1C00-46D7-839F-DE58395CE60D}"/>
              </a:ext>
            </a:extLst>
          </p:cNvPr>
          <p:cNvSpPr>
            <a:spLocks noChangeArrowheads="1"/>
          </p:cNvSpPr>
          <p:nvPr/>
        </p:nvSpPr>
        <p:spPr bwMode="auto">
          <a:xfrm flipH="1">
            <a:off x="3754438" y="46482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21" name="Oval 29">
            <a:extLst>
              <a:ext uri="{FF2B5EF4-FFF2-40B4-BE49-F238E27FC236}">
                <a16:creationId xmlns:a16="http://schemas.microsoft.com/office/drawing/2014/main" id="{A7E900CF-70BF-4515-BCFE-5960D5713E5A}"/>
              </a:ext>
            </a:extLst>
          </p:cNvPr>
          <p:cNvSpPr>
            <a:spLocks noChangeArrowheads="1"/>
          </p:cNvSpPr>
          <p:nvPr/>
        </p:nvSpPr>
        <p:spPr bwMode="auto">
          <a:xfrm flipH="1">
            <a:off x="6116638" y="288131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22" name="Oval 30">
            <a:extLst>
              <a:ext uri="{FF2B5EF4-FFF2-40B4-BE49-F238E27FC236}">
                <a16:creationId xmlns:a16="http://schemas.microsoft.com/office/drawing/2014/main" id="{DC316FC6-E1F9-42E4-9D3E-9F78DE9B820A}"/>
              </a:ext>
            </a:extLst>
          </p:cNvPr>
          <p:cNvSpPr>
            <a:spLocks noChangeArrowheads="1"/>
          </p:cNvSpPr>
          <p:nvPr/>
        </p:nvSpPr>
        <p:spPr bwMode="auto">
          <a:xfrm flipH="1">
            <a:off x="6573838" y="265271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23" name="Oval 31">
            <a:extLst>
              <a:ext uri="{FF2B5EF4-FFF2-40B4-BE49-F238E27FC236}">
                <a16:creationId xmlns:a16="http://schemas.microsoft.com/office/drawing/2014/main" id="{EAA2169F-C46C-407D-B92E-02D56D8F97E8}"/>
              </a:ext>
            </a:extLst>
          </p:cNvPr>
          <p:cNvSpPr>
            <a:spLocks noChangeArrowheads="1"/>
          </p:cNvSpPr>
          <p:nvPr/>
        </p:nvSpPr>
        <p:spPr bwMode="auto">
          <a:xfrm flipH="1">
            <a:off x="5659438" y="48768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24" name="Oval 32">
            <a:extLst>
              <a:ext uri="{FF2B5EF4-FFF2-40B4-BE49-F238E27FC236}">
                <a16:creationId xmlns:a16="http://schemas.microsoft.com/office/drawing/2014/main" id="{33A38B3E-4144-48E4-A56C-F9E1A759A61B}"/>
              </a:ext>
            </a:extLst>
          </p:cNvPr>
          <p:cNvSpPr>
            <a:spLocks noChangeArrowheads="1"/>
          </p:cNvSpPr>
          <p:nvPr/>
        </p:nvSpPr>
        <p:spPr bwMode="auto">
          <a:xfrm flipH="1">
            <a:off x="4897438" y="42672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25" name="Oval 33">
            <a:extLst>
              <a:ext uri="{FF2B5EF4-FFF2-40B4-BE49-F238E27FC236}">
                <a16:creationId xmlns:a16="http://schemas.microsoft.com/office/drawing/2014/main" id="{4E2663DD-788F-42F1-968B-B65E1CC0EB11}"/>
              </a:ext>
            </a:extLst>
          </p:cNvPr>
          <p:cNvSpPr>
            <a:spLocks noChangeArrowheads="1"/>
          </p:cNvSpPr>
          <p:nvPr/>
        </p:nvSpPr>
        <p:spPr bwMode="auto">
          <a:xfrm flipH="1">
            <a:off x="6650038" y="44958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26" name="Oval 34">
            <a:extLst>
              <a:ext uri="{FF2B5EF4-FFF2-40B4-BE49-F238E27FC236}">
                <a16:creationId xmlns:a16="http://schemas.microsoft.com/office/drawing/2014/main" id="{6CD95AB7-C85A-4EBA-ABF4-0B9B2C23E59C}"/>
              </a:ext>
            </a:extLst>
          </p:cNvPr>
          <p:cNvSpPr>
            <a:spLocks noChangeArrowheads="1"/>
          </p:cNvSpPr>
          <p:nvPr/>
        </p:nvSpPr>
        <p:spPr bwMode="auto">
          <a:xfrm flipH="1">
            <a:off x="3449638" y="42672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27" name="Oval 35">
            <a:extLst>
              <a:ext uri="{FF2B5EF4-FFF2-40B4-BE49-F238E27FC236}">
                <a16:creationId xmlns:a16="http://schemas.microsoft.com/office/drawing/2014/main" id="{CFFDDE10-0E5F-4F63-8B29-B58EDD5EB51C}"/>
              </a:ext>
            </a:extLst>
          </p:cNvPr>
          <p:cNvSpPr>
            <a:spLocks noChangeArrowheads="1"/>
          </p:cNvSpPr>
          <p:nvPr/>
        </p:nvSpPr>
        <p:spPr bwMode="auto">
          <a:xfrm flipH="1">
            <a:off x="3983038" y="4953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28" name="Oval 36">
            <a:extLst>
              <a:ext uri="{FF2B5EF4-FFF2-40B4-BE49-F238E27FC236}">
                <a16:creationId xmlns:a16="http://schemas.microsoft.com/office/drawing/2014/main" id="{F24EE9E5-2295-4981-825E-9B9B29B4157E}"/>
              </a:ext>
            </a:extLst>
          </p:cNvPr>
          <p:cNvSpPr>
            <a:spLocks noChangeArrowheads="1"/>
          </p:cNvSpPr>
          <p:nvPr/>
        </p:nvSpPr>
        <p:spPr bwMode="auto">
          <a:xfrm flipH="1">
            <a:off x="6650038" y="47244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29" name="Oval 37">
            <a:extLst>
              <a:ext uri="{FF2B5EF4-FFF2-40B4-BE49-F238E27FC236}">
                <a16:creationId xmlns:a16="http://schemas.microsoft.com/office/drawing/2014/main" id="{04BEA3A6-BA4B-4E87-B92F-EE82D0B83B53}"/>
              </a:ext>
            </a:extLst>
          </p:cNvPr>
          <p:cNvSpPr>
            <a:spLocks noChangeArrowheads="1"/>
          </p:cNvSpPr>
          <p:nvPr/>
        </p:nvSpPr>
        <p:spPr bwMode="auto">
          <a:xfrm flipH="1">
            <a:off x="6726238" y="4191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30" name="Oval 38">
            <a:extLst>
              <a:ext uri="{FF2B5EF4-FFF2-40B4-BE49-F238E27FC236}">
                <a16:creationId xmlns:a16="http://schemas.microsoft.com/office/drawing/2014/main" id="{5540B1C6-7701-4104-A498-E01D866DC7FA}"/>
              </a:ext>
            </a:extLst>
          </p:cNvPr>
          <p:cNvSpPr>
            <a:spLocks noChangeArrowheads="1"/>
          </p:cNvSpPr>
          <p:nvPr/>
        </p:nvSpPr>
        <p:spPr bwMode="auto">
          <a:xfrm flipH="1">
            <a:off x="4592638" y="36576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31" name="Oval 39">
            <a:extLst>
              <a:ext uri="{FF2B5EF4-FFF2-40B4-BE49-F238E27FC236}">
                <a16:creationId xmlns:a16="http://schemas.microsoft.com/office/drawing/2014/main" id="{6D92C530-D460-4F69-A19F-FA956058C505}"/>
              </a:ext>
            </a:extLst>
          </p:cNvPr>
          <p:cNvSpPr>
            <a:spLocks noChangeArrowheads="1"/>
          </p:cNvSpPr>
          <p:nvPr/>
        </p:nvSpPr>
        <p:spPr bwMode="auto">
          <a:xfrm flipH="1">
            <a:off x="5278438" y="272891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32" name="Oval 40">
            <a:extLst>
              <a:ext uri="{FF2B5EF4-FFF2-40B4-BE49-F238E27FC236}">
                <a16:creationId xmlns:a16="http://schemas.microsoft.com/office/drawing/2014/main" id="{50CC3E0A-AE39-42D2-8A08-07691824BCDA}"/>
              </a:ext>
            </a:extLst>
          </p:cNvPr>
          <p:cNvSpPr>
            <a:spLocks noChangeArrowheads="1"/>
          </p:cNvSpPr>
          <p:nvPr/>
        </p:nvSpPr>
        <p:spPr bwMode="auto">
          <a:xfrm flipH="1">
            <a:off x="4592638" y="333851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33" name="Oval 41">
            <a:extLst>
              <a:ext uri="{FF2B5EF4-FFF2-40B4-BE49-F238E27FC236}">
                <a16:creationId xmlns:a16="http://schemas.microsoft.com/office/drawing/2014/main" id="{2F1191EC-79C4-4BF4-BDAE-8785470FB934}"/>
              </a:ext>
            </a:extLst>
          </p:cNvPr>
          <p:cNvSpPr>
            <a:spLocks noChangeArrowheads="1"/>
          </p:cNvSpPr>
          <p:nvPr/>
        </p:nvSpPr>
        <p:spPr bwMode="auto">
          <a:xfrm flipH="1">
            <a:off x="4973638" y="364331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34" name="Oval 42">
            <a:extLst>
              <a:ext uri="{FF2B5EF4-FFF2-40B4-BE49-F238E27FC236}">
                <a16:creationId xmlns:a16="http://schemas.microsoft.com/office/drawing/2014/main" id="{F75A4428-200E-4662-89FF-A8E2A5AD2D51}"/>
              </a:ext>
            </a:extLst>
          </p:cNvPr>
          <p:cNvSpPr>
            <a:spLocks noChangeArrowheads="1"/>
          </p:cNvSpPr>
          <p:nvPr/>
        </p:nvSpPr>
        <p:spPr bwMode="auto">
          <a:xfrm flipH="1">
            <a:off x="3449638" y="48768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35" name="Oval 43">
            <a:extLst>
              <a:ext uri="{FF2B5EF4-FFF2-40B4-BE49-F238E27FC236}">
                <a16:creationId xmlns:a16="http://schemas.microsoft.com/office/drawing/2014/main" id="{899BF563-6A78-4A50-892E-BEC365AB4E59}"/>
              </a:ext>
            </a:extLst>
          </p:cNvPr>
          <p:cNvSpPr>
            <a:spLocks noChangeArrowheads="1"/>
          </p:cNvSpPr>
          <p:nvPr/>
        </p:nvSpPr>
        <p:spPr bwMode="auto">
          <a:xfrm flipH="1">
            <a:off x="7640638" y="371951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36" name="Oval 44">
            <a:extLst>
              <a:ext uri="{FF2B5EF4-FFF2-40B4-BE49-F238E27FC236}">
                <a16:creationId xmlns:a16="http://schemas.microsoft.com/office/drawing/2014/main" id="{4B1B6B55-76FE-4C8F-B4A6-4F1D1A8ED45D}"/>
              </a:ext>
            </a:extLst>
          </p:cNvPr>
          <p:cNvSpPr>
            <a:spLocks noChangeArrowheads="1"/>
          </p:cNvSpPr>
          <p:nvPr/>
        </p:nvSpPr>
        <p:spPr bwMode="auto">
          <a:xfrm flipH="1">
            <a:off x="7716838" y="341471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37" name="Oval 45">
            <a:extLst>
              <a:ext uri="{FF2B5EF4-FFF2-40B4-BE49-F238E27FC236}">
                <a16:creationId xmlns:a16="http://schemas.microsoft.com/office/drawing/2014/main" id="{04081974-7CF5-4876-BAF7-D5FD53AA4505}"/>
              </a:ext>
            </a:extLst>
          </p:cNvPr>
          <p:cNvSpPr>
            <a:spLocks noChangeArrowheads="1"/>
          </p:cNvSpPr>
          <p:nvPr/>
        </p:nvSpPr>
        <p:spPr bwMode="auto">
          <a:xfrm flipH="1">
            <a:off x="7716838" y="48006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38" name="Oval 46">
            <a:extLst>
              <a:ext uri="{FF2B5EF4-FFF2-40B4-BE49-F238E27FC236}">
                <a16:creationId xmlns:a16="http://schemas.microsoft.com/office/drawing/2014/main" id="{A185F603-0477-4158-8CC0-9A7ECF45CFDF}"/>
              </a:ext>
            </a:extLst>
          </p:cNvPr>
          <p:cNvSpPr>
            <a:spLocks noChangeArrowheads="1"/>
          </p:cNvSpPr>
          <p:nvPr/>
        </p:nvSpPr>
        <p:spPr bwMode="auto">
          <a:xfrm flipH="1">
            <a:off x="6040438" y="371951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39" name="Oval 47">
            <a:extLst>
              <a:ext uri="{FF2B5EF4-FFF2-40B4-BE49-F238E27FC236}">
                <a16:creationId xmlns:a16="http://schemas.microsoft.com/office/drawing/2014/main" id="{EBA940FD-12F9-4B1F-93B9-FD88BA8183E7}"/>
              </a:ext>
            </a:extLst>
          </p:cNvPr>
          <p:cNvSpPr>
            <a:spLocks noChangeArrowheads="1"/>
          </p:cNvSpPr>
          <p:nvPr/>
        </p:nvSpPr>
        <p:spPr bwMode="auto">
          <a:xfrm flipH="1">
            <a:off x="7107238" y="44958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40" name="Oval 48">
            <a:extLst>
              <a:ext uri="{FF2B5EF4-FFF2-40B4-BE49-F238E27FC236}">
                <a16:creationId xmlns:a16="http://schemas.microsoft.com/office/drawing/2014/main" id="{CA802D21-0098-4079-8844-5E7CC27C1292}"/>
              </a:ext>
            </a:extLst>
          </p:cNvPr>
          <p:cNvSpPr>
            <a:spLocks noChangeArrowheads="1"/>
          </p:cNvSpPr>
          <p:nvPr/>
        </p:nvSpPr>
        <p:spPr bwMode="auto">
          <a:xfrm flipH="1">
            <a:off x="8097838" y="4572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41" name="Oval 49">
            <a:extLst>
              <a:ext uri="{FF2B5EF4-FFF2-40B4-BE49-F238E27FC236}">
                <a16:creationId xmlns:a16="http://schemas.microsoft.com/office/drawing/2014/main" id="{8C7488E3-C959-4FE3-9FEF-32EBB18A0AA9}"/>
              </a:ext>
            </a:extLst>
          </p:cNvPr>
          <p:cNvSpPr>
            <a:spLocks noChangeArrowheads="1"/>
          </p:cNvSpPr>
          <p:nvPr/>
        </p:nvSpPr>
        <p:spPr bwMode="auto">
          <a:xfrm flipH="1">
            <a:off x="7183438" y="3048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42" name="Oval 50">
            <a:extLst>
              <a:ext uri="{FF2B5EF4-FFF2-40B4-BE49-F238E27FC236}">
                <a16:creationId xmlns:a16="http://schemas.microsoft.com/office/drawing/2014/main" id="{9057047F-6900-4169-947B-4E8CD9487EC0}"/>
              </a:ext>
            </a:extLst>
          </p:cNvPr>
          <p:cNvSpPr>
            <a:spLocks noChangeArrowheads="1"/>
          </p:cNvSpPr>
          <p:nvPr/>
        </p:nvSpPr>
        <p:spPr bwMode="auto">
          <a:xfrm flipH="1">
            <a:off x="7335838" y="35814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43" name="Oval 51">
            <a:extLst>
              <a:ext uri="{FF2B5EF4-FFF2-40B4-BE49-F238E27FC236}">
                <a16:creationId xmlns:a16="http://schemas.microsoft.com/office/drawing/2014/main" id="{A889A316-5A2B-43C4-8BCB-67CC288F14D2}"/>
              </a:ext>
            </a:extLst>
          </p:cNvPr>
          <p:cNvSpPr>
            <a:spLocks noChangeArrowheads="1"/>
          </p:cNvSpPr>
          <p:nvPr/>
        </p:nvSpPr>
        <p:spPr bwMode="auto">
          <a:xfrm flipH="1">
            <a:off x="6116638" y="20574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44" name="Oval 52">
            <a:extLst>
              <a:ext uri="{FF2B5EF4-FFF2-40B4-BE49-F238E27FC236}">
                <a16:creationId xmlns:a16="http://schemas.microsoft.com/office/drawing/2014/main" id="{72ED96F2-3076-4B87-95D5-0A83D6A6F9FA}"/>
              </a:ext>
            </a:extLst>
          </p:cNvPr>
          <p:cNvSpPr>
            <a:spLocks noChangeArrowheads="1"/>
          </p:cNvSpPr>
          <p:nvPr/>
        </p:nvSpPr>
        <p:spPr bwMode="auto">
          <a:xfrm flipH="1">
            <a:off x="6040438" y="17526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45" name="Text Box 53">
            <a:extLst>
              <a:ext uri="{FF2B5EF4-FFF2-40B4-BE49-F238E27FC236}">
                <a16:creationId xmlns:a16="http://schemas.microsoft.com/office/drawing/2014/main" id="{3BE98718-EBEA-419E-9720-685AB05EC02E}"/>
              </a:ext>
            </a:extLst>
          </p:cNvPr>
          <p:cNvSpPr txBox="1">
            <a:spLocks noChangeArrowheads="1"/>
          </p:cNvSpPr>
          <p:nvPr/>
        </p:nvSpPr>
        <p:spPr bwMode="auto">
          <a:xfrm>
            <a:off x="4370388" y="5208589"/>
            <a:ext cx="321690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3200" b="1" dirty="0"/>
              <a:t>BLOOD  FLOW (Q)</a:t>
            </a:r>
            <a:endParaRPr lang="en-US" altLang="en-US" sz="3200" dirty="0"/>
          </a:p>
        </p:txBody>
      </p:sp>
      <p:sp>
        <p:nvSpPr>
          <p:cNvPr id="187446" name="AutoShape 54">
            <a:extLst>
              <a:ext uri="{FF2B5EF4-FFF2-40B4-BE49-F238E27FC236}">
                <a16:creationId xmlns:a16="http://schemas.microsoft.com/office/drawing/2014/main" id="{1570EBBF-5600-4D78-AB40-B6416D6AFC7C}"/>
              </a:ext>
            </a:extLst>
          </p:cNvPr>
          <p:cNvSpPr>
            <a:spLocks noChangeArrowheads="1"/>
          </p:cNvSpPr>
          <p:nvPr/>
        </p:nvSpPr>
        <p:spPr bwMode="auto">
          <a:xfrm>
            <a:off x="5748338" y="4672013"/>
            <a:ext cx="747712" cy="366712"/>
          </a:xfrm>
          <a:prstGeom prst="rightArrow">
            <a:avLst>
              <a:gd name="adj1" fmla="val 50000"/>
              <a:gd name="adj2" fmla="val 50974"/>
            </a:avLst>
          </a:prstGeom>
          <a:solidFill>
            <a:srgbClr val="FF0000"/>
          </a:solidFill>
          <a:ln w="9525">
            <a:solidFill>
              <a:srgbClr val="00FF00"/>
            </a:solidFill>
            <a:miter lim="800000"/>
            <a:headEnd/>
            <a:tailEnd/>
          </a:ln>
          <a:effectLst/>
        </p:spPr>
        <p:txBody>
          <a:bodyPr wrap="none" anchor="ctr"/>
          <a:lstStyle/>
          <a:p>
            <a:endParaRPr lang="en-US"/>
          </a:p>
        </p:txBody>
      </p:sp>
      <p:sp>
        <p:nvSpPr>
          <p:cNvPr id="187447" name="Text Box 55">
            <a:extLst>
              <a:ext uri="{FF2B5EF4-FFF2-40B4-BE49-F238E27FC236}">
                <a16:creationId xmlns:a16="http://schemas.microsoft.com/office/drawing/2014/main" id="{76D6CABC-74E3-434C-BBB2-3283823A1F9D}"/>
              </a:ext>
            </a:extLst>
          </p:cNvPr>
          <p:cNvSpPr txBox="1">
            <a:spLocks noChangeArrowheads="1"/>
          </p:cNvSpPr>
          <p:nvPr/>
        </p:nvSpPr>
        <p:spPr bwMode="auto">
          <a:xfrm>
            <a:off x="6726238" y="912813"/>
            <a:ext cx="198881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bg2"/>
                </a:solidFill>
              </a:rPr>
              <a:t>EXPIRATION</a:t>
            </a:r>
            <a:endParaRPr lang="en-US" altLang="en-US" sz="2400">
              <a:solidFill>
                <a:schemeClr val="bg2"/>
              </a:solidFill>
            </a:endParaRPr>
          </a:p>
        </p:txBody>
      </p:sp>
      <p:sp>
        <p:nvSpPr>
          <p:cNvPr id="187448" name="Oval 56">
            <a:extLst>
              <a:ext uri="{FF2B5EF4-FFF2-40B4-BE49-F238E27FC236}">
                <a16:creationId xmlns:a16="http://schemas.microsoft.com/office/drawing/2014/main" id="{64EB53AE-9C9A-4F2F-ADB9-AB9AE411D1C2}"/>
              </a:ext>
            </a:extLst>
          </p:cNvPr>
          <p:cNvSpPr>
            <a:spLocks noChangeArrowheads="1"/>
          </p:cNvSpPr>
          <p:nvPr/>
        </p:nvSpPr>
        <p:spPr bwMode="auto">
          <a:xfrm flipH="1">
            <a:off x="5507038" y="36576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49" name="Oval 57">
            <a:extLst>
              <a:ext uri="{FF2B5EF4-FFF2-40B4-BE49-F238E27FC236}">
                <a16:creationId xmlns:a16="http://schemas.microsoft.com/office/drawing/2014/main" id="{BF9C23DB-1081-49AB-9F3F-36C2597C3F4B}"/>
              </a:ext>
            </a:extLst>
          </p:cNvPr>
          <p:cNvSpPr>
            <a:spLocks noChangeArrowheads="1"/>
          </p:cNvSpPr>
          <p:nvPr/>
        </p:nvSpPr>
        <p:spPr bwMode="auto">
          <a:xfrm flipH="1">
            <a:off x="5659438" y="3810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50" name="Oval 58">
            <a:extLst>
              <a:ext uri="{FF2B5EF4-FFF2-40B4-BE49-F238E27FC236}">
                <a16:creationId xmlns:a16="http://schemas.microsoft.com/office/drawing/2014/main" id="{9A22F02C-61C5-42F4-B123-31B67500C058}"/>
              </a:ext>
            </a:extLst>
          </p:cNvPr>
          <p:cNvSpPr>
            <a:spLocks noChangeArrowheads="1"/>
          </p:cNvSpPr>
          <p:nvPr/>
        </p:nvSpPr>
        <p:spPr bwMode="auto">
          <a:xfrm flipH="1">
            <a:off x="5202238" y="37338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51" name="Oval 59">
            <a:extLst>
              <a:ext uri="{FF2B5EF4-FFF2-40B4-BE49-F238E27FC236}">
                <a16:creationId xmlns:a16="http://schemas.microsoft.com/office/drawing/2014/main" id="{62621242-C326-4DE8-B8DD-D32558699DD9}"/>
              </a:ext>
            </a:extLst>
          </p:cNvPr>
          <p:cNvSpPr>
            <a:spLocks noChangeArrowheads="1"/>
          </p:cNvSpPr>
          <p:nvPr/>
        </p:nvSpPr>
        <p:spPr bwMode="auto">
          <a:xfrm flipH="1">
            <a:off x="4821238" y="35052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52" name="Oval 60">
            <a:extLst>
              <a:ext uri="{FF2B5EF4-FFF2-40B4-BE49-F238E27FC236}">
                <a16:creationId xmlns:a16="http://schemas.microsoft.com/office/drawing/2014/main" id="{45800CC4-7352-4AB7-BD5B-D5C560216622}"/>
              </a:ext>
            </a:extLst>
          </p:cNvPr>
          <p:cNvSpPr>
            <a:spLocks noChangeArrowheads="1"/>
          </p:cNvSpPr>
          <p:nvPr/>
        </p:nvSpPr>
        <p:spPr bwMode="auto">
          <a:xfrm flipH="1">
            <a:off x="6116638" y="25146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53" name="Oval 61">
            <a:extLst>
              <a:ext uri="{FF2B5EF4-FFF2-40B4-BE49-F238E27FC236}">
                <a16:creationId xmlns:a16="http://schemas.microsoft.com/office/drawing/2014/main" id="{31A024D7-1682-492C-AF84-4B0F976D559A}"/>
              </a:ext>
            </a:extLst>
          </p:cNvPr>
          <p:cNvSpPr>
            <a:spLocks noChangeArrowheads="1"/>
          </p:cNvSpPr>
          <p:nvPr/>
        </p:nvSpPr>
        <p:spPr bwMode="auto">
          <a:xfrm flipH="1">
            <a:off x="5811838" y="32766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54" name="Oval 62">
            <a:extLst>
              <a:ext uri="{FF2B5EF4-FFF2-40B4-BE49-F238E27FC236}">
                <a16:creationId xmlns:a16="http://schemas.microsoft.com/office/drawing/2014/main" id="{A6CB723D-7F28-416C-99C1-2275C5225558}"/>
              </a:ext>
            </a:extLst>
          </p:cNvPr>
          <p:cNvSpPr>
            <a:spLocks noChangeArrowheads="1"/>
          </p:cNvSpPr>
          <p:nvPr/>
        </p:nvSpPr>
        <p:spPr bwMode="auto">
          <a:xfrm flipH="1">
            <a:off x="6116638" y="33528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55" name="Oval 63">
            <a:extLst>
              <a:ext uri="{FF2B5EF4-FFF2-40B4-BE49-F238E27FC236}">
                <a16:creationId xmlns:a16="http://schemas.microsoft.com/office/drawing/2014/main" id="{6EFE57C6-1B0D-491C-A4C8-A87F875BB727}"/>
              </a:ext>
            </a:extLst>
          </p:cNvPr>
          <p:cNvSpPr>
            <a:spLocks noChangeArrowheads="1"/>
          </p:cNvSpPr>
          <p:nvPr/>
        </p:nvSpPr>
        <p:spPr bwMode="auto">
          <a:xfrm flipH="1">
            <a:off x="6573838" y="3429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56" name="Oval 64">
            <a:extLst>
              <a:ext uri="{FF2B5EF4-FFF2-40B4-BE49-F238E27FC236}">
                <a16:creationId xmlns:a16="http://schemas.microsoft.com/office/drawing/2014/main" id="{5952ABB0-C148-4E89-A41C-464C178A47D6}"/>
              </a:ext>
            </a:extLst>
          </p:cNvPr>
          <p:cNvSpPr>
            <a:spLocks noChangeArrowheads="1"/>
          </p:cNvSpPr>
          <p:nvPr/>
        </p:nvSpPr>
        <p:spPr bwMode="auto">
          <a:xfrm flipH="1">
            <a:off x="6726238" y="31242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57" name="Oval 65">
            <a:extLst>
              <a:ext uri="{FF2B5EF4-FFF2-40B4-BE49-F238E27FC236}">
                <a16:creationId xmlns:a16="http://schemas.microsoft.com/office/drawing/2014/main" id="{492EC1FA-D5F4-4BEE-9E38-036317D44537}"/>
              </a:ext>
            </a:extLst>
          </p:cNvPr>
          <p:cNvSpPr>
            <a:spLocks noChangeArrowheads="1"/>
          </p:cNvSpPr>
          <p:nvPr/>
        </p:nvSpPr>
        <p:spPr bwMode="auto">
          <a:xfrm flipH="1">
            <a:off x="6269038" y="24384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58" name="Oval 66">
            <a:extLst>
              <a:ext uri="{FF2B5EF4-FFF2-40B4-BE49-F238E27FC236}">
                <a16:creationId xmlns:a16="http://schemas.microsoft.com/office/drawing/2014/main" id="{21A71C79-B472-4E3E-9BBA-F7BA5195B8B2}"/>
              </a:ext>
            </a:extLst>
          </p:cNvPr>
          <p:cNvSpPr>
            <a:spLocks noChangeArrowheads="1"/>
          </p:cNvSpPr>
          <p:nvPr/>
        </p:nvSpPr>
        <p:spPr bwMode="auto">
          <a:xfrm flipH="1">
            <a:off x="6192838" y="16764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59" name="Oval 67">
            <a:extLst>
              <a:ext uri="{FF2B5EF4-FFF2-40B4-BE49-F238E27FC236}">
                <a16:creationId xmlns:a16="http://schemas.microsoft.com/office/drawing/2014/main" id="{E0BBA977-6CCB-4682-9DCB-C5111C943CF7}"/>
              </a:ext>
            </a:extLst>
          </p:cNvPr>
          <p:cNvSpPr>
            <a:spLocks noChangeArrowheads="1"/>
          </p:cNvSpPr>
          <p:nvPr/>
        </p:nvSpPr>
        <p:spPr bwMode="auto">
          <a:xfrm flipH="1">
            <a:off x="5888038" y="25908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60" name="AutoShape 68">
            <a:extLst>
              <a:ext uri="{FF2B5EF4-FFF2-40B4-BE49-F238E27FC236}">
                <a16:creationId xmlns:a16="http://schemas.microsoft.com/office/drawing/2014/main" id="{BC59E6A4-3921-43F0-9903-743F1BF70642}"/>
              </a:ext>
            </a:extLst>
          </p:cNvPr>
          <p:cNvSpPr>
            <a:spLocks noChangeArrowheads="1"/>
          </p:cNvSpPr>
          <p:nvPr/>
        </p:nvSpPr>
        <p:spPr bwMode="auto">
          <a:xfrm>
            <a:off x="6243638" y="1104900"/>
            <a:ext cx="457200" cy="457200"/>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bg2"/>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61" name="Text Box 69">
            <a:extLst>
              <a:ext uri="{FF2B5EF4-FFF2-40B4-BE49-F238E27FC236}">
                <a16:creationId xmlns:a16="http://schemas.microsoft.com/office/drawing/2014/main" id="{0AD6AE02-36E7-4E7C-AC36-A2C098F0279E}"/>
              </a:ext>
            </a:extLst>
          </p:cNvPr>
          <p:cNvSpPr txBox="1">
            <a:spLocks noChangeArrowheads="1"/>
          </p:cNvSpPr>
          <p:nvPr/>
        </p:nvSpPr>
        <p:spPr bwMode="auto">
          <a:xfrm>
            <a:off x="4230688" y="266700"/>
            <a:ext cx="3675062" cy="5794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FF33C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30000"/>
              </a:spcBef>
            </a:pPr>
            <a:r>
              <a:rPr lang="en-US" altLang="en-US" sz="3200" b="1">
                <a:solidFill>
                  <a:schemeClr val="bg2"/>
                </a:solidFill>
              </a:rPr>
              <a:t>    VENTILATION</a:t>
            </a:r>
          </a:p>
        </p:txBody>
      </p:sp>
      <p:sp>
        <p:nvSpPr>
          <p:cNvPr id="187462" name="Oval 70">
            <a:extLst>
              <a:ext uri="{FF2B5EF4-FFF2-40B4-BE49-F238E27FC236}">
                <a16:creationId xmlns:a16="http://schemas.microsoft.com/office/drawing/2014/main" id="{2603FC7F-B071-4820-96B3-DBD13B832516}"/>
              </a:ext>
            </a:extLst>
          </p:cNvPr>
          <p:cNvSpPr>
            <a:spLocks noChangeArrowheads="1"/>
          </p:cNvSpPr>
          <p:nvPr/>
        </p:nvSpPr>
        <p:spPr bwMode="auto">
          <a:xfrm flipH="1">
            <a:off x="6802438" y="46482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63" name="Oval 71">
            <a:extLst>
              <a:ext uri="{FF2B5EF4-FFF2-40B4-BE49-F238E27FC236}">
                <a16:creationId xmlns:a16="http://schemas.microsoft.com/office/drawing/2014/main" id="{FF274485-AAD9-4F30-BD2E-DE93FD79FB72}"/>
              </a:ext>
            </a:extLst>
          </p:cNvPr>
          <p:cNvSpPr>
            <a:spLocks noChangeArrowheads="1"/>
          </p:cNvSpPr>
          <p:nvPr/>
        </p:nvSpPr>
        <p:spPr bwMode="auto">
          <a:xfrm flipH="1">
            <a:off x="6954838" y="48006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64" name="Oval 72">
            <a:extLst>
              <a:ext uri="{FF2B5EF4-FFF2-40B4-BE49-F238E27FC236}">
                <a16:creationId xmlns:a16="http://schemas.microsoft.com/office/drawing/2014/main" id="{8B1AFCA4-8934-4B06-B6AD-ED097A533F6C}"/>
              </a:ext>
            </a:extLst>
          </p:cNvPr>
          <p:cNvSpPr>
            <a:spLocks noChangeArrowheads="1"/>
          </p:cNvSpPr>
          <p:nvPr/>
        </p:nvSpPr>
        <p:spPr bwMode="auto">
          <a:xfrm flipH="1">
            <a:off x="7107238" y="4953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65" name="Oval 73">
            <a:extLst>
              <a:ext uri="{FF2B5EF4-FFF2-40B4-BE49-F238E27FC236}">
                <a16:creationId xmlns:a16="http://schemas.microsoft.com/office/drawing/2014/main" id="{36FF66FF-7724-41D7-AA23-0C01AE3F257C}"/>
              </a:ext>
            </a:extLst>
          </p:cNvPr>
          <p:cNvSpPr>
            <a:spLocks noChangeArrowheads="1"/>
          </p:cNvSpPr>
          <p:nvPr/>
        </p:nvSpPr>
        <p:spPr bwMode="auto">
          <a:xfrm flipH="1">
            <a:off x="8250238" y="48768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66" name="Oval 74">
            <a:extLst>
              <a:ext uri="{FF2B5EF4-FFF2-40B4-BE49-F238E27FC236}">
                <a16:creationId xmlns:a16="http://schemas.microsoft.com/office/drawing/2014/main" id="{B55D4164-82C1-4471-BB85-EDA463610961}"/>
              </a:ext>
            </a:extLst>
          </p:cNvPr>
          <p:cNvSpPr>
            <a:spLocks noChangeArrowheads="1"/>
          </p:cNvSpPr>
          <p:nvPr/>
        </p:nvSpPr>
        <p:spPr bwMode="auto">
          <a:xfrm flipH="1">
            <a:off x="7716838" y="43434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67" name="Oval 75">
            <a:extLst>
              <a:ext uri="{FF2B5EF4-FFF2-40B4-BE49-F238E27FC236}">
                <a16:creationId xmlns:a16="http://schemas.microsoft.com/office/drawing/2014/main" id="{84498C9D-97FA-44E0-AD3A-B6A78B20C19C}"/>
              </a:ext>
            </a:extLst>
          </p:cNvPr>
          <p:cNvSpPr>
            <a:spLocks noChangeArrowheads="1"/>
          </p:cNvSpPr>
          <p:nvPr/>
        </p:nvSpPr>
        <p:spPr bwMode="auto">
          <a:xfrm flipH="1">
            <a:off x="7564438" y="46482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68" name="Oval 76">
            <a:extLst>
              <a:ext uri="{FF2B5EF4-FFF2-40B4-BE49-F238E27FC236}">
                <a16:creationId xmlns:a16="http://schemas.microsoft.com/office/drawing/2014/main" id="{0867A6C7-AABF-4365-8A0C-8A5601DBAE55}"/>
              </a:ext>
            </a:extLst>
          </p:cNvPr>
          <p:cNvSpPr>
            <a:spLocks noChangeArrowheads="1"/>
          </p:cNvSpPr>
          <p:nvPr/>
        </p:nvSpPr>
        <p:spPr bwMode="auto">
          <a:xfrm flipH="1">
            <a:off x="7869238" y="4572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69" name="Oval 77">
            <a:extLst>
              <a:ext uri="{FF2B5EF4-FFF2-40B4-BE49-F238E27FC236}">
                <a16:creationId xmlns:a16="http://schemas.microsoft.com/office/drawing/2014/main" id="{08E09E57-D1CF-44A4-A1C1-585C438DEEC5}"/>
              </a:ext>
            </a:extLst>
          </p:cNvPr>
          <p:cNvSpPr>
            <a:spLocks noChangeArrowheads="1"/>
          </p:cNvSpPr>
          <p:nvPr/>
        </p:nvSpPr>
        <p:spPr bwMode="auto">
          <a:xfrm flipH="1">
            <a:off x="7945438" y="48006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70" name="Oval 78">
            <a:extLst>
              <a:ext uri="{FF2B5EF4-FFF2-40B4-BE49-F238E27FC236}">
                <a16:creationId xmlns:a16="http://schemas.microsoft.com/office/drawing/2014/main" id="{0489BCAB-63FE-4982-A194-941D39A9F1E0}"/>
              </a:ext>
            </a:extLst>
          </p:cNvPr>
          <p:cNvSpPr>
            <a:spLocks noChangeArrowheads="1"/>
          </p:cNvSpPr>
          <p:nvPr/>
        </p:nvSpPr>
        <p:spPr bwMode="auto">
          <a:xfrm flipH="1">
            <a:off x="8021638" y="42672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71" name="Oval 79">
            <a:extLst>
              <a:ext uri="{FF2B5EF4-FFF2-40B4-BE49-F238E27FC236}">
                <a16:creationId xmlns:a16="http://schemas.microsoft.com/office/drawing/2014/main" id="{2A26525D-F3FE-4E3E-A266-0F918284BA2A}"/>
              </a:ext>
            </a:extLst>
          </p:cNvPr>
          <p:cNvSpPr>
            <a:spLocks noChangeArrowheads="1"/>
          </p:cNvSpPr>
          <p:nvPr/>
        </p:nvSpPr>
        <p:spPr bwMode="auto">
          <a:xfrm flipH="1">
            <a:off x="6878638" y="43434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72" name="Oval 80">
            <a:extLst>
              <a:ext uri="{FF2B5EF4-FFF2-40B4-BE49-F238E27FC236}">
                <a16:creationId xmlns:a16="http://schemas.microsoft.com/office/drawing/2014/main" id="{01017D37-CCB3-4543-B228-70059DBD8F54}"/>
              </a:ext>
            </a:extLst>
          </p:cNvPr>
          <p:cNvSpPr>
            <a:spLocks noChangeArrowheads="1"/>
          </p:cNvSpPr>
          <p:nvPr/>
        </p:nvSpPr>
        <p:spPr bwMode="auto">
          <a:xfrm flipH="1">
            <a:off x="7031038" y="44958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73" name="Oval 81">
            <a:extLst>
              <a:ext uri="{FF2B5EF4-FFF2-40B4-BE49-F238E27FC236}">
                <a16:creationId xmlns:a16="http://schemas.microsoft.com/office/drawing/2014/main" id="{E7F2F7CE-8F40-4339-B359-4CD73D7394A4}"/>
              </a:ext>
            </a:extLst>
          </p:cNvPr>
          <p:cNvSpPr>
            <a:spLocks noChangeArrowheads="1"/>
          </p:cNvSpPr>
          <p:nvPr/>
        </p:nvSpPr>
        <p:spPr bwMode="auto">
          <a:xfrm flipH="1">
            <a:off x="7183438" y="46482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74" name="Oval 82">
            <a:extLst>
              <a:ext uri="{FF2B5EF4-FFF2-40B4-BE49-F238E27FC236}">
                <a16:creationId xmlns:a16="http://schemas.microsoft.com/office/drawing/2014/main" id="{8F55BEF9-B59C-400A-A73E-10DDF23974EB}"/>
              </a:ext>
            </a:extLst>
          </p:cNvPr>
          <p:cNvSpPr>
            <a:spLocks noChangeArrowheads="1"/>
          </p:cNvSpPr>
          <p:nvPr/>
        </p:nvSpPr>
        <p:spPr bwMode="auto">
          <a:xfrm flipH="1">
            <a:off x="7335838" y="48006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75" name="Oval 83">
            <a:extLst>
              <a:ext uri="{FF2B5EF4-FFF2-40B4-BE49-F238E27FC236}">
                <a16:creationId xmlns:a16="http://schemas.microsoft.com/office/drawing/2014/main" id="{6871571B-69BF-4E0C-A437-BA721A5541E2}"/>
              </a:ext>
            </a:extLst>
          </p:cNvPr>
          <p:cNvSpPr>
            <a:spLocks noChangeArrowheads="1"/>
          </p:cNvSpPr>
          <p:nvPr/>
        </p:nvSpPr>
        <p:spPr bwMode="auto">
          <a:xfrm flipH="1">
            <a:off x="7488238" y="4953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76" name="Oval 84">
            <a:extLst>
              <a:ext uri="{FF2B5EF4-FFF2-40B4-BE49-F238E27FC236}">
                <a16:creationId xmlns:a16="http://schemas.microsoft.com/office/drawing/2014/main" id="{13191F72-57CD-4135-807E-CE99BA41F963}"/>
              </a:ext>
            </a:extLst>
          </p:cNvPr>
          <p:cNvSpPr>
            <a:spLocks noChangeArrowheads="1"/>
          </p:cNvSpPr>
          <p:nvPr/>
        </p:nvSpPr>
        <p:spPr bwMode="auto">
          <a:xfrm flipH="1">
            <a:off x="7412038" y="44196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77" name="Oval 85">
            <a:extLst>
              <a:ext uri="{FF2B5EF4-FFF2-40B4-BE49-F238E27FC236}">
                <a16:creationId xmlns:a16="http://schemas.microsoft.com/office/drawing/2014/main" id="{3B31E49C-D82F-4B81-8A26-F5D5061D8683}"/>
              </a:ext>
            </a:extLst>
          </p:cNvPr>
          <p:cNvSpPr>
            <a:spLocks noChangeArrowheads="1"/>
          </p:cNvSpPr>
          <p:nvPr/>
        </p:nvSpPr>
        <p:spPr bwMode="auto">
          <a:xfrm flipH="1">
            <a:off x="7335838" y="4191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78" name="Oval 86">
            <a:extLst>
              <a:ext uri="{FF2B5EF4-FFF2-40B4-BE49-F238E27FC236}">
                <a16:creationId xmlns:a16="http://schemas.microsoft.com/office/drawing/2014/main" id="{FEA05F77-9ECF-4AA6-8290-9316AE5D7E3C}"/>
              </a:ext>
            </a:extLst>
          </p:cNvPr>
          <p:cNvSpPr>
            <a:spLocks noChangeArrowheads="1"/>
          </p:cNvSpPr>
          <p:nvPr/>
        </p:nvSpPr>
        <p:spPr bwMode="auto">
          <a:xfrm flipH="1">
            <a:off x="7640638" y="4191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79" name="Oval 87">
            <a:extLst>
              <a:ext uri="{FF2B5EF4-FFF2-40B4-BE49-F238E27FC236}">
                <a16:creationId xmlns:a16="http://schemas.microsoft.com/office/drawing/2014/main" id="{B04D9948-074B-4CC9-8AD5-B8E42300F9DA}"/>
              </a:ext>
            </a:extLst>
          </p:cNvPr>
          <p:cNvSpPr>
            <a:spLocks noChangeArrowheads="1"/>
          </p:cNvSpPr>
          <p:nvPr/>
        </p:nvSpPr>
        <p:spPr bwMode="auto">
          <a:xfrm flipH="1">
            <a:off x="8250238" y="44196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80" name="Oval 88">
            <a:extLst>
              <a:ext uri="{FF2B5EF4-FFF2-40B4-BE49-F238E27FC236}">
                <a16:creationId xmlns:a16="http://schemas.microsoft.com/office/drawing/2014/main" id="{C0A61183-09F7-4B70-B47D-F88915F0BCBF}"/>
              </a:ext>
            </a:extLst>
          </p:cNvPr>
          <p:cNvSpPr>
            <a:spLocks noChangeArrowheads="1"/>
          </p:cNvSpPr>
          <p:nvPr/>
        </p:nvSpPr>
        <p:spPr bwMode="auto">
          <a:xfrm flipH="1">
            <a:off x="7793038" y="4191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81" name="Oval 89">
            <a:extLst>
              <a:ext uri="{FF2B5EF4-FFF2-40B4-BE49-F238E27FC236}">
                <a16:creationId xmlns:a16="http://schemas.microsoft.com/office/drawing/2014/main" id="{C5D975F0-448B-41D3-884A-CA15C9A27649}"/>
              </a:ext>
            </a:extLst>
          </p:cNvPr>
          <p:cNvSpPr>
            <a:spLocks noChangeArrowheads="1"/>
          </p:cNvSpPr>
          <p:nvPr/>
        </p:nvSpPr>
        <p:spPr bwMode="auto">
          <a:xfrm flipH="1">
            <a:off x="6497638" y="48768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82" name="Oval 90">
            <a:extLst>
              <a:ext uri="{FF2B5EF4-FFF2-40B4-BE49-F238E27FC236}">
                <a16:creationId xmlns:a16="http://schemas.microsoft.com/office/drawing/2014/main" id="{97A00049-EB5F-4890-B92B-1765D25E7E6A}"/>
              </a:ext>
            </a:extLst>
          </p:cNvPr>
          <p:cNvSpPr>
            <a:spLocks noChangeArrowheads="1"/>
          </p:cNvSpPr>
          <p:nvPr/>
        </p:nvSpPr>
        <p:spPr bwMode="auto">
          <a:xfrm flipH="1">
            <a:off x="6802438" y="4953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83" name="Oval 91">
            <a:extLst>
              <a:ext uri="{FF2B5EF4-FFF2-40B4-BE49-F238E27FC236}">
                <a16:creationId xmlns:a16="http://schemas.microsoft.com/office/drawing/2014/main" id="{DFBA5771-D78C-4511-8AA6-4EF94C772660}"/>
              </a:ext>
            </a:extLst>
          </p:cNvPr>
          <p:cNvSpPr>
            <a:spLocks noChangeArrowheads="1"/>
          </p:cNvSpPr>
          <p:nvPr/>
        </p:nvSpPr>
        <p:spPr bwMode="auto">
          <a:xfrm flipH="1">
            <a:off x="7945438" y="4953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84" name="Oval 92">
            <a:extLst>
              <a:ext uri="{FF2B5EF4-FFF2-40B4-BE49-F238E27FC236}">
                <a16:creationId xmlns:a16="http://schemas.microsoft.com/office/drawing/2014/main" id="{628D37FD-E959-4C18-92EC-E44D8C89F444}"/>
              </a:ext>
            </a:extLst>
          </p:cNvPr>
          <p:cNvSpPr>
            <a:spLocks noChangeArrowheads="1"/>
          </p:cNvSpPr>
          <p:nvPr/>
        </p:nvSpPr>
        <p:spPr bwMode="auto">
          <a:xfrm flipH="1">
            <a:off x="7107238" y="42672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85" name="Oval 93">
            <a:extLst>
              <a:ext uri="{FF2B5EF4-FFF2-40B4-BE49-F238E27FC236}">
                <a16:creationId xmlns:a16="http://schemas.microsoft.com/office/drawing/2014/main" id="{F8100755-94E5-479C-B6F7-A31844B220D2}"/>
              </a:ext>
            </a:extLst>
          </p:cNvPr>
          <p:cNvSpPr>
            <a:spLocks noChangeArrowheads="1"/>
          </p:cNvSpPr>
          <p:nvPr/>
        </p:nvSpPr>
        <p:spPr bwMode="auto">
          <a:xfrm flipH="1">
            <a:off x="8250238" y="46482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86" name="Oval 94">
            <a:extLst>
              <a:ext uri="{FF2B5EF4-FFF2-40B4-BE49-F238E27FC236}">
                <a16:creationId xmlns:a16="http://schemas.microsoft.com/office/drawing/2014/main" id="{E448CD85-766B-44B0-BAC1-246785EC73C7}"/>
              </a:ext>
            </a:extLst>
          </p:cNvPr>
          <p:cNvSpPr>
            <a:spLocks noChangeArrowheads="1"/>
          </p:cNvSpPr>
          <p:nvPr/>
        </p:nvSpPr>
        <p:spPr bwMode="auto">
          <a:xfrm flipH="1">
            <a:off x="5049838" y="44196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87" name="Oval 95">
            <a:extLst>
              <a:ext uri="{FF2B5EF4-FFF2-40B4-BE49-F238E27FC236}">
                <a16:creationId xmlns:a16="http://schemas.microsoft.com/office/drawing/2014/main" id="{1E5F147E-4490-4EC5-93B8-8CD0C10F3414}"/>
              </a:ext>
            </a:extLst>
          </p:cNvPr>
          <p:cNvSpPr>
            <a:spLocks noChangeArrowheads="1"/>
          </p:cNvSpPr>
          <p:nvPr/>
        </p:nvSpPr>
        <p:spPr bwMode="auto">
          <a:xfrm flipH="1">
            <a:off x="5202238" y="4572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88" name="Oval 96">
            <a:extLst>
              <a:ext uri="{FF2B5EF4-FFF2-40B4-BE49-F238E27FC236}">
                <a16:creationId xmlns:a16="http://schemas.microsoft.com/office/drawing/2014/main" id="{36090AA3-B3CD-4FB5-B6FF-C9BDA1488DC2}"/>
              </a:ext>
            </a:extLst>
          </p:cNvPr>
          <p:cNvSpPr>
            <a:spLocks noChangeArrowheads="1"/>
          </p:cNvSpPr>
          <p:nvPr/>
        </p:nvSpPr>
        <p:spPr bwMode="auto">
          <a:xfrm flipH="1">
            <a:off x="5888038" y="47244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89" name="Oval 97">
            <a:extLst>
              <a:ext uri="{FF2B5EF4-FFF2-40B4-BE49-F238E27FC236}">
                <a16:creationId xmlns:a16="http://schemas.microsoft.com/office/drawing/2014/main" id="{190D004A-0739-46BA-98A3-E612DEB12E44}"/>
              </a:ext>
            </a:extLst>
          </p:cNvPr>
          <p:cNvSpPr>
            <a:spLocks noChangeArrowheads="1"/>
          </p:cNvSpPr>
          <p:nvPr/>
        </p:nvSpPr>
        <p:spPr bwMode="auto">
          <a:xfrm flipH="1">
            <a:off x="5507038" y="48768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90" name="Oval 98">
            <a:extLst>
              <a:ext uri="{FF2B5EF4-FFF2-40B4-BE49-F238E27FC236}">
                <a16:creationId xmlns:a16="http://schemas.microsoft.com/office/drawing/2014/main" id="{AD0CA1EF-90AF-4C7F-8588-8CD22939C42B}"/>
              </a:ext>
            </a:extLst>
          </p:cNvPr>
          <p:cNvSpPr>
            <a:spLocks noChangeArrowheads="1"/>
          </p:cNvSpPr>
          <p:nvPr/>
        </p:nvSpPr>
        <p:spPr bwMode="auto">
          <a:xfrm flipH="1">
            <a:off x="5583238" y="44196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91" name="Oval 99">
            <a:extLst>
              <a:ext uri="{FF2B5EF4-FFF2-40B4-BE49-F238E27FC236}">
                <a16:creationId xmlns:a16="http://schemas.microsoft.com/office/drawing/2014/main" id="{4A024690-764C-42A2-A74D-30807EB5A829}"/>
              </a:ext>
            </a:extLst>
          </p:cNvPr>
          <p:cNvSpPr>
            <a:spLocks noChangeArrowheads="1"/>
          </p:cNvSpPr>
          <p:nvPr/>
        </p:nvSpPr>
        <p:spPr bwMode="auto">
          <a:xfrm flipH="1">
            <a:off x="6421438" y="46482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92" name="Oval 100">
            <a:extLst>
              <a:ext uri="{FF2B5EF4-FFF2-40B4-BE49-F238E27FC236}">
                <a16:creationId xmlns:a16="http://schemas.microsoft.com/office/drawing/2014/main" id="{E1B7D9A8-D634-4A77-9269-C9C712381367}"/>
              </a:ext>
            </a:extLst>
          </p:cNvPr>
          <p:cNvSpPr>
            <a:spLocks noChangeArrowheads="1"/>
          </p:cNvSpPr>
          <p:nvPr/>
        </p:nvSpPr>
        <p:spPr bwMode="auto">
          <a:xfrm flipH="1">
            <a:off x="6116638" y="41910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93" name="Oval 101">
            <a:extLst>
              <a:ext uri="{FF2B5EF4-FFF2-40B4-BE49-F238E27FC236}">
                <a16:creationId xmlns:a16="http://schemas.microsoft.com/office/drawing/2014/main" id="{1F7EDE8F-E14C-44FA-8307-D65F3B6ABC79}"/>
              </a:ext>
            </a:extLst>
          </p:cNvPr>
          <p:cNvSpPr>
            <a:spLocks noChangeArrowheads="1"/>
          </p:cNvSpPr>
          <p:nvPr/>
        </p:nvSpPr>
        <p:spPr bwMode="auto">
          <a:xfrm flipH="1">
            <a:off x="6726238" y="280511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94" name="Oval 102">
            <a:extLst>
              <a:ext uri="{FF2B5EF4-FFF2-40B4-BE49-F238E27FC236}">
                <a16:creationId xmlns:a16="http://schemas.microsoft.com/office/drawing/2014/main" id="{26AEDA93-9B62-4C34-83A6-E1D6E1430036}"/>
              </a:ext>
            </a:extLst>
          </p:cNvPr>
          <p:cNvSpPr>
            <a:spLocks noChangeArrowheads="1"/>
          </p:cNvSpPr>
          <p:nvPr/>
        </p:nvSpPr>
        <p:spPr bwMode="auto">
          <a:xfrm flipH="1">
            <a:off x="7488238" y="31242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95" name="Oval 103">
            <a:extLst>
              <a:ext uri="{FF2B5EF4-FFF2-40B4-BE49-F238E27FC236}">
                <a16:creationId xmlns:a16="http://schemas.microsoft.com/office/drawing/2014/main" id="{93D0A1DE-2BE5-4734-ABBF-746ECF2B6895}"/>
              </a:ext>
            </a:extLst>
          </p:cNvPr>
          <p:cNvSpPr>
            <a:spLocks noChangeArrowheads="1"/>
          </p:cNvSpPr>
          <p:nvPr/>
        </p:nvSpPr>
        <p:spPr bwMode="auto">
          <a:xfrm flipH="1">
            <a:off x="7031038" y="310991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96" name="Oval 104">
            <a:extLst>
              <a:ext uri="{FF2B5EF4-FFF2-40B4-BE49-F238E27FC236}">
                <a16:creationId xmlns:a16="http://schemas.microsoft.com/office/drawing/2014/main" id="{52F0DCC9-77F5-4A69-BAFF-E41213E2B283}"/>
              </a:ext>
            </a:extLst>
          </p:cNvPr>
          <p:cNvSpPr>
            <a:spLocks noChangeArrowheads="1"/>
          </p:cNvSpPr>
          <p:nvPr/>
        </p:nvSpPr>
        <p:spPr bwMode="auto">
          <a:xfrm flipH="1">
            <a:off x="7183438" y="326231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97" name="Oval 105">
            <a:extLst>
              <a:ext uri="{FF2B5EF4-FFF2-40B4-BE49-F238E27FC236}">
                <a16:creationId xmlns:a16="http://schemas.microsoft.com/office/drawing/2014/main" id="{7120F765-B008-4B6D-BA83-7DF38E05A1E2}"/>
              </a:ext>
            </a:extLst>
          </p:cNvPr>
          <p:cNvSpPr>
            <a:spLocks noChangeArrowheads="1"/>
          </p:cNvSpPr>
          <p:nvPr/>
        </p:nvSpPr>
        <p:spPr bwMode="auto">
          <a:xfrm flipH="1">
            <a:off x="7107238" y="37338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98" name="Oval 106">
            <a:extLst>
              <a:ext uri="{FF2B5EF4-FFF2-40B4-BE49-F238E27FC236}">
                <a16:creationId xmlns:a16="http://schemas.microsoft.com/office/drawing/2014/main" id="{3E483457-A4D0-41E4-BD66-E1F392C74D8E}"/>
              </a:ext>
            </a:extLst>
          </p:cNvPr>
          <p:cNvSpPr>
            <a:spLocks noChangeArrowheads="1"/>
          </p:cNvSpPr>
          <p:nvPr/>
        </p:nvSpPr>
        <p:spPr bwMode="auto">
          <a:xfrm flipH="1">
            <a:off x="6878638" y="295751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499" name="Oval 107">
            <a:extLst>
              <a:ext uri="{FF2B5EF4-FFF2-40B4-BE49-F238E27FC236}">
                <a16:creationId xmlns:a16="http://schemas.microsoft.com/office/drawing/2014/main" id="{CAEB93A1-BD4B-4B3E-80A7-A0ECB1536715}"/>
              </a:ext>
            </a:extLst>
          </p:cNvPr>
          <p:cNvSpPr>
            <a:spLocks noChangeArrowheads="1"/>
          </p:cNvSpPr>
          <p:nvPr/>
        </p:nvSpPr>
        <p:spPr bwMode="auto">
          <a:xfrm flipH="1">
            <a:off x="7031038" y="310991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500" name="Oval 108">
            <a:extLst>
              <a:ext uri="{FF2B5EF4-FFF2-40B4-BE49-F238E27FC236}">
                <a16:creationId xmlns:a16="http://schemas.microsoft.com/office/drawing/2014/main" id="{97F1EF32-D634-45AF-9384-BD736FB1F613}"/>
              </a:ext>
            </a:extLst>
          </p:cNvPr>
          <p:cNvSpPr>
            <a:spLocks noChangeArrowheads="1"/>
          </p:cNvSpPr>
          <p:nvPr/>
        </p:nvSpPr>
        <p:spPr bwMode="auto">
          <a:xfrm flipH="1">
            <a:off x="7183438" y="274320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501" name="Text Box 109">
            <a:extLst>
              <a:ext uri="{FF2B5EF4-FFF2-40B4-BE49-F238E27FC236}">
                <a16:creationId xmlns:a16="http://schemas.microsoft.com/office/drawing/2014/main" id="{948CB7FF-F8AA-47CB-ABC0-F73ADF976324}"/>
              </a:ext>
            </a:extLst>
          </p:cNvPr>
          <p:cNvSpPr txBox="1">
            <a:spLocks noChangeArrowheads="1"/>
          </p:cNvSpPr>
          <p:nvPr/>
        </p:nvSpPr>
        <p:spPr bwMode="auto">
          <a:xfrm>
            <a:off x="2951163" y="927100"/>
            <a:ext cx="212026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bg2"/>
                </a:solidFill>
              </a:rPr>
              <a:t>INSPIRATION</a:t>
            </a:r>
            <a:endParaRPr lang="en-US" altLang="en-US" sz="2400">
              <a:solidFill>
                <a:schemeClr val="bg2"/>
              </a:solidFill>
            </a:endParaRPr>
          </a:p>
        </p:txBody>
      </p:sp>
      <p:sp>
        <p:nvSpPr>
          <p:cNvPr id="187502" name="AutoShape 110">
            <a:extLst>
              <a:ext uri="{FF2B5EF4-FFF2-40B4-BE49-F238E27FC236}">
                <a16:creationId xmlns:a16="http://schemas.microsoft.com/office/drawing/2014/main" id="{7DDF79DC-46AD-4416-8C5E-351F80D15705}"/>
              </a:ext>
            </a:extLst>
          </p:cNvPr>
          <p:cNvSpPr>
            <a:spLocks noChangeArrowheads="1"/>
          </p:cNvSpPr>
          <p:nvPr/>
        </p:nvSpPr>
        <p:spPr bwMode="auto">
          <a:xfrm rot="5400000">
            <a:off x="5660233" y="1064420"/>
            <a:ext cx="458787" cy="612775"/>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bg2"/>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7503" name="Text Box 111">
            <a:extLst>
              <a:ext uri="{FF2B5EF4-FFF2-40B4-BE49-F238E27FC236}">
                <a16:creationId xmlns:a16="http://schemas.microsoft.com/office/drawing/2014/main" id="{93912AB4-B6C8-402C-9C97-3F7376328C82}"/>
              </a:ext>
            </a:extLst>
          </p:cNvPr>
          <p:cNvSpPr txBox="1">
            <a:spLocks noChangeArrowheads="1"/>
          </p:cNvSpPr>
          <p:nvPr/>
        </p:nvSpPr>
        <p:spPr bwMode="auto">
          <a:xfrm>
            <a:off x="1771651" y="3349626"/>
            <a:ext cx="2048959" cy="584775"/>
          </a:xfrm>
          <a:prstGeom prst="rect">
            <a:avLst/>
          </a:prstGeom>
          <a:noFill/>
          <a:ln w="9525">
            <a:solidFill>
              <a:srgbClr val="FF33CC"/>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ct val="30000"/>
              </a:spcBef>
            </a:pPr>
            <a:r>
              <a:rPr lang="en-US" altLang="en-US" sz="3200" b="1"/>
              <a:t>DIFFUSION</a:t>
            </a:r>
          </a:p>
        </p:txBody>
      </p:sp>
      <p:sp>
        <p:nvSpPr>
          <p:cNvPr id="187507" name="AutoShape 115">
            <a:extLst>
              <a:ext uri="{FF2B5EF4-FFF2-40B4-BE49-F238E27FC236}">
                <a16:creationId xmlns:a16="http://schemas.microsoft.com/office/drawing/2014/main" id="{D393B1D3-B443-406B-B8FD-1090A72F3218}"/>
              </a:ext>
            </a:extLst>
          </p:cNvPr>
          <p:cNvSpPr>
            <a:spLocks noChangeArrowheads="1"/>
          </p:cNvSpPr>
          <p:nvPr/>
        </p:nvSpPr>
        <p:spPr bwMode="auto">
          <a:xfrm>
            <a:off x="4906964" y="3638550"/>
            <a:ext cx="350837" cy="838200"/>
          </a:xfrm>
          <a:prstGeom prst="downArrow">
            <a:avLst>
              <a:gd name="adj1" fmla="val 50000"/>
              <a:gd name="adj2" fmla="val 59729"/>
            </a:avLst>
          </a:prstGeom>
          <a:solidFill>
            <a:srgbClr val="FF0000"/>
          </a:solidFill>
          <a:ln w="9525">
            <a:solidFill>
              <a:srgbClr val="66FFFF"/>
            </a:solidFill>
            <a:miter lim="800000"/>
            <a:headEnd/>
            <a:tailEnd/>
          </a:ln>
          <a:effectLst/>
        </p:spPr>
        <p:txBody>
          <a:bodyPr wrap="none" anchor="ctr"/>
          <a:lstStyle/>
          <a:p>
            <a:endParaRPr lang="en-US"/>
          </a:p>
        </p:txBody>
      </p:sp>
      <p:sp>
        <p:nvSpPr>
          <p:cNvPr id="187508" name="AutoShape 116">
            <a:extLst>
              <a:ext uri="{FF2B5EF4-FFF2-40B4-BE49-F238E27FC236}">
                <a16:creationId xmlns:a16="http://schemas.microsoft.com/office/drawing/2014/main" id="{F6753835-806E-4410-AE24-F8364B55D79B}"/>
              </a:ext>
            </a:extLst>
          </p:cNvPr>
          <p:cNvSpPr>
            <a:spLocks noChangeArrowheads="1"/>
          </p:cNvSpPr>
          <p:nvPr/>
        </p:nvSpPr>
        <p:spPr bwMode="auto">
          <a:xfrm>
            <a:off x="5973764" y="3625850"/>
            <a:ext cx="350837" cy="838200"/>
          </a:xfrm>
          <a:prstGeom prst="downArrow">
            <a:avLst>
              <a:gd name="adj1" fmla="val 50000"/>
              <a:gd name="adj2" fmla="val 59729"/>
            </a:avLst>
          </a:prstGeom>
          <a:solidFill>
            <a:srgbClr val="FF0000"/>
          </a:solidFill>
          <a:ln w="9525">
            <a:solidFill>
              <a:srgbClr val="66FFFF"/>
            </a:solidFill>
            <a:miter lim="800000"/>
            <a:headEnd/>
            <a:tailEnd/>
          </a:ln>
          <a:effectLst/>
        </p:spPr>
        <p:txBody>
          <a:bodyPr wrap="none" anchor="ctr"/>
          <a:lstStyle/>
          <a:p>
            <a:endParaRPr lang="en-US"/>
          </a:p>
        </p:txBody>
      </p:sp>
      <p:sp>
        <p:nvSpPr>
          <p:cNvPr id="187509" name="AutoShape 117">
            <a:extLst>
              <a:ext uri="{FF2B5EF4-FFF2-40B4-BE49-F238E27FC236}">
                <a16:creationId xmlns:a16="http://schemas.microsoft.com/office/drawing/2014/main" id="{B40EEA75-0A70-472A-BE32-3EA28662BF7A}"/>
              </a:ext>
            </a:extLst>
          </p:cNvPr>
          <p:cNvSpPr>
            <a:spLocks noChangeArrowheads="1"/>
          </p:cNvSpPr>
          <p:nvPr/>
        </p:nvSpPr>
        <p:spPr bwMode="auto">
          <a:xfrm>
            <a:off x="7021514" y="3638550"/>
            <a:ext cx="350837" cy="838200"/>
          </a:xfrm>
          <a:prstGeom prst="downArrow">
            <a:avLst>
              <a:gd name="adj1" fmla="val 50000"/>
              <a:gd name="adj2" fmla="val 59729"/>
            </a:avLst>
          </a:prstGeom>
          <a:solidFill>
            <a:srgbClr val="FF0000"/>
          </a:solidFill>
          <a:ln w="9525">
            <a:solidFill>
              <a:srgbClr val="66FFFF"/>
            </a:solidFill>
            <a:miter lim="800000"/>
            <a:headEnd/>
            <a:tailEnd/>
          </a:ln>
          <a:effectLst/>
        </p:spPr>
        <p:txBody>
          <a:bodyPr wrap="none" anchor="ctr"/>
          <a:lstStyle/>
          <a:p>
            <a:endParaRPr lang="en-US"/>
          </a:p>
        </p:txBody>
      </p:sp>
      <p:sp>
        <p:nvSpPr>
          <p:cNvPr id="187512" name="Rectangle 120">
            <a:extLst>
              <a:ext uri="{FF2B5EF4-FFF2-40B4-BE49-F238E27FC236}">
                <a16:creationId xmlns:a16="http://schemas.microsoft.com/office/drawing/2014/main" id="{B4F06961-D791-4DF1-B5B5-F128823377C6}"/>
              </a:ext>
            </a:extLst>
          </p:cNvPr>
          <p:cNvSpPr>
            <a:spLocks noChangeArrowheads="1"/>
          </p:cNvSpPr>
          <p:nvPr/>
        </p:nvSpPr>
        <p:spPr bwMode="auto">
          <a:xfrm>
            <a:off x="7794625" y="2601914"/>
            <a:ext cx="85683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 altLang="ja-JP" sz="2400" b="1">
                <a:solidFill>
                  <a:srgbClr val="66FFFF"/>
                </a:solidFill>
                <a:ea typeface="ＭＳ Ｐゴシック" panose="020B0600070205080204" pitchFamily="34" charset="-128"/>
              </a:rPr>
              <a:t>PAO</a:t>
            </a:r>
            <a:r>
              <a:rPr lang="es-ES" altLang="ja-JP" sz="3200" b="1" baseline="-8000">
                <a:solidFill>
                  <a:srgbClr val="66FFFF"/>
                </a:solidFill>
                <a:ea typeface="ＭＳ Ｐゴシック" panose="020B0600070205080204" pitchFamily="34" charset="-128"/>
              </a:rPr>
              <a:t>2</a:t>
            </a:r>
            <a:endParaRPr lang="en-US" altLang="en-US" sz="3200" b="1" baseline="-8000">
              <a:solidFill>
                <a:srgbClr val="66FFFF"/>
              </a:solidFill>
            </a:endParaRPr>
          </a:p>
        </p:txBody>
      </p:sp>
      <p:sp>
        <p:nvSpPr>
          <p:cNvPr id="187513" name="Rectangle 121">
            <a:extLst>
              <a:ext uri="{FF2B5EF4-FFF2-40B4-BE49-F238E27FC236}">
                <a16:creationId xmlns:a16="http://schemas.microsoft.com/office/drawing/2014/main" id="{3B841E4C-5735-429C-8EA5-0D64B4D67F3B}"/>
              </a:ext>
            </a:extLst>
          </p:cNvPr>
          <p:cNvSpPr>
            <a:spLocks noChangeArrowheads="1"/>
          </p:cNvSpPr>
          <p:nvPr/>
        </p:nvSpPr>
        <p:spPr bwMode="auto">
          <a:xfrm>
            <a:off x="2251076" y="4335464"/>
            <a:ext cx="84189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 altLang="ja-JP" sz="2400" b="1">
                <a:solidFill>
                  <a:srgbClr val="66FFFF"/>
                </a:solidFill>
                <a:ea typeface="ＭＳ Ｐゴシック" panose="020B0600070205080204" pitchFamily="34" charset="-128"/>
              </a:rPr>
              <a:t>PvO</a:t>
            </a:r>
            <a:r>
              <a:rPr lang="es-ES" altLang="ja-JP" sz="3200" b="1" baseline="-8000">
                <a:solidFill>
                  <a:srgbClr val="66FFFF"/>
                </a:solidFill>
                <a:ea typeface="ＭＳ Ｐゴシック" panose="020B0600070205080204" pitchFamily="34" charset="-128"/>
              </a:rPr>
              <a:t>2</a:t>
            </a:r>
            <a:endParaRPr lang="en-US" altLang="en-US" sz="3200" b="1" baseline="-8000">
              <a:solidFill>
                <a:srgbClr val="66FFFF"/>
              </a:solidFill>
            </a:endParaRPr>
          </a:p>
        </p:txBody>
      </p:sp>
      <p:sp>
        <p:nvSpPr>
          <p:cNvPr id="187514" name="Rectangle 122">
            <a:extLst>
              <a:ext uri="{FF2B5EF4-FFF2-40B4-BE49-F238E27FC236}">
                <a16:creationId xmlns:a16="http://schemas.microsoft.com/office/drawing/2014/main" id="{6AA25CCA-FEF3-464D-8E48-C4ED4B547413}"/>
              </a:ext>
            </a:extLst>
          </p:cNvPr>
          <p:cNvSpPr>
            <a:spLocks noChangeArrowheads="1"/>
          </p:cNvSpPr>
          <p:nvPr/>
        </p:nvSpPr>
        <p:spPr bwMode="auto">
          <a:xfrm>
            <a:off x="8670925" y="4335464"/>
            <a:ext cx="84228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 altLang="ja-JP" sz="2400" b="1">
                <a:solidFill>
                  <a:srgbClr val="66FFFF"/>
                </a:solidFill>
                <a:ea typeface="ＭＳ Ｐゴシック" panose="020B0600070205080204" pitchFamily="34" charset="-128"/>
              </a:rPr>
              <a:t>PaO</a:t>
            </a:r>
            <a:r>
              <a:rPr lang="es-ES" altLang="ja-JP" sz="3200" b="1" baseline="-8000">
                <a:solidFill>
                  <a:srgbClr val="66FFFF"/>
                </a:solidFill>
                <a:ea typeface="ＭＳ Ｐゴシック" panose="020B0600070205080204" pitchFamily="34" charset="-128"/>
              </a:rPr>
              <a:t>2</a:t>
            </a:r>
            <a:endParaRPr lang="en-US" altLang="en-US" sz="3200" b="1" baseline="-8000">
              <a:solidFill>
                <a:srgbClr val="66FFFF"/>
              </a:solidFill>
            </a:endParaRPr>
          </a:p>
        </p:txBody>
      </p:sp>
    </p:spTree>
    <p:extLst>
      <p:ext uri="{BB962C8B-B14F-4D97-AF65-F5344CB8AC3E}">
        <p14:creationId xmlns:p14="http://schemas.microsoft.com/office/powerpoint/2010/main" val="131981016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750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744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744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750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750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75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445" grpId="0"/>
      <p:bldP spid="187503" grpId="0" animBg="1"/>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Text Box 2">
            <a:extLst>
              <a:ext uri="{FF2B5EF4-FFF2-40B4-BE49-F238E27FC236}">
                <a16:creationId xmlns:a16="http://schemas.microsoft.com/office/drawing/2014/main" id="{35AB7A14-13A1-42D6-AF15-D38D68466ABB}"/>
              </a:ext>
            </a:extLst>
          </p:cNvPr>
          <p:cNvSpPr txBox="1">
            <a:spLocks noChangeArrowheads="1"/>
          </p:cNvSpPr>
          <p:nvPr/>
        </p:nvSpPr>
        <p:spPr bwMode="auto">
          <a:xfrm>
            <a:off x="3671436" y="1379312"/>
            <a:ext cx="4657725" cy="400367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3200" b="1" dirty="0"/>
              <a:t>Four main  functions:</a:t>
            </a:r>
          </a:p>
          <a:p>
            <a:endParaRPr lang="en-US" altLang="en-US" sz="3200" b="1" dirty="0"/>
          </a:p>
          <a:p>
            <a:pPr>
              <a:lnSpc>
                <a:spcPct val="150000"/>
              </a:lnSpc>
              <a:buClr>
                <a:srgbClr val="FF33CC"/>
              </a:buClr>
              <a:buSzPct val="150000"/>
              <a:buFontTx/>
              <a:buChar char="•"/>
            </a:pPr>
            <a:r>
              <a:rPr lang="en-US" altLang="en-US" sz="3200" b="1" dirty="0"/>
              <a:t> </a:t>
            </a:r>
            <a:r>
              <a:rPr lang="en-US" altLang="en-US" sz="3200" b="1" dirty="0">
                <a:solidFill>
                  <a:schemeClr val="bg1">
                    <a:lumMod val="85000"/>
                  </a:schemeClr>
                </a:solidFill>
              </a:rPr>
              <a:t>Ventilation</a:t>
            </a:r>
          </a:p>
          <a:p>
            <a:pPr>
              <a:lnSpc>
                <a:spcPct val="150000"/>
              </a:lnSpc>
              <a:buClr>
                <a:srgbClr val="FF33CC"/>
              </a:buClr>
              <a:buSzPct val="150000"/>
              <a:buFontTx/>
              <a:buChar char="•"/>
            </a:pPr>
            <a:r>
              <a:rPr lang="en-US" altLang="en-US" sz="3200" b="1" dirty="0">
                <a:solidFill>
                  <a:schemeClr val="bg1">
                    <a:lumMod val="85000"/>
                  </a:schemeClr>
                </a:solidFill>
              </a:rPr>
              <a:t> Alveolar diffusion</a:t>
            </a:r>
          </a:p>
          <a:p>
            <a:pPr>
              <a:lnSpc>
                <a:spcPct val="150000"/>
              </a:lnSpc>
              <a:buClr>
                <a:srgbClr val="FF33CC"/>
              </a:buClr>
              <a:buSzPct val="150000"/>
              <a:buFontTx/>
              <a:buChar char="•"/>
            </a:pPr>
            <a:r>
              <a:rPr lang="en-US" altLang="en-US" sz="3200" b="1" dirty="0"/>
              <a:t> Circulatory perfusion</a:t>
            </a:r>
          </a:p>
          <a:p>
            <a:pPr>
              <a:lnSpc>
                <a:spcPct val="150000"/>
              </a:lnSpc>
              <a:buClr>
                <a:srgbClr val="FF33CC"/>
              </a:buClr>
              <a:buSzPct val="150000"/>
              <a:buFontTx/>
              <a:buChar char="•"/>
            </a:pPr>
            <a:r>
              <a:rPr lang="en-US" altLang="en-US" sz="3200" b="1" dirty="0"/>
              <a:t> </a:t>
            </a:r>
            <a:r>
              <a:rPr lang="en-US" altLang="en-US" sz="3200" b="1" dirty="0">
                <a:solidFill>
                  <a:schemeClr val="bg1">
                    <a:lumMod val="75000"/>
                  </a:schemeClr>
                </a:solidFill>
              </a:rPr>
              <a:t>Muscle</a:t>
            </a:r>
            <a:r>
              <a:rPr lang="en-US" altLang="en-US" sz="3200" b="1" dirty="0"/>
              <a:t> </a:t>
            </a:r>
            <a:r>
              <a:rPr lang="en-US" altLang="en-US" sz="3200" b="1" dirty="0">
                <a:solidFill>
                  <a:schemeClr val="bg1">
                    <a:lumMod val="75000"/>
                  </a:schemeClr>
                </a:solidFill>
              </a:rPr>
              <a:t>diffusion</a:t>
            </a:r>
          </a:p>
        </p:txBody>
      </p:sp>
    </p:spTree>
    <p:extLst>
      <p:ext uri="{BB962C8B-B14F-4D97-AF65-F5344CB8AC3E}">
        <p14:creationId xmlns:p14="http://schemas.microsoft.com/office/powerpoint/2010/main" val="22274414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BEFF3"/>
        </a:solidFill>
        <a:effectLst/>
      </p:bgPr>
    </p:bg>
    <p:spTree>
      <p:nvGrpSpPr>
        <p:cNvPr id="1" name=""/>
        <p:cNvGrpSpPr/>
        <p:nvPr/>
      </p:nvGrpSpPr>
      <p:grpSpPr>
        <a:xfrm>
          <a:off x="0" y="0"/>
          <a:ext cx="0" cy="0"/>
          <a:chOff x="0" y="0"/>
          <a:chExt cx="0" cy="0"/>
        </a:xfrm>
      </p:grpSpPr>
      <p:pic>
        <p:nvPicPr>
          <p:cNvPr id="23554" name="Picture 2" descr="sejmout005">
            <a:extLst>
              <a:ext uri="{FF2B5EF4-FFF2-40B4-BE49-F238E27FC236}">
                <a16:creationId xmlns:a16="http://schemas.microsoft.com/office/drawing/2014/main" id="{F886DE91-8D3D-DE77-D331-54171D14B5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4565" r="3044" b="4875"/>
          <a:stretch>
            <a:fillRect/>
          </a:stretch>
        </p:blipFill>
        <p:spPr bwMode="auto">
          <a:xfrm>
            <a:off x="3359150" y="0"/>
            <a:ext cx="68405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Line 2">
            <a:extLst>
              <a:ext uri="{FF2B5EF4-FFF2-40B4-BE49-F238E27FC236}">
                <a16:creationId xmlns:a16="http://schemas.microsoft.com/office/drawing/2014/main" id="{2C537A73-116F-4D7B-853A-B4079AB95BE4}"/>
              </a:ext>
            </a:extLst>
          </p:cNvPr>
          <p:cNvSpPr>
            <a:spLocks noChangeShapeType="1"/>
          </p:cNvSpPr>
          <p:nvPr/>
        </p:nvSpPr>
        <p:spPr bwMode="auto">
          <a:xfrm>
            <a:off x="3373438" y="3714750"/>
            <a:ext cx="57150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491" name="Arc 3">
            <a:extLst>
              <a:ext uri="{FF2B5EF4-FFF2-40B4-BE49-F238E27FC236}">
                <a16:creationId xmlns:a16="http://schemas.microsoft.com/office/drawing/2014/main" id="{417AAEDF-00D5-4915-8948-0E046AA0B590}"/>
              </a:ext>
            </a:extLst>
          </p:cNvPr>
          <p:cNvSpPr>
            <a:spLocks/>
          </p:cNvSpPr>
          <p:nvPr/>
        </p:nvSpPr>
        <p:spPr bwMode="auto">
          <a:xfrm rot="16200000">
            <a:off x="4212432" y="1962944"/>
            <a:ext cx="1905000" cy="1903413"/>
          </a:xfrm>
          <a:custGeom>
            <a:avLst/>
            <a:gdLst>
              <a:gd name="G0" fmla="+- 0 0 0"/>
              <a:gd name="G1" fmla="+- 21511 0 0"/>
              <a:gd name="G2" fmla="+- 21600 0 0"/>
              <a:gd name="T0" fmla="*/ 1958 w 21471"/>
              <a:gd name="T1" fmla="*/ 0 h 21511"/>
              <a:gd name="T2" fmla="*/ 21471 w 21471"/>
              <a:gd name="T3" fmla="*/ 19152 h 21511"/>
              <a:gd name="T4" fmla="*/ 0 w 21471"/>
              <a:gd name="T5" fmla="*/ 21511 h 21511"/>
            </a:gdLst>
            <a:ahLst/>
            <a:cxnLst>
              <a:cxn ang="0">
                <a:pos x="T0" y="T1"/>
              </a:cxn>
              <a:cxn ang="0">
                <a:pos x="T2" y="T3"/>
              </a:cxn>
              <a:cxn ang="0">
                <a:pos x="T4" y="T5"/>
              </a:cxn>
            </a:cxnLst>
            <a:rect l="0" t="0" r="r" b="b"/>
            <a:pathLst>
              <a:path w="21471" h="21511" fill="none" extrusionOk="0">
                <a:moveTo>
                  <a:pt x="1958" y="-1"/>
                </a:moveTo>
                <a:cubicBezTo>
                  <a:pt x="12189" y="931"/>
                  <a:pt x="20348" y="8939"/>
                  <a:pt x="21470" y="19152"/>
                </a:cubicBezTo>
              </a:path>
              <a:path w="21471" h="21511" stroke="0" extrusionOk="0">
                <a:moveTo>
                  <a:pt x="1958" y="-1"/>
                </a:moveTo>
                <a:cubicBezTo>
                  <a:pt x="12189" y="931"/>
                  <a:pt x="20348" y="8939"/>
                  <a:pt x="21470" y="19152"/>
                </a:cubicBezTo>
                <a:lnTo>
                  <a:pt x="0" y="21511"/>
                </a:lnTo>
                <a:close/>
              </a:path>
            </a:pathLst>
          </a:custGeom>
          <a:noFill/>
          <a:ln w="57150">
            <a:solidFill>
              <a:srgbClr val="C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492" name="Arc 4">
            <a:extLst>
              <a:ext uri="{FF2B5EF4-FFF2-40B4-BE49-F238E27FC236}">
                <a16:creationId xmlns:a16="http://schemas.microsoft.com/office/drawing/2014/main" id="{ED2678B3-FFC7-4272-A86C-1AC8D32EFFD0}"/>
              </a:ext>
            </a:extLst>
          </p:cNvPr>
          <p:cNvSpPr>
            <a:spLocks/>
          </p:cNvSpPr>
          <p:nvPr/>
        </p:nvSpPr>
        <p:spPr bwMode="auto">
          <a:xfrm rot="114626">
            <a:off x="6235700" y="2006600"/>
            <a:ext cx="1938338" cy="1720850"/>
          </a:xfrm>
          <a:custGeom>
            <a:avLst/>
            <a:gdLst>
              <a:gd name="G0" fmla="+- 0 0 0"/>
              <a:gd name="G1" fmla="+- 21492 0 0"/>
              <a:gd name="G2" fmla="+- 21600 0 0"/>
              <a:gd name="T0" fmla="*/ 2157 w 21587"/>
              <a:gd name="T1" fmla="*/ 0 h 21492"/>
              <a:gd name="T2" fmla="*/ 21587 w 21587"/>
              <a:gd name="T3" fmla="*/ 20744 h 21492"/>
              <a:gd name="T4" fmla="*/ 0 w 21587"/>
              <a:gd name="T5" fmla="*/ 21492 h 21492"/>
            </a:gdLst>
            <a:ahLst/>
            <a:cxnLst>
              <a:cxn ang="0">
                <a:pos x="T0" y="T1"/>
              </a:cxn>
              <a:cxn ang="0">
                <a:pos x="T2" y="T3"/>
              </a:cxn>
              <a:cxn ang="0">
                <a:pos x="T4" y="T5"/>
              </a:cxn>
            </a:cxnLst>
            <a:rect l="0" t="0" r="r" b="b"/>
            <a:pathLst>
              <a:path w="21587" h="21492" fill="none" extrusionOk="0">
                <a:moveTo>
                  <a:pt x="2157" y="-1"/>
                </a:moveTo>
                <a:cubicBezTo>
                  <a:pt x="12911" y="1079"/>
                  <a:pt x="21212" y="9941"/>
                  <a:pt x="21587" y="20743"/>
                </a:cubicBezTo>
              </a:path>
              <a:path w="21587" h="21492" stroke="0" extrusionOk="0">
                <a:moveTo>
                  <a:pt x="2157" y="-1"/>
                </a:moveTo>
                <a:cubicBezTo>
                  <a:pt x="12911" y="1079"/>
                  <a:pt x="21212" y="9941"/>
                  <a:pt x="21587" y="20743"/>
                </a:cubicBezTo>
                <a:lnTo>
                  <a:pt x="0" y="21492"/>
                </a:lnTo>
                <a:close/>
              </a:path>
            </a:pathLst>
          </a:custGeom>
          <a:noFill/>
          <a:ln w="57150">
            <a:solidFill>
              <a:srgbClr val="C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493" name="Line 5">
            <a:extLst>
              <a:ext uri="{FF2B5EF4-FFF2-40B4-BE49-F238E27FC236}">
                <a16:creationId xmlns:a16="http://schemas.microsoft.com/office/drawing/2014/main" id="{DA39AF8B-434C-4261-AD69-03CD0FB09A7C}"/>
              </a:ext>
            </a:extLst>
          </p:cNvPr>
          <p:cNvSpPr>
            <a:spLocks noChangeShapeType="1"/>
          </p:cNvSpPr>
          <p:nvPr/>
        </p:nvSpPr>
        <p:spPr bwMode="auto">
          <a:xfrm flipV="1">
            <a:off x="5888038" y="1231900"/>
            <a:ext cx="0" cy="762000"/>
          </a:xfrm>
          <a:prstGeom prst="line">
            <a:avLst/>
          </a:prstGeom>
          <a:noFill/>
          <a:ln w="57150">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494" name="Line 6">
            <a:extLst>
              <a:ext uri="{FF2B5EF4-FFF2-40B4-BE49-F238E27FC236}">
                <a16:creationId xmlns:a16="http://schemas.microsoft.com/office/drawing/2014/main" id="{2E1CEF51-74B8-430C-818E-61B2037CCD5E}"/>
              </a:ext>
            </a:extLst>
          </p:cNvPr>
          <p:cNvSpPr>
            <a:spLocks noChangeShapeType="1"/>
          </p:cNvSpPr>
          <p:nvPr/>
        </p:nvSpPr>
        <p:spPr bwMode="auto">
          <a:xfrm flipV="1">
            <a:off x="6435725" y="1247775"/>
            <a:ext cx="0" cy="762000"/>
          </a:xfrm>
          <a:prstGeom prst="line">
            <a:avLst/>
          </a:prstGeom>
          <a:noFill/>
          <a:ln w="57150">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495" name="Line 7">
            <a:extLst>
              <a:ext uri="{FF2B5EF4-FFF2-40B4-BE49-F238E27FC236}">
                <a16:creationId xmlns:a16="http://schemas.microsoft.com/office/drawing/2014/main" id="{168769CE-86A2-4912-B4F8-CC84751EEDC6}"/>
              </a:ext>
            </a:extLst>
          </p:cNvPr>
          <p:cNvSpPr>
            <a:spLocks noChangeShapeType="1"/>
          </p:cNvSpPr>
          <p:nvPr/>
        </p:nvSpPr>
        <p:spPr bwMode="auto">
          <a:xfrm>
            <a:off x="3373438" y="4781550"/>
            <a:ext cx="57150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496" name="Oval 8">
            <a:extLst>
              <a:ext uri="{FF2B5EF4-FFF2-40B4-BE49-F238E27FC236}">
                <a16:creationId xmlns:a16="http://schemas.microsoft.com/office/drawing/2014/main" id="{1EFD236D-7263-448E-AC08-40CA76355A59}"/>
              </a:ext>
            </a:extLst>
          </p:cNvPr>
          <p:cNvSpPr>
            <a:spLocks noChangeArrowheads="1"/>
          </p:cNvSpPr>
          <p:nvPr/>
        </p:nvSpPr>
        <p:spPr bwMode="auto">
          <a:xfrm flipH="1">
            <a:off x="5354638" y="43243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497" name="Oval 9">
            <a:extLst>
              <a:ext uri="{FF2B5EF4-FFF2-40B4-BE49-F238E27FC236}">
                <a16:creationId xmlns:a16="http://schemas.microsoft.com/office/drawing/2014/main" id="{A4DB07A6-4ABF-4D36-978F-553CCC688D6B}"/>
              </a:ext>
            </a:extLst>
          </p:cNvPr>
          <p:cNvSpPr>
            <a:spLocks noChangeArrowheads="1"/>
          </p:cNvSpPr>
          <p:nvPr/>
        </p:nvSpPr>
        <p:spPr bwMode="auto">
          <a:xfrm flipH="1">
            <a:off x="6116638" y="44767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498" name="Oval 10">
            <a:extLst>
              <a:ext uri="{FF2B5EF4-FFF2-40B4-BE49-F238E27FC236}">
                <a16:creationId xmlns:a16="http://schemas.microsoft.com/office/drawing/2014/main" id="{C3A4F44C-7977-455A-B7E2-CB610381EE6B}"/>
              </a:ext>
            </a:extLst>
          </p:cNvPr>
          <p:cNvSpPr>
            <a:spLocks noChangeArrowheads="1"/>
          </p:cNvSpPr>
          <p:nvPr/>
        </p:nvSpPr>
        <p:spPr bwMode="auto">
          <a:xfrm flipH="1">
            <a:off x="4135438" y="3867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499" name="Oval 11">
            <a:extLst>
              <a:ext uri="{FF2B5EF4-FFF2-40B4-BE49-F238E27FC236}">
                <a16:creationId xmlns:a16="http://schemas.microsoft.com/office/drawing/2014/main" id="{EEEF5DD7-61EA-4D0A-8FDF-D5ACA4CFB384}"/>
              </a:ext>
            </a:extLst>
          </p:cNvPr>
          <p:cNvSpPr>
            <a:spLocks noChangeArrowheads="1"/>
          </p:cNvSpPr>
          <p:nvPr/>
        </p:nvSpPr>
        <p:spPr bwMode="auto">
          <a:xfrm flipH="1">
            <a:off x="4287838" y="43243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00" name="Oval 12">
            <a:extLst>
              <a:ext uri="{FF2B5EF4-FFF2-40B4-BE49-F238E27FC236}">
                <a16:creationId xmlns:a16="http://schemas.microsoft.com/office/drawing/2014/main" id="{DBA22B01-AE7B-466F-85FB-5D4807BF0222}"/>
              </a:ext>
            </a:extLst>
          </p:cNvPr>
          <p:cNvSpPr>
            <a:spLocks noChangeArrowheads="1"/>
          </p:cNvSpPr>
          <p:nvPr/>
        </p:nvSpPr>
        <p:spPr bwMode="auto">
          <a:xfrm flipH="1">
            <a:off x="5049838" y="278606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01" name="Oval 13">
            <a:extLst>
              <a:ext uri="{FF2B5EF4-FFF2-40B4-BE49-F238E27FC236}">
                <a16:creationId xmlns:a16="http://schemas.microsoft.com/office/drawing/2014/main" id="{37B9F5FD-8F07-4020-963A-63CD18F960FF}"/>
              </a:ext>
            </a:extLst>
          </p:cNvPr>
          <p:cNvSpPr>
            <a:spLocks noChangeArrowheads="1"/>
          </p:cNvSpPr>
          <p:nvPr/>
        </p:nvSpPr>
        <p:spPr bwMode="auto">
          <a:xfrm flipH="1">
            <a:off x="7183438" y="44767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02" name="Oval 14">
            <a:extLst>
              <a:ext uri="{FF2B5EF4-FFF2-40B4-BE49-F238E27FC236}">
                <a16:creationId xmlns:a16="http://schemas.microsoft.com/office/drawing/2014/main" id="{E826CF59-1D0D-47B1-8FE4-3860D58E2BF4}"/>
              </a:ext>
            </a:extLst>
          </p:cNvPr>
          <p:cNvSpPr>
            <a:spLocks noChangeArrowheads="1"/>
          </p:cNvSpPr>
          <p:nvPr/>
        </p:nvSpPr>
        <p:spPr bwMode="auto">
          <a:xfrm flipH="1">
            <a:off x="5811838" y="3867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03" name="Oval 15">
            <a:extLst>
              <a:ext uri="{FF2B5EF4-FFF2-40B4-BE49-F238E27FC236}">
                <a16:creationId xmlns:a16="http://schemas.microsoft.com/office/drawing/2014/main" id="{27B99B18-A015-4FBB-B0CD-23D6A8076D15}"/>
              </a:ext>
            </a:extLst>
          </p:cNvPr>
          <p:cNvSpPr>
            <a:spLocks noChangeArrowheads="1"/>
          </p:cNvSpPr>
          <p:nvPr/>
        </p:nvSpPr>
        <p:spPr bwMode="auto">
          <a:xfrm flipH="1">
            <a:off x="4821238" y="44767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04" name="Oval 16">
            <a:extLst>
              <a:ext uri="{FF2B5EF4-FFF2-40B4-BE49-F238E27FC236}">
                <a16:creationId xmlns:a16="http://schemas.microsoft.com/office/drawing/2014/main" id="{5A3B85DA-49BD-4F11-B7FC-B2BB0FB6B9BA}"/>
              </a:ext>
            </a:extLst>
          </p:cNvPr>
          <p:cNvSpPr>
            <a:spLocks noChangeArrowheads="1"/>
          </p:cNvSpPr>
          <p:nvPr/>
        </p:nvSpPr>
        <p:spPr bwMode="auto">
          <a:xfrm flipH="1">
            <a:off x="4440238" y="40195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05" name="Oval 17">
            <a:extLst>
              <a:ext uri="{FF2B5EF4-FFF2-40B4-BE49-F238E27FC236}">
                <a16:creationId xmlns:a16="http://schemas.microsoft.com/office/drawing/2014/main" id="{83255C92-1CD6-4573-8D1D-BBF552889A90}"/>
              </a:ext>
            </a:extLst>
          </p:cNvPr>
          <p:cNvSpPr>
            <a:spLocks noChangeArrowheads="1"/>
          </p:cNvSpPr>
          <p:nvPr/>
        </p:nvSpPr>
        <p:spPr bwMode="auto">
          <a:xfrm flipH="1">
            <a:off x="6345238" y="40195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06" name="Oval 18">
            <a:extLst>
              <a:ext uri="{FF2B5EF4-FFF2-40B4-BE49-F238E27FC236}">
                <a16:creationId xmlns:a16="http://schemas.microsoft.com/office/drawing/2014/main" id="{3D418E41-413E-42DF-95EC-3DF91165253C}"/>
              </a:ext>
            </a:extLst>
          </p:cNvPr>
          <p:cNvSpPr>
            <a:spLocks noChangeArrowheads="1"/>
          </p:cNvSpPr>
          <p:nvPr/>
        </p:nvSpPr>
        <p:spPr bwMode="auto">
          <a:xfrm flipH="1">
            <a:off x="5583238" y="232886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07" name="Oval 19">
            <a:extLst>
              <a:ext uri="{FF2B5EF4-FFF2-40B4-BE49-F238E27FC236}">
                <a16:creationId xmlns:a16="http://schemas.microsoft.com/office/drawing/2014/main" id="{682A4BFB-06E5-463D-A4DA-4C6BE7427018}"/>
              </a:ext>
            </a:extLst>
          </p:cNvPr>
          <p:cNvSpPr>
            <a:spLocks noChangeArrowheads="1"/>
          </p:cNvSpPr>
          <p:nvPr/>
        </p:nvSpPr>
        <p:spPr bwMode="auto">
          <a:xfrm flipH="1">
            <a:off x="5278438" y="40195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08" name="Oval 20">
            <a:extLst>
              <a:ext uri="{FF2B5EF4-FFF2-40B4-BE49-F238E27FC236}">
                <a16:creationId xmlns:a16="http://schemas.microsoft.com/office/drawing/2014/main" id="{B5988E01-CE21-470F-B1E7-229CB450E04E}"/>
              </a:ext>
            </a:extLst>
          </p:cNvPr>
          <p:cNvSpPr>
            <a:spLocks noChangeArrowheads="1"/>
          </p:cNvSpPr>
          <p:nvPr/>
        </p:nvSpPr>
        <p:spPr bwMode="auto">
          <a:xfrm flipH="1">
            <a:off x="6650038" y="347186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09" name="Oval 21">
            <a:extLst>
              <a:ext uri="{FF2B5EF4-FFF2-40B4-BE49-F238E27FC236}">
                <a16:creationId xmlns:a16="http://schemas.microsoft.com/office/drawing/2014/main" id="{FB2D6FF7-5A26-42AE-801C-BECD28C6385C}"/>
              </a:ext>
            </a:extLst>
          </p:cNvPr>
          <p:cNvSpPr>
            <a:spLocks noChangeArrowheads="1"/>
          </p:cNvSpPr>
          <p:nvPr/>
        </p:nvSpPr>
        <p:spPr bwMode="auto">
          <a:xfrm flipH="1">
            <a:off x="5507038" y="278606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10" name="Oval 22">
            <a:extLst>
              <a:ext uri="{FF2B5EF4-FFF2-40B4-BE49-F238E27FC236}">
                <a16:creationId xmlns:a16="http://schemas.microsoft.com/office/drawing/2014/main" id="{4670C090-F81E-4891-9006-246FD422DF10}"/>
              </a:ext>
            </a:extLst>
          </p:cNvPr>
          <p:cNvSpPr>
            <a:spLocks noChangeArrowheads="1"/>
          </p:cNvSpPr>
          <p:nvPr/>
        </p:nvSpPr>
        <p:spPr bwMode="auto">
          <a:xfrm flipH="1">
            <a:off x="6878638" y="316706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11" name="Oval 23">
            <a:extLst>
              <a:ext uri="{FF2B5EF4-FFF2-40B4-BE49-F238E27FC236}">
                <a16:creationId xmlns:a16="http://schemas.microsoft.com/office/drawing/2014/main" id="{4DC9DA52-9542-4588-ADC8-966535183916}"/>
              </a:ext>
            </a:extLst>
          </p:cNvPr>
          <p:cNvSpPr>
            <a:spLocks noChangeArrowheads="1"/>
          </p:cNvSpPr>
          <p:nvPr/>
        </p:nvSpPr>
        <p:spPr bwMode="auto">
          <a:xfrm flipH="1">
            <a:off x="5278438" y="3105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12" name="Oval 24">
            <a:extLst>
              <a:ext uri="{FF2B5EF4-FFF2-40B4-BE49-F238E27FC236}">
                <a16:creationId xmlns:a16="http://schemas.microsoft.com/office/drawing/2014/main" id="{80AF55F1-6603-43C9-A944-84A42E3ADF30}"/>
              </a:ext>
            </a:extLst>
          </p:cNvPr>
          <p:cNvSpPr>
            <a:spLocks noChangeArrowheads="1"/>
          </p:cNvSpPr>
          <p:nvPr/>
        </p:nvSpPr>
        <p:spPr bwMode="auto">
          <a:xfrm flipH="1">
            <a:off x="5735638" y="24955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13" name="Oval 25">
            <a:extLst>
              <a:ext uri="{FF2B5EF4-FFF2-40B4-BE49-F238E27FC236}">
                <a16:creationId xmlns:a16="http://schemas.microsoft.com/office/drawing/2014/main" id="{E511A0C3-2CAC-4535-A7B2-4786CE93A9BD}"/>
              </a:ext>
            </a:extLst>
          </p:cNvPr>
          <p:cNvSpPr>
            <a:spLocks noChangeArrowheads="1"/>
          </p:cNvSpPr>
          <p:nvPr/>
        </p:nvSpPr>
        <p:spPr bwMode="auto">
          <a:xfrm flipH="1">
            <a:off x="6421438" y="31813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14" name="Oval 26">
            <a:extLst>
              <a:ext uri="{FF2B5EF4-FFF2-40B4-BE49-F238E27FC236}">
                <a16:creationId xmlns:a16="http://schemas.microsoft.com/office/drawing/2014/main" id="{A5EA12FE-B215-41A5-85E4-225206F40964}"/>
              </a:ext>
            </a:extLst>
          </p:cNvPr>
          <p:cNvSpPr>
            <a:spLocks noChangeArrowheads="1"/>
          </p:cNvSpPr>
          <p:nvPr/>
        </p:nvSpPr>
        <p:spPr bwMode="auto">
          <a:xfrm flipH="1">
            <a:off x="6573838" y="2724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15" name="Oval 27">
            <a:extLst>
              <a:ext uri="{FF2B5EF4-FFF2-40B4-BE49-F238E27FC236}">
                <a16:creationId xmlns:a16="http://schemas.microsoft.com/office/drawing/2014/main" id="{D82F517A-6963-4723-968C-94282DA570E3}"/>
              </a:ext>
            </a:extLst>
          </p:cNvPr>
          <p:cNvSpPr>
            <a:spLocks noChangeArrowheads="1"/>
          </p:cNvSpPr>
          <p:nvPr/>
        </p:nvSpPr>
        <p:spPr bwMode="auto">
          <a:xfrm flipH="1">
            <a:off x="5888038" y="41719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16" name="Oval 28">
            <a:extLst>
              <a:ext uri="{FF2B5EF4-FFF2-40B4-BE49-F238E27FC236}">
                <a16:creationId xmlns:a16="http://schemas.microsoft.com/office/drawing/2014/main" id="{F34F3424-F59E-4A4B-AE28-459A9B2BBDC4}"/>
              </a:ext>
            </a:extLst>
          </p:cNvPr>
          <p:cNvSpPr>
            <a:spLocks noChangeArrowheads="1"/>
          </p:cNvSpPr>
          <p:nvPr/>
        </p:nvSpPr>
        <p:spPr bwMode="auto">
          <a:xfrm flipH="1">
            <a:off x="3754438" y="43243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17" name="Oval 29">
            <a:extLst>
              <a:ext uri="{FF2B5EF4-FFF2-40B4-BE49-F238E27FC236}">
                <a16:creationId xmlns:a16="http://schemas.microsoft.com/office/drawing/2014/main" id="{4EBCC049-3254-4DBF-AA25-C65382EA75D4}"/>
              </a:ext>
            </a:extLst>
          </p:cNvPr>
          <p:cNvSpPr>
            <a:spLocks noChangeArrowheads="1"/>
          </p:cNvSpPr>
          <p:nvPr/>
        </p:nvSpPr>
        <p:spPr bwMode="auto">
          <a:xfrm flipH="1">
            <a:off x="6116638" y="255746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18" name="Oval 30">
            <a:extLst>
              <a:ext uri="{FF2B5EF4-FFF2-40B4-BE49-F238E27FC236}">
                <a16:creationId xmlns:a16="http://schemas.microsoft.com/office/drawing/2014/main" id="{02BC291E-1512-4477-85FA-0E8A25F3A979}"/>
              </a:ext>
            </a:extLst>
          </p:cNvPr>
          <p:cNvSpPr>
            <a:spLocks noChangeArrowheads="1"/>
          </p:cNvSpPr>
          <p:nvPr/>
        </p:nvSpPr>
        <p:spPr bwMode="auto">
          <a:xfrm flipH="1">
            <a:off x="6573838" y="232886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19" name="Oval 31">
            <a:extLst>
              <a:ext uri="{FF2B5EF4-FFF2-40B4-BE49-F238E27FC236}">
                <a16:creationId xmlns:a16="http://schemas.microsoft.com/office/drawing/2014/main" id="{C9E43658-0FBB-4567-B0EC-3A9E468A90DA}"/>
              </a:ext>
            </a:extLst>
          </p:cNvPr>
          <p:cNvSpPr>
            <a:spLocks noChangeArrowheads="1"/>
          </p:cNvSpPr>
          <p:nvPr/>
        </p:nvSpPr>
        <p:spPr bwMode="auto">
          <a:xfrm flipH="1">
            <a:off x="5659438" y="45529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20" name="Oval 32">
            <a:extLst>
              <a:ext uri="{FF2B5EF4-FFF2-40B4-BE49-F238E27FC236}">
                <a16:creationId xmlns:a16="http://schemas.microsoft.com/office/drawing/2014/main" id="{8D6AA553-8BE8-4D25-9455-FB9A3D3959C4}"/>
              </a:ext>
            </a:extLst>
          </p:cNvPr>
          <p:cNvSpPr>
            <a:spLocks noChangeArrowheads="1"/>
          </p:cNvSpPr>
          <p:nvPr/>
        </p:nvSpPr>
        <p:spPr bwMode="auto">
          <a:xfrm flipH="1">
            <a:off x="4897438" y="39433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21" name="Oval 33">
            <a:extLst>
              <a:ext uri="{FF2B5EF4-FFF2-40B4-BE49-F238E27FC236}">
                <a16:creationId xmlns:a16="http://schemas.microsoft.com/office/drawing/2014/main" id="{175DD6D8-ED70-41AA-81A5-7AC3A57B039F}"/>
              </a:ext>
            </a:extLst>
          </p:cNvPr>
          <p:cNvSpPr>
            <a:spLocks noChangeArrowheads="1"/>
          </p:cNvSpPr>
          <p:nvPr/>
        </p:nvSpPr>
        <p:spPr bwMode="auto">
          <a:xfrm flipH="1">
            <a:off x="6650038" y="41719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22" name="Oval 34">
            <a:extLst>
              <a:ext uri="{FF2B5EF4-FFF2-40B4-BE49-F238E27FC236}">
                <a16:creationId xmlns:a16="http://schemas.microsoft.com/office/drawing/2014/main" id="{FE40DB00-CB2F-4FA1-82CD-24E617A75D5A}"/>
              </a:ext>
            </a:extLst>
          </p:cNvPr>
          <p:cNvSpPr>
            <a:spLocks noChangeArrowheads="1"/>
          </p:cNvSpPr>
          <p:nvPr/>
        </p:nvSpPr>
        <p:spPr bwMode="auto">
          <a:xfrm flipH="1">
            <a:off x="3449638" y="39433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23" name="Oval 35">
            <a:extLst>
              <a:ext uri="{FF2B5EF4-FFF2-40B4-BE49-F238E27FC236}">
                <a16:creationId xmlns:a16="http://schemas.microsoft.com/office/drawing/2014/main" id="{FFD6299D-8837-4808-BEF1-C22D921F6B0C}"/>
              </a:ext>
            </a:extLst>
          </p:cNvPr>
          <p:cNvSpPr>
            <a:spLocks noChangeArrowheads="1"/>
          </p:cNvSpPr>
          <p:nvPr/>
        </p:nvSpPr>
        <p:spPr bwMode="auto">
          <a:xfrm flipH="1">
            <a:off x="3983038" y="4629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24" name="Oval 36">
            <a:extLst>
              <a:ext uri="{FF2B5EF4-FFF2-40B4-BE49-F238E27FC236}">
                <a16:creationId xmlns:a16="http://schemas.microsoft.com/office/drawing/2014/main" id="{0D6F2776-B5F4-4EF3-B9F9-B34F24B13AC3}"/>
              </a:ext>
            </a:extLst>
          </p:cNvPr>
          <p:cNvSpPr>
            <a:spLocks noChangeArrowheads="1"/>
          </p:cNvSpPr>
          <p:nvPr/>
        </p:nvSpPr>
        <p:spPr bwMode="auto">
          <a:xfrm flipH="1">
            <a:off x="6650038" y="44005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25" name="Oval 37">
            <a:extLst>
              <a:ext uri="{FF2B5EF4-FFF2-40B4-BE49-F238E27FC236}">
                <a16:creationId xmlns:a16="http://schemas.microsoft.com/office/drawing/2014/main" id="{F3CA185F-2D4D-49F0-A4ED-921F78ECC087}"/>
              </a:ext>
            </a:extLst>
          </p:cNvPr>
          <p:cNvSpPr>
            <a:spLocks noChangeArrowheads="1"/>
          </p:cNvSpPr>
          <p:nvPr/>
        </p:nvSpPr>
        <p:spPr bwMode="auto">
          <a:xfrm flipH="1">
            <a:off x="6726238" y="3867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26" name="Oval 38">
            <a:extLst>
              <a:ext uri="{FF2B5EF4-FFF2-40B4-BE49-F238E27FC236}">
                <a16:creationId xmlns:a16="http://schemas.microsoft.com/office/drawing/2014/main" id="{90E85501-C735-4F96-AB5C-13B124CF4BE3}"/>
              </a:ext>
            </a:extLst>
          </p:cNvPr>
          <p:cNvSpPr>
            <a:spLocks noChangeArrowheads="1"/>
          </p:cNvSpPr>
          <p:nvPr/>
        </p:nvSpPr>
        <p:spPr bwMode="auto">
          <a:xfrm flipH="1">
            <a:off x="4592638" y="33337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27" name="Oval 39">
            <a:extLst>
              <a:ext uri="{FF2B5EF4-FFF2-40B4-BE49-F238E27FC236}">
                <a16:creationId xmlns:a16="http://schemas.microsoft.com/office/drawing/2014/main" id="{B18982E5-019B-493B-86E2-0CE6F2064AE8}"/>
              </a:ext>
            </a:extLst>
          </p:cNvPr>
          <p:cNvSpPr>
            <a:spLocks noChangeArrowheads="1"/>
          </p:cNvSpPr>
          <p:nvPr/>
        </p:nvSpPr>
        <p:spPr bwMode="auto">
          <a:xfrm flipH="1">
            <a:off x="5278438" y="240506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28" name="Oval 40">
            <a:extLst>
              <a:ext uri="{FF2B5EF4-FFF2-40B4-BE49-F238E27FC236}">
                <a16:creationId xmlns:a16="http://schemas.microsoft.com/office/drawing/2014/main" id="{2F67FC4A-FCB0-45D2-9AAF-9EF8AEE026E9}"/>
              </a:ext>
            </a:extLst>
          </p:cNvPr>
          <p:cNvSpPr>
            <a:spLocks noChangeArrowheads="1"/>
          </p:cNvSpPr>
          <p:nvPr/>
        </p:nvSpPr>
        <p:spPr bwMode="auto">
          <a:xfrm flipH="1">
            <a:off x="4592638" y="301466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29" name="Oval 41">
            <a:extLst>
              <a:ext uri="{FF2B5EF4-FFF2-40B4-BE49-F238E27FC236}">
                <a16:creationId xmlns:a16="http://schemas.microsoft.com/office/drawing/2014/main" id="{862DAC84-A7A6-4B5B-8B0F-FD64A4F57A7D}"/>
              </a:ext>
            </a:extLst>
          </p:cNvPr>
          <p:cNvSpPr>
            <a:spLocks noChangeArrowheads="1"/>
          </p:cNvSpPr>
          <p:nvPr/>
        </p:nvSpPr>
        <p:spPr bwMode="auto">
          <a:xfrm flipH="1">
            <a:off x="4973638" y="331946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30" name="Oval 42">
            <a:extLst>
              <a:ext uri="{FF2B5EF4-FFF2-40B4-BE49-F238E27FC236}">
                <a16:creationId xmlns:a16="http://schemas.microsoft.com/office/drawing/2014/main" id="{E7616B4A-4707-4813-A5F0-6CDCF51CEAE7}"/>
              </a:ext>
            </a:extLst>
          </p:cNvPr>
          <p:cNvSpPr>
            <a:spLocks noChangeArrowheads="1"/>
          </p:cNvSpPr>
          <p:nvPr/>
        </p:nvSpPr>
        <p:spPr bwMode="auto">
          <a:xfrm flipH="1">
            <a:off x="3449638" y="45529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31" name="Oval 43">
            <a:extLst>
              <a:ext uri="{FF2B5EF4-FFF2-40B4-BE49-F238E27FC236}">
                <a16:creationId xmlns:a16="http://schemas.microsoft.com/office/drawing/2014/main" id="{C1412B4C-9B8E-4FB8-B468-D8863921E658}"/>
              </a:ext>
            </a:extLst>
          </p:cNvPr>
          <p:cNvSpPr>
            <a:spLocks noChangeArrowheads="1"/>
          </p:cNvSpPr>
          <p:nvPr/>
        </p:nvSpPr>
        <p:spPr bwMode="auto">
          <a:xfrm flipH="1">
            <a:off x="7640638" y="339566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32" name="Oval 44">
            <a:extLst>
              <a:ext uri="{FF2B5EF4-FFF2-40B4-BE49-F238E27FC236}">
                <a16:creationId xmlns:a16="http://schemas.microsoft.com/office/drawing/2014/main" id="{6FF5A5F2-3722-4707-9DE5-FF6763074CE4}"/>
              </a:ext>
            </a:extLst>
          </p:cNvPr>
          <p:cNvSpPr>
            <a:spLocks noChangeArrowheads="1"/>
          </p:cNvSpPr>
          <p:nvPr/>
        </p:nvSpPr>
        <p:spPr bwMode="auto">
          <a:xfrm flipH="1">
            <a:off x="7716838" y="309086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33" name="Oval 45">
            <a:extLst>
              <a:ext uri="{FF2B5EF4-FFF2-40B4-BE49-F238E27FC236}">
                <a16:creationId xmlns:a16="http://schemas.microsoft.com/office/drawing/2014/main" id="{8AA0CAE9-3C6C-4DE5-AA7A-165581938E38}"/>
              </a:ext>
            </a:extLst>
          </p:cNvPr>
          <p:cNvSpPr>
            <a:spLocks noChangeArrowheads="1"/>
          </p:cNvSpPr>
          <p:nvPr/>
        </p:nvSpPr>
        <p:spPr bwMode="auto">
          <a:xfrm flipH="1">
            <a:off x="7716838" y="44767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34" name="Oval 46">
            <a:extLst>
              <a:ext uri="{FF2B5EF4-FFF2-40B4-BE49-F238E27FC236}">
                <a16:creationId xmlns:a16="http://schemas.microsoft.com/office/drawing/2014/main" id="{464CB1E1-FA5C-4F15-B280-82538E34DE72}"/>
              </a:ext>
            </a:extLst>
          </p:cNvPr>
          <p:cNvSpPr>
            <a:spLocks noChangeArrowheads="1"/>
          </p:cNvSpPr>
          <p:nvPr/>
        </p:nvSpPr>
        <p:spPr bwMode="auto">
          <a:xfrm flipH="1">
            <a:off x="6040438" y="339566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35" name="Oval 47">
            <a:extLst>
              <a:ext uri="{FF2B5EF4-FFF2-40B4-BE49-F238E27FC236}">
                <a16:creationId xmlns:a16="http://schemas.microsoft.com/office/drawing/2014/main" id="{4608C56E-48D5-45C5-A040-9E55E1743E7A}"/>
              </a:ext>
            </a:extLst>
          </p:cNvPr>
          <p:cNvSpPr>
            <a:spLocks noChangeArrowheads="1"/>
          </p:cNvSpPr>
          <p:nvPr/>
        </p:nvSpPr>
        <p:spPr bwMode="auto">
          <a:xfrm flipH="1">
            <a:off x="7107238" y="41719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36" name="Oval 48">
            <a:extLst>
              <a:ext uri="{FF2B5EF4-FFF2-40B4-BE49-F238E27FC236}">
                <a16:creationId xmlns:a16="http://schemas.microsoft.com/office/drawing/2014/main" id="{D4110DDE-D8FC-49A8-BE7D-FD98BB87741C}"/>
              </a:ext>
            </a:extLst>
          </p:cNvPr>
          <p:cNvSpPr>
            <a:spLocks noChangeArrowheads="1"/>
          </p:cNvSpPr>
          <p:nvPr/>
        </p:nvSpPr>
        <p:spPr bwMode="auto">
          <a:xfrm flipH="1">
            <a:off x="8097838" y="4248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37" name="Oval 49">
            <a:extLst>
              <a:ext uri="{FF2B5EF4-FFF2-40B4-BE49-F238E27FC236}">
                <a16:creationId xmlns:a16="http://schemas.microsoft.com/office/drawing/2014/main" id="{5B9234C5-B44B-4ADE-8284-1768148171A2}"/>
              </a:ext>
            </a:extLst>
          </p:cNvPr>
          <p:cNvSpPr>
            <a:spLocks noChangeArrowheads="1"/>
          </p:cNvSpPr>
          <p:nvPr/>
        </p:nvSpPr>
        <p:spPr bwMode="auto">
          <a:xfrm flipH="1">
            <a:off x="7183438" y="2724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38" name="Oval 50">
            <a:extLst>
              <a:ext uri="{FF2B5EF4-FFF2-40B4-BE49-F238E27FC236}">
                <a16:creationId xmlns:a16="http://schemas.microsoft.com/office/drawing/2014/main" id="{4CD64D90-09C8-4ED2-A26F-8CB5664C3761}"/>
              </a:ext>
            </a:extLst>
          </p:cNvPr>
          <p:cNvSpPr>
            <a:spLocks noChangeArrowheads="1"/>
          </p:cNvSpPr>
          <p:nvPr/>
        </p:nvSpPr>
        <p:spPr bwMode="auto">
          <a:xfrm flipH="1">
            <a:off x="7335838" y="32575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39" name="Oval 51">
            <a:extLst>
              <a:ext uri="{FF2B5EF4-FFF2-40B4-BE49-F238E27FC236}">
                <a16:creationId xmlns:a16="http://schemas.microsoft.com/office/drawing/2014/main" id="{A4956634-1F4C-4AF0-B067-87EE89BF8F2F}"/>
              </a:ext>
            </a:extLst>
          </p:cNvPr>
          <p:cNvSpPr>
            <a:spLocks noChangeArrowheads="1"/>
          </p:cNvSpPr>
          <p:nvPr/>
        </p:nvSpPr>
        <p:spPr bwMode="auto">
          <a:xfrm flipH="1">
            <a:off x="6116638" y="17335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40" name="Oval 52">
            <a:extLst>
              <a:ext uri="{FF2B5EF4-FFF2-40B4-BE49-F238E27FC236}">
                <a16:creationId xmlns:a16="http://schemas.microsoft.com/office/drawing/2014/main" id="{BA381042-02CA-454D-AE46-A666BF43878E}"/>
              </a:ext>
            </a:extLst>
          </p:cNvPr>
          <p:cNvSpPr>
            <a:spLocks noChangeArrowheads="1"/>
          </p:cNvSpPr>
          <p:nvPr/>
        </p:nvSpPr>
        <p:spPr bwMode="auto">
          <a:xfrm flipH="1">
            <a:off x="6040438" y="14287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41" name="Text Box 53">
            <a:extLst>
              <a:ext uri="{FF2B5EF4-FFF2-40B4-BE49-F238E27FC236}">
                <a16:creationId xmlns:a16="http://schemas.microsoft.com/office/drawing/2014/main" id="{14A5BFBC-BDB9-42CA-A6DC-8FDAC25CE414}"/>
              </a:ext>
            </a:extLst>
          </p:cNvPr>
          <p:cNvSpPr txBox="1">
            <a:spLocks noChangeArrowheads="1"/>
          </p:cNvSpPr>
          <p:nvPr/>
        </p:nvSpPr>
        <p:spPr bwMode="auto">
          <a:xfrm>
            <a:off x="4007438" y="4914243"/>
            <a:ext cx="257929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3200" b="1" dirty="0"/>
              <a:t>BLOOD  FLOW</a:t>
            </a:r>
            <a:endParaRPr lang="en-US" altLang="en-US" sz="3200" dirty="0"/>
          </a:p>
        </p:txBody>
      </p:sp>
      <p:sp>
        <p:nvSpPr>
          <p:cNvPr id="191542" name="AutoShape 54">
            <a:extLst>
              <a:ext uri="{FF2B5EF4-FFF2-40B4-BE49-F238E27FC236}">
                <a16:creationId xmlns:a16="http://schemas.microsoft.com/office/drawing/2014/main" id="{D2BD7DB0-2B9E-4CFE-AB3F-5D6D56531AD0}"/>
              </a:ext>
            </a:extLst>
          </p:cNvPr>
          <p:cNvSpPr>
            <a:spLocks noChangeArrowheads="1"/>
          </p:cNvSpPr>
          <p:nvPr/>
        </p:nvSpPr>
        <p:spPr bwMode="auto">
          <a:xfrm>
            <a:off x="7443788" y="4995863"/>
            <a:ext cx="747712" cy="366712"/>
          </a:xfrm>
          <a:prstGeom prst="rightArrow">
            <a:avLst>
              <a:gd name="adj1" fmla="val 50000"/>
              <a:gd name="adj2" fmla="val 50974"/>
            </a:avLst>
          </a:prstGeom>
          <a:solidFill>
            <a:srgbClr val="FF1900"/>
          </a:solidFill>
          <a:ln w="9525">
            <a:solidFill>
              <a:srgbClr val="66FFFF"/>
            </a:solidFill>
            <a:miter lim="800000"/>
            <a:headEnd/>
            <a:tailEnd/>
          </a:ln>
          <a:effectLst/>
        </p:spPr>
        <p:txBody>
          <a:bodyPr wrap="none" anchor="ctr"/>
          <a:lstStyle/>
          <a:p>
            <a:endParaRPr lang="en-US"/>
          </a:p>
        </p:txBody>
      </p:sp>
      <p:sp>
        <p:nvSpPr>
          <p:cNvPr id="191543" name="Text Box 55">
            <a:extLst>
              <a:ext uri="{FF2B5EF4-FFF2-40B4-BE49-F238E27FC236}">
                <a16:creationId xmlns:a16="http://schemas.microsoft.com/office/drawing/2014/main" id="{6A253047-77E3-41D7-8CC6-95CE741F129A}"/>
              </a:ext>
            </a:extLst>
          </p:cNvPr>
          <p:cNvSpPr txBox="1">
            <a:spLocks noChangeArrowheads="1"/>
          </p:cNvSpPr>
          <p:nvPr/>
        </p:nvSpPr>
        <p:spPr bwMode="auto">
          <a:xfrm>
            <a:off x="6726238" y="588963"/>
            <a:ext cx="198881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bg2"/>
                </a:solidFill>
              </a:rPr>
              <a:t>EXPIRATION</a:t>
            </a:r>
            <a:endParaRPr lang="en-US" altLang="en-US" sz="2400">
              <a:solidFill>
                <a:schemeClr val="bg2"/>
              </a:solidFill>
            </a:endParaRPr>
          </a:p>
        </p:txBody>
      </p:sp>
      <p:sp>
        <p:nvSpPr>
          <p:cNvPr id="191544" name="Oval 56">
            <a:extLst>
              <a:ext uri="{FF2B5EF4-FFF2-40B4-BE49-F238E27FC236}">
                <a16:creationId xmlns:a16="http://schemas.microsoft.com/office/drawing/2014/main" id="{1ACDD27D-BF07-478E-9B55-86131E332F4D}"/>
              </a:ext>
            </a:extLst>
          </p:cNvPr>
          <p:cNvSpPr>
            <a:spLocks noChangeArrowheads="1"/>
          </p:cNvSpPr>
          <p:nvPr/>
        </p:nvSpPr>
        <p:spPr bwMode="auto">
          <a:xfrm flipH="1">
            <a:off x="5507038" y="33337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45" name="Oval 57">
            <a:extLst>
              <a:ext uri="{FF2B5EF4-FFF2-40B4-BE49-F238E27FC236}">
                <a16:creationId xmlns:a16="http://schemas.microsoft.com/office/drawing/2014/main" id="{B3B66DDF-0863-437D-BCA0-34602FA45405}"/>
              </a:ext>
            </a:extLst>
          </p:cNvPr>
          <p:cNvSpPr>
            <a:spLocks noChangeArrowheads="1"/>
          </p:cNvSpPr>
          <p:nvPr/>
        </p:nvSpPr>
        <p:spPr bwMode="auto">
          <a:xfrm flipH="1">
            <a:off x="5659438" y="3486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46" name="Oval 58">
            <a:extLst>
              <a:ext uri="{FF2B5EF4-FFF2-40B4-BE49-F238E27FC236}">
                <a16:creationId xmlns:a16="http://schemas.microsoft.com/office/drawing/2014/main" id="{8A0E6336-4F6A-4E87-BA08-9B264BE11047}"/>
              </a:ext>
            </a:extLst>
          </p:cNvPr>
          <p:cNvSpPr>
            <a:spLocks noChangeArrowheads="1"/>
          </p:cNvSpPr>
          <p:nvPr/>
        </p:nvSpPr>
        <p:spPr bwMode="auto">
          <a:xfrm flipH="1">
            <a:off x="5202238" y="34099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47" name="Oval 59">
            <a:extLst>
              <a:ext uri="{FF2B5EF4-FFF2-40B4-BE49-F238E27FC236}">
                <a16:creationId xmlns:a16="http://schemas.microsoft.com/office/drawing/2014/main" id="{82E97828-E8A2-46E0-8225-C91DBEC56224}"/>
              </a:ext>
            </a:extLst>
          </p:cNvPr>
          <p:cNvSpPr>
            <a:spLocks noChangeArrowheads="1"/>
          </p:cNvSpPr>
          <p:nvPr/>
        </p:nvSpPr>
        <p:spPr bwMode="auto">
          <a:xfrm flipH="1">
            <a:off x="4821238" y="31813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48" name="Oval 60">
            <a:extLst>
              <a:ext uri="{FF2B5EF4-FFF2-40B4-BE49-F238E27FC236}">
                <a16:creationId xmlns:a16="http://schemas.microsoft.com/office/drawing/2014/main" id="{C1CFC2BE-F2D9-4958-B688-37827D93E570}"/>
              </a:ext>
            </a:extLst>
          </p:cNvPr>
          <p:cNvSpPr>
            <a:spLocks noChangeArrowheads="1"/>
          </p:cNvSpPr>
          <p:nvPr/>
        </p:nvSpPr>
        <p:spPr bwMode="auto">
          <a:xfrm flipH="1">
            <a:off x="6116638" y="21907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49" name="Oval 61">
            <a:extLst>
              <a:ext uri="{FF2B5EF4-FFF2-40B4-BE49-F238E27FC236}">
                <a16:creationId xmlns:a16="http://schemas.microsoft.com/office/drawing/2014/main" id="{90B0A106-4BAC-4B88-9F91-D63D181241FF}"/>
              </a:ext>
            </a:extLst>
          </p:cNvPr>
          <p:cNvSpPr>
            <a:spLocks noChangeArrowheads="1"/>
          </p:cNvSpPr>
          <p:nvPr/>
        </p:nvSpPr>
        <p:spPr bwMode="auto">
          <a:xfrm flipH="1">
            <a:off x="5811838" y="29527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50" name="Oval 62">
            <a:extLst>
              <a:ext uri="{FF2B5EF4-FFF2-40B4-BE49-F238E27FC236}">
                <a16:creationId xmlns:a16="http://schemas.microsoft.com/office/drawing/2014/main" id="{D9932D0C-93EA-4450-8180-21EB097488E1}"/>
              </a:ext>
            </a:extLst>
          </p:cNvPr>
          <p:cNvSpPr>
            <a:spLocks noChangeArrowheads="1"/>
          </p:cNvSpPr>
          <p:nvPr/>
        </p:nvSpPr>
        <p:spPr bwMode="auto">
          <a:xfrm flipH="1">
            <a:off x="6116638" y="30289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51" name="Oval 63">
            <a:extLst>
              <a:ext uri="{FF2B5EF4-FFF2-40B4-BE49-F238E27FC236}">
                <a16:creationId xmlns:a16="http://schemas.microsoft.com/office/drawing/2014/main" id="{1970F295-7E0C-4014-9C85-FE2F6BC56E67}"/>
              </a:ext>
            </a:extLst>
          </p:cNvPr>
          <p:cNvSpPr>
            <a:spLocks noChangeArrowheads="1"/>
          </p:cNvSpPr>
          <p:nvPr/>
        </p:nvSpPr>
        <p:spPr bwMode="auto">
          <a:xfrm flipH="1">
            <a:off x="6573838" y="3105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52" name="Oval 64">
            <a:extLst>
              <a:ext uri="{FF2B5EF4-FFF2-40B4-BE49-F238E27FC236}">
                <a16:creationId xmlns:a16="http://schemas.microsoft.com/office/drawing/2014/main" id="{F59A575A-3845-401C-9979-E796DC60C9F0}"/>
              </a:ext>
            </a:extLst>
          </p:cNvPr>
          <p:cNvSpPr>
            <a:spLocks noChangeArrowheads="1"/>
          </p:cNvSpPr>
          <p:nvPr/>
        </p:nvSpPr>
        <p:spPr bwMode="auto">
          <a:xfrm flipH="1">
            <a:off x="6726238" y="28003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53" name="Oval 65">
            <a:extLst>
              <a:ext uri="{FF2B5EF4-FFF2-40B4-BE49-F238E27FC236}">
                <a16:creationId xmlns:a16="http://schemas.microsoft.com/office/drawing/2014/main" id="{3B5A2A0C-4CCC-4D03-B07C-14B4A3AE5E9A}"/>
              </a:ext>
            </a:extLst>
          </p:cNvPr>
          <p:cNvSpPr>
            <a:spLocks noChangeArrowheads="1"/>
          </p:cNvSpPr>
          <p:nvPr/>
        </p:nvSpPr>
        <p:spPr bwMode="auto">
          <a:xfrm flipH="1">
            <a:off x="6269038" y="21145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54" name="Oval 66">
            <a:extLst>
              <a:ext uri="{FF2B5EF4-FFF2-40B4-BE49-F238E27FC236}">
                <a16:creationId xmlns:a16="http://schemas.microsoft.com/office/drawing/2014/main" id="{62D511DE-692E-41D9-9513-9DD9ECDF81FC}"/>
              </a:ext>
            </a:extLst>
          </p:cNvPr>
          <p:cNvSpPr>
            <a:spLocks noChangeArrowheads="1"/>
          </p:cNvSpPr>
          <p:nvPr/>
        </p:nvSpPr>
        <p:spPr bwMode="auto">
          <a:xfrm flipH="1">
            <a:off x="6192838" y="13525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55" name="Oval 67">
            <a:extLst>
              <a:ext uri="{FF2B5EF4-FFF2-40B4-BE49-F238E27FC236}">
                <a16:creationId xmlns:a16="http://schemas.microsoft.com/office/drawing/2014/main" id="{AF01B6A5-307E-45A8-8D52-969B079DBED1}"/>
              </a:ext>
            </a:extLst>
          </p:cNvPr>
          <p:cNvSpPr>
            <a:spLocks noChangeArrowheads="1"/>
          </p:cNvSpPr>
          <p:nvPr/>
        </p:nvSpPr>
        <p:spPr bwMode="auto">
          <a:xfrm flipH="1">
            <a:off x="5888038" y="22669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56" name="AutoShape 68">
            <a:extLst>
              <a:ext uri="{FF2B5EF4-FFF2-40B4-BE49-F238E27FC236}">
                <a16:creationId xmlns:a16="http://schemas.microsoft.com/office/drawing/2014/main" id="{6E58CDA8-01F6-4720-978A-B9E45FF11EC3}"/>
              </a:ext>
            </a:extLst>
          </p:cNvPr>
          <p:cNvSpPr>
            <a:spLocks noChangeArrowheads="1"/>
          </p:cNvSpPr>
          <p:nvPr/>
        </p:nvSpPr>
        <p:spPr bwMode="auto">
          <a:xfrm>
            <a:off x="6243638" y="781050"/>
            <a:ext cx="457200" cy="457200"/>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bg2"/>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57" name="Text Box 69">
            <a:extLst>
              <a:ext uri="{FF2B5EF4-FFF2-40B4-BE49-F238E27FC236}">
                <a16:creationId xmlns:a16="http://schemas.microsoft.com/office/drawing/2014/main" id="{B250EEF9-3685-47D7-B17B-7E9E2CEA0917}"/>
              </a:ext>
            </a:extLst>
          </p:cNvPr>
          <p:cNvSpPr txBox="1">
            <a:spLocks noChangeArrowheads="1"/>
          </p:cNvSpPr>
          <p:nvPr/>
        </p:nvSpPr>
        <p:spPr bwMode="auto">
          <a:xfrm>
            <a:off x="4230688" y="-114300"/>
            <a:ext cx="3675062" cy="5794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FF33C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30000"/>
              </a:spcBef>
            </a:pPr>
            <a:r>
              <a:rPr lang="en-US" altLang="en-US" sz="3200" b="1">
                <a:solidFill>
                  <a:schemeClr val="bg2"/>
                </a:solidFill>
              </a:rPr>
              <a:t>    VENTILATION</a:t>
            </a:r>
          </a:p>
        </p:txBody>
      </p:sp>
      <p:sp>
        <p:nvSpPr>
          <p:cNvPr id="191558" name="Oval 70">
            <a:extLst>
              <a:ext uri="{FF2B5EF4-FFF2-40B4-BE49-F238E27FC236}">
                <a16:creationId xmlns:a16="http://schemas.microsoft.com/office/drawing/2014/main" id="{2C95C64F-E45B-4C8A-BD0A-B751DA054CE5}"/>
              </a:ext>
            </a:extLst>
          </p:cNvPr>
          <p:cNvSpPr>
            <a:spLocks noChangeArrowheads="1"/>
          </p:cNvSpPr>
          <p:nvPr/>
        </p:nvSpPr>
        <p:spPr bwMode="auto">
          <a:xfrm flipH="1">
            <a:off x="6802438" y="43243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59" name="Oval 71">
            <a:extLst>
              <a:ext uri="{FF2B5EF4-FFF2-40B4-BE49-F238E27FC236}">
                <a16:creationId xmlns:a16="http://schemas.microsoft.com/office/drawing/2014/main" id="{E4B233A3-238F-42FB-A825-9F7A66AA70F0}"/>
              </a:ext>
            </a:extLst>
          </p:cNvPr>
          <p:cNvSpPr>
            <a:spLocks noChangeArrowheads="1"/>
          </p:cNvSpPr>
          <p:nvPr/>
        </p:nvSpPr>
        <p:spPr bwMode="auto">
          <a:xfrm flipH="1">
            <a:off x="6954838" y="44767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60" name="Oval 72">
            <a:extLst>
              <a:ext uri="{FF2B5EF4-FFF2-40B4-BE49-F238E27FC236}">
                <a16:creationId xmlns:a16="http://schemas.microsoft.com/office/drawing/2014/main" id="{3654D595-5FCF-4DF0-941C-E81241E90A02}"/>
              </a:ext>
            </a:extLst>
          </p:cNvPr>
          <p:cNvSpPr>
            <a:spLocks noChangeArrowheads="1"/>
          </p:cNvSpPr>
          <p:nvPr/>
        </p:nvSpPr>
        <p:spPr bwMode="auto">
          <a:xfrm flipH="1">
            <a:off x="7107238" y="4629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61" name="Oval 73">
            <a:extLst>
              <a:ext uri="{FF2B5EF4-FFF2-40B4-BE49-F238E27FC236}">
                <a16:creationId xmlns:a16="http://schemas.microsoft.com/office/drawing/2014/main" id="{0D727B3B-8F4A-445C-B435-58E7E6DF54F7}"/>
              </a:ext>
            </a:extLst>
          </p:cNvPr>
          <p:cNvSpPr>
            <a:spLocks noChangeArrowheads="1"/>
          </p:cNvSpPr>
          <p:nvPr/>
        </p:nvSpPr>
        <p:spPr bwMode="auto">
          <a:xfrm flipH="1">
            <a:off x="8250238" y="45529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62" name="Oval 74">
            <a:extLst>
              <a:ext uri="{FF2B5EF4-FFF2-40B4-BE49-F238E27FC236}">
                <a16:creationId xmlns:a16="http://schemas.microsoft.com/office/drawing/2014/main" id="{DC270F85-921B-4B31-83F3-BB49BE4FD5B1}"/>
              </a:ext>
            </a:extLst>
          </p:cNvPr>
          <p:cNvSpPr>
            <a:spLocks noChangeArrowheads="1"/>
          </p:cNvSpPr>
          <p:nvPr/>
        </p:nvSpPr>
        <p:spPr bwMode="auto">
          <a:xfrm flipH="1">
            <a:off x="7716838" y="40195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63" name="Oval 75">
            <a:extLst>
              <a:ext uri="{FF2B5EF4-FFF2-40B4-BE49-F238E27FC236}">
                <a16:creationId xmlns:a16="http://schemas.microsoft.com/office/drawing/2014/main" id="{02DE39A7-8B9D-4B67-9B50-C9DF247DD1A1}"/>
              </a:ext>
            </a:extLst>
          </p:cNvPr>
          <p:cNvSpPr>
            <a:spLocks noChangeArrowheads="1"/>
          </p:cNvSpPr>
          <p:nvPr/>
        </p:nvSpPr>
        <p:spPr bwMode="auto">
          <a:xfrm flipH="1">
            <a:off x="7564438" y="43243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64" name="Oval 76">
            <a:extLst>
              <a:ext uri="{FF2B5EF4-FFF2-40B4-BE49-F238E27FC236}">
                <a16:creationId xmlns:a16="http://schemas.microsoft.com/office/drawing/2014/main" id="{6BFDD5EF-8F5F-4551-AD20-9CA79C5C6BA2}"/>
              </a:ext>
            </a:extLst>
          </p:cNvPr>
          <p:cNvSpPr>
            <a:spLocks noChangeArrowheads="1"/>
          </p:cNvSpPr>
          <p:nvPr/>
        </p:nvSpPr>
        <p:spPr bwMode="auto">
          <a:xfrm flipH="1">
            <a:off x="7869238" y="4248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65" name="Oval 77">
            <a:extLst>
              <a:ext uri="{FF2B5EF4-FFF2-40B4-BE49-F238E27FC236}">
                <a16:creationId xmlns:a16="http://schemas.microsoft.com/office/drawing/2014/main" id="{592BD945-0A8B-4F08-AFF5-BB9ACD89151A}"/>
              </a:ext>
            </a:extLst>
          </p:cNvPr>
          <p:cNvSpPr>
            <a:spLocks noChangeArrowheads="1"/>
          </p:cNvSpPr>
          <p:nvPr/>
        </p:nvSpPr>
        <p:spPr bwMode="auto">
          <a:xfrm flipH="1">
            <a:off x="7945438" y="44767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66" name="Oval 78">
            <a:extLst>
              <a:ext uri="{FF2B5EF4-FFF2-40B4-BE49-F238E27FC236}">
                <a16:creationId xmlns:a16="http://schemas.microsoft.com/office/drawing/2014/main" id="{60FBFB3A-3C57-4E90-8E31-00F85D30FA3A}"/>
              </a:ext>
            </a:extLst>
          </p:cNvPr>
          <p:cNvSpPr>
            <a:spLocks noChangeArrowheads="1"/>
          </p:cNvSpPr>
          <p:nvPr/>
        </p:nvSpPr>
        <p:spPr bwMode="auto">
          <a:xfrm flipH="1">
            <a:off x="8021638" y="39433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67" name="Oval 79">
            <a:extLst>
              <a:ext uri="{FF2B5EF4-FFF2-40B4-BE49-F238E27FC236}">
                <a16:creationId xmlns:a16="http://schemas.microsoft.com/office/drawing/2014/main" id="{B81B1ACA-E589-4E99-8ED7-009E34970C3A}"/>
              </a:ext>
            </a:extLst>
          </p:cNvPr>
          <p:cNvSpPr>
            <a:spLocks noChangeArrowheads="1"/>
          </p:cNvSpPr>
          <p:nvPr/>
        </p:nvSpPr>
        <p:spPr bwMode="auto">
          <a:xfrm flipH="1">
            <a:off x="6878638" y="40195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68" name="Oval 80">
            <a:extLst>
              <a:ext uri="{FF2B5EF4-FFF2-40B4-BE49-F238E27FC236}">
                <a16:creationId xmlns:a16="http://schemas.microsoft.com/office/drawing/2014/main" id="{B7A59DBD-C065-492C-B9A3-5D1AF3DF3342}"/>
              </a:ext>
            </a:extLst>
          </p:cNvPr>
          <p:cNvSpPr>
            <a:spLocks noChangeArrowheads="1"/>
          </p:cNvSpPr>
          <p:nvPr/>
        </p:nvSpPr>
        <p:spPr bwMode="auto">
          <a:xfrm flipH="1">
            <a:off x="7031038" y="41719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69" name="Oval 81">
            <a:extLst>
              <a:ext uri="{FF2B5EF4-FFF2-40B4-BE49-F238E27FC236}">
                <a16:creationId xmlns:a16="http://schemas.microsoft.com/office/drawing/2014/main" id="{CFE91A10-6B08-4C38-8658-45F8137D534D}"/>
              </a:ext>
            </a:extLst>
          </p:cNvPr>
          <p:cNvSpPr>
            <a:spLocks noChangeArrowheads="1"/>
          </p:cNvSpPr>
          <p:nvPr/>
        </p:nvSpPr>
        <p:spPr bwMode="auto">
          <a:xfrm flipH="1">
            <a:off x="7183438" y="43243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70" name="Oval 82">
            <a:extLst>
              <a:ext uri="{FF2B5EF4-FFF2-40B4-BE49-F238E27FC236}">
                <a16:creationId xmlns:a16="http://schemas.microsoft.com/office/drawing/2014/main" id="{BC44E7CB-BD8F-4798-8DA2-63C3EF23829B}"/>
              </a:ext>
            </a:extLst>
          </p:cNvPr>
          <p:cNvSpPr>
            <a:spLocks noChangeArrowheads="1"/>
          </p:cNvSpPr>
          <p:nvPr/>
        </p:nvSpPr>
        <p:spPr bwMode="auto">
          <a:xfrm flipH="1">
            <a:off x="7335838" y="44767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71" name="Oval 83">
            <a:extLst>
              <a:ext uri="{FF2B5EF4-FFF2-40B4-BE49-F238E27FC236}">
                <a16:creationId xmlns:a16="http://schemas.microsoft.com/office/drawing/2014/main" id="{A7F7ECCD-414C-435B-AF00-03D51FFDBA2D}"/>
              </a:ext>
            </a:extLst>
          </p:cNvPr>
          <p:cNvSpPr>
            <a:spLocks noChangeArrowheads="1"/>
          </p:cNvSpPr>
          <p:nvPr/>
        </p:nvSpPr>
        <p:spPr bwMode="auto">
          <a:xfrm flipH="1">
            <a:off x="7488238" y="4629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72" name="Oval 84">
            <a:extLst>
              <a:ext uri="{FF2B5EF4-FFF2-40B4-BE49-F238E27FC236}">
                <a16:creationId xmlns:a16="http://schemas.microsoft.com/office/drawing/2014/main" id="{A26D961B-46E8-4E68-BBD4-B909FC577677}"/>
              </a:ext>
            </a:extLst>
          </p:cNvPr>
          <p:cNvSpPr>
            <a:spLocks noChangeArrowheads="1"/>
          </p:cNvSpPr>
          <p:nvPr/>
        </p:nvSpPr>
        <p:spPr bwMode="auto">
          <a:xfrm flipH="1">
            <a:off x="7412038" y="40957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73" name="Oval 85">
            <a:extLst>
              <a:ext uri="{FF2B5EF4-FFF2-40B4-BE49-F238E27FC236}">
                <a16:creationId xmlns:a16="http://schemas.microsoft.com/office/drawing/2014/main" id="{571A1192-FDDB-4F72-B13E-9D5F041A8D15}"/>
              </a:ext>
            </a:extLst>
          </p:cNvPr>
          <p:cNvSpPr>
            <a:spLocks noChangeArrowheads="1"/>
          </p:cNvSpPr>
          <p:nvPr/>
        </p:nvSpPr>
        <p:spPr bwMode="auto">
          <a:xfrm flipH="1">
            <a:off x="7335838" y="3867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74" name="Oval 86">
            <a:extLst>
              <a:ext uri="{FF2B5EF4-FFF2-40B4-BE49-F238E27FC236}">
                <a16:creationId xmlns:a16="http://schemas.microsoft.com/office/drawing/2014/main" id="{740A8435-CAF4-46FA-A38B-7F9E7F4EAA7E}"/>
              </a:ext>
            </a:extLst>
          </p:cNvPr>
          <p:cNvSpPr>
            <a:spLocks noChangeArrowheads="1"/>
          </p:cNvSpPr>
          <p:nvPr/>
        </p:nvSpPr>
        <p:spPr bwMode="auto">
          <a:xfrm flipH="1">
            <a:off x="7640638" y="3867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75" name="Oval 87">
            <a:extLst>
              <a:ext uri="{FF2B5EF4-FFF2-40B4-BE49-F238E27FC236}">
                <a16:creationId xmlns:a16="http://schemas.microsoft.com/office/drawing/2014/main" id="{860AB12D-1CB2-40B7-9209-06D2247C5982}"/>
              </a:ext>
            </a:extLst>
          </p:cNvPr>
          <p:cNvSpPr>
            <a:spLocks noChangeArrowheads="1"/>
          </p:cNvSpPr>
          <p:nvPr/>
        </p:nvSpPr>
        <p:spPr bwMode="auto">
          <a:xfrm flipH="1">
            <a:off x="8250238" y="40957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76" name="Oval 88">
            <a:extLst>
              <a:ext uri="{FF2B5EF4-FFF2-40B4-BE49-F238E27FC236}">
                <a16:creationId xmlns:a16="http://schemas.microsoft.com/office/drawing/2014/main" id="{5214A9D1-3CB8-4A46-BA2B-F81292F28402}"/>
              </a:ext>
            </a:extLst>
          </p:cNvPr>
          <p:cNvSpPr>
            <a:spLocks noChangeArrowheads="1"/>
          </p:cNvSpPr>
          <p:nvPr/>
        </p:nvSpPr>
        <p:spPr bwMode="auto">
          <a:xfrm flipH="1">
            <a:off x="7793038" y="3867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77" name="Oval 89">
            <a:extLst>
              <a:ext uri="{FF2B5EF4-FFF2-40B4-BE49-F238E27FC236}">
                <a16:creationId xmlns:a16="http://schemas.microsoft.com/office/drawing/2014/main" id="{F1BB98D4-5EBE-4C01-B37F-AA97DBED2F5B}"/>
              </a:ext>
            </a:extLst>
          </p:cNvPr>
          <p:cNvSpPr>
            <a:spLocks noChangeArrowheads="1"/>
          </p:cNvSpPr>
          <p:nvPr/>
        </p:nvSpPr>
        <p:spPr bwMode="auto">
          <a:xfrm flipH="1">
            <a:off x="6497638" y="45529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78" name="Oval 90">
            <a:extLst>
              <a:ext uri="{FF2B5EF4-FFF2-40B4-BE49-F238E27FC236}">
                <a16:creationId xmlns:a16="http://schemas.microsoft.com/office/drawing/2014/main" id="{9D2F10F4-DEB0-437F-BE8C-09B37095D248}"/>
              </a:ext>
            </a:extLst>
          </p:cNvPr>
          <p:cNvSpPr>
            <a:spLocks noChangeArrowheads="1"/>
          </p:cNvSpPr>
          <p:nvPr/>
        </p:nvSpPr>
        <p:spPr bwMode="auto">
          <a:xfrm flipH="1">
            <a:off x="6802438" y="4629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79" name="Oval 91">
            <a:extLst>
              <a:ext uri="{FF2B5EF4-FFF2-40B4-BE49-F238E27FC236}">
                <a16:creationId xmlns:a16="http://schemas.microsoft.com/office/drawing/2014/main" id="{1FABE5D5-5A7C-44DF-B096-DD270409349E}"/>
              </a:ext>
            </a:extLst>
          </p:cNvPr>
          <p:cNvSpPr>
            <a:spLocks noChangeArrowheads="1"/>
          </p:cNvSpPr>
          <p:nvPr/>
        </p:nvSpPr>
        <p:spPr bwMode="auto">
          <a:xfrm flipH="1">
            <a:off x="7945438" y="4629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80" name="Oval 92">
            <a:extLst>
              <a:ext uri="{FF2B5EF4-FFF2-40B4-BE49-F238E27FC236}">
                <a16:creationId xmlns:a16="http://schemas.microsoft.com/office/drawing/2014/main" id="{0742DAB8-B27E-4E58-9E96-16F820B4B7C2}"/>
              </a:ext>
            </a:extLst>
          </p:cNvPr>
          <p:cNvSpPr>
            <a:spLocks noChangeArrowheads="1"/>
          </p:cNvSpPr>
          <p:nvPr/>
        </p:nvSpPr>
        <p:spPr bwMode="auto">
          <a:xfrm flipH="1">
            <a:off x="7107238" y="39433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81" name="Oval 93">
            <a:extLst>
              <a:ext uri="{FF2B5EF4-FFF2-40B4-BE49-F238E27FC236}">
                <a16:creationId xmlns:a16="http://schemas.microsoft.com/office/drawing/2014/main" id="{49B68CFA-C160-4D42-BE14-67EBEDB73505}"/>
              </a:ext>
            </a:extLst>
          </p:cNvPr>
          <p:cNvSpPr>
            <a:spLocks noChangeArrowheads="1"/>
          </p:cNvSpPr>
          <p:nvPr/>
        </p:nvSpPr>
        <p:spPr bwMode="auto">
          <a:xfrm flipH="1">
            <a:off x="8250238" y="43243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82" name="Oval 94">
            <a:extLst>
              <a:ext uri="{FF2B5EF4-FFF2-40B4-BE49-F238E27FC236}">
                <a16:creationId xmlns:a16="http://schemas.microsoft.com/office/drawing/2014/main" id="{35AB1A0C-744C-4640-BA20-F71871817658}"/>
              </a:ext>
            </a:extLst>
          </p:cNvPr>
          <p:cNvSpPr>
            <a:spLocks noChangeArrowheads="1"/>
          </p:cNvSpPr>
          <p:nvPr/>
        </p:nvSpPr>
        <p:spPr bwMode="auto">
          <a:xfrm flipH="1">
            <a:off x="5049838" y="40957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83" name="Oval 95">
            <a:extLst>
              <a:ext uri="{FF2B5EF4-FFF2-40B4-BE49-F238E27FC236}">
                <a16:creationId xmlns:a16="http://schemas.microsoft.com/office/drawing/2014/main" id="{C986D4CD-B938-48B7-A2C4-189C901EE8CB}"/>
              </a:ext>
            </a:extLst>
          </p:cNvPr>
          <p:cNvSpPr>
            <a:spLocks noChangeArrowheads="1"/>
          </p:cNvSpPr>
          <p:nvPr/>
        </p:nvSpPr>
        <p:spPr bwMode="auto">
          <a:xfrm flipH="1">
            <a:off x="5202238" y="4248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84" name="Oval 96">
            <a:extLst>
              <a:ext uri="{FF2B5EF4-FFF2-40B4-BE49-F238E27FC236}">
                <a16:creationId xmlns:a16="http://schemas.microsoft.com/office/drawing/2014/main" id="{75EF5E96-04F7-49BC-968D-452F4A6B9090}"/>
              </a:ext>
            </a:extLst>
          </p:cNvPr>
          <p:cNvSpPr>
            <a:spLocks noChangeArrowheads="1"/>
          </p:cNvSpPr>
          <p:nvPr/>
        </p:nvSpPr>
        <p:spPr bwMode="auto">
          <a:xfrm flipH="1">
            <a:off x="5888038" y="44005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85" name="Oval 97">
            <a:extLst>
              <a:ext uri="{FF2B5EF4-FFF2-40B4-BE49-F238E27FC236}">
                <a16:creationId xmlns:a16="http://schemas.microsoft.com/office/drawing/2014/main" id="{1AE6FC2B-86BF-415B-BE71-CB874FA96794}"/>
              </a:ext>
            </a:extLst>
          </p:cNvPr>
          <p:cNvSpPr>
            <a:spLocks noChangeArrowheads="1"/>
          </p:cNvSpPr>
          <p:nvPr/>
        </p:nvSpPr>
        <p:spPr bwMode="auto">
          <a:xfrm flipH="1">
            <a:off x="5507038" y="45529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86" name="Oval 98">
            <a:extLst>
              <a:ext uri="{FF2B5EF4-FFF2-40B4-BE49-F238E27FC236}">
                <a16:creationId xmlns:a16="http://schemas.microsoft.com/office/drawing/2014/main" id="{38A63114-8128-45E2-956B-2BCF666139E9}"/>
              </a:ext>
            </a:extLst>
          </p:cNvPr>
          <p:cNvSpPr>
            <a:spLocks noChangeArrowheads="1"/>
          </p:cNvSpPr>
          <p:nvPr/>
        </p:nvSpPr>
        <p:spPr bwMode="auto">
          <a:xfrm flipH="1">
            <a:off x="5583238" y="40957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87" name="Oval 99">
            <a:extLst>
              <a:ext uri="{FF2B5EF4-FFF2-40B4-BE49-F238E27FC236}">
                <a16:creationId xmlns:a16="http://schemas.microsoft.com/office/drawing/2014/main" id="{32FB40E9-BC21-404E-9C94-E1C65144BFA4}"/>
              </a:ext>
            </a:extLst>
          </p:cNvPr>
          <p:cNvSpPr>
            <a:spLocks noChangeArrowheads="1"/>
          </p:cNvSpPr>
          <p:nvPr/>
        </p:nvSpPr>
        <p:spPr bwMode="auto">
          <a:xfrm flipH="1">
            <a:off x="6421438" y="43243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88" name="Oval 100">
            <a:extLst>
              <a:ext uri="{FF2B5EF4-FFF2-40B4-BE49-F238E27FC236}">
                <a16:creationId xmlns:a16="http://schemas.microsoft.com/office/drawing/2014/main" id="{D6C5424E-2BA7-45DA-8792-3DC05D147B21}"/>
              </a:ext>
            </a:extLst>
          </p:cNvPr>
          <p:cNvSpPr>
            <a:spLocks noChangeArrowheads="1"/>
          </p:cNvSpPr>
          <p:nvPr/>
        </p:nvSpPr>
        <p:spPr bwMode="auto">
          <a:xfrm flipH="1">
            <a:off x="6116638" y="3867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89" name="Oval 101">
            <a:extLst>
              <a:ext uri="{FF2B5EF4-FFF2-40B4-BE49-F238E27FC236}">
                <a16:creationId xmlns:a16="http://schemas.microsoft.com/office/drawing/2014/main" id="{2C5FDC4A-3001-4CA5-A9BB-907A747ECCEF}"/>
              </a:ext>
            </a:extLst>
          </p:cNvPr>
          <p:cNvSpPr>
            <a:spLocks noChangeArrowheads="1"/>
          </p:cNvSpPr>
          <p:nvPr/>
        </p:nvSpPr>
        <p:spPr bwMode="auto">
          <a:xfrm flipH="1">
            <a:off x="6726238" y="248126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90" name="Oval 102">
            <a:extLst>
              <a:ext uri="{FF2B5EF4-FFF2-40B4-BE49-F238E27FC236}">
                <a16:creationId xmlns:a16="http://schemas.microsoft.com/office/drawing/2014/main" id="{19681D5B-806D-46A8-BB4B-6053C9665833}"/>
              </a:ext>
            </a:extLst>
          </p:cNvPr>
          <p:cNvSpPr>
            <a:spLocks noChangeArrowheads="1"/>
          </p:cNvSpPr>
          <p:nvPr/>
        </p:nvSpPr>
        <p:spPr bwMode="auto">
          <a:xfrm flipH="1">
            <a:off x="7488238" y="28003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91" name="Oval 103">
            <a:extLst>
              <a:ext uri="{FF2B5EF4-FFF2-40B4-BE49-F238E27FC236}">
                <a16:creationId xmlns:a16="http://schemas.microsoft.com/office/drawing/2014/main" id="{5136A170-7721-4413-A17F-3E9067D1547B}"/>
              </a:ext>
            </a:extLst>
          </p:cNvPr>
          <p:cNvSpPr>
            <a:spLocks noChangeArrowheads="1"/>
          </p:cNvSpPr>
          <p:nvPr/>
        </p:nvSpPr>
        <p:spPr bwMode="auto">
          <a:xfrm flipH="1">
            <a:off x="7031038" y="278606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92" name="Oval 104">
            <a:extLst>
              <a:ext uri="{FF2B5EF4-FFF2-40B4-BE49-F238E27FC236}">
                <a16:creationId xmlns:a16="http://schemas.microsoft.com/office/drawing/2014/main" id="{646B3A57-A552-4363-987E-754643B1336B}"/>
              </a:ext>
            </a:extLst>
          </p:cNvPr>
          <p:cNvSpPr>
            <a:spLocks noChangeArrowheads="1"/>
          </p:cNvSpPr>
          <p:nvPr/>
        </p:nvSpPr>
        <p:spPr bwMode="auto">
          <a:xfrm flipH="1">
            <a:off x="7183438" y="293846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93" name="Oval 105">
            <a:extLst>
              <a:ext uri="{FF2B5EF4-FFF2-40B4-BE49-F238E27FC236}">
                <a16:creationId xmlns:a16="http://schemas.microsoft.com/office/drawing/2014/main" id="{6E5B42D1-DEEC-4D62-A6C9-45AB75ED13BB}"/>
              </a:ext>
            </a:extLst>
          </p:cNvPr>
          <p:cNvSpPr>
            <a:spLocks noChangeArrowheads="1"/>
          </p:cNvSpPr>
          <p:nvPr/>
        </p:nvSpPr>
        <p:spPr bwMode="auto">
          <a:xfrm flipH="1">
            <a:off x="7107238" y="34099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94" name="Oval 106">
            <a:extLst>
              <a:ext uri="{FF2B5EF4-FFF2-40B4-BE49-F238E27FC236}">
                <a16:creationId xmlns:a16="http://schemas.microsoft.com/office/drawing/2014/main" id="{5A29AB26-1023-4C56-B9F0-BF8D5F74EFE5}"/>
              </a:ext>
            </a:extLst>
          </p:cNvPr>
          <p:cNvSpPr>
            <a:spLocks noChangeArrowheads="1"/>
          </p:cNvSpPr>
          <p:nvPr/>
        </p:nvSpPr>
        <p:spPr bwMode="auto">
          <a:xfrm flipH="1">
            <a:off x="6878638" y="263366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95" name="Oval 107">
            <a:extLst>
              <a:ext uri="{FF2B5EF4-FFF2-40B4-BE49-F238E27FC236}">
                <a16:creationId xmlns:a16="http://schemas.microsoft.com/office/drawing/2014/main" id="{475DAED2-6BB2-483D-92E3-63F8BFCE5B5D}"/>
              </a:ext>
            </a:extLst>
          </p:cNvPr>
          <p:cNvSpPr>
            <a:spLocks noChangeArrowheads="1"/>
          </p:cNvSpPr>
          <p:nvPr/>
        </p:nvSpPr>
        <p:spPr bwMode="auto">
          <a:xfrm flipH="1">
            <a:off x="7031038" y="278606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96" name="Oval 108">
            <a:extLst>
              <a:ext uri="{FF2B5EF4-FFF2-40B4-BE49-F238E27FC236}">
                <a16:creationId xmlns:a16="http://schemas.microsoft.com/office/drawing/2014/main" id="{5283F7C1-499F-45D6-A57F-599F7FF0932B}"/>
              </a:ext>
            </a:extLst>
          </p:cNvPr>
          <p:cNvSpPr>
            <a:spLocks noChangeArrowheads="1"/>
          </p:cNvSpPr>
          <p:nvPr/>
        </p:nvSpPr>
        <p:spPr bwMode="auto">
          <a:xfrm flipH="1">
            <a:off x="7183438" y="24193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97" name="Text Box 109">
            <a:extLst>
              <a:ext uri="{FF2B5EF4-FFF2-40B4-BE49-F238E27FC236}">
                <a16:creationId xmlns:a16="http://schemas.microsoft.com/office/drawing/2014/main" id="{9741A119-10FF-4D15-8EF1-A933FFD91352}"/>
              </a:ext>
            </a:extLst>
          </p:cNvPr>
          <p:cNvSpPr txBox="1">
            <a:spLocks noChangeArrowheads="1"/>
          </p:cNvSpPr>
          <p:nvPr/>
        </p:nvSpPr>
        <p:spPr bwMode="auto">
          <a:xfrm>
            <a:off x="2951163" y="603250"/>
            <a:ext cx="212026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bg2"/>
                </a:solidFill>
              </a:rPr>
              <a:t>INSPIRATION</a:t>
            </a:r>
            <a:endParaRPr lang="en-US" altLang="en-US" sz="2400">
              <a:solidFill>
                <a:schemeClr val="bg2"/>
              </a:solidFill>
            </a:endParaRPr>
          </a:p>
        </p:txBody>
      </p:sp>
      <p:sp>
        <p:nvSpPr>
          <p:cNvPr id="191598" name="AutoShape 110">
            <a:extLst>
              <a:ext uri="{FF2B5EF4-FFF2-40B4-BE49-F238E27FC236}">
                <a16:creationId xmlns:a16="http://schemas.microsoft.com/office/drawing/2014/main" id="{C7E0475D-4F8A-468C-8AC9-0E830D414EF3}"/>
              </a:ext>
            </a:extLst>
          </p:cNvPr>
          <p:cNvSpPr>
            <a:spLocks noChangeArrowheads="1"/>
          </p:cNvSpPr>
          <p:nvPr/>
        </p:nvSpPr>
        <p:spPr bwMode="auto">
          <a:xfrm rot="5400000">
            <a:off x="5660233" y="740570"/>
            <a:ext cx="458787" cy="612775"/>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bg2"/>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599" name="Text Box 111">
            <a:extLst>
              <a:ext uri="{FF2B5EF4-FFF2-40B4-BE49-F238E27FC236}">
                <a16:creationId xmlns:a16="http://schemas.microsoft.com/office/drawing/2014/main" id="{B359106A-669E-433C-8292-B92C4C69D04C}"/>
              </a:ext>
            </a:extLst>
          </p:cNvPr>
          <p:cNvSpPr txBox="1">
            <a:spLocks noChangeArrowheads="1"/>
          </p:cNvSpPr>
          <p:nvPr/>
        </p:nvSpPr>
        <p:spPr bwMode="auto">
          <a:xfrm>
            <a:off x="1771651" y="3159126"/>
            <a:ext cx="2048959" cy="5847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ct val="30000"/>
              </a:spcBef>
            </a:pPr>
            <a:r>
              <a:rPr lang="en-US" altLang="en-US" sz="3200" b="1" dirty="0"/>
              <a:t>DIFFUSION</a:t>
            </a:r>
          </a:p>
        </p:txBody>
      </p:sp>
      <p:sp>
        <p:nvSpPr>
          <p:cNvPr id="191600" name="Rectangle 112">
            <a:extLst>
              <a:ext uri="{FF2B5EF4-FFF2-40B4-BE49-F238E27FC236}">
                <a16:creationId xmlns:a16="http://schemas.microsoft.com/office/drawing/2014/main" id="{2CC8C1BF-A414-471C-926E-7C2FD389C3DA}"/>
              </a:ext>
            </a:extLst>
          </p:cNvPr>
          <p:cNvSpPr>
            <a:spLocks noChangeArrowheads="1"/>
          </p:cNvSpPr>
          <p:nvPr/>
        </p:nvSpPr>
        <p:spPr bwMode="auto">
          <a:xfrm>
            <a:off x="3009901" y="5505957"/>
            <a:ext cx="4955203" cy="584775"/>
          </a:xfrm>
          <a:prstGeom prst="rect">
            <a:avLst/>
          </a:prstGeom>
          <a:noFill/>
          <a:ln w="9525">
            <a:solidFill>
              <a:srgbClr val="FF33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s-ES" altLang="ja-JP" sz="3200" b="1" dirty="0">
                <a:ea typeface="MS Mincho" panose="02020609040205080304" pitchFamily="49" charset="-128"/>
              </a:rPr>
              <a:t>VO</a:t>
            </a:r>
            <a:r>
              <a:rPr lang="es-ES" altLang="ja-JP" sz="4000" b="1" baseline="-8000" dirty="0">
                <a:ea typeface="MS Mincho" panose="02020609040205080304" pitchFamily="49" charset="-128"/>
              </a:rPr>
              <a:t>2 </a:t>
            </a:r>
            <a:r>
              <a:rPr lang="es-ES" altLang="ja-JP" sz="3200" b="1" dirty="0">
                <a:ea typeface="MS Mincho" panose="02020609040205080304" pitchFamily="49" charset="-128"/>
              </a:rPr>
              <a:t>   =    Q x [CaO</a:t>
            </a:r>
            <a:r>
              <a:rPr lang="es-ES" altLang="ja-JP" sz="4000" b="1" baseline="-8000" dirty="0">
                <a:ea typeface="MS Mincho" panose="02020609040205080304" pitchFamily="49" charset="-128"/>
              </a:rPr>
              <a:t>2</a:t>
            </a:r>
            <a:r>
              <a:rPr lang="es-ES" altLang="ja-JP" sz="3200" b="1" dirty="0">
                <a:ea typeface="MS Mincho" panose="02020609040205080304" pitchFamily="49" charset="-128"/>
              </a:rPr>
              <a:t>  -  CvO</a:t>
            </a:r>
            <a:r>
              <a:rPr lang="es-ES" altLang="ja-JP" sz="4000" b="1" baseline="-8000" dirty="0">
                <a:ea typeface="MS Mincho" panose="02020609040205080304" pitchFamily="49" charset="-128"/>
              </a:rPr>
              <a:t>2</a:t>
            </a:r>
            <a:r>
              <a:rPr lang="es-ES" altLang="ja-JP" sz="3200" b="1" dirty="0">
                <a:ea typeface="MS Mincho" panose="02020609040205080304" pitchFamily="49" charset="-128"/>
              </a:rPr>
              <a:t>]</a:t>
            </a:r>
            <a:endParaRPr lang="en-US" altLang="ja-JP" sz="3200" b="1" dirty="0">
              <a:ea typeface="ＭＳ Ｐゴシック" panose="020B0600070205080204" pitchFamily="34" charset="-128"/>
            </a:endParaRPr>
          </a:p>
        </p:txBody>
      </p:sp>
      <p:sp>
        <p:nvSpPr>
          <p:cNvPr id="191601" name="Oval 113">
            <a:extLst>
              <a:ext uri="{FF2B5EF4-FFF2-40B4-BE49-F238E27FC236}">
                <a16:creationId xmlns:a16="http://schemas.microsoft.com/office/drawing/2014/main" id="{256D1A28-2998-471C-B7A4-104EA9808267}"/>
              </a:ext>
            </a:extLst>
          </p:cNvPr>
          <p:cNvSpPr>
            <a:spLocks noChangeArrowheads="1"/>
          </p:cNvSpPr>
          <p:nvPr/>
        </p:nvSpPr>
        <p:spPr bwMode="auto">
          <a:xfrm flipH="1">
            <a:off x="5087938" y="5524500"/>
            <a:ext cx="76200" cy="76200"/>
          </a:xfrm>
          <a:prstGeom prst="ellipse">
            <a:avLst/>
          </a:prstGeom>
          <a:solidFill>
            <a:srgbClr val="66FFFF"/>
          </a:solidFill>
          <a:ln w="9525">
            <a:solidFill>
              <a:srgbClr val="66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602" name="Oval 114">
            <a:extLst>
              <a:ext uri="{FF2B5EF4-FFF2-40B4-BE49-F238E27FC236}">
                <a16:creationId xmlns:a16="http://schemas.microsoft.com/office/drawing/2014/main" id="{C89693C8-295A-4A21-B683-ED0BD64FBE36}"/>
              </a:ext>
            </a:extLst>
          </p:cNvPr>
          <p:cNvSpPr>
            <a:spLocks noChangeArrowheads="1"/>
          </p:cNvSpPr>
          <p:nvPr/>
        </p:nvSpPr>
        <p:spPr bwMode="auto">
          <a:xfrm flipH="1">
            <a:off x="3201988" y="5543550"/>
            <a:ext cx="76200" cy="76200"/>
          </a:xfrm>
          <a:prstGeom prst="ellipse">
            <a:avLst/>
          </a:prstGeom>
          <a:solidFill>
            <a:srgbClr val="66FFFF"/>
          </a:solidFill>
          <a:ln w="9525">
            <a:solidFill>
              <a:srgbClr val="66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1603" name="Rectangle 115">
            <a:extLst>
              <a:ext uri="{FF2B5EF4-FFF2-40B4-BE49-F238E27FC236}">
                <a16:creationId xmlns:a16="http://schemas.microsoft.com/office/drawing/2014/main" id="{D3D5E6D3-08F1-49DD-8C05-07A79C234438}"/>
              </a:ext>
            </a:extLst>
          </p:cNvPr>
          <p:cNvSpPr>
            <a:spLocks noChangeArrowheads="1"/>
          </p:cNvSpPr>
          <p:nvPr/>
        </p:nvSpPr>
        <p:spPr bwMode="auto">
          <a:xfrm>
            <a:off x="6937376" y="982664"/>
            <a:ext cx="165910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 altLang="ja-JP" sz="2400" b="1">
                <a:solidFill>
                  <a:schemeClr val="bg2"/>
                </a:solidFill>
                <a:ea typeface="ＭＳ Ｐゴシック" panose="020B0600070205080204" pitchFamily="34" charset="-128"/>
              </a:rPr>
              <a:t>FAO</a:t>
            </a:r>
            <a:r>
              <a:rPr lang="es-ES" altLang="ja-JP" sz="3200" b="1" baseline="-8000">
                <a:solidFill>
                  <a:schemeClr val="bg2"/>
                </a:solidFill>
                <a:ea typeface="ＭＳ Ｐゴシック" panose="020B0600070205080204" pitchFamily="34" charset="-128"/>
              </a:rPr>
              <a:t>2</a:t>
            </a:r>
            <a:r>
              <a:rPr lang="es-ES" altLang="ja-JP" sz="2400" b="1">
                <a:solidFill>
                  <a:schemeClr val="bg2"/>
                </a:solidFill>
                <a:ea typeface="ＭＳ Ｐゴシック" panose="020B0600070205080204" pitchFamily="34" charset="-128"/>
              </a:rPr>
              <a:t>, PAO</a:t>
            </a:r>
            <a:r>
              <a:rPr lang="es-ES" altLang="ja-JP" sz="3200" b="1" baseline="-8000">
                <a:solidFill>
                  <a:schemeClr val="bg2"/>
                </a:solidFill>
                <a:ea typeface="ＭＳ Ｐゴシック" panose="020B0600070205080204" pitchFamily="34" charset="-128"/>
              </a:rPr>
              <a:t>2</a:t>
            </a:r>
            <a:endParaRPr lang="en-US" altLang="en-US" sz="3200" b="1" baseline="-8000">
              <a:solidFill>
                <a:schemeClr val="bg2"/>
              </a:solidFill>
            </a:endParaRPr>
          </a:p>
        </p:txBody>
      </p:sp>
      <p:sp>
        <p:nvSpPr>
          <p:cNvPr id="191604" name="Rectangle 116">
            <a:extLst>
              <a:ext uri="{FF2B5EF4-FFF2-40B4-BE49-F238E27FC236}">
                <a16:creationId xmlns:a16="http://schemas.microsoft.com/office/drawing/2014/main" id="{30CC9BD5-4317-4341-A2C0-C732D1D2E6C5}"/>
              </a:ext>
            </a:extLst>
          </p:cNvPr>
          <p:cNvSpPr>
            <a:spLocks noChangeArrowheads="1"/>
          </p:cNvSpPr>
          <p:nvPr/>
        </p:nvSpPr>
        <p:spPr bwMode="auto">
          <a:xfrm>
            <a:off x="3165475" y="1020764"/>
            <a:ext cx="149752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 altLang="ja-JP" sz="2400" b="1" dirty="0">
                <a:ea typeface="ＭＳ Ｐゴシック" panose="020B0600070205080204" pitchFamily="34" charset="-128"/>
              </a:rPr>
              <a:t>FIO</a:t>
            </a:r>
            <a:r>
              <a:rPr lang="es-ES" altLang="ja-JP" sz="3200" b="1" baseline="-8000" dirty="0">
                <a:ea typeface="ＭＳ Ｐゴシック" panose="020B0600070205080204" pitchFamily="34" charset="-128"/>
              </a:rPr>
              <a:t>2</a:t>
            </a:r>
            <a:r>
              <a:rPr lang="es-ES" altLang="ja-JP" sz="2400" b="1" dirty="0">
                <a:ea typeface="ＭＳ Ｐゴシック" panose="020B0600070205080204" pitchFamily="34" charset="-128"/>
              </a:rPr>
              <a:t>, PIO</a:t>
            </a:r>
            <a:r>
              <a:rPr lang="es-ES" altLang="ja-JP" sz="3200" b="1" baseline="-8000" dirty="0">
                <a:ea typeface="ＭＳ Ｐゴシック" panose="020B0600070205080204" pitchFamily="34" charset="-128"/>
              </a:rPr>
              <a:t>2</a:t>
            </a:r>
            <a:endParaRPr lang="en-US" altLang="en-US" sz="3200" b="1" baseline="-8000" dirty="0"/>
          </a:p>
        </p:txBody>
      </p:sp>
      <p:sp>
        <p:nvSpPr>
          <p:cNvPr id="191605" name="Rectangle 117">
            <a:extLst>
              <a:ext uri="{FF2B5EF4-FFF2-40B4-BE49-F238E27FC236}">
                <a16:creationId xmlns:a16="http://schemas.microsoft.com/office/drawing/2014/main" id="{57C358E7-A23D-4D86-903F-5B84C444A284}"/>
              </a:ext>
            </a:extLst>
          </p:cNvPr>
          <p:cNvSpPr>
            <a:spLocks noChangeArrowheads="1"/>
          </p:cNvSpPr>
          <p:nvPr/>
        </p:nvSpPr>
        <p:spPr bwMode="auto">
          <a:xfrm>
            <a:off x="2020211" y="3859214"/>
            <a:ext cx="85792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 altLang="ja-JP" sz="2400" b="1">
                <a:ea typeface="ＭＳ Ｐゴシック" panose="020B0600070205080204" pitchFamily="34" charset="-128"/>
              </a:rPr>
              <a:t>PvO</a:t>
            </a:r>
            <a:r>
              <a:rPr lang="es-ES" altLang="ja-JP" sz="3200" b="1" baseline="-8000">
                <a:ea typeface="ＭＳ Ｐゴシック" panose="020B0600070205080204" pitchFamily="34" charset="-128"/>
              </a:rPr>
              <a:t>2</a:t>
            </a:r>
          </a:p>
          <a:p>
            <a:r>
              <a:rPr lang="es-ES" altLang="ja-JP" sz="2400" b="1">
                <a:ea typeface="ＭＳ Ｐゴシック" panose="020B0600070205080204" pitchFamily="34" charset="-128"/>
              </a:rPr>
              <a:t>CvO2</a:t>
            </a:r>
            <a:endParaRPr lang="en-US" altLang="en-US" sz="2400" b="1"/>
          </a:p>
        </p:txBody>
      </p:sp>
      <p:sp>
        <p:nvSpPr>
          <p:cNvPr id="191606" name="Rectangle 118">
            <a:extLst>
              <a:ext uri="{FF2B5EF4-FFF2-40B4-BE49-F238E27FC236}">
                <a16:creationId xmlns:a16="http://schemas.microsoft.com/office/drawing/2014/main" id="{0A92F1DB-DF85-45D1-9AA0-5209638F03D1}"/>
              </a:ext>
            </a:extLst>
          </p:cNvPr>
          <p:cNvSpPr>
            <a:spLocks noChangeArrowheads="1"/>
          </p:cNvSpPr>
          <p:nvPr/>
        </p:nvSpPr>
        <p:spPr bwMode="auto">
          <a:xfrm>
            <a:off x="8689976" y="3840164"/>
            <a:ext cx="86433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 altLang="ja-JP" sz="2400" b="1" dirty="0">
                <a:ea typeface="ＭＳ Ｐゴシック" panose="020B0600070205080204" pitchFamily="34" charset="-128"/>
              </a:rPr>
              <a:t>PaO</a:t>
            </a:r>
            <a:r>
              <a:rPr lang="es-ES" altLang="ja-JP" sz="3200" b="1" baseline="-8000" dirty="0">
                <a:ea typeface="ＭＳ Ｐゴシック" panose="020B0600070205080204" pitchFamily="34" charset="-128"/>
              </a:rPr>
              <a:t>2</a:t>
            </a:r>
          </a:p>
          <a:p>
            <a:r>
              <a:rPr lang="es-ES" altLang="ja-JP" sz="2400" b="1" dirty="0">
                <a:ea typeface="ＭＳ Ｐゴシック" panose="020B0600070205080204" pitchFamily="34" charset="-128"/>
              </a:rPr>
              <a:t>CaO2</a:t>
            </a:r>
            <a:endParaRPr lang="en-US" altLang="en-US" sz="2400" b="1" dirty="0"/>
          </a:p>
        </p:txBody>
      </p:sp>
    </p:spTree>
    <p:extLst>
      <p:ext uri="{BB962C8B-B14F-4D97-AF65-F5344CB8AC3E}">
        <p14:creationId xmlns:p14="http://schemas.microsoft.com/office/powerpoint/2010/main" val="248636043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160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160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16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600" grpId="0" animBg="1"/>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Line 2">
            <a:extLst>
              <a:ext uri="{FF2B5EF4-FFF2-40B4-BE49-F238E27FC236}">
                <a16:creationId xmlns:a16="http://schemas.microsoft.com/office/drawing/2014/main" id="{2423B9AB-B064-4880-846D-F9D1834738F4}"/>
              </a:ext>
            </a:extLst>
          </p:cNvPr>
          <p:cNvSpPr>
            <a:spLocks noChangeShapeType="1"/>
          </p:cNvSpPr>
          <p:nvPr/>
        </p:nvSpPr>
        <p:spPr bwMode="auto">
          <a:xfrm>
            <a:off x="3373438" y="3714750"/>
            <a:ext cx="57150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571" name="Arc 3">
            <a:extLst>
              <a:ext uri="{FF2B5EF4-FFF2-40B4-BE49-F238E27FC236}">
                <a16:creationId xmlns:a16="http://schemas.microsoft.com/office/drawing/2014/main" id="{BF07E72D-EAA1-4BF1-B1ED-8C8DD0A76CAF}"/>
              </a:ext>
            </a:extLst>
          </p:cNvPr>
          <p:cNvSpPr>
            <a:spLocks/>
          </p:cNvSpPr>
          <p:nvPr/>
        </p:nvSpPr>
        <p:spPr bwMode="auto">
          <a:xfrm rot="16200000">
            <a:off x="4212432" y="1962944"/>
            <a:ext cx="1905000" cy="1903413"/>
          </a:xfrm>
          <a:custGeom>
            <a:avLst/>
            <a:gdLst>
              <a:gd name="G0" fmla="+- 0 0 0"/>
              <a:gd name="G1" fmla="+- 21511 0 0"/>
              <a:gd name="G2" fmla="+- 21600 0 0"/>
              <a:gd name="T0" fmla="*/ 1958 w 21471"/>
              <a:gd name="T1" fmla="*/ 0 h 21511"/>
              <a:gd name="T2" fmla="*/ 21471 w 21471"/>
              <a:gd name="T3" fmla="*/ 19152 h 21511"/>
              <a:gd name="T4" fmla="*/ 0 w 21471"/>
              <a:gd name="T5" fmla="*/ 21511 h 21511"/>
            </a:gdLst>
            <a:ahLst/>
            <a:cxnLst>
              <a:cxn ang="0">
                <a:pos x="T0" y="T1"/>
              </a:cxn>
              <a:cxn ang="0">
                <a:pos x="T2" y="T3"/>
              </a:cxn>
              <a:cxn ang="0">
                <a:pos x="T4" y="T5"/>
              </a:cxn>
            </a:cxnLst>
            <a:rect l="0" t="0" r="r" b="b"/>
            <a:pathLst>
              <a:path w="21471" h="21511" fill="none" extrusionOk="0">
                <a:moveTo>
                  <a:pt x="1958" y="-1"/>
                </a:moveTo>
                <a:cubicBezTo>
                  <a:pt x="12189" y="931"/>
                  <a:pt x="20348" y="8939"/>
                  <a:pt x="21470" y="19152"/>
                </a:cubicBezTo>
              </a:path>
              <a:path w="21471" h="21511" stroke="0" extrusionOk="0">
                <a:moveTo>
                  <a:pt x="1958" y="-1"/>
                </a:moveTo>
                <a:cubicBezTo>
                  <a:pt x="12189" y="931"/>
                  <a:pt x="20348" y="8939"/>
                  <a:pt x="21470" y="19152"/>
                </a:cubicBezTo>
                <a:lnTo>
                  <a:pt x="0" y="21511"/>
                </a:lnTo>
                <a:close/>
              </a:path>
            </a:pathLst>
          </a:custGeom>
          <a:noFill/>
          <a:ln w="57150">
            <a:solidFill>
              <a:srgbClr val="C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572" name="Arc 4">
            <a:extLst>
              <a:ext uri="{FF2B5EF4-FFF2-40B4-BE49-F238E27FC236}">
                <a16:creationId xmlns:a16="http://schemas.microsoft.com/office/drawing/2014/main" id="{3F6BF8BE-15A9-4CE6-8E52-4429A2AA6631}"/>
              </a:ext>
            </a:extLst>
          </p:cNvPr>
          <p:cNvSpPr>
            <a:spLocks/>
          </p:cNvSpPr>
          <p:nvPr/>
        </p:nvSpPr>
        <p:spPr bwMode="auto">
          <a:xfrm rot="114626">
            <a:off x="6235700" y="2006600"/>
            <a:ext cx="1938338" cy="1720850"/>
          </a:xfrm>
          <a:custGeom>
            <a:avLst/>
            <a:gdLst>
              <a:gd name="G0" fmla="+- 0 0 0"/>
              <a:gd name="G1" fmla="+- 21492 0 0"/>
              <a:gd name="G2" fmla="+- 21600 0 0"/>
              <a:gd name="T0" fmla="*/ 2157 w 21587"/>
              <a:gd name="T1" fmla="*/ 0 h 21492"/>
              <a:gd name="T2" fmla="*/ 21587 w 21587"/>
              <a:gd name="T3" fmla="*/ 20744 h 21492"/>
              <a:gd name="T4" fmla="*/ 0 w 21587"/>
              <a:gd name="T5" fmla="*/ 21492 h 21492"/>
            </a:gdLst>
            <a:ahLst/>
            <a:cxnLst>
              <a:cxn ang="0">
                <a:pos x="T0" y="T1"/>
              </a:cxn>
              <a:cxn ang="0">
                <a:pos x="T2" y="T3"/>
              </a:cxn>
              <a:cxn ang="0">
                <a:pos x="T4" y="T5"/>
              </a:cxn>
            </a:cxnLst>
            <a:rect l="0" t="0" r="r" b="b"/>
            <a:pathLst>
              <a:path w="21587" h="21492" fill="none" extrusionOk="0">
                <a:moveTo>
                  <a:pt x="2157" y="-1"/>
                </a:moveTo>
                <a:cubicBezTo>
                  <a:pt x="12911" y="1079"/>
                  <a:pt x="21212" y="9941"/>
                  <a:pt x="21587" y="20743"/>
                </a:cubicBezTo>
              </a:path>
              <a:path w="21587" h="21492" stroke="0" extrusionOk="0">
                <a:moveTo>
                  <a:pt x="2157" y="-1"/>
                </a:moveTo>
                <a:cubicBezTo>
                  <a:pt x="12911" y="1079"/>
                  <a:pt x="21212" y="9941"/>
                  <a:pt x="21587" y="20743"/>
                </a:cubicBezTo>
                <a:lnTo>
                  <a:pt x="0" y="21492"/>
                </a:lnTo>
                <a:close/>
              </a:path>
            </a:pathLst>
          </a:custGeom>
          <a:noFill/>
          <a:ln w="57150">
            <a:solidFill>
              <a:srgbClr val="C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573" name="Line 5">
            <a:extLst>
              <a:ext uri="{FF2B5EF4-FFF2-40B4-BE49-F238E27FC236}">
                <a16:creationId xmlns:a16="http://schemas.microsoft.com/office/drawing/2014/main" id="{EAB721BA-D0F3-4E8A-B04E-1A7883364C7E}"/>
              </a:ext>
            </a:extLst>
          </p:cNvPr>
          <p:cNvSpPr>
            <a:spLocks noChangeShapeType="1"/>
          </p:cNvSpPr>
          <p:nvPr/>
        </p:nvSpPr>
        <p:spPr bwMode="auto">
          <a:xfrm flipV="1">
            <a:off x="5888038" y="1231900"/>
            <a:ext cx="0" cy="762000"/>
          </a:xfrm>
          <a:prstGeom prst="line">
            <a:avLst/>
          </a:prstGeom>
          <a:noFill/>
          <a:ln w="57150">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574" name="Line 6">
            <a:extLst>
              <a:ext uri="{FF2B5EF4-FFF2-40B4-BE49-F238E27FC236}">
                <a16:creationId xmlns:a16="http://schemas.microsoft.com/office/drawing/2014/main" id="{215A41D0-54EB-4EC6-AAF7-18F73EC91B16}"/>
              </a:ext>
            </a:extLst>
          </p:cNvPr>
          <p:cNvSpPr>
            <a:spLocks noChangeShapeType="1"/>
          </p:cNvSpPr>
          <p:nvPr/>
        </p:nvSpPr>
        <p:spPr bwMode="auto">
          <a:xfrm flipV="1">
            <a:off x="6435725" y="1247775"/>
            <a:ext cx="0" cy="762000"/>
          </a:xfrm>
          <a:prstGeom prst="line">
            <a:avLst/>
          </a:prstGeom>
          <a:noFill/>
          <a:ln w="57150">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575" name="Line 7">
            <a:extLst>
              <a:ext uri="{FF2B5EF4-FFF2-40B4-BE49-F238E27FC236}">
                <a16:creationId xmlns:a16="http://schemas.microsoft.com/office/drawing/2014/main" id="{C0D10CB7-211F-405E-94DD-7DC9486BB722}"/>
              </a:ext>
            </a:extLst>
          </p:cNvPr>
          <p:cNvSpPr>
            <a:spLocks noChangeShapeType="1"/>
          </p:cNvSpPr>
          <p:nvPr/>
        </p:nvSpPr>
        <p:spPr bwMode="auto">
          <a:xfrm>
            <a:off x="3373438" y="4781550"/>
            <a:ext cx="5715000" cy="0"/>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576" name="Oval 8">
            <a:extLst>
              <a:ext uri="{FF2B5EF4-FFF2-40B4-BE49-F238E27FC236}">
                <a16:creationId xmlns:a16="http://schemas.microsoft.com/office/drawing/2014/main" id="{43E2DF4A-17EF-47E6-AF28-E65FBFF25E94}"/>
              </a:ext>
            </a:extLst>
          </p:cNvPr>
          <p:cNvSpPr>
            <a:spLocks noChangeArrowheads="1"/>
          </p:cNvSpPr>
          <p:nvPr/>
        </p:nvSpPr>
        <p:spPr bwMode="auto">
          <a:xfrm flipH="1">
            <a:off x="5354638" y="43243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577" name="Oval 9">
            <a:extLst>
              <a:ext uri="{FF2B5EF4-FFF2-40B4-BE49-F238E27FC236}">
                <a16:creationId xmlns:a16="http://schemas.microsoft.com/office/drawing/2014/main" id="{246F18A1-65A9-472B-9C7A-0DB5FBAB63E3}"/>
              </a:ext>
            </a:extLst>
          </p:cNvPr>
          <p:cNvSpPr>
            <a:spLocks noChangeArrowheads="1"/>
          </p:cNvSpPr>
          <p:nvPr/>
        </p:nvSpPr>
        <p:spPr bwMode="auto">
          <a:xfrm flipH="1">
            <a:off x="6116638" y="44767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578" name="Oval 10">
            <a:extLst>
              <a:ext uri="{FF2B5EF4-FFF2-40B4-BE49-F238E27FC236}">
                <a16:creationId xmlns:a16="http://schemas.microsoft.com/office/drawing/2014/main" id="{D3B79E95-6676-49C8-A466-410F6109C310}"/>
              </a:ext>
            </a:extLst>
          </p:cNvPr>
          <p:cNvSpPr>
            <a:spLocks noChangeArrowheads="1"/>
          </p:cNvSpPr>
          <p:nvPr/>
        </p:nvSpPr>
        <p:spPr bwMode="auto">
          <a:xfrm flipH="1">
            <a:off x="4135438" y="3867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579" name="Oval 11">
            <a:extLst>
              <a:ext uri="{FF2B5EF4-FFF2-40B4-BE49-F238E27FC236}">
                <a16:creationId xmlns:a16="http://schemas.microsoft.com/office/drawing/2014/main" id="{2BF1B878-AFC2-4FA1-8A8C-0D25E916EDE6}"/>
              </a:ext>
            </a:extLst>
          </p:cNvPr>
          <p:cNvSpPr>
            <a:spLocks noChangeArrowheads="1"/>
          </p:cNvSpPr>
          <p:nvPr/>
        </p:nvSpPr>
        <p:spPr bwMode="auto">
          <a:xfrm flipH="1">
            <a:off x="4287838" y="43243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580" name="Oval 12">
            <a:extLst>
              <a:ext uri="{FF2B5EF4-FFF2-40B4-BE49-F238E27FC236}">
                <a16:creationId xmlns:a16="http://schemas.microsoft.com/office/drawing/2014/main" id="{A22233F5-3967-4C12-96C0-E4AD906E2407}"/>
              </a:ext>
            </a:extLst>
          </p:cNvPr>
          <p:cNvSpPr>
            <a:spLocks noChangeArrowheads="1"/>
          </p:cNvSpPr>
          <p:nvPr/>
        </p:nvSpPr>
        <p:spPr bwMode="auto">
          <a:xfrm flipH="1">
            <a:off x="5049838" y="278606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581" name="Oval 13">
            <a:extLst>
              <a:ext uri="{FF2B5EF4-FFF2-40B4-BE49-F238E27FC236}">
                <a16:creationId xmlns:a16="http://schemas.microsoft.com/office/drawing/2014/main" id="{1C3ACE6F-998F-4030-93E1-3A763DE74688}"/>
              </a:ext>
            </a:extLst>
          </p:cNvPr>
          <p:cNvSpPr>
            <a:spLocks noChangeArrowheads="1"/>
          </p:cNvSpPr>
          <p:nvPr/>
        </p:nvSpPr>
        <p:spPr bwMode="auto">
          <a:xfrm flipH="1">
            <a:off x="7183438" y="44767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582" name="Oval 14">
            <a:extLst>
              <a:ext uri="{FF2B5EF4-FFF2-40B4-BE49-F238E27FC236}">
                <a16:creationId xmlns:a16="http://schemas.microsoft.com/office/drawing/2014/main" id="{84D54EAF-7A65-43A5-9E26-5E721C92F290}"/>
              </a:ext>
            </a:extLst>
          </p:cNvPr>
          <p:cNvSpPr>
            <a:spLocks noChangeArrowheads="1"/>
          </p:cNvSpPr>
          <p:nvPr/>
        </p:nvSpPr>
        <p:spPr bwMode="auto">
          <a:xfrm flipH="1">
            <a:off x="5811838" y="3867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583" name="Oval 15">
            <a:extLst>
              <a:ext uri="{FF2B5EF4-FFF2-40B4-BE49-F238E27FC236}">
                <a16:creationId xmlns:a16="http://schemas.microsoft.com/office/drawing/2014/main" id="{FCFD4757-F040-49B2-A0C8-508D9D50AF5A}"/>
              </a:ext>
            </a:extLst>
          </p:cNvPr>
          <p:cNvSpPr>
            <a:spLocks noChangeArrowheads="1"/>
          </p:cNvSpPr>
          <p:nvPr/>
        </p:nvSpPr>
        <p:spPr bwMode="auto">
          <a:xfrm flipH="1">
            <a:off x="4821238" y="44767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584" name="Oval 16">
            <a:extLst>
              <a:ext uri="{FF2B5EF4-FFF2-40B4-BE49-F238E27FC236}">
                <a16:creationId xmlns:a16="http://schemas.microsoft.com/office/drawing/2014/main" id="{9EE14E03-78AE-4876-B9F1-AFCC2507C8F2}"/>
              </a:ext>
            </a:extLst>
          </p:cNvPr>
          <p:cNvSpPr>
            <a:spLocks noChangeArrowheads="1"/>
          </p:cNvSpPr>
          <p:nvPr/>
        </p:nvSpPr>
        <p:spPr bwMode="auto">
          <a:xfrm flipH="1">
            <a:off x="4440238" y="40195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585" name="Oval 17">
            <a:extLst>
              <a:ext uri="{FF2B5EF4-FFF2-40B4-BE49-F238E27FC236}">
                <a16:creationId xmlns:a16="http://schemas.microsoft.com/office/drawing/2014/main" id="{CCC0F311-747C-474D-AF24-F50C58634B61}"/>
              </a:ext>
            </a:extLst>
          </p:cNvPr>
          <p:cNvSpPr>
            <a:spLocks noChangeArrowheads="1"/>
          </p:cNvSpPr>
          <p:nvPr/>
        </p:nvSpPr>
        <p:spPr bwMode="auto">
          <a:xfrm flipH="1">
            <a:off x="6345238" y="40195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586" name="Oval 18">
            <a:extLst>
              <a:ext uri="{FF2B5EF4-FFF2-40B4-BE49-F238E27FC236}">
                <a16:creationId xmlns:a16="http://schemas.microsoft.com/office/drawing/2014/main" id="{C89646B7-CCF7-4CA9-999C-AFB1069AB9F7}"/>
              </a:ext>
            </a:extLst>
          </p:cNvPr>
          <p:cNvSpPr>
            <a:spLocks noChangeArrowheads="1"/>
          </p:cNvSpPr>
          <p:nvPr/>
        </p:nvSpPr>
        <p:spPr bwMode="auto">
          <a:xfrm flipH="1">
            <a:off x="5583238" y="232886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587" name="Oval 19">
            <a:extLst>
              <a:ext uri="{FF2B5EF4-FFF2-40B4-BE49-F238E27FC236}">
                <a16:creationId xmlns:a16="http://schemas.microsoft.com/office/drawing/2014/main" id="{A2F6F700-C6E0-4F38-B1BF-F53A6E119A5D}"/>
              </a:ext>
            </a:extLst>
          </p:cNvPr>
          <p:cNvSpPr>
            <a:spLocks noChangeArrowheads="1"/>
          </p:cNvSpPr>
          <p:nvPr/>
        </p:nvSpPr>
        <p:spPr bwMode="auto">
          <a:xfrm flipH="1">
            <a:off x="5278438" y="40195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588" name="Oval 20">
            <a:extLst>
              <a:ext uri="{FF2B5EF4-FFF2-40B4-BE49-F238E27FC236}">
                <a16:creationId xmlns:a16="http://schemas.microsoft.com/office/drawing/2014/main" id="{1FB89A87-548A-4F7E-B127-1A5CA2B51A4A}"/>
              </a:ext>
            </a:extLst>
          </p:cNvPr>
          <p:cNvSpPr>
            <a:spLocks noChangeArrowheads="1"/>
          </p:cNvSpPr>
          <p:nvPr/>
        </p:nvSpPr>
        <p:spPr bwMode="auto">
          <a:xfrm flipH="1">
            <a:off x="6650038" y="347186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589" name="Oval 21">
            <a:extLst>
              <a:ext uri="{FF2B5EF4-FFF2-40B4-BE49-F238E27FC236}">
                <a16:creationId xmlns:a16="http://schemas.microsoft.com/office/drawing/2014/main" id="{24CD2B74-72A7-4ED6-BC81-887080445944}"/>
              </a:ext>
            </a:extLst>
          </p:cNvPr>
          <p:cNvSpPr>
            <a:spLocks noChangeArrowheads="1"/>
          </p:cNvSpPr>
          <p:nvPr/>
        </p:nvSpPr>
        <p:spPr bwMode="auto">
          <a:xfrm flipH="1">
            <a:off x="5507038" y="278606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590" name="Oval 22">
            <a:extLst>
              <a:ext uri="{FF2B5EF4-FFF2-40B4-BE49-F238E27FC236}">
                <a16:creationId xmlns:a16="http://schemas.microsoft.com/office/drawing/2014/main" id="{00A8E502-24FE-47A1-A5F2-8FD331B91AD9}"/>
              </a:ext>
            </a:extLst>
          </p:cNvPr>
          <p:cNvSpPr>
            <a:spLocks noChangeArrowheads="1"/>
          </p:cNvSpPr>
          <p:nvPr/>
        </p:nvSpPr>
        <p:spPr bwMode="auto">
          <a:xfrm flipH="1">
            <a:off x="6878638" y="316706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591" name="Oval 23">
            <a:extLst>
              <a:ext uri="{FF2B5EF4-FFF2-40B4-BE49-F238E27FC236}">
                <a16:creationId xmlns:a16="http://schemas.microsoft.com/office/drawing/2014/main" id="{B4CC456C-B369-4B47-BB83-6A2785FE7D11}"/>
              </a:ext>
            </a:extLst>
          </p:cNvPr>
          <p:cNvSpPr>
            <a:spLocks noChangeArrowheads="1"/>
          </p:cNvSpPr>
          <p:nvPr/>
        </p:nvSpPr>
        <p:spPr bwMode="auto">
          <a:xfrm flipH="1">
            <a:off x="5278438" y="3105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592" name="Oval 24">
            <a:extLst>
              <a:ext uri="{FF2B5EF4-FFF2-40B4-BE49-F238E27FC236}">
                <a16:creationId xmlns:a16="http://schemas.microsoft.com/office/drawing/2014/main" id="{B1FD23AE-32F0-47DD-9D37-90A3C66D00CE}"/>
              </a:ext>
            </a:extLst>
          </p:cNvPr>
          <p:cNvSpPr>
            <a:spLocks noChangeArrowheads="1"/>
          </p:cNvSpPr>
          <p:nvPr/>
        </p:nvSpPr>
        <p:spPr bwMode="auto">
          <a:xfrm flipH="1">
            <a:off x="5735638" y="24955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593" name="Oval 25">
            <a:extLst>
              <a:ext uri="{FF2B5EF4-FFF2-40B4-BE49-F238E27FC236}">
                <a16:creationId xmlns:a16="http://schemas.microsoft.com/office/drawing/2014/main" id="{6AE893C9-8A2B-4B4D-B6C7-3E09A386EDB2}"/>
              </a:ext>
            </a:extLst>
          </p:cNvPr>
          <p:cNvSpPr>
            <a:spLocks noChangeArrowheads="1"/>
          </p:cNvSpPr>
          <p:nvPr/>
        </p:nvSpPr>
        <p:spPr bwMode="auto">
          <a:xfrm flipH="1">
            <a:off x="6421438" y="31813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594" name="Oval 26">
            <a:extLst>
              <a:ext uri="{FF2B5EF4-FFF2-40B4-BE49-F238E27FC236}">
                <a16:creationId xmlns:a16="http://schemas.microsoft.com/office/drawing/2014/main" id="{846DA2EB-A02A-48BC-9F1E-58B714CBC76E}"/>
              </a:ext>
            </a:extLst>
          </p:cNvPr>
          <p:cNvSpPr>
            <a:spLocks noChangeArrowheads="1"/>
          </p:cNvSpPr>
          <p:nvPr/>
        </p:nvSpPr>
        <p:spPr bwMode="auto">
          <a:xfrm flipH="1">
            <a:off x="6573838" y="2724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595" name="Oval 27">
            <a:extLst>
              <a:ext uri="{FF2B5EF4-FFF2-40B4-BE49-F238E27FC236}">
                <a16:creationId xmlns:a16="http://schemas.microsoft.com/office/drawing/2014/main" id="{6F82DE55-E9D0-4831-86BB-43C2BCE85E59}"/>
              </a:ext>
            </a:extLst>
          </p:cNvPr>
          <p:cNvSpPr>
            <a:spLocks noChangeArrowheads="1"/>
          </p:cNvSpPr>
          <p:nvPr/>
        </p:nvSpPr>
        <p:spPr bwMode="auto">
          <a:xfrm flipH="1">
            <a:off x="5888038" y="41719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596" name="Oval 28">
            <a:extLst>
              <a:ext uri="{FF2B5EF4-FFF2-40B4-BE49-F238E27FC236}">
                <a16:creationId xmlns:a16="http://schemas.microsoft.com/office/drawing/2014/main" id="{C97F9CB6-230F-4B3F-8387-61BF82A694D6}"/>
              </a:ext>
            </a:extLst>
          </p:cNvPr>
          <p:cNvSpPr>
            <a:spLocks noChangeArrowheads="1"/>
          </p:cNvSpPr>
          <p:nvPr/>
        </p:nvSpPr>
        <p:spPr bwMode="auto">
          <a:xfrm flipH="1">
            <a:off x="3754438" y="43243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597" name="Oval 29">
            <a:extLst>
              <a:ext uri="{FF2B5EF4-FFF2-40B4-BE49-F238E27FC236}">
                <a16:creationId xmlns:a16="http://schemas.microsoft.com/office/drawing/2014/main" id="{BF5903E7-965D-430E-A49A-4165C9982501}"/>
              </a:ext>
            </a:extLst>
          </p:cNvPr>
          <p:cNvSpPr>
            <a:spLocks noChangeArrowheads="1"/>
          </p:cNvSpPr>
          <p:nvPr/>
        </p:nvSpPr>
        <p:spPr bwMode="auto">
          <a:xfrm flipH="1">
            <a:off x="6116638" y="255746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598" name="Oval 30">
            <a:extLst>
              <a:ext uri="{FF2B5EF4-FFF2-40B4-BE49-F238E27FC236}">
                <a16:creationId xmlns:a16="http://schemas.microsoft.com/office/drawing/2014/main" id="{4401420B-1933-4105-8DCF-92A0A6CAF6D6}"/>
              </a:ext>
            </a:extLst>
          </p:cNvPr>
          <p:cNvSpPr>
            <a:spLocks noChangeArrowheads="1"/>
          </p:cNvSpPr>
          <p:nvPr/>
        </p:nvSpPr>
        <p:spPr bwMode="auto">
          <a:xfrm flipH="1">
            <a:off x="6573838" y="232886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599" name="Oval 31">
            <a:extLst>
              <a:ext uri="{FF2B5EF4-FFF2-40B4-BE49-F238E27FC236}">
                <a16:creationId xmlns:a16="http://schemas.microsoft.com/office/drawing/2014/main" id="{09B7DCAB-7DD9-4044-9ACF-F89BF2595EF3}"/>
              </a:ext>
            </a:extLst>
          </p:cNvPr>
          <p:cNvSpPr>
            <a:spLocks noChangeArrowheads="1"/>
          </p:cNvSpPr>
          <p:nvPr/>
        </p:nvSpPr>
        <p:spPr bwMode="auto">
          <a:xfrm flipH="1">
            <a:off x="5659438" y="45529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00" name="Oval 32">
            <a:extLst>
              <a:ext uri="{FF2B5EF4-FFF2-40B4-BE49-F238E27FC236}">
                <a16:creationId xmlns:a16="http://schemas.microsoft.com/office/drawing/2014/main" id="{025F7926-577C-43D7-9EF6-D9876D551F59}"/>
              </a:ext>
            </a:extLst>
          </p:cNvPr>
          <p:cNvSpPr>
            <a:spLocks noChangeArrowheads="1"/>
          </p:cNvSpPr>
          <p:nvPr/>
        </p:nvSpPr>
        <p:spPr bwMode="auto">
          <a:xfrm flipH="1">
            <a:off x="4897438" y="39433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01" name="Oval 33">
            <a:extLst>
              <a:ext uri="{FF2B5EF4-FFF2-40B4-BE49-F238E27FC236}">
                <a16:creationId xmlns:a16="http://schemas.microsoft.com/office/drawing/2014/main" id="{C511B3CB-AB6C-4EA0-971D-56BEC034E706}"/>
              </a:ext>
            </a:extLst>
          </p:cNvPr>
          <p:cNvSpPr>
            <a:spLocks noChangeArrowheads="1"/>
          </p:cNvSpPr>
          <p:nvPr/>
        </p:nvSpPr>
        <p:spPr bwMode="auto">
          <a:xfrm flipH="1">
            <a:off x="6650038" y="41719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02" name="Oval 34">
            <a:extLst>
              <a:ext uri="{FF2B5EF4-FFF2-40B4-BE49-F238E27FC236}">
                <a16:creationId xmlns:a16="http://schemas.microsoft.com/office/drawing/2014/main" id="{6F74EA31-E3E7-4073-8F7C-2769B06B6341}"/>
              </a:ext>
            </a:extLst>
          </p:cNvPr>
          <p:cNvSpPr>
            <a:spLocks noChangeArrowheads="1"/>
          </p:cNvSpPr>
          <p:nvPr/>
        </p:nvSpPr>
        <p:spPr bwMode="auto">
          <a:xfrm flipH="1">
            <a:off x="3449638" y="39433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03" name="Oval 35">
            <a:extLst>
              <a:ext uri="{FF2B5EF4-FFF2-40B4-BE49-F238E27FC236}">
                <a16:creationId xmlns:a16="http://schemas.microsoft.com/office/drawing/2014/main" id="{823FFA86-5BE8-4EA5-B4DB-7ECFAC1BDC1A}"/>
              </a:ext>
            </a:extLst>
          </p:cNvPr>
          <p:cNvSpPr>
            <a:spLocks noChangeArrowheads="1"/>
          </p:cNvSpPr>
          <p:nvPr/>
        </p:nvSpPr>
        <p:spPr bwMode="auto">
          <a:xfrm flipH="1">
            <a:off x="3983038" y="4629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04" name="Oval 36">
            <a:extLst>
              <a:ext uri="{FF2B5EF4-FFF2-40B4-BE49-F238E27FC236}">
                <a16:creationId xmlns:a16="http://schemas.microsoft.com/office/drawing/2014/main" id="{AA354E96-F772-44E4-8E0B-A40B7DF10E74}"/>
              </a:ext>
            </a:extLst>
          </p:cNvPr>
          <p:cNvSpPr>
            <a:spLocks noChangeArrowheads="1"/>
          </p:cNvSpPr>
          <p:nvPr/>
        </p:nvSpPr>
        <p:spPr bwMode="auto">
          <a:xfrm flipH="1">
            <a:off x="6650038" y="44005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05" name="Oval 37">
            <a:extLst>
              <a:ext uri="{FF2B5EF4-FFF2-40B4-BE49-F238E27FC236}">
                <a16:creationId xmlns:a16="http://schemas.microsoft.com/office/drawing/2014/main" id="{50B518C6-F340-4A82-95BE-39E857E38F6F}"/>
              </a:ext>
            </a:extLst>
          </p:cNvPr>
          <p:cNvSpPr>
            <a:spLocks noChangeArrowheads="1"/>
          </p:cNvSpPr>
          <p:nvPr/>
        </p:nvSpPr>
        <p:spPr bwMode="auto">
          <a:xfrm flipH="1">
            <a:off x="6726238" y="3867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06" name="Oval 38">
            <a:extLst>
              <a:ext uri="{FF2B5EF4-FFF2-40B4-BE49-F238E27FC236}">
                <a16:creationId xmlns:a16="http://schemas.microsoft.com/office/drawing/2014/main" id="{14F68901-E02F-463C-833E-146D64C13F35}"/>
              </a:ext>
            </a:extLst>
          </p:cNvPr>
          <p:cNvSpPr>
            <a:spLocks noChangeArrowheads="1"/>
          </p:cNvSpPr>
          <p:nvPr/>
        </p:nvSpPr>
        <p:spPr bwMode="auto">
          <a:xfrm flipH="1">
            <a:off x="4592638" y="33337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07" name="Oval 39">
            <a:extLst>
              <a:ext uri="{FF2B5EF4-FFF2-40B4-BE49-F238E27FC236}">
                <a16:creationId xmlns:a16="http://schemas.microsoft.com/office/drawing/2014/main" id="{8BBF19BC-B4C6-4330-A5FA-1AA7AC4CBF53}"/>
              </a:ext>
            </a:extLst>
          </p:cNvPr>
          <p:cNvSpPr>
            <a:spLocks noChangeArrowheads="1"/>
          </p:cNvSpPr>
          <p:nvPr/>
        </p:nvSpPr>
        <p:spPr bwMode="auto">
          <a:xfrm flipH="1">
            <a:off x="5278438" y="240506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08" name="Oval 40">
            <a:extLst>
              <a:ext uri="{FF2B5EF4-FFF2-40B4-BE49-F238E27FC236}">
                <a16:creationId xmlns:a16="http://schemas.microsoft.com/office/drawing/2014/main" id="{35CF8BB2-182D-4927-BE80-8F85E149780F}"/>
              </a:ext>
            </a:extLst>
          </p:cNvPr>
          <p:cNvSpPr>
            <a:spLocks noChangeArrowheads="1"/>
          </p:cNvSpPr>
          <p:nvPr/>
        </p:nvSpPr>
        <p:spPr bwMode="auto">
          <a:xfrm flipH="1">
            <a:off x="4592638" y="301466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09" name="Oval 41">
            <a:extLst>
              <a:ext uri="{FF2B5EF4-FFF2-40B4-BE49-F238E27FC236}">
                <a16:creationId xmlns:a16="http://schemas.microsoft.com/office/drawing/2014/main" id="{99AB86C6-3B92-47D3-ACCA-138AC0CF543E}"/>
              </a:ext>
            </a:extLst>
          </p:cNvPr>
          <p:cNvSpPr>
            <a:spLocks noChangeArrowheads="1"/>
          </p:cNvSpPr>
          <p:nvPr/>
        </p:nvSpPr>
        <p:spPr bwMode="auto">
          <a:xfrm flipH="1">
            <a:off x="4973638" y="331946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10" name="Oval 42">
            <a:extLst>
              <a:ext uri="{FF2B5EF4-FFF2-40B4-BE49-F238E27FC236}">
                <a16:creationId xmlns:a16="http://schemas.microsoft.com/office/drawing/2014/main" id="{ECD3FB0E-055E-4920-9189-9818664B45E9}"/>
              </a:ext>
            </a:extLst>
          </p:cNvPr>
          <p:cNvSpPr>
            <a:spLocks noChangeArrowheads="1"/>
          </p:cNvSpPr>
          <p:nvPr/>
        </p:nvSpPr>
        <p:spPr bwMode="auto">
          <a:xfrm flipH="1">
            <a:off x="3449638" y="45529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11" name="Oval 43">
            <a:extLst>
              <a:ext uri="{FF2B5EF4-FFF2-40B4-BE49-F238E27FC236}">
                <a16:creationId xmlns:a16="http://schemas.microsoft.com/office/drawing/2014/main" id="{336C8B38-5AE7-4C3A-9C63-333F71FB6560}"/>
              </a:ext>
            </a:extLst>
          </p:cNvPr>
          <p:cNvSpPr>
            <a:spLocks noChangeArrowheads="1"/>
          </p:cNvSpPr>
          <p:nvPr/>
        </p:nvSpPr>
        <p:spPr bwMode="auto">
          <a:xfrm flipH="1">
            <a:off x="7640638" y="339566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12" name="Oval 44">
            <a:extLst>
              <a:ext uri="{FF2B5EF4-FFF2-40B4-BE49-F238E27FC236}">
                <a16:creationId xmlns:a16="http://schemas.microsoft.com/office/drawing/2014/main" id="{EF5DAB98-5365-4838-834C-A82E3F8F5BEC}"/>
              </a:ext>
            </a:extLst>
          </p:cNvPr>
          <p:cNvSpPr>
            <a:spLocks noChangeArrowheads="1"/>
          </p:cNvSpPr>
          <p:nvPr/>
        </p:nvSpPr>
        <p:spPr bwMode="auto">
          <a:xfrm flipH="1">
            <a:off x="7716838" y="309086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13" name="Oval 45">
            <a:extLst>
              <a:ext uri="{FF2B5EF4-FFF2-40B4-BE49-F238E27FC236}">
                <a16:creationId xmlns:a16="http://schemas.microsoft.com/office/drawing/2014/main" id="{D59F5802-E985-4009-AB67-4E780072CC1F}"/>
              </a:ext>
            </a:extLst>
          </p:cNvPr>
          <p:cNvSpPr>
            <a:spLocks noChangeArrowheads="1"/>
          </p:cNvSpPr>
          <p:nvPr/>
        </p:nvSpPr>
        <p:spPr bwMode="auto">
          <a:xfrm flipH="1">
            <a:off x="7716838" y="44767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14" name="Oval 46">
            <a:extLst>
              <a:ext uri="{FF2B5EF4-FFF2-40B4-BE49-F238E27FC236}">
                <a16:creationId xmlns:a16="http://schemas.microsoft.com/office/drawing/2014/main" id="{567D64AD-C8F9-4835-B336-2ACEDE9A29E2}"/>
              </a:ext>
            </a:extLst>
          </p:cNvPr>
          <p:cNvSpPr>
            <a:spLocks noChangeArrowheads="1"/>
          </p:cNvSpPr>
          <p:nvPr/>
        </p:nvSpPr>
        <p:spPr bwMode="auto">
          <a:xfrm flipH="1">
            <a:off x="6040438" y="339566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15" name="Oval 47">
            <a:extLst>
              <a:ext uri="{FF2B5EF4-FFF2-40B4-BE49-F238E27FC236}">
                <a16:creationId xmlns:a16="http://schemas.microsoft.com/office/drawing/2014/main" id="{5ECB885D-177B-4BEA-848A-BCD1F1A8620C}"/>
              </a:ext>
            </a:extLst>
          </p:cNvPr>
          <p:cNvSpPr>
            <a:spLocks noChangeArrowheads="1"/>
          </p:cNvSpPr>
          <p:nvPr/>
        </p:nvSpPr>
        <p:spPr bwMode="auto">
          <a:xfrm flipH="1">
            <a:off x="7107238" y="41719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16" name="Oval 48">
            <a:extLst>
              <a:ext uri="{FF2B5EF4-FFF2-40B4-BE49-F238E27FC236}">
                <a16:creationId xmlns:a16="http://schemas.microsoft.com/office/drawing/2014/main" id="{EDA8DAF5-8B2A-4999-B3D8-DD70E175C1BC}"/>
              </a:ext>
            </a:extLst>
          </p:cNvPr>
          <p:cNvSpPr>
            <a:spLocks noChangeArrowheads="1"/>
          </p:cNvSpPr>
          <p:nvPr/>
        </p:nvSpPr>
        <p:spPr bwMode="auto">
          <a:xfrm flipH="1">
            <a:off x="8097838" y="4248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17" name="Oval 49">
            <a:extLst>
              <a:ext uri="{FF2B5EF4-FFF2-40B4-BE49-F238E27FC236}">
                <a16:creationId xmlns:a16="http://schemas.microsoft.com/office/drawing/2014/main" id="{BA91195E-7FE8-4540-A300-0579043B0B1A}"/>
              </a:ext>
            </a:extLst>
          </p:cNvPr>
          <p:cNvSpPr>
            <a:spLocks noChangeArrowheads="1"/>
          </p:cNvSpPr>
          <p:nvPr/>
        </p:nvSpPr>
        <p:spPr bwMode="auto">
          <a:xfrm flipH="1">
            <a:off x="7183438" y="2724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18" name="Oval 50">
            <a:extLst>
              <a:ext uri="{FF2B5EF4-FFF2-40B4-BE49-F238E27FC236}">
                <a16:creationId xmlns:a16="http://schemas.microsoft.com/office/drawing/2014/main" id="{32DF84B7-8963-4318-806F-A55D28E521A7}"/>
              </a:ext>
            </a:extLst>
          </p:cNvPr>
          <p:cNvSpPr>
            <a:spLocks noChangeArrowheads="1"/>
          </p:cNvSpPr>
          <p:nvPr/>
        </p:nvSpPr>
        <p:spPr bwMode="auto">
          <a:xfrm flipH="1">
            <a:off x="7335838" y="32575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19" name="Oval 51">
            <a:extLst>
              <a:ext uri="{FF2B5EF4-FFF2-40B4-BE49-F238E27FC236}">
                <a16:creationId xmlns:a16="http://schemas.microsoft.com/office/drawing/2014/main" id="{06D537C2-298B-432B-A585-789160C5B0F4}"/>
              </a:ext>
            </a:extLst>
          </p:cNvPr>
          <p:cNvSpPr>
            <a:spLocks noChangeArrowheads="1"/>
          </p:cNvSpPr>
          <p:nvPr/>
        </p:nvSpPr>
        <p:spPr bwMode="auto">
          <a:xfrm flipH="1">
            <a:off x="6116638" y="17335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20" name="Oval 52">
            <a:extLst>
              <a:ext uri="{FF2B5EF4-FFF2-40B4-BE49-F238E27FC236}">
                <a16:creationId xmlns:a16="http://schemas.microsoft.com/office/drawing/2014/main" id="{1A3E3C21-1A3C-4B1B-844F-BA0D7734B66E}"/>
              </a:ext>
            </a:extLst>
          </p:cNvPr>
          <p:cNvSpPr>
            <a:spLocks noChangeArrowheads="1"/>
          </p:cNvSpPr>
          <p:nvPr/>
        </p:nvSpPr>
        <p:spPr bwMode="auto">
          <a:xfrm flipH="1">
            <a:off x="6040438" y="14287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21" name="Text Box 53">
            <a:extLst>
              <a:ext uri="{FF2B5EF4-FFF2-40B4-BE49-F238E27FC236}">
                <a16:creationId xmlns:a16="http://schemas.microsoft.com/office/drawing/2014/main" id="{B6B60C9E-D1A4-49A5-845A-11EE36074B2B}"/>
              </a:ext>
            </a:extLst>
          </p:cNvPr>
          <p:cNvSpPr txBox="1">
            <a:spLocks noChangeArrowheads="1"/>
          </p:cNvSpPr>
          <p:nvPr/>
        </p:nvSpPr>
        <p:spPr bwMode="auto">
          <a:xfrm>
            <a:off x="4103688" y="4884739"/>
            <a:ext cx="257929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3200" dirty="0"/>
              <a:t>BLOOD  FLOW</a:t>
            </a:r>
          </a:p>
        </p:txBody>
      </p:sp>
      <p:sp>
        <p:nvSpPr>
          <p:cNvPr id="237622" name="AutoShape 54">
            <a:extLst>
              <a:ext uri="{FF2B5EF4-FFF2-40B4-BE49-F238E27FC236}">
                <a16:creationId xmlns:a16="http://schemas.microsoft.com/office/drawing/2014/main" id="{A7403763-06E7-425F-AFB1-8D3A43519557}"/>
              </a:ext>
            </a:extLst>
          </p:cNvPr>
          <p:cNvSpPr>
            <a:spLocks noChangeArrowheads="1"/>
          </p:cNvSpPr>
          <p:nvPr/>
        </p:nvSpPr>
        <p:spPr bwMode="auto">
          <a:xfrm>
            <a:off x="7443788" y="4995863"/>
            <a:ext cx="747712" cy="366712"/>
          </a:xfrm>
          <a:prstGeom prst="rightArrow">
            <a:avLst>
              <a:gd name="adj1" fmla="val 50000"/>
              <a:gd name="adj2" fmla="val 50974"/>
            </a:avLst>
          </a:prstGeom>
          <a:solidFill>
            <a:srgbClr val="FF1900"/>
          </a:solidFill>
          <a:ln w="9525">
            <a:solidFill>
              <a:srgbClr val="66FFFF"/>
            </a:solidFill>
            <a:miter lim="800000"/>
            <a:headEnd/>
            <a:tailEnd/>
          </a:ln>
          <a:effectLst/>
        </p:spPr>
        <p:txBody>
          <a:bodyPr wrap="none" anchor="ctr"/>
          <a:lstStyle/>
          <a:p>
            <a:endParaRPr lang="en-US"/>
          </a:p>
        </p:txBody>
      </p:sp>
      <p:sp>
        <p:nvSpPr>
          <p:cNvPr id="237623" name="Text Box 55">
            <a:extLst>
              <a:ext uri="{FF2B5EF4-FFF2-40B4-BE49-F238E27FC236}">
                <a16:creationId xmlns:a16="http://schemas.microsoft.com/office/drawing/2014/main" id="{FAC4F9B5-F209-4018-856B-DA07DE69AD25}"/>
              </a:ext>
            </a:extLst>
          </p:cNvPr>
          <p:cNvSpPr txBox="1">
            <a:spLocks noChangeArrowheads="1"/>
          </p:cNvSpPr>
          <p:nvPr/>
        </p:nvSpPr>
        <p:spPr bwMode="auto">
          <a:xfrm>
            <a:off x="6726238" y="588963"/>
            <a:ext cx="198881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bg2"/>
                </a:solidFill>
              </a:rPr>
              <a:t>EXPIRATION</a:t>
            </a:r>
            <a:endParaRPr lang="en-US" altLang="en-US" sz="2400">
              <a:solidFill>
                <a:schemeClr val="bg2"/>
              </a:solidFill>
            </a:endParaRPr>
          </a:p>
        </p:txBody>
      </p:sp>
      <p:sp>
        <p:nvSpPr>
          <p:cNvPr id="237624" name="Oval 56">
            <a:extLst>
              <a:ext uri="{FF2B5EF4-FFF2-40B4-BE49-F238E27FC236}">
                <a16:creationId xmlns:a16="http://schemas.microsoft.com/office/drawing/2014/main" id="{06A78166-30DF-43B6-B431-6FA3E2E1760B}"/>
              </a:ext>
            </a:extLst>
          </p:cNvPr>
          <p:cNvSpPr>
            <a:spLocks noChangeArrowheads="1"/>
          </p:cNvSpPr>
          <p:nvPr/>
        </p:nvSpPr>
        <p:spPr bwMode="auto">
          <a:xfrm flipH="1">
            <a:off x="5507038" y="33337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25" name="Oval 57">
            <a:extLst>
              <a:ext uri="{FF2B5EF4-FFF2-40B4-BE49-F238E27FC236}">
                <a16:creationId xmlns:a16="http://schemas.microsoft.com/office/drawing/2014/main" id="{DE4601D2-6104-488A-BA9F-2DF83BD175C5}"/>
              </a:ext>
            </a:extLst>
          </p:cNvPr>
          <p:cNvSpPr>
            <a:spLocks noChangeArrowheads="1"/>
          </p:cNvSpPr>
          <p:nvPr/>
        </p:nvSpPr>
        <p:spPr bwMode="auto">
          <a:xfrm flipH="1">
            <a:off x="5659438" y="3486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26" name="Oval 58">
            <a:extLst>
              <a:ext uri="{FF2B5EF4-FFF2-40B4-BE49-F238E27FC236}">
                <a16:creationId xmlns:a16="http://schemas.microsoft.com/office/drawing/2014/main" id="{1624E356-3D61-44E6-8D29-89AD7396E7EA}"/>
              </a:ext>
            </a:extLst>
          </p:cNvPr>
          <p:cNvSpPr>
            <a:spLocks noChangeArrowheads="1"/>
          </p:cNvSpPr>
          <p:nvPr/>
        </p:nvSpPr>
        <p:spPr bwMode="auto">
          <a:xfrm flipH="1">
            <a:off x="5202238" y="34099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27" name="Oval 59">
            <a:extLst>
              <a:ext uri="{FF2B5EF4-FFF2-40B4-BE49-F238E27FC236}">
                <a16:creationId xmlns:a16="http://schemas.microsoft.com/office/drawing/2014/main" id="{C429C143-1A45-4476-93B8-2B1A30C38A41}"/>
              </a:ext>
            </a:extLst>
          </p:cNvPr>
          <p:cNvSpPr>
            <a:spLocks noChangeArrowheads="1"/>
          </p:cNvSpPr>
          <p:nvPr/>
        </p:nvSpPr>
        <p:spPr bwMode="auto">
          <a:xfrm flipH="1">
            <a:off x="4821238" y="31813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28" name="Oval 60">
            <a:extLst>
              <a:ext uri="{FF2B5EF4-FFF2-40B4-BE49-F238E27FC236}">
                <a16:creationId xmlns:a16="http://schemas.microsoft.com/office/drawing/2014/main" id="{C0447487-7422-4469-91F3-9F5E3266DA92}"/>
              </a:ext>
            </a:extLst>
          </p:cNvPr>
          <p:cNvSpPr>
            <a:spLocks noChangeArrowheads="1"/>
          </p:cNvSpPr>
          <p:nvPr/>
        </p:nvSpPr>
        <p:spPr bwMode="auto">
          <a:xfrm flipH="1">
            <a:off x="6116638" y="21907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29" name="Oval 61">
            <a:extLst>
              <a:ext uri="{FF2B5EF4-FFF2-40B4-BE49-F238E27FC236}">
                <a16:creationId xmlns:a16="http://schemas.microsoft.com/office/drawing/2014/main" id="{54469216-D95C-468B-8E3F-98C77FF3EA33}"/>
              </a:ext>
            </a:extLst>
          </p:cNvPr>
          <p:cNvSpPr>
            <a:spLocks noChangeArrowheads="1"/>
          </p:cNvSpPr>
          <p:nvPr/>
        </p:nvSpPr>
        <p:spPr bwMode="auto">
          <a:xfrm flipH="1">
            <a:off x="5811838" y="29527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30" name="Oval 62">
            <a:extLst>
              <a:ext uri="{FF2B5EF4-FFF2-40B4-BE49-F238E27FC236}">
                <a16:creationId xmlns:a16="http://schemas.microsoft.com/office/drawing/2014/main" id="{9E51DEBD-46F0-4EB6-BE9A-2815E66F1190}"/>
              </a:ext>
            </a:extLst>
          </p:cNvPr>
          <p:cNvSpPr>
            <a:spLocks noChangeArrowheads="1"/>
          </p:cNvSpPr>
          <p:nvPr/>
        </p:nvSpPr>
        <p:spPr bwMode="auto">
          <a:xfrm flipH="1">
            <a:off x="6116638" y="30289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31" name="Oval 63">
            <a:extLst>
              <a:ext uri="{FF2B5EF4-FFF2-40B4-BE49-F238E27FC236}">
                <a16:creationId xmlns:a16="http://schemas.microsoft.com/office/drawing/2014/main" id="{267C433C-7AA0-4FF3-91CF-965B1C865293}"/>
              </a:ext>
            </a:extLst>
          </p:cNvPr>
          <p:cNvSpPr>
            <a:spLocks noChangeArrowheads="1"/>
          </p:cNvSpPr>
          <p:nvPr/>
        </p:nvSpPr>
        <p:spPr bwMode="auto">
          <a:xfrm flipH="1">
            <a:off x="6573838" y="3105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32" name="Oval 64">
            <a:extLst>
              <a:ext uri="{FF2B5EF4-FFF2-40B4-BE49-F238E27FC236}">
                <a16:creationId xmlns:a16="http://schemas.microsoft.com/office/drawing/2014/main" id="{8C4EC437-1131-4CCD-93A8-13F7D96643F5}"/>
              </a:ext>
            </a:extLst>
          </p:cNvPr>
          <p:cNvSpPr>
            <a:spLocks noChangeArrowheads="1"/>
          </p:cNvSpPr>
          <p:nvPr/>
        </p:nvSpPr>
        <p:spPr bwMode="auto">
          <a:xfrm flipH="1">
            <a:off x="6726238" y="28003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33" name="Oval 65">
            <a:extLst>
              <a:ext uri="{FF2B5EF4-FFF2-40B4-BE49-F238E27FC236}">
                <a16:creationId xmlns:a16="http://schemas.microsoft.com/office/drawing/2014/main" id="{81E66A54-9DD5-42B2-B600-08CFE571897E}"/>
              </a:ext>
            </a:extLst>
          </p:cNvPr>
          <p:cNvSpPr>
            <a:spLocks noChangeArrowheads="1"/>
          </p:cNvSpPr>
          <p:nvPr/>
        </p:nvSpPr>
        <p:spPr bwMode="auto">
          <a:xfrm flipH="1">
            <a:off x="6269038" y="21145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34" name="Oval 66">
            <a:extLst>
              <a:ext uri="{FF2B5EF4-FFF2-40B4-BE49-F238E27FC236}">
                <a16:creationId xmlns:a16="http://schemas.microsoft.com/office/drawing/2014/main" id="{9B2E290A-B6D7-40E7-85E8-1E6376E14F22}"/>
              </a:ext>
            </a:extLst>
          </p:cNvPr>
          <p:cNvSpPr>
            <a:spLocks noChangeArrowheads="1"/>
          </p:cNvSpPr>
          <p:nvPr/>
        </p:nvSpPr>
        <p:spPr bwMode="auto">
          <a:xfrm flipH="1">
            <a:off x="6192838" y="13525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35" name="Oval 67">
            <a:extLst>
              <a:ext uri="{FF2B5EF4-FFF2-40B4-BE49-F238E27FC236}">
                <a16:creationId xmlns:a16="http://schemas.microsoft.com/office/drawing/2014/main" id="{3987A108-CBE3-4847-B929-B0C8CDD72E55}"/>
              </a:ext>
            </a:extLst>
          </p:cNvPr>
          <p:cNvSpPr>
            <a:spLocks noChangeArrowheads="1"/>
          </p:cNvSpPr>
          <p:nvPr/>
        </p:nvSpPr>
        <p:spPr bwMode="auto">
          <a:xfrm flipH="1">
            <a:off x="5888038" y="22669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36" name="AutoShape 68">
            <a:extLst>
              <a:ext uri="{FF2B5EF4-FFF2-40B4-BE49-F238E27FC236}">
                <a16:creationId xmlns:a16="http://schemas.microsoft.com/office/drawing/2014/main" id="{D6664F3D-0874-4114-A365-4E6DB800E75A}"/>
              </a:ext>
            </a:extLst>
          </p:cNvPr>
          <p:cNvSpPr>
            <a:spLocks noChangeArrowheads="1"/>
          </p:cNvSpPr>
          <p:nvPr/>
        </p:nvSpPr>
        <p:spPr bwMode="auto">
          <a:xfrm>
            <a:off x="6243638" y="781050"/>
            <a:ext cx="457200" cy="457200"/>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bg2"/>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37" name="Text Box 69">
            <a:extLst>
              <a:ext uri="{FF2B5EF4-FFF2-40B4-BE49-F238E27FC236}">
                <a16:creationId xmlns:a16="http://schemas.microsoft.com/office/drawing/2014/main" id="{EDD46019-8E5D-4B94-B31D-B91B3186C005}"/>
              </a:ext>
            </a:extLst>
          </p:cNvPr>
          <p:cNvSpPr txBox="1">
            <a:spLocks noChangeArrowheads="1"/>
          </p:cNvSpPr>
          <p:nvPr/>
        </p:nvSpPr>
        <p:spPr bwMode="auto">
          <a:xfrm>
            <a:off x="4230688" y="-114300"/>
            <a:ext cx="3675062" cy="5794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FF33C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30000"/>
              </a:spcBef>
            </a:pPr>
            <a:r>
              <a:rPr lang="en-US" altLang="en-US" sz="3200" b="1">
                <a:solidFill>
                  <a:schemeClr val="bg2"/>
                </a:solidFill>
              </a:rPr>
              <a:t>    VENTILATION</a:t>
            </a:r>
          </a:p>
        </p:txBody>
      </p:sp>
      <p:sp>
        <p:nvSpPr>
          <p:cNvPr id="237638" name="Oval 70">
            <a:extLst>
              <a:ext uri="{FF2B5EF4-FFF2-40B4-BE49-F238E27FC236}">
                <a16:creationId xmlns:a16="http://schemas.microsoft.com/office/drawing/2014/main" id="{C203F43A-1D04-48DD-A858-CEF45BEA9D2D}"/>
              </a:ext>
            </a:extLst>
          </p:cNvPr>
          <p:cNvSpPr>
            <a:spLocks noChangeArrowheads="1"/>
          </p:cNvSpPr>
          <p:nvPr/>
        </p:nvSpPr>
        <p:spPr bwMode="auto">
          <a:xfrm flipH="1">
            <a:off x="6802438" y="43243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39" name="Oval 71">
            <a:extLst>
              <a:ext uri="{FF2B5EF4-FFF2-40B4-BE49-F238E27FC236}">
                <a16:creationId xmlns:a16="http://schemas.microsoft.com/office/drawing/2014/main" id="{C2C049F0-5087-4F47-9CFD-8E1F589747A3}"/>
              </a:ext>
            </a:extLst>
          </p:cNvPr>
          <p:cNvSpPr>
            <a:spLocks noChangeArrowheads="1"/>
          </p:cNvSpPr>
          <p:nvPr/>
        </p:nvSpPr>
        <p:spPr bwMode="auto">
          <a:xfrm flipH="1">
            <a:off x="6954838" y="44767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40" name="Oval 72">
            <a:extLst>
              <a:ext uri="{FF2B5EF4-FFF2-40B4-BE49-F238E27FC236}">
                <a16:creationId xmlns:a16="http://schemas.microsoft.com/office/drawing/2014/main" id="{A714C401-67B7-4504-8557-96E708BF6B55}"/>
              </a:ext>
            </a:extLst>
          </p:cNvPr>
          <p:cNvSpPr>
            <a:spLocks noChangeArrowheads="1"/>
          </p:cNvSpPr>
          <p:nvPr/>
        </p:nvSpPr>
        <p:spPr bwMode="auto">
          <a:xfrm flipH="1">
            <a:off x="7107238" y="4629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41" name="Oval 73">
            <a:extLst>
              <a:ext uri="{FF2B5EF4-FFF2-40B4-BE49-F238E27FC236}">
                <a16:creationId xmlns:a16="http://schemas.microsoft.com/office/drawing/2014/main" id="{0A8CA5D3-8F42-47E4-8D6F-0B6E5AB5ED35}"/>
              </a:ext>
            </a:extLst>
          </p:cNvPr>
          <p:cNvSpPr>
            <a:spLocks noChangeArrowheads="1"/>
          </p:cNvSpPr>
          <p:nvPr/>
        </p:nvSpPr>
        <p:spPr bwMode="auto">
          <a:xfrm flipH="1">
            <a:off x="8250238" y="45529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42" name="Oval 74">
            <a:extLst>
              <a:ext uri="{FF2B5EF4-FFF2-40B4-BE49-F238E27FC236}">
                <a16:creationId xmlns:a16="http://schemas.microsoft.com/office/drawing/2014/main" id="{8A11B7DC-7DD4-419B-9D61-3932AE625B7C}"/>
              </a:ext>
            </a:extLst>
          </p:cNvPr>
          <p:cNvSpPr>
            <a:spLocks noChangeArrowheads="1"/>
          </p:cNvSpPr>
          <p:nvPr/>
        </p:nvSpPr>
        <p:spPr bwMode="auto">
          <a:xfrm flipH="1">
            <a:off x="7716838" y="40195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43" name="Oval 75">
            <a:extLst>
              <a:ext uri="{FF2B5EF4-FFF2-40B4-BE49-F238E27FC236}">
                <a16:creationId xmlns:a16="http://schemas.microsoft.com/office/drawing/2014/main" id="{E269FFEE-5282-4F3B-BD68-D12ED935DFEB}"/>
              </a:ext>
            </a:extLst>
          </p:cNvPr>
          <p:cNvSpPr>
            <a:spLocks noChangeArrowheads="1"/>
          </p:cNvSpPr>
          <p:nvPr/>
        </p:nvSpPr>
        <p:spPr bwMode="auto">
          <a:xfrm flipH="1">
            <a:off x="7564438" y="43243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44" name="Oval 76">
            <a:extLst>
              <a:ext uri="{FF2B5EF4-FFF2-40B4-BE49-F238E27FC236}">
                <a16:creationId xmlns:a16="http://schemas.microsoft.com/office/drawing/2014/main" id="{F305ACA6-CB8C-4435-87B9-9605FD4EEE22}"/>
              </a:ext>
            </a:extLst>
          </p:cNvPr>
          <p:cNvSpPr>
            <a:spLocks noChangeArrowheads="1"/>
          </p:cNvSpPr>
          <p:nvPr/>
        </p:nvSpPr>
        <p:spPr bwMode="auto">
          <a:xfrm flipH="1">
            <a:off x="7869238" y="4248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45" name="Oval 77">
            <a:extLst>
              <a:ext uri="{FF2B5EF4-FFF2-40B4-BE49-F238E27FC236}">
                <a16:creationId xmlns:a16="http://schemas.microsoft.com/office/drawing/2014/main" id="{9991C39F-6639-4EFC-9E9D-2C3C62FF6335}"/>
              </a:ext>
            </a:extLst>
          </p:cNvPr>
          <p:cNvSpPr>
            <a:spLocks noChangeArrowheads="1"/>
          </p:cNvSpPr>
          <p:nvPr/>
        </p:nvSpPr>
        <p:spPr bwMode="auto">
          <a:xfrm flipH="1">
            <a:off x="7945438" y="44767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46" name="Oval 78">
            <a:extLst>
              <a:ext uri="{FF2B5EF4-FFF2-40B4-BE49-F238E27FC236}">
                <a16:creationId xmlns:a16="http://schemas.microsoft.com/office/drawing/2014/main" id="{9B3CCBB7-03EC-4CB8-8EE9-522DCD94700D}"/>
              </a:ext>
            </a:extLst>
          </p:cNvPr>
          <p:cNvSpPr>
            <a:spLocks noChangeArrowheads="1"/>
          </p:cNvSpPr>
          <p:nvPr/>
        </p:nvSpPr>
        <p:spPr bwMode="auto">
          <a:xfrm flipH="1">
            <a:off x="8021638" y="39433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47" name="Oval 79">
            <a:extLst>
              <a:ext uri="{FF2B5EF4-FFF2-40B4-BE49-F238E27FC236}">
                <a16:creationId xmlns:a16="http://schemas.microsoft.com/office/drawing/2014/main" id="{985A97CB-5A54-4AB3-8264-55E87F013D0B}"/>
              </a:ext>
            </a:extLst>
          </p:cNvPr>
          <p:cNvSpPr>
            <a:spLocks noChangeArrowheads="1"/>
          </p:cNvSpPr>
          <p:nvPr/>
        </p:nvSpPr>
        <p:spPr bwMode="auto">
          <a:xfrm flipH="1">
            <a:off x="6878638" y="40195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48" name="Oval 80">
            <a:extLst>
              <a:ext uri="{FF2B5EF4-FFF2-40B4-BE49-F238E27FC236}">
                <a16:creationId xmlns:a16="http://schemas.microsoft.com/office/drawing/2014/main" id="{911EFBC8-FF4D-4942-8928-B8A0AF0BF6D2}"/>
              </a:ext>
            </a:extLst>
          </p:cNvPr>
          <p:cNvSpPr>
            <a:spLocks noChangeArrowheads="1"/>
          </p:cNvSpPr>
          <p:nvPr/>
        </p:nvSpPr>
        <p:spPr bwMode="auto">
          <a:xfrm flipH="1">
            <a:off x="7031038" y="41719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49" name="Oval 81">
            <a:extLst>
              <a:ext uri="{FF2B5EF4-FFF2-40B4-BE49-F238E27FC236}">
                <a16:creationId xmlns:a16="http://schemas.microsoft.com/office/drawing/2014/main" id="{A613FC59-68CE-4C56-80AC-C0A305015953}"/>
              </a:ext>
            </a:extLst>
          </p:cNvPr>
          <p:cNvSpPr>
            <a:spLocks noChangeArrowheads="1"/>
          </p:cNvSpPr>
          <p:nvPr/>
        </p:nvSpPr>
        <p:spPr bwMode="auto">
          <a:xfrm flipH="1">
            <a:off x="7183438" y="43243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50" name="Oval 82">
            <a:extLst>
              <a:ext uri="{FF2B5EF4-FFF2-40B4-BE49-F238E27FC236}">
                <a16:creationId xmlns:a16="http://schemas.microsoft.com/office/drawing/2014/main" id="{2DB83126-8D74-42D7-B4A8-2FC7F4BBEC5A}"/>
              </a:ext>
            </a:extLst>
          </p:cNvPr>
          <p:cNvSpPr>
            <a:spLocks noChangeArrowheads="1"/>
          </p:cNvSpPr>
          <p:nvPr/>
        </p:nvSpPr>
        <p:spPr bwMode="auto">
          <a:xfrm flipH="1">
            <a:off x="7335838" y="44767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51" name="Oval 83">
            <a:extLst>
              <a:ext uri="{FF2B5EF4-FFF2-40B4-BE49-F238E27FC236}">
                <a16:creationId xmlns:a16="http://schemas.microsoft.com/office/drawing/2014/main" id="{0C194F6B-E7FA-44D0-8F34-77C5120910CF}"/>
              </a:ext>
            </a:extLst>
          </p:cNvPr>
          <p:cNvSpPr>
            <a:spLocks noChangeArrowheads="1"/>
          </p:cNvSpPr>
          <p:nvPr/>
        </p:nvSpPr>
        <p:spPr bwMode="auto">
          <a:xfrm flipH="1">
            <a:off x="7488238" y="4629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52" name="Oval 84">
            <a:extLst>
              <a:ext uri="{FF2B5EF4-FFF2-40B4-BE49-F238E27FC236}">
                <a16:creationId xmlns:a16="http://schemas.microsoft.com/office/drawing/2014/main" id="{5A0FB7F1-DCA2-4D7D-B873-DAFEE6ACFD5F}"/>
              </a:ext>
            </a:extLst>
          </p:cNvPr>
          <p:cNvSpPr>
            <a:spLocks noChangeArrowheads="1"/>
          </p:cNvSpPr>
          <p:nvPr/>
        </p:nvSpPr>
        <p:spPr bwMode="auto">
          <a:xfrm flipH="1">
            <a:off x="7412038" y="40957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53" name="Oval 85">
            <a:extLst>
              <a:ext uri="{FF2B5EF4-FFF2-40B4-BE49-F238E27FC236}">
                <a16:creationId xmlns:a16="http://schemas.microsoft.com/office/drawing/2014/main" id="{2B1507FC-36C6-42D0-8E5C-AB9093A91A83}"/>
              </a:ext>
            </a:extLst>
          </p:cNvPr>
          <p:cNvSpPr>
            <a:spLocks noChangeArrowheads="1"/>
          </p:cNvSpPr>
          <p:nvPr/>
        </p:nvSpPr>
        <p:spPr bwMode="auto">
          <a:xfrm flipH="1">
            <a:off x="7335838" y="3867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54" name="Oval 86">
            <a:extLst>
              <a:ext uri="{FF2B5EF4-FFF2-40B4-BE49-F238E27FC236}">
                <a16:creationId xmlns:a16="http://schemas.microsoft.com/office/drawing/2014/main" id="{3BE8E61B-6384-4380-8FBD-FB08C9611ECD}"/>
              </a:ext>
            </a:extLst>
          </p:cNvPr>
          <p:cNvSpPr>
            <a:spLocks noChangeArrowheads="1"/>
          </p:cNvSpPr>
          <p:nvPr/>
        </p:nvSpPr>
        <p:spPr bwMode="auto">
          <a:xfrm flipH="1">
            <a:off x="7640638" y="3867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55" name="Oval 87">
            <a:extLst>
              <a:ext uri="{FF2B5EF4-FFF2-40B4-BE49-F238E27FC236}">
                <a16:creationId xmlns:a16="http://schemas.microsoft.com/office/drawing/2014/main" id="{55AC3C20-0EEA-457E-9E42-C5829B40D3CF}"/>
              </a:ext>
            </a:extLst>
          </p:cNvPr>
          <p:cNvSpPr>
            <a:spLocks noChangeArrowheads="1"/>
          </p:cNvSpPr>
          <p:nvPr/>
        </p:nvSpPr>
        <p:spPr bwMode="auto">
          <a:xfrm flipH="1">
            <a:off x="8250238" y="40957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56" name="Oval 88">
            <a:extLst>
              <a:ext uri="{FF2B5EF4-FFF2-40B4-BE49-F238E27FC236}">
                <a16:creationId xmlns:a16="http://schemas.microsoft.com/office/drawing/2014/main" id="{C1583395-9CA8-4357-8D13-11699FDADCB2}"/>
              </a:ext>
            </a:extLst>
          </p:cNvPr>
          <p:cNvSpPr>
            <a:spLocks noChangeArrowheads="1"/>
          </p:cNvSpPr>
          <p:nvPr/>
        </p:nvSpPr>
        <p:spPr bwMode="auto">
          <a:xfrm flipH="1">
            <a:off x="7793038" y="3867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57" name="Oval 89">
            <a:extLst>
              <a:ext uri="{FF2B5EF4-FFF2-40B4-BE49-F238E27FC236}">
                <a16:creationId xmlns:a16="http://schemas.microsoft.com/office/drawing/2014/main" id="{86BF7FCD-3A07-428C-86F3-9C48F9CBBDF8}"/>
              </a:ext>
            </a:extLst>
          </p:cNvPr>
          <p:cNvSpPr>
            <a:spLocks noChangeArrowheads="1"/>
          </p:cNvSpPr>
          <p:nvPr/>
        </p:nvSpPr>
        <p:spPr bwMode="auto">
          <a:xfrm flipH="1">
            <a:off x="6497638" y="45529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58" name="Oval 90">
            <a:extLst>
              <a:ext uri="{FF2B5EF4-FFF2-40B4-BE49-F238E27FC236}">
                <a16:creationId xmlns:a16="http://schemas.microsoft.com/office/drawing/2014/main" id="{55BECFC3-F176-4C5F-9B40-702D8B01FEF6}"/>
              </a:ext>
            </a:extLst>
          </p:cNvPr>
          <p:cNvSpPr>
            <a:spLocks noChangeArrowheads="1"/>
          </p:cNvSpPr>
          <p:nvPr/>
        </p:nvSpPr>
        <p:spPr bwMode="auto">
          <a:xfrm flipH="1">
            <a:off x="6802438" y="4629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59" name="Oval 91">
            <a:extLst>
              <a:ext uri="{FF2B5EF4-FFF2-40B4-BE49-F238E27FC236}">
                <a16:creationId xmlns:a16="http://schemas.microsoft.com/office/drawing/2014/main" id="{50200DD7-2FFE-4079-AFAC-B4B4AEA3EB27}"/>
              </a:ext>
            </a:extLst>
          </p:cNvPr>
          <p:cNvSpPr>
            <a:spLocks noChangeArrowheads="1"/>
          </p:cNvSpPr>
          <p:nvPr/>
        </p:nvSpPr>
        <p:spPr bwMode="auto">
          <a:xfrm flipH="1">
            <a:off x="7945438" y="4629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60" name="Oval 92">
            <a:extLst>
              <a:ext uri="{FF2B5EF4-FFF2-40B4-BE49-F238E27FC236}">
                <a16:creationId xmlns:a16="http://schemas.microsoft.com/office/drawing/2014/main" id="{D5B9084D-16D9-4B30-BEA5-9B47C416CAFC}"/>
              </a:ext>
            </a:extLst>
          </p:cNvPr>
          <p:cNvSpPr>
            <a:spLocks noChangeArrowheads="1"/>
          </p:cNvSpPr>
          <p:nvPr/>
        </p:nvSpPr>
        <p:spPr bwMode="auto">
          <a:xfrm flipH="1">
            <a:off x="7107238" y="39433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61" name="Oval 93">
            <a:extLst>
              <a:ext uri="{FF2B5EF4-FFF2-40B4-BE49-F238E27FC236}">
                <a16:creationId xmlns:a16="http://schemas.microsoft.com/office/drawing/2014/main" id="{0C6FD83F-BF24-4FE7-81B1-9068BB20B5AA}"/>
              </a:ext>
            </a:extLst>
          </p:cNvPr>
          <p:cNvSpPr>
            <a:spLocks noChangeArrowheads="1"/>
          </p:cNvSpPr>
          <p:nvPr/>
        </p:nvSpPr>
        <p:spPr bwMode="auto">
          <a:xfrm flipH="1">
            <a:off x="8250238" y="43243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62" name="Oval 94">
            <a:extLst>
              <a:ext uri="{FF2B5EF4-FFF2-40B4-BE49-F238E27FC236}">
                <a16:creationId xmlns:a16="http://schemas.microsoft.com/office/drawing/2014/main" id="{984E3635-EFBA-48D6-BAAD-B1AF36D56972}"/>
              </a:ext>
            </a:extLst>
          </p:cNvPr>
          <p:cNvSpPr>
            <a:spLocks noChangeArrowheads="1"/>
          </p:cNvSpPr>
          <p:nvPr/>
        </p:nvSpPr>
        <p:spPr bwMode="auto">
          <a:xfrm flipH="1">
            <a:off x="5049838" y="40957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63" name="Oval 95">
            <a:extLst>
              <a:ext uri="{FF2B5EF4-FFF2-40B4-BE49-F238E27FC236}">
                <a16:creationId xmlns:a16="http://schemas.microsoft.com/office/drawing/2014/main" id="{E23D12F1-5444-48CC-9E80-033096CD1C6B}"/>
              </a:ext>
            </a:extLst>
          </p:cNvPr>
          <p:cNvSpPr>
            <a:spLocks noChangeArrowheads="1"/>
          </p:cNvSpPr>
          <p:nvPr/>
        </p:nvSpPr>
        <p:spPr bwMode="auto">
          <a:xfrm flipH="1">
            <a:off x="5202238" y="4248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64" name="Oval 96">
            <a:extLst>
              <a:ext uri="{FF2B5EF4-FFF2-40B4-BE49-F238E27FC236}">
                <a16:creationId xmlns:a16="http://schemas.microsoft.com/office/drawing/2014/main" id="{2226C598-C952-4D47-ABF8-7412BDFC1886}"/>
              </a:ext>
            </a:extLst>
          </p:cNvPr>
          <p:cNvSpPr>
            <a:spLocks noChangeArrowheads="1"/>
          </p:cNvSpPr>
          <p:nvPr/>
        </p:nvSpPr>
        <p:spPr bwMode="auto">
          <a:xfrm flipH="1">
            <a:off x="5888038" y="44005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65" name="Oval 97">
            <a:extLst>
              <a:ext uri="{FF2B5EF4-FFF2-40B4-BE49-F238E27FC236}">
                <a16:creationId xmlns:a16="http://schemas.microsoft.com/office/drawing/2014/main" id="{8996C5E4-7F0A-4CAA-A581-D20D0AF4BBE4}"/>
              </a:ext>
            </a:extLst>
          </p:cNvPr>
          <p:cNvSpPr>
            <a:spLocks noChangeArrowheads="1"/>
          </p:cNvSpPr>
          <p:nvPr/>
        </p:nvSpPr>
        <p:spPr bwMode="auto">
          <a:xfrm flipH="1">
            <a:off x="5507038" y="45529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66" name="Oval 98">
            <a:extLst>
              <a:ext uri="{FF2B5EF4-FFF2-40B4-BE49-F238E27FC236}">
                <a16:creationId xmlns:a16="http://schemas.microsoft.com/office/drawing/2014/main" id="{DF840F98-74B6-4C3A-A671-B56183920D96}"/>
              </a:ext>
            </a:extLst>
          </p:cNvPr>
          <p:cNvSpPr>
            <a:spLocks noChangeArrowheads="1"/>
          </p:cNvSpPr>
          <p:nvPr/>
        </p:nvSpPr>
        <p:spPr bwMode="auto">
          <a:xfrm flipH="1">
            <a:off x="5583238" y="40957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67" name="Oval 99">
            <a:extLst>
              <a:ext uri="{FF2B5EF4-FFF2-40B4-BE49-F238E27FC236}">
                <a16:creationId xmlns:a16="http://schemas.microsoft.com/office/drawing/2014/main" id="{B998269A-8F77-4E1C-A6D9-DC8F32D91DEB}"/>
              </a:ext>
            </a:extLst>
          </p:cNvPr>
          <p:cNvSpPr>
            <a:spLocks noChangeArrowheads="1"/>
          </p:cNvSpPr>
          <p:nvPr/>
        </p:nvSpPr>
        <p:spPr bwMode="auto">
          <a:xfrm flipH="1">
            <a:off x="6421438" y="43243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68" name="Oval 100">
            <a:extLst>
              <a:ext uri="{FF2B5EF4-FFF2-40B4-BE49-F238E27FC236}">
                <a16:creationId xmlns:a16="http://schemas.microsoft.com/office/drawing/2014/main" id="{F97C82C5-266E-4ECC-BEDA-95C690BD1ACD}"/>
              </a:ext>
            </a:extLst>
          </p:cNvPr>
          <p:cNvSpPr>
            <a:spLocks noChangeArrowheads="1"/>
          </p:cNvSpPr>
          <p:nvPr/>
        </p:nvSpPr>
        <p:spPr bwMode="auto">
          <a:xfrm flipH="1">
            <a:off x="6116638" y="38671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69" name="Oval 101">
            <a:extLst>
              <a:ext uri="{FF2B5EF4-FFF2-40B4-BE49-F238E27FC236}">
                <a16:creationId xmlns:a16="http://schemas.microsoft.com/office/drawing/2014/main" id="{EFC1ABC4-701C-4084-B441-59D001F7DF50}"/>
              </a:ext>
            </a:extLst>
          </p:cNvPr>
          <p:cNvSpPr>
            <a:spLocks noChangeArrowheads="1"/>
          </p:cNvSpPr>
          <p:nvPr/>
        </p:nvSpPr>
        <p:spPr bwMode="auto">
          <a:xfrm flipH="1">
            <a:off x="6726238" y="248126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70" name="Oval 102">
            <a:extLst>
              <a:ext uri="{FF2B5EF4-FFF2-40B4-BE49-F238E27FC236}">
                <a16:creationId xmlns:a16="http://schemas.microsoft.com/office/drawing/2014/main" id="{25DB935B-A82D-4664-BE1F-B3B4081BE181}"/>
              </a:ext>
            </a:extLst>
          </p:cNvPr>
          <p:cNvSpPr>
            <a:spLocks noChangeArrowheads="1"/>
          </p:cNvSpPr>
          <p:nvPr/>
        </p:nvSpPr>
        <p:spPr bwMode="auto">
          <a:xfrm flipH="1">
            <a:off x="7488238" y="28003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71" name="Oval 103">
            <a:extLst>
              <a:ext uri="{FF2B5EF4-FFF2-40B4-BE49-F238E27FC236}">
                <a16:creationId xmlns:a16="http://schemas.microsoft.com/office/drawing/2014/main" id="{CC53EBA5-6E4D-41AE-99AE-A67C53DEBFB2}"/>
              </a:ext>
            </a:extLst>
          </p:cNvPr>
          <p:cNvSpPr>
            <a:spLocks noChangeArrowheads="1"/>
          </p:cNvSpPr>
          <p:nvPr/>
        </p:nvSpPr>
        <p:spPr bwMode="auto">
          <a:xfrm flipH="1">
            <a:off x="7031038" y="278606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72" name="Oval 104">
            <a:extLst>
              <a:ext uri="{FF2B5EF4-FFF2-40B4-BE49-F238E27FC236}">
                <a16:creationId xmlns:a16="http://schemas.microsoft.com/office/drawing/2014/main" id="{6A65CCEA-2105-409B-959D-8A6C4FA2A42F}"/>
              </a:ext>
            </a:extLst>
          </p:cNvPr>
          <p:cNvSpPr>
            <a:spLocks noChangeArrowheads="1"/>
          </p:cNvSpPr>
          <p:nvPr/>
        </p:nvSpPr>
        <p:spPr bwMode="auto">
          <a:xfrm flipH="1">
            <a:off x="7183438" y="293846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73" name="Oval 105">
            <a:extLst>
              <a:ext uri="{FF2B5EF4-FFF2-40B4-BE49-F238E27FC236}">
                <a16:creationId xmlns:a16="http://schemas.microsoft.com/office/drawing/2014/main" id="{41F92C02-CA70-46E0-946D-F2AAFFA2A5AA}"/>
              </a:ext>
            </a:extLst>
          </p:cNvPr>
          <p:cNvSpPr>
            <a:spLocks noChangeArrowheads="1"/>
          </p:cNvSpPr>
          <p:nvPr/>
        </p:nvSpPr>
        <p:spPr bwMode="auto">
          <a:xfrm flipH="1">
            <a:off x="7107238" y="34099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74" name="Oval 106">
            <a:extLst>
              <a:ext uri="{FF2B5EF4-FFF2-40B4-BE49-F238E27FC236}">
                <a16:creationId xmlns:a16="http://schemas.microsoft.com/office/drawing/2014/main" id="{F480A1AC-FC1B-42DB-A622-8579BCA0DF11}"/>
              </a:ext>
            </a:extLst>
          </p:cNvPr>
          <p:cNvSpPr>
            <a:spLocks noChangeArrowheads="1"/>
          </p:cNvSpPr>
          <p:nvPr/>
        </p:nvSpPr>
        <p:spPr bwMode="auto">
          <a:xfrm flipH="1">
            <a:off x="6878638" y="263366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75" name="Oval 107">
            <a:extLst>
              <a:ext uri="{FF2B5EF4-FFF2-40B4-BE49-F238E27FC236}">
                <a16:creationId xmlns:a16="http://schemas.microsoft.com/office/drawing/2014/main" id="{026931E4-5362-4FF3-99CB-CD52F0AF28BA}"/>
              </a:ext>
            </a:extLst>
          </p:cNvPr>
          <p:cNvSpPr>
            <a:spLocks noChangeArrowheads="1"/>
          </p:cNvSpPr>
          <p:nvPr/>
        </p:nvSpPr>
        <p:spPr bwMode="auto">
          <a:xfrm flipH="1">
            <a:off x="7031038" y="2786063"/>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76" name="Oval 108">
            <a:extLst>
              <a:ext uri="{FF2B5EF4-FFF2-40B4-BE49-F238E27FC236}">
                <a16:creationId xmlns:a16="http://schemas.microsoft.com/office/drawing/2014/main" id="{05F0A425-3A86-4BC7-AE2E-23F2E192AE33}"/>
              </a:ext>
            </a:extLst>
          </p:cNvPr>
          <p:cNvSpPr>
            <a:spLocks noChangeArrowheads="1"/>
          </p:cNvSpPr>
          <p:nvPr/>
        </p:nvSpPr>
        <p:spPr bwMode="auto">
          <a:xfrm flipH="1">
            <a:off x="7183438" y="2419350"/>
            <a:ext cx="76200" cy="76200"/>
          </a:xfrm>
          <a:prstGeom prst="ellipse">
            <a:avLst/>
          </a:prstGeom>
          <a:solidFill>
            <a:srgbClr val="FF00FF"/>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77" name="Text Box 109">
            <a:extLst>
              <a:ext uri="{FF2B5EF4-FFF2-40B4-BE49-F238E27FC236}">
                <a16:creationId xmlns:a16="http://schemas.microsoft.com/office/drawing/2014/main" id="{D4A2C2AE-CEFF-4AF1-9DDF-3C72EC48D525}"/>
              </a:ext>
            </a:extLst>
          </p:cNvPr>
          <p:cNvSpPr txBox="1">
            <a:spLocks noChangeArrowheads="1"/>
          </p:cNvSpPr>
          <p:nvPr/>
        </p:nvSpPr>
        <p:spPr bwMode="auto">
          <a:xfrm>
            <a:off x="2951163" y="603250"/>
            <a:ext cx="212026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b="1">
                <a:solidFill>
                  <a:schemeClr val="bg2"/>
                </a:solidFill>
              </a:rPr>
              <a:t>INSPIRATION</a:t>
            </a:r>
            <a:endParaRPr lang="en-US" altLang="en-US" sz="2400">
              <a:solidFill>
                <a:schemeClr val="bg2"/>
              </a:solidFill>
            </a:endParaRPr>
          </a:p>
        </p:txBody>
      </p:sp>
      <p:sp>
        <p:nvSpPr>
          <p:cNvPr id="237678" name="AutoShape 110">
            <a:extLst>
              <a:ext uri="{FF2B5EF4-FFF2-40B4-BE49-F238E27FC236}">
                <a16:creationId xmlns:a16="http://schemas.microsoft.com/office/drawing/2014/main" id="{B2A7DD6D-C165-4C75-A33B-C9962C6F8658}"/>
              </a:ext>
            </a:extLst>
          </p:cNvPr>
          <p:cNvSpPr>
            <a:spLocks noChangeArrowheads="1"/>
          </p:cNvSpPr>
          <p:nvPr/>
        </p:nvSpPr>
        <p:spPr bwMode="auto">
          <a:xfrm rot="5400000">
            <a:off x="5660233" y="740570"/>
            <a:ext cx="458787" cy="612775"/>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bg2"/>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79" name="Text Box 111">
            <a:extLst>
              <a:ext uri="{FF2B5EF4-FFF2-40B4-BE49-F238E27FC236}">
                <a16:creationId xmlns:a16="http://schemas.microsoft.com/office/drawing/2014/main" id="{8CA7A8CB-4224-4E36-A99E-6AA510820290}"/>
              </a:ext>
            </a:extLst>
          </p:cNvPr>
          <p:cNvSpPr txBox="1">
            <a:spLocks noChangeArrowheads="1"/>
          </p:cNvSpPr>
          <p:nvPr/>
        </p:nvSpPr>
        <p:spPr bwMode="auto">
          <a:xfrm>
            <a:off x="1771651" y="3159126"/>
            <a:ext cx="2048959" cy="5847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ct val="30000"/>
              </a:spcBef>
            </a:pPr>
            <a:r>
              <a:rPr lang="en-US" altLang="en-US" sz="3200" b="1" dirty="0"/>
              <a:t>DIFFUSION</a:t>
            </a:r>
          </a:p>
        </p:txBody>
      </p:sp>
      <p:sp>
        <p:nvSpPr>
          <p:cNvPr id="237681" name="Oval 113">
            <a:extLst>
              <a:ext uri="{FF2B5EF4-FFF2-40B4-BE49-F238E27FC236}">
                <a16:creationId xmlns:a16="http://schemas.microsoft.com/office/drawing/2014/main" id="{93E77DC9-47AA-45F7-8E38-149EB2FD1C04}"/>
              </a:ext>
            </a:extLst>
          </p:cNvPr>
          <p:cNvSpPr>
            <a:spLocks noChangeArrowheads="1"/>
          </p:cNvSpPr>
          <p:nvPr/>
        </p:nvSpPr>
        <p:spPr bwMode="auto">
          <a:xfrm flipH="1">
            <a:off x="5087938" y="5524500"/>
            <a:ext cx="76200" cy="76200"/>
          </a:xfrm>
          <a:prstGeom prst="ellipse">
            <a:avLst/>
          </a:prstGeom>
          <a:solidFill>
            <a:srgbClr val="66FFFF"/>
          </a:solidFill>
          <a:ln w="9525">
            <a:solidFill>
              <a:srgbClr val="66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82" name="Oval 114">
            <a:extLst>
              <a:ext uri="{FF2B5EF4-FFF2-40B4-BE49-F238E27FC236}">
                <a16:creationId xmlns:a16="http://schemas.microsoft.com/office/drawing/2014/main" id="{FEE17BE8-043F-4648-BB08-9D3E591B42B7}"/>
              </a:ext>
            </a:extLst>
          </p:cNvPr>
          <p:cNvSpPr>
            <a:spLocks noChangeArrowheads="1"/>
          </p:cNvSpPr>
          <p:nvPr/>
        </p:nvSpPr>
        <p:spPr bwMode="auto">
          <a:xfrm flipH="1">
            <a:off x="3201988" y="5543550"/>
            <a:ext cx="76200" cy="76200"/>
          </a:xfrm>
          <a:prstGeom prst="ellipse">
            <a:avLst/>
          </a:prstGeom>
          <a:solidFill>
            <a:srgbClr val="66FFFF"/>
          </a:solidFill>
          <a:ln w="9525">
            <a:solidFill>
              <a:srgbClr val="66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7683" name="Rectangle 115">
            <a:extLst>
              <a:ext uri="{FF2B5EF4-FFF2-40B4-BE49-F238E27FC236}">
                <a16:creationId xmlns:a16="http://schemas.microsoft.com/office/drawing/2014/main" id="{D9052DBF-FC1A-4361-A6C1-F06922582A66}"/>
              </a:ext>
            </a:extLst>
          </p:cNvPr>
          <p:cNvSpPr>
            <a:spLocks noChangeArrowheads="1"/>
          </p:cNvSpPr>
          <p:nvPr/>
        </p:nvSpPr>
        <p:spPr bwMode="auto">
          <a:xfrm>
            <a:off x="6937376" y="982664"/>
            <a:ext cx="165910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 altLang="ja-JP" sz="2400" b="1">
                <a:solidFill>
                  <a:schemeClr val="bg2"/>
                </a:solidFill>
                <a:ea typeface="ＭＳ Ｐゴシック" panose="020B0600070205080204" pitchFamily="34" charset="-128"/>
              </a:rPr>
              <a:t>FAO</a:t>
            </a:r>
            <a:r>
              <a:rPr lang="es-ES" altLang="ja-JP" sz="3200" b="1" baseline="-8000">
                <a:solidFill>
                  <a:schemeClr val="bg2"/>
                </a:solidFill>
                <a:ea typeface="ＭＳ Ｐゴシック" panose="020B0600070205080204" pitchFamily="34" charset="-128"/>
              </a:rPr>
              <a:t>2</a:t>
            </a:r>
            <a:r>
              <a:rPr lang="es-ES" altLang="ja-JP" sz="2400" b="1">
                <a:solidFill>
                  <a:schemeClr val="bg2"/>
                </a:solidFill>
                <a:ea typeface="ＭＳ Ｐゴシック" panose="020B0600070205080204" pitchFamily="34" charset="-128"/>
              </a:rPr>
              <a:t>, PAO</a:t>
            </a:r>
            <a:r>
              <a:rPr lang="es-ES" altLang="ja-JP" sz="3200" b="1" baseline="-8000">
                <a:solidFill>
                  <a:schemeClr val="bg2"/>
                </a:solidFill>
                <a:ea typeface="ＭＳ Ｐゴシック" panose="020B0600070205080204" pitchFamily="34" charset="-128"/>
              </a:rPr>
              <a:t>2</a:t>
            </a:r>
            <a:endParaRPr lang="en-US" altLang="en-US" sz="3200" b="1" baseline="-8000">
              <a:solidFill>
                <a:schemeClr val="bg2"/>
              </a:solidFill>
            </a:endParaRPr>
          </a:p>
        </p:txBody>
      </p:sp>
      <p:sp>
        <p:nvSpPr>
          <p:cNvPr id="237684" name="Rectangle 116">
            <a:extLst>
              <a:ext uri="{FF2B5EF4-FFF2-40B4-BE49-F238E27FC236}">
                <a16:creationId xmlns:a16="http://schemas.microsoft.com/office/drawing/2014/main" id="{F83807C7-00CD-4DEF-A655-6686E5A00BC1}"/>
              </a:ext>
            </a:extLst>
          </p:cNvPr>
          <p:cNvSpPr>
            <a:spLocks noChangeArrowheads="1"/>
          </p:cNvSpPr>
          <p:nvPr/>
        </p:nvSpPr>
        <p:spPr bwMode="auto">
          <a:xfrm>
            <a:off x="3165475" y="1020764"/>
            <a:ext cx="149752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 altLang="ja-JP" sz="2400" b="1" dirty="0">
                <a:ea typeface="ＭＳ Ｐゴシック" panose="020B0600070205080204" pitchFamily="34" charset="-128"/>
              </a:rPr>
              <a:t>FIO</a:t>
            </a:r>
            <a:r>
              <a:rPr lang="es-ES" altLang="ja-JP" sz="3200" b="1" baseline="-8000" dirty="0">
                <a:ea typeface="ＭＳ Ｐゴシック" panose="020B0600070205080204" pitchFamily="34" charset="-128"/>
              </a:rPr>
              <a:t>2</a:t>
            </a:r>
            <a:r>
              <a:rPr lang="es-ES" altLang="ja-JP" sz="2400" b="1" dirty="0">
                <a:ea typeface="ＭＳ Ｐゴシック" panose="020B0600070205080204" pitchFamily="34" charset="-128"/>
              </a:rPr>
              <a:t>, PIO</a:t>
            </a:r>
            <a:r>
              <a:rPr lang="es-ES" altLang="ja-JP" sz="3200" b="1" baseline="-8000" dirty="0">
                <a:ea typeface="ＭＳ Ｐゴシック" panose="020B0600070205080204" pitchFamily="34" charset="-128"/>
              </a:rPr>
              <a:t>2</a:t>
            </a:r>
            <a:endParaRPr lang="en-US" altLang="en-US" sz="3200" b="1" baseline="-8000" dirty="0"/>
          </a:p>
        </p:txBody>
      </p:sp>
      <p:sp>
        <p:nvSpPr>
          <p:cNvPr id="237685" name="Rectangle 117">
            <a:extLst>
              <a:ext uri="{FF2B5EF4-FFF2-40B4-BE49-F238E27FC236}">
                <a16:creationId xmlns:a16="http://schemas.microsoft.com/office/drawing/2014/main" id="{A2536B0E-75E4-4A3E-9152-D695A17F968B}"/>
              </a:ext>
            </a:extLst>
          </p:cNvPr>
          <p:cNvSpPr>
            <a:spLocks noChangeArrowheads="1"/>
          </p:cNvSpPr>
          <p:nvPr/>
        </p:nvSpPr>
        <p:spPr bwMode="auto">
          <a:xfrm>
            <a:off x="2251076" y="3859214"/>
            <a:ext cx="85792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 altLang="ja-JP" sz="2400" b="1" dirty="0">
                <a:ea typeface="ＭＳ Ｐゴシック" panose="020B0600070205080204" pitchFamily="34" charset="-128"/>
              </a:rPr>
              <a:t>PvO</a:t>
            </a:r>
            <a:r>
              <a:rPr lang="es-ES" altLang="ja-JP" sz="3200" b="1" baseline="-8000" dirty="0">
                <a:ea typeface="ＭＳ Ｐゴシック" panose="020B0600070205080204" pitchFamily="34" charset="-128"/>
              </a:rPr>
              <a:t>2</a:t>
            </a:r>
          </a:p>
          <a:p>
            <a:r>
              <a:rPr lang="es-ES" altLang="ja-JP" sz="2400" b="1" dirty="0">
                <a:ea typeface="ＭＳ Ｐゴシック" panose="020B0600070205080204" pitchFamily="34" charset="-128"/>
              </a:rPr>
              <a:t>CvO2</a:t>
            </a:r>
            <a:endParaRPr lang="en-US" altLang="en-US" sz="2400" b="1" dirty="0"/>
          </a:p>
        </p:txBody>
      </p:sp>
      <p:sp>
        <p:nvSpPr>
          <p:cNvPr id="237686" name="Rectangle 118">
            <a:extLst>
              <a:ext uri="{FF2B5EF4-FFF2-40B4-BE49-F238E27FC236}">
                <a16:creationId xmlns:a16="http://schemas.microsoft.com/office/drawing/2014/main" id="{E4F0529A-944A-4D36-9797-28E1D4E5CA0D}"/>
              </a:ext>
            </a:extLst>
          </p:cNvPr>
          <p:cNvSpPr>
            <a:spLocks noChangeArrowheads="1"/>
          </p:cNvSpPr>
          <p:nvPr/>
        </p:nvSpPr>
        <p:spPr bwMode="auto">
          <a:xfrm>
            <a:off x="8689976" y="3840164"/>
            <a:ext cx="86433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 altLang="ja-JP" sz="2400" b="1">
                <a:ea typeface="ＭＳ Ｐゴシック" panose="020B0600070205080204" pitchFamily="34" charset="-128"/>
              </a:rPr>
              <a:t>PaO</a:t>
            </a:r>
            <a:r>
              <a:rPr lang="es-ES" altLang="ja-JP" sz="3200" b="1" baseline="-8000">
                <a:ea typeface="ＭＳ Ｐゴシック" panose="020B0600070205080204" pitchFamily="34" charset="-128"/>
              </a:rPr>
              <a:t>2</a:t>
            </a:r>
          </a:p>
          <a:p>
            <a:r>
              <a:rPr lang="es-ES" altLang="ja-JP" sz="2400" b="1">
                <a:ea typeface="ＭＳ Ｐゴシック" panose="020B0600070205080204" pitchFamily="34" charset="-128"/>
              </a:rPr>
              <a:t>CaO2</a:t>
            </a:r>
            <a:endParaRPr lang="en-US" altLang="en-US" sz="2400" b="1"/>
          </a:p>
        </p:txBody>
      </p:sp>
      <p:sp>
        <p:nvSpPr>
          <p:cNvPr id="237687" name="Oval 119">
            <a:extLst>
              <a:ext uri="{FF2B5EF4-FFF2-40B4-BE49-F238E27FC236}">
                <a16:creationId xmlns:a16="http://schemas.microsoft.com/office/drawing/2014/main" id="{FEB770CC-E48D-4323-AF55-C0C8EB242F15}"/>
              </a:ext>
            </a:extLst>
          </p:cNvPr>
          <p:cNvSpPr>
            <a:spLocks noChangeArrowheads="1"/>
          </p:cNvSpPr>
          <p:nvPr/>
        </p:nvSpPr>
        <p:spPr bwMode="auto">
          <a:xfrm flipH="1">
            <a:off x="5049838" y="6038850"/>
            <a:ext cx="76200" cy="76200"/>
          </a:xfrm>
          <a:prstGeom prst="ellipse">
            <a:avLst/>
          </a:prstGeom>
          <a:solidFill>
            <a:srgbClr val="66FFFF"/>
          </a:solidFill>
          <a:ln w="9525">
            <a:solidFill>
              <a:srgbClr val="66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2370080107"/>
      </p:ext>
    </p:extLst>
  </p:cSld>
  <p:clrMapOvr>
    <a:masterClrMapping/>
  </p:clrMapOvr>
  <p:transition/>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Text Box 2">
            <a:extLst>
              <a:ext uri="{FF2B5EF4-FFF2-40B4-BE49-F238E27FC236}">
                <a16:creationId xmlns:a16="http://schemas.microsoft.com/office/drawing/2014/main" id="{500AC4AB-E184-4400-A61F-610C8397DB2B}"/>
              </a:ext>
            </a:extLst>
          </p:cNvPr>
          <p:cNvSpPr txBox="1">
            <a:spLocks noChangeArrowheads="1"/>
          </p:cNvSpPr>
          <p:nvPr/>
        </p:nvSpPr>
        <p:spPr bwMode="auto">
          <a:xfrm>
            <a:off x="3175280" y="919424"/>
            <a:ext cx="5455960" cy="395557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3200" b="1" dirty="0"/>
              <a:t>Four main  functions:</a:t>
            </a:r>
          </a:p>
          <a:p>
            <a:endParaRPr lang="en-US" altLang="en-US" sz="3200" b="1" dirty="0"/>
          </a:p>
          <a:p>
            <a:pPr>
              <a:lnSpc>
                <a:spcPct val="150000"/>
              </a:lnSpc>
              <a:buClr>
                <a:srgbClr val="FF33CC"/>
              </a:buClr>
              <a:buSzPct val="150000"/>
              <a:buFontTx/>
              <a:buChar char="•"/>
            </a:pPr>
            <a:r>
              <a:rPr lang="en-US" altLang="en-US" sz="3200" b="1" dirty="0">
                <a:solidFill>
                  <a:schemeClr val="bg1">
                    <a:lumMod val="75000"/>
                  </a:schemeClr>
                </a:solidFill>
              </a:rPr>
              <a:t> Ventilation</a:t>
            </a:r>
          </a:p>
          <a:p>
            <a:pPr>
              <a:lnSpc>
                <a:spcPct val="150000"/>
              </a:lnSpc>
              <a:buClr>
                <a:srgbClr val="FF33CC"/>
              </a:buClr>
              <a:buSzPct val="150000"/>
              <a:buFontTx/>
              <a:buChar char="•"/>
            </a:pPr>
            <a:r>
              <a:rPr lang="en-US" altLang="en-US" sz="3200" b="1" dirty="0">
                <a:solidFill>
                  <a:schemeClr val="bg1">
                    <a:lumMod val="75000"/>
                  </a:schemeClr>
                </a:solidFill>
              </a:rPr>
              <a:t> Alveolar diffusion</a:t>
            </a:r>
          </a:p>
          <a:p>
            <a:pPr>
              <a:lnSpc>
                <a:spcPct val="150000"/>
              </a:lnSpc>
              <a:buClr>
                <a:srgbClr val="FF33CC"/>
              </a:buClr>
              <a:buSzPct val="150000"/>
              <a:buFontTx/>
              <a:buChar char="•"/>
            </a:pPr>
            <a:r>
              <a:rPr lang="en-US" altLang="en-US" sz="3200" b="1" dirty="0">
                <a:solidFill>
                  <a:schemeClr val="bg1">
                    <a:lumMod val="75000"/>
                  </a:schemeClr>
                </a:solidFill>
              </a:rPr>
              <a:t> Circulatory perfusion</a:t>
            </a:r>
          </a:p>
          <a:p>
            <a:pPr>
              <a:lnSpc>
                <a:spcPct val="150000"/>
              </a:lnSpc>
              <a:buClr>
                <a:srgbClr val="FF33CC"/>
              </a:buClr>
              <a:buSzPct val="150000"/>
              <a:buFontTx/>
              <a:buChar char="•"/>
            </a:pPr>
            <a:r>
              <a:rPr lang="en-US" altLang="en-US" sz="3200" b="1" dirty="0"/>
              <a:t> Muscle diffusion</a:t>
            </a:r>
          </a:p>
        </p:txBody>
      </p:sp>
    </p:spTree>
    <p:extLst>
      <p:ext uri="{BB962C8B-B14F-4D97-AF65-F5344CB8AC3E}">
        <p14:creationId xmlns:p14="http://schemas.microsoft.com/office/powerpoint/2010/main" val="81030150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a:extLst>
              <a:ext uri="{FF2B5EF4-FFF2-40B4-BE49-F238E27FC236}">
                <a16:creationId xmlns:a16="http://schemas.microsoft.com/office/drawing/2014/main" id="{6A10C1C8-4112-4BFC-826F-1A07EE4C3DD7}"/>
              </a:ext>
            </a:extLst>
          </p:cNvPr>
          <p:cNvSpPr>
            <a:spLocks noChangeArrowheads="1"/>
          </p:cNvSpPr>
          <p:nvPr/>
        </p:nvSpPr>
        <p:spPr bwMode="auto">
          <a:xfrm>
            <a:off x="4132264" y="841375"/>
            <a:ext cx="6059487" cy="5486400"/>
          </a:xfrm>
          <a:prstGeom prst="rect">
            <a:avLst/>
          </a:prstGeom>
          <a:solidFill>
            <a:schemeClr val="bg2"/>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en-US" altLang="en-US" sz="2400" b="1"/>
          </a:p>
        </p:txBody>
      </p:sp>
      <p:sp>
        <p:nvSpPr>
          <p:cNvPr id="192515" name="Rectangle 3">
            <a:extLst>
              <a:ext uri="{FF2B5EF4-FFF2-40B4-BE49-F238E27FC236}">
                <a16:creationId xmlns:a16="http://schemas.microsoft.com/office/drawing/2014/main" id="{F8FD38CB-51EA-4849-9E89-E0DFE2CB753D}"/>
              </a:ext>
            </a:extLst>
          </p:cNvPr>
          <p:cNvSpPr>
            <a:spLocks noChangeArrowheads="1"/>
          </p:cNvSpPr>
          <p:nvPr/>
        </p:nvSpPr>
        <p:spPr bwMode="auto">
          <a:xfrm>
            <a:off x="2151063" y="1279525"/>
            <a:ext cx="1371600" cy="4495800"/>
          </a:xfrm>
          <a:prstGeom prst="rect">
            <a:avLst/>
          </a:prstGeom>
          <a:gradFill rotWithShape="0">
            <a:gsLst>
              <a:gs pos="0">
                <a:srgbClr val="FF8200"/>
              </a:gs>
              <a:gs pos="10001">
                <a:srgbClr val="FF0000"/>
              </a:gs>
              <a:gs pos="35001">
                <a:srgbClr val="BA0066"/>
              </a:gs>
              <a:gs pos="70000">
                <a:srgbClr val="66008F"/>
              </a:gs>
              <a:gs pos="100000">
                <a:srgbClr val="000082"/>
              </a:gs>
            </a:gsLst>
            <a:lin ang="5400000" scaled="1"/>
          </a:gra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hangingPunct="0"/>
            <a:endParaRPr lang="en-US" altLang="en-US" sz="2400">
              <a:solidFill>
                <a:srgbClr val="66FFFF"/>
              </a:solidFill>
            </a:endParaRPr>
          </a:p>
        </p:txBody>
      </p:sp>
      <p:sp>
        <p:nvSpPr>
          <p:cNvPr id="192516" name="AutoShape 4">
            <a:extLst>
              <a:ext uri="{FF2B5EF4-FFF2-40B4-BE49-F238E27FC236}">
                <a16:creationId xmlns:a16="http://schemas.microsoft.com/office/drawing/2014/main" id="{04A102AE-0454-496B-9A4B-35F53BDA8F20}"/>
              </a:ext>
            </a:extLst>
          </p:cNvPr>
          <p:cNvSpPr>
            <a:spLocks noChangeArrowheads="1"/>
          </p:cNvSpPr>
          <p:nvPr/>
        </p:nvSpPr>
        <p:spPr bwMode="auto">
          <a:xfrm>
            <a:off x="1611313" y="5886450"/>
            <a:ext cx="1066800" cy="457200"/>
          </a:xfrm>
          <a:prstGeom prst="leftArrow">
            <a:avLst>
              <a:gd name="adj1" fmla="val 50000"/>
              <a:gd name="adj2" fmla="val 58333"/>
            </a:avLst>
          </a:prstGeom>
          <a:solidFill>
            <a:schemeClr val="accent1">
              <a:lumMod val="75000"/>
            </a:schemeClr>
          </a:solidFill>
          <a:ln w="9525">
            <a:noFill/>
            <a:miter lim="800000"/>
            <a:headEnd/>
            <a:tailEnd/>
          </a:ln>
          <a:effectLst/>
        </p:spPr>
        <p:txBody>
          <a:bodyPr wrap="none" anchor="ctr"/>
          <a:lstStyle/>
          <a:p>
            <a:endParaRPr lang="en-US"/>
          </a:p>
        </p:txBody>
      </p:sp>
      <p:sp>
        <p:nvSpPr>
          <p:cNvPr id="192517" name="Rectangle 5">
            <a:extLst>
              <a:ext uri="{FF2B5EF4-FFF2-40B4-BE49-F238E27FC236}">
                <a16:creationId xmlns:a16="http://schemas.microsoft.com/office/drawing/2014/main" id="{B00A9CFF-552A-4FEB-BCFD-5AACD22744D8}"/>
              </a:ext>
            </a:extLst>
          </p:cNvPr>
          <p:cNvSpPr>
            <a:spLocks noChangeArrowheads="1"/>
          </p:cNvSpPr>
          <p:nvPr/>
        </p:nvSpPr>
        <p:spPr bwMode="auto">
          <a:xfrm>
            <a:off x="2684463" y="5775326"/>
            <a:ext cx="234950" cy="434975"/>
          </a:xfrm>
          <a:prstGeom prst="rect">
            <a:avLst/>
          </a:prstGeom>
          <a:solidFill>
            <a:schemeClr val="accent1">
              <a:lumMod val="75000"/>
            </a:schemeClr>
          </a:solidFill>
          <a:ln w="9525">
            <a:noFill/>
            <a:miter lim="800000"/>
            <a:headEnd/>
            <a:tailEnd/>
          </a:ln>
          <a:effectLst/>
        </p:spPr>
        <p:txBody>
          <a:bodyPr wrap="none" anchor="ctr"/>
          <a:lstStyle/>
          <a:p>
            <a:endParaRPr lang="en-US"/>
          </a:p>
        </p:txBody>
      </p:sp>
      <p:sp>
        <p:nvSpPr>
          <p:cNvPr id="192518" name="AutoShape 6">
            <a:extLst>
              <a:ext uri="{FF2B5EF4-FFF2-40B4-BE49-F238E27FC236}">
                <a16:creationId xmlns:a16="http://schemas.microsoft.com/office/drawing/2014/main" id="{BB633383-A457-47D0-A5B1-03B42A4583D1}"/>
              </a:ext>
            </a:extLst>
          </p:cNvPr>
          <p:cNvSpPr>
            <a:spLocks noChangeArrowheads="1"/>
          </p:cNvSpPr>
          <p:nvPr/>
        </p:nvSpPr>
        <p:spPr bwMode="auto">
          <a:xfrm>
            <a:off x="2608263" y="609601"/>
            <a:ext cx="457200" cy="669925"/>
          </a:xfrm>
          <a:prstGeom prst="downArrow">
            <a:avLst>
              <a:gd name="adj1" fmla="val 50000"/>
              <a:gd name="adj2" fmla="val 36632"/>
            </a:avLst>
          </a:prstGeom>
          <a:solidFill>
            <a:srgbClr val="FF0000"/>
          </a:solidFill>
          <a:ln w="9525">
            <a:noFill/>
            <a:miter lim="800000"/>
            <a:headEnd/>
            <a:tailEnd/>
          </a:ln>
          <a:effectLst/>
        </p:spPr>
        <p:txBody>
          <a:bodyPr wrap="none" anchor="ctr"/>
          <a:lstStyle/>
          <a:p>
            <a:endParaRPr lang="en-US"/>
          </a:p>
        </p:txBody>
      </p:sp>
      <p:sp>
        <p:nvSpPr>
          <p:cNvPr id="192519" name="Rectangle 7">
            <a:extLst>
              <a:ext uri="{FF2B5EF4-FFF2-40B4-BE49-F238E27FC236}">
                <a16:creationId xmlns:a16="http://schemas.microsoft.com/office/drawing/2014/main" id="{4EFFB837-51CD-42C0-947B-D325FD085397}"/>
              </a:ext>
            </a:extLst>
          </p:cNvPr>
          <p:cNvSpPr>
            <a:spLocks noChangeArrowheads="1"/>
          </p:cNvSpPr>
          <p:nvPr/>
        </p:nvSpPr>
        <p:spPr bwMode="auto">
          <a:xfrm>
            <a:off x="1617663" y="609600"/>
            <a:ext cx="1143000" cy="228600"/>
          </a:xfrm>
          <a:prstGeom prst="rect">
            <a:avLst/>
          </a:prstGeom>
          <a:solidFill>
            <a:srgbClr val="FF0000"/>
          </a:solidFill>
          <a:ln w="9525">
            <a:noFill/>
            <a:miter lim="800000"/>
            <a:headEnd/>
            <a:tailEnd/>
          </a:ln>
          <a:effectLst/>
        </p:spPr>
        <p:txBody>
          <a:bodyPr wrap="none" anchor="ctr"/>
          <a:lstStyle/>
          <a:p>
            <a:endParaRPr lang="en-US"/>
          </a:p>
        </p:txBody>
      </p:sp>
      <p:sp>
        <p:nvSpPr>
          <p:cNvPr id="192520" name="Oval 8">
            <a:extLst>
              <a:ext uri="{FF2B5EF4-FFF2-40B4-BE49-F238E27FC236}">
                <a16:creationId xmlns:a16="http://schemas.microsoft.com/office/drawing/2014/main" id="{0CE3444F-48E3-4D94-AD0D-4EF9AF780CF9}"/>
              </a:ext>
            </a:extLst>
          </p:cNvPr>
          <p:cNvSpPr>
            <a:spLocks noChangeArrowheads="1"/>
          </p:cNvSpPr>
          <p:nvPr/>
        </p:nvSpPr>
        <p:spPr bwMode="auto">
          <a:xfrm>
            <a:off x="2355850" y="1531938"/>
            <a:ext cx="990600" cy="914400"/>
          </a:xfrm>
          <a:prstGeom prst="ellipse">
            <a:avLst/>
          </a:prstGeom>
          <a:noFill/>
          <a:ln w="2857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2521" name="Oval 9">
            <a:extLst>
              <a:ext uri="{FF2B5EF4-FFF2-40B4-BE49-F238E27FC236}">
                <a16:creationId xmlns:a16="http://schemas.microsoft.com/office/drawing/2014/main" id="{63928094-BC71-48DE-A1A9-F052CAF42646}"/>
              </a:ext>
            </a:extLst>
          </p:cNvPr>
          <p:cNvSpPr>
            <a:spLocks noChangeArrowheads="1"/>
          </p:cNvSpPr>
          <p:nvPr/>
        </p:nvSpPr>
        <p:spPr bwMode="auto">
          <a:xfrm>
            <a:off x="2344738" y="3067050"/>
            <a:ext cx="990600" cy="914400"/>
          </a:xfrm>
          <a:prstGeom prst="ellipse">
            <a:avLst/>
          </a:prstGeom>
          <a:noFill/>
          <a:ln w="2857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2522" name="Oval 10">
            <a:extLst>
              <a:ext uri="{FF2B5EF4-FFF2-40B4-BE49-F238E27FC236}">
                <a16:creationId xmlns:a16="http://schemas.microsoft.com/office/drawing/2014/main" id="{95F4FAB0-0C79-482F-9947-FD82A067200F}"/>
              </a:ext>
            </a:extLst>
          </p:cNvPr>
          <p:cNvSpPr>
            <a:spLocks noChangeArrowheads="1"/>
          </p:cNvSpPr>
          <p:nvPr/>
        </p:nvSpPr>
        <p:spPr bwMode="auto">
          <a:xfrm>
            <a:off x="2278063" y="4632325"/>
            <a:ext cx="990600" cy="914400"/>
          </a:xfrm>
          <a:prstGeom prst="ellipse">
            <a:avLst/>
          </a:prstGeom>
          <a:noFill/>
          <a:ln w="2857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2523" name="Text Box 11">
            <a:extLst>
              <a:ext uri="{FF2B5EF4-FFF2-40B4-BE49-F238E27FC236}">
                <a16:creationId xmlns:a16="http://schemas.microsoft.com/office/drawing/2014/main" id="{F336323A-BA18-457E-966B-9339B5B6B9CF}"/>
              </a:ext>
            </a:extLst>
          </p:cNvPr>
          <p:cNvSpPr txBox="1">
            <a:spLocks noChangeArrowheads="1"/>
          </p:cNvSpPr>
          <p:nvPr/>
        </p:nvSpPr>
        <p:spPr bwMode="auto">
          <a:xfrm>
            <a:off x="2509839" y="1741489"/>
            <a:ext cx="69442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2400" b="1">
                <a:solidFill>
                  <a:srgbClr val="66FFFF"/>
                </a:solidFill>
              </a:rPr>
              <a:t>RBC</a:t>
            </a:r>
          </a:p>
        </p:txBody>
      </p:sp>
      <p:sp>
        <p:nvSpPr>
          <p:cNvPr id="192524" name="Text Box 12">
            <a:extLst>
              <a:ext uri="{FF2B5EF4-FFF2-40B4-BE49-F238E27FC236}">
                <a16:creationId xmlns:a16="http://schemas.microsoft.com/office/drawing/2014/main" id="{F7644493-8E4B-4963-92D3-5EB0C087E5A9}"/>
              </a:ext>
            </a:extLst>
          </p:cNvPr>
          <p:cNvSpPr txBox="1">
            <a:spLocks noChangeArrowheads="1"/>
          </p:cNvSpPr>
          <p:nvPr/>
        </p:nvSpPr>
        <p:spPr bwMode="auto">
          <a:xfrm>
            <a:off x="2449514" y="3287714"/>
            <a:ext cx="69442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2400" b="1">
                <a:solidFill>
                  <a:srgbClr val="66FFFF"/>
                </a:solidFill>
              </a:rPr>
              <a:t>RBC</a:t>
            </a:r>
          </a:p>
        </p:txBody>
      </p:sp>
      <p:sp>
        <p:nvSpPr>
          <p:cNvPr id="192525" name="Text Box 13">
            <a:extLst>
              <a:ext uri="{FF2B5EF4-FFF2-40B4-BE49-F238E27FC236}">
                <a16:creationId xmlns:a16="http://schemas.microsoft.com/office/drawing/2014/main" id="{0E6DEB56-9B3B-41B9-A772-51FF87A58609}"/>
              </a:ext>
            </a:extLst>
          </p:cNvPr>
          <p:cNvSpPr txBox="1">
            <a:spLocks noChangeArrowheads="1"/>
          </p:cNvSpPr>
          <p:nvPr/>
        </p:nvSpPr>
        <p:spPr bwMode="auto">
          <a:xfrm>
            <a:off x="2413001" y="4859339"/>
            <a:ext cx="69442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2400" b="1">
                <a:solidFill>
                  <a:srgbClr val="66FFFF"/>
                </a:solidFill>
              </a:rPr>
              <a:t>RBC</a:t>
            </a:r>
          </a:p>
        </p:txBody>
      </p:sp>
      <p:sp>
        <p:nvSpPr>
          <p:cNvPr id="192526" name="Oval 14">
            <a:extLst>
              <a:ext uri="{FF2B5EF4-FFF2-40B4-BE49-F238E27FC236}">
                <a16:creationId xmlns:a16="http://schemas.microsoft.com/office/drawing/2014/main" id="{E5C1472E-6AEE-4DB8-9E00-9D7AE0C4E869}"/>
              </a:ext>
            </a:extLst>
          </p:cNvPr>
          <p:cNvSpPr>
            <a:spLocks noChangeArrowheads="1"/>
          </p:cNvSpPr>
          <p:nvPr/>
        </p:nvSpPr>
        <p:spPr bwMode="auto">
          <a:xfrm>
            <a:off x="7485063" y="1584325"/>
            <a:ext cx="990600" cy="2590800"/>
          </a:xfrm>
          <a:prstGeom prst="ellipse">
            <a:avLst/>
          </a:prstGeom>
          <a:solidFill>
            <a:srgbClr val="9966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2527" name="Line 15">
            <a:extLst>
              <a:ext uri="{FF2B5EF4-FFF2-40B4-BE49-F238E27FC236}">
                <a16:creationId xmlns:a16="http://schemas.microsoft.com/office/drawing/2014/main" id="{6DAE6C3B-3125-410B-A6CF-C2D4DB1F9B83}"/>
              </a:ext>
            </a:extLst>
          </p:cNvPr>
          <p:cNvSpPr>
            <a:spLocks noChangeShapeType="1"/>
          </p:cNvSpPr>
          <p:nvPr/>
        </p:nvSpPr>
        <p:spPr bwMode="auto">
          <a:xfrm>
            <a:off x="7637463" y="1965325"/>
            <a:ext cx="32861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2528" name="Line 16">
            <a:extLst>
              <a:ext uri="{FF2B5EF4-FFF2-40B4-BE49-F238E27FC236}">
                <a16:creationId xmlns:a16="http://schemas.microsoft.com/office/drawing/2014/main" id="{6F3A6775-93EE-47E3-926A-38F989E02C48}"/>
              </a:ext>
            </a:extLst>
          </p:cNvPr>
          <p:cNvSpPr>
            <a:spLocks noChangeShapeType="1"/>
          </p:cNvSpPr>
          <p:nvPr/>
        </p:nvSpPr>
        <p:spPr bwMode="auto">
          <a:xfrm flipH="1">
            <a:off x="7807325" y="2309813"/>
            <a:ext cx="6096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2529" name="Line 17">
            <a:extLst>
              <a:ext uri="{FF2B5EF4-FFF2-40B4-BE49-F238E27FC236}">
                <a16:creationId xmlns:a16="http://schemas.microsoft.com/office/drawing/2014/main" id="{E9E6C7D7-1403-448D-A6CA-2FAD0DF37851}"/>
              </a:ext>
            </a:extLst>
          </p:cNvPr>
          <p:cNvSpPr>
            <a:spLocks noChangeShapeType="1"/>
          </p:cNvSpPr>
          <p:nvPr/>
        </p:nvSpPr>
        <p:spPr bwMode="auto">
          <a:xfrm>
            <a:off x="7485063" y="2917825"/>
            <a:ext cx="5334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2530" name="Line 18">
            <a:extLst>
              <a:ext uri="{FF2B5EF4-FFF2-40B4-BE49-F238E27FC236}">
                <a16:creationId xmlns:a16="http://schemas.microsoft.com/office/drawing/2014/main" id="{20C78189-05DA-4BE8-8FA6-F22FDF3258B8}"/>
              </a:ext>
            </a:extLst>
          </p:cNvPr>
          <p:cNvSpPr>
            <a:spLocks noChangeShapeType="1"/>
          </p:cNvSpPr>
          <p:nvPr/>
        </p:nvSpPr>
        <p:spPr bwMode="auto">
          <a:xfrm flipH="1">
            <a:off x="7824788" y="3336925"/>
            <a:ext cx="6096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2531" name="Line 19">
            <a:extLst>
              <a:ext uri="{FF2B5EF4-FFF2-40B4-BE49-F238E27FC236}">
                <a16:creationId xmlns:a16="http://schemas.microsoft.com/office/drawing/2014/main" id="{D48B651A-3EF0-41F8-A8D8-E804745B5EB4}"/>
              </a:ext>
            </a:extLst>
          </p:cNvPr>
          <p:cNvSpPr>
            <a:spLocks noChangeShapeType="1"/>
          </p:cNvSpPr>
          <p:nvPr/>
        </p:nvSpPr>
        <p:spPr bwMode="auto">
          <a:xfrm>
            <a:off x="7580313" y="3641725"/>
            <a:ext cx="6096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2532" name="AutoShape 20">
            <a:extLst>
              <a:ext uri="{FF2B5EF4-FFF2-40B4-BE49-F238E27FC236}">
                <a16:creationId xmlns:a16="http://schemas.microsoft.com/office/drawing/2014/main" id="{8909DE6E-594C-43FA-8202-57A6B2B658F8}"/>
              </a:ext>
            </a:extLst>
          </p:cNvPr>
          <p:cNvSpPr>
            <a:spLocks noChangeArrowheads="1"/>
          </p:cNvSpPr>
          <p:nvPr/>
        </p:nvSpPr>
        <p:spPr bwMode="auto">
          <a:xfrm>
            <a:off x="3429000" y="2613025"/>
            <a:ext cx="3962400" cy="609600"/>
          </a:xfrm>
          <a:prstGeom prst="rightArrow">
            <a:avLst>
              <a:gd name="adj1" fmla="val 50000"/>
              <a:gd name="adj2" fmla="val 162500"/>
            </a:avLst>
          </a:prstGeom>
          <a:solidFill>
            <a:srgbClr val="FF1900"/>
          </a:solidFill>
          <a:ln w="28575">
            <a:solidFill>
              <a:srgbClr val="00FF00"/>
            </a:solidFill>
            <a:miter lim="800000"/>
            <a:headEnd/>
            <a:tailEnd/>
          </a:ln>
          <a:effectLst/>
        </p:spPr>
        <p:txBody>
          <a:bodyPr wrap="none" anchor="ctr"/>
          <a:lstStyle/>
          <a:p>
            <a:endParaRPr lang="en-US"/>
          </a:p>
        </p:txBody>
      </p:sp>
      <p:sp>
        <p:nvSpPr>
          <p:cNvPr id="192533" name="Text Box 21">
            <a:extLst>
              <a:ext uri="{FF2B5EF4-FFF2-40B4-BE49-F238E27FC236}">
                <a16:creationId xmlns:a16="http://schemas.microsoft.com/office/drawing/2014/main" id="{BAC2B6AB-4040-47BF-99D5-7B4B01484761}"/>
              </a:ext>
            </a:extLst>
          </p:cNvPr>
          <p:cNvSpPr txBox="1">
            <a:spLocks noChangeArrowheads="1"/>
          </p:cNvSpPr>
          <p:nvPr/>
        </p:nvSpPr>
        <p:spPr bwMode="auto">
          <a:xfrm>
            <a:off x="4194175" y="1920876"/>
            <a:ext cx="255390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2400" b="1" dirty="0"/>
              <a:t>DIFFUSION  OF  O</a:t>
            </a:r>
            <a:r>
              <a:rPr lang="en-US" altLang="en-US" sz="3200" b="1" baseline="-8000" dirty="0"/>
              <a:t>2</a:t>
            </a:r>
            <a:endParaRPr lang="en-US" altLang="en-US" sz="2400" b="1" dirty="0"/>
          </a:p>
        </p:txBody>
      </p:sp>
      <p:sp>
        <p:nvSpPr>
          <p:cNvPr id="192534" name="Text Box 22">
            <a:extLst>
              <a:ext uri="{FF2B5EF4-FFF2-40B4-BE49-F238E27FC236}">
                <a16:creationId xmlns:a16="http://schemas.microsoft.com/office/drawing/2014/main" id="{6E92A2E8-17C5-48BD-9B52-5D68DCB9FBAB}"/>
              </a:ext>
            </a:extLst>
          </p:cNvPr>
          <p:cNvSpPr txBox="1">
            <a:spLocks noChangeArrowheads="1"/>
          </p:cNvSpPr>
          <p:nvPr/>
        </p:nvSpPr>
        <p:spPr bwMode="auto">
          <a:xfrm>
            <a:off x="6400800" y="1084264"/>
            <a:ext cx="251517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2400" b="1" dirty="0">
                <a:solidFill>
                  <a:schemeClr val="accent5">
                    <a:lumMod val="75000"/>
                  </a:schemeClr>
                </a:solidFill>
              </a:rPr>
              <a:t>MITOCHONDRION</a:t>
            </a:r>
          </a:p>
        </p:txBody>
      </p:sp>
      <p:sp>
        <p:nvSpPr>
          <p:cNvPr id="192535" name="Text Box 23">
            <a:extLst>
              <a:ext uri="{FF2B5EF4-FFF2-40B4-BE49-F238E27FC236}">
                <a16:creationId xmlns:a16="http://schemas.microsoft.com/office/drawing/2014/main" id="{44E2D40D-AD93-4BE5-9356-1AEB427187A2}"/>
              </a:ext>
            </a:extLst>
          </p:cNvPr>
          <p:cNvSpPr txBox="1">
            <a:spLocks noChangeArrowheads="1"/>
          </p:cNvSpPr>
          <p:nvPr/>
        </p:nvSpPr>
        <p:spPr bwMode="auto">
          <a:xfrm>
            <a:off x="1509712" y="134939"/>
            <a:ext cx="245669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2400" b="1" dirty="0"/>
              <a:t>ARTERIOLE, </a:t>
            </a:r>
            <a:r>
              <a:rPr lang="en-US" altLang="ja-JP" sz="2400" b="1" dirty="0">
                <a:ea typeface="ＭＳ Ｐゴシック" panose="020B0600070205080204" pitchFamily="34" charset="-128"/>
              </a:rPr>
              <a:t>PaO</a:t>
            </a:r>
            <a:r>
              <a:rPr lang="en-US" altLang="ja-JP" sz="3200" b="1" baseline="-8000" dirty="0">
                <a:ea typeface="ＭＳ Ｐゴシック" panose="020B0600070205080204" pitchFamily="34" charset="-128"/>
              </a:rPr>
              <a:t>2</a:t>
            </a:r>
            <a:r>
              <a:rPr lang="en-US" altLang="ja-JP" sz="3200" baseline="-8000" dirty="0">
                <a:ea typeface="ＭＳ Ｐゴシック" panose="020B0600070205080204" pitchFamily="34" charset="-128"/>
              </a:rPr>
              <a:t> </a:t>
            </a:r>
            <a:endParaRPr lang="en-US" altLang="en-US" sz="3200" baseline="-8000" dirty="0"/>
          </a:p>
        </p:txBody>
      </p:sp>
      <p:sp>
        <p:nvSpPr>
          <p:cNvPr id="192536" name="Text Box 24">
            <a:extLst>
              <a:ext uri="{FF2B5EF4-FFF2-40B4-BE49-F238E27FC236}">
                <a16:creationId xmlns:a16="http://schemas.microsoft.com/office/drawing/2014/main" id="{F6B2F3C8-650F-4BBC-B8F7-2CE1FB9A8A7B}"/>
              </a:ext>
            </a:extLst>
          </p:cNvPr>
          <p:cNvSpPr txBox="1">
            <a:spLocks noChangeArrowheads="1"/>
          </p:cNvSpPr>
          <p:nvPr/>
        </p:nvSpPr>
        <p:spPr bwMode="auto">
          <a:xfrm>
            <a:off x="1574801" y="6291264"/>
            <a:ext cx="200728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2400" dirty="0"/>
              <a:t>VENULE, </a:t>
            </a:r>
            <a:r>
              <a:rPr lang="en-US" altLang="ja-JP" sz="2400" dirty="0">
                <a:ea typeface="ＭＳ Ｐゴシック" panose="020B0600070205080204" pitchFamily="34" charset="-128"/>
              </a:rPr>
              <a:t>PvO</a:t>
            </a:r>
            <a:r>
              <a:rPr lang="en-US" altLang="ja-JP" sz="3200" baseline="-8000" dirty="0">
                <a:ea typeface="ＭＳ Ｐゴシック" panose="020B0600070205080204" pitchFamily="34" charset="-128"/>
              </a:rPr>
              <a:t>2</a:t>
            </a:r>
            <a:endParaRPr lang="en-US" altLang="en-US" sz="3200" baseline="-8000" dirty="0"/>
          </a:p>
        </p:txBody>
      </p:sp>
      <p:sp>
        <p:nvSpPr>
          <p:cNvPr id="192537" name="Text Box 25">
            <a:extLst>
              <a:ext uri="{FF2B5EF4-FFF2-40B4-BE49-F238E27FC236}">
                <a16:creationId xmlns:a16="http://schemas.microsoft.com/office/drawing/2014/main" id="{D4105052-E672-4CD4-ADC3-6135A4E13724}"/>
              </a:ext>
            </a:extLst>
          </p:cNvPr>
          <p:cNvSpPr txBox="1">
            <a:spLocks noChangeArrowheads="1"/>
          </p:cNvSpPr>
          <p:nvPr/>
        </p:nvSpPr>
        <p:spPr bwMode="auto">
          <a:xfrm>
            <a:off x="5783256" y="224964"/>
            <a:ext cx="210185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2400" b="1" dirty="0">
                <a:solidFill>
                  <a:schemeClr val="accent5">
                    <a:lumMod val="75000"/>
                  </a:schemeClr>
                </a:solidFill>
              </a:rPr>
              <a:t>MUSCLE  FIBER</a:t>
            </a:r>
            <a:endParaRPr lang="en-US" altLang="en-US" sz="2000" b="1" dirty="0">
              <a:solidFill>
                <a:schemeClr val="accent5">
                  <a:lumMod val="75000"/>
                </a:schemeClr>
              </a:solidFill>
            </a:endParaRPr>
          </a:p>
        </p:txBody>
      </p:sp>
      <p:sp>
        <p:nvSpPr>
          <p:cNvPr id="192541" name="Text Box 29">
            <a:extLst>
              <a:ext uri="{FF2B5EF4-FFF2-40B4-BE49-F238E27FC236}">
                <a16:creationId xmlns:a16="http://schemas.microsoft.com/office/drawing/2014/main" id="{D7ACB46B-2B13-4859-BA74-892249810CAF}"/>
              </a:ext>
            </a:extLst>
          </p:cNvPr>
          <p:cNvSpPr txBox="1">
            <a:spLocks noChangeArrowheads="1"/>
          </p:cNvSpPr>
          <p:nvPr/>
        </p:nvSpPr>
        <p:spPr bwMode="auto">
          <a:xfrm>
            <a:off x="6325684" y="3227317"/>
            <a:ext cx="12909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b="1" dirty="0"/>
              <a:t>PmitoO</a:t>
            </a:r>
            <a:r>
              <a:rPr lang="en-US" altLang="en-US" sz="3200" b="1" baseline="-8000" dirty="0"/>
              <a:t>2</a:t>
            </a:r>
          </a:p>
        </p:txBody>
      </p:sp>
    </p:spTree>
    <p:extLst>
      <p:ext uri="{BB962C8B-B14F-4D97-AF65-F5344CB8AC3E}">
        <p14:creationId xmlns:p14="http://schemas.microsoft.com/office/powerpoint/2010/main" val="291390647"/>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263D11-FC93-4E95-A9AE-F51EEABB9643}"/>
              </a:ext>
            </a:extLst>
          </p:cNvPr>
          <p:cNvSpPr>
            <a:spLocks noGrp="1"/>
          </p:cNvSpPr>
          <p:nvPr>
            <p:ph type="title"/>
          </p:nvPr>
        </p:nvSpPr>
        <p:spPr/>
        <p:txBody>
          <a:bodyPr/>
          <a:lstStyle/>
          <a:p>
            <a:endParaRPr lang="en-US"/>
          </a:p>
        </p:txBody>
      </p:sp>
      <p:sp>
        <p:nvSpPr>
          <p:cNvPr id="3" name="Zástupný obsah 2">
            <a:extLst>
              <a:ext uri="{FF2B5EF4-FFF2-40B4-BE49-F238E27FC236}">
                <a16:creationId xmlns:a16="http://schemas.microsoft.com/office/drawing/2014/main" id="{7CADBFF1-D015-4D9E-8051-747D434F6323}"/>
              </a:ext>
            </a:extLst>
          </p:cNvPr>
          <p:cNvSpPr>
            <a:spLocks noGrp="1"/>
          </p:cNvSpPr>
          <p:nvPr>
            <p:ph idx="1"/>
          </p:nvPr>
        </p:nvSpPr>
        <p:spPr/>
        <p:txBody>
          <a:bodyPr/>
          <a:lstStyle/>
          <a:p>
            <a:endParaRPr lang="en-US" dirty="0"/>
          </a:p>
        </p:txBody>
      </p:sp>
      <p:sp>
        <p:nvSpPr>
          <p:cNvPr id="5" name="Obdélník 4">
            <a:extLst>
              <a:ext uri="{FF2B5EF4-FFF2-40B4-BE49-F238E27FC236}">
                <a16:creationId xmlns:a16="http://schemas.microsoft.com/office/drawing/2014/main" id="{F901693E-1B90-493C-9633-09EA1AEF270B}"/>
              </a:ext>
            </a:extLst>
          </p:cNvPr>
          <p:cNvSpPr/>
          <p:nvPr/>
        </p:nvSpPr>
        <p:spPr>
          <a:xfrm>
            <a:off x="68094" y="3139046"/>
            <a:ext cx="335604" cy="57393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délník 5">
            <a:extLst>
              <a:ext uri="{FF2B5EF4-FFF2-40B4-BE49-F238E27FC236}">
                <a16:creationId xmlns:a16="http://schemas.microsoft.com/office/drawing/2014/main" id="{443D4DAF-ECE2-4519-BE73-A766FA02F46D}"/>
              </a:ext>
            </a:extLst>
          </p:cNvPr>
          <p:cNvSpPr/>
          <p:nvPr/>
        </p:nvSpPr>
        <p:spPr>
          <a:xfrm>
            <a:off x="68094" y="2876794"/>
            <a:ext cx="335604" cy="524503"/>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Obrázek 6">
            <a:extLst>
              <a:ext uri="{FF2B5EF4-FFF2-40B4-BE49-F238E27FC236}">
                <a16:creationId xmlns:a16="http://schemas.microsoft.com/office/drawing/2014/main" id="{231D9AF9-8ED5-4932-ADDE-17F9913F49CD}"/>
              </a:ext>
            </a:extLst>
          </p:cNvPr>
          <p:cNvPicPr>
            <a:picLocks noChangeAspect="1"/>
          </p:cNvPicPr>
          <p:nvPr/>
        </p:nvPicPr>
        <p:blipFill>
          <a:blip r:embed="rId3"/>
          <a:stretch>
            <a:fillRect/>
          </a:stretch>
        </p:blipFill>
        <p:spPr>
          <a:xfrm>
            <a:off x="0" y="-2988"/>
            <a:ext cx="12249247" cy="6858000"/>
          </a:xfrm>
          <a:prstGeom prst="rect">
            <a:avLst/>
          </a:prstGeom>
        </p:spPr>
      </p:pic>
      <p:sp>
        <p:nvSpPr>
          <p:cNvPr id="4" name="Obdélník 3">
            <a:extLst>
              <a:ext uri="{FF2B5EF4-FFF2-40B4-BE49-F238E27FC236}">
                <a16:creationId xmlns:a16="http://schemas.microsoft.com/office/drawing/2014/main" id="{C3AEA314-CE48-4DC8-9DA9-897B8154907D}"/>
              </a:ext>
            </a:extLst>
          </p:cNvPr>
          <p:cNvSpPr/>
          <p:nvPr/>
        </p:nvSpPr>
        <p:spPr>
          <a:xfrm>
            <a:off x="2617877" y="958494"/>
            <a:ext cx="8828370" cy="283141"/>
          </a:xfrm>
          <a:prstGeom prst="rect">
            <a:avLst/>
          </a:prstGeom>
          <a:solidFill>
            <a:srgbClr val="EAF1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bdélník 7">
            <a:extLst>
              <a:ext uri="{FF2B5EF4-FFF2-40B4-BE49-F238E27FC236}">
                <a16:creationId xmlns:a16="http://schemas.microsoft.com/office/drawing/2014/main" id="{C33D8FED-ABC1-4EAE-BFA7-6EB175143E5F}"/>
              </a:ext>
            </a:extLst>
          </p:cNvPr>
          <p:cNvSpPr/>
          <p:nvPr/>
        </p:nvSpPr>
        <p:spPr>
          <a:xfrm>
            <a:off x="2092597" y="6045715"/>
            <a:ext cx="10003475" cy="501296"/>
          </a:xfrm>
          <a:prstGeom prst="rect">
            <a:avLst/>
          </a:prstGeom>
          <a:solidFill>
            <a:srgbClr val="EAF1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bdélník 8">
            <a:extLst>
              <a:ext uri="{FF2B5EF4-FFF2-40B4-BE49-F238E27FC236}">
                <a16:creationId xmlns:a16="http://schemas.microsoft.com/office/drawing/2014/main" id="{412BEAA2-57A2-4DD4-82A0-39285F68C45D}"/>
              </a:ext>
            </a:extLst>
          </p:cNvPr>
          <p:cNvSpPr/>
          <p:nvPr/>
        </p:nvSpPr>
        <p:spPr>
          <a:xfrm>
            <a:off x="2840675" y="5675667"/>
            <a:ext cx="8726254" cy="501296"/>
          </a:xfrm>
          <a:prstGeom prst="rect">
            <a:avLst/>
          </a:prstGeom>
          <a:solidFill>
            <a:srgbClr val="EAF1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délník 9">
            <a:extLst>
              <a:ext uri="{FF2B5EF4-FFF2-40B4-BE49-F238E27FC236}">
                <a16:creationId xmlns:a16="http://schemas.microsoft.com/office/drawing/2014/main" id="{3C8DE757-F991-41BD-9F30-2B3DB4D04BF2}"/>
              </a:ext>
            </a:extLst>
          </p:cNvPr>
          <p:cNvSpPr/>
          <p:nvPr/>
        </p:nvSpPr>
        <p:spPr>
          <a:xfrm>
            <a:off x="3596489" y="687815"/>
            <a:ext cx="8828370" cy="412250"/>
          </a:xfrm>
          <a:prstGeom prst="rect">
            <a:avLst/>
          </a:prstGeom>
          <a:solidFill>
            <a:srgbClr val="EAF1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délník 10">
            <a:extLst>
              <a:ext uri="{FF2B5EF4-FFF2-40B4-BE49-F238E27FC236}">
                <a16:creationId xmlns:a16="http://schemas.microsoft.com/office/drawing/2014/main" id="{47E21C67-5B09-487E-A85C-06AB97CBBB45}"/>
              </a:ext>
            </a:extLst>
          </p:cNvPr>
          <p:cNvSpPr/>
          <p:nvPr/>
        </p:nvSpPr>
        <p:spPr>
          <a:xfrm>
            <a:off x="1160406" y="310989"/>
            <a:ext cx="2743200" cy="895833"/>
          </a:xfrm>
          <a:prstGeom prst="rect">
            <a:avLst/>
          </a:prstGeom>
          <a:solidFill>
            <a:srgbClr val="EAF1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bdélník 12">
            <a:extLst>
              <a:ext uri="{FF2B5EF4-FFF2-40B4-BE49-F238E27FC236}">
                <a16:creationId xmlns:a16="http://schemas.microsoft.com/office/drawing/2014/main" id="{7F21932D-CC33-4699-AE20-F29E4420F6DF}"/>
              </a:ext>
            </a:extLst>
          </p:cNvPr>
          <p:cNvSpPr/>
          <p:nvPr/>
        </p:nvSpPr>
        <p:spPr>
          <a:xfrm flipH="1">
            <a:off x="4375049" y="5976900"/>
            <a:ext cx="558124" cy="66475"/>
          </a:xfrm>
          <a:prstGeom prst="rect">
            <a:avLst/>
          </a:prstGeom>
          <a:solidFill>
            <a:srgbClr val="EAF1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04" name="Picture 4" descr="What Are Blood Vessels | Blood Vessel Facts | DK Find Out">
            <a:extLst>
              <a:ext uri="{FF2B5EF4-FFF2-40B4-BE49-F238E27FC236}">
                <a16:creationId xmlns:a16="http://schemas.microsoft.com/office/drawing/2014/main" id="{4A55258D-03B5-48F1-B997-F0C6593B094B}"/>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1149418" y="14518"/>
            <a:ext cx="2145943" cy="1007706"/>
          </a:xfrm>
          <a:prstGeom prst="rect">
            <a:avLst/>
          </a:prstGeom>
          <a:noFill/>
          <a:extLst>
            <a:ext uri="{909E8E84-426E-40DD-AFC4-6F175D3DCCD1}">
              <a14:hiddenFill xmlns:a14="http://schemas.microsoft.com/office/drawing/2010/main">
                <a:solidFill>
                  <a:srgbClr val="FFFFFF"/>
                </a:solidFill>
              </a14:hiddenFill>
            </a:ext>
          </a:extLst>
        </p:spPr>
      </p:pic>
      <p:sp>
        <p:nvSpPr>
          <p:cNvPr id="12" name="TextovéPole 11">
            <a:extLst>
              <a:ext uri="{FF2B5EF4-FFF2-40B4-BE49-F238E27FC236}">
                <a16:creationId xmlns:a16="http://schemas.microsoft.com/office/drawing/2014/main" id="{2BC9D137-828F-4F3F-B173-EC0DD2601EE7}"/>
              </a:ext>
            </a:extLst>
          </p:cNvPr>
          <p:cNvSpPr txBox="1"/>
          <p:nvPr/>
        </p:nvSpPr>
        <p:spPr>
          <a:xfrm>
            <a:off x="2047913" y="784869"/>
            <a:ext cx="1975990" cy="369332"/>
          </a:xfrm>
          <a:prstGeom prst="rect">
            <a:avLst/>
          </a:prstGeom>
          <a:noFill/>
        </p:spPr>
        <p:txBody>
          <a:bodyPr wrap="none" rtlCol="0">
            <a:spAutoFit/>
          </a:bodyPr>
          <a:lstStyle/>
          <a:p>
            <a:r>
              <a:rPr lang="cs-CZ" dirty="0"/>
              <a:t>PvO</a:t>
            </a:r>
            <a:r>
              <a:rPr lang="cs-CZ" baseline="-25000" dirty="0"/>
              <a:t>2</a:t>
            </a:r>
            <a:r>
              <a:rPr lang="cs-CZ" dirty="0"/>
              <a:t> </a:t>
            </a:r>
            <a:r>
              <a:rPr lang="cs-CZ" dirty="0" err="1"/>
              <a:t>at</a:t>
            </a:r>
            <a:r>
              <a:rPr lang="cs-CZ" dirty="0"/>
              <a:t> </a:t>
            </a:r>
            <a:r>
              <a:rPr lang="cs-CZ" dirty="0" err="1"/>
              <a:t>critical</a:t>
            </a:r>
            <a:r>
              <a:rPr lang="cs-CZ" dirty="0"/>
              <a:t> DO</a:t>
            </a:r>
            <a:r>
              <a:rPr lang="cs-CZ" baseline="-25000" dirty="0"/>
              <a:t>2</a:t>
            </a:r>
            <a:endParaRPr lang="en-US" baseline="-25000" dirty="0"/>
          </a:p>
        </p:txBody>
      </p:sp>
      <p:sp>
        <p:nvSpPr>
          <p:cNvPr id="16" name="TextovéPole 15">
            <a:extLst>
              <a:ext uri="{FF2B5EF4-FFF2-40B4-BE49-F238E27FC236}">
                <a16:creationId xmlns:a16="http://schemas.microsoft.com/office/drawing/2014/main" id="{56928F85-0D80-43D0-8E95-F954562B909B}"/>
              </a:ext>
            </a:extLst>
          </p:cNvPr>
          <p:cNvSpPr txBox="1"/>
          <p:nvPr/>
        </p:nvSpPr>
        <p:spPr>
          <a:xfrm>
            <a:off x="1939422" y="5972095"/>
            <a:ext cx="1914307" cy="369332"/>
          </a:xfrm>
          <a:prstGeom prst="rect">
            <a:avLst/>
          </a:prstGeom>
          <a:noFill/>
        </p:spPr>
        <p:txBody>
          <a:bodyPr wrap="none" rtlCol="0">
            <a:spAutoFit/>
          </a:bodyPr>
          <a:lstStyle/>
          <a:p>
            <a:r>
              <a:rPr lang="cs-CZ" dirty="0"/>
              <a:t>PmitO</a:t>
            </a:r>
            <a:r>
              <a:rPr lang="cs-CZ" baseline="-25000" dirty="0"/>
              <a:t>2</a:t>
            </a:r>
            <a:r>
              <a:rPr lang="cs-CZ" dirty="0"/>
              <a:t> = 2 mm </a:t>
            </a:r>
            <a:r>
              <a:rPr lang="cs-CZ" dirty="0" err="1"/>
              <a:t>Hg</a:t>
            </a:r>
            <a:endParaRPr lang="en-US" baseline="-25000" dirty="0"/>
          </a:p>
        </p:txBody>
      </p:sp>
    </p:spTree>
    <p:extLst>
      <p:ext uri="{BB962C8B-B14F-4D97-AF65-F5344CB8AC3E}">
        <p14:creationId xmlns:p14="http://schemas.microsoft.com/office/powerpoint/2010/main" val="295892148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74A28528-11DD-49E3-90E0-25C3A6A7B4C7}"/>
              </a:ext>
            </a:extLst>
          </p:cNvPr>
          <p:cNvSpPr/>
          <p:nvPr/>
        </p:nvSpPr>
        <p:spPr>
          <a:xfrm>
            <a:off x="3935416" y="1268413"/>
            <a:ext cx="5761037" cy="41767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cxnSp>
        <p:nvCxnSpPr>
          <p:cNvPr id="4" name="Přímá spojnice 3">
            <a:extLst>
              <a:ext uri="{FF2B5EF4-FFF2-40B4-BE49-F238E27FC236}">
                <a16:creationId xmlns:a16="http://schemas.microsoft.com/office/drawing/2014/main" id="{261ECB1C-B3F3-41CE-8790-45A1B475C736}"/>
              </a:ext>
            </a:extLst>
          </p:cNvPr>
          <p:cNvCxnSpPr/>
          <p:nvPr/>
        </p:nvCxnSpPr>
        <p:spPr>
          <a:xfrm>
            <a:off x="3863975" y="4524375"/>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Přímá spojnice 7">
            <a:extLst>
              <a:ext uri="{FF2B5EF4-FFF2-40B4-BE49-F238E27FC236}">
                <a16:creationId xmlns:a16="http://schemas.microsoft.com/office/drawing/2014/main" id="{E2D5269D-F718-4CD1-85CD-543DA3610814}"/>
              </a:ext>
            </a:extLst>
          </p:cNvPr>
          <p:cNvCxnSpPr/>
          <p:nvPr/>
        </p:nvCxnSpPr>
        <p:spPr>
          <a:xfrm>
            <a:off x="3792541" y="4494213"/>
            <a:ext cx="1047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Přímá spojnice 11">
            <a:extLst>
              <a:ext uri="{FF2B5EF4-FFF2-40B4-BE49-F238E27FC236}">
                <a16:creationId xmlns:a16="http://schemas.microsoft.com/office/drawing/2014/main" id="{E680C027-4022-4043-B0F1-0FC08F678D36}"/>
              </a:ext>
            </a:extLst>
          </p:cNvPr>
          <p:cNvCxnSpPr/>
          <p:nvPr/>
        </p:nvCxnSpPr>
        <p:spPr>
          <a:xfrm>
            <a:off x="3798888" y="3548063"/>
            <a:ext cx="10636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Přímá spojnice 12">
            <a:extLst>
              <a:ext uri="{FF2B5EF4-FFF2-40B4-BE49-F238E27FC236}">
                <a16:creationId xmlns:a16="http://schemas.microsoft.com/office/drawing/2014/main" id="{F151555D-B732-4CA9-96D7-38857E1BE215}"/>
              </a:ext>
            </a:extLst>
          </p:cNvPr>
          <p:cNvCxnSpPr/>
          <p:nvPr/>
        </p:nvCxnSpPr>
        <p:spPr>
          <a:xfrm>
            <a:off x="3806828" y="2586038"/>
            <a:ext cx="1063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Přímá spojnice 13">
            <a:extLst>
              <a:ext uri="{FF2B5EF4-FFF2-40B4-BE49-F238E27FC236}">
                <a16:creationId xmlns:a16="http://schemas.microsoft.com/office/drawing/2014/main" id="{C94D527D-E154-475B-B275-4A82A863CD14}"/>
              </a:ext>
            </a:extLst>
          </p:cNvPr>
          <p:cNvCxnSpPr/>
          <p:nvPr/>
        </p:nvCxnSpPr>
        <p:spPr>
          <a:xfrm>
            <a:off x="3814763" y="1628775"/>
            <a:ext cx="106362" cy="0"/>
          </a:xfrm>
          <a:prstGeom prst="line">
            <a:avLst/>
          </a:prstGeom>
        </p:spPr>
        <p:style>
          <a:lnRef idx="1">
            <a:schemeClr val="accent1"/>
          </a:lnRef>
          <a:fillRef idx="0">
            <a:schemeClr val="accent1"/>
          </a:fillRef>
          <a:effectRef idx="0">
            <a:schemeClr val="accent1"/>
          </a:effectRef>
          <a:fontRef idx="minor">
            <a:schemeClr val="tx1"/>
          </a:fontRef>
        </p:style>
      </p:cxnSp>
      <p:sp>
        <p:nvSpPr>
          <p:cNvPr id="119816" name="TextovéPole 9">
            <a:extLst>
              <a:ext uri="{FF2B5EF4-FFF2-40B4-BE49-F238E27FC236}">
                <a16:creationId xmlns:a16="http://schemas.microsoft.com/office/drawing/2014/main" id="{F9A00DC0-FA6F-499B-B7FF-4CCC5CC229C5}"/>
              </a:ext>
            </a:extLst>
          </p:cNvPr>
          <p:cNvSpPr txBox="1">
            <a:spLocks noChangeArrowheads="1"/>
          </p:cNvSpPr>
          <p:nvPr/>
        </p:nvSpPr>
        <p:spPr bwMode="auto">
          <a:xfrm>
            <a:off x="3143253" y="431641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1000</a:t>
            </a:r>
          </a:p>
        </p:txBody>
      </p:sp>
      <p:sp>
        <p:nvSpPr>
          <p:cNvPr id="119817" name="TextovéPole 15">
            <a:extLst>
              <a:ext uri="{FF2B5EF4-FFF2-40B4-BE49-F238E27FC236}">
                <a16:creationId xmlns:a16="http://schemas.microsoft.com/office/drawing/2014/main" id="{B93F4A43-F6CA-4D82-99A3-0A041387C228}"/>
              </a:ext>
            </a:extLst>
          </p:cNvPr>
          <p:cNvSpPr txBox="1">
            <a:spLocks noChangeArrowheads="1"/>
          </p:cNvSpPr>
          <p:nvPr/>
        </p:nvSpPr>
        <p:spPr bwMode="auto">
          <a:xfrm>
            <a:off x="3167066" y="3355975"/>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2000</a:t>
            </a:r>
          </a:p>
        </p:txBody>
      </p:sp>
      <p:sp>
        <p:nvSpPr>
          <p:cNvPr id="119818" name="TextovéPole 16">
            <a:extLst>
              <a:ext uri="{FF2B5EF4-FFF2-40B4-BE49-F238E27FC236}">
                <a16:creationId xmlns:a16="http://schemas.microsoft.com/office/drawing/2014/main" id="{63B8CE7D-6B59-4247-B628-80C0226051B8}"/>
              </a:ext>
            </a:extLst>
          </p:cNvPr>
          <p:cNvSpPr txBox="1">
            <a:spLocks noChangeArrowheads="1"/>
          </p:cNvSpPr>
          <p:nvPr/>
        </p:nvSpPr>
        <p:spPr bwMode="auto">
          <a:xfrm>
            <a:off x="3184528" y="241141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3000</a:t>
            </a:r>
          </a:p>
        </p:txBody>
      </p:sp>
      <p:sp>
        <p:nvSpPr>
          <p:cNvPr id="119819" name="TextovéPole 17">
            <a:extLst>
              <a:ext uri="{FF2B5EF4-FFF2-40B4-BE49-F238E27FC236}">
                <a16:creationId xmlns:a16="http://schemas.microsoft.com/office/drawing/2014/main" id="{68B49525-A365-4AD6-8C07-3E8660A012BB}"/>
              </a:ext>
            </a:extLst>
          </p:cNvPr>
          <p:cNvSpPr txBox="1">
            <a:spLocks noChangeArrowheads="1"/>
          </p:cNvSpPr>
          <p:nvPr/>
        </p:nvSpPr>
        <p:spPr bwMode="auto">
          <a:xfrm>
            <a:off x="3187703" y="145256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4000</a:t>
            </a:r>
          </a:p>
        </p:txBody>
      </p:sp>
      <p:sp>
        <p:nvSpPr>
          <p:cNvPr id="119820" name="TextovéPole 18">
            <a:extLst>
              <a:ext uri="{FF2B5EF4-FFF2-40B4-BE49-F238E27FC236}">
                <a16:creationId xmlns:a16="http://schemas.microsoft.com/office/drawing/2014/main" id="{605F804A-A5E3-4F96-BD84-94B5E4107AED}"/>
              </a:ext>
            </a:extLst>
          </p:cNvPr>
          <p:cNvSpPr txBox="1">
            <a:spLocks noChangeArrowheads="1"/>
          </p:cNvSpPr>
          <p:nvPr/>
        </p:nvSpPr>
        <p:spPr bwMode="auto">
          <a:xfrm>
            <a:off x="3778250" y="5795963"/>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0</a:t>
            </a:r>
          </a:p>
        </p:txBody>
      </p:sp>
      <p:sp>
        <p:nvSpPr>
          <p:cNvPr id="119821" name="TextovéPole 19">
            <a:extLst>
              <a:ext uri="{FF2B5EF4-FFF2-40B4-BE49-F238E27FC236}">
                <a16:creationId xmlns:a16="http://schemas.microsoft.com/office/drawing/2014/main" id="{84D2DFCF-E589-4F38-BB7D-18BC8185AED9}"/>
              </a:ext>
            </a:extLst>
          </p:cNvPr>
          <p:cNvSpPr txBox="1">
            <a:spLocks noChangeArrowheads="1"/>
          </p:cNvSpPr>
          <p:nvPr/>
        </p:nvSpPr>
        <p:spPr bwMode="auto">
          <a:xfrm>
            <a:off x="4295775"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a:t>
            </a:r>
          </a:p>
        </p:txBody>
      </p:sp>
      <p:sp>
        <p:nvSpPr>
          <p:cNvPr id="119822" name="TextovéPole 20">
            <a:extLst>
              <a:ext uri="{FF2B5EF4-FFF2-40B4-BE49-F238E27FC236}">
                <a16:creationId xmlns:a16="http://schemas.microsoft.com/office/drawing/2014/main" id="{85ACFE58-B4CE-470F-85D8-825BDBBED824}"/>
              </a:ext>
            </a:extLst>
          </p:cNvPr>
          <p:cNvSpPr txBox="1">
            <a:spLocks noChangeArrowheads="1"/>
          </p:cNvSpPr>
          <p:nvPr/>
        </p:nvSpPr>
        <p:spPr bwMode="auto">
          <a:xfrm>
            <a:off x="4862513"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20</a:t>
            </a:r>
          </a:p>
        </p:txBody>
      </p:sp>
      <p:sp>
        <p:nvSpPr>
          <p:cNvPr id="119823" name="TextovéPole 21">
            <a:extLst>
              <a:ext uri="{FF2B5EF4-FFF2-40B4-BE49-F238E27FC236}">
                <a16:creationId xmlns:a16="http://schemas.microsoft.com/office/drawing/2014/main" id="{10D97331-C309-432E-8CB4-CAFC10E3F2BD}"/>
              </a:ext>
            </a:extLst>
          </p:cNvPr>
          <p:cNvSpPr txBox="1">
            <a:spLocks noChangeArrowheads="1"/>
          </p:cNvSpPr>
          <p:nvPr/>
        </p:nvSpPr>
        <p:spPr bwMode="auto">
          <a:xfrm>
            <a:off x="5435600"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30</a:t>
            </a:r>
          </a:p>
        </p:txBody>
      </p:sp>
      <p:sp>
        <p:nvSpPr>
          <p:cNvPr id="119824" name="TextovéPole 22">
            <a:extLst>
              <a:ext uri="{FF2B5EF4-FFF2-40B4-BE49-F238E27FC236}">
                <a16:creationId xmlns:a16="http://schemas.microsoft.com/office/drawing/2014/main" id="{1B97DDF3-C212-4005-BA05-E344B41D5059}"/>
              </a:ext>
            </a:extLst>
          </p:cNvPr>
          <p:cNvSpPr txBox="1">
            <a:spLocks noChangeArrowheads="1"/>
          </p:cNvSpPr>
          <p:nvPr/>
        </p:nvSpPr>
        <p:spPr bwMode="auto">
          <a:xfrm>
            <a:off x="600868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40</a:t>
            </a:r>
          </a:p>
        </p:txBody>
      </p:sp>
      <p:sp>
        <p:nvSpPr>
          <p:cNvPr id="119825" name="TextovéPole 23">
            <a:extLst>
              <a:ext uri="{FF2B5EF4-FFF2-40B4-BE49-F238E27FC236}">
                <a16:creationId xmlns:a16="http://schemas.microsoft.com/office/drawing/2014/main" id="{32E09F22-86D9-4499-BE49-91883D1EED87}"/>
              </a:ext>
            </a:extLst>
          </p:cNvPr>
          <p:cNvSpPr txBox="1">
            <a:spLocks noChangeArrowheads="1"/>
          </p:cNvSpPr>
          <p:nvPr/>
        </p:nvSpPr>
        <p:spPr bwMode="auto">
          <a:xfrm>
            <a:off x="6589713"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50</a:t>
            </a:r>
          </a:p>
        </p:txBody>
      </p:sp>
      <p:sp>
        <p:nvSpPr>
          <p:cNvPr id="119826" name="TextovéPole 24">
            <a:extLst>
              <a:ext uri="{FF2B5EF4-FFF2-40B4-BE49-F238E27FC236}">
                <a16:creationId xmlns:a16="http://schemas.microsoft.com/office/drawing/2014/main" id="{5162D0FE-03AC-4F58-9200-C43D9040FF78}"/>
              </a:ext>
            </a:extLst>
          </p:cNvPr>
          <p:cNvSpPr txBox="1">
            <a:spLocks noChangeArrowheads="1"/>
          </p:cNvSpPr>
          <p:nvPr/>
        </p:nvSpPr>
        <p:spPr bwMode="auto">
          <a:xfrm>
            <a:off x="717073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60</a:t>
            </a:r>
          </a:p>
        </p:txBody>
      </p:sp>
      <p:sp>
        <p:nvSpPr>
          <p:cNvPr id="119827" name="TextovéPole 25">
            <a:extLst>
              <a:ext uri="{FF2B5EF4-FFF2-40B4-BE49-F238E27FC236}">
                <a16:creationId xmlns:a16="http://schemas.microsoft.com/office/drawing/2014/main" id="{DF88B6B4-E434-40BE-8DC9-F9AC41F69BC5}"/>
              </a:ext>
            </a:extLst>
          </p:cNvPr>
          <p:cNvSpPr txBox="1">
            <a:spLocks noChangeArrowheads="1"/>
          </p:cNvSpPr>
          <p:nvPr/>
        </p:nvSpPr>
        <p:spPr bwMode="auto">
          <a:xfrm>
            <a:off x="773588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70</a:t>
            </a:r>
          </a:p>
        </p:txBody>
      </p:sp>
      <p:sp>
        <p:nvSpPr>
          <p:cNvPr id="119828" name="TextovéPole 26">
            <a:extLst>
              <a:ext uri="{FF2B5EF4-FFF2-40B4-BE49-F238E27FC236}">
                <a16:creationId xmlns:a16="http://schemas.microsoft.com/office/drawing/2014/main" id="{6F586C61-3E17-42DD-A28C-0ACABB5D39F3}"/>
              </a:ext>
            </a:extLst>
          </p:cNvPr>
          <p:cNvSpPr txBox="1">
            <a:spLocks noChangeArrowheads="1"/>
          </p:cNvSpPr>
          <p:nvPr/>
        </p:nvSpPr>
        <p:spPr bwMode="auto">
          <a:xfrm>
            <a:off x="8308975"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80</a:t>
            </a:r>
          </a:p>
        </p:txBody>
      </p:sp>
      <p:sp>
        <p:nvSpPr>
          <p:cNvPr id="119829" name="TextovéPole 27">
            <a:extLst>
              <a:ext uri="{FF2B5EF4-FFF2-40B4-BE49-F238E27FC236}">
                <a16:creationId xmlns:a16="http://schemas.microsoft.com/office/drawing/2014/main" id="{D8BB7BED-460E-457C-B9A3-70A9511107F4}"/>
              </a:ext>
            </a:extLst>
          </p:cNvPr>
          <p:cNvSpPr txBox="1">
            <a:spLocks noChangeArrowheads="1"/>
          </p:cNvSpPr>
          <p:nvPr/>
        </p:nvSpPr>
        <p:spPr bwMode="auto">
          <a:xfrm>
            <a:off x="8878888" y="5580063"/>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90</a:t>
            </a:r>
          </a:p>
        </p:txBody>
      </p:sp>
      <p:sp>
        <p:nvSpPr>
          <p:cNvPr id="119830" name="TextovéPole 28">
            <a:extLst>
              <a:ext uri="{FF2B5EF4-FFF2-40B4-BE49-F238E27FC236}">
                <a16:creationId xmlns:a16="http://schemas.microsoft.com/office/drawing/2014/main" id="{A8D998DF-28D4-44CB-AAA6-CC53170E7849}"/>
              </a:ext>
            </a:extLst>
          </p:cNvPr>
          <p:cNvSpPr txBox="1">
            <a:spLocks noChangeArrowheads="1"/>
          </p:cNvSpPr>
          <p:nvPr/>
        </p:nvSpPr>
        <p:spPr bwMode="auto">
          <a:xfrm>
            <a:off x="9409116" y="5578475"/>
            <a:ext cx="5693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100</a:t>
            </a:r>
          </a:p>
        </p:txBody>
      </p:sp>
      <p:sp>
        <p:nvSpPr>
          <p:cNvPr id="119831" name="TextovéPole 29">
            <a:extLst>
              <a:ext uri="{FF2B5EF4-FFF2-40B4-BE49-F238E27FC236}">
                <a16:creationId xmlns:a16="http://schemas.microsoft.com/office/drawing/2014/main" id="{27416CDA-5B90-4F87-B9D7-B7006AAE1573}"/>
              </a:ext>
            </a:extLst>
          </p:cNvPr>
          <p:cNvSpPr txBox="1">
            <a:spLocks noChangeArrowheads="1"/>
          </p:cNvSpPr>
          <p:nvPr/>
        </p:nvSpPr>
        <p:spPr bwMode="auto">
          <a:xfrm>
            <a:off x="3536950" y="5260975"/>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0</a:t>
            </a:r>
          </a:p>
        </p:txBody>
      </p:sp>
      <p:cxnSp>
        <p:nvCxnSpPr>
          <p:cNvPr id="15" name="Přímá spojnice 14">
            <a:extLst>
              <a:ext uri="{FF2B5EF4-FFF2-40B4-BE49-F238E27FC236}">
                <a16:creationId xmlns:a16="http://schemas.microsoft.com/office/drawing/2014/main" id="{F1E45189-FCEA-4447-8FCA-C48CBA1EFF84}"/>
              </a:ext>
            </a:extLst>
          </p:cNvPr>
          <p:cNvCxnSpPr/>
          <p:nvPr/>
        </p:nvCxnSpPr>
        <p:spPr>
          <a:xfrm flipH="1">
            <a:off x="3935413" y="5445125"/>
            <a:ext cx="0" cy="1841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Přímá spojnice 32">
            <a:extLst>
              <a:ext uri="{FF2B5EF4-FFF2-40B4-BE49-F238E27FC236}">
                <a16:creationId xmlns:a16="http://schemas.microsoft.com/office/drawing/2014/main" id="{FBED8E3A-DE18-4C6C-955C-359E0A72E596}"/>
              </a:ext>
            </a:extLst>
          </p:cNvPr>
          <p:cNvCxnSpPr/>
          <p:nvPr/>
        </p:nvCxnSpPr>
        <p:spPr>
          <a:xfrm>
            <a:off x="4511675"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Přímá spojnice 33">
            <a:extLst>
              <a:ext uri="{FF2B5EF4-FFF2-40B4-BE49-F238E27FC236}">
                <a16:creationId xmlns:a16="http://schemas.microsoft.com/office/drawing/2014/main" id="{03B5CE72-CB16-4362-8BD5-042ED67D6E3E}"/>
              </a:ext>
            </a:extLst>
          </p:cNvPr>
          <p:cNvCxnSpPr/>
          <p:nvPr/>
        </p:nvCxnSpPr>
        <p:spPr>
          <a:xfrm>
            <a:off x="50800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Přímá spojnice 34">
            <a:extLst>
              <a:ext uri="{FF2B5EF4-FFF2-40B4-BE49-F238E27FC236}">
                <a16:creationId xmlns:a16="http://schemas.microsoft.com/office/drawing/2014/main" id="{EB62658B-A054-4F05-8453-C91D0A8E057E}"/>
              </a:ext>
            </a:extLst>
          </p:cNvPr>
          <p:cNvCxnSpPr/>
          <p:nvPr/>
        </p:nvCxnSpPr>
        <p:spPr>
          <a:xfrm>
            <a:off x="564673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9836" name="TextovéPole 30">
            <a:extLst>
              <a:ext uri="{FF2B5EF4-FFF2-40B4-BE49-F238E27FC236}">
                <a16:creationId xmlns:a16="http://schemas.microsoft.com/office/drawing/2014/main" id="{F7C37825-2300-4814-ABB9-41B8CC6BB20F}"/>
              </a:ext>
            </a:extLst>
          </p:cNvPr>
          <p:cNvSpPr txBox="1">
            <a:spLocks noChangeArrowheads="1"/>
          </p:cNvSpPr>
          <p:nvPr/>
        </p:nvSpPr>
        <p:spPr bwMode="auto">
          <a:xfrm>
            <a:off x="5280028" y="6159503"/>
            <a:ext cx="31083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400" b="1"/>
              <a:t>Venous PO2, mmHg</a:t>
            </a:r>
          </a:p>
        </p:txBody>
      </p:sp>
      <p:cxnSp>
        <p:nvCxnSpPr>
          <p:cNvPr id="51" name="Přímá spojnice 50">
            <a:extLst>
              <a:ext uri="{FF2B5EF4-FFF2-40B4-BE49-F238E27FC236}">
                <a16:creationId xmlns:a16="http://schemas.microsoft.com/office/drawing/2014/main" id="{2C942302-B973-429D-96E9-77D6C5DD6D7B}"/>
              </a:ext>
            </a:extLst>
          </p:cNvPr>
          <p:cNvCxnSpPr/>
          <p:nvPr/>
        </p:nvCxnSpPr>
        <p:spPr>
          <a:xfrm>
            <a:off x="6232525"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Přímá spojnice 54">
            <a:extLst>
              <a:ext uri="{FF2B5EF4-FFF2-40B4-BE49-F238E27FC236}">
                <a16:creationId xmlns:a16="http://schemas.microsoft.com/office/drawing/2014/main" id="{5D55C1DC-73E3-4420-BDCA-A0B1D9BCC052}"/>
              </a:ext>
            </a:extLst>
          </p:cNvPr>
          <p:cNvCxnSpPr/>
          <p:nvPr/>
        </p:nvCxnSpPr>
        <p:spPr>
          <a:xfrm>
            <a:off x="68087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Přímá spojnice 55">
            <a:extLst>
              <a:ext uri="{FF2B5EF4-FFF2-40B4-BE49-F238E27FC236}">
                <a16:creationId xmlns:a16="http://schemas.microsoft.com/office/drawing/2014/main" id="{CFC6DA44-3CF1-4CA4-A83F-4BECFC344EC9}"/>
              </a:ext>
            </a:extLst>
          </p:cNvPr>
          <p:cNvCxnSpPr/>
          <p:nvPr/>
        </p:nvCxnSpPr>
        <p:spPr>
          <a:xfrm>
            <a:off x="73914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Přímá spojnice 56">
            <a:extLst>
              <a:ext uri="{FF2B5EF4-FFF2-40B4-BE49-F238E27FC236}">
                <a16:creationId xmlns:a16="http://schemas.microsoft.com/office/drawing/2014/main" id="{AEFD1DE8-F8A8-46BE-A248-F7A4EA190CB2}"/>
              </a:ext>
            </a:extLst>
          </p:cNvPr>
          <p:cNvCxnSpPr/>
          <p:nvPr/>
        </p:nvCxnSpPr>
        <p:spPr>
          <a:xfrm>
            <a:off x="79756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Přímá spojnice 57">
            <a:extLst>
              <a:ext uri="{FF2B5EF4-FFF2-40B4-BE49-F238E27FC236}">
                <a16:creationId xmlns:a16="http://schemas.microsoft.com/office/drawing/2014/main" id="{30BBDEB0-ED64-4AA5-8F53-858D310C306B}"/>
              </a:ext>
            </a:extLst>
          </p:cNvPr>
          <p:cNvCxnSpPr/>
          <p:nvPr/>
        </p:nvCxnSpPr>
        <p:spPr>
          <a:xfrm>
            <a:off x="85359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Přímá spojnice 58">
            <a:extLst>
              <a:ext uri="{FF2B5EF4-FFF2-40B4-BE49-F238E27FC236}">
                <a16:creationId xmlns:a16="http://schemas.microsoft.com/office/drawing/2014/main" id="{4F211C68-685C-4A00-93AF-D068720519B5}"/>
              </a:ext>
            </a:extLst>
          </p:cNvPr>
          <p:cNvCxnSpPr/>
          <p:nvPr/>
        </p:nvCxnSpPr>
        <p:spPr>
          <a:xfrm>
            <a:off x="91201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Přímá spojnice 59">
            <a:extLst>
              <a:ext uri="{FF2B5EF4-FFF2-40B4-BE49-F238E27FC236}">
                <a16:creationId xmlns:a16="http://schemas.microsoft.com/office/drawing/2014/main" id="{DE15303C-0344-429A-8939-0D1A26A2A7BC}"/>
              </a:ext>
            </a:extLst>
          </p:cNvPr>
          <p:cNvCxnSpPr/>
          <p:nvPr/>
        </p:nvCxnSpPr>
        <p:spPr>
          <a:xfrm>
            <a:off x="97043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9844" name="TextovéPole 60">
            <a:extLst>
              <a:ext uri="{FF2B5EF4-FFF2-40B4-BE49-F238E27FC236}">
                <a16:creationId xmlns:a16="http://schemas.microsoft.com/office/drawing/2014/main" id="{52AD2436-39F4-4F6C-B495-C6D0D3A42B57}"/>
              </a:ext>
            </a:extLst>
          </p:cNvPr>
          <p:cNvSpPr txBox="1">
            <a:spLocks noChangeArrowheads="1"/>
          </p:cNvSpPr>
          <p:nvPr/>
        </p:nvSpPr>
        <p:spPr bwMode="auto">
          <a:xfrm rot="16200000">
            <a:off x="34926" y="3443290"/>
            <a:ext cx="60071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cs-CZ" sz="2400" b="1"/>
              <a:t>The rate of diffusion of oxygen, ml / min</a:t>
            </a:r>
            <a:endParaRPr lang="cs-CZ" altLang="cs-CZ" sz="2400" b="1"/>
          </a:p>
        </p:txBody>
      </p:sp>
      <p:cxnSp>
        <p:nvCxnSpPr>
          <p:cNvPr id="54" name="Přímá spojnice 53">
            <a:extLst>
              <a:ext uri="{FF2B5EF4-FFF2-40B4-BE49-F238E27FC236}">
                <a16:creationId xmlns:a16="http://schemas.microsoft.com/office/drawing/2014/main" id="{728FAA2D-3065-4082-AD14-1D8D87355D29}"/>
              </a:ext>
            </a:extLst>
          </p:cNvPr>
          <p:cNvCxnSpPr/>
          <p:nvPr/>
        </p:nvCxnSpPr>
        <p:spPr>
          <a:xfrm flipV="1">
            <a:off x="3935416" y="1268413"/>
            <a:ext cx="1584325" cy="417671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19846" name="TextovéPole 1027">
            <a:extLst>
              <a:ext uri="{FF2B5EF4-FFF2-40B4-BE49-F238E27FC236}">
                <a16:creationId xmlns:a16="http://schemas.microsoft.com/office/drawing/2014/main" id="{42D7AD22-C85C-4E95-8764-612A6DFB9849}"/>
              </a:ext>
            </a:extLst>
          </p:cNvPr>
          <p:cNvSpPr txBox="1">
            <a:spLocks noChangeArrowheads="1"/>
          </p:cNvSpPr>
          <p:nvPr/>
        </p:nvSpPr>
        <p:spPr bwMode="auto">
          <a:xfrm>
            <a:off x="4144963" y="730250"/>
            <a:ext cx="49704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t-IT" altLang="cs-CZ" dirty="0"/>
              <a:t>Diffusion (a</a:t>
            </a:r>
            <a:r>
              <a:rPr lang="cs-CZ" altLang="cs-CZ" dirty="0"/>
              <a:t>t</a:t>
            </a:r>
            <a:r>
              <a:rPr lang="it-IT" altLang="cs-CZ" dirty="0"/>
              <a:t> critical mitochondrial PO2 = </a:t>
            </a:r>
            <a:r>
              <a:rPr lang="cs-CZ" altLang="cs-CZ" dirty="0"/>
              <a:t>2</a:t>
            </a:r>
            <a:r>
              <a:rPr lang="it-IT" altLang="cs-CZ" dirty="0"/>
              <a:t> torr)</a:t>
            </a:r>
            <a:endParaRPr lang="cs-CZ" altLang="cs-CZ" dirty="0"/>
          </a:p>
        </p:txBody>
      </p:sp>
      <p:cxnSp>
        <p:nvCxnSpPr>
          <p:cNvPr id="1030" name="Přímá spojnice 1029">
            <a:extLst>
              <a:ext uri="{FF2B5EF4-FFF2-40B4-BE49-F238E27FC236}">
                <a16:creationId xmlns:a16="http://schemas.microsoft.com/office/drawing/2014/main" id="{8FC5EA46-6901-48B1-BD4D-60B99ABFC967}"/>
              </a:ext>
            </a:extLst>
          </p:cNvPr>
          <p:cNvCxnSpPr/>
          <p:nvPr/>
        </p:nvCxnSpPr>
        <p:spPr>
          <a:xfrm flipV="1">
            <a:off x="3951291" y="1292228"/>
            <a:ext cx="2592387" cy="413226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19850" name="Skupina 8">
            <a:extLst>
              <a:ext uri="{FF2B5EF4-FFF2-40B4-BE49-F238E27FC236}">
                <a16:creationId xmlns:a16="http://schemas.microsoft.com/office/drawing/2014/main" id="{CD945EE8-3913-421B-BAFF-60014DB82525}"/>
              </a:ext>
            </a:extLst>
          </p:cNvPr>
          <p:cNvGrpSpPr>
            <a:grpSpLocks/>
          </p:cNvGrpSpPr>
          <p:nvPr/>
        </p:nvGrpSpPr>
        <p:grpSpPr bwMode="auto">
          <a:xfrm>
            <a:off x="1636716" y="836613"/>
            <a:ext cx="858837" cy="4895850"/>
            <a:chOff x="8180351" y="476672"/>
            <a:chExt cx="859333" cy="4896257"/>
          </a:xfrm>
        </p:grpSpPr>
        <p:sp>
          <p:nvSpPr>
            <p:cNvPr id="5" name="Zaoblený obdélník 4">
              <a:extLst>
                <a:ext uri="{FF2B5EF4-FFF2-40B4-BE49-F238E27FC236}">
                  <a16:creationId xmlns:a16="http://schemas.microsoft.com/office/drawing/2014/main" id="{511381B5-8C53-4DBE-99CA-7F93FDD2FEB3}"/>
                </a:ext>
              </a:extLst>
            </p:cNvPr>
            <p:cNvSpPr/>
            <p:nvPr/>
          </p:nvSpPr>
          <p:spPr>
            <a:xfrm>
              <a:off x="8247065" y="5115733"/>
              <a:ext cx="792619" cy="257196"/>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cs-CZ" dirty="0">
                  <a:solidFill>
                    <a:schemeClr val="tx1"/>
                  </a:solidFill>
                </a:rPr>
                <a:t>2 torr</a:t>
              </a:r>
            </a:p>
          </p:txBody>
        </p:sp>
        <p:sp>
          <p:nvSpPr>
            <p:cNvPr id="6" name="Zaoblený obdélník 5">
              <a:extLst>
                <a:ext uri="{FF2B5EF4-FFF2-40B4-BE49-F238E27FC236}">
                  <a16:creationId xmlns:a16="http://schemas.microsoft.com/office/drawing/2014/main" id="{D79067F6-AF2C-4F17-B236-F153394E8628}"/>
                </a:ext>
              </a:extLst>
            </p:cNvPr>
            <p:cNvSpPr/>
            <p:nvPr/>
          </p:nvSpPr>
          <p:spPr>
            <a:xfrm>
              <a:off x="8180351" y="476672"/>
              <a:ext cx="859333" cy="720785"/>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cs-CZ" dirty="0">
                  <a:solidFill>
                    <a:schemeClr val="tx1"/>
                  </a:solidFill>
                </a:rPr>
                <a:t>PvO2</a:t>
              </a:r>
            </a:p>
          </p:txBody>
        </p:sp>
        <p:sp>
          <p:nvSpPr>
            <p:cNvPr id="7" name="Šipka dolů 6">
              <a:extLst>
                <a:ext uri="{FF2B5EF4-FFF2-40B4-BE49-F238E27FC236}">
                  <a16:creationId xmlns:a16="http://schemas.microsoft.com/office/drawing/2014/main" id="{3A6B213F-7089-46EE-A05A-39DC3C104C83}"/>
                </a:ext>
              </a:extLst>
            </p:cNvPr>
            <p:cNvSpPr/>
            <p:nvPr/>
          </p:nvSpPr>
          <p:spPr>
            <a:xfrm>
              <a:off x="8420201" y="1197457"/>
              <a:ext cx="544827" cy="391827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dirty="0">
                <a:solidFill>
                  <a:schemeClr val="tx1"/>
                </a:solidFill>
              </a:endParaRPr>
            </a:p>
          </p:txBody>
        </p:sp>
      </p:grpSp>
      <p:grpSp>
        <p:nvGrpSpPr>
          <p:cNvPr id="9" name="Skupina 8">
            <a:extLst>
              <a:ext uri="{FF2B5EF4-FFF2-40B4-BE49-F238E27FC236}">
                <a16:creationId xmlns:a16="http://schemas.microsoft.com/office/drawing/2014/main" id="{37A1F86D-735E-4183-AFFB-DBD4D1C20436}"/>
              </a:ext>
            </a:extLst>
          </p:cNvPr>
          <p:cNvGrpSpPr/>
          <p:nvPr/>
        </p:nvGrpSpPr>
        <p:grpSpPr>
          <a:xfrm>
            <a:off x="6544532" y="1557338"/>
            <a:ext cx="2363506" cy="369332"/>
            <a:chOff x="5020532" y="1557338"/>
            <a:chExt cx="2363506" cy="369332"/>
          </a:xfrm>
        </p:grpSpPr>
        <p:sp>
          <p:nvSpPr>
            <p:cNvPr id="1031" name="TextovéPole 1030">
              <a:extLst>
                <a:ext uri="{FF2B5EF4-FFF2-40B4-BE49-F238E27FC236}">
                  <a16:creationId xmlns:a16="http://schemas.microsoft.com/office/drawing/2014/main" id="{A368D8BA-89DC-48AE-B613-6909D5E4DF85}"/>
                </a:ext>
              </a:extLst>
            </p:cNvPr>
            <p:cNvSpPr txBox="1">
              <a:spLocks noChangeArrowheads="1"/>
            </p:cNvSpPr>
            <p:nvPr/>
          </p:nvSpPr>
          <p:spPr bwMode="auto">
            <a:xfrm>
              <a:off x="5159375" y="1557338"/>
              <a:ext cx="22246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dirty="0" err="1"/>
                <a:t>Difusing</a:t>
              </a:r>
              <a:r>
                <a:rPr lang="cs-CZ" altLang="cs-CZ" dirty="0"/>
                <a:t> </a:t>
              </a:r>
              <a:r>
                <a:rPr lang="cs-CZ" altLang="cs-CZ" dirty="0" err="1"/>
                <a:t>Capacity</a:t>
              </a:r>
              <a:endParaRPr lang="cs-CZ" altLang="cs-CZ" dirty="0"/>
            </a:p>
          </p:txBody>
        </p:sp>
        <p:sp>
          <p:nvSpPr>
            <p:cNvPr id="3" name="Šipka: dolů 2">
              <a:extLst>
                <a:ext uri="{FF2B5EF4-FFF2-40B4-BE49-F238E27FC236}">
                  <a16:creationId xmlns:a16="http://schemas.microsoft.com/office/drawing/2014/main" id="{780ABE2D-B16A-42F9-8BEC-4CADD14A1C95}"/>
                </a:ext>
              </a:extLst>
            </p:cNvPr>
            <p:cNvSpPr/>
            <p:nvPr/>
          </p:nvSpPr>
          <p:spPr>
            <a:xfrm>
              <a:off x="5020532" y="1667164"/>
              <a:ext cx="147358" cy="201325"/>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Tree>
    <p:extLst>
      <p:ext uri="{BB962C8B-B14F-4D97-AF65-F5344CB8AC3E}">
        <p14:creationId xmlns:p14="http://schemas.microsoft.com/office/powerpoint/2010/main" val="36594248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E72C1F47-5003-48B0-B069-80E99A5B10A3}"/>
              </a:ext>
            </a:extLst>
          </p:cNvPr>
          <p:cNvSpPr/>
          <p:nvPr/>
        </p:nvSpPr>
        <p:spPr>
          <a:xfrm>
            <a:off x="3935416" y="1268413"/>
            <a:ext cx="5761037" cy="41767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cxnSp>
        <p:nvCxnSpPr>
          <p:cNvPr id="4" name="Přímá spojnice 3">
            <a:extLst>
              <a:ext uri="{FF2B5EF4-FFF2-40B4-BE49-F238E27FC236}">
                <a16:creationId xmlns:a16="http://schemas.microsoft.com/office/drawing/2014/main" id="{A5745238-0E10-401F-A867-72E54A4FE49A}"/>
              </a:ext>
            </a:extLst>
          </p:cNvPr>
          <p:cNvCxnSpPr/>
          <p:nvPr/>
        </p:nvCxnSpPr>
        <p:spPr>
          <a:xfrm>
            <a:off x="3863975" y="4524375"/>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Přímá spojnice 7">
            <a:extLst>
              <a:ext uri="{FF2B5EF4-FFF2-40B4-BE49-F238E27FC236}">
                <a16:creationId xmlns:a16="http://schemas.microsoft.com/office/drawing/2014/main" id="{094E295E-87A5-45EB-B0F2-95A44FACAE1E}"/>
              </a:ext>
            </a:extLst>
          </p:cNvPr>
          <p:cNvCxnSpPr/>
          <p:nvPr/>
        </p:nvCxnSpPr>
        <p:spPr>
          <a:xfrm>
            <a:off x="3792541" y="4494213"/>
            <a:ext cx="1047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Přímá spojnice 11">
            <a:extLst>
              <a:ext uri="{FF2B5EF4-FFF2-40B4-BE49-F238E27FC236}">
                <a16:creationId xmlns:a16="http://schemas.microsoft.com/office/drawing/2014/main" id="{7C0C2D36-14AB-4DF6-9196-D673D312E2A1}"/>
              </a:ext>
            </a:extLst>
          </p:cNvPr>
          <p:cNvCxnSpPr/>
          <p:nvPr/>
        </p:nvCxnSpPr>
        <p:spPr>
          <a:xfrm>
            <a:off x="3798888" y="3548063"/>
            <a:ext cx="10636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Přímá spojnice 12">
            <a:extLst>
              <a:ext uri="{FF2B5EF4-FFF2-40B4-BE49-F238E27FC236}">
                <a16:creationId xmlns:a16="http://schemas.microsoft.com/office/drawing/2014/main" id="{B08C9DE6-78B3-4C42-8144-0FFFD5040809}"/>
              </a:ext>
            </a:extLst>
          </p:cNvPr>
          <p:cNvCxnSpPr/>
          <p:nvPr/>
        </p:nvCxnSpPr>
        <p:spPr>
          <a:xfrm>
            <a:off x="3806828" y="2586038"/>
            <a:ext cx="1063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Přímá spojnice 13">
            <a:extLst>
              <a:ext uri="{FF2B5EF4-FFF2-40B4-BE49-F238E27FC236}">
                <a16:creationId xmlns:a16="http://schemas.microsoft.com/office/drawing/2014/main" id="{A1027B4F-26BC-4404-881F-B0F89DE15601}"/>
              </a:ext>
            </a:extLst>
          </p:cNvPr>
          <p:cNvCxnSpPr/>
          <p:nvPr/>
        </p:nvCxnSpPr>
        <p:spPr>
          <a:xfrm>
            <a:off x="3814763" y="1628775"/>
            <a:ext cx="106362" cy="0"/>
          </a:xfrm>
          <a:prstGeom prst="line">
            <a:avLst/>
          </a:prstGeom>
        </p:spPr>
        <p:style>
          <a:lnRef idx="1">
            <a:schemeClr val="accent1"/>
          </a:lnRef>
          <a:fillRef idx="0">
            <a:schemeClr val="accent1"/>
          </a:fillRef>
          <a:effectRef idx="0">
            <a:schemeClr val="accent1"/>
          </a:effectRef>
          <a:fontRef idx="minor">
            <a:schemeClr val="tx1"/>
          </a:fontRef>
        </p:style>
      </p:cxnSp>
      <p:sp>
        <p:nvSpPr>
          <p:cNvPr id="120840" name="TextovéPole 9">
            <a:extLst>
              <a:ext uri="{FF2B5EF4-FFF2-40B4-BE49-F238E27FC236}">
                <a16:creationId xmlns:a16="http://schemas.microsoft.com/office/drawing/2014/main" id="{BB7794EC-DB0B-4DDF-9422-E5C8232144D0}"/>
              </a:ext>
            </a:extLst>
          </p:cNvPr>
          <p:cNvSpPr txBox="1">
            <a:spLocks noChangeArrowheads="1"/>
          </p:cNvSpPr>
          <p:nvPr/>
        </p:nvSpPr>
        <p:spPr bwMode="auto">
          <a:xfrm>
            <a:off x="3143253" y="431641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1000</a:t>
            </a:r>
          </a:p>
        </p:txBody>
      </p:sp>
      <p:sp>
        <p:nvSpPr>
          <p:cNvPr id="120841" name="TextovéPole 15">
            <a:extLst>
              <a:ext uri="{FF2B5EF4-FFF2-40B4-BE49-F238E27FC236}">
                <a16:creationId xmlns:a16="http://schemas.microsoft.com/office/drawing/2014/main" id="{121FACD6-A64F-4835-8ED0-36916BB6E689}"/>
              </a:ext>
            </a:extLst>
          </p:cNvPr>
          <p:cNvSpPr txBox="1">
            <a:spLocks noChangeArrowheads="1"/>
          </p:cNvSpPr>
          <p:nvPr/>
        </p:nvSpPr>
        <p:spPr bwMode="auto">
          <a:xfrm>
            <a:off x="3167066" y="3355975"/>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2000</a:t>
            </a:r>
          </a:p>
        </p:txBody>
      </p:sp>
      <p:sp>
        <p:nvSpPr>
          <p:cNvPr id="120842" name="TextovéPole 16">
            <a:extLst>
              <a:ext uri="{FF2B5EF4-FFF2-40B4-BE49-F238E27FC236}">
                <a16:creationId xmlns:a16="http://schemas.microsoft.com/office/drawing/2014/main" id="{4D43DD43-480D-443A-8D01-565FE8DC9AA4}"/>
              </a:ext>
            </a:extLst>
          </p:cNvPr>
          <p:cNvSpPr txBox="1">
            <a:spLocks noChangeArrowheads="1"/>
          </p:cNvSpPr>
          <p:nvPr/>
        </p:nvSpPr>
        <p:spPr bwMode="auto">
          <a:xfrm>
            <a:off x="3184528" y="241141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3000</a:t>
            </a:r>
          </a:p>
        </p:txBody>
      </p:sp>
      <p:sp>
        <p:nvSpPr>
          <p:cNvPr id="120843" name="TextovéPole 17">
            <a:extLst>
              <a:ext uri="{FF2B5EF4-FFF2-40B4-BE49-F238E27FC236}">
                <a16:creationId xmlns:a16="http://schemas.microsoft.com/office/drawing/2014/main" id="{482443EC-5551-4D3A-BF89-DAC8F3885925}"/>
              </a:ext>
            </a:extLst>
          </p:cNvPr>
          <p:cNvSpPr txBox="1">
            <a:spLocks noChangeArrowheads="1"/>
          </p:cNvSpPr>
          <p:nvPr/>
        </p:nvSpPr>
        <p:spPr bwMode="auto">
          <a:xfrm>
            <a:off x="3187703" y="145256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4000</a:t>
            </a:r>
          </a:p>
        </p:txBody>
      </p:sp>
      <p:sp>
        <p:nvSpPr>
          <p:cNvPr id="120844" name="TextovéPole 18">
            <a:extLst>
              <a:ext uri="{FF2B5EF4-FFF2-40B4-BE49-F238E27FC236}">
                <a16:creationId xmlns:a16="http://schemas.microsoft.com/office/drawing/2014/main" id="{05BB355F-AC01-40A3-8A99-7D1AF441DDE0}"/>
              </a:ext>
            </a:extLst>
          </p:cNvPr>
          <p:cNvSpPr txBox="1">
            <a:spLocks noChangeArrowheads="1"/>
          </p:cNvSpPr>
          <p:nvPr/>
        </p:nvSpPr>
        <p:spPr bwMode="auto">
          <a:xfrm>
            <a:off x="3778250" y="5795963"/>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0</a:t>
            </a:r>
          </a:p>
        </p:txBody>
      </p:sp>
      <p:sp>
        <p:nvSpPr>
          <p:cNvPr id="120845" name="TextovéPole 19">
            <a:extLst>
              <a:ext uri="{FF2B5EF4-FFF2-40B4-BE49-F238E27FC236}">
                <a16:creationId xmlns:a16="http://schemas.microsoft.com/office/drawing/2014/main" id="{694B36F1-ECD1-45AF-A9F2-1781A556E65A}"/>
              </a:ext>
            </a:extLst>
          </p:cNvPr>
          <p:cNvSpPr txBox="1">
            <a:spLocks noChangeArrowheads="1"/>
          </p:cNvSpPr>
          <p:nvPr/>
        </p:nvSpPr>
        <p:spPr bwMode="auto">
          <a:xfrm>
            <a:off x="4295775"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a:t>
            </a:r>
          </a:p>
        </p:txBody>
      </p:sp>
      <p:sp>
        <p:nvSpPr>
          <p:cNvPr id="120846" name="TextovéPole 20">
            <a:extLst>
              <a:ext uri="{FF2B5EF4-FFF2-40B4-BE49-F238E27FC236}">
                <a16:creationId xmlns:a16="http://schemas.microsoft.com/office/drawing/2014/main" id="{25AAD6FF-C549-4223-9B41-78D6C3DCCF7B}"/>
              </a:ext>
            </a:extLst>
          </p:cNvPr>
          <p:cNvSpPr txBox="1">
            <a:spLocks noChangeArrowheads="1"/>
          </p:cNvSpPr>
          <p:nvPr/>
        </p:nvSpPr>
        <p:spPr bwMode="auto">
          <a:xfrm>
            <a:off x="4862513"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20</a:t>
            </a:r>
          </a:p>
        </p:txBody>
      </p:sp>
      <p:sp>
        <p:nvSpPr>
          <p:cNvPr id="120847" name="TextovéPole 21">
            <a:extLst>
              <a:ext uri="{FF2B5EF4-FFF2-40B4-BE49-F238E27FC236}">
                <a16:creationId xmlns:a16="http://schemas.microsoft.com/office/drawing/2014/main" id="{E884FF55-DCE6-4969-908F-D60AF6A8B3B2}"/>
              </a:ext>
            </a:extLst>
          </p:cNvPr>
          <p:cNvSpPr txBox="1">
            <a:spLocks noChangeArrowheads="1"/>
          </p:cNvSpPr>
          <p:nvPr/>
        </p:nvSpPr>
        <p:spPr bwMode="auto">
          <a:xfrm>
            <a:off x="5435600"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30</a:t>
            </a:r>
          </a:p>
        </p:txBody>
      </p:sp>
      <p:sp>
        <p:nvSpPr>
          <p:cNvPr id="120848" name="TextovéPole 22">
            <a:extLst>
              <a:ext uri="{FF2B5EF4-FFF2-40B4-BE49-F238E27FC236}">
                <a16:creationId xmlns:a16="http://schemas.microsoft.com/office/drawing/2014/main" id="{1D1AE42D-A819-4C2C-8BAC-E08D4838CA9C}"/>
              </a:ext>
            </a:extLst>
          </p:cNvPr>
          <p:cNvSpPr txBox="1">
            <a:spLocks noChangeArrowheads="1"/>
          </p:cNvSpPr>
          <p:nvPr/>
        </p:nvSpPr>
        <p:spPr bwMode="auto">
          <a:xfrm>
            <a:off x="600868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40</a:t>
            </a:r>
          </a:p>
        </p:txBody>
      </p:sp>
      <p:sp>
        <p:nvSpPr>
          <p:cNvPr id="120849" name="TextovéPole 23">
            <a:extLst>
              <a:ext uri="{FF2B5EF4-FFF2-40B4-BE49-F238E27FC236}">
                <a16:creationId xmlns:a16="http://schemas.microsoft.com/office/drawing/2014/main" id="{D1324588-1116-4463-8DA4-0E4CCABA215A}"/>
              </a:ext>
            </a:extLst>
          </p:cNvPr>
          <p:cNvSpPr txBox="1">
            <a:spLocks noChangeArrowheads="1"/>
          </p:cNvSpPr>
          <p:nvPr/>
        </p:nvSpPr>
        <p:spPr bwMode="auto">
          <a:xfrm>
            <a:off x="6589713"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50</a:t>
            </a:r>
          </a:p>
        </p:txBody>
      </p:sp>
      <p:sp>
        <p:nvSpPr>
          <p:cNvPr id="120850" name="TextovéPole 24">
            <a:extLst>
              <a:ext uri="{FF2B5EF4-FFF2-40B4-BE49-F238E27FC236}">
                <a16:creationId xmlns:a16="http://schemas.microsoft.com/office/drawing/2014/main" id="{926F498F-7EFA-4B91-A5BA-8BF764BD0000}"/>
              </a:ext>
            </a:extLst>
          </p:cNvPr>
          <p:cNvSpPr txBox="1">
            <a:spLocks noChangeArrowheads="1"/>
          </p:cNvSpPr>
          <p:nvPr/>
        </p:nvSpPr>
        <p:spPr bwMode="auto">
          <a:xfrm>
            <a:off x="717073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60</a:t>
            </a:r>
          </a:p>
        </p:txBody>
      </p:sp>
      <p:sp>
        <p:nvSpPr>
          <p:cNvPr id="120851" name="TextovéPole 25">
            <a:extLst>
              <a:ext uri="{FF2B5EF4-FFF2-40B4-BE49-F238E27FC236}">
                <a16:creationId xmlns:a16="http://schemas.microsoft.com/office/drawing/2014/main" id="{B6D8A628-A907-453B-BD09-D1694CF6BC04}"/>
              </a:ext>
            </a:extLst>
          </p:cNvPr>
          <p:cNvSpPr txBox="1">
            <a:spLocks noChangeArrowheads="1"/>
          </p:cNvSpPr>
          <p:nvPr/>
        </p:nvSpPr>
        <p:spPr bwMode="auto">
          <a:xfrm>
            <a:off x="773588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70</a:t>
            </a:r>
          </a:p>
        </p:txBody>
      </p:sp>
      <p:sp>
        <p:nvSpPr>
          <p:cNvPr id="120852" name="TextovéPole 26">
            <a:extLst>
              <a:ext uri="{FF2B5EF4-FFF2-40B4-BE49-F238E27FC236}">
                <a16:creationId xmlns:a16="http://schemas.microsoft.com/office/drawing/2014/main" id="{9BE658FB-3C1A-497D-89E9-E7F2B09D59E8}"/>
              </a:ext>
            </a:extLst>
          </p:cNvPr>
          <p:cNvSpPr txBox="1">
            <a:spLocks noChangeArrowheads="1"/>
          </p:cNvSpPr>
          <p:nvPr/>
        </p:nvSpPr>
        <p:spPr bwMode="auto">
          <a:xfrm>
            <a:off x="8308975"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80</a:t>
            </a:r>
          </a:p>
        </p:txBody>
      </p:sp>
      <p:sp>
        <p:nvSpPr>
          <p:cNvPr id="120853" name="TextovéPole 27">
            <a:extLst>
              <a:ext uri="{FF2B5EF4-FFF2-40B4-BE49-F238E27FC236}">
                <a16:creationId xmlns:a16="http://schemas.microsoft.com/office/drawing/2014/main" id="{36717B8A-E35E-4D1B-B300-A932AEAD4DFC}"/>
              </a:ext>
            </a:extLst>
          </p:cNvPr>
          <p:cNvSpPr txBox="1">
            <a:spLocks noChangeArrowheads="1"/>
          </p:cNvSpPr>
          <p:nvPr/>
        </p:nvSpPr>
        <p:spPr bwMode="auto">
          <a:xfrm>
            <a:off x="8878888" y="5580063"/>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90</a:t>
            </a:r>
          </a:p>
        </p:txBody>
      </p:sp>
      <p:sp>
        <p:nvSpPr>
          <p:cNvPr id="120854" name="TextovéPole 28">
            <a:extLst>
              <a:ext uri="{FF2B5EF4-FFF2-40B4-BE49-F238E27FC236}">
                <a16:creationId xmlns:a16="http://schemas.microsoft.com/office/drawing/2014/main" id="{FF7FB03A-100F-476E-ACAD-6113A300510A}"/>
              </a:ext>
            </a:extLst>
          </p:cNvPr>
          <p:cNvSpPr txBox="1">
            <a:spLocks noChangeArrowheads="1"/>
          </p:cNvSpPr>
          <p:nvPr/>
        </p:nvSpPr>
        <p:spPr bwMode="auto">
          <a:xfrm>
            <a:off x="9409116" y="5578475"/>
            <a:ext cx="5693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100</a:t>
            </a:r>
          </a:p>
        </p:txBody>
      </p:sp>
      <p:sp>
        <p:nvSpPr>
          <p:cNvPr id="120855" name="TextovéPole 29">
            <a:extLst>
              <a:ext uri="{FF2B5EF4-FFF2-40B4-BE49-F238E27FC236}">
                <a16:creationId xmlns:a16="http://schemas.microsoft.com/office/drawing/2014/main" id="{36382B9A-0915-4827-88FD-2EDDC3D52A3A}"/>
              </a:ext>
            </a:extLst>
          </p:cNvPr>
          <p:cNvSpPr txBox="1">
            <a:spLocks noChangeArrowheads="1"/>
          </p:cNvSpPr>
          <p:nvPr/>
        </p:nvSpPr>
        <p:spPr bwMode="auto">
          <a:xfrm>
            <a:off x="3536950" y="5260975"/>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0</a:t>
            </a:r>
          </a:p>
        </p:txBody>
      </p:sp>
      <p:cxnSp>
        <p:nvCxnSpPr>
          <p:cNvPr id="15" name="Přímá spojnice 14">
            <a:extLst>
              <a:ext uri="{FF2B5EF4-FFF2-40B4-BE49-F238E27FC236}">
                <a16:creationId xmlns:a16="http://schemas.microsoft.com/office/drawing/2014/main" id="{5DB40303-4AE1-4D86-9F56-AFEFEB950C29}"/>
              </a:ext>
            </a:extLst>
          </p:cNvPr>
          <p:cNvCxnSpPr/>
          <p:nvPr/>
        </p:nvCxnSpPr>
        <p:spPr>
          <a:xfrm flipH="1">
            <a:off x="3935413" y="5445125"/>
            <a:ext cx="0" cy="1841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Přímá spojnice 32">
            <a:extLst>
              <a:ext uri="{FF2B5EF4-FFF2-40B4-BE49-F238E27FC236}">
                <a16:creationId xmlns:a16="http://schemas.microsoft.com/office/drawing/2014/main" id="{E3D6157C-8E93-4DFF-9D1C-D70FED9E25A1}"/>
              </a:ext>
            </a:extLst>
          </p:cNvPr>
          <p:cNvCxnSpPr/>
          <p:nvPr/>
        </p:nvCxnSpPr>
        <p:spPr>
          <a:xfrm>
            <a:off x="4511675"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Přímá spojnice 33">
            <a:extLst>
              <a:ext uri="{FF2B5EF4-FFF2-40B4-BE49-F238E27FC236}">
                <a16:creationId xmlns:a16="http://schemas.microsoft.com/office/drawing/2014/main" id="{CDB84B82-F33C-4E7A-ACE5-8584AD04ECA0}"/>
              </a:ext>
            </a:extLst>
          </p:cNvPr>
          <p:cNvCxnSpPr/>
          <p:nvPr/>
        </p:nvCxnSpPr>
        <p:spPr>
          <a:xfrm>
            <a:off x="50800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Přímá spojnice 34">
            <a:extLst>
              <a:ext uri="{FF2B5EF4-FFF2-40B4-BE49-F238E27FC236}">
                <a16:creationId xmlns:a16="http://schemas.microsoft.com/office/drawing/2014/main" id="{C935D46B-F88C-429C-B700-3CE3DA5C1208}"/>
              </a:ext>
            </a:extLst>
          </p:cNvPr>
          <p:cNvCxnSpPr/>
          <p:nvPr/>
        </p:nvCxnSpPr>
        <p:spPr>
          <a:xfrm>
            <a:off x="564673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Přímá spojnice 50">
            <a:extLst>
              <a:ext uri="{FF2B5EF4-FFF2-40B4-BE49-F238E27FC236}">
                <a16:creationId xmlns:a16="http://schemas.microsoft.com/office/drawing/2014/main" id="{F07C3192-C5E1-49C9-96AC-903B0062D41B}"/>
              </a:ext>
            </a:extLst>
          </p:cNvPr>
          <p:cNvCxnSpPr/>
          <p:nvPr/>
        </p:nvCxnSpPr>
        <p:spPr>
          <a:xfrm>
            <a:off x="6232525"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Přímá spojnice 54">
            <a:extLst>
              <a:ext uri="{FF2B5EF4-FFF2-40B4-BE49-F238E27FC236}">
                <a16:creationId xmlns:a16="http://schemas.microsoft.com/office/drawing/2014/main" id="{D9D22CEE-870F-402A-8C0A-8B3791966B4E}"/>
              </a:ext>
            </a:extLst>
          </p:cNvPr>
          <p:cNvCxnSpPr/>
          <p:nvPr/>
        </p:nvCxnSpPr>
        <p:spPr>
          <a:xfrm>
            <a:off x="68087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Přímá spojnice 55">
            <a:extLst>
              <a:ext uri="{FF2B5EF4-FFF2-40B4-BE49-F238E27FC236}">
                <a16:creationId xmlns:a16="http://schemas.microsoft.com/office/drawing/2014/main" id="{25F2B993-AA33-48E2-91B0-2100F1C78D0C}"/>
              </a:ext>
            </a:extLst>
          </p:cNvPr>
          <p:cNvCxnSpPr/>
          <p:nvPr/>
        </p:nvCxnSpPr>
        <p:spPr>
          <a:xfrm>
            <a:off x="73914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Přímá spojnice 56">
            <a:extLst>
              <a:ext uri="{FF2B5EF4-FFF2-40B4-BE49-F238E27FC236}">
                <a16:creationId xmlns:a16="http://schemas.microsoft.com/office/drawing/2014/main" id="{DF0235F5-4CDF-47DA-B79A-3D53212C32C9}"/>
              </a:ext>
            </a:extLst>
          </p:cNvPr>
          <p:cNvCxnSpPr/>
          <p:nvPr/>
        </p:nvCxnSpPr>
        <p:spPr>
          <a:xfrm>
            <a:off x="79756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Přímá spojnice 57">
            <a:extLst>
              <a:ext uri="{FF2B5EF4-FFF2-40B4-BE49-F238E27FC236}">
                <a16:creationId xmlns:a16="http://schemas.microsoft.com/office/drawing/2014/main" id="{024379C7-58AC-43F1-AFC9-A197548B304A}"/>
              </a:ext>
            </a:extLst>
          </p:cNvPr>
          <p:cNvCxnSpPr/>
          <p:nvPr/>
        </p:nvCxnSpPr>
        <p:spPr>
          <a:xfrm>
            <a:off x="85359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Přímá spojnice 58">
            <a:extLst>
              <a:ext uri="{FF2B5EF4-FFF2-40B4-BE49-F238E27FC236}">
                <a16:creationId xmlns:a16="http://schemas.microsoft.com/office/drawing/2014/main" id="{F4995B4C-D88D-464F-8771-C42B8A9BCBFF}"/>
              </a:ext>
            </a:extLst>
          </p:cNvPr>
          <p:cNvCxnSpPr/>
          <p:nvPr/>
        </p:nvCxnSpPr>
        <p:spPr>
          <a:xfrm>
            <a:off x="91201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Přímá spojnice 59">
            <a:extLst>
              <a:ext uri="{FF2B5EF4-FFF2-40B4-BE49-F238E27FC236}">
                <a16:creationId xmlns:a16="http://schemas.microsoft.com/office/drawing/2014/main" id="{A84DF69C-FB8A-4F07-BC39-FF24B2EF03AB}"/>
              </a:ext>
            </a:extLst>
          </p:cNvPr>
          <p:cNvCxnSpPr/>
          <p:nvPr/>
        </p:nvCxnSpPr>
        <p:spPr>
          <a:xfrm>
            <a:off x="97043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0867" name="TextovéPole 60">
            <a:extLst>
              <a:ext uri="{FF2B5EF4-FFF2-40B4-BE49-F238E27FC236}">
                <a16:creationId xmlns:a16="http://schemas.microsoft.com/office/drawing/2014/main" id="{1BE501B9-21CE-4FE9-BFC7-CBEF073FBAD9}"/>
              </a:ext>
            </a:extLst>
          </p:cNvPr>
          <p:cNvSpPr txBox="1">
            <a:spLocks noChangeArrowheads="1"/>
          </p:cNvSpPr>
          <p:nvPr/>
        </p:nvSpPr>
        <p:spPr bwMode="auto">
          <a:xfrm rot="16200000">
            <a:off x="683419" y="3391694"/>
            <a:ext cx="45958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cs-CZ" sz="2000" b="1" dirty="0"/>
              <a:t>Oxygen consumption (VO2) ml / min</a:t>
            </a:r>
            <a:endParaRPr lang="cs-CZ" altLang="cs-CZ" sz="2000" b="1" dirty="0"/>
          </a:p>
        </p:txBody>
      </p:sp>
      <p:sp>
        <p:nvSpPr>
          <p:cNvPr id="120868" name="TextovéPole 4">
            <a:extLst>
              <a:ext uri="{FF2B5EF4-FFF2-40B4-BE49-F238E27FC236}">
                <a16:creationId xmlns:a16="http://schemas.microsoft.com/office/drawing/2014/main" id="{73BD5098-A209-47EF-9FB2-A34284E74D9C}"/>
              </a:ext>
            </a:extLst>
          </p:cNvPr>
          <p:cNvSpPr txBox="1">
            <a:spLocks noChangeArrowheads="1"/>
          </p:cNvSpPr>
          <p:nvPr/>
        </p:nvSpPr>
        <p:spPr bwMode="auto">
          <a:xfrm>
            <a:off x="4440238" y="476250"/>
            <a:ext cx="5067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a:t>Fick principle:  VO</a:t>
            </a:r>
            <a:r>
              <a:rPr lang="cs-CZ" altLang="cs-CZ" sz="2000" b="1" baseline="-25000"/>
              <a:t>2</a:t>
            </a:r>
            <a:r>
              <a:rPr lang="cs-CZ" altLang="cs-CZ" sz="2000" b="1"/>
              <a:t> = Q x [CaO</a:t>
            </a:r>
            <a:r>
              <a:rPr lang="cs-CZ" altLang="cs-CZ" sz="2000" b="1" baseline="-25000"/>
              <a:t>2</a:t>
            </a:r>
            <a:r>
              <a:rPr lang="cs-CZ" altLang="cs-CZ" sz="2000" b="1"/>
              <a:t> – CvO</a:t>
            </a:r>
            <a:r>
              <a:rPr lang="cs-CZ" altLang="cs-CZ" sz="2000" b="1" baseline="-25000"/>
              <a:t>2</a:t>
            </a:r>
            <a:r>
              <a:rPr lang="cs-CZ" altLang="cs-CZ" sz="2000" b="1"/>
              <a:t>]</a:t>
            </a:r>
          </a:p>
        </p:txBody>
      </p:sp>
      <p:sp>
        <p:nvSpPr>
          <p:cNvPr id="52" name="Volný tvar 51">
            <a:extLst>
              <a:ext uri="{FF2B5EF4-FFF2-40B4-BE49-F238E27FC236}">
                <a16:creationId xmlns:a16="http://schemas.microsoft.com/office/drawing/2014/main" id="{AC714E8E-85BC-4F6B-AEF4-95008D7F85D9}"/>
              </a:ext>
            </a:extLst>
          </p:cNvPr>
          <p:cNvSpPr/>
          <p:nvPr/>
        </p:nvSpPr>
        <p:spPr>
          <a:xfrm>
            <a:off x="3927475" y="1565275"/>
            <a:ext cx="5778500" cy="3868738"/>
          </a:xfrm>
          <a:custGeom>
            <a:avLst/>
            <a:gdLst>
              <a:gd name="connsiteX0" fmla="*/ 0 w 5744308"/>
              <a:gd name="connsiteY0" fmla="*/ 0 h 3868615"/>
              <a:gd name="connsiteX1" fmla="*/ 328247 w 5744308"/>
              <a:gd name="connsiteY1" fmla="*/ 78153 h 3868615"/>
              <a:gd name="connsiteX2" fmla="*/ 640862 w 5744308"/>
              <a:gd name="connsiteY2" fmla="*/ 203200 h 3868615"/>
              <a:gd name="connsiteX3" fmla="*/ 859693 w 5744308"/>
              <a:gd name="connsiteY3" fmla="*/ 359507 h 3868615"/>
              <a:gd name="connsiteX4" fmla="*/ 1101970 w 5744308"/>
              <a:gd name="connsiteY4" fmla="*/ 601784 h 3868615"/>
              <a:gd name="connsiteX5" fmla="*/ 2805723 w 5744308"/>
              <a:gd name="connsiteY5" fmla="*/ 2805723 h 3868615"/>
              <a:gd name="connsiteX6" fmla="*/ 3438770 w 5744308"/>
              <a:gd name="connsiteY6" fmla="*/ 3298092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40862 w 5744308"/>
              <a:gd name="connsiteY2" fmla="*/ 203200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687754 w 5744308"/>
              <a:gd name="connsiteY1" fmla="*/ 234461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0523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1101970 w 5744308"/>
              <a:gd name="connsiteY1" fmla="*/ 601784 h 3868615"/>
              <a:gd name="connsiteX2" fmla="*/ 2805723 w 5744308"/>
              <a:gd name="connsiteY2" fmla="*/ 2805723 h 3868615"/>
              <a:gd name="connsiteX3" fmla="*/ 3438770 w 5744308"/>
              <a:gd name="connsiteY3" fmla="*/ 3329354 h 3868615"/>
              <a:gd name="connsiteX4" fmla="*/ 3993662 w 5744308"/>
              <a:gd name="connsiteY4" fmla="*/ 3618523 h 3868615"/>
              <a:gd name="connsiteX5" fmla="*/ 4032739 w 5744308"/>
              <a:gd name="connsiteY5" fmla="*/ 3595077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211015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945968 w 5744308"/>
              <a:gd name="connsiteY2" fmla="*/ 385944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1101970 w 5744308"/>
              <a:gd name="connsiteY1" fmla="*/ 601784 h 3868615"/>
              <a:gd name="connsiteX2" fmla="*/ 2711938 w 5744308"/>
              <a:gd name="connsiteY2" fmla="*/ 2665046 h 3868615"/>
              <a:gd name="connsiteX3" fmla="*/ 3438770 w 5744308"/>
              <a:gd name="connsiteY3" fmla="*/ 3329354 h 3868615"/>
              <a:gd name="connsiteX4" fmla="*/ 3993662 w 5744308"/>
              <a:gd name="connsiteY4" fmla="*/ 3618523 h 3868615"/>
              <a:gd name="connsiteX5" fmla="*/ 4657970 w 5744308"/>
              <a:gd name="connsiteY5" fmla="*/ 3767016 h 3868615"/>
              <a:gd name="connsiteX6" fmla="*/ 5205047 w 5744308"/>
              <a:gd name="connsiteY6" fmla="*/ 3845169 h 3868615"/>
              <a:gd name="connsiteX7" fmla="*/ 5744308 w 5744308"/>
              <a:gd name="connsiteY7"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29812 w 5744308"/>
              <a:gd name="connsiteY1" fmla="*/ 168642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457207 w 5744308"/>
              <a:gd name="connsiteY3" fmla="*/ 970845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1015864 w 5744308"/>
              <a:gd name="connsiteY2" fmla="*/ 492097 h 3868615"/>
              <a:gd name="connsiteX3" fmla="*/ 1457207 w 5744308"/>
              <a:gd name="connsiteY3" fmla="*/ 970845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1015864 w 5744308"/>
              <a:gd name="connsiteY2" fmla="*/ 492097 h 3868615"/>
              <a:gd name="connsiteX3" fmla="*/ 1457207 w 5744308"/>
              <a:gd name="connsiteY3" fmla="*/ 970845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1015864 w 5744308"/>
              <a:gd name="connsiteY2" fmla="*/ 492097 h 3868615"/>
              <a:gd name="connsiteX3" fmla="*/ 1457207 w 5744308"/>
              <a:gd name="connsiteY3" fmla="*/ 970845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1015864 w 5744308"/>
              <a:gd name="connsiteY2" fmla="*/ 492097 h 3868615"/>
              <a:gd name="connsiteX3" fmla="*/ 1457207 w 5744308"/>
              <a:gd name="connsiteY3" fmla="*/ 970845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1015864 w 5744308"/>
              <a:gd name="connsiteY2" fmla="*/ 492097 h 3868615"/>
              <a:gd name="connsiteX3" fmla="*/ 1457207 w 5744308"/>
              <a:gd name="connsiteY3" fmla="*/ 970845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44308" h="3868615">
                <a:moveTo>
                  <a:pt x="0" y="0"/>
                </a:moveTo>
                <a:cubicBezTo>
                  <a:pt x="97065" y="40034"/>
                  <a:pt x="312324" y="-18304"/>
                  <a:pt x="598737" y="121750"/>
                </a:cubicBezTo>
                <a:cubicBezTo>
                  <a:pt x="898127" y="317596"/>
                  <a:pt x="835778" y="322610"/>
                  <a:pt x="1015864" y="492097"/>
                </a:cubicBezTo>
                <a:cubicBezTo>
                  <a:pt x="1187405" y="683498"/>
                  <a:pt x="1123945" y="596958"/>
                  <a:pt x="1457207" y="970845"/>
                </a:cubicBezTo>
                <a:lnTo>
                  <a:pt x="2913927" y="2586892"/>
                </a:lnTo>
                <a:cubicBezTo>
                  <a:pt x="3296717" y="3012672"/>
                  <a:pt x="3381820" y="3124851"/>
                  <a:pt x="3578608" y="3298092"/>
                </a:cubicBezTo>
                <a:cubicBezTo>
                  <a:pt x="3775396" y="3471333"/>
                  <a:pt x="3891457" y="3553395"/>
                  <a:pt x="4094657" y="3626339"/>
                </a:cubicBezTo>
                <a:cubicBezTo>
                  <a:pt x="4297857" y="3699283"/>
                  <a:pt x="4472905" y="3730544"/>
                  <a:pt x="4657970" y="3767016"/>
                </a:cubicBezTo>
                <a:cubicBezTo>
                  <a:pt x="4843035" y="3803488"/>
                  <a:pt x="5023991" y="3828236"/>
                  <a:pt x="5205047" y="3845169"/>
                </a:cubicBezTo>
                <a:cubicBezTo>
                  <a:pt x="5386103" y="3862102"/>
                  <a:pt x="5565205" y="3862753"/>
                  <a:pt x="5744308" y="3868615"/>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dirty="0"/>
          </a:p>
        </p:txBody>
      </p:sp>
      <p:sp>
        <p:nvSpPr>
          <p:cNvPr id="120874" name="TextovéPole 30">
            <a:extLst>
              <a:ext uri="{FF2B5EF4-FFF2-40B4-BE49-F238E27FC236}">
                <a16:creationId xmlns:a16="http://schemas.microsoft.com/office/drawing/2014/main" id="{B7C00D0F-831E-472A-A1C2-197AEBB62B79}"/>
              </a:ext>
            </a:extLst>
          </p:cNvPr>
          <p:cNvSpPr txBox="1">
            <a:spLocks noChangeArrowheads="1"/>
          </p:cNvSpPr>
          <p:nvPr/>
        </p:nvSpPr>
        <p:spPr bwMode="auto">
          <a:xfrm>
            <a:off x="5280028" y="6159500"/>
            <a:ext cx="26209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dirty="0" err="1"/>
              <a:t>Venous</a:t>
            </a:r>
            <a:r>
              <a:rPr lang="cs-CZ" altLang="cs-CZ" sz="2000" b="1" dirty="0"/>
              <a:t> PO2, </a:t>
            </a:r>
            <a:r>
              <a:rPr lang="cs-CZ" altLang="cs-CZ" sz="2000" b="1" dirty="0" err="1"/>
              <a:t>mmHg</a:t>
            </a:r>
            <a:endParaRPr lang="cs-CZ" altLang="cs-CZ" sz="2000" b="1" dirty="0"/>
          </a:p>
        </p:txBody>
      </p:sp>
      <p:grpSp>
        <p:nvGrpSpPr>
          <p:cNvPr id="22" name="Skupina 21">
            <a:extLst>
              <a:ext uri="{FF2B5EF4-FFF2-40B4-BE49-F238E27FC236}">
                <a16:creationId xmlns:a16="http://schemas.microsoft.com/office/drawing/2014/main" id="{E68E29D8-E497-444D-9159-42CA4D7F2FA6}"/>
              </a:ext>
            </a:extLst>
          </p:cNvPr>
          <p:cNvGrpSpPr/>
          <p:nvPr/>
        </p:nvGrpSpPr>
        <p:grpSpPr>
          <a:xfrm>
            <a:off x="7784446" y="3634374"/>
            <a:ext cx="2974633" cy="1995419"/>
            <a:chOff x="7795776" y="3608245"/>
            <a:chExt cx="2974633" cy="1995419"/>
          </a:xfrm>
        </p:grpSpPr>
        <p:cxnSp>
          <p:nvCxnSpPr>
            <p:cNvPr id="9" name="Přímá spojnice se šipkou 8">
              <a:extLst>
                <a:ext uri="{FF2B5EF4-FFF2-40B4-BE49-F238E27FC236}">
                  <a16:creationId xmlns:a16="http://schemas.microsoft.com/office/drawing/2014/main" id="{25ADE32D-A543-497C-BD45-5020EDEC764C}"/>
                </a:ext>
              </a:extLst>
            </p:cNvPr>
            <p:cNvCxnSpPr>
              <a:cxnSpLocks/>
            </p:cNvCxnSpPr>
            <p:nvPr/>
          </p:nvCxnSpPr>
          <p:spPr>
            <a:xfrm flipH="1" flipV="1">
              <a:off x="9718790" y="5426699"/>
              <a:ext cx="145682" cy="207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20" name="Skupina 19">
              <a:extLst>
                <a:ext uri="{FF2B5EF4-FFF2-40B4-BE49-F238E27FC236}">
                  <a16:creationId xmlns:a16="http://schemas.microsoft.com/office/drawing/2014/main" id="{05EFACDA-DA74-499A-A56C-9AC0416C9650}"/>
                </a:ext>
              </a:extLst>
            </p:cNvPr>
            <p:cNvGrpSpPr/>
            <p:nvPr/>
          </p:nvGrpSpPr>
          <p:grpSpPr>
            <a:xfrm>
              <a:off x="8044963" y="4153596"/>
              <a:ext cx="1429174" cy="1210752"/>
              <a:chOff x="9629588" y="4653980"/>
              <a:chExt cx="1429174" cy="1210752"/>
            </a:xfrm>
          </p:grpSpPr>
          <p:grpSp>
            <p:nvGrpSpPr>
              <p:cNvPr id="65" name="Skupina 64">
                <a:extLst>
                  <a:ext uri="{FF2B5EF4-FFF2-40B4-BE49-F238E27FC236}">
                    <a16:creationId xmlns:a16="http://schemas.microsoft.com/office/drawing/2014/main" id="{6EE719AE-984C-4466-A8CF-A25636DF7E89}"/>
                  </a:ext>
                </a:extLst>
              </p:cNvPr>
              <p:cNvGrpSpPr/>
              <p:nvPr/>
            </p:nvGrpSpPr>
            <p:grpSpPr>
              <a:xfrm>
                <a:off x="9629588" y="4653980"/>
                <a:ext cx="1429174" cy="1210752"/>
                <a:chOff x="8199055" y="1526905"/>
                <a:chExt cx="1429174" cy="1210752"/>
              </a:xfrm>
            </p:grpSpPr>
            <p:grpSp>
              <p:nvGrpSpPr>
                <p:cNvPr id="66" name="Skupina 65">
                  <a:extLst>
                    <a:ext uri="{FF2B5EF4-FFF2-40B4-BE49-F238E27FC236}">
                      <a16:creationId xmlns:a16="http://schemas.microsoft.com/office/drawing/2014/main" id="{0C098029-61EF-40D6-9F7D-5D2E7739A771}"/>
                    </a:ext>
                  </a:extLst>
                </p:cNvPr>
                <p:cNvGrpSpPr/>
                <p:nvPr/>
              </p:nvGrpSpPr>
              <p:grpSpPr>
                <a:xfrm>
                  <a:off x="8465955" y="1737635"/>
                  <a:ext cx="871929" cy="1000022"/>
                  <a:chOff x="8513685" y="1743725"/>
                  <a:chExt cx="871929" cy="1000022"/>
                </a:xfrm>
              </p:grpSpPr>
              <p:sp>
                <p:nvSpPr>
                  <p:cNvPr id="69" name="Volný tvar: obrazec 68">
                    <a:extLst>
                      <a:ext uri="{FF2B5EF4-FFF2-40B4-BE49-F238E27FC236}">
                        <a16:creationId xmlns:a16="http://schemas.microsoft.com/office/drawing/2014/main" id="{C01F461F-989A-41A8-B418-C6CFA91CB384}"/>
                      </a:ext>
                    </a:extLst>
                  </p:cNvPr>
                  <p:cNvSpPr/>
                  <p:nvPr/>
                </p:nvSpPr>
                <p:spPr>
                  <a:xfrm>
                    <a:off x="8878196" y="1743725"/>
                    <a:ext cx="507418" cy="414511"/>
                  </a:xfrm>
                  <a:custGeom>
                    <a:avLst/>
                    <a:gdLst>
                      <a:gd name="connsiteX0" fmla="*/ 207763 w 234903"/>
                      <a:gd name="connsiteY0" fmla="*/ 0 h 670513"/>
                      <a:gd name="connsiteX1" fmla="*/ 219848 w 234903"/>
                      <a:gd name="connsiteY1" fmla="*/ 314200 h 670513"/>
                      <a:gd name="connsiteX2" fmla="*/ 26494 w 234903"/>
                      <a:gd name="connsiteY2" fmla="*/ 342397 h 670513"/>
                      <a:gd name="connsiteX3" fmla="*/ 2325 w 234903"/>
                      <a:gd name="connsiteY3" fmla="*/ 640483 h 670513"/>
                      <a:gd name="connsiteX4" fmla="*/ 2325 w 234903"/>
                      <a:gd name="connsiteY4" fmla="*/ 644511 h 670513"/>
                      <a:gd name="connsiteX0" fmla="*/ 225666 w 243135"/>
                      <a:gd name="connsiteY0" fmla="*/ 0 h 706283"/>
                      <a:gd name="connsiteX1" fmla="*/ 219848 w 243135"/>
                      <a:gd name="connsiteY1" fmla="*/ 349970 h 706283"/>
                      <a:gd name="connsiteX2" fmla="*/ 26494 w 243135"/>
                      <a:gd name="connsiteY2" fmla="*/ 378167 h 706283"/>
                      <a:gd name="connsiteX3" fmla="*/ 2325 w 243135"/>
                      <a:gd name="connsiteY3" fmla="*/ 676253 h 706283"/>
                      <a:gd name="connsiteX4" fmla="*/ 2325 w 243135"/>
                      <a:gd name="connsiteY4" fmla="*/ 680281 h 706283"/>
                      <a:gd name="connsiteX0" fmla="*/ 225666 w 234602"/>
                      <a:gd name="connsiteY0" fmla="*/ 0 h 706283"/>
                      <a:gd name="connsiteX1" fmla="*/ 194784 w 234602"/>
                      <a:gd name="connsiteY1" fmla="*/ 330098 h 706283"/>
                      <a:gd name="connsiteX2" fmla="*/ 26494 w 234602"/>
                      <a:gd name="connsiteY2" fmla="*/ 378167 h 706283"/>
                      <a:gd name="connsiteX3" fmla="*/ 2325 w 234602"/>
                      <a:gd name="connsiteY3" fmla="*/ 676253 h 706283"/>
                      <a:gd name="connsiteX4" fmla="*/ 2325 w 234602"/>
                      <a:gd name="connsiteY4" fmla="*/ 680281 h 706283"/>
                      <a:gd name="connsiteX0" fmla="*/ 225666 w 225666"/>
                      <a:gd name="connsiteY0" fmla="*/ 0 h 706283"/>
                      <a:gd name="connsiteX1" fmla="*/ 194784 w 225666"/>
                      <a:gd name="connsiteY1" fmla="*/ 330098 h 706283"/>
                      <a:gd name="connsiteX2" fmla="*/ 26494 w 225666"/>
                      <a:gd name="connsiteY2" fmla="*/ 378167 h 706283"/>
                      <a:gd name="connsiteX3" fmla="*/ 2325 w 225666"/>
                      <a:gd name="connsiteY3" fmla="*/ 676253 h 706283"/>
                      <a:gd name="connsiteX4" fmla="*/ 2325 w 225666"/>
                      <a:gd name="connsiteY4" fmla="*/ 680281 h 706283"/>
                      <a:gd name="connsiteX0" fmla="*/ 225666 w 225666"/>
                      <a:gd name="connsiteY0" fmla="*/ 0 h 706283"/>
                      <a:gd name="connsiteX1" fmla="*/ 194784 w 225666"/>
                      <a:gd name="connsiteY1" fmla="*/ 330098 h 706283"/>
                      <a:gd name="connsiteX2" fmla="*/ 26494 w 225666"/>
                      <a:gd name="connsiteY2" fmla="*/ 378167 h 706283"/>
                      <a:gd name="connsiteX3" fmla="*/ 2325 w 225666"/>
                      <a:gd name="connsiteY3" fmla="*/ 676253 h 706283"/>
                      <a:gd name="connsiteX4" fmla="*/ 2325 w 225666"/>
                      <a:gd name="connsiteY4" fmla="*/ 680281 h 706283"/>
                      <a:gd name="connsiteX0" fmla="*/ 224204 w 224204"/>
                      <a:gd name="connsiteY0" fmla="*/ 0 h 676253"/>
                      <a:gd name="connsiteX1" fmla="*/ 193322 w 224204"/>
                      <a:gd name="connsiteY1" fmla="*/ 330098 h 676253"/>
                      <a:gd name="connsiteX2" fmla="*/ 25032 w 224204"/>
                      <a:gd name="connsiteY2" fmla="*/ 378167 h 676253"/>
                      <a:gd name="connsiteX3" fmla="*/ 863 w 224204"/>
                      <a:gd name="connsiteY3" fmla="*/ 676253 h 676253"/>
                      <a:gd name="connsiteX0" fmla="*/ 199172 w 199172"/>
                      <a:gd name="connsiteY0" fmla="*/ 0 h 378167"/>
                      <a:gd name="connsiteX1" fmla="*/ 168290 w 199172"/>
                      <a:gd name="connsiteY1" fmla="*/ 330098 h 378167"/>
                      <a:gd name="connsiteX2" fmla="*/ 0 w 199172"/>
                      <a:gd name="connsiteY2" fmla="*/ 378167 h 378167"/>
                      <a:gd name="connsiteX0" fmla="*/ 310170 w 311317"/>
                      <a:gd name="connsiteY0" fmla="*/ 0 h 381772"/>
                      <a:gd name="connsiteX1" fmla="*/ 279288 w 311317"/>
                      <a:gd name="connsiteY1" fmla="*/ 330098 h 381772"/>
                      <a:gd name="connsiteX2" fmla="*/ 0 w 311317"/>
                      <a:gd name="connsiteY2" fmla="*/ 381772 h 381772"/>
                      <a:gd name="connsiteX0" fmla="*/ 295847 w 296144"/>
                      <a:gd name="connsiteY0" fmla="*/ 0 h 370958"/>
                      <a:gd name="connsiteX1" fmla="*/ 264965 w 296144"/>
                      <a:gd name="connsiteY1" fmla="*/ 330098 h 370958"/>
                      <a:gd name="connsiteX2" fmla="*/ 0 w 296144"/>
                      <a:gd name="connsiteY2" fmla="*/ 370958 h 370958"/>
                    </a:gdLst>
                    <a:ahLst/>
                    <a:cxnLst>
                      <a:cxn ang="0">
                        <a:pos x="connsiteX0" y="connsiteY0"/>
                      </a:cxn>
                      <a:cxn ang="0">
                        <a:pos x="connsiteX1" y="connsiteY1"/>
                      </a:cxn>
                      <a:cxn ang="0">
                        <a:pos x="connsiteX2" y="connsiteY2"/>
                      </a:cxn>
                    </a:cxnLst>
                    <a:rect l="l" t="t" r="r" b="b"/>
                    <a:pathLst>
                      <a:path w="296144" h="370958">
                        <a:moveTo>
                          <a:pt x="295847" y="0"/>
                        </a:moveTo>
                        <a:cubicBezTo>
                          <a:pt x="288350" y="269160"/>
                          <a:pt x="314273" y="268272"/>
                          <a:pt x="264965" y="330098"/>
                        </a:cubicBezTo>
                        <a:cubicBezTo>
                          <a:pt x="215657" y="391924"/>
                          <a:pt x="32077" y="313266"/>
                          <a:pt x="0" y="370958"/>
                        </a:cubicBezTo>
                      </a:path>
                    </a:pathLst>
                  </a:custGeom>
                  <a:noFill/>
                  <a:ln w="76200">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0" name="Volný tvar: obrazec 69">
                    <a:extLst>
                      <a:ext uri="{FF2B5EF4-FFF2-40B4-BE49-F238E27FC236}">
                        <a16:creationId xmlns:a16="http://schemas.microsoft.com/office/drawing/2014/main" id="{31F32183-F41D-46D9-8176-F0FC003AD62C}"/>
                      </a:ext>
                    </a:extLst>
                  </p:cNvPr>
                  <p:cNvSpPr/>
                  <p:nvPr/>
                </p:nvSpPr>
                <p:spPr>
                  <a:xfrm>
                    <a:off x="8513685" y="1747436"/>
                    <a:ext cx="447687" cy="410198"/>
                  </a:xfrm>
                  <a:custGeom>
                    <a:avLst/>
                    <a:gdLst>
                      <a:gd name="connsiteX0" fmla="*/ 310015 w 310015"/>
                      <a:gd name="connsiteY0" fmla="*/ 398791 h 399951"/>
                      <a:gd name="connsiteX1" fmla="*/ 148887 w 310015"/>
                      <a:gd name="connsiteY1" fmla="*/ 386706 h 399951"/>
                      <a:gd name="connsiteX2" fmla="*/ 11928 w 310015"/>
                      <a:gd name="connsiteY2" fmla="*/ 366565 h 399951"/>
                      <a:gd name="connsiteX3" fmla="*/ 15957 w 310015"/>
                      <a:gd name="connsiteY3" fmla="*/ 0 h 399951"/>
                      <a:gd name="connsiteX0" fmla="*/ 310601 w 310601"/>
                      <a:gd name="connsiteY0" fmla="*/ 398791 h 407854"/>
                      <a:gd name="connsiteX1" fmla="*/ 157529 w 310601"/>
                      <a:gd name="connsiteY1" fmla="*/ 402819 h 407854"/>
                      <a:gd name="connsiteX2" fmla="*/ 12514 w 310601"/>
                      <a:gd name="connsiteY2" fmla="*/ 366565 h 407854"/>
                      <a:gd name="connsiteX3" fmla="*/ 16543 w 310601"/>
                      <a:gd name="connsiteY3" fmla="*/ 0 h 407854"/>
                      <a:gd name="connsiteX0" fmla="*/ 305780 w 305780"/>
                      <a:gd name="connsiteY0" fmla="*/ 398791 h 410198"/>
                      <a:gd name="connsiteX1" fmla="*/ 152708 w 305780"/>
                      <a:gd name="connsiteY1" fmla="*/ 402819 h 410198"/>
                      <a:gd name="connsiteX2" fmla="*/ 15749 w 305780"/>
                      <a:gd name="connsiteY2" fmla="*/ 370593 h 410198"/>
                      <a:gd name="connsiteX3" fmla="*/ 11722 w 305780"/>
                      <a:gd name="connsiteY3" fmla="*/ 0 h 410198"/>
                      <a:gd name="connsiteX0" fmla="*/ 299963 w 299963"/>
                      <a:gd name="connsiteY0" fmla="*/ 398791 h 410198"/>
                      <a:gd name="connsiteX1" fmla="*/ 146891 w 299963"/>
                      <a:gd name="connsiteY1" fmla="*/ 402819 h 410198"/>
                      <a:gd name="connsiteX2" fmla="*/ 9932 w 299963"/>
                      <a:gd name="connsiteY2" fmla="*/ 370593 h 410198"/>
                      <a:gd name="connsiteX3" fmla="*/ 5905 w 299963"/>
                      <a:gd name="connsiteY3" fmla="*/ 0 h 410198"/>
                    </a:gdLst>
                    <a:ahLst/>
                    <a:cxnLst>
                      <a:cxn ang="0">
                        <a:pos x="connsiteX0" y="connsiteY0"/>
                      </a:cxn>
                      <a:cxn ang="0">
                        <a:pos x="connsiteX1" y="connsiteY1"/>
                      </a:cxn>
                      <a:cxn ang="0">
                        <a:pos x="connsiteX2" y="connsiteY2"/>
                      </a:cxn>
                      <a:cxn ang="0">
                        <a:pos x="connsiteX3" y="connsiteY3"/>
                      </a:cxn>
                    </a:cxnLst>
                    <a:rect l="l" t="t" r="r" b="b"/>
                    <a:pathLst>
                      <a:path w="299963" h="410198">
                        <a:moveTo>
                          <a:pt x="299963" y="398791"/>
                        </a:moveTo>
                        <a:cubicBezTo>
                          <a:pt x="244239" y="395434"/>
                          <a:pt x="195229" y="407519"/>
                          <a:pt x="146891" y="402819"/>
                        </a:cubicBezTo>
                        <a:cubicBezTo>
                          <a:pt x="98553" y="398119"/>
                          <a:pt x="33430" y="437730"/>
                          <a:pt x="9932" y="370593"/>
                        </a:cubicBezTo>
                        <a:cubicBezTo>
                          <a:pt x="-13566" y="303457"/>
                          <a:pt x="12954" y="187311"/>
                          <a:pt x="5905" y="0"/>
                        </a:cubicBezTo>
                      </a:path>
                    </a:pathLst>
                  </a:custGeom>
                  <a:noFill/>
                  <a:ln w="76200">
                    <a:solidFill>
                      <a:srgbClr val="FF0000"/>
                    </a:solid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1" name="TextovéPole 70">
                    <a:extLst>
                      <a:ext uri="{FF2B5EF4-FFF2-40B4-BE49-F238E27FC236}">
                        <a16:creationId xmlns:a16="http://schemas.microsoft.com/office/drawing/2014/main" id="{22BD3CCA-BA8C-4A52-8314-81CD647193A7}"/>
                      </a:ext>
                    </a:extLst>
                  </p:cNvPr>
                  <p:cNvSpPr txBox="1"/>
                  <p:nvPr/>
                </p:nvSpPr>
                <p:spPr>
                  <a:xfrm>
                    <a:off x="8667570" y="2466748"/>
                    <a:ext cx="636264" cy="276999"/>
                  </a:xfrm>
                  <a:prstGeom prst="rect">
                    <a:avLst/>
                  </a:prstGeom>
                  <a:noFill/>
                </p:spPr>
                <p:txBody>
                  <a:bodyPr wrap="none" rtlCol="0">
                    <a:spAutoFit/>
                  </a:bodyPr>
                  <a:lstStyle/>
                  <a:p>
                    <a:r>
                      <a:rPr lang="cs-CZ" sz="1200" dirty="0"/>
                      <a:t>VO</a:t>
                    </a:r>
                    <a:r>
                      <a:rPr lang="cs-CZ" sz="1200" baseline="-25000" dirty="0"/>
                      <a:t>2 </a:t>
                    </a:r>
                    <a:r>
                      <a:rPr lang="cs-CZ" sz="1200" dirty="0"/>
                      <a:t>= 0</a:t>
                    </a:r>
                    <a:endParaRPr lang="en-US" sz="1200" dirty="0"/>
                  </a:p>
                </p:txBody>
              </p:sp>
            </p:grpSp>
            <p:sp>
              <p:nvSpPr>
                <p:cNvPr id="68" name="TextovéPole 67">
                  <a:extLst>
                    <a:ext uri="{FF2B5EF4-FFF2-40B4-BE49-F238E27FC236}">
                      <a16:creationId xmlns:a16="http://schemas.microsoft.com/office/drawing/2014/main" id="{6469B29D-5AE3-4536-948E-080FDFA9FC8C}"/>
                    </a:ext>
                  </a:extLst>
                </p:cNvPr>
                <p:cNvSpPr txBox="1"/>
                <p:nvPr/>
              </p:nvSpPr>
              <p:spPr>
                <a:xfrm>
                  <a:off x="8199055" y="1526905"/>
                  <a:ext cx="1429174" cy="276999"/>
                </a:xfrm>
                <a:prstGeom prst="rect">
                  <a:avLst/>
                </a:prstGeom>
                <a:noFill/>
              </p:spPr>
              <p:txBody>
                <a:bodyPr wrap="none" rtlCol="0">
                  <a:spAutoFit/>
                </a:bodyPr>
                <a:lstStyle/>
                <a:p>
                  <a:r>
                    <a:rPr lang="cs-CZ" sz="1200" dirty="0"/>
                    <a:t>ven. </a:t>
                  </a:r>
                  <a:r>
                    <a:rPr lang="cs-CZ" sz="1200" dirty="0" err="1"/>
                    <a:t>flow</a:t>
                  </a:r>
                  <a:r>
                    <a:rPr lang="cs-CZ" sz="1200" dirty="0"/>
                    <a:t> = art. </a:t>
                  </a:r>
                  <a:r>
                    <a:rPr lang="cs-CZ" sz="1200" dirty="0" err="1"/>
                    <a:t>flow</a:t>
                  </a:r>
                  <a:endParaRPr lang="en-US" sz="1200" baseline="-25000" dirty="0"/>
                </a:p>
              </p:txBody>
            </p:sp>
          </p:grpSp>
          <p:sp>
            <p:nvSpPr>
              <p:cNvPr id="19" name="Volný tvar: obrazec 18">
                <a:extLst>
                  <a:ext uri="{FF2B5EF4-FFF2-40B4-BE49-F238E27FC236}">
                    <a16:creationId xmlns:a16="http://schemas.microsoft.com/office/drawing/2014/main" id="{9490EB25-5BA3-405A-98D7-9F51F7B5DC19}"/>
                  </a:ext>
                </a:extLst>
              </p:cNvPr>
              <p:cNvSpPr/>
              <p:nvPr/>
            </p:nvSpPr>
            <p:spPr>
              <a:xfrm>
                <a:off x="10243212" y="5302483"/>
                <a:ext cx="63449" cy="340216"/>
              </a:xfrm>
              <a:custGeom>
                <a:avLst/>
                <a:gdLst>
                  <a:gd name="connsiteX0" fmla="*/ 139475 w 139475"/>
                  <a:gd name="connsiteY0" fmla="*/ 13888 h 307946"/>
                  <a:gd name="connsiteX1" fmla="*/ 87108 w 139475"/>
                  <a:gd name="connsiteY1" fmla="*/ 5831 h 307946"/>
                  <a:gd name="connsiteX2" fmla="*/ 6544 w 139475"/>
                  <a:gd name="connsiteY2" fmla="*/ 30001 h 307946"/>
                  <a:gd name="connsiteX3" fmla="*/ 10572 w 139475"/>
                  <a:gd name="connsiteY3" fmla="*/ 307946 h 307946"/>
                  <a:gd name="connsiteX0" fmla="*/ 139475 w 139475"/>
                  <a:gd name="connsiteY0" fmla="*/ 9778 h 303836"/>
                  <a:gd name="connsiteX1" fmla="*/ 6544 w 139475"/>
                  <a:gd name="connsiteY1" fmla="*/ 25891 h 303836"/>
                  <a:gd name="connsiteX2" fmla="*/ 10572 w 139475"/>
                  <a:gd name="connsiteY2" fmla="*/ 303836 h 303836"/>
                  <a:gd name="connsiteX0" fmla="*/ 134672 w 134672"/>
                  <a:gd name="connsiteY0" fmla="*/ 0 h 294058"/>
                  <a:gd name="connsiteX1" fmla="*/ 10290 w 134672"/>
                  <a:gd name="connsiteY1" fmla="*/ 68338 h 294058"/>
                  <a:gd name="connsiteX2" fmla="*/ 5769 w 134672"/>
                  <a:gd name="connsiteY2" fmla="*/ 294058 h 294058"/>
                </a:gdLst>
                <a:ahLst/>
                <a:cxnLst>
                  <a:cxn ang="0">
                    <a:pos x="connsiteX0" y="connsiteY0"/>
                  </a:cxn>
                  <a:cxn ang="0">
                    <a:pos x="connsiteX1" y="connsiteY1"/>
                  </a:cxn>
                  <a:cxn ang="0">
                    <a:pos x="connsiteX2" y="connsiteY2"/>
                  </a:cxn>
                </a:cxnLst>
                <a:rect l="l" t="t" r="r" b="b"/>
                <a:pathLst>
                  <a:path w="134672" h="294058">
                    <a:moveTo>
                      <a:pt x="134672" y="0"/>
                    </a:moveTo>
                    <a:cubicBezTo>
                      <a:pt x="106978" y="3357"/>
                      <a:pt x="31774" y="19328"/>
                      <a:pt x="10290" y="68338"/>
                    </a:cubicBezTo>
                    <a:cubicBezTo>
                      <a:pt x="-2466" y="118690"/>
                      <a:pt x="-2623" y="180261"/>
                      <a:pt x="5769" y="294058"/>
                    </a:cubicBezTo>
                  </a:path>
                </a:pathLst>
              </a:custGeom>
              <a:noFill/>
              <a:ln w="9525">
                <a:solidFill>
                  <a:srgbClr val="002060"/>
                </a:solidFill>
                <a:prstDash val="sysDash"/>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sp>
          <p:nvSpPr>
            <p:cNvPr id="72" name="TextovéPole 5">
              <a:extLst>
                <a:ext uri="{FF2B5EF4-FFF2-40B4-BE49-F238E27FC236}">
                  <a16:creationId xmlns:a16="http://schemas.microsoft.com/office/drawing/2014/main" id="{8D17AB17-C334-4EF8-91D9-A6A933CE4667}"/>
                </a:ext>
              </a:extLst>
            </p:cNvPr>
            <p:cNvSpPr txBox="1">
              <a:spLocks noChangeArrowheads="1"/>
            </p:cNvSpPr>
            <p:nvPr/>
          </p:nvSpPr>
          <p:spPr bwMode="auto">
            <a:xfrm>
              <a:off x="7795776" y="3608245"/>
              <a:ext cx="198747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cs-CZ" altLang="cs-CZ" sz="1600" dirty="0"/>
                <a:t>0% </a:t>
              </a:r>
              <a:r>
                <a:rPr lang="cs-CZ" altLang="cs-CZ" sz="1600" dirty="0" err="1"/>
                <a:t>extraction</a:t>
              </a:r>
              <a:r>
                <a:rPr lang="cs-CZ" altLang="cs-CZ" sz="1600" dirty="0"/>
                <a:t> </a:t>
              </a:r>
              <a:r>
                <a:rPr lang="cs-CZ" altLang="cs-CZ" sz="1600" dirty="0" err="1"/>
                <a:t>from</a:t>
              </a:r>
              <a:r>
                <a:rPr lang="cs-CZ" altLang="cs-CZ" sz="1600" dirty="0"/>
                <a:t> </a:t>
              </a:r>
              <a:r>
                <a:rPr lang="cs-CZ" altLang="cs-CZ" sz="1600" dirty="0" err="1"/>
                <a:t>arterial</a:t>
              </a:r>
              <a:r>
                <a:rPr lang="cs-CZ" altLang="cs-CZ" sz="1600" dirty="0"/>
                <a:t> </a:t>
              </a:r>
              <a:r>
                <a:rPr lang="cs-CZ" altLang="cs-CZ" sz="1600" dirty="0" err="1"/>
                <a:t>blood</a:t>
              </a:r>
              <a:endParaRPr lang="cs-CZ" altLang="cs-CZ" sz="1600" baseline="-25000" dirty="0"/>
            </a:p>
          </p:txBody>
        </p:sp>
        <p:sp>
          <p:nvSpPr>
            <p:cNvPr id="74" name="TextovéPole 47">
              <a:extLst>
                <a:ext uri="{FF2B5EF4-FFF2-40B4-BE49-F238E27FC236}">
                  <a16:creationId xmlns:a16="http://schemas.microsoft.com/office/drawing/2014/main" id="{512BD677-7FDF-4313-9607-27B97093D422}"/>
                </a:ext>
              </a:extLst>
            </p:cNvPr>
            <p:cNvSpPr txBox="1">
              <a:spLocks noChangeArrowheads="1"/>
            </p:cNvSpPr>
            <p:nvPr/>
          </p:nvSpPr>
          <p:spPr bwMode="auto">
            <a:xfrm>
              <a:off x="9776226" y="5234332"/>
              <a:ext cx="99418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dirty="0"/>
                <a:t>VO</a:t>
              </a:r>
              <a:r>
                <a:rPr lang="cs-CZ" altLang="cs-CZ" baseline="-25000" dirty="0"/>
                <a:t>2</a:t>
              </a:r>
              <a:r>
                <a:rPr lang="cs-CZ" altLang="cs-CZ" dirty="0"/>
                <a:t> = 0</a:t>
              </a:r>
              <a:endParaRPr lang="cs-CZ" altLang="cs-CZ" baseline="-25000" dirty="0"/>
            </a:p>
          </p:txBody>
        </p:sp>
      </p:grpSp>
      <p:grpSp>
        <p:nvGrpSpPr>
          <p:cNvPr id="75" name="Skupina 74">
            <a:extLst>
              <a:ext uri="{FF2B5EF4-FFF2-40B4-BE49-F238E27FC236}">
                <a16:creationId xmlns:a16="http://schemas.microsoft.com/office/drawing/2014/main" id="{EF466B3C-6A93-4BEB-A574-B9771F526657}"/>
              </a:ext>
            </a:extLst>
          </p:cNvPr>
          <p:cNvGrpSpPr/>
          <p:nvPr/>
        </p:nvGrpSpPr>
        <p:grpSpPr>
          <a:xfrm>
            <a:off x="3925890" y="1293812"/>
            <a:ext cx="5095926" cy="1199022"/>
            <a:chOff x="3925890" y="1293812"/>
            <a:chExt cx="5095926" cy="1199022"/>
          </a:xfrm>
        </p:grpSpPr>
        <p:sp>
          <p:nvSpPr>
            <p:cNvPr id="76" name="TextovéPole 47">
              <a:extLst>
                <a:ext uri="{FF2B5EF4-FFF2-40B4-BE49-F238E27FC236}">
                  <a16:creationId xmlns:a16="http://schemas.microsoft.com/office/drawing/2014/main" id="{37DBEE3D-7233-4F39-B4A4-EFEF05AB6D7F}"/>
                </a:ext>
              </a:extLst>
            </p:cNvPr>
            <p:cNvSpPr txBox="1">
              <a:spLocks noChangeArrowheads="1"/>
            </p:cNvSpPr>
            <p:nvPr/>
          </p:nvSpPr>
          <p:spPr bwMode="auto">
            <a:xfrm>
              <a:off x="4943476" y="1379538"/>
              <a:ext cx="245772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dirty="0"/>
                <a:t>VO</a:t>
              </a:r>
              <a:r>
                <a:rPr lang="cs-CZ" altLang="cs-CZ" baseline="-25000" dirty="0"/>
                <a:t>2</a:t>
              </a:r>
              <a:r>
                <a:rPr lang="cs-CZ" altLang="cs-CZ" dirty="0"/>
                <a:t> = DO</a:t>
              </a:r>
              <a:r>
                <a:rPr lang="cs-CZ" altLang="cs-CZ" baseline="-25000" dirty="0"/>
                <a:t>2</a:t>
              </a:r>
              <a:r>
                <a:rPr lang="cs-CZ" altLang="cs-CZ" dirty="0"/>
                <a:t>=CaO</a:t>
              </a:r>
              <a:r>
                <a:rPr lang="cs-CZ" altLang="cs-CZ" baseline="-25000" dirty="0"/>
                <a:t>2</a:t>
              </a:r>
              <a:r>
                <a:rPr lang="cs-CZ" altLang="cs-CZ" dirty="0"/>
                <a:t> x Q</a:t>
              </a:r>
              <a:endParaRPr lang="cs-CZ" altLang="cs-CZ" baseline="-25000" dirty="0"/>
            </a:p>
          </p:txBody>
        </p:sp>
        <p:cxnSp>
          <p:nvCxnSpPr>
            <p:cNvPr id="77" name="Přímá spojnice se šipkou 76">
              <a:extLst>
                <a:ext uri="{FF2B5EF4-FFF2-40B4-BE49-F238E27FC236}">
                  <a16:creationId xmlns:a16="http://schemas.microsoft.com/office/drawing/2014/main" id="{ABE872C2-9552-4227-97AA-E23BADFA0995}"/>
                </a:ext>
              </a:extLst>
            </p:cNvPr>
            <p:cNvCxnSpPr>
              <a:stCxn id="76" idx="1"/>
            </p:cNvCxnSpPr>
            <p:nvPr/>
          </p:nvCxnSpPr>
          <p:spPr>
            <a:xfrm flipH="1">
              <a:off x="3925890" y="1564204"/>
              <a:ext cx="1017586" cy="1853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8" name="TextovéPole 47">
              <a:extLst>
                <a:ext uri="{FF2B5EF4-FFF2-40B4-BE49-F238E27FC236}">
                  <a16:creationId xmlns:a16="http://schemas.microsoft.com/office/drawing/2014/main" id="{9A6AE294-80E7-4E43-9FD0-5839A33D807C}"/>
                </a:ext>
              </a:extLst>
            </p:cNvPr>
            <p:cNvSpPr txBox="1">
              <a:spLocks noChangeArrowheads="1"/>
            </p:cNvSpPr>
            <p:nvPr/>
          </p:nvSpPr>
          <p:spPr bwMode="auto">
            <a:xfrm>
              <a:off x="4911874" y="1663059"/>
              <a:ext cx="237574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cs-CZ" altLang="cs-CZ" sz="1600" dirty="0"/>
                <a:t>100% </a:t>
              </a:r>
              <a:r>
                <a:rPr lang="cs-CZ" altLang="cs-CZ" sz="1600" dirty="0" err="1"/>
                <a:t>extraction</a:t>
              </a:r>
              <a:r>
                <a:rPr lang="cs-CZ" altLang="cs-CZ" sz="1600" dirty="0"/>
                <a:t> </a:t>
              </a:r>
              <a:r>
                <a:rPr lang="cs-CZ" altLang="cs-CZ" sz="1600" dirty="0" err="1"/>
                <a:t>from</a:t>
              </a:r>
              <a:r>
                <a:rPr lang="cs-CZ" altLang="cs-CZ" sz="1600" dirty="0"/>
                <a:t> </a:t>
              </a:r>
              <a:r>
                <a:rPr lang="cs-CZ" altLang="cs-CZ" sz="1600" dirty="0" err="1"/>
                <a:t>arterial</a:t>
              </a:r>
              <a:r>
                <a:rPr lang="cs-CZ" altLang="cs-CZ" sz="1600" dirty="0"/>
                <a:t> </a:t>
              </a:r>
              <a:r>
                <a:rPr lang="cs-CZ" altLang="cs-CZ" sz="1600" dirty="0" err="1"/>
                <a:t>blood</a:t>
              </a:r>
              <a:endParaRPr lang="cs-CZ" altLang="cs-CZ" sz="1600" dirty="0"/>
            </a:p>
          </p:txBody>
        </p:sp>
        <p:grpSp>
          <p:nvGrpSpPr>
            <p:cNvPr id="79" name="Skupina 78">
              <a:extLst>
                <a:ext uri="{FF2B5EF4-FFF2-40B4-BE49-F238E27FC236}">
                  <a16:creationId xmlns:a16="http://schemas.microsoft.com/office/drawing/2014/main" id="{480BD0E2-4AEF-4364-A867-5925DB43CB22}"/>
                </a:ext>
              </a:extLst>
            </p:cNvPr>
            <p:cNvGrpSpPr/>
            <p:nvPr/>
          </p:nvGrpSpPr>
          <p:grpSpPr>
            <a:xfrm>
              <a:off x="7301901" y="1293812"/>
              <a:ext cx="1719915" cy="1199022"/>
              <a:chOff x="8046486" y="1195428"/>
              <a:chExt cx="1719915" cy="1199022"/>
            </a:xfrm>
          </p:grpSpPr>
          <p:grpSp>
            <p:nvGrpSpPr>
              <p:cNvPr id="80" name="Skupina 79">
                <a:extLst>
                  <a:ext uri="{FF2B5EF4-FFF2-40B4-BE49-F238E27FC236}">
                    <a16:creationId xmlns:a16="http://schemas.microsoft.com/office/drawing/2014/main" id="{DF96A7A6-DC04-4D71-A8A0-7998CF26EF74}"/>
                  </a:ext>
                </a:extLst>
              </p:cNvPr>
              <p:cNvGrpSpPr/>
              <p:nvPr/>
            </p:nvGrpSpPr>
            <p:grpSpPr>
              <a:xfrm>
                <a:off x="8520641" y="1400068"/>
                <a:ext cx="1245760" cy="994382"/>
                <a:chOff x="8568371" y="1406158"/>
                <a:chExt cx="1245760" cy="994382"/>
              </a:xfrm>
            </p:grpSpPr>
            <p:sp>
              <p:nvSpPr>
                <p:cNvPr id="83" name="Volný tvar: obrazec 82">
                  <a:extLst>
                    <a:ext uri="{FF2B5EF4-FFF2-40B4-BE49-F238E27FC236}">
                      <a16:creationId xmlns:a16="http://schemas.microsoft.com/office/drawing/2014/main" id="{72E04F6E-6AFE-4FDE-9272-713801C3AF6A}"/>
                    </a:ext>
                  </a:extLst>
                </p:cNvPr>
                <p:cNvSpPr/>
                <p:nvPr/>
              </p:nvSpPr>
              <p:spPr>
                <a:xfrm>
                  <a:off x="8931511" y="1406158"/>
                  <a:ext cx="440955" cy="789207"/>
                </a:xfrm>
                <a:custGeom>
                  <a:avLst/>
                  <a:gdLst>
                    <a:gd name="connsiteX0" fmla="*/ 207763 w 234903"/>
                    <a:gd name="connsiteY0" fmla="*/ 0 h 670513"/>
                    <a:gd name="connsiteX1" fmla="*/ 219848 w 234903"/>
                    <a:gd name="connsiteY1" fmla="*/ 314200 h 670513"/>
                    <a:gd name="connsiteX2" fmla="*/ 26494 w 234903"/>
                    <a:gd name="connsiteY2" fmla="*/ 342397 h 670513"/>
                    <a:gd name="connsiteX3" fmla="*/ 2325 w 234903"/>
                    <a:gd name="connsiteY3" fmla="*/ 640483 h 670513"/>
                    <a:gd name="connsiteX4" fmla="*/ 2325 w 234903"/>
                    <a:gd name="connsiteY4" fmla="*/ 644511 h 670513"/>
                    <a:gd name="connsiteX0" fmla="*/ 225666 w 243135"/>
                    <a:gd name="connsiteY0" fmla="*/ 0 h 706283"/>
                    <a:gd name="connsiteX1" fmla="*/ 219848 w 243135"/>
                    <a:gd name="connsiteY1" fmla="*/ 349970 h 706283"/>
                    <a:gd name="connsiteX2" fmla="*/ 26494 w 243135"/>
                    <a:gd name="connsiteY2" fmla="*/ 378167 h 706283"/>
                    <a:gd name="connsiteX3" fmla="*/ 2325 w 243135"/>
                    <a:gd name="connsiteY3" fmla="*/ 676253 h 706283"/>
                    <a:gd name="connsiteX4" fmla="*/ 2325 w 243135"/>
                    <a:gd name="connsiteY4" fmla="*/ 680281 h 706283"/>
                    <a:gd name="connsiteX0" fmla="*/ 225666 w 234602"/>
                    <a:gd name="connsiteY0" fmla="*/ 0 h 706283"/>
                    <a:gd name="connsiteX1" fmla="*/ 194784 w 234602"/>
                    <a:gd name="connsiteY1" fmla="*/ 330098 h 706283"/>
                    <a:gd name="connsiteX2" fmla="*/ 26494 w 234602"/>
                    <a:gd name="connsiteY2" fmla="*/ 378167 h 706283"/>
                    <a:gd name="connsiteX3" fmla="*/ 2325 w 234602"/>
                    <a:gd name="connsiteY3" fmla="*/ 676253 h 706283"/>
                    <a:gd name="connsiteX4" fmla="*/ 2325 w 234602"/>
                    <a:gd name="connsiteY4" fmla="*/ 680281 h 706283"/>
                    <a:gd name="connsiteX0" fmla="*/ 225666 w 225666"/>
                    <a:gd name="connsiteY0" fmla="*/ 0 h 706283"/>
                    <a:gd name="connsiteX1" fmla="*/ 194784 w 225666"/>
                    <a:gd name="connsiteY1" fmla="*/ 330098 h 706283"/>
                    <a:gd name="connsiteX2" fmla="*/ 26494 w 225666"/>
                    <a:gd name="connsiteY2" fmla="*/ 378167 h 706283"/>
                    <a:gd name="connsiteX3" fmla="*/ 2325 w 225666"/>
                    <a:gd name="connsiteY3" fmla="*/ 676253 h 706283"/>
                    <a:gd name="connsiteX4" fmla="*/ 2325 w 225666"/>
                    <a:gd name="connsiteY4" fmla="*/ 680281 h 706283"/>
                    <a:gd name="connsiteX0" fmla="*/ 225666 w 225666"/>
                    <a:gd name="connsiteY0" fmla="*/ 0 h 706283"/>
                    <a:gd name="connsiteX1" fmla="*/ 194784 w 225666"/>
                    <a:gd name="connsiteY1" fmla="*/ 330098 h 706283"/>
                    <a:gd name="connsiteX2" fmla="*/ 26494 w 225666"/>
                    <a:gd name="connsiteY2" fmla="*/ 378167 h 706283"/>
                    <a:gd name="connsiteX3" fmla="*/ 2325 w 225666"/>
                    <a:gd name="connsiteY3" fmla="*/ 676253 h 706283"/>
                    <a:gd name="connsiteX4" fmla="*/ 2325 w 225666"/>
                    <a:gd name="connsiteY4" fmla="*/ 680281 h 7062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666" h="706283">
                      <a:moveTo>
                        <a:pt x="225666" y="0"/>
                      </a:moveTo>
                      <a:cubicBezTo>
                        <a:pt x="218169" y="269160"/>
                        <a:pt x="227979" y="267070"/>
                        <a:pt x="194784" y="330098"/>
                      </a:cubicBezTo>
                      <a:cubicBezTo>
                        <a:pt x="161589" y="393126"/>
                        <a:pt x="58571" y="320475"/>
                        <a:pt x="26494" y="378167"/>
                      </a:cubicBezTo>
                      <a:cubicBezTo>
                        <a:pt x="-5583" y="435860"/>
                        <a:pt x="2325" y="676253"/>
                        <a:pt x="2325" y="676253"/>
                      </a:cubicBezTo>
                      <a:cubicBezTo>
                        <a:pt x="-1703" y="726605"/>
                        <a:pt x="311" y="703443"/>
                        <a:pt x="2325" y="680281"/>
                      </a:cubicBezTo>
                    </a:path>
                  </a:pathLst>
                </a:custGeom>
                <a:noFill/>
                <a:ln w="76200">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4" name="Volný tvar: obrazec 83">
                  <a:extLst>
                    <a:ext uri="{FF2B5EF4-FFF2-40B4-BE49-F238E27FC236}">
                      <a16:creationId xmlns:a16="http://schemas.microsoft.com/office/drawing/2014/main" id="{11F025E6-03A1-40EA-B3D2-1F40CEAB79B2}"/>
                    </a:ext>
                  </a:extLst>
                </p:cNvPr>
                <p:cNvSpPr/>
                <p:nvPr/>
              </p:nvSpPr>
              <p:spPr>
                <a:xfrm>
                  <a:off x="8568371" y="1409869"/>
                  <a:ext cx="382278" cy="410198"/>
                </a:xfrm>
                <a:custGeom>
                  <a:avLst/>
                  <a:gdLst>
                    <a:gd name="connsiteX0" fmla="*/ 310015 w 310015"/>
                    <a:gd name="connsiteY0" fmla="*/ 398791 h 399951"/>
                    <a:gd name="connsiteX1" fmla="*/ 148887 w 310015"/>
                    <a:gd name="connsiteY1" fmla="*/ 386706 h 399951"/>
                    <a:gd name="connsiteX2" fmla="*/ 11928 w 310015"/>
                    <a:gd name="connsiteY2" fmla="*/ 366565 h 399951"/>
                    <a:gd name="connsiteX3" fmla="*/ 15957 w 310015"/>
                    <a:gd name="connsiteY3" fmla="*/ 0 h 399951"/>
                    <a:gd name="connsiteX0" fmla="*/ 310601 w 310601"/>
                    <a:gd name="connsiteY0" fmla="*/ 398791 h 407854"/>
                    <a:gd name="connsiteX1" fmla="*/ 157529 w 310601"/>
                    <a:gd name="connsiteY1" fmla="*/ 402819 h 407854"/>
                    <a:gd name="connsiteX2" fmla="*/ 12514 w 310601"/>
                    <a:gd name="connsiteY2" fmla="*/ 366565 h 407854"/>
                    <a:gd name="connsiteX3" fmla="*/ 16543 w 310601"/>
                    <a:gd name="connsiteY3" fmla="*/ 0 h 407854"/>
                    <a:gd name="connsiteX0" fmla="*/ 305780 w 305780"/>
                    <a:gd name="connsiteY0" fmla="*/ 398791 h 410198"/>
                    <a:gd name="connsiteX1" fmla="*/ 152708 w 305780"/>
                    <a:gd name="connsiteY1" fmla="*/ 402819 h 410198"/>
                    <a:gd name="connsiteX2" fmla="*/ 15749 w 305780"/>
                    <a:gd name="connsiteY2" fmla="*/ 370593 h 410198"/>
                    <a:gd name="connsiteX3" fmla="*/ 11722 w 305780"/>
                    <a:gd name="connsiteY3" fmla="*/ 0 h 410198"/>
                    <a:gd name="connsiteX0" fmla="*/ 299963 w 299963"/>
                    <a:gd name="connsiteY0" fmla="*/ 398791 h 410198"/>
                    <a:gd name="connsiteX1" fmla="*/ 146891 w 299963"/>
                    <a:gd name="connsiteY1" fmla="*/ 402819 h 410198"/>
                    <a:gd name="connsiteX2" fmla="*/ 9932 w 299963"/>
                    <a:gd name="connsiteY2" fmla="*/ 370593 h 410198"/>
                    <a:gd name="connsiteX3" fmla="*/ 5905 w 299963"/>
                    <a:gd name="connsiteY3" fmla="*/ 0 h 410198"/>
                  </a:gdLst>
                  <a:ahLst/>
                  <a:cxnLst>
                    <a:cxn ang="0">
                      <a:pos x="connsiteX0" y="connsiteY0"/>
                    </a:cxn>
                    <a:cxn ang="0">
                      <a:pos x="connsiteX1" y="connsiteY1"/>
                    </a:cxn>
                    <a:cxn ang="0">
                      <a:pos x="connsiteX2" y="connsiteY2"/>
                    </a:cxn>
                    <a:cxn ang="0">
                      <a:pos x="connsiteX3" y="connsiteY3"/>
                    </a:cxn>
                  </a:cxnLst>
                  <a:rect l="l" t="t" r="r" b="b"/>
                  <a:pathLst>
                    <a:path w="299963" h="410198">
                      <a:moveTo>
                        <a:pt x="299963" y="398791"/>
                      </a:moveTo>
                      <a:cubicBezTo>
                        <a:pt x="244239" y="395434"/>
                        <a:pt x="195229" y="407519"/>
                        <a:pt x="146891" y="402819"/>
                      </a:cubicBezTo>
                      <a:cubicBezTo>
                        <a:pt x="98553" y="398119"/>
                        <a:pt x="33430" y="437730"/>
                        <a:pt x="9932" y="370593"/>
                      </a:cubicBezTo>
                      <a:cubicBezTo>
                        <a:pt x="-13566" y="303457"/>
                        <a:pt x="12954" y="187311"/>
                        <a:pt x="5905" y="0"/>
                      </a:cubicBezTo>
                    </a:path>
                  </a:pathLst>
                </a:custGeom>
                <a:noFill/>
                <a:ln>
                  <a:solidFill>
                    <a:schemeClr val="accent1"/>
                  </a:solidFill>
                  <a:prstDash val="sysDot"/>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5" name="TextovéPole 84">
                  <a:extLst>
                    <a:ext uri="{FF2B5EF4-FFF2-40B4-BE49-F238E27FC236}">
                      <a16:creationId xmlns:a16="http://schemas.microsoft.com/office/drawing/2014/main" id="{2B8D277F-0522-4E69-AB73-3D3135E060EF}"/>
                    </a:ext>
                  </a:extLst>
                </p:cNvPr>
                <p:cNvSpPr txBox="1"/>
                <p:nvPr/>
              </p:nvSpPr>
              <p:spPr>
                <a:xfrm>
                  <a:off x="8731206" y="2123541"/>
                  <a:ext cx="1082925" cy="276999"/>
                </a:xfrm>
                <a:prstGeom prst="rect">
                  <a:avLst/>
                </a:prstGeom>
                <a:noFill/>
              </p:spPr>
              <p:txBody>
                <a:bodyPr wrap="none" rtlCol="0">
                  <a:spAutoFit/>
                </a:bodyPr>
                <a:lstStyle/>
                <a:p>
                  <a:r>
                    <a:rPr lang="cs-CZ" sz="1200" dirty="0"/>
                    <a:t>VO</a:t>
                  </a:r>
                  <a:r>
                    <a:rPr lang="cs-CZ" sz="1200" baseline="-25000" dirty="0"/>
                    <a:t>2 </a:t>
                  </a:r>
                  <a:r>
                    <a:rPr lang="cs-CZ" sz="1200" dirty="0"/>
                    <a:t>= art. </a:t>
                  </a:r>
                  <a:r>
                    <a:rPr lang="cs-CZ" sz="1200" dirty="0" err="1"/>
                    <a:t>flow</a:t>
                  </a:r>
                  <a:endParaRPr lang="en-US" sz="1200" dirty="0"/>
                </a:p>
              </p:txBody>
            </p:sp>
          </p:grpSp>
          <p:sp>
            <p:nvSpPr>
              <p:cNvPr id="81" name="TextovéPole 80">
                <a:extLst>
                  <a:ext uri="{FF2B5EF4-FFF2-40B4-BE49-F238E27FC236}">
                    <a16:creationId xmlns:a16="http://schemas.microsoft.com/office/drawing/2014/main" id="{FB5EF1C9-65A5-4313-8A2C-DFF1C8E31806}"/>
                  </a:ext>
                </a:extLst>
              </p:cNvPr>
              <p:cNvSpPr txBox="1"/>
              <p:nvPr/>
            </p:nvSpPr>
            <p:spPr>
              <a:xfrm>
                <a:off x="8915381" y="1195428"/>
                <a:ext cx="709874" cy="276999"/>
              </a:xfrm>
              <a:prstGeom prst="rect">
                <a:avLst/>
              </a:prstGeom>
              <a:noFill/>
            </p:spPr>
            <p:txBody>
              <a:bodyPr wrap="none" rtlCol="0">
                <a:spAutoFit/>
              </a:bodyPr>
              <a:lstStyle/>
              <a:p>
                <a:r>
                  <a:rPr lang="cs-CZ" sz="1200" dirty="0"/>
                  <a:t>art. </a:t>
                </a:r>
                <a:r>
                  <a:rPr lang="cs-CZ" sz="1200" dirty="0" err="1"/>
                  <a:t>flow</a:t>
                </a:r>
                <a:endParaRPr lang="en-US" sz="1200" baseline="-25000" dirty="0"/>
              </a:p>
            </p:txBody>
          </p:sp>
          <p:sp>
            <p:nvSpPr>
              <p:cNvPr id="82" name="TextovéPole 81">
                <a:extLst>
                  <a:ext uri="{FF2B5EF4-FFF2-40B4-BE49-F238E27FC236}">
                    <a16:creationId xmlns:a16="http://schemas.microsoft.com/office/drawing/2014/main" id="{C44056F4-519D-49F8-8A97-FFEEA0695BEF}"/>
                  </a:ext>
                </a:extLst>
              </p:cNvPr>
              <p:cNvSpPr txBox="1"/>
              <p:nvPr/>
            </p:nvSpPr>
            <p:spPr>
              <a:xfrm>
                <a:off x="8046486" y="1195428"/>
                <a:ext cx="1017779" cy="276999"/>
              </a:xfrm>
              <a:prstGeom prst="rect">
                <a:avLst/>
              </a:prstGeom>
              <a:noFill/>
            </p:spPr>
            <p:txBody>
              <a:bodyPr wrap="none" rtlCol="0">
                <a:spAutoFit/>
              </a:bodyPr>
              <a:lstStyle/>
              <a:p>
                <a:r>
                  <a:rPr lang="cs-CZ" sz="1200" dirty="0"/>
                  <a:t>ven. </a:t>
                </a:r>
                <a:r>
                  <a:rPr lang="cs-CZ" sz="1200" dirty="0" err="1"/>
                  <a:t>flow</a:t>
                </a:r>
                <a:r>
                  <a:rPr lang="cs-CZ" sz="1200" dirty="0"/>
                  <a:t> = 0 </a:t>
                </a:r>
                <a:endParaRPr lang="en-US" sz="1200" baseline="-25000" dirty="0"/>
              </a:p>
            </p:txBody>
          </p:sp>
        </p:grpSp>
      </p:grpSp>
      <p:grpSp>
        <p:nvGrpSpPr>
          <p:cNvPr id="27" name="Skupina 26">
            <a:extLst>
              <a:ext uri="{FF2B5EF4-FFF2-40B4-BE49-F238E27FC236}">
                <a16:creationId xmlns:a16="http://schemas.microsoft.com/office/drawing/2014/main" id="{0E535FC5-ED9D-4D75-B605-270655E4C041}"/>
              </a:ext>
            </a:extLst>
          </p:cNvPr>
          <p:cNvGrpSpPr/>
          <p:nvPr/>
        </p:nvGrpSpPr>
        <p:grpSpPr>
          <a:xfrm>
            <a:off x="3915491" y="1821895"/>
            <a:ext cx="920445" cy="3634342"/>
            <a:chOff x="3915489" y="1821895"/>
            <a:chExt cx="920445" cy="3634342"/>
          </a:xfrm>
        </p:grpSpPr>
        <p:sp>
          <p:nvSpPr>
            <p:cNvPr id="24" name="TextovéPole 23">
              <a:extLst>
                <a:ext uri="{FF2B5EF4-FFF2-40B4-BE49-F238E27FC236}">
                  <a16:creationId xmlns:a16="http://schemas.microsoft.com/office/drawing/2014/main" id="{921DE2AF-2FC4-4B0A-A2B6-EA226880113B}"/>
                </a:ext>
              </a:extLst>
            </p:cNvPr>
            <p:cNvSpPr txBox="1"/>
            <p:nvPr/>
          </p:nvSpPr>
          <p:spPr>
            <a:xfrm>
              <a:off x="3915489" y="1821895"/>
              <a:ext cx="920445" cy="369332"/>
            </a:xfrm>
            <a:prstGeom prst="rect">
              <a:avLst/>
            </a:prstGeom>
            <a:noFill/>
          </p:spPr>
          <p:txBody>
            <a:bodyPr wrap="none" rtlCol="0">
              <a:spAutoFit/>
            </a:bodyPr>
            <a:lstStyle/>
            <a:p>
              <a:r>
                <a:rPr lang="cs-CZ" dirty="0"/>
                <a:t>CaO2=0</a:t>
              </a:r>
              <a:endParaRPr lang="en-US" dirty="0"/>
            </a:p>
          </p:txBody>
        </p:sp>
        <p:cxnSp>
          <p:nvCxnSpPr>
            <p:cNvPr id="26" name="Přímá spojnice se šipkou 25">
              <a:extLst>
                <a:ext uri="{FF2B5EF4-FFF2-40B4-BE49-F238E27FC236}">
                  <a16:creationId xmlns:a16="http://schemas.microsoft.com/office/drawing/2014/main" id="{1FDAD769-A64E-4EDC-97E1-4FF9DAD70E6B}"/>
                </a:ext>
              </a:extLst>
            </p:cNvPr>
            <p:cNvCxnSpPr>
              <a:stCxn id="24" idx="2"/>
            </p:cNvCxnSpPr>
            <p:nvPr/>
          </p:nvCxnSpPr>
          <p:spPr>
            <a:xfrm flipH="1">
              <a:off x="3948112" y="2191227"/>
              <a:ext cx="427600" cy="3265010"/>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grpSp>
        <p:nvGrpSpPr>
          <p:cNvPr id="45" name="Skupina 44">
            <a:extLst>
              <a:ext uri="{FF2B5EF4-FFF2-40B4-BE49-F238E27FC236}">
                <a16:creationId xmlns:a16="http://schemas.microsoft.com/office/drawing/2014/main" id="{E3B0DF00-997E-4927-95C8-09E51BA2EAEB}"/>
              </a:ext>
            </a:extLst>
          </p:cNvPr>
          <p:cNvGrpSpPr/>
          <p:nvPr/>
        </p:nvGrpSpPr>
        <p:grpSpPr>
          <a:xfrm>
            <a:off x="9002423" y="4844142"/>
            <a:ext cx="744114" cy="589871"/>
            <a:chOff x="9002423" y="4844140"/>
            <a:chExt cx="744114" cy="589871"/>
          </a:xfrm>
        </p:grpSpPr>
        <p:sp>
          <p:nvSpPr>
            <p:cNvPr id="120869" name="TextovéPole 5">
              <a:extLst>
                <a:ext uri="{FF2B5EF4-FFF2-40B4-BE49-F238E27FC236}">
                  <a16:creationId xmlns:a16="http://schemas.microsoft.com/office/drawing/2014/main" id="{7AAE55CF-7150-45AE-AEBC-8CF9C9DF9E75}"/>
                </a:ext>
              </a:extLst>
            </p:cNvPr>
            <p:cNvSpPr txBox="1">
              <a:spLocks noChangeArrowheads="1"/>
            </p:cNvSpPr>
            <p:nvPr/>
          </p:nvSpPr>
          <p:spPr bwMode="auto">
            <a:xfrm>
              <a:off x="9002423" y="4844140"/>
              <a:ext cx="7441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dirty="0"/>
                <a:t>CaO</a:t>
              </a:r>
              <a:r>
                <a:rPr lang="cs-CZ" altLang="cs-CZ" baseline="-25000" dirty="0"/>
                <a:t>2</a:t>
              </a:r>
            </a:p>
          </p:txBody>
        </p:sp>
        <p:cxnSp>
          <p:nvCxnSpPr>
            <p:cNvPr id="42" name="Přímá spojnice se šipkou 41">
              <a:extLst>
                <a:ext uri="{FF2B5EF4-FFF2-40B4-BE49-F238E27FC236}">
                  <a16:creationId xmlns:a16="http://schemas.microsoft.com/office/drawing/2014/main" id="{D561436A-EAD1-418E-A997-37FBE060FA3C}"/>
                </a:ext>
              </a:extLst>
            </p:cNvPr>
            <p:cNvCxnSpPr>
              <a:stCxn id="120869" idx="2"/>
              <a:endCxn id="52" idx="9"/>
            </p:cNvCxnSpPr>
            <p:nvPr/>
          </p:nvCxnSpPr>
          <p:spPr>
            <a:xfrm>
              <a:off x="9374480" y="5213472"/>
              <a:ext cx="331495" cy="220539"/>
            </a:xfrm>
            <a:prstGeom prst="straightConnector1">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08732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5"/>
                                        </p:tgtEl>
                                        <p:attrNameLst>
                                          <p:attrName>style.visibility</p:attrName>
                                        </p:attrNameLst>
                                      </p:cBhvr>
                                      <p:to>
                                        <p:strVal val="visible"/>
                                      </p:to>
                                    </p:set>
                                    <p:anim calcmode="lin" valueType="num">
                                      <p:cBhvr additive="base">
                                        <p:cTn id="7" dur="500" fill="hold"/>
                                        <p:tgtEl>
                                          <p:spTgt spid="75"/>
                                        </p:tgtEl>
                                        <p:attrNameLst>
                                          <p:attrName>ppt_x</p:attrName>
                                        </p:attrNameLst>
                                      </p:cBhvr>
                                      <p:tavLst>
                                        <p:tav tm="0">
                                          <p:val>
                                            <p:strVal val="#ppt_x"/>
                                          </p:val>
                                        </p:tav>
                                        <p:tav tm="100000">
                                          <p:val>
                                            <p:strVal val="#ppt_x"/>
                                          </p:val>
                                        </p:tav>
                                      </p:tavLst>
                                    </p:anim>
                                    <p:anim calcmode="lin" valueType="num">
                                      <p:cBhvr additive="base">
                                        <p:cTn id="8" dur="500" fill="hold"/>
                                        <p:tgtEl>
                                          <p:spTgt spid="7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fade">
                                      <p:cBhvr>
                                        <p:cTn id="13" dur="500"/>
                                        <p:tgtEl>
                                          <p:spTgt spid="27"/>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1" fill="hold" nodeType="clickEffect">
                                  <p:stCondLst>
                                    <p:cond delay="0"/>
                                  </p:stCondLst>
                                  <p:childTnLst>
                                    <p:set>
                                      <p:cBhvr>
                                        <p:cTn id="17" dur="1" fill="hold">
                                          <p:stCondLst>
                                            <p:cond delay="0"/>
                                          </p:stCondLst>
                                        </p:cTn>
                                        <p:tgtEl>
                                          <p:spTgt spid="22"/>
                                        </p:tgtEl>
                                        <p:attrNameLst>
                                          <p:attrName>style.visibility</p:attrName>
                                        </p:attrNameLst>
                                      </p:cBhvr>
                                      <p:to>
                                        <p:strVal val="visible"/>
                                      </p:to>
                                    </p:set>
                                    <p:anim calcmode="lin" valueType="num">
                                      <p:cBhvr additive="base">
                                        <p:cTn id="18" dur="500" fill="hold"/>
                                        <p:tgtEl>
                                          <p:spTgt spid="22"/>
                                        </p:tgtEl>
                                        <p:attrNameLst>
                                          <p:attrName>ppt_x</p:attrName>
                                        </p:attrNameLst>
                                      </p:cBhvr>
                                      <p:tavLst>
                                        <p:tav tm="0">
                                          <p:val>
                                            <p:strVal val="#ppt_x"/>
                                          </p:val>
                                        </p:tav>
                                        <p:tav tm="100000">
                                          <p:val>
                                            <p:strVal val="#ppt_x"/>
                                          </p:val>
                                        </p:tav>
                                      </p:tavLst>
                                    </p:anim>
                                    <p:anim calcmode="lin" valueType="num">
                                      <p:cBhvr additive="base">
                                        <p:cTn id="19" dur="500" fill="hold"/>
                                        <p:tgtEl>
                                          <p:spTgt spid="22"/>
                                        </p:tgtEl>
                                        <p:attrNameLst>
                                          <p:attrName>ppt_y</p:attrName>
                                        </p:attrNameLst>
                                      </p:cBhvr>
                                      <p:tavLst>
                                        <p:tav tm="0">
                                          <p:val>
                                            <p:strVal val="0-#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45"/>
                                        </p:tgtEl>
                                        <p:attrNameLst>
                                          <p:attrName>style.visibility</p:attrName>
                                        </p:attrNameLst>
                                      </p:cBhvr>
                                      <p:to>
                                        <p:strVal val="visible"/>
                                      </p:to>
                                    </p:set>
                                    <p:animEffect transition="in" filter="fade">
                                      <p:cBhvr>
                                        <p:cTn id="24" dur="500"/>
                                        <p:tgtEl>
                                          <p:spTgt spid="4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52"/>
                                        </p:tgtEl>
                                        <p:attrNameLst>
                                          <p:attrName>style.visibility</p:attrName>
                                        </p:attrNameLst>
                                      </p:cBhvr>
                                      <p:to>
                                        <p:strVal val="visible"/>
                                      </p:to>
                                    </p:set>
                                    <p:animEffect transition="in" filter="fade">
                                      <p:cBhvr>
                                        <p:cTn id="29" dur="30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30DCE7AE-C71E-46DF-9C35-DBB4C20AF42C}"/>
              </a:ext>
            </a:extLst>
          </p:cNvPr>
          <p:cNvSpPr/>
          <p:nvPr/>
        </p:nvSpPr>
        <p:spPr>
          <a:xfrm>
            <a:off x="3935416" y="1268413"/>
            <a:ext cx="5761037" cy="41767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cxnSp>
        <p:nvCxnSpPr>
          <p:cNvPr id="4" name="Přímá spojnice 3">
            <a:extLst>
              <a:ext uri="{FF2B5EF4-FFF2-40B4-BE49-F238E27FC236}">
                <a16:creationId xmlns:a16="http://schemas.microsoft.com/office/drawing/2014/main" id="{7392EF6B-05F7-425B-B6FE-975CCFCE8DE9}"/>
              </a:ext>
            </a:extLst>
          </p:cNvPr>
          <p:cNvCxnSpPr/>
          <p:nvPr/>
        </p:nvCxnSpPr>
        <p:spPr>
          <a:xfrm>
            <a:off x="3863975" y="4524375"/>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Přímá spojnice 7">
            <a:extLst>
              <a:ext uri="{FF2B5EF4-FFF2-40B4-BE49-F238E27FC236}">
                <a16:creationId xmlns:a16="http://schemas.microsoft.com/office/drawing/2014/main" id="{2514581A-001E-47F3-805E-5BEC02C280DC}"/>
              </a:ext>
            </a:extLst>
          </p:cNvPr>
          <p:cNvCxnSpPr/>
          <p:nvPr/>
        </p:nvCxnSpPr>
        <p:spPr>
          <a:xfrm>
            <a:off x="3792541" y="4494213"/>
            <a:ext cx="1047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Přímá spojnice 11">
            <a:extLst>
              <a:ext uri="{FF2B5EF4-FFF2-40B4-BE49-F238E27FC236}">
                <a16:creationId xmlns:a16="http://schemas.microsoft.com/office/drawing/2014/main" id="{37106AC0-643F-4E78-9A9F-39985FF48402}"/>
              </a:ext>
            </a:extLst>
          </p:cNvPr>
          <p:cNvCxnSpPr/>
          <p:nvPr/>
        </p:nvCxnSpPr>
        <p:spPr>
          <a:xfrm>
            <a:off x="3830641" y="3548063"/>
            <a:ext cx="1047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Přímá spojnice 12">
            <a:extLst>
              <a:ext uri="{FF2B5EF4-FFF2-40B4-BE49-F238E27FC236}">
                <a16:creationId xmlns:a16="http://schemas.microsoft.com/office/drawing/2014/main" id="{3331807C-2F0D-475E-ADDD-B06CB4CD1F1C}"/>
              </a:ext>
            </a:extLst>
          </p:cNvPr>
          <p:cNvCxnSpPr/>
          <p:nvPr/>
        </p:nvCxnSpPr>
        <p:spPr>
          <a:xfrm>
            <a:off x="3806828" y="2586038"/>
            <a:ext cx="1063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Přímá spojnice 13">
            <a:extLst>
              <a:ext uri="{FF2B5EF4-FFF2-40B4-BE49-F238E27FC236}">
                <a16:creationId xmlns:a16="http://schemas.microsoft.com/office/drawing/2014/main" id="{D2E97C54-7509-47EE-9D4F-B91A4FA3E158}"/>
              </a:ext>
            </a:extLst>
          </p:cNvPr>
          <p:cNvCxnSpPr/>
          <p:nvPr/>
        </p:nvCxnSpPr>
        <p:spPr>
          <a:xfrm>
            <a:off x="3814763" y="1628775"/>
            <a:ext cx="106362" cy="0"/>
          </a:xfrm>
          <a:prstGeom prst="line">
            <a:avLst/>
          </a:prstGeom>
        </p:spPr>
        <p:style>
          <a:lnRef idx="1">
            <a:schemeClr val="accent1"/>
          </a:lnRef>
          <a:fillRef idx="0">
            <a:schemeClr val="accent1"/>
          </a:fillRef>
          <a:effectRef idx="0">
            <a:schemeClr val="accent1"/>
          </a:effectRef>
          <a:fontRef idx="minor">
            <a:schemeClr val="tx1"/>
          </a:fontRef>
        </p:style>
      </p:cxnSp>
      <p:sp>
        <p:nvSpPr>
          <p:cNvPr id="123912" name="TextovéPole 9">
            <a:extLst>
              <a:ext uri="{FF2B5EF4-FFF2-40B4-BE49-F238E27FC236}">
                <a16:creationId xmlns:a16="http://schemas.microsoft.com/office/drawing/2014/main" id="{FA0485E6-E0AA-4464-AA17-3E918A37922C}"/>
              </a:ext>
            </a:extLst>
          </p:cNvPr>
          <p:cNvSpPr txBox="1">
            <a:spLocks noChangeArrowheads="1"/>
          </p:cNvSpPr>
          <p:nvPr/>
        </p:nvSpPr>
        <p:spPr bwMode="auto">
          <a:xfrm>
            <a:off x="3143253" y="431641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1000</a:t>
            </a:r>
          </a:p>
        </p:txBody>
      </p:sp>
      <p:sp>
        <p:nvSpPr>
          <p:cNvPr id="123913" name="TextovéPole 15">
            <a:extLst>
              <a:ext uri="{FF2B5EF4-FFF2-40B4-BE49-F238E27FC236}">
                <a16:creationId xmlns:a16="http://schemas.microsoft.com/office/drawing/2014/main" id="{317A8452-ED49-4D85-AA0A-77E6B25709CB}"/>
              </a:ext>
            </a:extLst>
          </p:cNvPr>
          <p:cNvSpPr txBox="1">
            <a:spLocks noChangeArrowheads="1"/>
          </p:cNvSpPr>
          <p:nvPr/>
        </p:nvSpPr>
        <p:spPr bwMode="auto">
          <a:xfrm>
            <a:off x="3138491" y="3355975"/>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2000</a:t>
            </a:r>
          </a:p>
        </p:txBody>
      </p:sp>
      <p:sp>
        <p:nvSpPr>
          <p:cNvPr id="123914" name="TextovéPole 16">
            <a:extLst>
              <a:ext uri="{FF2B5EF4-FFF2-40B4-BE49-F238E27FC236}">
                <a16:creationId xmlns:a16="http://schemas.microsoft.com/office/drawing/2014/main" id="{DC06D580-E130-4CDF-BA0A-FCC6A751C801}"/>
              </a:ext>
            </a:extLst>
          </p:cNvPr>
          <p:cNvSpPr txBox="1">
            <a:spLocks noChangeArrowheads="1"/>
          </p:cNvSpPr>
          <p:nvPr/>
        </p:nvSpPr>
        <p:spPr bwMode="auto">
          <a:xfrm>
            <a:off x="3184528" y="241141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3000</a:t>
            </a:r>
          </a:p>
        </p:txBody>
      </p:sp>
      <p:sp>
        <p:nvSpPr>
          <p:cNvPr id="123915" name="TextovéPole 17">
            <a:extLst>
              <a:ext uri="{FF2B5EF4-FFF2-40B4-BE49-F238E27FC236}">
                <a16:creationId xmlns:a16="http://schemas.microsoft.com/office/drawing/2014/main" id="{190A807F-B4DF-40FC-BD49-A11678303560}"/>
              </a:ext>
            </a:extLst>
          </p:cNvPr>
          <p:cNvSpPr txBox="1">
            <a:spLocks noChangeArrowheads="1"/>
          </p:cNvSpPr>
          <p:nvPr/>
        </p:nvSpPr>
        <p:spPr bwMode="auto">
          <a:xfrm>
            <a:off x="3187703" y="145256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4000</a:t>
            </a:r>
          </a:p>
        </p:txBody>
      </p:sp>
      <p:sp>
        <p:nvSpPr>
          <p:cNvPr id="123916" name="TextovéPole 18">
            <a:extLst>
              <a:ext uri="{FF2B5EF4-FFF2-40B4-BE49-F238E27FC236}">
                <a16:creationId xmlns:a16="http://schemas.microsoft.com/office/drawing/2014/main" id="{3C58BA99-1DB1-4ABC-BB69-E53B924D7A00}"/>
              </a:ext>
            </a:extLst>
          </p:cNvPr>
          <p:cNvSpPr txBox="1">
            <a:spLocks noChangeArrowheads="1"/>
          </p:cNvSpPr>
          <p:nvPr/>
        </p:nvSpPr>
        <p:spPr bwMode="auto">
          <a:xfrm>
            <a:off x="3778250" y="5795963"/>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0</a:t>
            </a:r>
          </a:p>
        </p:txBody>
      </p:sp>
      <p:sp>
        <p:nvSpPr>
          <p:cNvPr id="123917" name="TextovéPole 19">
            <a:extLst>
              <a:ext uri="{FF2B5EF4-FFF2-40B4-BE49-F238E27FC236}">
                <a16:creationId xmlns:a16="http://schemas.microsoft.com/office/drawing/2014/main" id="{DA31A79D-6A81-4AAE-85B2-97C6F93B395B}"/>
              </a:ext>
            </a:extLst>
          </p:cNvPr>
          <p:cNvSpPr txBox="1">
            <a:spLocks noChangeArrowheads="1"/>
          </p:cNvSpPr>
          <p:nvPr/>
        </p:nvSpPr>
        <p:spPr bwMode="auto">
          <a:xfrm>
            <a:off x="4295775"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a:t>
            </a:r>
          </a:p>
        </p:txBody>
      </p:sp>
      <p:sp>
        <p:nvSpPr>
          <p:cNvPr id="123918" name="TextovéPole 20">
            <a:extLst>
              <a:ext uri="{FF2B5EF4-FFF2-40B4-BE49-F238E27FC236}">
                <a16:creationId xmlns:a16="http://schemas.microsoft.com/office/drawing/2014/main" id="{58E44177-A2B4-4D43-A8EA-3D35C3D5B6EA}"/>
              </a:ext>
            </a:extLst>
          </p:cNvPr>
          <p:cNvSpPr txBox="1">
            <a:spLocks noChangeArrowheads="1"/>
          </p:cNvSpPr>
          <p:nvPr/>
        </p:nvSpPr>
        <p:spPr bwMode="auto">
          <a:xfrm>
            <a:off x="4862513"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20</a:t>
            </a:r>
          </a:p>
        </p:txBody>
      </p:sp>
      <p:sp>
        <p:nvSpPr>
          <p:cNvPr id="123919" name="TextovéPole 21">
            <a:extLst>
              <a:ext uri="{FF2B5EF4-FFF2-40B4-BE49-F238E27FC236}">
                <a16:creationId xmlns:a16="http://schemas.microsoft.com/office/drawing/2014/main" id="{A29E1644-158D-406B-A5CA-0612BB4DBDDA}"/>
              </a:ext>
            </a:extLst>
          </p:cNvPr>
          <p:cNvSpPr txBox="1">
            <a:spLocks noChangeArrowheads="1"/>
          </p:cNvSpPr>
          <p:nvPr/>
        </p:nvSpPr>
        <p:spPr bwMode="auto">
          <a:xfrm>
            <a:off x="5435600"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30</a:t>
            </a:r>
          </a:p>
        </p:txBody>
      </p:sp>
      <p:sp>
        <p:nvSpPr>
          <p:cNvPr id="123920" name="TextovéPole 22">
            <a:extLst>
              <a:ext uri="{FF2B5EF4-FFF2-40B4-BE49-F238E27FC236}">
                <a16:creationId xmlns:a16="http://schemas.microsoft.com/office/drawing/2014/main" id="{9628A6CF-45AB-4707-A316-2EE816C25266}"/>
              </a:ext>
            </a:extLst>
          </p:cNvPr>
          <p:cNvSpPr txBox="1">
            <a:spLocks noChangeArrowheads="1"/>
          </p:cNvSpPr>
          <p:nvPr/>
        </p:nvSpPr>
        <p:spPr bwMode="auto">
          <a:xfrm>
            <a:off x="600868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40</a:t>
            </a:r>
          </a:p>
        </p:txBody>
      </p:sp>
      <p:sp>
        <p:nvSpPr>
          <p:cNvPr id="123921" name="TextovéPole 23">
            <a:extLst>
              <a:ext uri="{FF2B5EF4-FFF2-40B4-BE49-F238E27FC236}">
                <a16:creationId xmlns:a16="http://schemas.microsoft.com/office/drawing/2014/main" id="{1F76A566-6143-4546-B3FE-2C4354DA4930}"/>
              </a:ext>
            </a:extLst>
          </p:cNvPr>
          <p:cNvSpPr txBox="1">
            <a:spLocks noChangeArrowheads="1"/>
          </p:cNvSpPr>
          <p:nvPr/>
        </p:nvSpPr>
        <p:spPr bwMode="auto">
          <a:xfrm>
            <a:off x="6589713"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50</a:t>
            </a:r>
          </a:p>
        </p:txBody>
      </p:sp>
      <p:sp>
        <p:nvSpPr>
          <p:cNvPr id="123922" name="TextovéPole 24">
            <a:extLst>
              <a:ext uri="{FF2B5EF4-FFF2-40B4-BE49-F238E27FC236}">
                <a16:creationId xmlns:a16="http://schemas.microsoft.com/office/drawing/2014/main" id="{CC97EDDD-9200-493C-8525-2F13773CF629}"/>
              </a:ext>
            </a:extLst>
          </p:cNvPr>
          <p:cNvSpPr txBox="1">
            <a:spLocks noChangeArrowheads="1"/>
          </p:cNvSpPr>
          <p:nvPr/>
        </p:nvSpPr>
        <p:spPr bwMode="auto">
          <a:xfrm>
            <a:off x="717073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60</a:t>
            </a:r>
          </a:p>
        </p:txBody>
      </p:sp>
      <p:sp>
        <p:nvSpPr>
          <p:cNvPr id="123923" name="TextovéPole 25">
            <a:extLst>
              <a:ext uri="{FF2B5EF4-FFF2-40B4-BE49-F238E27FC236}">
                <a16:creationId xmlns:a16="http://schemas.microsoft.com/office/drawing/2014/main" id="{E1B035EA-6EC0-4904-BF30-80794042F006}"/>
              </a:ext>
            </a:extLst>
          </p:cNvPr>
          <p:cNvSpPr txBox="1">
            <a:spLocks noChangeArrowheads="1"/>
          </p:cNvSpPr>
          <p:nvPr/>
        </p:nvSpPr>
        <p:spPr bwMode="auto">
          <a:xfrm>
            <a:off x="773588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70</a:t>
            </a:r>
          </a:p>
        </p:txBody>
      </p:sp>
      <p:sp>
        <p:nvSpPr>
          <p:cNvPr id="123924" name="TextovéPole 26">
            <a:extLst>
              <a:ext uri="{FF2B5EF4-FFF2-40B4-BE49-F238E27FC236}">
                <a16:creationId xmlns:a16="http://schemas.microsoft.com/office/drawing/2014/main" id="{1F87FA4A-FC67-4C5B-939E-1B452BD68C6B}"/>
              </a:ext>
            </a:extLst>
          </p:cNvPr>
          <p:cNvSpPr txBox="1">
            <a:spLocks noChangeArrowheads="1"/>
          </p:cNvSpPr>
          <p:nvPr/>
        </p:nvSpPr>
        <p:spPr bwMode="auto">
          <a:xfrm>
            <a:off x="8308975"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80</a:t>
            </a:r>
          </a:p>
        </p:txBody>
      </p:sp>
      <p:sp>
        <p:nvSpPr>
          <p:cNvPr id="123925" name="TextovéPole 27">
            <a:extLst>
              <a:ext uri="{FF2B5EF4-FFF2-40B4-BE49-F238E27FC236}">
                <a16:creationId xmlns:a16="http://schemas.microsoft.com/office/drawing/2014/main" id="{91CEE78C-D9ED-45C1-B395-4E7711019BB7}"/>
              </a:ext>
            </a:extLst>
          </p:cNvPr>
          <p:cNvSpPr txBox="1">
            <a:spLocks noChangeArrowheads="1"/>
          </p:cNvSpPr>
          <p:nvPr/>
        </p:nvSpPr>
        <p:spPr bwMode="auto">
          <a:xfrm>
            <a:off x="8878888" y="5580063"/>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90</a:t>
            </a:r>
          </a:p>
        </p:txBody>
      </p:sp>
      <p:sp>
        <p:nvSpPr>
          <p:cNvPr id="123926" name="TextovéPole 28">
            <a:extLst>
              <a:ext uri="{FF2B5EF4-FFF2-40B4-BE49-F238E27FC236}">
                <a16:creationId xmlns:a16="http://schemas.microsoft.com/office/drawing/2014/main" id="{90EE571C-A4AE-4A30-B308-B5B693F56112}"/>
              </a:ext>
            </a:extLst>
          </p:cNvPr>
          <p:cNvSpPr txBox="1">
            <a:spLocks noChangeArrowheads="1"/>
          </p:cNvSpPr>
          <p:nvPr/>
        </p:nvSpPr>
        <p:spPr bwMode="auto">
          <a:xfrm>
            <a:off x="9409116" y="5578475"/>
            <a:ext cx="5693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100</a:t>
            </a:r>
          </a:p>
        </p:txBody>
      </p:sp>
      <p:sp>
        <p:nvSpPr>
          <p:cNvPr id="123927" name="TextovéPole 29">
            <a:extLst>
              <a:ext uri="{FF2B5EF4-FFF2-40B4-BE49-F238E27FC236}">
                <a16:creationId xmlns:a16="http://schemas.microsoft.com/office/drawing/2014/main" id="{0DB79873-A827-4F3C-831F-2AE44B57741C}"/>
              </a:ext>
            </a:extLst>
          </p:cNvPr>
          <p:cNvSpPr txBox="1">
            <a:spLocks noChangeArrowheads="1"/>
          </p:cNvSpPr>
          <p:nvPr/>
        </p:nvSpPr>
        <p:spPr bwMode="auto">
          <a:xfrm>
            <a:off x="3536950" y="5260975"/>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0</a:t>
            </a:r>
          </a:p>
        </p:txBody>
      </p:sp>
      <p:cxnSp>
        <p:nvCxnSpPr>
          <p:cNvPr id="15" name="Přímá spojnice 14">
            <a:extLst>
              <a:ext uri="{FF2B5EF4-FFF2-40B4-BE49-F238E27FC236}">
                <a16:creationId xmlns:a16="http://schemas.microsoft.com/office/drawing/2014/main" id="{9461F54E-AE5D-44AD-BD48-63163B465C9A}"/>
              </a:ext>
            </a:extLst>
          </p:cNvPr>
          <p:cNvCxnSpPr/>
          <p:nvPr/>
        </p:nvCxnSpPr>
        <p:spPr>
          <a:xfrm flipH="1">
            <a:off x="3935413" y="5445125"/>
            <a:ext cx="0" cy="1841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Přímá spojnice 32">
            <a:extLst>
              <a:ext uri="{FF2B5EF4-FFF2-40B4-BE49-F238E27FC236}">
                <a16:creationId xmlns:a16="http://schemas.microsoft.com/office/drawing/2014/main" id="{BA229BC5-71EE-4B31-88CD-32E5F196BA0C}"/>
              </a:ext>
            </a:extLst>
          </p:cNvPr>
          <p:cNvCxnSpPr/>
          <p:nvPr/>
        </p:nvCxnSpPr>
        <p:spPr>
          <a:xfrm>
            <a:off x="4511675"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Přímá spojnice 33">
            <a:extLst>
              <a:ext uri="{FF2B5EF4-FFF2-40B4-BE49-F238E27FC236}">
                <a16:creationId xmlns:a16="http://schemas.microsoft.com/office/drawing/2014/main" id="{E0AA3960-0A5E-4F2F-9428-407CC650EB63}"/>
              </a:ext>
            </a:extLst>
          </p:cNvPr>
          <p:cNvCxnSpPr/>
          <p:nvPr/>
        </p:nvCxnSpPr>
        <p:spPr>
          <a:xfrm>
            <a:off x="50800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Přímá spojnice 34">
            <a:extLst>
              <a:ext uri="{FF2B5EF4-FFF2-40B4-BE49-F238E27FC236}">
                <a16:creationId xmlns:a16="http://schemas.microsoft.com/office/drawing/2014/main" id="{86AE1B68-8A55-46BE-8D6E-A9469A614C11}"/>
              </a:ext>
            </a:extLst>
          </p:cNvPr>
          <p:cNvCxnSpPr/>
          <p:nvPr/>
        </p:nvCxnSpPr>
        <p:spPr>
          <a:xfrm>
            <a:off x="564673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Přímá spojnice 50">
            <a:extLst>
              <a:ext uri="{FF2B5EF4-FFF2-40B4-BE49-F238E27FC236}">
                <a16:creationId xmlns:a16="http://schemas.microsoft.com/office/drawing/2014/main" id="{58490552-E4E6-4CAA-ADE8-F959DD90AC3B}"/>
              </a:ext>
            </a:extLst>
          </p:cNvPr>
          <p:cNvCxnSpPr/>
          <p:nvPr/>
        </p:nvCxnSpPr>
        <p:spPr>
          <a:xfrm>
            <a:off x="6232525"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Přímá spojnice 54">
            <a:extLst>
              <a:ext uri="{FF2B5EF4-FFF2-40B4-BE49-F238E27FC236}">
                <a16:creationId xmlns:a16="http://schemas.microsoft.com/office/drawing/2014/main" id="{BB3F218B-A676-4780-85E3-363F6E62CA50}"/>
              </a:ext>
            </a:extLst>
          </p:cNvPr>
          <p:cNvCxnSpPr/>
          <p:nvPr/>
        </p:nvCxnSpPr>
        <p:spPr>
          <a:xfrm>
            <a:off x="68087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Přímá spojnice 55">
            <a:extLst>
              <a:ext uri="{FF2B5EF4-FFF2-40B4-BE49-F238E27FC236}">
                <a16:creationId xmlns:a16="http://schemas.microsoft.com/office/drawing/2014/main" id="{56A7CF1C-D16C-41F6-9614-9E13E20DDF78}"/>
              </a:ext>
            </a:extLst>
          </p:cNvPr>
          <p:cNvCxnSpPr/>
          <p:nvPr/>
        </p:nvCxnSpPr>
        <p:spPr>
          <a:xfrm>
            <a:off x="73914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Přímá spojnice 56">
            <a:extLst>
              <a:ext uri="{FF2B5EF4-FFF2-40B4-BE49-F238E27FC236}">
                <a16:creationId xmlns:a16="http://schemas.microsoft.com/office/drawing/2014/main" id="{AEDE3725-3575-4892-AD5E-11EAD9566146}"/>
              </a:ext>
            </a:extLst>
          </p:cNvPr>
          <p:cNvCxnSpPr/>
          <p:nvPr/>
        </p:nvCxnSpPr>
        <p:spPr>
          <a:xfrm>
            <a:off x="79756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Přímá spojnice 57">
            <a:extLst>
              <a:ext uri="{FF2B5EF4-FFF2-40B4-BE49-F238E27FC236}">
                <a16:creationId xmlns:a16="http://schemas.microsoft.com/office/drawing/2014/main" id="{D6E43C2B-A957-48D5-B75D-838BC6518C1F}"/>
              </a:ext>
            </a:extLst>
          </p:cNvPr>
          <p:cNvCxnSpPr/>
          <p:nvPr/>
        </p:nvCxnSpPr>
        <p:spPr>
          <a:xfrm>
            <a:off x="85359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Přímá spojnice 58">
            <a:extLst>
              <a:ext uri="{FF2B5EF4-FFF2-40B4-BE49-F238E27FC236}">
                <a16:creationId xmlns:a16="http://schemas.microsoft.com/office/drawing/2014/main" id="{C8E251BB-D4ED-432A-A2D8-95A87C948BE7}"/>
              </a:ext>
            </a:extLst>
          </p:cNvPr>
          <p:cNvCxnSpPr/>
          <p:nvPr/>
        </p:nvCxnSpPr>
        <p:spPr>
          <a:xfrm>
            <a:off x="91201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Přímá spojnice 59">
            <a:extLst>
              <a:ext uri="{FF2B5EF4-FFF2-40B4-BE49-F238E27FC236}">
                <a16:creationId xmlns:a16="http://schemas.microsoft.com/office/drawing/2014/main" id="{909A24B3-9622-4AF3-B9DB-4F37910F2A5F}"/>
              </a:ext>
            </a:extLst>
          </p:cNvPr>
          <p:cNvCxnSpPr/>
          <p:nvPr/>
        </p:nvCxnSpPr>
        <p:spPr>
          <a:xfrm>
            <a:off x="97043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24" name="Volný tvar 1023">
            <a:extLst>
              <a:ext uri="{FF2B5EF4-FFF2-40B4-BE49-F238E27FC236}">
                <a16:creationId xmlns:a16="http://schemas.microsoft.com/office/drawing/2014/main" id="{9A5BB067-A2F9-456A-BC9A-439D9316F6C9}"/>
              </a:ext>
            </a:extLst>
          </p:cNvPr>
          <p:cNvSpPr/>
          <p:nvPr/>
        </p:nvSpPr>
        <p:spPr>
          <a:xfrm>
            <a:off x="3927475" y="1565275"/>
            <a:ext cx="5778500" cy="3868738"/>
          </a:xfrm>
          <a:custGeom>
            <a:avLst/>
            <a:gdLst>
              <a:gd name="connsiteX0" fmla="*/ 0 w 5744308"/>
              <a:gd name="connsiteY0" fmla="*/ 0 h 3868615"/>
              <a:gd name="connsiteX1" fmla="*/ 328247 w 5744308"/>
              <a:gd name="connsiteY1" fmla="*/ 78153 h 3868615"/>
              <a:gd name="connsiteX2" fmla="*/ 640862 w 5744308"/>
              <a:gd name="connsiteY2" fmla="*/ 203200 h 3868615"/>
              <a:gd name="connsiteX3" fmla="*/ 859693 w 5744308"/>
              <a:gd name="connsiteY3" fmla="*/ 359507 h 3868615"/>
              <a:gd name="connsiteX4" fmla="*/ 1101970 w 5744308"/>
              <a:gd name="connsiteY4" fmla="*/ 601784 h 3868615"/>
              <a:gd name="connsiteX5" fmla="*/ 2805723 w 5744308"/>
              <a:gd name="connsiteY5" fmla="*/ 2805723 h 3868615"/>
              <a:gd name="connsiteX6" fmla="*/ 3438770 w 5744308"/>
              <a:gd name="connsiteY6" fmla="*/ 3298092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40862 w 5744308"/>
              <a:gd name="connsiteY2" fmla="*/ 203200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687754 w 5744308"/>
              <a:gd name="connsiteY1" fmla="*/ 234461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0523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1101970 w 5744308"/>
              <a:gd name="connsiteY1" fmla="*/ 601784 h 3868615"/>
              <a:gd name="connsiteX2" fmla="*/ 2805723 w 5744308"/>
              <a:gd name="connsiteY2" fmla="*/ 2805723 h 3868615"/>
              <a:gd name="connsiteX3" fmla="*/ 3438770 w 5744308"/>
              <a:gd name="connsiteY3" fmla="*/ 3329354 h 3868615"/>
              <a:gd name="connsiteX4" fmla="*/ 3993662 w 5744308"/>
              <a:gd name="connsiteY4" fmla="*/ 3618523 h 3868615"/>
              <a:gd name="connsiteX5" fmla="*/ 4032739 w 5744308"/>
              <a:gd name="connsiteY5" fmla="*/ 3595077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211015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945968 w 5744308"/>
              <a:gd name="connsiteY2" fmla="*/ 385944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1101970 w 5744308"/>
              <a:gd name="connsiteY1" fmla="*/ 601784 h 3868615"/>
              <a:gd name="connsiteX2" fmla="*/ 2711938 w 5744308"/>
              <a:gd name="connsiteY2" fmla="*/ 2665046 h 3868615"/>
              <a:gd name="connsiteX3" fmla="*/ 3438770 w 5744308"/>
              <a:gd name="connsiteY3" fmla="*/ 3329354 h 3868615"/>
              <a:gd name="connsiteX4" fmla="*/ 3993662 w 5744308"/>
              <a:gd name="connsiteY4" fmla="*/ 3618523 h 3868615"/>
              <a:gd name="connsiteX5" fmla="*/ 4657970 w 5744308"/>
              <a:gd name="connsiteY5" fmla="*/ 3767016 h 3868615"/>
              <a:gd name="connsiteX6" fmla="*/ 5205047 w 5744308"/>
              <a:gd name="connsiteY6" fmla="*/ 3845169 h 3868615"/>
              <a:gd name="connsiteX7" fmla="*/ 5744308 w 5744308"/>
              <a:gd name="connsiteY7"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29812 w 5744308"/>
              <a:gd name="connsiteY1" fmla="*/ 168642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68734 w 5744308"/>
              <a:gd name="connsiteY2" fmla="*/ 390463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68734 w 5744308"/>
              <a:gd name="connsiteY2" fmla="*/ 390463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68734 w 5744308"/>
              <a:gd name="connsiteY2" fmla="*/ 390463 h 3868615"/>
              <a:gd name="connsiteX3" fmla="*/ 1281870 w 5744308"/>
              <a:gd name="connsiteY3" fmla="*/ 743413 h 3868615"/>
              <a:gd name="connsiteX4" fmla="*/ 2913927 w 5744308"/>
              <a:gd name="connsiteY4" fmla="*/ 2610338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44308" h="3868615">
                <a:moveTo>
                  <a:pt x="0" y="0"/>
                </a:moveTo>
                <a:cubicBezTo>
                  <a:pt x="97065" y="40034"/>
                  <a:pt x="437281" y="56673"/>
                  <a:pt x="598737" y="121750"/>
                </a:cubicBezTo>
                <a:cubicBezTo>
                  <a:pt x="760193" y="186827"/>
                  <a:pt x="853247" y="262749"/>
                  <a:pt x="968734" y="390463"/>
                </a:cubicBezTo>
                <a:cubicBezTo>
                  <a:pt x="1052606" y="470469"/>
                  <a:pt x="957671" y="373434"/>
                  <a:pt x="1281870" y="743413"/>
                </a:cubicBezTo>
                <a:lnTo>
                  <a:pt x="2913927" y="2610338"/>
                </a:lnTo>
                <a:cubicBezTo>
                  <a:pt x="3296717" y="3036118"/>
                  <a:pt x="3381820" y="3128759"/>
                  <a:pt x="3578608" y="3298092"/>
                </a:cubicBezTo>
                <a:cubicBezTo>
                  <a:pt x="3775396" y="3467425"/>
                  <a:pt x="3891457" y="3553395"/>
                  <a:pt x="4094657" y="3626339"/>
                </a:cubicBezTo>
                <a:cubicBezTo>
                  <a:pt x="4297857" y="3699283"/>
                  <a:pt x="4472905" y="3730544"/>
                  <a:pt x="4657970" y="3767016"/>
                </a:cubicBezTo>
                <a:cubicBezTo>
                  <a:pt x="4843035" y="3803488"/>
                  <a:pt x="5023991" y="3828236"/>
                  <a:pt x="5205047" y="3845169"/>
                </a:cubicBezTo>
                <a:cubicBezTo>
                  <a:pt x="5386103" y="3862102"/>
                  <a:pt x="5565205" y="3862753"/>
                  <a:pt x="5744308" y="3868615"/>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sp>
        <p:nvSpPr>
          <p:cNvPr id="123940" name="TextovéPole 4">
            <a:extLst>
              <a:ext uri="{FF2B5EF4-FFF2-40B4-BE49-F238E27FC236}">
                <a16:creationId xmlns:a16="http://schemas.microsoft.com/office/drawing/2014/main" id="{36CFAC91-6616-4426-AE5A-E3DEBAD98890}"/>
              </a:ext>
            </a:extLst>
          </p:cNvPr>
          <p:cNvSpPr txBox="1">
            <a:spLocks noChangeArrowheads="1"/>
          </p:cNvSpPr>
          <p:nvPr/>
        </p:nvSpPr>
        <p:spPr bwMode="auto">
          <a:xfrm>
            <a:off x="4440238" y="476250"/>
            <a:ext cx="5067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a:t>Fick principle:  VO</a:t>
            </a:r>
            <a:r>
              <a:rPr lang="cs-CZ" altLang="cs-CZ" sz="2000" b="1" baseline="-25000"/>
              <a:t>2</a:t>
            </a:r>
            <a:r>
              <a:rPr lang="cs-CZ" altLang="cs-CZ" sz="2000" b="1"/>
              <a:t> = Q x [CaO</a:t>
            </a:r>
            <a:r>
              <a:rPr lang="cs-CZ" altLang="cs-CZ" sz="2000" b="1" baseline="-25000"/>
              <a:t>2</a:t>
            </a:r>
            <a:r>
              <a:rPr lang="cs-CZ" altLang="cs-CZ" sz="2000" b="1"/>
              <a:t> – CvO</a:t>
            </a:r>
            <a:r>
              <a:rPr lang="cs-CZ" altLang="cs-CZ" sz="2000" b="1" baseline="-25000"/>
              <a:t>2</a:t>
            </a:r>
            <a:r>
              <a:rPr lang="cs-CZ" altLang="cs-CZ" sz="2000" b="1"/>
              <a:t>]</a:t>
            </a:r>
          </a:p>
        </p:txBody>
      </p:sp>
      <p:sp>
        <p:nvSpPr>
          <p:cNvPr id="46" name="Volný tvar 45">
            <a:extLst>
              <a:ext uri="{FF2B5EF4-FFF2-40B4-BE49-F238E27FC236}">
                <a16:creationId xmlns:a16="http://schemas.microsoft.com/office/drawing/2014/main" id="{A5EAAFB0-2DEF-40CF-A12D-3E550CF221C9}"/>
              </a:ext>
            </a:extLst>
          </p:cNvPr>
          <p:cNvSpPr/>
          <p:nvPr/>
        </p:nvSpPr>
        <p:spPr>
          <a:xfrm>
            <a:off x="3960813" y="1565278"/>
            <a:ext cx="5778500" cy="3884613"/>
          </a:xfrm>
          <a:custGeom>
            <a:avLst/>
            <a:gdLst>
              <a:gd name="connsiteX0" fmla="*/ 0 w 5744308"/>
              <a:gd name="connsiteY0" fmla="*/ 0 h 3868615"/>
              <a:gd name="connsiteX1" fmla="*/ 328247 w 5744308"/>
              <a:gd name="connsiteY1" fmla="*/ 78153 h 3868615"/>
              <a:gd name="connsiteX2" fmla="*/ 640862 w 5744308"/>
              <a:gd name="connsiteY2" fmla="*/ 203200 h 3868615"/>
              <a:gd name="connsiteX3" fmla="*/ 859693 w 5744308"/>
              <a:gd name="connsiteY3" fmla="*/ 359507 h 3868615"/>
              <a:gd name="connsiteX4" fmla="*/ 1101970 w 5744308"/>
              <a:gd name="connsiteY4" fmla="*/ 601784 h 3868615"/>
              <a:gd name="connsiteX5" fmla="*/ 2805723 w 5744308"/>
              <a:gd name="connsiteY5" fmla="*/ 2805723 h 3868615"/>
              <a:gd name="connsiteX6" fmla="*/ 3438770 w 5744308"/>
              <a:gd name="connsiteY6" fmla="*/ 3298092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40862 w 5744308"/>
              <a:gd name="connsiteY2" fmla="*/ 203200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687754 w 5744308"/>
              <a:gd name="connsiteY1" fmla="*/ 234461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0523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1101970 w 5744308"/>
              <a:gd name="connsiteY1" fmla="*/ 601784 h 3868615"/>
              <a:gd name="connsiteX2" fmla="*/ 2805723 w 5744308"/>
              <a:gd name="connsiteY2" fmla="*/ 2805723 h 3868615"/>
              <a:gd name="connsiteX3" fmla="*/ 3438770 w 5744308"/>
              <a:gd name="connsiteY3" fmla="*/ 3329354 h 3868615"/>
              <a:gd name="connsiteX4" fmla="*/ 3993662 w 5744308"/>
              <a:gd name="connsiteY4" fmla="*/ 3618523 h 3868615"/>
              <a:gd name="connsiteX5" fmla="*/ 4032739 w 5744308"/>
              <a:gd name="connsiteY5" fmla="*/ 3595077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211015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945968 w 5744308"/>
              <a:gd name="connsiteY2" fmla="*/ 385944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1101970 w 5744308"/>
              <a:gd name="connsiteY1" fmla="*/ 601784 h 3868615"/>
              <a:gd name="connsiteX2" fmla="*/ 2711938 w 5744308"/>
              <a:gd name="connsiteY2" fmla="*/ 2665046 h 3868615"/>
              <a:gd name="connsiteX3" fmla="*/ 3438770 w 5744308"/>
              <a:gd name="connsiteY3" fmla="*/ 3329354 h 3868615"/>
              <a:gd name="connsiteX4" fmla="*/ 3993662 w 5744308"/>
              <a:gd name="connsiteY4" fmla="*/ 3618523 h 3868615"/>
              <a:gd name="connsiteX5" fmla="*/ 4657970 w 5744308"/>
              <a:gd name="connsiteY5" fmla="*/ 3767016 h 3868615"/>
              <a:gd name="connsiteX6" fmla="*/ 5205047 w 5744308"/>
              <a:gd name="connsiteY6" fmla="*/ 3845169 h 3868615"/>
              <a:gd name="connsiteX7" fmla="*/ 5744308 w 5744308"/>
              <a:gd name="connsiteY7"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29812 w 5744308"/>
              <a:gd name="connsiteY1" fmla="*/ 168642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774089 w 5744308"/>
              <a:gd name="connsiteY4" fmla="*/ 2696308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774089 w 5744308"/>
              <a:gd name="connsiteY4" fmla="*/ 2696308 h 3868615"/>
              <a:gd name="connsiteX5" fmla="*/ 3516458 w 5744308"/>
              <a:gd name="connsiteY5" fmla="*/ 3360615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774089 w 5744308"/>
              <a:gd name="connsiteY4" fmla="*/ 2696308 h 3868615"/>
              <a:gd name="connsiteX5" fmla="*/ 3516458 w 5744308"/>
              <a:gd name="connsiteY5" fmla="*/ 3360615 h 3868615"/>
              <a:gd name="connsiteX6" fmla="*/ 4032507 w 5744308"/>
              <a:gd name="connsiteY6" fmla="*/ 3657600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774089 w 5744308"/>
              <a:gd name="connsiteY4" fmla="*/ 2696308 h 3868615"/>
              <a:gd name="connsiteX5" fmla="*/ 3446539 w 5744308"/>
              <a:gd name="connsiteY5" fmla="*/ 3352800 h 3868615"/>
              <a:gd name="connsiteX6" fmla="*/ 4032507 w 5744308"/>
              <a:gd name="connsiteY6" fmla="*/ 3657600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774089 w 5744308"/>
              <a:gd name="connsiteY4" fmla="*/ 2696308 h 3868615"/>
              <a:gd name="connsiteX5" fmla="*/ 3446539 w 5744308"/>
              <a:gd name="connsiteY5" fmla="*/ 3352800 h 3868615"/>
              <a:gd name="connsiteX6" fmla="*/ 4032507 w 5744308"/>
              <a:gd name="connsiteY6" fmla="*/ 3657600 h 3868615"/>
              <a:gd name="connsiteX7" fmla="*/ 4665738 w 5744308"/>
              <a:gd name="connsiteY7" fmla="*/ 3813908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774089 w 5744308"/>
              <a:gd name="connsiteY4" fmla="*/ 2696308 h 3868615"/>
              <a:gd name="connsiteX5" fmla="*/ 3446539 w 5744308"/>
              <a:gd name="connsiteY5" fmla="*/ 3352800 h 3868615"/>
              <a:gd name="connsiteX6" fmla="*/ 4040276 w 5744308"/>
              <a:gd name="connsiteY6" fmla="*/ 3696677 h 3868615"/>
              <a:gd name="connsiteX7" fmla="*/ 4665738 w 5744308"/>
              <a:gd name="connsiteY7" fmla="*/ 3813908 h 3868615"/>
              <a:gd name="connsiteX8" fmla="*/ 5205047 w 5744308"/>
              <a:gd name="connsiteY8" fmla="*/ 3845169 h 3868615"/>
              <a:gd name="connsiteX9" fmla="*/ 5744308 w 5744308"/>
              <a:gd name="connsiteY9" fmla="*/ 3868615 h 3868615"/>
              <a:gd name="connsiteX0" fmla="*/ 0 w 5744308"/>
              <a:gd name="connsiteY0" fmla="*/ 0 h 3884246"/>
              <a:gd name="connsiteX1" fmla="*/ 598737 w 5744308"/>
              <a:gd name="connsiteY1" fmla="*/ 121750 h 3884246"/>
              <a:gd name="connsiteX2" fmla="*/ 914353 w 5744308"/>
              <a:gd name="connsiteY2" fmla="*/ 343570 h 3884246"/>
              <a:gd name="connsiteX3" fmla="*/ 1281870 w 5744308"/>
              <a:gd name="connsiteY3" fmla="*/ 743413 h 3884246"/>
              <a:gd name="connsiteX4" fmla="*/ 2774089 w 5744308"/>
              <a:gd name="connsiteY4" fmla="*/ 2696308 h 3884246"/>
              <a:gd name="connsiteX5" fmla="*/ 3446539 w 5744308"/>
              <a:gd name="connsiteY5" fmla="*/ 3352800 h 3884246"/>
              <a:gd name="connsiteX6" fmla="*/ 4040276 w 5744308"/>
              <a:gd name="connsiteY6" fmla="*/ 3696677 h 3884246"/>
              <a:gd name="connsiteX7" fmla="*/ 4665738 w 5744308"/>
              <a:gd name="connsiteY7" fmla="*/ 3813908 h 3884246"/>
              <a:gd name="connsiteX8" fmla="*/ 5166204 w 5744308"/>
              <a:gd name="connsiteY8" fmla="*/ 3884246 h 3884246"/>
              <a:gd name="connsiteX9" fmla="*/ 5744308 w 5744308"/>
              <a:gd name="connsiteY9" fmla="*/ 3868615 h 3884246"/>
              <a:gd name="connsiteX0" fmla="*/ 0 w 5744308"/>
              <a:gd name="connsiteY0" fmla="*/ 0 h 3884586"/>
              <a:gd name="connsiteX1" fmla="*/ 598737 w 5744308"/>
              <a:gd name="connsiteY1" fmla="*/ 121750 h 3884586"/>
              <a:gd name="connsiteX2" fmla="*/ 914353 w 5744308"/>
              <a:gd name="connsiteY2" fmla="*/ 343570 h 3884586"/>
              <a:gd name="connsiteX3" fmla="*/ 1281870 w 5744308"/>
              <a:gd name="connsiteY3" fmla="*/ 743413 h 3884586"/>
              <a:gd name="connsiteX4" fmla="*/ 2774089 w 5744308"/>
              <a:gd name="connsiteY4" fmla="*/ 2696308 h 3884586"/>
              <a:gd name="connsiteX5" fmla="*/ 3446539 w 5744308"/>
              <a:gd name="connsiteY5" fmla="*/ 3352800 h 3884586"/>
              <a:gd name="connsiteX6" fmla="*/ 4040276 w 5744308"/>
              <a:gd name="connsiteY6" fmla="*/ 3696677 h 3884586"/>
              <a:gd name="connsiteX7" fmla="*/ 4642432 w 5744308"/>
              <a:gd name="connsiteY7" fmla="*/ 3852985 h 3884586"/>
              <a:gd name="connsiteX8" fmla="*/ 5166204 w 5744308"/>
              <a:gd name="connsiteY8" fmla="*/ 3884246 h 3884586"/>
              <a:gd name="connsiteX9" fmla="*/ 5744308 w 5744308"/>
              <a:gd name="connsiteY9" fmla="*/ 3868615 h 3884586"/>
              <a:gd name="connsiteX0" fmla="*/ 0 w 5744308"/>
              <a:gd name="connsiteY0" fmla="*/ 0 h 3884586"/>
              <a:gd name="connsiteX1" fmla="*/ 598737 w 5744308"/>
              <a:gd name="connsiteY1" fmla="*/ 121750 h 3884586"/>
              <a:gd name="connsiteX2" fmla="*/ 914353 w 5744308"/>
              <a:gd name="connsiteY2" fmla="*/ 343570 h 3884586"/>
              <a:gd name="connsiteX3" fmla="*/ 1134264 w 5744308"/>
              <a:gd name="connsiteY3" fmla="*/ 782490 h 3884586"/>
              <a:gd name="connsiteX4" fmla="*/ 2774089 w 5744308"/>
              <a:gd name="connsiteY4" fmla="*/ 2696308 h 3884586"/>
              <a:gd name="connsiteX5" fmla="*/ 3446539 w 5744308"/>
              <a:gd name="connsiteY5" fmla="*/ 3352800 h 3884586"/>
              <a:gd name="connsiteX6" fmla="*/ 4040276 w 5744308"/>
              <a:gd name="connsiteY6" fmla="*/ 3696677 h 3884586"/>
              <a:gd name="connsiteX7" fmla="*/ 4642432 w 5744308"/>
              <a:gd name="connsiteY7" fmla="*/ 3852985 h 3884586"/>
              <a:gd name="connsiteX8" fmla="*/ 5166204 w 5744308"/>
              <a:gd name="connsiteY8" fmla="*/ 3884246 h 3884586"/>
              <a:gd name="connsiteX9" fmla="*/ 5744308 w 5744308"/>
              <a:gd name="connsiteY9" fmla="*/ 3868615 h 3884586"/>
              <a:gd name="connsiteX0" fmla="*/ 0 w 5744308"/>
              <a:gd name="connsiteY0" fmla="*/ 0 h 3884586"/>
              <a:gd name="connsiteX1" fmla="*/ 598737 w 5744308"/>
              <a:gd name="connsiteY1" fmla="*/ 121750 h 3884586"/>
              <a:gd name="connsiteX2" fmla="*/ 836665 w 5744308"/>
              <a:gd name="connsiteY2" fmla="*/ 390463 h 3884586"/>
              <a:gd name="connsiteX3" fmla="*/ 1134264 w 5744308"/>
              <a:gd name="connsiteY3" fmla="*/ 782490 h 3884586"/>
              <a:gd name="connsiteX4" fmla="*/ 2774089 w 5744308"/>
              <a:gd name="connsiteY4" fmla="*/ 2696308 h 3884586"/>
              <a:gd name="connsiteX5" fmla="*/ 3446539 w 5744308"/>
              <a:gd name="connsiteY5" fmla="*/ 3352800 h 3884586"/>
              <a:gd name="connsiteX6" fmla="*/ 4040276 w 5744308"/>
              <a:gd name="connsiteY6" fmla="*/ 3696677 h 3884586"/>
              <a:gd name="connsiteX7" fmla="*/ 4642432 w 5744308"/>
              <a:gd name="connsiteY7" fmla="*/ 3852985 h 3884586"/>
              <a:gd name="connsiteX8" fmla="*/ 5166204 w 5744308"/>
              <a:gd name="connsiteY8" fmla="*/ 3884246 h 3884586"/>
              <a:gd name="connsiteX9" fmla="*/ 5744308 w 5744308"/>
              <a:gd name="connsiteY9" fmla="*/ 3868615 h 3884586"/>
              <a:gd name="connsiteX0" fmla="*/ 0 w 5744308"/>
              <a:gd name="connsiteY0" fmla="*/ 0 h 3884586"/>
              <a:gd name="connsiteX1" fmla="*/ 474436 w 5744308"/>
              <a:gd name="connsiteY1" fmla="*/ 168643 h 3884586"/>
              <a:gd name="connsiteX2" fmla="*/ 836665 w 5744308"/>
              <a:gd name="connsiteY2" fmla="*/ 390463 h 3884586"/>
              <a:gd name="connsiteX3" fmla="*/ 1134264 w 5744308"/>
              <a:gd name="connsiteY3" fmla="*/ 782490 h 3884586"/>
              <a:gd name="connsiteX4" fmla="*/ 2774089 w 5744308"/>
              <a:gd name="connsiteY4" fmla="*/ 2696308 h 3884586"/>
              <a:gd name="connsiteX5" fmla="*/ 3446539 w 5744308"/>
              <a:gd name="connsiteY5" fmla="*/ 3352800 h 3884586"/>
              <a:gd name="connsiteX6" fmla="*/ 4040276 w 5744308"/>
              <a:gd name="connsiteY6" fmla="*/ 3696677 h 3884586"/>
              <a:gd name="connsiteX7" fmla="*/ 4642432 w 5744308"/>
              <a:gd name="connsiteY7" fmla="*/ 3852985 h 3884586"/>
              <a:gd name="connsiteX8" fmla="*/ 5166204 w 5744308"/>
              <a:gd name="connsiteY8" fmla="*/ 3884246 h 3884586"/>
              <a:gd name="connsiteX9" fmla="*/ 5744308 w 5744308"/>
              <a:gd name="connsiteY9" fmla="*/ 3868615 h 3884586"/>
              <a:gd name="connsiteX0" fmla="*/ 0 w 5744308"/>
              <a:gd name="connsiteY0" fmla="*/ 0 h 3884586"/>
              <a:gd name="connsiteX1" fmla="*/ 474436 w 5744308"/>
              <a:gd name="connsiteY1" fmla="*/ 168643 h 3884586"/>
              <a:gd name="connsiteX2" fmla="*/ 852202 w 5744308"/>
              <a:gd name="connsiteY2" fmla="*/ 484248 h 3884586"/>
              <a:gd name="connsiteX3" fmla="*/ 1134264 w 5744308"/>
              <a:gd name="connsiteY3" fmla="*/ 782490 h 3884586"/>
              <a:gd name="connsiteX4" fmla="*/ 2774089 w 5744308"/>
              <a:gd name="connsiteY4" fmla="*/ 2696308 h 3884586"/>
              <a:gd name="connsiteX5" fmla="*/ 3446539 w 5744308"/>
              <a:gd name="connsiteY5" fmla="*/ 3352800 h 3884586"/>
              <a:gd name="connsiteX6" fmla="*/ 4040276 w 5744308"/>
              <a:gd name="connsiteY6" fmla="*/ 3696677 h 3884586"/>
              <a:gd name="connsiteX7" fmla="*/ 4642432 w 5744308"/>
              <a:gd name="connsiteY7" fmla="*/ 3852985 h 3884586"/>
              <a:gd name="connsiteX8" fmla="*/ 5166204 w 5744308"/>
              <a:gd name="connsiteY8" fmla="*/ 3884246 h 3884586"/>
              <a:gd name="connsiteX9" fmla="*/ 5744308 w 5744308"/>
              <a:gd name="connsiteY9" fmla="*/ 3868615 h 3884586"/>
              <a:gd name="connsiteX0" fmla="*/ 0 w 5744308"/>
              <a:gd name="connsiteY0" fmla="*/ 0 h 3884586"/>
              <a:gd name="connsiteX1" fmla="*/ 474436 w 5744308"/>
              <a:gd name="connsiteY1" fmla="*/ 168643 h 3884586"/>
              <a:gd name="connsiteX2" fmla="*/ 852202 w 5744308"/>
              <a:gd name="connsiteY2" fmla="*/ 484248 h 3884586"/>
              <a:gd name="connsiteX3" fmla="*/ 1134264 w 5744308"/>
              <a:gd name="connsiteY3" fmla="*/ 782490 h 3884586"/>
              <a:gd name="connsiteX4" fmla="*/ 2370112 w 5744308"/>
              <a:gd name="connsiteY4" fmla="*/ 2508738 h 3884586"/>
              <a:gd name="connsiteX5" fmla="*/ 3446539 w 5744308"/>
              <a:gd name="connsiteY5" fmla="*/ 3352800 h 3884586"/>
              <a:gd name="connsiteX6" fmla="*/ 4040276 w 5744308"/>
              <a:gd name="connsiteY6" fmla="*/ 3696677 h 3884586"/>
              <a:gd name="connsiteX7" fmla="*/ 4642432 w 5744308"/>
              <a:gd name="connsiteY7" fmla="*/ 3852985 h 3884586"/>
              <a:gd name="connsiteX8" fmla="*/ 5166204 w 5744308"/>
              <a:gd name="connsiteY8" fmla="*/ 3884246 h 3884586"/>
              <a:gd name="connsiteX9" fmla="*/ 5744308 w 5744308"/>
              <a:gd name="connsiteY9" fmla="*/ 3868615 h 3884586"/>
              <a:gd name="connsiteX0" fmla="*/ 0 w 5744308"/>
              <a:gd name="connsiteY0" fmla="*/ 0 h 3884586"/>
              <a:gd name="connsiteX1" fmla="*/ 474436 w 5744308"/>
              <a:gd name="connsiteY1" fmla="*/ 168643 h 3884586"/>
              <a:gd name="connsiteX2" fmla="*/ 852202 w 5744308"/>
              <a:gd name="connsiteY2" fmla="*/ 484248 h 3884586"/>
              <a:gd name="connsiteX3" fmla="*/ 1134264 w 5744308"/>
              <a:gd name="connsiteY3" fmla="*/ 782490 h 3884586"/>
              <a:gd name="connsiteX4" fmla="*/ 2370112 w 5744308"/>
              <a:gd name="connsiteY4" fmla="*/ 2508738 h 3884586"/>
              <a:gd name="connsiteX5" fmla="*/ 3384389 w 5744308"/>
              <a:gd name="connsiteY5" fmla="*/ 3399692 h 3884586"/>
              <a:gd name="connsiteX6" fmla="*/ 4040276 w 5744308"/>
              <a:gd name="connsiteY6" fmla="*/ 3696677 h 3884586"/>
              <a:gd name="connsiteX7" fmla="*/ 4642432 w 5744308"/>
              <a:gd name="connsiteY7" fmla="*/ 3852985 h 3884586"/>
              <a:gd name="connsiteX8" fmla="*/ 5166204 w 5744308"/>
              <a:gd name="connsiteY8" fmla="*/ 3884246 h 3884586"/>
              <a:gd name="connsiteX9" fmla="*/ 5744308 w 5744308"/>
              <a:gd name="connsiteY9" fmla="*/ 3868615 h 3884586"/>
              <a:gd name="connsiteX0" fmla="*/ 0 w 5744308"/>
              <a:gd name="connsiteY0" fmla="*/ 0 h 3884586"/>
              <a:gd name="connsiteX1" fmla="*/ 474436 w 5744308"/>
              <a:gd name="connsiteY1" fmla="*/ 168643 h 3884586"/>
              <a:gd name="connsiteX2" fmla="*/ 852202 w 5744308"/>
              <a:gd name="connsiteY2" fmla="*/ 484248 h 3884586"/>
              <a:gd name="connsiteX3" fmla="*/ 1134264 w 5744308"/>
              <a:gd name="connsiteY3" fmla="*/ 782490 h 3884586"/>
              <a:gd name="connsiteX4" fmla="*/ 2370112 w 5744308"/>
              <a:gd name="connsiteY4" fmla="*/ 2508738 h 3884586"/>
              <a:gd name="connsiteX5" fmla="*/ 3384389 w 5744308"/>
              <a:gd name="connsiteY5" fmla="*/ 3399692 h 3884586"/>
              <a:gd name="connsiteX6" fmla="*/ 4040276 w 5744308"/>
              <a:gd name="connsiteY6" fmla="*/ 3759200 h 3884586"/>
              <a:gd name="connsiteX7" fmla="*/ 4642432 w 5744308"/>
              <a:gd name="connsiteY7" fmla="*/ 3852985 h 3884586"/>
              <a:gd name="connsiteX8" fmla="*/ 5166204 w 5744308"/>
              <a:gd name="connsiteY8" fmla="*/ 3884246 h 3884586"/>
              <a:gd name="connsiteX9" fmla="*/ 5744308 w 5744308"/>
              <a:gd name="connsiteY9" fmla="*/ 3868615 h 3884586"/>
              <a:gd name="connsiteX0" fmla="*/ 0 w 5744308"/>
              <a:gd name="connsiteY0" fmla="*/ 0 h 3884586"/>
              <a:gd name="connsiteX1" fmla="*/ 474436 w 5744308"/>
              <a:gd name="connsiteY1" fmla="*/ 168643 h 3884586"/>
              <a:gd name="connsiteX2" fmla="*/ 852202 w 5744308"/>
              <a:gd name="connsiteY2" fmla="*/ 484248 h 3884586"/>
              <a:gd name="connsiteX3" fmla="*/ 1064346 w 5744308"/>
              <a:gd name="connsiteY3" fmla="*/ 805937 h 3884586"/>
              <a:gd name="connsiteX4" fmla="*/ 2370112 w 5744308"/>
              <a:gd name="connsiteY4" fmla="*/ 2508738 h 3884586"/>
              <a:gd name="connsiteX5" fmla="*/ 3384389 w 5744308"/>
              <a:gd name="connsiteY5" fmla="*/ 3399692 h 3884586"/>
              <a:gd name="connsiteX6" fmla="*/ 4040276 w 5744308"/>
              <a:gd name="connsiteY6" fmla="*/ 3759200 h 3884586"/>
              <a:gd name="connsiteX7" fmla="*/ 4642432 w 5744308"/>
              <a:gd name="connsiteY7" fmla="*/ 3852985 h 3884586"/>
              <a:gd name="connsiteX8" fmla="*/ 5166204 w 5744308"/>
              <a:gd name="connsiteY8" fmla="*/ 3884246 h 3884586"/>
              <a:gd name="connsiteX9" fmla="*/ 5744308 w 5744308"/>
              <a:gd name="connsiteY9" fmla="*/ 3868615 h 3884586"/>
              <a:gd name="connsiteX0" fmla="*/ 0 w 5744308"/>
              <a:gd name="connsiteY0" fmla="*/ 0 h 3884586"/>
              <a:gd name="connsiteX1" fmla="*/ 474436 w 5744308"/>
              <a:gd name="connsiteY1" fmla="*/ 168643 h 3884586"/>
              <a:gd name="connsiteX2" fmla="*/ 1064346 w 5744308"/>
              <a:gd name="connsiteY2" fmla="*/ 805937 h 3884586"/>
              <a:gd name="connsiteX3" fmla="*/ 2370112 w 5744308"/>
              <a:gd name="connsiteY3" fmla="*/ 2508738 h 3884586"/>
              <a:gd name="connsiteX4" fmla="*/ 3384389 w 5744308"/>
              <a:gd name="connsiteY4" fmla="*/ 3399692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513280 w 5744308"/>
              <a:gd name="connsiteY1" fmla="*/ 285873 h 3884586"/>
              <a:gd name="connsiteX2" fmla="*/ 1064346 w 5744308"/>
              <a:gd name="connsiteY2" fmla="*/ 805937 h 3884586"/>
              <a:gd name="connsiteX3" fmla="*/ 2370112 w 5744308"/>
              <a:gd name="connsiteY3" fmla="*/ 2508738 h 3884586"/>
              <a:gd name="connsiteX4" fmla="*/ 3384389 w 5744308"/>
              <a:gd name="connsiteY4" fmla="*/ 3399692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513280 w 5744308"/>
              <a:gd name="connsiteY1" fmla="*/ 285873 h 3884586"/>
              <a:gd name="connsiteX2" fmla="*/ 1064346 w 5744308"/>
              <a:gd name="connsiteY2" fmla="*/ 805937 h 3884586"/>
              <a:gd name="connsiteX3" fmla="*/ 2370112 w 5744308"/>
              <a:gd name="connsiteY3" fmla="*/ 2508738 h 3884586"/>
              <a:gd name="connsiteX4" fmla="*/ 3384389 w 5744308"/>
              <a:gd name="connsiteY4" fmla="*/ 3399692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552124 w 5744308"/>
              <a:gd name="connsiteY1" fmla="*/ 238981 h 3884586"/>
              <a:gd name="connsiteX2" fmla="*/ 1064346 w 5744308"/>
              <a:gd name="connsiteY2" fmla="*/ 805937 h 3884586"/>
              <a:gd name="connsiteX3" fmla="*/ 2370112 w 5744308"/>
              <a:gd name="connsiteY3" fmla="*/ 2508738 h 3884586"/>
              <a:gd name="connsiteX4" fmla="*/ 3384389 w 5744308"/>
              <a:gd name="connsiteY4" fmla="*/ 3399692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552124 w 5744308"/>
              <a:gd name="connsiteY1" fmla="*/ 238981 h 3884586"/>
              <a:gd name="connsiteX2" fmla="*/ 1017734 w 5744308"/>
              <a:gd name="connsiteY2" fmla="*/ 852829 h 3884586"/>
              <a:gd name="connsiteX3" fmla="*/ 2370112 w 5744308"/>
              <a:gd name="connsiteY3" fmla="*/ 2508738 h 3884586"/>
              <a:gd name="connsiteX4" fmla="*/ 3384389 w 5744308"/>
              <a:gd name="connsiteY4" fmla="*/ 3399692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552124 w 5744308"/>
              <a:gd name="connsiteY1" fmla="*/ 238981 h 3884586"/>
              <a:gd name="connsiteX2" fmla="*/ 1569319 w 5744308"/>
              <a:gd name="connsiteY2" fmla="*/ 1564029 h 3884586"/>
              <a:gd name="connsiteX3" fmla="*/ 2370112 w 5744308"/>
              <a:gd name="connsiteY3" fmla="*/ 2508738 h 3884586"/>
              <a:gd name="connsiteX4" fmla="*/ 3384389 w 5744308"/>
              <a:gd name="connsiteY4" fmla="*/ 3399692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785188 w 5744308"/>
              <a:gd name="connsiteY1" fmla="*/ 489073 h 3884586"/>
              <a:gd name="connsiteX2" fmla="*/ 1569319 w 5744308"/>
              <a:gd name="connsiteY2" fmla="*/ 1564029 h 3884586"/>
              <a:gd name="connsiteX3" fmla="*/ 2370112 w 5744308"/>
              <a:gd name="connsiteY3" fmla="*/ 2508738 h 3884586"/>
              <a:gd name="connsiteX4" fmla="*/ 3384389 w 5744308"/>
              <a:gd name="connsiteY4" fmla="*/ 3399692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785188 w 5744308"/>
              <a:gd name="connsiteY1" fmla="*/ 489073 h 3884586"/>
              <a:gd name="connsiteX2" fmla="*/ 1569319 w 5744308"/>
              <a:gd name="connsiteY2" fmla="*/ 1564029 h 3884586"/>
              <a:gd name="connsiteX3" fmla="*/ 2370112 w 5744308"/>
              <a:gd name="connsiteY3" fmla="*/ 2508738 h 3884586"/>
              <a:gd name="connsiteX4" fmla="*/ 3384389 w 5744308"/>
              <a:gd name="connsiteY4" fmla="*/ 3399692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785188 w 5744308"/>
              <a:gd name="connsiteY1" fmla="*/ 489073 h 3884586"/>
              <a:gd name="connsiteX2" fmla="*/ 1569319 w 5744308"/>
              <a:gd name="connsiteY2" fmla="*/ 1564029 h 3884586"/>
              <a:gd name="connsiteX3" fmla="*/ 2370112 w 5744308"/>
              <a:gd name="connsiteY3" fmla="*/ 2508738 h 3884586"/>
              <a:gd name="connsiteX4" fmla="*/ 3384389 w 5744308"/>
              <a:gd name="connsiteY4" fmla="*/ 3399692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777419 w 5744308"/>
              <a:gd name="connsiteY1" fmla="*/ 575042 h 3884586"/>
              <a:gd name="connsiteX2" fmla="*/ 1569319 w 5744308"/>
              <a:gd name="connsiteY2" fmla="*/ 1564029 h 3884586"/>
              <a:gd name="connsiteX3" fmla="*/ 2370112 w 5744308"/>
              <a:gd name="connsiteY3" fmla="*/ 2508738 h 3884586"/>
              <a:gd name="connsiteX4" fmla="*/ 3384389 w 5744308"/>
              <a:gd name="connsiteY4" fmla="*/ 3399692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855107 w 5744308"/>
              <a:gd name="connsiteY1" fmla="*/ 434365 h 3884586"/>
              <a:gd name="connsiteX2" fmla="*/ 1569319 w 5744308"/>
              <a:gd name="connsiteY2" fmla="*/ 1564029 h 3884586"/>
              <a:gd name="connsiteX3" fmla="*/ 2370112 w 5744308"/>
              <a:gd name="connsiteY3" fmla="*/ 2508738 h 3884586"/>
              <a:gd name="connsiteX4" fmla="*/ 3384389 w 5744308"/>
              <a:gd name="connsiteY4" fmla="*/ 3399692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855107 w 5744308"/>
              <a:gd name="connsiteY1" fmla="*/ 434365 h 3884586"/>
              <a:gd name="connsiteX2" fmla="*/ 1584857 w 5744308"/>
              <a:gd name="connsiteY2" fmla="*/ 1610921 h 3884586"/>
              <a:gd name="connsiteX3" fmla="*/ 2370112 w 5744308"/>
              <a:gd name="connsiteY3" fmla="*/ 2508738 h 3884586"/>
              <a:gd name="connsiteX4" fmla="*/ 3384389 w 5744308"/>
              <a:gd name="connsiteY4" fmla="*/ 3399692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870644 w 5744308"/>
              <a:gd name="connsiteY1" fmla="*/ 559411 h 3884586"/>
              <a:gd name="connsiteX2" fmla="*/ 1584857 w 5744308"/>
              <a:gd name="connsiteY2" fmla="*/ 1610921 h 3884586"/>
              <a:gd name="connsiteX3" fmla="*/ 2370112 w 5744308"/>
              <a:gd name="connsiteY3" fmla="*/ 2508738 h 3884586"/>
              <a:gd name="connsiteX4" fmla="*/ 3384389 w 5744308"/>
              <a:gd name="connsiteY4" fmla="*/ 3399692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870644 w 5744308"/>
              <a:gd name="connsiteY1" fmla="*/ 559411 h 3884586"/>
              <a:gd name="connsiteX2" fmla="*/ 827905 w 5744308"/>
              <a:gd name="connsiteY2" fmla="*/ 404870 h 3884586"/>
              <a:gd name="connsiteX3" fmla="*/ 1584857 w 5744308"/>
              <a:gd name="connsiteY3" fmla="*/ 1610921 h 3884586"/>
              <a:gd name="connsiteX4" fmla="*/ 2370112 w 5744308"/>
              <a:gd name="connsiteY4" fmla="*/ 2508738 h 3884586"/>
              <a:gd name="connsiteX5" fmla="*/ 3384389 w 5744308"/>
              <a:gd name="connsiteY5" fmla="*/ 3399692 h 3884586"/>
              <a:gd name="connsiteX6" fmla="*/ 4040276 w 5744308"/>
              <a:gd name="connsiteY6" fmla="*/ 3759200 h 3884586"/>
              <a:gd name="connsiteX7" fmla="*/ 4642432 w 5744308"/>
              <a:gd name="connsiteY7" fmla="*/ 3852985 h 3884586"/>
              <a:gd name="connsiteX8" fmla="*/ 5166204 w 5744308"/>
              <a:gd name="connsiteY8" fmla="*/ 3884246 h 3884586"/>
              <a:gd name="connsiteX9" fmla="*/ 5744308 w 5744308"/>
              <a:gd name="connsiteY9" fmla="*/ 3868615 h 3884586"/>
              <a:gd name="connsiteX0" fmla="*/ 0 w 5744308"/>
              <a:gd name="connsiteY0" fmla="*/ 0 h 3884586"/>
              <a:gd name="connsiteX1" fmla="*/ 827905 w 5744308"/>
              <a:gd name="connsiteY1" fmla="*/ 404870 h 3884586"/>
              <a:gd name="connsiteX2" fmla="*/ 1584857 w 5744308"/>
              <a:gd name="connsiteY2" fmla="*/ 1610921 h 3884586"/>
              <a:gd name="connsiteX3" fmla="*/ 2370112 w 5744308"/>
              <a:gd name="connsiteY3" fmla="*/ 2508738 h 3884586"/>
              <a:gd name="connsiteX4" fmla="*/ 3384389 w 5744308"/>
              <a:gd name="connsiteY4" fmla="*/ 3399692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827905 w 5744308"/>
              <a:gd name="connsiteY1" fmla="*/ 404870 h 3884586"/>
              <a:gd name="connsiteX2" fmla="*/ 1584857 w 5744308"/>
              <a:gd name="connsiteY2" fmla="*/ 1610921 h 3884586"/>
              <a:gd name="connsiteX3" fmla="*/ 2401186 w 5744308"/>
              <a:gd name="connsiteY3" fmla="*/ 2571261 h 3884586"/>
              <a:gd name="connsiteX4" fmla="*/ 3384389 w 5744308"/>
              <a:gd name="connsiteY4" fmla="*/ 3399692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827905 w 5744308"/>
              <a:gd name="connsiteY1" fmla="*/ 404870 h 3884586"/>
              <a:gd name="connsiteX2" fmla="*/ 1584857 w 5744308"/>
              <a:gd name="connsiteY2" fmla="*/ 1610921 h 3884586"/>
              <a:gd name="connsiteX3" fmla="*/ 2401186 w 5744308"/>
              <a:gd name="connsiteY3" fmla="*/ 2571261 h 3884586"/>
              <a:gd name="connsiteX4" fmla="*/ 3376620 w 5744308"/>
              <a:gd name="connsiteY4" fmla="*/ 3438769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827905 w 5744308"/>
              <a:gd name="connsiteY1" fmla="*/ 404870 h 3884586"/>
              <a:gd name="connsiteX2" fmla="*/ 1608163 w 5744308"/>
              <a:gd name="connsiteY2" fmla="*/ 1610921 h 3884586"/>
              <a:gd name="connsiteX3" fmla="*/ 2401186 w 5744308"/>
              <a:gd name="connsiteY3" fmla="*/ 2571261 h 3884586"/>
              <a:gd name="connsiteX4" fmla="*/ 3376620 w 5744308"/>
              <a:gd name="connsiteY4" fmla="*/ 3438769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820137 w 5744308"/>
              <a:gd name="connsiteY1" fmla="*/ 428316 h 3884586"/>
              <a:gd name="connsiteX2" fmla="*/ 1608163 w 5744308"/>
              <a:gd name="connsiteY2" fmla="*/ 1610921 h 3884586"/>
              <a:gd name="connsiteX3" fmla="*/ 2401186 w 5744308"/>
              <a:gd name="connsiteY3" fmla="*/ 2571261 h 3884586"/>
              <a:gd name="connsiteX4" fmla="*/ 3376620 w 5744308"/>
              <a:gd name="connsiteY4" fmla="*/ 3438769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820137 w 5744308"/>
              <a:gd name="connsiteY1" fmla="*/ 506470 h 3884586"/>
              <a:gd name="connsiteX2" fmla="*/ 1608163 w 5744308"/>
              <a:gd name="connsiteY2" fmla="*/ 1610921 h 3884586"/>
              <a:gd name="connsiteX3" fmla="*/ 2401186 w 5744308"/>
              <a:gd name="connsiteY3" fmla="*/ 2571261 h 3884586"/>
              <a:gd name="connsiteX4" fmla="*/ 3376620 w 5744308"/>
              <a:gd name="connsiteY4" fmla="*/ 3438769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820137 w 5744308"/>
              <a:gd name="connsiteY1" fmla="*/ 506470 h 3884586"/>
              <a:gd name="connsiteX2" fmla="*/ 1563542 w 5744308"/>
              <a:gd name="connsiteY2" fmla="*/ 1568520 h 3884586"/>
              <a:gd name="connsiteX3" fmla="*/ 1608163 w 5744308"/>
              <a:gd name="connsiteY3" fmla="*/ 1610921 h 3884586"/>
              <a:gd name="connsiteX4" fmla="*/ 2401186 w 5744308"/>
              <a:gd name="connsiteY4" fmla="*/ 2571261 h 3884586"/>
              <a:gd name="connsiteX5" fmla="*/ 3376620 w 5744308"/>
              <a:gd name="connsiteY5" fmla="*/ 3438769 h 3884586"/>
              <a:gd name="connsiteX6" fmla="*/ 4040276 w 5744308"/>
              <a:gd name="connsiteY6" fmla="*/ 3759200 h 3884586"/>
              <a:gd name="connsiteX7" fmla="*/ 4642432 w 5744308"/>
              <a:gd name="connsiteY7" fmla="*/ 3852985 h 3884586"/>
              <a:gd name="connsiteX8" fmla="*/ 5166204 w 5744308"/>
              <a:gd name="connsiteY8" fmla="*/ 3884246 h 3884586"/>
              <a:gd name="connsiteX9" fmla="*/ 5744308 w 5744308"/>
              <a:gd name="connsiteY9" fmla="*/ 3868615 h 3884586"/>
              <a:gd name="connsiteX0" fmla="*/ 0 w 5744308"/>
              <a:gd name="connsiteY0" fmla="*/ 0 h 3884586"/>
              <a:gd name="connsiteX1" fmla="*/ 820137 w 5744308"/>
              <a:gd name="connsiteY1" fmla="*/ 506470 h 3884586"/>
              <a:gd name="connsiteX2" fmla="*/ 1415934 w 5744308"/>
              <a:gd name="connsiteY2" fmla="*/ 1380951 h 3884586"/>
              <a:gd name="connsiteX3" fmla="*/ 1608163 w 5744308"/>
              <a:gd name="connsiteY3" fmla="*/ 1610921 h 3884586"/>
              <a:gd name="connsiteX4" fmla="*/ 2401186 w 5744308"/>
              <a:gd name="connsiteY4" fmla="*/ 2571261 h 3884586"/>
              <a:gd name="connsiteX5" fmla="*/ 3376620 w 5744308"/>
              <a:gd name="connsiteY5" fmla="*/ 3438769 h 3884586"/>
              <a:gd name="connsiteX6" fmla="*/ 4040276 w 5744308"/>
              <a:gd name="connsiteY6" fmla="*/ 3759200 h 3884586"/>
              <a:gd name="connsiteX7" fmla="*/ 4642432 w 5744308"/>
              <a:gd name="connsiteY7" fmla="*/ 3852985 h 3884586"/>
              <a:gd name="connsiteX8" fmla="*/ 5166204 w 5744308"/>
              <a:gd name="connsiteY8" fmla="*/ 3884246 h 3884586"/>
              <a:gd name="connsiteX9" fmla="*/ 5744308 w 5744308"/>
              <a:gd name="connsiteY9" fmla="*/ 3868615 h 3884586"/>
              <a:gd name="connsiteX0" fmla="*/ 0 w 5744308"/>
              <a:gd name="connsiteY0" fmla="*/ 0 h 3884586"/>
              <a:gd name="connsiteX1" fmla="*/ 820137 w 5744308"/>
              <a:gd name="connsiteY1" fmla="*/ 506470 h 3884586"/>
              <a:gd name="connsiteX2" fmla="*/ 1608163 w 5744308"/>
              <a:gd name="connsiteY2" fmla="*/ 1610921 h 3884586"/>
              <a:gd name="connsiteX3" fmla="*/ 2401186 w 5744308"/>
              <a:gd name="connsiteY3" fmla="*/ 2571261 h 3884586"/>
              <a:gd name="connsiteX4" fmla="*/ 3376620 w 5744308"/>
              <a:gd name="connsiteY4" fmla="*/ 3438769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820137 w 5744308"/>
              <a:gd name="connsiteY1" fmla="*/ 506470 h 3884586"/>
              <a:gd name="connsiteX2" fmla="*/ 1631469 w 5744308"/>
              <a:gd name="connsiteY2" fmla="*/ 1649998 h 3884586"/>
              <a:gd name="connsiteX3" fmla="*/ 2401186 w 5744308"/>
              <a:gd name="connsiteY3" fmla="*/ 2571261 h 3884586"/>
              <a:gd name="connsiteX4" fmla="*/ 3376620 w 5744308"/>
              <a:gd name="connsiteY4" fmla="*/ 3438769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820137 w 5744308"/>
              <a:gd name="connsiteY1" fmla="*/ 506470 h 3884586"/>
              <a:gd name="connsiteX2" fmla="*/ 1631469 w 5744308"/>
              <a:gd name="connsiteY2" fmla="*/ 1649998 h 3884586"/>
              <a:gd name="connsiteX3" fmla="*/ 2393418 w 5744308"/>
              <a:gd name="connsiteY3" fmla="*/ 2610338 h 3884586"/>
              <a:gd name="connsiteX4" fmla="*/ 3376620 w 5744308"/>
              <a:gd name="connsiteY4" fmla="*/ 3438769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820137 w 5744308"/>
              <a:gd name="connsiteY1" fmla="*/ 506470 h 3884586"/>
              <a:gd name="connsiteX2" fmla="*/ 1608163 w 5744308"/>
              <a:gd name="connsiteY2" fmla="*/ 1657813 h 3884586"/>
              <a:gd name="connsiteX3" fmla="*/ 2393418 w 5744308"/>
              <a:gd name="connsiteY3" fmla="*/ 2610338 h 3884586"/>
              <a:gd name="connsiteX4" fmla="*/ 3376620 w 5744308"/>
              <a:gd name="connsiteY4" fmla="*/ 3438769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773524 w 5744308"/>
              <a:gd name="connsiteY1" fmla="*/ 506470 h 3884586"/>
              <a:gd name="connsiteX2" fmla="*/ 1608163 w 5744308"/>
              <a:gd name="connsiteY2" fmla="*/ 1657813 h 3884586"/>
              <a:gd name="connsiteX3" fmla="*/ 2393418 w 5744308"/>
              <a:gd name="connsiteY3" fmla="*/ 2610338 h 3884586"/>
              <a:gd name="connsiteX4" fmla="*/ 3376620 w 5744308"/>
              <a:gd name="connsiteY4" fmla="*/ 3438769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773524 w 5744308"/>
              <a:gd name="connsiteY1" fmla="*/ 506470 h 3884586"/>
              <a:gd name="connsiteX2" fmla="*/ 1608163 w 5744308"/>
              <a:gd name="connsiteY2" fmla="*/ 1657813 h 3884586"/>
              <a:gd name="connsiteX3" fmla="*/ 2393418 w 5744308"/>
              <a:gd name="connsiteY3" fmla="*/ 2610338 h 3884586"/>
              <a:gd name="connsiteX4" fmla="*/ 3376620 w 5744308"/>
              <a:gd name="connsiteY4" fmla="*/ 3438769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765756 w 5744308"/>
              <a:gd name="connsiteY1" fmla="*/ 545547 h 3884586"/>
              <a:gd name="connsiteX2" fmla="*/ 1608163 w 5744308"/>
              <a:gd name="connsiteY2" fmla="*/ 1657813 h 3884586"/>
              <a:gd name="connsiteX3" fmla="*/ 2393418 w 5744308"/>
              <a:gd name="connsiteY3" fmla="*/ 2610338 h 3884586"/>
              <a:gd name="connsiteX4" fmla="*/ 3376620 w 5744308"/>
              <a:gd name="connsiteY4" fmla="*/ 3438769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765756 w 5744308"/>
              <a:gd name="connsiteY1" fmla="*/ 545547 h 3884586"/>
              <a:gd name="connsiteX2" fmla="*/ 1561551 w 5744308"/>
              <a:gd name="connsiteY2" fmla="*/ 1704705 h 3884586"/>
              <a:gd name="connsiteX3" fmla="*/ 2393418 w 5744308"/>
              <a:gd name="connsiteY3" fmla="*/ 2610338 h 3884586"/>
              <a:gd name="connsiteX4" fmla="*/ 3376620 w 5744308"/>
              <a:gd name="connsiteY4" fmla="*/ 3438769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765756 w 5744308"/>
              <a:gd name="connsiteY1" fmla="*/ 545547 h 3884586"/>
              <a:gd name="connsiteX2" fmla="*/ 1561551 w 5744308"/>
              <a:gd name="connsiteY2" fmla="*/ 1704705 h 3884586"/>
              <a:gd name="connsiteX3" fmla="*/ 2354575 w 5744308"/>
              <a:gd name="connsiteY3" fmla="*/ 2618153 h 3884586"/>
              <a:gd name="connsiteX4" fmla="*/ 3376620 w 5744308"/>
              <a:gd name="connsiteY4" fmla="*/ 3438769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765756 w 5744308"/>
              <a:gd name="connsiteY1" fmla="*/ 545547 h 3884586"/>
              <a:gd name="connsiteX2" fmla="*/ 1561551 w 5744308"/>
              <a:gd name="connsiteY2" fmla="*/ 1704705 h 3884586"/>
              <a:gd name="connsiteX3" fmla="*/ 2354575 w 5744308"/>
              <a:gd name="connsiteY3" fmla="*/ 2618153 h 3884586"/>
              <a:gd name="connsiteX4" fmla="*/ 3376620 w 5744308"/>
              <a:gd name="connsiteY4" fmla="*/ 3438769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742449 w 5744308"/>
              <a:gd name="connsiteY1" fmla="*/ 553362 h 3884586"/>
              <a:gd name="connsiteX2" fmla="*/ 1561551 w 5744308"/>
              <a:gd name="connsiteY2" fmla="*/ 1704705 h 3884586"/>
              <a:gd name="connsiteX3" fmla="*/ 2354575 w 5744308"/>
              <a:gd name="connsiteY3" fmla="*/ 2618153 h 3884586"/>
              <a:gd name="connsiteX4" fmla="*/ 3376620 w 5744308"/>
              <a:gd name="connsiteY4" fmla="*/ 3438769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742449 w 5744308"/>
              <a:gd name="connsiteY1" fmla="*/ 553362 h 3884586"/>
              <a:gd name="connsiteX2" fmla="*/ 1561551 w 5744308"/>
              <a:gd name="connsiteY2" fmla="*/ 1704705 h 3884586"/>
              <a:gd name="connsiteX3" fmla="*/ 2354575 w 5744308"/>
              <a:gd name="connsiteY3" fmla="*/ 2618153 h 3884586"/>
              <a:gd name="connsiteX4" fmla="*/ 3376620 w 5744308"/>
              <a:gd name="connsiteY4" fmla="*/ 3438769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44308" h="3884586">
                <a:moveTo>
                  <a:pt x="0" y="0"/>
                </a:moveTo>
                <a:cubicBezTo>
                  <a:pt x="172480" y="84348"/>
                  <a:pt x="456458" y="232350"/>
                  <a:pt x="742449" y="553362"/>
                </a:cubicBezTo>
                <a:cubicBezTo>
                  <a:pt x="1080395" y="985972"/>
                  <a:pt x="1292863" y="1360573"/>
                  <a:pt x="1561551" y="1704705"/>
                </a:cubicBezTo>
                <a:cubicBezTo>
                  <a:pt x="1830239" y="2048837"/>
                  <a:pt x="2052064" y="2329142"/>
                  <a:pt x="2354575" y="2618153"/>
                </a:cubicBezTo>
                <a:cubicBezTo>
                  <a:pt x="2657087" y="2907164"/>
                  <a:pt x="3095670" y="3248595"/>
                  <a:pt x="3376620" y="3438769"/>
                </a:cubicBezTo>
                <a:cubicBezTo>
                  <a:pt x="3657570" y="3628943"/>
                  <a:pt x="3837076" y="3686256"/>
                  <a:pt x="4040276" y="3759200"/>
                </a:cubicBezTo>
                <a:cubicBezTo>
                  <a:pt x="4243476" y="3832144"/>
                  <a:pt x="4454777" y="3832144"/>
                  <a:pt x="4642432" y="3852985"/>
                </a:cubicBezTo>
                <a:cubicBezTo>
                  <a:pt x="4830087" y="3873826"/>
                  <a:pt x="4982558" y="3881641"/>
                  <a:pt x="5166204" y="3884246"/>
                </a:cubicBezTo>
                <a:cubicBezTo>
                  <a:pt x="5349850" y="3886851"/>
                  <a:pt x="5551607" y="3873825"/>
                  <a:pt x="5744308" y="3868615"/>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sp>
        <p:nvSpPr>
          <p:cNvPr id="3" name="TextovéPole 2">
            <a:extLst>
              <a:ext uri="{FF2B5EF4-FFF2-40B4-BE49-F238E27FC236}">
                <a16:creationId xmlns:a16="http://schemas.microsoft.com/office/drawing/2014/main" id="{5DEC0D21-D673-4E72-8CD0-E88100F8471F}"/>
              </a:ext>
            </a:extLst>
          </p:cNvPr>
          <p:cNvSpPr txBox="1"/>
          <p:nvPr/>
        </p:nvSpPr>
        <p:spPr>
          <a:xfrm rot="2599523">
            <a:off x="6312581" y="4533258"/>
            <a:ext cx="1284519" cy="46166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eaLnBrk="1" hangingPunct="1">
              <a:defRPr/>
            </a:pPr>
            <a:r>
              <a:rPr lang="en-US" sz="1200" dirty="0">
                <a:solidFill>
                  <a:schemeClr val="tx1"/>
                </a:solidFill>
              </a:rPr>
              <a:t>Increased affinity</a:t>
            </a:r>
          </a:p>
          <a:p>
            <a:pPr eaLnBrk="1" hangingPunct="1">
              <a:defRPr/>
            </a:pPr>
            <a:r>
              <a:rPr lang="en-US" sz="1200" dirty="0">
                <a:solidFill>
                  <a:schemeClr val="tx1"/>
                </a:solidFill>
              </a:rPr>
              <a:t>  </a:t>
            </a:r>
            <a:r>
              <a:rPr lang="cs-CZ" sz="1200" dirty="0" err="1">
                <a:solidFill>
                  <a:schemeClr val="tx1"/>
                </a:solidFill>
              </a:rPr>
              <a:t>of</a:t>
            </a:r>
            <a:r>
              <a:rPr lang="cs-CZ" sz="1200" dirty="0">
                <a:solidFill>
                  <a:schemeClr val="tx1"/>
                </a:solidFill>
              </a:rPr>
              <a:t> </a:t>
            </a:r>
            <a:r>
              <a:rPr lang="en-US" sz="1200" dirty="0" err="1">
                <a:solidFill>
                  <a:schemeClr val="tx1"/>
                </a:solidFill>
              </a:rPr>
              <a:t>Hb</a:t>
            </a:r>
            <a:r>
              <a:rPr lang="en-US" sz="1200" dirty="0">
                <a:solidFill>
                  <a:schemeClr val="tx1"/>
                </a:solidFill>
              </a:rPr>
              <a:t> for oxygen</a:t>
            </a:r>
            <a:endParaRPr lang="cs-CZ" sz="1200" dirty="0">
              <a:solidFill>
                <a:schemeClr val="tx1"/>
              </a:solidFill>
            </a:endParaRPr>
          </a:p>
        </p:txBody>
      </p:sp>
      <p:sp>
        <p:nvSpPr>
          <p:cNvPr id="123953" name="TextovéPole 30">
            <a:extLst>
              <a:ext uri="{FF2B5EF4-FFF2-40B4-BE49-F238E27FC236}">
                <a16:creationId xmlns:a16="http://schemas.microsoft.com/office/drawing/2014/main" id="{1F31FB86-3B6C-4279-9701-EEE58EF2C3E8}"/>
              </a:ext>
            </a:extLst>
          </p:cNvPr>
          <p:cNvSpPr txBox="1">
            <a:spLocks noChangeArrowheads="1"/>
          </p:cNvSpPr>
          <p:nvPr/>
        </p:nvSpPr>
        <p:spPr bwMode="auto">
          <a:xfrm>
            <a:off x="5280028" y="6159500"/>
            <a:ext cx="26209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a:t>Venous PO2, mmHg</a:t>
            </a:r>
          </a:p>
        </p:txBody>
      </p:sp>
      <p:sp>
        <p:nvSpPr>
          <p:cNvPr id="123954" name="TextovéPole 60">
            <a:extLst>
              <a:ext uri="{FF2B5EF4-FFF2-40B4-BE49-F238E27FC236}">
                <a16:creationId xmlns:a16="http://schemas.microsoft.com/office/drawing/2014/main" id="{849A1A94-E71B-4B47-8DE5-17E0B7587FEE}"/>
              </a:ext>
            </a:extLst>
          </p:cNvPr>
          <p:cNvSpPr txBox="1">
            <a:spLocks noChangeArrowheads="1"/>
          </p:cNvSpPr>
          <p:nvPr/>
        </p:nvSpPr>
        <p:spPr bwMode="auto">
          <a:xfrm rot="16200000">
            <a:off x="683419" y="3391694"/>
            <a:ext cx="45958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cs-CZ" sz="2000" b="1"/>
              <a:t>Oxygen consumption (VO2) ml / min</a:t>
            </a:r>
            <a:endParaRPr lang="cs-CZ" altLang="cs-CZ" sz="2000" b="1"/>
          </a:p>
        </p:txBody>
      </p:sp>
      <p:sp>
        <p:nvSpPr>
          <p:cNvPr id="64" name="TextovéPole 63">
            <a:extLst>
              <a:ext uri="{FF2B5EF4-FFF2-40B4-BE49-F238E27FC236}">
                <a16:creationId xmlns:a16="http://schemas.microsoft.com/office/drawing/2014/main" id="{6D87F4AB-673F-4109-AD46-35A132758DDD}"/>
              </a:ext>
            </a:extLst>
          </p:cNvPr>
          <p:cNvSpPr txBox="1"/>
          <p:nvPr/>
        </p:nvSpPr>
        <p:spPr>
          <a:xfrm>
            <a:off x="6933098" y="1476137"/>
            <a:ext cx="2596480" cy="36933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wrap="none">
            <a:spAutoFit/>
          </a:bodyPr>
          <a:lstStyle/>
          <a:p>
            <a:pPr algn="ctr" eaLnBrk="1" hangingPunct="1">
              <a:defRPr/>
            </a:pPr>
            <a:r>
              <a:rPr lang="cs-CZ" dirty="0">
                <a:solidFill>
                  <a:schemeClr val="bg1"/>
                </a:solidFill>
              </a:rPr>
              <a:t>Oxygen </a:t>
            </a:r>
            <a:r>
              <a:rPr lang="cs-CZ" dirty="0" err="1">
                <a:solidFill>
                  <a:schemeClr val="bg1"/>
                </a:solidFill>
              </a:rPr>
              <a:t>Delivery</a:t>
            </a:r>
            <a:r>
              <a:rPr lang="cs-CZ" dirty="0">
                <a:solidFill>
                  <a:schemeClr val="bg1"/>
                </a:solidFill>
              </a:rPr>
              <a:t> </a:t>
            </a:r>
            <a:r>
              <a:rPr lang="cs-CZ" dirty="0" err="1">
                <a:solidFill>
                  <a:schemeClr val="bg1"/>
                </a:solidFill>
              </a:rPr>
              <a:t>decrease</a:t>
            </a:r>
            <a:endParaRPr lang="cs-CZ" dirty="0">
              <a:solidFill>
                <a:schemeClr val="bg1"/>
              </a:solidFill>
            </a:endParaRPr>
          </a:p>
        </p:txBody>
      </p:sp>
      <p:sp>
        <p:nvSpPr>
          <p:cNvPr id="65" name="TextovéPole 64">
            <a:extLst>
              <a:ext uri="{FF2B5EF4-FFF2-40B4-BE49-F238E27FC236}">
                <a16:creationId xmlns:a16="http://schemas.microsoft.com/office/drawing/2014/main" id="{AFAD334C-A751-4A10-9C31-F4E2538812E1}"/>
              </a:ext>
            </a:extLst>
          </p:cNvPr>
          <p:cNvSpPr txBox="1"/>
          <p:nvPr/>
        </p:nvSpPr>
        <p:spPr>
          <a:xfrm>
            <a:off x="7785444" y="2585898"/>
            <a:ext cx="1284519" cy="46166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eaLnBrk="1" hangingPunct="1">
              <a:defRPr/>
            </a:pPr>
            <a:r>
              <a:rPr lang="en-US" sz="1200" dirty="0">
                <a:solidFill>
                  <a:schemeClr val="tx1"/>
                </a:solidFill>
              </a:rPr>
              <a:t>Increased affinity</a:t>
            </a:r>
          </a:p>
          <a:p>
            <a:pPr eaLnBrk="1" hangingPunct="1">
              <a:defRPr/>
            </a:pPr>
            <a:r>
              <a:rPr lang="en-US" sz="1200" dirty="0">
                <a:solidFill>
                  <a:schemeClr val="tx1"/>
                </a:solidFill>
              </a:rPr>
              <a:t>  </a:t>
            </a:r>
            <a:r>
              <a:rPr lang="cs-CZ" sz="1200" dirty="0" err="1">
                <a:solidFill>
                  <a:schemeClr val="tx1"/>
                </a:solidFill>
              </a:rPr>
              <a:t>of</a:t>
            </a:r>
            <a:r>
              <a:rPr lang="cs-CZ" sz="1200" dirty="0">
                <a:solidFill>
                  <a:schemeClr val="tx1"/>
                </a:solidFill>
              </a:rPr>
              <a:t> </a:t>
            </a:r>
            <a:r>
              <a:rPr lang="en-US" sz="1200" dirty="0" err="1">
                <a:solidFill>
                  <a:schemeClr val="tx1"/>
                </a:solidFill>
              </a:rPr>
              <a:t>Hb</a:t>
            </a:r>
            <a:r>
              <a:rPr lang="en-US" sz="1200" dirty="0">
                <a:solidFill>
                  <a:schemeClr val="tx1"/>
                </a:solidFill>
              </a:rPr>
              <a:t> for oxygen</a:t>
            </a:r>
            <a:endParaRPr lang="cs-CZ" sz="1200" dirty="0">
              <a:solidFill>
                <a:schemeClr val="tx1"/>
              </a:solidFill>
            </a:endParaRPr>
          </a:p>
        </p:txBody>
      </p:sp>
      <p:sp>
        <p:nvSpPr>
          <p:cNvPr id="66" name="Šipka: dolů 65">
            <a:extLst>
              <a:ext uri="{FF2B5EF4-FFF2-40B4-BE49-F238E27FC236}">
                <a16:creationId xmlns:a16="http://schemas.microsoft.com/office/drawing/2014/main" id="{006E0EBD-FAD9-42D1-BCEE-E2EA744E0C58}"/>
              </a:ext>
            </a:extLst>
          </p:cNvPr>
          <p:cNvSpPr/>
          <p:nvPr/>
        </p:nvSpPr>
        <p:spPr>
          <a:xfrm rot="10800000">
            <a:off x="8235807" y="1832988"/>
            <a:ext cx="393700" cy="753050"/>
          </a:xfrm>
          <a:prstGeom prst="downArrow">
            <a:avLst/>
          </a:prstGeom>
          <a:ln/>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84093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3" grpId="0" animBg="1"/>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FF8C2B36-8625-4568-A7BE-6FDDE125F27D}"/>
              </a:ext>
            </a:extLst>
          </p:cNvPr>
          <p:cNvSpPr/>
          <p:nvPr/>
        </p:nvSpPr>
        <p:spPr>
          <a:xfrm>
            <a:off x="3935416" y="1268413"/>
            <a:ext cx="5761037" cy="41767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cxnSp>
        <p:nvCxnSpPr>
          <p:cNvPr id="4" name="Přímá spojnice 3">
            <a:extLst>
              <a:ext uri="{FF2B5EF4-FFF2-40B4-BE49-F238E27FC236}">
                <a16:creationId xmlns:a16="http://schemas.microsoft.com/office/drawing/2014/main" id="{E75D37C4-8B48-49BA-BF52-766BC79B30CD}"/>
              </a:ext>
            </a:extLst>
          </p:cNvPr>
          <p:cNvCxnSpPr/>
          <p:nvPr/>
        </p:nvCxnSpPr>
        <p:spPr>
          <a:xfrm>
            <a:off x="3863975" y="4524375"/>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Přímá spojnice 7">
            <a:extLst>
              <a:ext uri="{FF2B5EF4-FFF2-40B4-BE49-F238E27FC236}">
                <a16:creationId xmlns:a16="http://schemas.microsoft.com/office/drawing/2014/main" id="{40E61DD2-3DA8-45DB-B414-A0A102CD7110}"/>
              </a:ext>
            </a:extLst>
          </p:cNvPr>
          <p:cNvCxnSpPr/>
          <p:nvPr/>
        </p:nvCxnSpPr>
        <p:spPr>
          <a:xfrm>
            <a:off x="3792541" y="4494213"/>
            <a:ext cx="1047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Přímá spojnice 11">
            <a:extLst>
              <a:ext uri="{FF2B5EF4-FFF2-40B4-BE49-F238E27FC236}">
                <a16:creationId xmlns:a16="http://schemas.microsoft.com/office/drawing/2014/main" id="{BF6ED002-0949-420E-94CA-513D338B621E}"/>
              </a:ext>
            </a:extLst>
          </p:cNvPr>
          <p:cNvCxnSpPr/>
          <p:nvPr/>
        </p:nvCxnSpPr>
        <p:spPr>
          <a:xfrm>
            <a:off x="3830641" y="3548063"/>
            <a:ext cx="1047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Přímá spojnice 12">
            <a:extLst>
              <a:ext uri="{FF2B5EF4-FFF2-40B4-BE49-F238E27FC236}">
                <a16:creationId xmlns:a16="http://schemas.microsoft.com/office/drawing/2014/main" id="{37E3EFEA-636B-4223-9A1A-B49297918183}"/>
              </a:ext>
            </a:extLst>
          </p:cNvPr>
          <p:cNvCxnSpPr/>
          <p:nvPr/>
        </p:nvCxnSpPr>
        <p:spPr>
          <a:xfrm>
            <a:off x="3806828" y="2586038"/>
            <a:ext cx="1063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Přímá spojnice 13">
            <a:extLst>
              <a:ext uri="{FF2B5EF4-FFF2-40B4-BE49-F238E27FC236}">
                <a16:creationId xmlns:a16="http://schemas.microsoft.com/office/drawing/2014/main" id="{871E0710-55A4-48A5-B4D2-8001605A7A6C}"/>
              </a:ext>
            </a:extLst>
          </p:cNvPr>
          <p:cNvCxnSpPr/>
          <p:nvPr/>
        </p:nvCxnSpPr>
        <p:spPr>
          <a:xfrm>
            <a:off x="3814763" y="1628775"/>
            <a:ext cx="106362" cy="0"/>
          </a:xfrm>
          <a:prstGeom prst="line">
            <a:avLst/>
          </a:prstGeom>
        </p:spPr>
        <p:style>
          <a:lnRef idx="1">
            <a:schemeClr val="accent1"/>
          </a:lnRef>
          <a:fillRef idx="0">
            <a:schemeClr val="accent1"/>
          </a:fillRef>
          <a:effectRef idx="0">
            <a:schemeClr val="accent1"/>
          </a:effectRef>
          <a:fontRef idx="minor">
            <a:schemeClr val="tx1"/>
          </a:fontRef>
        </p:style>
      </p:cxnSp>
      <p:sp>
        <p:nvSpPr>
          <p:cNvPr id="124936" name="TextovéPole 9">
            <a:extLst>
              <a:ext uri="{FF2B5EF4-FFF2-40B4-BE49-F238E27FC236}">
                <a16:creationId xmlns:a16="http://schemas.microsoft.com/office/drawing/2014/main" id="{22F6DBC4-EE30-41F6-84A3-5C20573D91F3}"/>
              </a:ext>
            </a:extLst>
          </p:cNvPr>
          <p:cNvSpPr txBox="1">
            <a:spLocks noChangeArrowheads="1"/>
          </p:cNvSpPr>
          <p:nvPr/>
        </p:nvSpPr>
        <p:spPr bwMode="auto">
          <a:xfrm>
            <a:off x="3143253" y="431641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1000</a:t>
            </a:r>
          </a:p>
        </p:txBody>
      </p:sp>
      <p:sp>
        <p:nvSpPr>
          <p:cNvPr id="124937" name="TextovéPole 15">
            <a:extLst>
              <a:ext uri="{FF2B5EF4-FFF2-40B4-BE49-F238E27FC236}">
                <a16:creationId xmlns:a16="http://schemas.microsoft.com/office/drawing/2014/main" id="{42390C1A-EED8-42E3-A013-88AF17BA2313}"/>
              </a:ext>
            </a:extLst>
          </p:cNvPr>
          <p:cNvSpPr txBox="1">
            <a:spLocks noChangeArrowheads="1"/>
          </p:cNvSpPr>
          <p:nvPr/>
        </p:nvSpPr>
        <p:spPr bwMode="auto">
          <a:xfrm>
            <a:off x="3138491" y="3355975"/>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2000</a:t>
            </a:r>
          </a:p>
        </p:txBody>
      </p:sp>
      <p:sp>
        <p:nvSpPr>
          <p:cNvPr id="124938" name="TextovéPole 16">
            <a:extLst>
              <a:ext uri="{FF2B5EF4-FFF2-40B4-BE49-F238E27FC236}">
                <a16:creationId xmlns:a16="http://schemas.microsoft.com/office/drawing/2014/main" id="{D9A2B3D4-1747-423B-9454-AABBFB03380B}"/>
              </a:ext>
            </a:extLst>
          </p:cNvPr>
          <p:cNvSpPr txBox="1">
            <a:spLocks noChangeArrowheads="1"/>
          </p:cNvSpPr>
          <p:nvPr/>
        </p:nvSpPr>
        <p:spPr bwMode="auto">
          <a:xfrm>
            <a:off x="3184528" y="241141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3000</a:t>
            </a:r>
          </a:p>
        </p:txBody>
      </p:sp>
      <p:sp>
        <p:nvSpPr>
          <p:cNvPr id="124939" name="TextovéPole 17">
            <a:extLst>
              <a:ext uri="{FF2B5EF4-FFF2-40B4-BE49-F238E27FC236}">
                <a16:creationId xmlns:a16="http://schemas.microsoft.com/office/drawing/2014/main" id="{C43C7CE7-522E-45EC-8288-035036D0C095}"/>
              </a:ext>
            </a:extLst>
          </p:cNvPr>
          <p:cNvSpPr txBox="1">
            <a:spLocks noChangeArrowheads="1"/>
          </p:cNvSpPr>
          <p:nvPr/>
        </p:nvSpPr>
        <p:spPr bwMode="auto">
          <a:xfrm>
            <a:off x="3187703" y="145256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4000</a:t>
            </a:r>
          </a:p>
        </p:txBody>
      </p:sp>
      <p:sp>
        <p:nvSpPr>
          <p:cNvPr id="124940" name="TextovéPole 18">
            <a:extLst>
              <a:ext uri="{FF2B5EF4-FFF2-40B4-BE49-F238E27FC236}">
                <a16:creationId xmlns:a16="http://schemas.microsoft.com/office/drawing/2014/main" id="{C70865EA-79B7-47F7-8B42-16CC3D3B797D}"/>
              </a:ext>
            </a:extLst>
          </p:cNvPr>
          <p:cNvSpPr txBox="1">
            <a:spLocks noChangeArrowheads="1"/>
          </p:cNvSpPr>
          <p:nvPr/>
        </p:nvSpPr>
        <p:spPr bwMode="auto">
          <a:xfrm>
            <a:off x="3778250" y="5795963"/>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0</a:t>
            </a:r>
          </a:p>
        </p:txBody>
      </p:sp>
      <p:sp>
        <p:nvSpPr>
          <p:cNvPr id="124941" name="TextovéPole 19">
            <a:extLst>
              <a:ext uri="{FF2B5EF4-FFF2-40B4-BE49-F238E27FC236}">
                <a16:creationId xmlns:a16="http://schemas.microsoft.com/office/drawing/2014/main" id="{10EAFF94-C00A-4E4D-B16E-29E2AD6BA959}"/>
              </a:ext>
            </a:extLst>
          </p:cNvPr>
          <p:cNvSpPr txBox="1">
            <a:spLocks noChangeArrowheads="1"/>
          </p:cNvSpPr>
          <p:nvPr/>
        </p:nvSpPr>
        <p:spPr bwMode="auto">
          <a:xfrm>
            <a:off x="4295775"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a:t>
            </a:r>
          </a:p>
        </p:txBody>
      </p:sp>
      <p:sp>
        <p:nvSpPr>
          <p:cNvPr id="124942" name="TextovéPole 20">
            <a:extLst>
              <a:ext uri="{FF2B5EF4-FFF2-40B4-BE49-F238E27FC236}">
                <a16:creationId xmlns:a16="http://schemas.microsoft.com/office/drawing/2014/main" id="{3306185C-EED1-40EB-A8D4-A02FB6B06326}"/>
              </a:ext>
            </a:extLst>
          </p:cNvPr>
          <p:cNvSpPr txBox="1">
            <a:spLocks noChangeArrowheads="1"/>
          </p:cNvSpPr>
          <p:nvPr/>
        </p:nvSpPr>
        <p:spPr bwMode="auto">
          <a:xfrm>
            <a:off x="4862513"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20</a:t>
            </a:r>
          </a:p>
        </p:txBody>
      </p:sp>
      <p:sp>
        <p:nvSpPr>
          <p:cNvPr id="124943" name="TextovéPole 21">
            <a:extLst>
              <a:ext uri="{FF2B5EF4-FFF2-40B4-BE49-F238E27FC236}">
                <a16:creationId xmlns:a16="http://schemas.microsoft.com/office/drawing/2014/main" id="{05B15F0A-342E-4D15-8A3E-53FE9D34E0F2}"/>
              </a:ext>
            </a:extLst>
          </p:cNvPr>
          <p:cNvSpPr txBox="1">
            <a:spLocks noChangeArrowheads="1"/>
          </p:cNvSpPr>
          <p:nvPr/>
        </p:nvSpPr>
        <p:spPr bwMode="auto">
          <a:xfrm>
            <a:off x="5435600"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30</a:t>
            </a:r>
          </a:p>
        </p:txBody>
      </p:sp>
      <p:sp>
        <p:nvSpPr>
          <p:cNvPr id="124944" name="TextovéPole 22">
            <a:extLst>
              <a:ext uri="{FF2B5EF4-FFF2-40B4-BE49-F238E27FC236}">
                <a16:creationId xmlns:a16="http://schemas.microsoft.com/office/drawing/2014/main" id="{B0F8F968-6095-4D32-8094-207E51763CA8}"/>
              </a:ext>
            </a:extLst>
          </p:cNvPr>
          <p:cNvSpPr txBox="1">
            <a:spLocks noChangeArrowheads="1"/>
          </p:cNvSpPr>
          <p:nvPr/>
        </p:nvSpPr>
        <p:spPr bwMode="auto">
          <a:xfrm>
            <a:off x="600868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40</a:t>
            </a:r>
          </a:p>
        </p:txBody>
      </p:sp>
      <p:sp>
        <p:nvSpPr>
          <p:cNvPr id="124945" name="TextovéPole 23">
            <a:extLst>
              <a:ext uri="{FF2B5EF4-FFF2-40B4-BE49-F238E27FC236}">
                <a16:creationId xmlns:a16="http://schemas.microsoft.com/office/drawing/2014/main" id="{676EA388-A12F-4DA4-86BA-651CFEDBE0A4}"/>
              </a:ext>
            </a:extLst>
          </p:cNvPr>
          <p:cNvSpPr txBox="1">
            <a:spLocks noChangeArrowheads="1"/>
          </p:cNvSpPr>
          <p:nvPr/>
        </p:nvSpPr>
        <p:spPr bwMode="auto">
          <a:xfrm>
            <a:off x="6589713"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50</a:t>
            </a:r>
          </a:p>
        </p:txBody>
      </p:sp>
      <p:sp>
        <p:nvSpPr>
          <p:cNvPr id="124946" name="TextovéPole 24">
            <a:extLst>
              <a:ext uri="{FF2B5EF4-FFF2-40B4-BE49-F238E27FC236}">
                <a16:creationId xmlns:a16="http://schemas.microsoft.com/office/drawing/2014/main" id="{E1388C76-3355-41B1-B3D9-6EAF0ED58BB0}"/>
              </a:ext>
            </a:extLst>
          </p:cNvPr>
          <p:cNvSpPr txBox="1">
            <a:spLocks noChangeArrowheads="1"/>
          </p:cNvSpPr>
          <p:nvPr/>
        </p:nvSpPr>
        <p:spPr bwMode="auto">
          <a:xfrm>
            <a:off x="717073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60</a:t>
            </a:r>
          </a:p>
        </p:txBody>
      </p:sp>
      <p:sp>
        <p:nvSpPr>
          <p:cNvPr id="124947" name="TextovéPole 25">
            <a:extLst>
              <a:ext uri="{FF2B5EF4-FFF2-40B4-BE49-F238E27FC236}">
                <a16:creationId xmlns:a16="http://schemas.microsoft.com/office/drawing/2014/main" id="{F5519763-571E-4A76-B400-6ABE06DE3DBD}"/>
              </a:ext>
            </a:extLst>
          </p:cNvPr>
          <p:cNvSpPr txBox="1">
            <a:spLocks noChangeArrowheads="1"/>
          </p:cNvSpPr>
          <p:nvPr/>
        </p:nvSpPr>
        <p:spPr bwMode="auto">
          <a:xfrm>
            <a:off x="773588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70</a:t>
            </a:r>
          </a:p>
        </p:txBody>
      </p:sp>
      <p:sp>
        <p:nvSpPr>
          <p:cNvPr id="124948" name="TextovéPole 26">
            <a:extLst>
              <a:ext uri="{FF2B5EF4-FFF2-40B4-BE49-F238E27FC236}">
                <a16:creationId xmlns:a16="http://schemas.microsoft.com/office/drawing/2014/main" id="{5F709492-EE61-4216-80E4-7F12601EE17D}"/>
              </a:ext>
            </a:extLst>
          </p:cNvPr>
          <p:cNvSpPr txBox="1">
            <a:spLocks noChangeArrowheads="1"/>
          </p:cNvSpPr>
          <p:nvPr/>
        </p:nvSpPr>
        <p:spPr bwMode="auto">
          <a:xfrm>
            <a:off x="8308975"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80</a:t>
            </a:r>
          </a:p>
        </p:txBody>
      </p:sp>
      <p:sp>
        <p:nvSpPr>
          <p:cNvPr id="124949" name="TextovéPole 27">
            <a:extLst>
              <a:ext uri="{FF2B5EF4-FFF2-40B4-BE49-F238E27FC236}">
                <a16:creationId xmlns:a16="http://schemas.microsoft.com/office/drawing/2014/main" id="{C56AC88C-82EC-4005-A35C-04148158A6B9}"/>
              </a:ext>
            </a:extLst>
          </p:cNvPr>
          <p:cNvSpPr txBox="1">
            <a:spLocks noChangeArrowheads="1"/>
          </p:cNvSpPr>
          <p:nvPr/>
        </p:nvSpPr>
        <p:spPr bwMode="auto">
          <a:xfrm>
            <a:off x="8878888" y="5580063"/>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90</a:t>
            </a:r>
          </a:p>
        </p:txBody>
      </p:sp>
      <p:sp>
        <p:nvSpPr>
          <p:cNvPr id="124950" name="TextovéPole 28">
            <a:extLst>
              <a:ext uri="{FF2B5EF4-FFF2-40B4-BE49-F238E27FC236}">
                <a16:creationId xmlns:a16="http://schemas.microsoft.com/office/drawing/2014/main" id="{373116E2-FA66-482E-8469-CE858BACC8B0}"/>
              </a:ext>
            </a:extLst>
          </p:cNvPr>
          <p:cNvSpPr txBox="1">
            <a:spLocks noChangeArrowheads="1"/>
          </p:cNvSpPr>
          <p:nvPr/>
        </p:nvSpPr>
        <p:spPr bwMode="auto">
          <a:xfrm>
            <a:off x="9409116" y="5578475"/>
            <a:ext cx="5693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100</a:t>
            </a:r>
          </a:p>
        </p:txBody>
      </p:sp>
      <p:sp>
        <p:nvSpPr>
          <p:cNvPr id="124951" name="TextovéPole 29">
            <a:extLst>
              <a:ext uri="{FF2B5EF4-FFF2-40B4-BE49-F238E27FC236}">
                <a16:creationId xmlns:a16="http://schemas.microsoft.com/office/drawing/2014/main" id="{C09D5C94-68AB-4E92-9484-915A957EE8BB}"/>
              </a:ext>
            </a:extLst>
          </p:cNvPr>
          <p:cNvSpPr txBox="1">
            <a:spLocks noChangeArrowheads="1"/>
          </p:cNvSpPr>
          <p:nvPr/>
        </p:nvSpPr>
        <p:spPr bwMode="auto">
          <a:xfrm>
            <a:off x="3536950" y="5260975"/>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0</a:t>
            </a:r>
          </a:p>
        </p:txBody>
      </p:sp>
      <p:cxnSp>
        <p:nvCxnSpPr>
          <p:cNvPr id="15" name="Přímá spojnice 14">
            <a:extLst>
              <a:ext uri="{FF2B5EF4-FFF2-40B4-BE49-F238E27FC236}">
                <a16:creationId xmlns:a16="http://schemas.microsoft.com/office/drawing/2014/main" id="{71EFE5A0-6A3D-4D42-A853-092A64DD1980}"/>
              </a:ext>
            </a:extLst>
          </p:cNvPr>
          <p:cNvCxnSpPr/>
          <p:nvPr/>
        </p:nvCxnSpPr>
        <p:spPr>
          <a:xfrm flipH="1">
            <a:off x="3935413" y="5445125"/>
            <a:ext cx="0" cy="1841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Přímá spojnice 32">
            <a:extLst>
              <a:ext uri="{FF2B5EF4-FFF2-40B4-BE49-F238E27FC236}">
                <a16:creationId xmlns:a16="http://schemas.microsoft.com/office/drawing/2014/main" id="{544E241B-6F3D-4F5C-A3C5-3EFC7ED41D6A}"/>
              </a:ext>
            </a:extLst>
          </p:cNvPr>
          <p:cNvCxnSpPr/>
          <p:nvPr/>
        </p:nvCxnSpPr>
        <p:spPr>
          <a:xfrm>
            <a:off x="4511675"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Přímá spojnice 33">
            <a:extLst>
              <a:ext uri="{FF2B5EF4-FFF2-40B4-BE49-F238E27FC236}">
                <a16:creationId xmlns:a16="http://schemas.microsoft.com/office/drawing/2014/main" id="{540454CB-8E71-46B4-A8F3-57ABF47A0683}"/>
              </a:ext>
            </a:extLst>
          </p:cNvPr>
          <p:cNvCxnSpPr/>
          <p:nvPr/>
        </p:nvCxnSpPr>
        <p:spPr>
          <a:xfrm>
            <a:off x="50800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Přímá spojnice 34">
            <a:extLst>
              <a:ext uri="{FF2B5EF4-FFF2-40B4-BE49-F238E27FC236}">
                <a16:creationId xmlns:a16="http://schemas.microsoft.com/office/drawing/2014/main" id="{0AFC3305-E16F-4ABE-B1E1-1E88844764FD}"/>
              </a:ext>
            </a:extLst>
          </p:cNvPr>
          <p:cNvCxnSpPr/>
          <p:nvPr/>
        </p:nvCxnSpPr>
        <p:spPr>
          <a:xfrm>
            <a:off x="564673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Přímá spojnice 50">
            <a:extLst>
              <a:ext uri="{FF2B5EF4-FFF2-40B4-BE49-F238E27FC236}">
                <a16:creationId xmlns:a16="http://schemas.microsoft.com/office/drawing/2014/main" id="{6B67FA94-CAD7-4AC9-A217-79408215593A}"/>
              </a:ext>
            </a:extLst>
          </p:cNvPr>
          <p:cNvCxnSpPr/>
          <p:nvPr/>
        </p:nvCxnSpPr>
        <p:spPr>
          <a:xfrm>
            <a:off x="6232525"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Přímá spojnice 54">
            <a:extLst>
              <a:ext uri="{FF2B5EF4-FFF2-40B4-BE49-F238E27FC236}">
                <a16:creationId xmlns:a16="http://schemas.microsoft.com/office/drawing/2014/main" id="{DBF23ADB-04C6-438A-B982-223BEC9D3C44}"/>
              </a:ext>
            </a:extLst>
          </p:cNvPr>
          <p:cNvCxnSpPr/>
          <p:nvPr/>
        </p:nvCxnSpPr>
        <p:spPr>
          <a:xfrm>
            <a:off x="68087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Přímá spojnice 55">
            <a:extLst>
              <a:ext uri="{FF2B5EF4-FFF2-40B4-BE49-F238E27FC236}">
                <a16:creationId xmlns:a16="http://schemas.microsoft.com/office/drawing/2014/main" id="{1D5F54A5-97ED-49BA-BE4C-B6F050A19CDE}"/>
              </a:ext>
            </a:extLst>
          </p:cNvPr>
          <p:cNvCxnSpPr/>
          <p:nvPr/>
        </p:nvCxnSpPr>
        <p:spPr>
          <a:xfrm>
            <a:off x="73914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Přímá spojnice 56">
            <a:extLst>
              <a:ext uri="{FF2B5EF4-FFF2-40B4-BE49-F238E27FC236}">
                <a16:creationId xmlns:a16="http://schemas.microsoft.com/office/drawing/2014/main" id="{6E12B605-83D7-4966-9EAE-08952F77431D}"/>
              </a:ext>
            </a:extLst>
          </p:cNvPr>
          <p:cNvCxnSpPr/>
          <p:nvPr/>
        </p:nvCxnSpPr>
        <p:spPr>
          <a:xfrm>
            <a:off x="79756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Přímá spojnice 57">
            <a:extLst>
              <a:ext uri="{FF2B5EF4-FFF2-40B4-BE49-F238E27FC236}">
                <a16:creationId xmlns:a16="http://schemas.microsoft.com/office/drawing/2014/main" id="{51FFCEE5-B888-496D-ABDE-487612EC39F5}"/>
              </a:ext>
            </a:extLst>
          </p:cNvPr>
          <p:cNvCxnSpPr/>
          <p:nvPr/>
        </p:nvCxnSpPr>
        <p:spPr>
          <a:xfrm>
            <a:off x="85359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Přímá spojnice 58">
            <a:extLst>
              <a:ext uri="{FF2B5EF4-FFF2-40B4-BE49-F238E27FC236}">
                <a16:creationId xmlns:a16="http://schemas.microsoft.com/office/drawing/2014/main" id="{7B63094E-CAC8-4E6B-930D-81805EA61492}"/>
              </a:ext>
            </a:extLst>
          </p:cNvPr>
          <p:cNvCxnSpPr/>
          <p:nvPr/>
        </p:nvCxnSpPr>
        <p:spPr>
          <a:xfrm>
            <a:off x="91201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Přímá spojnice 59">
            <a:extLst>
              <a:ext uri="{FF2B5EF4-FFF2-40B4-BE49-F238E27FC236}">
                <a16:creationId xmlns:a16="http://schemas.microsoft.com/office/drawing/2014/main" id="{53D2F05E-ED7F-44E4-876F-F89052564600}"/>
              </a:ext>
            </a:extLst>
          </p:cNvPr>
          <p:cNvCxnSpPr/>
          <p:nvPr/>
        </p:nvCxnSpPr>
        <p:spPr>
          <a:xfrm>
            <a:off x="97043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4964" name="TextovéPole 4">
            <a:extLst>
              <a:ext uri="{FF2B5EF4-FFF2-40B4-BE49-F238E27FC236}">
                <a16:creationId xmlns:a16="http://schemas.microsoft.com/office/drawing/2014/main" id="{DF77EF9A-6B04-4AAA-A908-16C13DC21B2E}"/>
              </a:ext>
            </a:extLst>
          </p:cNvPr>
          <p:cNvSpPr txBox="1">
            <a:spLocks noChangeArrowheads="1"/>
          </p:cNvSpPr>
          <p:nvPr/>
        </p:nvSpPr>
        <p:spPr bwMode="auto">
          <a:xfrm>
            <a:off x="4440238" y="476250"/>
            <a:ext cx="5067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a:t>Fick principle:  VO</a:t>
            </a:r>
            <a:r>
              <a:rPr lang="cs-CZ" altLang="cs-CZ" sz="2000" b="1" baseline="-25000"/>
              <a:t>2</a:t>
            </a:r>
            <a:r>
              <a:rPr lang="cs-CZ" altLang="cs-CZ" sz="2000" b="1"/>
              <a:t> = Q x [CaO</a:t>
            </a:r>
            <a:r>
              <a:rPr lang="cs-CZ" altLang="cs-CZ" sz="2000" b="1" baseline="-25000"/>
              <a:t>2</a:t>
            </a:r>
            <a:r>
              <a:rPr lang="cs-CZ" altLang="cs-CZ" sz="2000" b="1"/>
              <a:t> – CvO</a:t>
            </a:r>
            <a:r>
              <a:rPr lang="cs-CZ" altLang="cs-CZ" sz="2000" b="1" baseline="-25000"/>
              <a:t>2</a:t>
            </a:r>
            <a:r>
              <a:rPr lang="cs-CZ" altLang="cs-CZ" sz="2000" b="1"/>
              <a:t>]</a:t>
            </a:r>
          </a:p>
        </p:txBody>
      </p:sp>
      <p:sp>
        <p:nvSpPr>
          <p:cNvPr id="47" name="Volný tvar 46">
            <a:extLst>
              <a:ext uri="{FF2B5EF4-FFF2-40B4-BE49-F238E27FC236}">
                <a16:creationId xmlns:a16="http://schemas.microsoft.com/office/drawing/2014/main" id="{90A3F61D-514E-4B64-A984-D232DB0C897B}"/>
              </a:ext>
            </a:extLst>
          </p:cNvPr>
          <p:cNvSpPr/>
          <p:nvPr/>
        </p:nvSpPr>
        <p:spPr>
          <a:xfrm>
            <a:off x="3935413" y="3517903"/>
            <a:ext cx="5740400" cy="1927225"/>
          </a:xfrm>
          <a:custGeom>
            <a:avLst/>
            <a:gdLst>
              <a:gd name="connsiteX0" fmla="*/ 0 w 5744308"/>
              <a:gd name="connsiteY0" fmla="*/ 0 h 3868615"/>
              <a:gd name="connsiteX1" fmla="*/ 328247 w 5744308"/>
              <a:gd name="connsiteY1" fmla="*/ 78153 h 3868615"/>
              <a:gd name="connsiteX2" fmla="*/ 640862 w 5744308"/>
              <a:gd name="connsiteY2" fmla="*/ 203200 h 3868615"/>
              <a:gd name="connsiteX3" fmla="*/ 859693 w 5744308"/>
              <a:gd name="connsiteY3" fmla="*/ 359507 h 3868615"/>
              <a:gd name="connsiteX4" fmla="*/ 1101970 w 5744308"/>
              <a:gd name="connsiteY4" fmla="*/ 601784 h 3868615"/>
              <a:gd name="connsiteX5" fmla="*/ 2805723 w 5744308"/>
              <a:gd name="connsiteY5" fmla="*/ 2805723 h 3868615"/>
              <a:gd name="connsiteX6" fmla="*/ 3438770 w 5744308"/>
              <a:gd name="connsiteY6" fmla="*/ 3298092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40862 w 5744308"/>
              <a:gd name="connsiteY2" fmla="*/ 203200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687754 w 5744308"/>
              <a:gd name="connsiteY1" fmla="*/ 234461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0523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1101970 w 5744308"/>
              <a:gd name="connsiteY1" fmla="*/ 601784 h 3868615"/>
              <a:gd name="connsiteX2" fmla="*/ 2805723 w 5744308"/>
              <a:gd name="connsiteY2" fmla="*/ 2805723 h 3868615"/>
              <a:gd name="connsiteX3" fmla="*/ 3438770 w 5744308"/>
              <a:gd name="connsiteY3" fmla="*/ 3329354 h 3868615"/>
              <a:gd name="connsiteX4" fmla="*/ 3993662 w 5744308"/>
              <a:gd name="connsiteY4" fmla="*/ 3618523 h 3868615"/>
              <a:gd name="connsiteX5" fmla="*/ 4032739 w 5744308"/>
              <a:gd name="connsiteY5" fmla="*/ 3595077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211015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945968 w 5744308"/>
              <a:gd name="connsiteY2" fmla="*/ 385944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1101970 w 5744308"/>
              <a:gd name="connsiteY1" fmla="*/ 601784 h 3868615"/>
              <a:gd name="connsiteX2" fmla="*/ 2711938 w 5744308"/>
              <a:gd name="connsiteY2" fmla="*/ 2665046 h 3868615"/>
              <a:gd name="connsiteX3" fmla="*/ 3438770 w 5744308"/>
              <a:gd name="connsiteY3" fmla="*/ 3329354 h 3868615"/>
              <a:gd name="connsiteX4" fmla="*/ 3993662 w 5744308"/>
              <a:gd name="connsiteY4" fmla="*/ 3618523 h 3868615"/>
              <a:gd name="connsiteX5" fmla="*/ 4657970 w 5744308"/>
              <a:gd name="connsiteY5" fmla="*/ 3767016 h 3868615"/>
              <a:gd name="connsiteX6" fmla="*/ 5205047 w 5744308"/>
              <a:gd name="connsiteY6" fmla="*/ 3845169 h 3868615"/>
              <a:gd name="connsiteX7" fmla="*/ 5744308 w 5744308"/>
              <a:gd name="connsiteY7"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29812 w 5744308"/>
              <a:gd name="connsiteY1" fmla="*/ 168642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75384"/>
              <a:gd name="connsiteY0" fmla="*/ 660199 h 3762906"/>
              <a:gd name="connsiteX1" fmla="*/ 629813 w 5775384"/>
              <a:gd name="connsiteY1" fmla="*/ 16041 h 3762906"/>
              <a:gd name="connsiteX2" fmla="*/ 945429 w 5775384"/>
              <a:gd name="connsiteY2" fmla="*/ 237861 h 3762906"/>
              <a:gd name="connsiteX3" fmla="*/ 1312946 w 5775384"/>
              <a:gd name="connsiteY3" fmla="*/ 637704 h 3762906"/>
              <a:gd name="connsiteX4" fmla="*/ 2945003 w 5775384"/>
              <a:gd name="connsiteY4" fmla="*/ 2481183 h 3762906"/>
              <a:gd name="connsiteX5" fmla="*/ 3609684 w 5775384"/>
              <a:gd name="connsiteY5" fmla="*/ 3192383 h 3762906"/>
              <a:gd name="connsiteX6" fmla="*/ 4125733 w 5775384"/>
              <a:gd name="connsiteY6" fmla="*/ 3520630 h 3762906"/>
              <a:gd name="connsiteX7" fmla="*/ 4689046 w 5775384"/>
              <a:gd name="connsiteY7" fmla="*/ 3661307 h 3762906"/>
              <a:gd name="connsiteX8" fmla="*/ 5236123 w 5775384"/>
              <a:gd name="connsiteY8" fmla="*/ 3739460 h 3762906"/>
              <a:gd name="connsiteX9" fmla="*/ 5775384 w 5775384"/>
              <a:gd name="connsiteY9" fmla="*/ 3762906 h 3762906"/>
              <a:gd name="connsiteX0" fmla="*/ 0 w 5775384"/>
              <a:gd name="connsiteY0" fmla="*/ 436779 h 3539486"/>
              <a:gd name="connsiteX1" fmla="*/ 715270 w 5775384"/>
              <a:gd name="connsiteY1" fmla="*/ 597605 h 3539486"/>
              <a:gd name="connsiteX2" fmla="*/ 945429 w 5775384"/>
              <a:gd name="connsiteY2" fmla="*/ 14441 h 3539486"/>
              <a:gd name="connsiteX3" fmla="*/ 1312946 w 5775384"/>
              <a:gd name="connsiteY3" fmla="*/ 414284 h 3539486"/>
              <a:gd name="connsiteX4" fmla="*/ 2945003 w 5775384"/>
              <a:gd name="connsiteY4" fmla="*/ 2257763 h 3539486"/>
              <a:gd name="connsiteX5" fmla="*/ 3609684 w 5775384"/>
              <a:gd name="connsiteY5" fmla="*/ 2968963 h 3539486"/>
              <a:gd name="connsiteX6" fmla="*/ 4125733 w 5775384"/>
              <a:gd name="connsiteY6" fmla="*/ 3297210 h 3539486"/>
              <a:gd name="connsiteX7" fmla="*/ 4689046 w 5775384"/>
              <a:gd name="connsiteY7" fmla="*/ 3437887 h 3539486"/>
              <a:gd name="connsiteX8" fmla="*/ 5236123 w 5775384"/>
              <a:gd name="connsiteY8" fmla="*/ 3516040 h 3539486"/>
              <a:gd name="connsiteX9" fmla="*/ 5775384 w 5775384"/>
              <a:gd name="connsiteY9" fmla="*/ 3539486 h 3539486"/>
              <a:gd name="connsiteX0" fmla="*/ 0 w 5775384"/>
              <a:gd name="connsiteY0" fmla="*/ 69675 h 3172382"/>
              <a:gd name="connsiteX1" fmla="*/ 715270 w 5775384"/>
              <a:gd name="connsiteY1" fmla="*/ 230501 h 3172382"/>
              <a:gd name="connsiteX2" fmla="*/ 1093036 w 5775384"/>
              <a:gd name="connsiteY2" fmla="*/ 467952 h 3172382"/>
              <a:gd name="connsiteX3" fmla="*/ 1312946 w 5775384"/>
              <a:gd name="connsiteY3" fmla="*/ 47180 h 3172382"/>
              <a:gd name="connsiteX4" fmla="*/ 2945003 w 5775384"/>
              <a:gd name="connsiteY4" fmla="*/ 1890659 h 3172382"/>
              <a:gd name="connsiteX5" fmla="*/ 3609684 w 5775384"/>
              <a:gd name="connsiteY5" fmla="*/ 2601859 h 3172382"/>
              <a:gd name="connsiteX6" fmla="*/ 4125733 w 5775384"/>
              <a:gd name="connsiteY6" fmla="*/ 2930106 h 3172382"/>
              <a:gd name="connsiteX7" fmla="*/ 4689046 w 5775384"/>
              <a:gd name="connsiteY7" fmla="*/ 3070783 h 3172382"/>
              <a:gd name="connsiteX8" fmla="*/ 5236123 w 5775384"/>
              <a:gd name="connsiteY8" fmla="*/ 3148936 h 3172382"/>
              <a:gd name="connsiteX9" fmla="*/ 5775384 w 5775384"/>
              <a:gd name="connsiteY9" fmla="*/ 3172382 h 3172382"/>
              <a:gd name="connsiteX0" fmla="*/ 0 w 5775384"/>
              <a:gd name="connsiteY0" fmla="*/ 30353 h 3133060"/>
              <a:gd name="connsiteX1" fmla="*/ 715270 w 5775384"/>
              <a:gd name="connsiteY1" fmla="*/ 191179 h 3133060"/>
              <a:gd name="connsiteX2" fmla="*/ 1093036 w 5775384"/>
              <a:gd name="connsiteY2" fmla="*/ 428630 h 3133060"/>
              <a:gd name="connsiteX3" fmla="*/ 1312946 w 5775384"/>
              <a:gd name="connsiteY3" fmla="*/ 7858 h 3133060"/>
              <a:gd name="connsiteX4" fmla="*/ 1758921 w 5775384"/>
              <a:gd name="connsiteY4" fmla="*/ 918106 h 3133060"/>
              <a:gd name="connsiteX5" fmla="*/ 2945003 w 5775384"/>
              <a:gd name="connsiteY5" fmla="*/ 1851337 h 3133060"/>
              <a:gd name="connsiteX6" fmla="*/ 3609684 w 5775384"/>
              <a:gd name="connsiteY6" fmla="*/ 2562537 h 3133060"/>
              <a:gd name="connsiteX7" fmla="*/ 4125733 w 5775384"/>
              <a:gd name="connsiteY7" fmla="*/ 2890784 h 3133060"/>
              <a:gd name="connsiteX8" fmla="*/ 4689046 w 5775384"/>
              <a:gd name="connsiteY8" fmla="*/ 3031461 h 3133060"/>
              <a:gd name="connsiteX9" fmla="*/ 5236123 w 5775384"/>
              <a:gd name="connsiteY9" fmla="*/ 3109614 h 3133060"/>
              <a:gd name="connsiteX10" fmla="*/ 5775384 w 5775384"/>
              <a:gd name="connsiteY10" fmla="*/ 3133060 h 3133060"/>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58921 w 5775384"/>
              <a:gd name="connsiteY4" fmla="*/ 887753 h 3102707"/>
              <a:gd name="connsiteX5" fmla="*/ 2945003 w 5775384"/>
              <a:gd name="connsiteY5" fmla="*/ 1820984 h 3102707"/>
              <a:gd name="connsiteX6" fmla="*/ 3609684 w 5775384"/>
              <a:gd name="connsiteY6" fmla="*/ 2532184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945003 w 5775384"/>
              <a:gd name="connsiteY5" fmla="*/ 1820984 h 3102707"/>
              <a:gd name="connsiteX6" fmla="*/ 3609684 w 5775384"/>
              <a:gd name="connsiteY6" fmla="*/ 2532184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945003 w 5775384"/>
              <a:gd name="connsiteY5" fmla="*/ 1820984 h 3102707"/>
              <a:gd name="connsiteX6" fmla="*/ 3609684 w 5775384"/>
              <a:gd name="connsiteY6" fmla="*/ 2532184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719708 w 5775384"/>
              <a:gd name="connsiteY5" fmla="*/ 1883507 h 3102707"/>
              <a:gd name="connsiteX6" fmla="*/ 3609684 w 5775384"/>
              <a:gd name="connsiteY6" fmla="*/ 2532184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719708 w 5775384"/>
              <a:gd name="connsiteY5" fmla="*/ 1883507 h 3102707"/>
              <a:gd name="connsiteX6" fmla="*/ 3438770 w 5775384"/>
              <a:gd name="connsiteY6" fmla="*/ 2665045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719708 w 5775384"/>
              <a:gd name="connsiteY5" fmla="*/ 1883507 h 3102707"/>
              <a:gd name="connsiteX6" fmla="*/ 3438770 w 5775384"/>
              <a:gd name="connsiteY6" fmla="*/ 2665045 h 3102707"/>
              <a:gd name="connsiteX7" fmla="*/ 4117964 w 5775384"/>
              <a:gd name="connsiteY7" fmla="*/ 2930769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719708 w 5775384"/>
              <a:gd name="connsiteY5" fmla="*/ 1883507 h 3102707"/>
              <a:gd name="connsiteX6" fmla="*/ 3438770 w 5775384"/>
              <a:gd name="connsiteY6" fmla="*/ 2665045 h 3102707"/>
              <a:gd name="connsiteX7" fmla="*/ 4117964 w 5775384"/>
              <a:gd name="connsiteY7" fmla="*/ 2930769 h 3102707"/>
              <a:gd name="connsiteX8" fmla="*/ 4689046 w 5775384"/>
              <a:gd name="connsiteY8" fmla="*/ 3001108 h 3102707"/>
              <a:gd name="connsiteX9" fmla="*/ 5313811 w 5775384"/>
              <a:gd name="connsiteY9" fmla="*/ 3024553 h 3102707"/>
              <a:gd name="connsiteX10" fmla="*/ 5775384 w 5775384"/>
              <a:gd name="connsiteY10" fmla="*/ 3102707 h 3102707"/>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7846 w 5790922"/>
              <a:gd name="connsiteY4" fmla="*/ 919014 h 3055814"/>
              <a:gd name="connsiteX5" fmla="*/ 2719708 w 5790922"/>
              <a:gd name="connsiteY5" fmla="*/ 1883507 h 3055814"/>
              <a:gd name="connsiteX6" fmla="*/ 3438770 w 5790922"/>
              <a:gd name="connsiteY6" fmla="*/ 2665045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7846 w 5790922"/>
              <a:gd name="connsiteY4" fmla="*/ 919014 h 3055814"/>
              <a:gd name="connsiteX5" fmla="*/ 2719708 w 5790922"/>
              <a:gd name="connsiteY5" fmla="*/ 1883507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0077 w 5790922"/>
              <a:gd name="connsiteY4" fmla="*/ 981537 h 3055814"/>
              <a:gd name="connsiteX5" fmla="*/ 2719708 w 5790922"/>
              <a:gd name="connsiteY5" fmla="*/ 1883507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0077 w 5790922"/>
              <a:gd name="connsiteY4" fmla="*/ 981537 h 3055814"/>
              <a:gd name="connsiteX5" fmla="*/ 2719708 w 5790922"/>
              <a:gd name="connsiteY5" fmla="*/ 1883507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0077 w 5790922"/>
              <a:gd name="connsiteY4" fmla="*/ 981537 h 3055814"/>
              <a:gd name="connsiteX5" fmla="*/ 2673096 w 5790922"/>
              <a:gd name="connsiteY5" fmla="*/ 1930399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0077 w 5790922"/>
              <a:gd name="connsiteY4" fmla="*/ 981537 h 3055814"/>
              <a:gd name="connsiteX5" fmla="*/ 2673096 w 5790922"/>
              <a:gd name="connsiteY5" fmla="*/ 1930399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297408 w 5790922"/>
              <a:gd name="connsiteY3" fmla="*/ 610550 h 3055814"/>
              <a:gd name="connsiteX4" fmla="*/ 1720077 w 5790922"/>
              <a:gd name="connsiteY4" fmla="*/ 981537 h 3055814"/>
              <a:gd name="connsiteX5" fmla="*/ 2673096 w 5790922"/>
              <a:gd name="connsiteY5" fmla="*/ 1930399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297408 w 5790922"/>
              <a:gd name="connsiteY4" fmla="*/ 610550 h 3055814"/>
              <a:gd name="connsiteX5" fmla="*/ 1720077 w 5790922"/>
              <a:gd name="connsiteY5" fmla="*/ 981537 h 3055814"/>
              <a:gd name="connsiteX6" fmla="*/ 2673096 w 5790922"/>
              <a:gd name="connsiteY6" fmla="*/ 1930399 h 3055814"/>
              <a:gd name="connsiteX7" fmla="*/ 3376620 w 5790922"/>
              <a:gd name="connsiteY7" fmla="*/ 2586891 h 3055814"/>
              <a:gd name="connsiteX8" fmla="*/ 4117964 w 5790922"/>
              <a:gd name="connsiteY8" fmla="*/ 2930769 h 3055814"/>
              <a:gd name="connsiteX9" fmla="*/ 4689046 w 5790922"/>
              <a:gd name="connsiteY9" fmla="*/ 3001108 h 3055814"/>
              <a:gd name="connsiteX10" fmla="*/ 5313811 w 5790922"/>
              <a:gd name="connsiteY10" fmla="*/ 3024553 h 3055814"/>
              <a:gd name="connsiteX11" fmla="*/ 5790922 w 5790922"/>
              <a:gd name="connsiteY11"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297408 w 5790922"/>
              <a:gd name="connsiteY4" fmla="*/ 610550 h 3055814"/>
              <a:gd name="connsiteX5" fmla="*/ 1720077 w 5790922"/>
              <a:gd name="connsiteY5" fmla="*/ 981537 h 3055814"/>
              <a:gd name="connsiteX6" fmla="*/ 2673096 w 5790922"/>
              <a:gd name="connsiteY6" fmla="*/ 1930399 h 3055814"/>
              <a:gd name="connsiteX7" fmla="*/ 3376620 w 5790922"/>
              <a:gd name="connsiteY7" fmla="*/ 2586891 h 3055814"/>
              <a:gd name="connsiteX8" fmla="*/ 4117964 w 5790922"/>
              <a:gd name="connsiteY8" fmla="*/ 2930769 h 3055814"/>
              <a:gd name="connsiteX9" fmla="*/ 4689046 w 5790922"/>
              <a:gd name="connsiteY9" fmla="*/ 3001108 h 3055814"/>
              <a:gd name="connsiteX10" fmla="*/ 5313811 w 5790922"/>
              <a:gd name="connsiteY10" fmla="*/ 3024553 h 3055814"/>
              <a:gd name="connsiteX11" fmla="*/ 5790922 w 5790922"/>
              <a:gd name="connsiteY11"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297408 w 5790922"/>
              <a:gd name="connsiteY4" fmla="*/ 610550 h 3055814"/>
              <a:gd name="connsiteX5" fmla="*/ 1720077 w 5790922"/>
              <a:gd name="connsiteY5" fmla="*/ 981537 h 3055814"/>
              <a:gd name="connsiteX6" fmla="*/ 2673096 w 5790922"/>
              <a:gd name="connsiteY6" fmla="*/ 1930399 h 3055814"/>
              <a:gd name="connsiteX7" fmla="*/ 3376620 w 5790922"/>
              <a:gd name="connsiteY7" fmla="*/ 2586891 h 3055814"/>
              <a:gd name="connsiteX8" fmla="*/ 4117964 w 5790922"/>
              <a:gd name="connsiteY8" fmla="*/ 2930769 h 3055814"/>
              <a:gd name="connsiteX9" fmla="*/ 4689046 w 5790922"/>
              <a:gd name="connsiteY9" fmla="*/ 3001108 h 3055814"/>
              <a:gd name="connsiteX10" fmla="*/ 5313811 w 5790922"/>
              <a:gd name="connsiteY10" fmla="*/ 3024553 h 3055814"/>
              <a:gd name="connsiteX11" fmla="*/ 5790922 w 5790922"/>
              <a:gd name="connsiteY11"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452783 w 5790922"/>
              <a:gd name="connsiteY4" fmla="*/ 673073 h 3055814"/>
              <a:gd name="connsiteX5" fmla="*/ 1720077 w 5790922"/>
              <a:gd name="connsiteY5" fmla="*/ 981537 h 3055814"/>
              <a:gd name="connsiteX6" fmla="*/ 2673096 w 5790922"/>
              <a:gd name="connsiteY6" fmla="*/ 1930399 h 3055814"/>
              <a:gd name="connsiteX7" fmla="*/ 3376620 w 5790922"/>
              <a:gd name="connsiteY7" fmla="*/ 2586891 h 3055814"/>
              <a:gd name="connsiteX8" fmla="*/ 4117964 w 5790922"/>
              <a:gd name="connsiteY8" fmla="*/ 2930769 h 3055814"/>
              <a:gd name="connsiteX9" fmla="*/ 4689046 w 5790922"/>
              <a:gd name="connsiteY9" fmla="*/ 3001108 h 3055814"/>
              <a:gd name="connsiteX10" fmla="*/ 5313811 w 5790922"/>
              <a:gd name="connsiteY10" fmla="*/ 3024553 h 3055814"/>
              <a:gd name="connsiteX11" fmla="*/ 5790922 w 5790922"/>
              <a:gd name="connsiteY11"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720077 w 5790922"/>
              <a:gd name="connsiteY4" fmla="*/ 981537 h 3055814"/>
              <a:gd name="connsiteX5" fmla="*/ 2673096 w 5790922"/>
              <a:gd name="connsiteY5" fmla="*/ 1930399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720077 w 5790922"/>
              <a:gd name="connsiteY3" fmla="*/ 981537 h 3055814"/>
              <a:gd name="connsiteX4" fmla="*/ 2673096 w 5790922"/>
              <a:gd name="connsiteY4" fmla="*/ 1930399 h 3055814"/>
              <a:gd name="connsiteX5" fmla="*/ 3376620 w 5790922"/>
              <a:gd name="connsiteY5" fmla="*/ 2586891 h 3055814"/>
              <a:gd name="connsiteX6" fmla="*/ 4117964 w 5790922"/>
              <a:gd name="connsiteY6" fmla="*/ 2930769 h 3055814"/>
              <a:gd name="connsiteX7" fmla="*/ 4689046 w 5790922"/>
              <a:gd name="connsiteY7" fmla="*/ 3001108 h 3055814"/>
              <a:gd name="connsiteX8" fmla="*/ 5313811 w 5790922"/>
              <a:gd name="connsiteY8" fmla="*/ 3024553 h 3055814"/>
              <a:gd name="connsiteX9" fmla="*/ 5790922 w 5790922"/>
              <a:gd name="connsiteY9" fmla="*/ 3055814 h 3055814"/>
              <a:gd name="connsiteX0" fmla="*/ 0 w 5790922"/>
              <a:gd name="connsiteY0" fmla="*/ 0 h 3001106"/>
              <a:gd name="connsiteX1" fmla="*/ 715270 w 5790922"/>
              <a:gd name="connsiteY1" fmla="*/ 106118 h 3001106"/>
              <a:gd name="connsiteX2" fmla="*/ 1093036 w 5790922"/>
              <a:gd name="connsiteY2" fmla="*/ 343569 h 3001106"/>
              <a:gd name="connsiteX3" fmla="*/ 1720077 w 5790922"/>
              <a:gd name="connsiteY3" fmla="*/ 926829 h 3001106"/>
              <a:gd name="connsiteX4" fmla="*/ 2673096 w 5790922"/>
              <a:gd name="connsiteY4" fmla="*/ 1875691 h 3001106"/>
              <a:gd name="connsiteX5" fmla="*/ 3376620 w 5790922"/>
              <a:gd name="connsiteY5" fmla="*/ 2532183 h 3001106"/>
              <a:gd name="connsiteX6" fmla="*/ 4117964 w 5790922"/>
              <a:gd name="connsiteY6" fmla="*/ 2876061 h 3001106"/>
              <a:gd name="connsiteX7" fmla="*/ 4689046 w 5790922"/>
              <a:gd name="connsiteY7" fmla="*/ 2946400 h 3001106"/>
              <a:gd name="connsiteX8" fmla="*/ 5313811 w 5790922"/>
              <a:gd name="connsiteY8" fmla="*/ 2969845 h 3001106"/>
              <a:gd name="connsiteX9" fmla="*/ 5790922 w 5790922"/>
              <a:gd name="connsiteY9" fmla="*/ 3001106 h 3001106"/>
              <a:gd name="connsiteX0" fmla="*/ 0 w 5736540"/>
              <a:gd name="connsiteY0" fmla="*/ 0 h 2977660"/>
              <a:gd name="connsiteX1" fmla="*/ 660888 w 5736540"/>
              <a:gd name="connsiteY1" fmla="*/ 82672 h 2977660"/>
              <a:gd name="connsiteX2" fmla="*/ 1038654 w 5736540"/>
              <a:gd name="connsiteY2" fmla="*/ 320123 h 2977660"/>
              <a:gd name="connsiteX3" fmla="*/ 1665695 w 5736540"/>
              <a:gd name="connsiteY3" fmla="*/ 903383 h 2977660"/>
              <a:gd name="connsiteX4" fmla="*/ 2618714 w 5736540"/>
              <a:gd name="connsiteY4" fmla="*/ 1852245 h 2977660"/>
              <a:gd name="connsiteX5" fmla="*/ 3322238 w 5736540"/>
              <a:gd name="connsiteY5" fmla="*/ 2508737 h 2977660"/>
              <a:gd name="connsiteX6" fmla="*/ 4063582 w 5736540"/>
              <a:gd name="connsiteY6" fmla="*/ 2852615 h 2977660"/>
              <a:gd name="connsiteX7" fmla="*/ 4634664 w 5736540"/>
              <a:gd name="connsiteY7" fmla="*/ 2922954 h 2977660"/>
              <a:gd name="connsiteX8" fmla="*/ 5259429 w 5736540"/>
              <a:gd name="connsiteY8" fmla="*/ 2946399 h 2977660"/>
              <a:gd name="connsiteX9" fmla="*/ 5736540 w 5736540"/>
              <a:gd name="connsiteY9" fmla="*/ 2977660 h 2977660"/>
              <a:gd name="connsiteX0" fmla="*/ 0 w 5736540"/>
              <a:gd name="connsiteY0" fmla="*/ 8098 h 2985758"/>
              <a:gd name="connsiteX1" fmla="*/ 660888 w 5736540"/>
              <a:gd name="connsiteY1" fmla="*/ 90770 h 2985758"/>
              <a:gd name="connsiteX2" fmla="*/ 1038654 w 5736540"/>
              <a:gd name="connsiteY2" fmla="*/ 328221 h 2985758"/>
              <a:gd name="connsiteX3" fmla="*/ 1665695 w 5736540"/>
              <a:gd name="connsiteY3" fmla="*/ 911481 h 2985758"/>
              <a:gd name="connsiteX4" fmla="*/ 2618714 w 5736540"/>
              <a:gd name="connsiteY4" fmla="*/ 1860343 h 2985758"/>
              <a:gd name="connsiteX5" fmla="*/ 3322238 w 5736540"/>
              <a:gd name="connsiteY5" fmla="*/ 2516835 h 2985758"/>
              <a:gd name="connsiteX6" fmla="*/ 4063582 w 5736540"/>
              <a:gd name="connsiteY6" fmla="*/ 2860713 h 2985758"/>
              <a:gd name="connsiteX7" fmla="*/ 4634664 w 5736540"/>
              <a:gd name="connsiteY7" fmla="*/ 2931052 h 2985758"/>
              <a:gd name="connsiteX8" fmla="*/ 5259429 w 5736540"/>
              <a:gd name="connsiteY8" fmla="*/ 2954497 h 2985758"/>
              <a:gd name="connsiteX9" fmla="*/ 5736540 w 5736540"/>
              <a:gd name="connsiteY9" fmla="*/ 2985758 h 2985758"/>
              <a:gd name="connsiteX0" fmla="*/ 0 w 5790922"/>
              <a:gd name="connsiteY0" fmla="*/ 106805 h 2943788"/>
              <a:gd name="connsiteX1" fmla="*/ 715270 w 5790922"/>
              <a:gd name="connsiteY1" fmla="*/ 48800 h 2943788"/>
              <a:gd name="connsiteX2" fmla="*/ 1093036 w 5790922"/>
              <a:gd name="connsiteY2" fmla="*/ 286251 h 2943788"/>
              <a:gd name="connsiteX3" fmla="*/ 1720077 w 5790922"/>
              <a:gd name="connsiteY3" fmla="*/ 869511 h 2943788"/>
              <a:gd name="connsiteX4" fmla="*/ 2673096 w 5790922"/>
              <a:gd name="connsiteY4" fmla="*/ 1818373 h 2943788"/>
              <a:gd name="connsiteX5" fmla="*/ 3376620 w 5790922"/>
              <a:gd name="connsiteY5" fmla="*/ 2474865 h 2943788"/>
              <a:gd name="connsiteX6" fmla="*/ 4117964 w 5790922"/>
              <a:gd name="connsiteY6" fmla="*/ 2818743 h 2943788"/>
              <a:gd name="connsiteX7" fmla="*/ 4689046 w 5790922"/>
              <a:gd name="connsiteY7" fmla="*/ 2889082 h 2943788"/>
              <a:gd name="connsiteX8" fmla="*/ 5313811 w 5790922"/>
              <a:gd name="connsiteY8" fmla="*/ 2912527 h 2943788"/>
              <a:gd name="connsiteX9" fmla="*/ 5790922 w 5790922"/>
              <a:gd name="connsiteY9" fmla="*/ 2943788 h 2943788"/>
              <a:gd name="connsiteX0" fmla="*/ 0 w 5790922"/>
              <a:gd name="connsiteY0" fmla="*/ 0 h 2836983"/>
              <a:gd name="connsiteX1" fmla="*/ 699732 w 5790922"/>
              <a:gd name="connsiteY1" fmla="*/ 113933 h 2836983"/>
              <a:gd name="connsiteX2" fmla="*/ 1093036 w 5790922"/>
              <a:gd name="connsiteY2" fmla="*/ 179446 h 2836983"/>
              <a:gd name="connsiteX3" fmla="*/ 1720077 w 5790922"/>
              <a:gd name="connsiteY3" fmla="*/ 762706 h 2836983"/>
              <a:gd name="connsiteX4" fmla="*/ 2673096 w 5790922"/>
              <a:gd name="connsiteY4" fmla="*/ 1711568 h 2836983"/>
              <a:gd name="connsiteX5" fmla="*/ 3376620 w 5790922"/>
              <a:gd name="connsiteY5" fmla="*/ 2368060 h 2836983"/>
              <a:gd name="connsiteX6" fmla="*/ 4117964 w 5790922"/>
              <a:gd name="connsiteY6" fmla="*/ 2711938 h 2836983"/>
              <a:gd name="connsiteX7" fmla="*/ 4689046 w 5790922"/>
              <a:gd name="connsiteY7" fmla="*/ 2782277 h 2836983"/>
              <a:gd name="connsiteX8" fmla="*/ 5313811 w 5790922"/>
              <a:gd name="connsiteY8" fmla="*/ 2805722 h 2836983"/>
              <a:gd name="connsiteX9" fmla="*/ 5790922 w 5790922"/>
              <a:gd name="connsiteY9" fmla="*/ 2836983 h 2836983"/>
              <a:gd name="connsiteX0" fmla="*/ 0 w 5790922"/>
              <a:gd name="connsiteY0" fmla="*/ 0 h 2836983"/>
              <a:gd name="connsiteX1" fmla="*/ 699732 w 5790922"/>
              <a:gd name="connsiteY1" fmla="*/ 113933 h 2836983"/>
              <a:gd name="connsiteX2" fmla="*/ 1093036 w 5790922"/>
              <a:gd name="connsiteY2" fmla="*/ 179446 h 2836983"/>
              <a:gd name="connsiteX3" fmla="*/ 1176261 w 5790922"/>
              <a:gd name="connsiteY3" fmla="*/ 442275 h 2836983"/>
              <a:gd name="connsiteX4" fmla="*/ 1720077 w 5790922"/>
              <a:gd name="connsiteY4" fmla="*/ 762706 h 2836983"/>
              <a:gd name="connsiteX5" fmla="*/ 2673096 w 5790922"/>
              <a:gd name="connsiteY5" fmla="*/ 1711568 h 2836983"/>
              <a:gd name="connsiteX6" fmla="*/ 3376620 w 5790922"/>
              <a:gd name="connsiteY6" fmla="*/ 2368060 h 2836983"/>
              <a:gd name="connsiteX7" fmla="*/ 4117964 w 5790922"/>
              <a:gd name="connsiteY7" fmla="*/ 2711938 h 2836983"/>
              <a:gd name="connsiteX8" fmla="*/ 4689046 w 5790922"/>
              <a:gd name="connsiteY8" fmla="*/ 2782277 h 2836983"/>
              <a:gd name="connsiteX9" fmla="*/ 5313811 w 5790922"/>
              <a:gd name="connsiteY9" fmla="*/ 2805722 h 2836983"/>
              <a:gd name="connsiteX10" fmla="*/ 5790922 w 5790922"/>
              <a:gd name="connsiteY10" fmla="*/ 2836983 h 2836983"/>
              <a:gd name="connsiteX0" fmla="*/ 0 w 5790922"/>
              <a:gd name="connsiteY0" fmla="*/ 0 h 2836983"/>
              <a:gd name="connsiteX1" fmla="*/ 699732 w 5790922"/>
              <a:gd name="connsiteY1" fmla="*/ 113933 h 2836983"/>
              <a:gd name="connsiteX2" fmla="*/ 1023117 w 5790922"/>
              <a:gd name="connsiteY2" fmla="*/ 281046 h 2836983"/>
              <a:gd name="connsiteX3" fmla="*/ 1176261 w 5790922"/>
              <a:gd name="connsiteY3" fmla="*/ 442275 h 2836983"/>
              <a:gd name="connsiteX4" fmla="*/ 1720077 w 5790922"/>
              <a:gd name="connsiteY4" fmla="*/ 762706 h 2836983"/>
              <a:gd name="connsiteX5" fmla="*/ 2673096 w 5790922"/>
              <a:gd name="connsiteY5" fmla="*/ 1711568 h 2836983"/>
              <a:gd name="connsiteX6" fmla="*/ 3376620 w 5790922"/>
              <a:gd name="connsiteY6" fmla="*/ 2368060 h 2836983"/>
              <a:gd name="connsiteX7" fmla="*/ 4117964 w 5790922"/>
              <a:gd name="connsiteY7" fmla="*/ 2711938 h 2836983"/>
              <a:gd name="connsiteX8" fmla="*/ 4689046 w 5790922"/>
              <a:gd name="connsiteY8" fmla="*/ 2782277 h 2836983"/>
              <a:gd name="connsiteX9" fmla="*/ 5313811 w 5790922"/>
              <a:gd name="connsiteY9" fmla="*/ 2805722 h 2836983"/>
              <a:gd name="connsiteX10" fmla="*/ 5790922 w 5790922"/>
              <a:gd name="connsiteY10" fmla="*/ 2836983 h 2836983"/>
              <a:gd name="connsiteX0" fmla="*/ 0 w 5790922"/>
              <a:gd name="connsiteY0" fmla="*/ 0 h 2836983"/>
              <a:gd name="connsiteX1" fmla="*/ 699732 w 5790922"/>
              <a:gd name="connsiteY1" fmla="*/ 113933 h 2836983"/>
              <a:gd name="connsiteX2" fmla="*/ 1023117 w 5790922"/>
              <a:gd name="connsiteY2" fmla="*/ 281046 h 2836983"/>
              <a:gd name="connsiteX3" fmla="*/ 1176261 w 5790922"/>
              <a:gd name="connsiteY3" fmla="*/ 442275 h 2836983"/>
              <a:gd name="connsiteX4" fmla="*/ 1580239 w 5790922"/>
              <a:gd name="connsiteY4" fmla="*/ 809598 h 2836983"/>
              <a:gd name="connsiteX5" fmla="*/ 2673096 w 5790922"/>
              <a:gd name="connsiteY5" fmla="*/ 1711568 h 2836983"/>
              <a:gd name="connsiteX6" fmla="*/ 3376620 w 5790922"/>
              <a:gd name="connsiteY6" fmla="*/ 2368060 h 2836983"/>
              <a:gd name="connsiteX7" fmla="*/ 4117964 w 5790922"/>
              <a:gd name="connsiteY7" fmla="*/ 2711938 h 2836983"/>
              <a:gd name="connsiteX8" fmla="*/ 4689046 w 5790922"/>
              <a:gd name="connsiteY8" fmla="*/ 2782277 h 2836983"/>
              <a:gd name="connsiteX9" fmla="*/ 5313811 w 5790922"/>
              <a:gd name="connsiteY9" fmla="*/ 2805722 h 2836983"/>
              <a:gd name="connsiteX10" fmla="*/ 5790922 w 5790922"/>
              <a:gd name="connsiteY10" fmla="*/ 2836983 h 2836983"/>
              <a:gd name="connsiteX0" fmla="*/ 0 w 5790922"/>
              <a:gd name="connsiteY0" fmla="*/ 0 h 2836983"/>
              <a:gd name="connsiteX1" fmla="*/ 699732 w 5790922"/>
              <a:gd name="connsiteY1" fmla="*/ 113933 h 2836983"/>
              <a:gd name="connsiteX2" fmla="*/ 1023117 w 5790922"/>
              <a:gd name="connsiteY2" fmla="*/ 281046 h 2836983"/>
              <a:gd name="connsiteX3" fmla="*/ 1176261 w 5790922"/>
              <a:gd name="connsiteY3" fmla="*/ 442275 h 2836983"/>
              <a:gd name="connsiteX4" fmla="*/ 1580239 w 5790922"/>
              <a:gd name="connsiteY4" fmla="*/ 809598 h 2836983"/>
              <a:gd name="connsiteX5" fmla="*/ 2533257 w 5790922"/>
              <a:gd name="connsiteY5" fmla="*/ 1774091 h 2836983"/>
              <a:gd name="connsiteX6" fmla="*/ 3376620 w 5790922"/>
              <a:gd name="connsiteY6" fmla="*/ 2368060 h 2836983"/>
              <a:gd name="connsiteX7" fmla="*/ 4117964 w 5790922"/>
              <a:gd name="connsiteY7" fmla="*/ 2711938 h 2836983"/>
              <a:gd name="connsiteX8" fmla="*/ 4689046 w 5790922"/>
              <a:gd name="connsiteY8" fmla="*/ 2782277 h 2836983"/>
              <a:gd name="connsiteX9" fmla="*/ 5313811 w 5790922"/>
              <a:gd name="connsiteY9" fmla="*/ 2805722 h 2836983"/>
              <a:gd name="connsiteX10" fmla="*/ 5790922 w 5790922"/>
              <a:gd name="connsiteY10" fmla="*/ 2836983 h 2836983"/>
              <a:gd name="connsiteX0" fmla="*/ 0 w 5744310"/>
              <a:gd name="connsiteY0" fmla="*/ 231988 h 2756356"/>
              <a:gd name="connsiteX1" fmla="*/ 653120 w 5744310"/>
              <a:gd name="connsiteY1" fmla="*/ 33306 h 2756356"/>
              <a:gd name="connsiteX2" fmla="*/ 976505 w 5744310"/>
              <a:gd name="connsiteY2" fmla="*/ 200419 h 2756356"/>
              <a:gd name="connsiteX3" fmla="*/ 1129649 w 5744310"/>
              <a:gd name="connsiteY3" fmla="*/ 361648 h 2756356"/>
              <a:gd name="connsiteX4" fmla="*/ 1533627 w 5744310"/>
              <a:gd name="connsiteY4" fmla="*/ 728971 h 2756356"/>
              <a:gd name="connsiteX5" fmla="*/ 2486645 w 5744310"/>
              <a:gd name="connsiteY5" fmla="*/ 1693464 h 2756356"/>
              <a:gd name="connsiteX6" fmla="*/ 3330008 w 5744310"/>
              <a:gd name="connsiteY6" fmla="*/ 2287433 h 2756356"/>
              <a:gd name="connsiteX7" fmla="*/ 4071352 w 5744310"/>
              <a:gd name="connsiteY7" fmla="*/ 2631311 h 2756356"/>
              <a:gd name="connsiteX8" fmla="*/ 4642434 w 5744310"/>
              <a:gd name="connsiteY8" fmla="*/ 2701650 h 2756356"/>
              <a:gd name="connsiteX9" fmla="*/ 5267199 w 5744310"/>
              <a:gd name="connsiteY9" fmla="*/ 2725095 h 2756356"/>
              <a:gd name="connsiteX10" fmla="*/ 5744310 w 5744310"/>
              <a:gd name="connsiteY10" fmla="*/ 2756356 h 2756356"/>
              <a:gd name="connsiteX0" fmla="*/ 0 w 5744310"/>
              <a:gd name="connsiteY0" fmla="*/ 66174 h 2590542"/>
              <a:gd name="connsiteX1" fmla="*/ 559894 w 5744310"/>
              <a:gd name="connsiteY1" fmla="*/ 148846 h 2590542"/>
              <a:gd name="connsiteX2" fmla="*/ 976505 w 5744310"/>
              <a:gd name="connsiteY2" fmla="*/ 34605 h 2590542"/>
              <a:gd name="connsiteX3" fmla="*/ 1129649 w 5744310"/>
              <a:gd name="connsiteY3" fmla="*/ 195834 h 2590542"/>
              <a:gd name="connsiteX4" fmla="*/ 1533627 w 5744310"/>
              <a:gd name="connsiteY4" fmla="*/ 563157 h 2590542"/>
              <a:gd name="connsiteX5" fmla="*/ 2486645 w 5744310"/>
              <a:gd name="connsiteY5" fmla="*/ 1527650 h 2590542"/>
              <a:gd name="connsiteX6" fmla="*/ 3330008 w 5744310"/>
              <a:gd name="connsiteY6" fmla="*/ 2121619 h 2590542"/>
              <a:gd name="connsiteX7" fmla="*/ 4071352 w 5744310"/>
              <a:gd name="connsiteY7" fmla="*/ 2465497 h 2590542"/>
              <a:gd name="connsiteX8" fmla="*/ 4642434 w 5744310"/>
              <a:gd name="connsiteY8" fmla="*/ 2535836 h 2590542"/>
              <a:gd name="connsiteX9" fmla="*/ 5267199 w 5744310"/>
              <a:gd name="connsiteY9" fmla="*/ 2559281 h 2590542"/>
              <a:gd name="connsiteX10" fmla="*/ 5744310 w 5744310"/>
              <a:gd name="connsiteY10" fmla="*/ 2590542 h 2590542"/>
              <a:gd name="connsiteX0" fmla="*/ 0 w 5744310"/>
              <a:gd name="connsiteY0" fmla="*/ 76507 h 2600875"/>
              <a:gd name="connsiteX1" fmla="*/ 559894 w 5744310"/>
              <a:gd name="connsiteY1" fmla="*/ 159179 h 2600875"/>
              <a:gd name="connsiteX2" fmla="*/ 976505 w 5744310"/>
              <a:gd name="connsiteY2" fmla="*/ 44938 h 2600875"/>
              <a:gd name="connsiteX3" fmla="*/ 1129649 w 5744310"/>
              <a:gd name="connsiteY3" fmla="*/ 206167 h 2600875"/>
              <a:gd name="connsiteX4" fmla="*/ 1533627 w 5744310"/>
              <a:gd name="connsiteY4" fmla="*/ 573490 h 2600875"/>
              <a:gd name="connsiteX5" fmla="*/ 2486645 w 5744310"/>
              <a:gd name="connsiteY5" fmla="*/ 1537983 h 2600875"/>
              <a:gd name="connsiteX6" fmla="*/ 3330008 w 5744310"/>
              <a:gd name="connsiteY6" fmla="*/ 2131952 h 2600875"/>
              <a:gd name="connsiteX7" fmla="*/ 4071352 w 5744310"/>
              <a:gd name="connsiteY7" fmla="*/ 2475830 h 2600875"/>
              <a:gd name="connsiteX8" fmla="*/ 4642434 w 5744310"/>
              <a:gd name="connsiteY8" fmla="*/ 2546169 h 2600875"/>
              <a:gd name="connsiteX9" fmla="*/ 5267199 w 5744310"/>
              <a:gd name="connsiteY9" fmla="*/ 2569614 h 2600875"/>
              <a:gd name="connsiteX10" fmla="*/ 5744310 w 5744310"/>
              <a:gd name="connsiteY10" fmla="*/ 2600875 h 2600875"/>
              <a:gd name="connsiteX0" fmla="*/ 0 w 5744310"/>
              <a:gd name="connsiteY0" fmla="*/ 8099 h 2532467"/>
              <a:gd name="connsiteX1" fmla="*/ 559894 w 5744310"/>
              <a:gd name="connsiteY1" fmla="*/ 90771 h 2532467"/>
              <a:gd name="connsiteX2" fmla="*/ 1129649 w 5744310"/>
              <a:gd name="connsiteY2" fmla="*/ 137759 h 2532467"/>
              <a:gd name="connsiteX3" fmla="*/ 1533627 w 5744310"/>
              <a:gd name="connsiteY3" fmla="*/ 505082 h 2532467"/>
              <a:gd name="connsiteX4" fmla="*/ 2486645 w 5744310"/>
              <a:gd name="connsiteY4" fmla="*/ 1469575 h 2532467"/>
              <a:gd name="connsiteX5" fmla="*/ 3330008 w 5744310"/>
              <a:gd name="connsiteY5" fmla="*/ 2063544 h 2532467"/>
              <a:gd name="connsiteX6" fmla="*/ 4071352 w 5744310"/>
              <a:gd name="connsiteY6" fmla="*/ 2407422 h 2532467"/>
              <a:gd name="connsiteX7" fmla="*/ 4642434 w 5744310"/>
              <a:gd name="connsiteY7" fmla="*/ 2477761 h 2532467"/>
              <a:gd name="connsiteX8" fmla="*/ 5267199 w 5744310"/>
              <a:gd name="connsiteY8" fmla="*/ 2501206 h 2532467"/>
              <a:gd name="connsiteX9" fmla="*/ 5744310 w 5744310"/>
              <a:gd name="connsiteY9" fmla="*/ 2532467 h 2532467"/>
              <a:gd name="connsiteX0" fmla="*/ 0 w 5744310"/>
              <a:gd name="connsiteY0" fmla="*/ 51196 h 2575564"/>
              <a:gd name="connsiteX1" fmla="*/ 614276 w 5744310"/>
              <a:gd name="connsiteY1" fmla="*/ 63530 h 2575564"/>
              <a:gd name="connsiteX2" fmla="*/ 1129649 w 5744310"/>
              <a:gd name="connsiteY2" fmla="*/ 180856 h 2575564"/>
              <a:gd name="connsiteX3" fmla="*/ 1533627 w 5744310"/>
              <a:gd name="connsiteY3" fmla="*/ 548179 h 2575564"/>
              <a:gd name="connsiteX4" fmla="*/ 2486645 w 5744310"/>
              <a:gd name="connsiteY4" fmla="*/ 1512672 h 2575564"/>
              <a:gd name="connsiteX5" fmla="*/ 3330008 w 5744310"/>
              <a:gd name="connsiteY5" fmla="*/ 2106641 h 2575564"/>
              <a:gd name="connsiteX6" fmla="*/ 4071352 w 5744310"/>
              <a:gd name="connsiteY6" fmla="*/ 2450519 h 2575564"/>
              <a:gd name="connsiteX7" fmla="*/ 4642434 w 5744310"/>
              <a:gd name="connsiteY7" fmla="*/ 2520858 h 2575564"/>
              <a:gd name="connsiteX8" fmla="*/ 5267199 w 5744310"/>
              <a:gd name="connsiteY8" fmla="*/ 2544303 h 2575564"/>
              <a:gd name="connsiteX9" fmla="*/ 5744310 w 5744310"/>
              <a:gd name="connsiteY9" fmla="*/ 2575564 h 2575564"/>
              <a:gd name="connsiteX0" fmla="*/ 0 w 5744310"/>
              <a:gd name="connsiteY0" fmla="*/ 6155 h 2530523"/>
              <a:gd name="connsiteX1" fmla="*/ 614276 w 5744310"/>
              <a:gd name="connsiteY1" fmla="*/ 18489 h 2530523"/>
              <a:gd name="connsiteX2" fmla="*/ 1129649 w 5744310"/>
              <a:gd name="connsiteY2" fmla="*/ 135815 h 2530523"/>
              <a:gd name="connsiteX3" fmla="*/ 1533627 w 5744310"/>
              <a:gd name="connsiteY3" fmla="*/ 503138 h 2530523"/>
              <a:gd name="connsiteX4" fmla="*/ 2486645 w 5744310"/>
              <a:gd name="connsiteY4" fmla="*/ 1467631 h 2530523"/>
              <a:gd name="connsiteX5" fmla="*/ 3330008 w 5744310"/>
              <a:gd name="connsiteY5" fmla="*/ 2061600 h 2530523"/>
              <a:gd name="connsiteX6" fmla="*/ 4071352 w 5744310"/>
              <a:gd name="connsiteY6" fmla="*/ 2405478 h 2530523"/>
              <a:gd name="connsiteX7" fmla="*/ 4642434 w 5744310"/>
              <a:gd name="connsiteY7" fmla="*/ 2475817 h 2530523"/>
              <a:gd name="connsiteX8" fmla="*/ 5267199 w 5744310"/>
              <a:gd name="connsiteY8" fmla="*/ 2499262 h 2530523"/>
              <a:gd name="connsiteX9" fmla="*/ 5744310 w 5744310"/>
              <a:gd name="connsiteY9" fmla="*/ 2530523 h 2530523"/>
              <a:gd name="connsiteX0" fmla="*/ 0 w 5767616"/>
              <a:gd name="connsiteY0" fmla="*/ 0 h 2688491"/>
              <a:gd name="connsiteX1" fmla="*/ 637582 w 5767616"/>
              <a:gd name="connsiteY1" fmla="*/ 176457 h 2688491"/>
              <a:gd name="connsiteX2" fmla="*/ 1152955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37582 w 5767616"/>
              <a:gd name="connsiteY1" fmla="*/ 176457 h 2688491"/>
              <a:gd name="connsiteX2" fmla="*/ 1152955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37582 w 5767616"/>
              <a:gd name="connsiteY1" fmla="*/ 129565 h 2688491"/>
              <a:gd name="connsiteX2" fmla="*/ 1152955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37582 w 5767616"/>
              <a:gd name="connsiteY1" fmla="*/ 129565 h 2688491"/>
              <a:gd name="connsiteX2" fmla="*/ 1152955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10865 h 2699356"/>
              <a:gd name="connsiteX1" fmla="*/ 660888 w 5767616"/>
              <a:gd name="connsiteY1" fmla="*/ 70091 h 2699356"/>
              <a:gd name="connsiteX2" fmla="*/ 1152955 w 5767616"/>
              <a:gd name="connsiteY2" fmla="*/ 304648 h 2699356"/>
              <a:gd name="connsiteX3" fmla="*/ 1556933 w 5767616"/>
              <a:gd name="connsiteY3" fmla="*/ 671971 h 2699356"/>
              <a:gd name="connsiteX4" fmla="*/ 2509951 w 5767616"/>
              <a:gd name="connsiteY4" fmla="*/ 1636464 h 2699356"/>
              <a:gd name="connsiteX5" fmla="*/ 3353314 w 5767616"/>
              <a:gd name="connsiteY5" fmla="*/ 2230433 h 2699356"/>
              <a:gd name="connsiteX6" fmla="*/ 4094658 w 5767616"/>
              <a:gd name="connsiteY6" fmla="*/ 2574311 h 2699356"/>
              <a:gd name="connsiteX7" fmla="*/ 4665740 w 5767616"/>
              <a:gd name="connsiteY7" fmla="*/ 2644650 h 2699356"/>
              <a:gd name="connsiteX8" fmla="*/ 5290505 w 5767616"/>
              <a:gd name="connsiteY8" fmla="*/ 2668095 h 2699356"/>
              <a:gd name="connsiteX9" fmla="*/ 5767616 w 5767616"/>
              <a:gd name="connsiteY9" fmla="*/ 2699356 h 2699356"/>
              <a:gd name="connsiteX0" fmla="*/ 0 w 5767616"/>
              <a:gd name="connsiteY0" fmla="*/ 1967 h 2690458"/>
              <a:gd name="connsiteX1" fmla="*/ 660888 w 5767616"/>
              <a:gd name="connsiteY1" fmla="*/ 61193 h 2690458"/>
              <a:gd name="connsiteX2" fmla="*/ 1152955 w 5767616"/>
              <a:gd name="connsiteY2" fmla="*/ 295750 h 2690458"/>
              <a:gd name="connsiteX3" fmla="*/ 1556933 w 5767616"/>
              <a:gd name="connsiteY3" fmla="*/ 663073 h 2690458"/>
              <a:gd name="connsiteX4" fmla="*/ 2509951 w 5767616"/>
              <a:gd name="connsiteY4" fmla="*/ 1627566 h 2690458"/>
              <a:gd name="connsiteX5" fmla="*/ 3353314 w 5767616"/>
              <a:gd name="connsiteY5" fmla="*/ 2221535 h 2690458"/>
              <a:gd name="connsiteX6" fmla="*/ 4094658 w 5767616"/>
              <a:gd name="connsiteY6" fmla="*/ 2565413 h 2690458"/>
              <a:gd name="connsiteX7" fmla="*/ 4665740 w 5767616"/>
              <a:gd name="connsiteY7" fmla="*/ 2635752 h 2690458"/>
              <a:gd name="connsiteX8" fmla="*/ 5290505 w 5767616"/>
              <a:gd name="connsiteY8" fmla="*/ 2659197 h 2690458"/>
              <a:gd name="connsiteX9" fmla="*/ 5767616 w 5767616"/>
              <a:gd name="connsiteY9" fmla="*/ 2690458 h 2690458"/>
              <a:gd name="connsiteX0" fmla="*/ 0 w 5767616"/>
              <a:gd name="connsiteY0" fmla="*/ 0 h 2688491"/>
              <a:gd name="connsiteX1" fmla="*/ 660888 w 5767616"/>
              <a:gd name="connsiteY1" fmla="*/ 59226 h 2688491"/>
              <a:gd name="connsiteX2" fmla="*/ 1160725 w 5767616"/>
              <a:gd name="connsiteY2" fmla="*/ 270337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60725 w 5767616"/>
              <a:gd name="connsiteY2" fmla="*/ 270337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60725 w 5767616"/>
              <a:gd name="connsiteY2" fmla="*/ 270337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8656 w 5767616"/>
              <a:gd name="connsiteY1" fmla="*/ 35779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8656 w 5767616"/>
              <a:gd name="connsiteY1" fmla="*/ 35779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8656 w 5767616"/>
              <a:gd name="connsiteY1" fmla="*/ 35779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700066 w 5767616"/>
              <a:gd name="connsiteY1" fmla="*/ 102261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732811"/>
              <a:gd name="connsiteX1" fmla="*/ 700066 w 5767616"/>
              <a:gd name="connsiteY1" fmla="*/ 146581 h 2732811"/>
              <a:gd name="connsiteX2" fmla="*/ 1191801 w 5767616"/>
              <a:gd name="connsiteY2" fmla="*/ 338103 h 2732811"/>
              <a:gd name="connsiteX3" fmla="*/ 1556933 w 5767616"/>
              <a:gd name="connsiteY3" fmla="*/ 705426 h 2732811"/>
              <a:gd name="connsiteX4" fmla="*/ 2509951 w 5767616"/>
              <a:gd name="connsiteY4" fmla="*/ 1669919 h 2732811"/>
              <a:gd name="connsiteX5" fmla="*/ 3353314 w 5767616"/>
              <a:gd name="connsiteY5" fmla="*/ 2263888 h 2732811"/>
              <a:gd name="connsiteX6" fmla="*/ 4094658 w 5767616"/>
              <a:gd name="connsiteY6" fmla="*/ 2607766 h 2732811"/>
              <a:gd name="connsiteX7" fmla="*/ 4665740 w 5767616"/>
              <a:gd name="connsiteY7" fmla="*/ 2678105 h 2732811"/>
              <a:gd name="connsiteX8" fmla="*/ 5290505 w 5767616"/>
              <a:gd name="connsiteY8" fmla="*/ 2701550 h 2732811"/>
              <a:gd name="connsiteX9" fmla="*/ 5767616 w 5767616"/>
              <a:gd name="connsiteY9" fmla="*/ 2732811 h 2732811"/>
              <a:gd name="connsiteX0" fmla="*/ 0 w 5767616"/>
              <a:gd name="connsiteY0" fmla="*/ 0 h 2732811"/>
              <a:gd name="connsiteX1" fmla="*/ 700066 w 5767616"/>
              <a:gd name="connsiteY1" fmla="*/ 146581 h 2732811"/>
              <a:gd name="connsiteX2" fmla="*/ 1199653 w 5767616"/>
              <a:gd name="connsiteY2" fmla="*/ 415665 h 2732811"/>
              <a:gd name="connsiteX3" fmla="*/ 1556933 w 5767616"/>
              <a:gd name="connsiteY3" fmla="*/ 705426 h 2732811"/>
              <a:gd name="connsiteX4" fmla="*/ 2509951 w 5767616"/>
              <a:gd name="connsiteY4" fmla="*/ 1669919 h 2732811"/>
              <a:gd name="connsiteX5" fmla="*/ 3353314 w 5767616"/>
              <a:gd name="connsiteY5" fmla="*/ 2263888 h 2732811"/>
              <a:gd name="connsiteX6" fmla="*/ 4094658 w 5767616"/>
              <a:gd name="connsiteY6" fmla="*/ 2607766 h 2732811"/>
              <a:gd name="connsiteX7" fmla="*/ 4665740 w 5767616"/>
              <a:gd name="connsiteY7" fmla="*/ 2678105 h 2732811"/>
              <a:gd name="connsiteX8" fmla="*/ 5290505 w 5767616"/>
              <a:gd name="connsiteY8" fmla="*/ 2701550 h 2732811"/>
              <a:gd name="connsiteX9" fmla="*/ 5767616 w 5767616"/>
              <a:gd name="connsiteY9" fmla="*/ 2732811 h 2732811"/>
              <a:gd name="connsiteX0" fmla="*/ 0 w 5767616"/>
              <a:gd name="connsiteY0" fmla="*/ 0 h 2732811"/>
              <a:gd name="connsiteX1" fmla="*/ 700066 w 5767616"/>
              <a:gd name="connsiteY1" fmla="*/ 146581 h 2732811"/>
              <a:gd name="connsiteX2" fmla="*/ 1199653 w 5767616"/>
              <a:gd name="connsiteY2" fmla="*/ 415665 h 2732811"/>
              <a:gd name="connsiteX3" fmla="*/ 1556933 w 5767616"/>
              <a:gd name="connsiteY3" fmla="*/ 705426 h 2732811"/>
              <a:gd name="connsiteX4" fmla="*/ 2509951 w 5767616"/>
              <a:gd name="connsiteY4" fmla="*/ 1669919 h 2732811"/>
              <a:gd name="connsiteX5" fmla="*/ 3353314 w 5767616"/>
              <a:gd name="connsiteY5" fmla="*/ 2263888 h 2732811"/>
              <a:gd name="connsiteX6" fmla="*/ 4094658 w 5767616"/>
              <a:gd name="connsiteY6" fmla="*/ 2607766 h 2732811"/>
              <a:gd name="connsiteX7" fmla="*/ 4665740 w 5767616"/>
              <a:gd name="connsiteY7" fmla="*/ 2678105 h 2732811"/>
              <a:gd name="connsiteX8" fmla="*/ 5290505 w 5767616"/>
              <a:gd name="connsiteY8" fmla="*/ 2701550 h 2732811"/>
              <a:gd name="connsiteX9" fmla="*/ 5767616 w 5767616"/>
              <a:gd name="connsiteY9" fmla="*/ 2732811 h 2732811"/>
              <a:gd name="connsiteX0" fmla="*/ 0 w 5767616"/>
              <a:gd name="connsiteY0" fmla="*/ 0 h 2732811"/>
              <a:gd name="connsiteX1" fmla="*/ 700066 w 5767616"/>
              <a:gd name="connsiteY1" fmla="*/ 146581 h 2732811"/>
              <a:gd name="connsiteX2" fmla="*/ 1199653 w 5767616"/>
              <a:gd name="connsiteY2" fmla="*/ 415665 h 2732811"/>
              <a:gd name="connsiteX3" fmla="*/ 1556933 w 5767616"/>
              <a:gd name="connsiteY3" fmla="*/ 705426 h 2732811"/>
              <a:gd name="connsiteX4" fmla="*/ 2509951 w 5767616"/>
              <a:gd name="connsiteY4" fmla="*/ 1669919 h 2732811"/>
              <a:gd name="connsiteX5" fmla="*/ 3353314 w 5767616"/>
              <a:gd name="connsiteY5" fmla="*/ 2263888 h 2732811"/>
              <a:gd name="connsiteX6" fmla="*/ 4094658 w 5767616"/>
              <a:gd name="connsiteY6" fmla="*/ 2607766 h 2732811"/>
              <a:gd name="connsiteX7" fmla="*/ 4665740 w 5767616"/>
              <a:gd name="connsiteY7" fmla="*/ 2678105 h 2732811"/>
              <a:gd name="connsiteX8" fmla="*/ 5290505 w 5767616"/>
              <a:gd name="connsiteY8" fmla="*/ 2701550 h 2732811"/>
              <a:gd name="connsiteX9" fmla="*/ 5767616 w 5767616"/>
              <a:gd name="connsiteY9" fmla="*/ 2732811 h 2732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67616" h="2732811">
                <a:moveTo>
                  <a:pt x="0" y="0"/>
                </a:moveTo>
                <a:cubicBezTo>
                  <a:pt x="345666" y="8773"/>
                  <a:pt x="500124" y="77304"/>
                  <a:pt x="700066" y="146581"/>
                </a:cubicBezTo>
                <a:cubicBezTo>
                  <a:pt x="900008" y="215858"/>
                  <a:pt x="1056842" y="322524"/>
                  <a:pt x="1199653" y="415665"/>
                </a:cubicBezTo>
                <a:cubicBezTo>
                  <a:pt x="1342464" y="508806"/>
                  <a:pt x="1212774" y="431405"/>
                  <a:pt x="1556933" y="705426"/>
                </a:cubicBezTo>
                <a:cubicBezTo>
                  <a:pt x="1815469" y="959959"/>
                  <a:pt x="2210554" y="1410175"/>
                  <a:pt x="2509951" y="1669919"/>
                </a:cubicBezTo>
                <a:cubicBezTo>
                  <a:pt x="2809348" y="1929663"/>
                  <a:pt x="3089196" y="2107580"/>
                  <a:pt x="3353314" y="2263888"/>
                </a:cubicBezTo>
                <a:cubicBezTo>
                  <a:pt x="3617432" y="2420196"/>
                  <a:pt x="3891458" y="2534822"/>
                  <a:pt x="4094658" y="2607766"/>
                </a:cubicBezTo>
                <a:cubicBezTo>
                  <a:pt x="4398853" y="2688525"/>
                  <a:pt x="4466432" y="2662474"/>
                  <a:pt x="4665740" y="2678105"/>
                </a:cubicBezTo>
                <a:cubicBezTo>
                  <a:pt x="4865048" y="2693736"/>
                  <a:pt x="5106859" y="2692432"/>
                  <a:pt x="5290505" y="2701550"/>
                </a:cubicBezTo>
                <a:cubicBezTo>
                  <a:pt x="5474151" y="2710668"/>
                  <a:pt x="5588513" y="2726949"/>
                  <a:pt x="5767616" y="2732811"/>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dirty="0"/>
          </a:p>
        </p:txBody>
      </p:sp>
      <p:sp>
        <p:nvSpPr>
          <p:cNvPr id="76" name="TextovéPole 75">
            <a:extLst>
              <a:ext uri="{FF2B5EF4-FFF2-40B4-BE49-F238E27FC236}">
                <a16:creationId xmlns:a16="http://schemas.microsoft.com/office/drawing/2014/main" id="{5B181CA0-82C5-4508-8115-C5188A2956DB}"/>
              </a:ext>
            </a:extLst>
          </p:cNvPr>
          <p:cNvSpPr txBox="1"/>
          <p:nvPr/>
        </p:nvSpPr>
        <p:spPr>
          <a:xfrm>
            <a:off x="7600603" y="3627438"/>
            <a:ext cx="1969192" cy="369332"/>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ctr" eaLnBrk="1" hangingPunct="1">
              <a:defRPr/>
            </a:pPr>
            <a:r>
              <a:rPr lang="cs-CZ" dirty="0" err="1">
                <a:solidFill>
                  <a:schemeClr val="tx1"/>
                </a:solidFill>
              </a:rPr>
              <a:t>Perfusion</a:t>
            </a:r>
            <a:r>
              <a:rPr lang="cs-CZ" dirty="0">
                <a:solidFill>
                  <a:schemeClr val="tx1"/>
                </a:solidFill>
              </a:rPr>
              <a:t> </a:t>
            </a:r>
            <a:r>
              <a:rPr lang="cs-CZ" dirty="0" err="1">
                <a:solidFill>
                  <a:schemeClr val="tx1"/>
                </a:solidFill>
              </a:rPr>
              <a:t>decrease</a:t>
            </a:r>
            <a:endParaRPr lang="cs-CZ" dirty="0">
              <a:solidFill>
                <a:schemeClr val="tx1"/>
              </a:solidFill>
            </a:endParaRPr>
          </a:p>
        </p:txBody>
      </p:sp>
      <p:sp>
        <p:nvSpPr>
          <p:cNvPr id="124987" name="TextovéPole 2">
            <a:extLst>
              <a:ext uri="{FF2B5EF4-FFF2-40B4-BE49-F238E27FC236}">
                <a16:creationId xmlns:a16="http://schemas.microsoft.com/office/drawing/2014/main" id="{82CD8016-7FAB-4427-9BDE-349F2A97371E}"/>
              </a:ext>
            </a:extLst>
          </p:cNvPr>
          <p:cNvSpPr txBox="1">
            <a:spLocks noChangeArrowheads="1"/>
          </p:cNvSpPr>
          <p:nvPr/>
        </p:nvSpPr>
        <p:spPr bwMode="auto">
          <a:xfrm>
            <a:off x="8399466" y="3076575"/>
            <a:ext cx="1857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cs-CZ" altLang="cs-CZ"/>
          </a:p>
        </p:txBody>
      </p:sp>
      <p:sp>
        <p:nvSpPr>
          <p:cNvPr id="124989" name="TextovéPole 30">
            <a:extLst>
              <a:ext uri="{FF2B5EF4-FFF2-40B4-BE49-F238E27FC236}">
                <a16:creationId xmlns:a16="http://schemas.microsoft.com/office/drawing/2014/main" id="{03F8DF3C-5ABE-4F72-896B-3415FC441155}"/>
              </a:ext>
            </a:extLst>
          </p:cNvPr>
          <p:cNvSpPr txBox="1">
            <a:spLocks noChangeArrowheads="1"/>
          </p:cNvSpPr>
          <p:nvPr/>
        </p:nvSpPr>
        <p:spPr bwMode="auto">
          <a:xfrm>
            <a:off x="5280028" y="6159500"/>
            <a:ext cx="26209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a:t>Venous PO2, mmHg</a:t>
            </a:r>
          </a:p>
        </p:txBody>
      </p:sp>
      <p:sp>
        <p:nvSpPr>
          <p:cNvPr id="124990" name="TextovéPole 60">
            <a:extLst>
              <a:ext uri="{FF2B5EF4-FFF2-40B4-BE49-F238E27FC236}">
                <a16:creationId xmlns:a16="http://schemas.microsoft.com/office/drawing/2014/main" id="{C6BACDE6-1E9E-4B48-9034-781CABAD6106}"/>
              </a:ext>
            </a:extLst>
          </p:cNvPr>
          <p:cNvSpPr txBox="1">
            <a:spLocks noChangeArrowheads="1"/>
          </p:cNvSpPr>
          <p:nvPr/>
        </p:nvSpPr>
        <p:spPr bwMode="auto">
          <a:xfrm rot="16200000">
            <a:off x="683419" y="3391694"/>
            <a:ext cx="45958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cs-CZ" sz="2000" b="1"/>
              <a:t>Oxygen consumption (VO2) ml / min</a:t>
            </a:r>
            <a:endParaRPr lang="cs-CZ" altLang="cs-CZ" sz="2000" b="1"/>
          </a:p>
        </p:txBody>
      </p:sp>
      <p:sp>
        <p:nvSpPr>
          <p:cNvPr id="54" name="Volný tvar 1023">
            <a:extLst>
              <a:ext uri="{FF2B5EF4-FFF2-40B4-BE49-F238E27FC236}">
                <a16:creationId xmlns:a16="http://schemas.microsoft.com/office/drawing/2014/main" id="{E8076D46-368F-4E53-952E-EA0C14BD46A8}"/>
              </a:ext>
            </a:extLst>
          </p:cNvPr>
          <p:cNvSpPr/>
          <p:nvPr/>
        </p:nvSpPr>
        <p:spPr>
          <a:xfrm>
            <a:off x="3927475" y="1565275"/>
            <a:ext cx="5778500" cy="3868738"/>
          </a:xfrm>
          <a:custGeom>
            <a:avLst/>
            <a:gdLst>
              <a:gd name="connsiteX0" fmla="*/ 0 w 5744308"/>
              <a:gd name="connsiteY0" fmla="*/ 0 h 3868615"/>
              <a:gd name="connsiteX1" fmla="*/ 328247 w 5744308"/>
              <a:gd name="connsiteY1" fmla="*/ 78153 h 3868615"/>
              <a:gd name="connsiteX2" fmla="*/ 640862 w 5744308"/>
              <a:gd name="connsiteY2" fmla="*/ 203200 h 3868615"/>
              <a:gd name="connsiteX3" fmla="*/ 859693 w 5744308"/>
              <a:gd name="connsiteY3" fmla="*/ 359507 h 3868615"/>
              <a:gd name="connsiteX4" fmla="*/ 1101970 w 5744308"/>
              <a:gd name="connsiteY4" fmla="*/ 601784 h 3868615"/>
              <a:gd name="connsiteX5" fmla="*/ 2805723 w 5744308"/>
              <a:gd name="connsiteY5" fmla="*/ 2805723 h 3868615"/>
              <a:gd name="connsiteX6" fmla="*/ 3438770 w 5744308"/>
              <a:gd name="connsiteY6" fmla="*/ 3298092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40862 w 5744308"/>
              <a:gd name="connsiteY2" fmla="*/ 203200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687754 w 5744308"/>
              <a:gd name="connsiteY1" fmla="*/ 234461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0523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1101970 w 5744308"/>
              <a:gd name="connsiteY1" fmla="*/ 601784 h 3868615"/>
              <a:gd name="connsiteX2" fmla="*/ 2805723 w 5744308"/>
              <a:gd name="connsiteY2" fmla="*/ 2805723 h 3868615"/>
              <a:gd name="connsiteX3" fmla="*/ 3438770 w 5744308"/>
              <a:gd name="connsiteY3" fmla="*/ 3329354 h 3868615"/>
              <a:gd name="connsiteX4" fmla="*/ 3993662 w 5744308"/>
              <a:gd name="connsiteY4" fmla="*/ 3618523 h 3868615"/>
              <a:gd name="connsiteX5" fmla="*/ 4032739 w 5744308"/>
              <a:gd name="connsiteY5" fmla="*/ 3595077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211015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945968 w 5744308"/>
              <a:gd name="connsiteY2" fmla="*/ 385944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1101970 w 5744308"/>
              <a:gd name="connsiteY1" fmla="*/ 601784 h 3868615"/>
              <a:gd name="connsiteX2" fmla="*/ 2711938 w 5744308"/>
              <a:gd name="connsiteY2" fmla="*/ 2665046 h 3868615"/>
              <a:gd name="connsiteX3" fmla="*/ 3438770 w 5744308"/>
              <a:gd name="connsiteY3" fmla="*/ 3329354 h 3868615"/>
              <a:gd name="connsiteX4" fmla="*/ 3993662 w 5744308"/>
              <a:gd name="connsiteY4" fmla="*/ 3618523 h 3868615"/>
              <a:gd name="connsiteX5" fmla="*/ 4657970 w 5744308"/>
              <a:gd name="connsiteY5" fmla="*/ 3767016 h 3868615"/>
              <a:gd name="connsiteX6" fmla="*/ 5205047 w 5744308"/>
              <a:gd name="connsiteY6" fmla="*/ 3845169 h 3868615"/>
              <a:gd name="connsiteX7" fmla="*/ 5744308 w 5744308"/>
              <a:gd name="connsiteY7"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29812 w 5744308"/>
              <a:gd name="connsiteY1" fmla="*/ 168642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44308" h="3868615">
                <a:moveTo>
                  <a:pt x="0" y="0"/>
                </a:moveTo>
                <a:cubicBezTo>
                  <a:pt x="97065" y="40034"/>
                  <a:pt x="312324" y="-18304"/>
                  <a:pt x="598737" y="121750"/>
                </a:cubicBezTo>
                <a:cubicBezTo>
                  <a:pt x="745860" y="173711"/>
                  <a:pt x="798866" y="215856"/>
                  <a:pt x="914353" y="343570"/>
                </a:cubicBezTo>
                <a:cubicBezTo>
                  <a:pt x="998225" y="423576"/>
                  <a:pt x="948608" y="369526"/>
                  <a:pt x="1281870" y="743413"/>
                </a:cubicBezTo>
                <a:lnTo>
                  <a:pt x="2913927" y="2586892"/>
                </a:lnTo>
                <a:cubicBezTo>
                  <a:pt x="3296717" y="3012672"/>
                  <a:pt x="3381820" y="3124851"/>
                  <a:pt x="3578608" y="3298092"/>
                </a:cubicBezTo>
                <a:cubicBezTo>
                  <a:pt x="3775396" y="3471333"/>
                  <a:pt x="3891457" y="3553395"/>
                  <a:pt x="4094657" y="3626339"/>
                </a:cubicBezTo>
                <a:cubicBezTo>
                  <a:pt x="4297857" y="3699283"/>
                  <a:pt x="4472905" y="3730544"/>
                  <a:pt x="4657970" y="3767016"/>
                </a:cubicBezTo>
                <a:cubicBezTo>
                  <a:pt x="4843035" y="3803488"/>
                  <a:pt x="5023991" y="3828236"/>
                  <a:pt x="5205047" y="3845169"/>
                </a:cubicBezTo>
                <a:cubicBezTo>
                  <a:pt x="5386103" y="3862102"/>
                  <a:pt x="5565205" y="3862753"/>
                  <a:pt x="5744308" y="3868615"/>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sp>
        <p:nvSpPr>
          <p:cNvPr id="61" name="Volný tvar 45">
            <a:extLst>
              <a:ext uri="{FF2B5EF4-FFF2-40B4-BE49-F238E27FC236}">
                <a16:creationId xmlns:a16="http://schemas.microsoft.com/office/drawing/2014/main" id="{F0D2A9CC-1D5F-48B7-8682-A1B3ABAFE025}"/>
              </a:ext>
            </a:extLst>
          </p:cNvPr>
          <p:cNvSpPr/>
          <p:nvPr/>
        </p:nvSpPr>
        <p:spPr>
          <a:xfrm>
            <a:off x="3927478" y="2762250"/>
            <a:ext cx="5802313" cy="2687638"/>
          </a:xfrm>
          <a:custGeom>
            <a:avLst/>
            <a:gdLst>
              <a:gd name="connsiteX0" fmla="*/ 0 w 5744308"/>
              <a:gd name="connsiteY0" fmla="*/ 0 h 3868615"/>
              <a:gd name="connsiteX1" fmla="*/ 328247 w 5744308"/>
              <a:gd name="connsiteY1" fmla="*/ 78153 h 3868615"/>
              <a:gd name="connsiteX2" fmla="*/ 640862 w 5744308"/>
              <a:gd name="connsiteY2" fmla="*/ 203200 h 3868615"/>
              <a:gd name="connsiteX3" fmla="*/ 859693 w 5744308"/>
              <a:gd name="connsiteY3" fmla="*/ 359507 h 3868615"/>
              <a:gd name="connsiteX4" fmla="*/ 1101970 w 5744308"/>
              <a:gd name="connsiteY4" fmla="*/ 601784 h 3868615"/>
              <a:gd name="connsiteX5" fmla="*/ 2805723 w 5744308"/>
              <a:gd name="connsiteY5" fmla="*/ 2805723 h 3868615"/>
              <a:gd name="connsiteX6" fmla="*/ 3438770 w 5744308"/>
              <a:gd name="connsiteY6" fmla="*/ 3298092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40862 w 5744308"/>
              <a:gd name="connsiteY2" fmla="*/ 203200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687754 w 5744308"/>
              <a:gd name="connsiteY1" fmla="*/ 234461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0523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1101970 w 5744308"/>
              <a:gd name="connsiteY1" fmla="*/ 601784 h 3868615"/>
              <a:gd name="connsiteX2" fmla="*/ 2805723 w 5744308"/>
              <a:gd name="connsiteY2" fmla="*/ 2805723 h 3868615"/>
              <a:gd name="connsiteX3" fmla="*/ 3438770 w 5744308"/>
              <a:gd name="connsiteY3" fmla="*/ 3329354 h 3868615"/>
              <a:gd name="connsiteX4" fmla="*/ 3993662 w 5744308"/>
              <a:gd name="connsiteY4" fmla="*/ 3618523 h 3868615"/>
              <a:gd name="connsiteX5" fmla="*/ 4032739 w 5744308"/>
              <a:gd name="connsiteY5" fmla="*/ 3595077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211015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945968 w 5744308"/>
              <a:gd name="connsiteY2" fmla="*/ 385944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1101970 w 5744308"/>
              <a:gd name="connsiteY1" fmla="*/ 601784 h 3868615"/>
              <a:gd name="connsiteX2" fmla="*/ 2711938 w 5744308"/>
              <a:gd name="connsiteY2" fmla="*/ 2665046 h 3868615"/>
              <a:gd name="connsiteX3" fmla="*/ 3438770 w 5744308"/>
              <a:gd name="connsiteY3" fmla="*/ 3329354 h 3868615"/>
              <a:gd name="connsiteX4" fmla="*/ 3993662 w 5744308"/>
              <a:gd name="connsiteY4" fmla="*/ 3618523 h 3868615"/>
              <a:gd name="connsiteX5" fmla="*/ 4657970 w 5744308"/>
              <a:gd name="connsiteY5" fmla="*/ 3767016 h 3868615"/>
              <a:gd name="connsiteX6" fmla="*/ 5205047 w 5744308"/>
              <a:gd name="connsiteY6" fmla="*/ 3845169 h 3868615"/>
              <a:gd name="connsiteX7" fmla="*/ 5744308 w 5744308"/>
              <a:gd name="connsiteY7"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29812 w 5744308"/>
              <a:gd name="connsiteY1" fmla="*/ 168642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75384"/>
              <a:gd name="connsiteY0" fmla="*/ 660199 h 3762906"/>
              <a:gd name="connsiteX1" fmla="*/ 629813 w 5775384"/>
              <a:gd name="connsiteY1" fmla="*/ 16041 h 3762906"/>
              <a:gd name="connsiteX2" fmla="*/ 945429 w 5775384"/>
              <a:gd name="connsiteY2" fmla="*/ 237861 h 3762906"/>
              <a:gd name="connsiteX3" fmla="*/ 1312946 w 5775384"/>
              <a:gd name="connsiteY3" fmla="*/ 637704 h 3762906"/>
              <a:gd name="connsiteX4" fmla="*/ 2945003 w 5775384"/>
              <a:gd name="connsiteY4" fmla="*/ 2481183 h 3762906"/>
              <a:gd name="connsiteX5" fmla="*/ 3609684 w 5775384"/>
              <a:gd name="connsiteY5" fmla="*/ 3192383 h 3762906"/>
              <a:gd name="connsiteX6" fmla="*/ 4125733 w 5775384"/>
              <a:gd name="connsiteY6" fmla="*/ 3520630 h 3762906"/>
              <a:gd name="connsiteX7" fmla="*/ 4689046 w 5775384"/>
              <a:gd name="connsiteY7" fmla="*/ 3661307 h 3762906"/>
              <a:gd name="connsiteX8" fmla="*/ 5236123 w 5775384"/>
              <a:gd name="connsiteY8" fmla="*/ 3739460 h 3762906"/>
              <a:gd name="connsiteX9" fmla="*/ 5775384 w 5775384"/>
              <a:gd name="connsiteY9" fmla="*/ 3762906 h 3762906"/>
              <a:gd name="connsiteX0" fmla="*/ 0 w 5775384"/>
              <a:gd name="connsiteY0" fmla="*/ 436779 h 3539486"/>
              <a:gd name="connsiteX1" fmla="*/ 715270 w 5775384"/>
              <a:gd name="connsiteY1" fmla="*/ 597605 h 3539486"/>
              <a:gd name="connsiteX2" fmla="*/ 945429 w 5775384"/>
              <a:gd name="connsiteY2" fmla="*/ 14441 h 3539486"/>
              <a:gd name="connsiteX3" fmla="*/ 1312946 w 5775384"/>
              <a:gd name="connsiteY3" fmla="*/ 414284 h 3539486"/>
              <a:gd name="connsiteX4" fmla="*/ 2945003 w 5775384"/>
              <a:gd name="connsiteY4" fmla="*/ 2257763 h 3539486"/>
              <a:gd name="connsiteX5" fmla="*/ 3609684 w 5775384"/>
              <a:gd name="connsiteY5" fmla="*/ 2968963 h 3539486"/>
              <a:gd name="connsiteX6" fmla="*/ 4125733 w 5775384"/>
              <a:gd name="connsiteY6" fmla="*/ 3297210 h 3539486"/>
              <a:gd name="connsiteX7" fmla="*/ 4689046 w 5775384"/>
              <a:gd name="connsiteY7" fmla="*/ 3437887 h 3539486"/>
              <a:gd name="connsiteX8" fmla="*/ 5236123 w 5775384"/>
              <a:gd name="connsiteY8" fmla="*/ 3516040 h 3539486"/>
              <a:gd name="connsiteX9" fmla="*/ 5775384 w 5775384"/>
              <a:gd name="connsiteY9" fmla="*/ 3539486 h 3539486"/>
              <a:gd name="connsiteX0" fmla="*/ 0 w 5775384"/>
              <a:gd name="connsiteY0" fmla="*/ 69675 h 3172382"/>
              <a:gd name="connsiteX1" fmla="*/ 715270 w 5775384"/>
              <a:gd name="connsiteY1" fmla="*/ 230501 h 3172382"/>
              <a:gd name="connsiteX2" fmla="*/ 1093036 w 5775384"/>
              <a:gd name="connsiteY2" fmla="*/ 467952 h 3172382"/>
              <a:gd name="connsiteX3" fmla="*/ 1312946 w 5775384"/>
              <a:gd name="connsiteY3" fmla="*/ 47180 h 3172382"/>
              <a:gd name="connsiteX4" fmla="*/ 2945003 w 5775384"/>
              <a:gd name="connsiteY4" fmla="*/ 1890659 h 3172382"/>
              <a:gd name="connsiteX5" fmla="*/ 3609684 w 5775384"/>
              <a:gd name="connsiteY5" fmla="*/ 2601859 h 3172382"/>
              <a:gd name="connsiteX6" fmla="*/ 4125733 w 5775384"/>
              <a:gd name="connsiteY6" fmla="*/ 2930106 h 3172382"/>
              <a:gd name="connsiteX7" fmla="*/ 4689046 w 5775384"/>
              <a:gd name="connsiteY7" fmla="*/ 3070783 h 3172382"/>
              <a:gd name="connsiteX8" fmla="*/ 5236123 w 5775384"/>
              <a:gd name="connsiteY8" fmla="*/ 3148936 h 3172382"/>
              <a:gd name="connsiteX9" fmla="*/ 5775384 w 5775384"/>
              <a:gd name="connsiteY9" fmla="*/ 3172382 h 3172382"/>
              <a:gd name="connsiteX0" fmla="*/ 0 w 5775384"/>
              <a:gd name="connsiteY0" fmla="*/ 30353 h 3133060"/>
              <a:gd name="connsiteX1" fmla="*/ 715270 w 5775384"/>
              <a:gd name="connsiteY1" fmla="*/ 191179 h 3133060"/>
              <a:gd name="connsiteX2" fmla="*/ 1093036 w 5775384"/>
              <a:gd name="connsiteY2" fmla="*/ 428630 h 3133060"/>
              <a:gd name="connsiteX3" fmla="*/ 1312946 w 5775384"/>
              <a:gd name="connsiteY3" fmla="*/ 7858 h 3133060"/>
              <a:gd name="connsiteX4" fmla="*/ 1758921 w 5775384"/>
              <a:gd name="connsiteY4" fmla="*/ 918106 h 3133060"/>
              <a:gd name="connsiteX5" fmla="*/ 2945003 w 5775384"/>
              <a:gd name="connsiteY5" fmla="*/ 1851337 h 3133060"/>
              <a:gd name="connsiteX6" fmla="*/ 3609684 w 5775384"/>
              <a:gd name="connsiteY6" fmla="*/ 2562537 h 3133060"/>
              <a:gd name="connsiteX7" fmla="*/ 4125733 w 5775384"/>
              <a:gd name="connsiteY7" fmla="*/ 2890784 h 3133060"/>
              <a:gd name="connsiteX8" fmla="*/ 4689046 w 5775384"/>
              <a:gd name="connsiteY8" fmla="*/ 3031461 h 3133060"/>
              <a:gd name="connsiteX9" fmla="*/ 5236123 w 5775384"/>
              <a:gd name="connsiteY9" fmla="*/ 3109614 h 3133060"/>
              <a:gd name="connsiteX10" fmla="*/ 5775384 w 5775384"/>
              <a:gd name="connsiteY10" fmla="*/ 3133060 h 3133060"/>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58921 w 5775384"/>
              <a:gd name="connsiteY4" fmla="*/ 887753 h 3102707"/>
              <a:gd name="connsiteX5" fmla="*/ 2945003 w 5775384"/>
              <a:gd name="connsiteY5" fmla="*/ 1820984 h 3102707"/>
              <a:gd name="connsiteX6" fmla="*/ 3609684 w 5775384"/>
              <a:gd name="connsiteY6" fmla="*/ 2532184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945003 w 5775384"/>
              <a:gd name="connsiteY5" fmla="*/ 1820984 h 3102707"/>
              <a:gd name="connsiteX6" fmla="*/ 3609684 w 5775384"/>
              <a:gd name="connsiteY6" fmla="*/ 2532184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945003 w 5775384"/>
              <a:gd name="connsiteY5" fmla="*/ 1820984 h 3102707"/>
              <a:gd name="connsiteX6" fmla="*/ 3609684 w 5775384"/>
              <a:gd name="connsiteY6" fmla="*/ 2532184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719708 w 5775384"/>
              <a:gd name="connsiteY5" fmla="*/ 1883507 h 3102707"/>
              <a:gd name="connsiteX6" fmla="*/ 3609684 w 5775384"/>
              <a:gd name="connsiteY6" fmla="*/ 2532184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719708 w 5775384"/>
              <a:gd name="connsiteY5" fmla="*/ 1883507 h 3102707"/>
              <a:gd name="connsiteX6" fmla="*/ 3438770 w 5775384"/>
              <a:gd name="connsiteY6" fmla="*/ 2665045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719708 w 5775384"/>
              <a:gd name="connsiteY5" fmla="*/ 1883507 h 3102707"/>
              <a:gd name="connsiteX6" fmla="*/ 3438770 w 5775384"/>
              <a:gd name="connsiteY6" fmla="*/ 2665045 h 3102707"/>
              <a:gd name="connsiteX7" fmla="*/ 4117964 w 5775384"/>
              <a:gd name="connsiteY7" fmla="*/ 2930769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719708 w 5775384"/>
              <a:gd name="connsiteY5" fmla="*/ 1883507 h 3102707"/>
              <a:gd name="connsiteX6" fmla="*/ 3438770 w 5775384"/>
              <a:gd name="connsiteY6" fmla="*/ 2665045 h 3102707"/>
              <a:gd name="connsiteX7" fmla="*/ 4117964 w 5775384"/>
              <a:gd name="connsiteY7" fmla="*/ 2930769 h 3102707"/>
              <a:gd name="connsiteX8" fmla="*/ 4689046 w 5775384"/>
              <a:gd name="connsiteY8" fmla="*/ 3001108 h 3102707"/>
              <a:gd name="connsiteX9" fmla="*/ 5313811 w 5775384"/>
              <a:gd name="connsiteY9" fmla="*/ 3024553 h 3102707"/>
              <a:gd name="connsiteX10" fmla="*/ 5775384 w 5775384"/>
              <a:gd name="connsiteY10" fmla="*/ 3102707 h 3102707"/>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7846 w 5790922"/>
              <a:gd name="connsiteY4" fmla="*/ 919014 h 3055814"/>
              <a:gd name="connsiteX5" fmla="*/ 2719708 w 5790922"/>
              <a:gd name="connsiteY5" fmla="*/ 1883507 h 3055814"/>
              <a:gd name="connsiteX6" fmla="*/ 3438770 w 5790922"/>
              <a:gd name="connsiteY6" fmla="*/ 2665045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7846 w 5790922"/>
              <a:gd name="connsiteY4" fmla="*/ 919014 h 3055814"/>
              <a:gd name="connsiteX5" fmla="*/ 2719708 w 5790922"/>
              <a:gd name="connsiteY5" fmla="*/ 1883507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0077 w 5790922"/>
              <a:gd name="connsiteY4" fmla="*/ 981537 h 3055814"/>
              <a:gd name="connsiteX5" fmla="*/ 2719708 w 5790922"/>
              <a:gd name="connsiteY5" fmla="*/ 1883507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0077 w 5790922"/>
              <a:gd name="connsiteY4" fmla="*/ 981537 h 3055814"/>
              <a:gd name="connsiteX5" fmla="*/ 2719708 w 5790922"/>
              <a:gd name="connsiteY5" fmla="*/ 1883507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0077 w 5790922"/>
              <a:gd name="connsiteY4" fmla="*/ 981537 h 3055814"/>
              <a:gd name="connsiteX5" fmla="*/ 2673096 w 5790922"/>
              <a:gd name="connsiteY5" fmla="*/ 1930399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0077 w 5790922"/>
              <a:gd name="connsiteY4" fmla="*/ 981537 h 3055814"/>
              <a:gd name="connsiteX5" fmla="*/ 2673096 w 5790922"/>
              <a:gd name="connsiteY5" fmla="*/ 1930399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297408 w 5790922"/>
              <a:gd name="connsiteY3" fmla="*/ 610550 h 3055814"/>
              <a:gd name="connsiteX4" fmla="*/ 1720077 w 5790922"/>
              <a:gd name="connsiteY4" fmla="*/ 981537 h 3055814"/>
              <a:gd name="connsiteX5" fmla="*/ 2673096 w 5790922"/>
              <a:gd name="connsiteY5" fmla="*/ 1930399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297408 w 5790922"/>
              <a:gd name="connsiteY4" fmla="*/ 610550 h 3055814"/>
              <a:gd name="connsiteX5" fmla="*/ 1720077 w 5790922"/>
              <a:gd name="connsiteY5" fmla="*/ 981537 h 3055814"/>
              <a:gd name="connsiteX6" fmla="*/ 2673096 w 5790922"/>
              <a:gd name="connsiteY6" fmla="*/ 1930399 h 3055814"/>
              <a:gd name="connsiteX7" fmla="*/ 3376620 w 5790922"/>
              <a:gd name="connsiteY7" fmla="*/ 2586891 h 3055814"/>
              <a:gd name="connsiteX8" fmla="*/ 4117964 w 5790922"/>
              <a:gd name="connsiteY8" fmla="*/ 2930769 h 3055814"/>
              <a:gd name="connsiteX9" fmla="*/ 4689046 w 5790922"/>
              <a:gd name="connsiteY9" fmla="*/ 3001108 h 3055814"/>
              <a:gd name="connsiteX10" fmla="*/ 5313811 w 5790922"/>
              <a:gd name="connsiteY10" fmla="*/ 3024553 h 3055814"/>
              <a:gd name="connsiteX11" fmla="*/ 5790922 w 5790922"/>
              <a:gd name="connsiteY11"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297408 w 5790922"/>
              <a:gd name="connsiteY4" fmla="*/ 610550 h 3055814"/>
              <a:gd name="connsiteX5" fmla="*/ 1720077 w 5790922"/>
              <a:gd name="connsiteY5" fmla="*/ 981537 h 3055814"/>
              <a:gd name="connsiteX6" fmla="*/ 2673096 w 5790922"/>
              <a:gd name="connsiteY6" fmla="*/ 1930399 h 3055814"/>
              <a:gd name="connsiteX7" fmla="*/ 3376620 w 5790922"/>
              <a:gd name="connsiteY7" fmla="*/ 2586891 h 3055814"/>
              <a:gd name="connsiteX8" fmla="*/ 4117964 w 5790922"/>
              <a:gd name="connsiteY8" fmla="*/ 2930769 h 3055814"/>
              <a:gd name="connsiteX9" fmla="*/ 4689046 w 5790922"/>
              <a:gd name="connsiteY9" fmla="*/ 3001108 h 3055814"/>
              <a:gd name="connsiteX10" fmla="*/ 5313811 w 5790922"/>
              <a:gd name="connsiteY10" fmla="*/ 3024553 h 3055814"/>
              <a:gd name="connsiteX11" fmla="*/ 5790922 w 5790922"/>
              <a:gd name="connsiteY11"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297408 w 5790922"/>
              <a:gd name="connsiteY4" fmla="*/ 610550 h 3055814"/>
              <a:gd name="connsiteX5" fmla="*/ 1720077 w 5790922"/>
              <a:gd name="connsiteY5" fmla="*/ 981537 h 3055814"/>
              <a:gd name="connsiteX6" fmla="*/ 2673096 w 5790922"/>
              <a:gd name="connsiteY6" fmla="*/ 1930399 h 3055814"/>
              <a:gd name="connsiteX7" fmla="*/ 3376620 w 5790922"/>
              <a:gd name="connsiteY7" fmla="*/ 2586891 h 3055814"/>
              <a:gd name="connsiteX8" fmla="*/ 4117964 w 5790922"/>
              <a:gd name="connsiteY8" fmla="*/ 2930769 h 3055814"/>
              <a:gd name="connsiteX9" fmla="*/ 4689046 w 5790922"/>
              <a:gd name="connsiteY9" fmla="*/ 3001108 h 3055814"/>
              <a:gd name="connsiteX10" fmla="*/ 5313811 w 5790922"/>
              <a:gd name="connsiteY10" fmla="*/ 3024553 h 3055814"/>
              <a:gd name="connsiteX11" fmla="*/ 5790922 w 5790922"/>
              <a:gd name="connsiteY11"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452783 w 5790922"/>
              <a:gd name="connsiteY4" fmla="*/ 673073 h 3055814"/>
              <a:gd name="connsiteX5" fmla="*/ 1720077 w 5790922"/>
              <a:gd name="connsiteY5" fmla="*/ 981537 h 3055814"/>
              <a:gd name="connsiteX6" fmla="*/ 2673096 w 5790922"/>
              <a:gd name="connsiteY6" fmla="*/ 1930399 h 3055814"/>
              <a:gd name="connsiteX7" fmla="*/ 3376620 w 5790922"/>
              <a:gd name="connsiteY7" fmla="*/ 2586891 h 3055814"/>
              <a:gd name="connsiteX8" fmla="*/ 4117964 w 5790922"/>
              <a:gd name="connsiteY8" fmla="*/ 2930769 h 3055814"/>
              <a:gd name="connsiteX9" fmla="*/ 4689046 w 5790922"/>
              <a:gd name="connsiteY9" fmla="*/ 3001108 h 3055814"/>
              <a:gd name="connsiteX10" fmla="*/ 5313811 w 5790922"/>
              <a:gd name="connsiteY10" fmla="*/ 3024553 h 3055814"/>
              <a:gd name="connsiteX11" fmla="*/ 5790922 w 5790922"/>
              <a:gd name="connsiteY11"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720077 w 5790922"/>
              <a:gd name="connsiteY4" fmla="*/ 981537 h 3055814"/>
              <a:gd name="connsiteX5" fmla="*/ 2673096 w 5790922"/>
              <a:gd name="connsiteY5" fmla="*/ 1930399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720077 w 5790922"/>
              <a:gd name="connsiteY3" fmla="*/ 981537 h 3055814"/>
              <a:gd name="connsiteX4" fmla="*/ 2673096 w 5790922"/>
              <a:gd name="connsiteY4" fmla="*/ 1930399 h 3055814"/>
              <a:gd name="connsiteX5" fmla="*/ 3376620 w 5790922"/>
              <a:gd name="connsiteY5" fmla="*/ 2586891 h 3055814"/>
              <a:gd name="connsiteX6" fmla="*/ 4117964 w 5790922"/>
              <a:gd name="connsiteY6" fmla="*/ 2930769 h 3055814"/>
              <a:gd name="connsiteX7" fmla="*/ 4689046 w 5790922"/>
              <a:gd name="connsiteY7" fmla="*/ 3001108 h 3055814"/>
              <a:gd name="connsiteX8" fmla="*/ 5313811 w 5790922"/>
              <a:gd name="connsiteY8" fmla="*/ 3024553 h 3055814"/>
              <a:gd name="connsiteX9" fmla="*/ 5790922 w 5790922"/>
              <a:gd name="connsiteY9" fmla="*/ 3055814 h 3055814"/>
              <a:gd name="connsiteX0" fmla="*/ 0 w 5790922"/>
              <a:gd name="connsiteY0" fmla="*/ 0 h 3001106"/>
              <a:gd name="connsiteX1" fmla="*/ 715270 w 5790922"/>
              <a:gd name="connsiteY1" fmla="*/ 106118 h 3001106"/>
              <a:gd name="connsiteX2" fmla="*/ 1093036 w 5790922"/>
              <a:gd name="connsiteY2" fmla="*/ 343569 h 3001106"/>
              <a:gd name="connsiteX3" fmla="*/ 1720077 w 5790922"/>
              <a:gd name="connsiteY3" fmla="*/ 926829 h 3001106"/>
              <a:gd name="connsiteX4" fmla="*/ 2673096 w 5790922"/>
              <a:gd name="connsiteY4" fmla="*/ 1875691 h 3001106"/>
              <a:gd name="connsiteX5" fmla="*/ 3376620 w 5790922"/>
              <a:gd name="connsiteY5" fmla="*/ 2532183 h 3001106"/>
              <a:gd name="connsiteX6" fmla="*/ 4117964 w 5790922"/>
              <a:gd name="connsiteY6" fmla="*/ 2876061 h 3001106"/>
              <a:gd name="connsiteX7" fmla="*/ 4689046 w 5790922"/>
              <a:gd name="connsiteY7" fmla="*/ 2946400 h 3001106"/>
              <a:gd name="connsiteX8" fmla="*/ 5313811 w 5790922"/>
              <a:gd name="connsiteY8" fmla="*/ 2969845 h 3001106"/>
              <a:gd name="connsiteX9" fmla="*/ 5790922 w 5790922"/>
              <a:gd name="connsiteY9" fmla="*/ 3001106 h 3001106"/>
              <a:gd name="connsiteX0" fmla="*/ 0 w 5736540"/>
              <a:gd name="connsiteY0" fmla="*/ 0 h 2977660"/>
              <a:gd name="connsiteX1" fmla="*/ 660888 w 5736540"/>
              <a:gd name="connsiteY1" fmla="*/ 82672 h 2977660"/>
              <a:gd name="connsiteX2" fmla="*/ 1038654 w 5736540"/>
              <a:gd name="connsiteY2" fmla="*/ 320123 h 2977660"/>
              <a:gd name="connsiteX3" fmla="*/ 1665695 w 5736540"/>
              <a:gd name="connsiteY3" fmla="*/ 903383 h 2977660"/>
              <a:gd name="connsiteX4" fmla="*/ 2618714 w 5736540"/>
              <a:gd name="connsiteY4" fmla="*/ 1852245 h 2977660"/>
              <a:gd name="connsiteX5" fmla="*/ 3322238 w 5736540"/>
              <a:gd name="connsiteY5" fmla="*/ 2508737 h 2977660"/>
              <a:gd name="connsiteX6" fmla="*/ 4063582 w 5736540"/>
              <a:gd name="connsiteY6" fmla="*/ 2852615 h 2977660"/>
              <a:gd name="connsiteX7" fmla="*/ 4634664 w 5736540"/>
              <a:gd name="connsiteY7" fmla="*/ 2922954 h 2977660"/>
              <a:gd name="connsiteX8" fmla="*/ 5259429 w 5736540"/>
              <a:gd name="connsiteY8" fmla="*/ 2946399 h 2977660"/>
              <a:gd name="connsiteX9" fmla="*/ 5736540 w 5736540"/>
              <a:gd name="connsiteY9" fmla="*/ 2977660 h 2977660"/>
              <a:gd name="connsiteX0" fmla="*/ 0 w 5736540"/>
              <a:gd name="connsiteY0" fmla="*/ 8098 h 2985758"/>
              <a:gd name="connsiteX1" fmla="*/ 660888 w 5736540"/>
              <a:gd name="connsiteY1" fmla="*/ 90770 h 2985758"/>
              <a:gd name="connsiteX2" fmla="*/ 1038654 w 5736540"/>
              <a:gd name="connsiteY2" fmla="*/ 328221 h 2985758"/>
              <a:gd name="connsiteX3" fmla="*/ 1665695 w 5736540"/>
              <a:gd name="connsiteY3" fmla="*/ 911481 h 2985758"/>
              <a:gd name="connsiteX4" fmla="*/ 2618714 w 5736540"/>
              <a:gd name="connsiteY4" fmla="*/ 1860343 h 2985758"/>
              <a:gd name="connsiteX5" fmla="*/ 3322238 w 5736540"/>
              <a:gd name="connsiteY5" fmla="*/ 2516835 h 2985758"/>
              <a:gd name="connsiteX6" fmla="*/ 4063582 w 5736540"/>
              <a:gd name="connsiteY6" fmla="*/ 2860713 h 2985758"/>
              <a:gd name="connsiteX7" fmla="*/ 4634664 w 5736540"/>
              <a:gd name="connsiteY7" fmla="*/ 2931052 h 2985758"/>
              <a:gd name="connsiteX8" fmla="*/ 5259429 w 5736540"/>
              <a:gd name="connsiteY8" fmla="*/ 2954497 h 2985758"/>
              <a:gd name="connsiteX9" fmla="*/ 5736540 w 5736540"/>
              <a:gd name="connsiteY9" fmla="*/ 2985758 h 2985758"/>
              <a:gd name="connsiteX0" fmla="*/ 0 w 5790922"/>
              <a:gd name="connsiteY0" fmla="*/ 106805 h 2943788"/>
              <a:gd name="connsiteX1" fmla="*/ 715270 w 5790922"/>
              <a:gd name="connsiteY1" fmla="*/ 48800 h 2943788"/>
              <a:gd name="connsiteX2" fmla="*/ 1093036 w 5790922"/>
              <a:gd name="connsiteY2" fmla="*/ 286251 h 2943788"/>
              <a:gd name="connsiteX3" fmla="*/ 1720077 w 5790922"/>
              <a:gd name="connsiteY3" fmla="*/ 869511 h 2943788"/>
              <a:gd name="connsiteX4" fmla="*/ 2673096 w 5790922"/>
              <a:gd name="connsiteY4" fmla="*/ 1818373 h 2943788"/>
              <a:gd name="connsiteX5" fmla="*/ 3376620 w 5790922"/>
              <a:gd name="connsiteY5" fmla="*/ 2474865 h 2943788"/>
              <a:gd name="connsiteX6" fmla="*/ 4117964 w 5790922"/>
              <a:gd name="connsiteY6" fmla="*/ 2818743 h 2943788"/>
              <a:gd name="connsiteX7" fmla="*/ 4689046 w 5790922"/>
              <a:gd name="connsiteY7" fmla="*/ 2889082 h 2943788"/>
              <a:gd name="connsiteX8" fmla="*/ 5313811 w 5790922"/>
              <a:gd name="connsiteY8" fmla="*/ 2912527 h 2943788"/>
              <a:gd name="connsiteX9" fmla="*/ 5790922 w 5790922"/>
              <a:gd name="connsiteY9" fmla="*/ 2943788 h 2943788"/>
              <a:gd name="connsiteX0" fmla="*/ 0 w 5790922"/>
              <a:gd name="connsiteY0" fmla="*/ 0 h 2836983"/>
              <a:gd name="connsiteX1" fmla="*/ 699732 w 5790922"/>
              <a:gd name="connsiteY1" fmla="*/ 113933 h 2836983"/>
              <a:gd name="connsiteX2" fmla="*/ 1093036 w 5790922"/>
              <a:gd name="connsiteY2" fmla="*/ 179446 h 2836983"/>
              <a:gd name="connsiteX3" fmla="*/ 1720077 w 5790922"/>
              <a:gd name="connsiteY3" fmla="*/ 762706 h 2836983"/>
              <a:gd name="connsiteX4" fmla="*/ 2673096 w 5790922"/>
              <a:gd name="connsiteY4" fmla="*/ 1711568 h 2836983"/>
              <a:gd name="connsiteX5" fmla="*/ 3376620 w 5790922"/>
              <a:gd name="connsiteY5" fmla="*/ 2368060 h 2836983"/>
              <a:gd name="connsiteX6" fmla="*/ 4117964 w 5790922"/>
              <a:gd name="connsiteY6" fmla="*/ 2711938 h 2836983"/>
              <a:gd name="connsiteX7" fmla="*/ 4689046 w 5790922"/>
              <a:gd name="connsiteY7" fmla="*/ 2782277 h 2836983"/>
              <a:gd name="connsiteX8" fmla="*/ 5313811 w 5790922"/>
              <a:gd name="connsiteY8" fmla="*/ 2805722 h 2836983"/>
              <a:gd name="connsiteX9" fmla="*/ 5790922 w 5790922"/>
              <a:gd name="connsiteY9" fmla="*/ 2836983 h 2836983"/>
              <a:gd name="connsiteX0" fmla="*/ 0 w 5790922"/>
              <a:gd name="connsiteY0" fmla="*/ 0 h 2836983"/>
              <a:gd name="connsiteX1" fmla="*/ 699732 w 5790922"/>
              <a:gd name="connsiteY1" fmla="*/ 113933 h 2836983"/>
              <a:gd name="connsiteX2" fmla="*/ 1093036 w 5790922"/>
              <a:gd name="connsiteY2" fmla="*/ 179446 h 2836983"/>
              <a:gd name="connsiteX3" fmla="*/ 1176261 w 5790922"/>
              <a:gd name="connsiteY3" fmla="*/ 442275 h 2836983"/>
              <a:gd name="connsiteX4" fmla="*/ 1720077 w 5790922"/>
              <a:gd name="connsiteY4" fmla="*/ 762706 h 2836983"/>
              <a:gd name="connsiteX5" fmla="*/ 2673096 w 5790922"/>
              <a:gd name="connsiteY5" fmla="*/ 1711568 h 2836983"/>
              <a:gd name="connsiteX6" fmla="*/ 3376620 w 5790922"/>
              <a:gd name="connsiteY6" fmla="*/ 2368060 h 2836983"/>
              <a:gd name="connsiteX7" fmla="*/ 4117964 w 5790922"/>
              <a:gd name="connsiteY7" fmla="*/ 2711938 h 2836983"/>
              <a:gd name="connsiteX8" fmla="*/ 4689046 w 5790922"/>
              <a:gd name="connsiteY8" fmla="*/ 2782277 h 2836983"/>
              <a:gd name="connsiteX9" fmla="*/ 5313811 w 5790922"/>
              <a:gd name="connsiteY9" fmla="*/ 2805722 h 2836983"/>
              <a:gd name="connsiteX10" fmla="*/ 5790922 w 5790922"/>
              <a:gd name="connsiteY10" fmla="*/ 2836983 h 2836983"/>
              <a:gd name="connsiteX0" fmla="*/ 0 w 5790922"/>
              <a:gd name="connsiteY0" fmla="*/ 0 h 2836983"/>
              <a:gd name="connsiteX1" fmla="*/ 699732 w 5790922"/>
              <a:gd name="connsiteY1" fmla="*/ 113933 h 2836983"/>
              <a:gd name="connsiteX2" fmla="*/ 1023117 w 5790922"/>
              <a:gd name="connsiteY2" fmla="*/ 281046 h 2836983"/>
              <a:gd name="connsiteX3" fmla="*/ 1176261 w 5790922"/>
              <a:gd name="connsiteY3" fmla="*/ 442275 h 2836983"/>
              <a:gd name="connsiteX4" fmla="*/ 1720077 w 5790922"/>
              <a:gd name="connsiteY4" fmla="*/ 762706 h 2836983"/>
              <a:gd name="connsiteX5" fmla="*/ 2673096 w 5790922"/>
              <a:gd name="connsiteY5" fmla="*/ 1711568 h 2836983"/>
              <a:gd name="connsiteX6" fmla="*/ 3376620 w 5790922"/>
              <a:gd name="connsiteY6" fmla="*/ 2368060 h 2836983"/>
              <a:gd name="connsiteX7" fmla="*/ 4117964 w 5790922"/>
              <a:gd name="connsiteY7" fmla="*/ 2711938 h 2836983"/>
              <a:gd name="connsiteX8" fmla="*/ 4689046 w 5790922"/>
              <a:gd name="connsiteY8" fmla="*/ 2782277 h 2836983"/>
              <a:gd name="connsiteX9" fmla="*/ 5313811 w 5790922"/>
              <a:gd name="connsiteY9" fmla="*/ 2805722 h 2836983"/>
              <a:gd name="connsiteX10" fmla="*/ 5790922 w 5790922"/>
              <a:gd name="connsiteY10" fmla="*/ 2836983 h 2836983"/>
              <a:gd name="connsiteX0" fmla="*/ 0 w 5790922"/>
              <a:gd name="connsiteY0" fmla="*/ 0 h 2836983"/>
              <a:gd name="connsiteX1" fmla="*/ 699732 w 5790922"/>
              <a:gd name="connsiteY1" fmla="*/ 113933 h 2836983"/>
              <a:gd name="connsiteX2" fmla="*/ 1023117 w 5790922"/>
              <a:gd name="connsiteY2" fmla="*/ 281046 h 2836983"/>
              <a:gd name="connsiteX3" fmla="*/ 1176261 w 5790922"/>
              <a:gd name="connsiteY3" fmla="*/ 442275 h 2836983"/>
              <a:gd name="connsiteX4" fmla="*/ 1580239 w 5790922"/>
              <a:gd name="connsiteY4" fmla="*/ 809598 h 2836983"/>
              <a:gd name="connsiteX5" fmla="*/ 2673096 w 5790922"/>
              <a:gd name="connsiteY5" fmla="*/ 1711568 h 2836983"/>
              <a:gd name="connsiteX6" fmla="*/ 3376620 w 5790922"/>
              <a:gd name="connsiteY6" fmla="*/ 2368060 h 2836983"/>
              <a:gd name="connsiteX7" fmla="*/ 4117964 w 5790922"/>
              <a:gd name="connsiteY7" fmla="*/ 2711938 h 2836983"/>
              <a:gd name="connsiteX8" fmla="*/ 4689046 w 5790922"/>
              <a:gd name="connsiteY8" fmla="*/ 2782277 h 2836983"/>
              <a:gd name="connsiteX9" fmla="*/ 5313811 w 5790922"/>
              <a:gd name="connsiteY9" fmla="*/ 2805722 h 2836983"/>
              <a:gd name="connsiteX10" fmla="*/ 5790922 w 5790922"/>
              <a:gd name="connsiteY10" fmla="*/ 2836983 h 2836983"/>
              <a:gd name="connsiteX0" fmla="*/ 0 w 5790922"/>
              <a:gd name="connsiteY0" fmla="*/ 0 h 2836983"/>
              <a:gd name="connsiteX1" fmla="*/ 699732 w 5790922"/>
              <a:gd name="connsiteY1" fmla="*/ 113933 h 2836983"/>
              <a:gd name="connsiteX2" fmla="*/ 1023117 w 5790922"/>
              <a:gd name="connsiteY2" fmla="*/ 281046 h 2836983"/>
              <a:gd name="connsiteX3" fmla="*/ 1176261 w 5790922"/>
              <a:gd name="connsiteY3" fmla="*/ 442275 h 2836983"/>
              <a:gd name="connsiteX4" fmla="*/ 1580239 w 5790922"/>
              <a:gd name="connsiteY4" fmla="*/ 809598 h 2836983"/>
              <a:gd name="connsiteX5" fmla="*/ 2533257 w 5790922"/>
              <a:gd name="connsiteY5" fmla="*/ 1774091 h 2836983"/>
              <a:gd name="connsiteX6" fmla="*/ 3376620 w 5790922"/>
              <a:gd name="connsiteY6" fmla="*/ 2368060 h 2836983"/>
              <a:gd name="connsiteX7" fmla="*/ 4117964 w 5790922"/>
              <a:gd name="connsiteY7" fmla="*/ 2711938 h 2836983"/>
              <a:gd name="connsiteX8" fmla="*/ 4689046 w 5790922"/>
              <a:gd name="connsiteY8" fmla="*/ 2782277 h 2836983"/>
              <a:gd name="connsiteX9" fmla="*/ 5313811 w 5790922"/>
              <a:gd name="connsiteY9" fmla="*/ 2805722 h 2836983"/>
              <a:gd name="connsiteX10" fmla="*/ 5790922 w 5790922"/>
              <a:gd name="connsiteY10" fmla="*/ 2836983 h 2836983"/>
              <a:gd name="connsiteX0" fmla="*/ 0 w 5744310"/>
              <a:gd name="connsiteY0" fmla="*/ 231988 h 2756356"/>
              <a:gd name="connsiteX1" fmla="*/ 653120 w 5744310"/>
              <a:gd name="connsiteY1" fmla="*/ 33306 h 2756356"/>
              <a:gd name="connsiteX2" fmla="*/ 976505 w 5744310"/>
              <a:gd name="connsiteY2" fmla="*/ 200419 h 2756356"/>
              <a:gd name="connsiteX3" fmla="*/ 1129649 w 5744310"/>
              <a:gd name="connsiteY3" fmla="*/ 361648 h 2756356"/>
              <a:gd name="connsiteX4" fmla="*/ 1533627 w 5744310"/>
              <a:gd name="connsiteY4" fmla="*/ 728971 h 2756356"/>
              <a:gd name="connsiteX5" fmla="*/ 2486645 w 5744310"/>
              <a:gd name="connsiteY5" fmla="*/ 1693464 h 2756356"/>
              <a:gd name="connsiteX6" fmla="*/ 3330008 w 5744310"/>
              <a:gd name="connsiteY6" fmla="*/ 2287433 h 2756356"/>
              <a:gd name="connsiteX7" fmla="*/ 4071352 w 5744310"/>
              <a:gd name="connsiteY7" fmla="*/ 2631311 h 2756356"/>
              <a:gd name="connsiteX8" fmla="*/ 4642434 w 5744310"/>
              <a:gd name="connsiteY8" fmla="*/ 2701650 h 2756356"/>
              <a:gd name="connsiteX9" fmla="*/ 5267199 w 5744310"/>
              <a:gd name="connsiteY9" fmla="*/ 2725095 h 2756356"/>
              <a:gd name="connsiteX10" fmla="*/ 5744310 w 5744310"/>
              <a:gd name="connsiteY10" fmla="*/ 2756356 h 2756356"/>
              <a:gd name="connsiteX0" fmla="*/ 0 w 5744310"/>
              <a:gd name="connsiteY0" fmla="*/ 66174 h 2590542"/>
              <a:gd name="connsiteX1" fmla="*/ 559894 w 5744310"/>
              <a:gd name="connsiteY1" fmla="*/ 148846 h 2590542"/>
              <a:gd name="connsiteX2" fmla="*/ 976505 w 5744310"/>
              <a:gd name="connsiteY2" fmla="*/ 34605 h 2590542"/>
              <a:gd name="connsiteX3" fmla="*/ 1129649 w 5744310"/>
              <a:gd name="connsiteY3" fmla="*/ 195834 h 2590542"/>
              <a:gd name="connsiteX4" fmla="*/ 1533627 w 5744310"/>
              <a:gd name="connsiteY4" fmla="*/ 563157 h 2590542"/>
              <a:gd name="connsiteX5" fmla="*/ 2486645 w 5744310"/>
              <a:gd name="connsiteY5" fmla="*/ 1527650 h 2590542"/>
              <a:gd name="connsiteX6" fmla="*/ 3330008 w 5744310"/>
              <a:gd name="connsiteY6" fmla="*/ 2121619 h 2590542"/>
              <a:gd name="connsiteX7" fmla="*/ 4071352 w 5744310"/>
              <a:gd name="connsiteY7" fmla="*/ 2465497 h 2590542"/>
              <a:gd name="connsiteX8" fmla="*/ 4642434 w 5744310"/>
              <a:gd name="connsiteY8" fmla="*/ 2535836 h 2590542"/>
              <a:gd name="connsiteX9" fmla="*/ 5267199 w 5744310"/>
              <a:gd name="connsiteY9" fmla="*/ 2559281 h 2590542"/>
              <a:gd name="connsiteX10" fmla="*/ 5744310 w 5744310"/>
              <a:gd name="connsiteY10" fmla="*/ 2590542 h 2590542"/>
              <a:gd name="connsiteX0" fmla="*/ 0 w 5744310"/>
              <a:gd name="connsiteY0" fmla="*/ 76507 h 2600875"/>
              <a:gd name="connsiteX1" fmla="*/ 559894 w 5744310"/>
              <a:gd name="connsiteY1" fmla="*/ 159179 h 2600875"/>
              <a:gd name="connsiteX2" fmla="*/ 976505 w 5744310"/>
              <a:gd name="connsiteY2" fmla="*/ 44938 h 2600875"/>
              <a:gd name="connsiteX3" fmla="*/ 1129649 w 5744310"/>
              <a:gd name="connsiteY3" fmla="*/ 206167 h 2600875"/>
              <a:gd name="connsiteX4" fmla="*/ 1533627 w 5744310"/>
              <a:gd name="connsiteY4" fmla="*/ 573490 h 2600875"/>
              <a:gd name="connsiteX5" fmla="*/ 2486645 w 5744310"/>
              <a:gd name="connsiteY5" fmla="*/ 1537983 h 2600875"/>
              <a:gd name="connsiteX6" fmla="*/ 3330008 w 5744310"/>
              <a:gd name="connsiteY6" fmla="*/ 2131952 h 2600875"/>
              <a:gd name="connsiteX7" fmla="*/ 4071352 w 5744310"/>
              <a:gd name="connsiteY7" fmla="*/ 2475830 h 2600875"/>
              <a:gd name="connsiteX8" fmla="*/ 4642434 w 5744310"/>
              <a:gd name="connsiteY8" fmla="*/ 2546169 h 2600875"/>
              <a:gd name="connsiteX9" fmla="*/ 5267199 w 5744310"/>
              <a:gd name="connsiteY9" fmla="*/ 2569614 h 2600875"/>
              <a:gd name="connsiteX10" fmla="*/ 5744310 w 5744310"/>
              <a:gd name="connsiteY10" fmla="*/ 2600875 h 2600875"/>
              <a:gd name="connsiteX0" fmla="*/ 0 w 5744310"/>
              <a:gd name="connsiteY0" fmla="*/ 8099 h 2532467"/>
              <a:gd name="connsiteX1" fmla="*/ 559894 w 5744310"/>
              <a:gd name="connsiteY1" fmla="*/ 90771 h 2532467"/>
              <a:gd name="connsiteX2" fmla="*/ 1129649 w 5744310"/>
              <a:gd name="connsiteY2" fmla="*/ 137759 h 2532467"/>
              <a:gd name="connsiteX3" fmla="*/ 1533627 w 5744310"/>
              <a:gd name="connsiteY3" fmla="*/ 505082 h 2532467"/>
              <a:gd name="connsiteX4" fmla="*/ 2486645 w 5744310"/>
              <a:gd name="connsiteY4" fmla="*/ 1469575 h 2532467"/>
              <a:gd name="connsiteX5" fmla="*/ 3330008 w 5744310"/>
              <a:gd name="connsiteY5" fmla="*/ 2063544 h 2532467"/>
              <a:gd name="connsiteX6" fmla="*/ 4071352 w 5744310"/>
              <a:gd name="connsiteY6" fmla="*/ 2407422 h 2532467"/>
              <a:gd name="connsiteX7" fmla="*/ 4642434 w 5744310"/>
              <a:gd name="connsiteY7" fmla="*/ 2477761 h 2532467"/>
              <a:gd name="connsiteX8" fmla="*/ 5267199 w 5744310"/>
              <a:gd name="connsiteY8" fmla="*/ 2501206 h 2532467"/>
              <a:gd name="connsiteX9" fmla="*/ 5744310 w 5744310"/>
              <a:gd name="connsiteY9" fmla="*/ 2532467 h 2532467"/>
              <a:gd name="connsiteX0" fmla="*/ 0 w 5744310"/>
              <a:gd name="connsiteY0" fmla="*/ 51196 h 2575564"/>
              <a:gd name="connsiteX1" fmla="*/ 614276 w 5744310"/>
              <a:gd name="connsiteY1" fmla="*/ 63530 h 2575564"/>
              <a:gd name="connsiteX2" fmla="*/ 1129649 w 5744310"/>
              <a:gd name="connsiteY2" fmla="*/ 180856 h 2575564"/>
              <a:gd name="connsiteX3" fmla="*/ 1533627 w 5744310"/>
              <a:gd name="connsiteY3" fmla="*/ 548179 h 2575564"/>
              <a:gd name="connsiteX4" fmla="*/ 2486645 w 5744310"/>
              <a:gd name="connsiteY4" fmla="*/ 1512672 h 2575564"/>
              <a:gd name="connsiteX5" fmla="*/ 3330008 w 5744310"/>
              <a:gd name="connsiteY5" fmla="*/ 2106641 h 2575564"/>
              <a:gd name="connsiteX6" fmla="*/ 4071352 w 5744310"/>
              <a:gd name="connsiteY6" fmla="*/ 2450519 h 2575564"/>
              <a:gd name="connsiteX7" fmla="*/ 4642434 w 5744310"/>
              <a:gd name="connsiteY7" fmla="*/ 2520858 h 2575564"/>
              <a:gd name="connsiteX8" fmla="*/ 5267199 w 5744310"/>
              <a:gd name="connsiteY8" fmla="*/ 2544303 h 2575564"/>
              <a:gd name="connsiteX9" fmla="*/ 5744310 w 5744310"/>
              <a:gd name="connsiteY9" fmla="*/ 2575564 h 2575564"/>
              <a:gd name="connsiteX0" fmla="*/ 0 w 5744310"/>
              <a:gd name="connsiteY0" fmla="*/ 6155 h 2530523"/>
              <a:gd name="connsiteX1" fmla="*/ 614276 w 5744310"/>
              <a:gd name="connsiteY1" fmla="*/ 18489 h 2530523"/>
              <a:gd name="connsiteX2" fmla="*/ 1129649 w 5744310"/>
              <a:gd name="connsiteY2" fmla="*/ 135815 h 2530523"/>
              <a:gd name="connsiteX3" fmla="*/ 1533627 w 5744310"/>
              <a:gd name="connsiteY3" fmla="*/ 503138 h 2530523"/>
              <a:gd name="connsiteX4" fmla="*/ 2486645 w 5744310"/>
              <a:gd name="connsiteY4" fmla="*/ 1467631 h 2530523"/>
              <a:gd name="connsiteX5" fmla="*/ 3330008 w 5744310"/>
              <a:gd name="connsiteY5" fmla="*/ 2061600 h 2530523"/>
              <a:gd name="connsiteX6" fmla="*/ 4071352 w 5744310"/>
              <a:gd name="connsiteY6" fmla="*/ 2405478 h 2530523"/>
              <a:gd name="connsiteX7" fmla="*/ 4642434 w 5744310"/>
              <a:gd name="connsiteY7" fmla="*/ 2475817 h 2530523"/>
              <a:gd name="connsiteX8" fmla="*/ 5267199 w 5744310"/>
              <a:gd name="connsiteY8" fmla="*/ 2499262 h 2530523"/>
              <a:gd name="connsiteX9" fmla="*/ 5744310 w 5744310"/>
              <a:gd name="connsiteY9" fmla="*/ 2530523 h 2530523"/>
              <a:gd name="connsiteX0" fmla="*/ 0 w 5767616"/>
              <a:gd name="connsiteY0" fmla="*/ 0 h 2688491"/>
              <a:gd name="connsiteX1" fmla="*/ 637582 w 5767616"/>
              <a:gd name="connsiteY1" fmla="*/ 176457 h 2688491"/>
              <a:gd name="connsiteX2" fmla="*/ 1152955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37582 w 5767616"/>
              <a:gd name="connsiteY1" fmla="*/ 176457 h 2688491"/>
              <a:gd name="connsiteX2" fmla="*/ 1152955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37582 w 5767616"/>
              <a:gd name="connsiteY1" fmla="*/ 129565 h 2688491"/>
              <a:gd name="connsiteX2" fmla="*/ 1152955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37582 w 5767616"/>
              <a:gd name="connsiteY1" fmla="*/ 129565 h 2688491"/>
              <a:gd name="connsiteX2" fmla="*/ 1152955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10865 h 2699356"/>
              <a:gd name="connsiteX1" fmla="*/ 660888 w 5767616"/>
              <a:gd name="connsiteY1" fmla="*/ 70091 h 2699356"/>
              <a:gd name="connsiteX2" fmla="*/ 1152955 w 5767616"/>
              <a:gd name="connsiteY2" fmla="*/ 304648 h 2699356"/>
              <a:gd name="connsiteX3" fmla="*/ 1556933 w 5767616"/>
              <a:gd name="connsiteY3" fmla="*/ 671971 h 2699356"/>
              <a:gd name="connsiteX4" fmla="*/ 2509951 w 5767616"/>
              <a:gd name="connsiteY4" fmla="*/ 1636464 h 2699356"/>
              <a:gd name="connsiteX5" fmla="*/ 3353314 w 5767616"/>
              <a:gd name="connsiteY5" fmla="*/ 2230433 h 2699356"/>
              <a:gd name="connsiteX6" fmla="*/ 4094658 w 5767616"/>
              <a:gd name="connsiteY6" fmla="*/ 2574311 h 2699356"/>
              <a:gd name="connsiteX7" fmla="*/ 4665740 w 5767616"/>
              <a:gd name="connsiteY7" fmla="*/ 2644650 h 2699356"/>
              <a:gd name="connsiteX8" fmla="*/ 5290505 w 5767616"/>
              <a:gd name="connsiteY8" fmla="*/ 2668095 h 2699356"/>
              <a:gd name="connsiteX9" fmla="*/ 5767616 w 5767616"/>
              <a:gd name="connsiteY9" fmla="*/ 2699356 h 2699356"/>
              <a:gd name="connsiteX0" fmla="*/ 0 w 5767616"/>
              <a:gd name="connsiteY0" fmla="*/ 1967 h 2690458"/>
              <a:gd name="connsiteX1" fmla="*/ 660888 w 5767616"/>
              <a:gd name="connsiteY1" fmla="*/ 61193 h 2690458"/>
              <a:gd name="connsiteX2" fmla="*/ 1152955 w 5767616"/>
              <a:gd name="connsiteY2" fmla="*/ 295750 h 2690458"/>
              <a:gd name="connsiteX3" fmla="*/ 1556933 w 5767616"/>
              <a:gd name="connsiteY3" fmla="*/ 663073 h 2690458"/>
              <a:gd name="connsiteX4" fmla="*/ 2509951 w 5767616"/>
              <a:gd name="connsiteY4" fmla="*/ 1627566 h 2690458"/>
              <a:gd name="connsiteX5" fmla="*/ 3353314 w 5767616"/>
              <a:gd name="connsiteY5" fmla="*/ 2221535 h 2690458"/>
              <a:gd name="connsiteX6" fmla="*/ 4094658 w 5767616"/>
              <a:gd name="connsiteY6" fmla="*/ 2565413 h 2690458"/>
              <a:gd name="connsiteX7" fmla="*/ 4665740 w 5767616"/>
              <a:gd name="connsiteY7" fmla="*/ 2635752 h 2690458"/>
              <a:gd name="connsiteX8" fmla="*/ 5290505 w 5767616"/>
              <a:gd name="connsiteY8" fmla="*/ 2659197 h 2690458"/>
              <a:gd name="connsiteX9" fmla="*/ 5767616 w 5767616"/>
              <a:gd name="connsiteY9" fmla="*/ 2690458 h 2690458"/>
              <a:gd name="connsiteX0" fmla="*/ 0 w 5767616"/>
              <a:gd name="connsiteY0" fmla="*/ 0 h 2688491"/>
              <a:gd name="connsiteX1" fmla="*/ 660888 w 5767616"/>
              <a:gd name="connsiteY1" fmla="*/ 59226 h 2688491"/>
              <a:gd name="connsiteX2" fmla="*/ 1160725 w 5767616"/>
              <a:gd name="connsiteY2" fmla="*/ 270337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60725 w 5767616"/>
              <a:gd name="connsiteY2" fmla="*/ 270337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60725 w 5767616"/>
              <a:gd name="connsiteY2" fmla="*/ 270337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8656 w 5767616"/>
              <a:gd name="connsiteY1" fmla="*/ 35779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8656 w 5767616"/>
              <a:gd name="connsiteY1" fmla="*/ 35779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8656 w 5767616"/>
              <a:gd name="connsiteY1" fmla="*/ 35779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67616" h="2688491">
                <a:moveTo>
                  <a:pt x="0" y="0"/>
                </a:moveTo>
                <a:cubicBezTo>
                  <a:pt x="345666" y="8773"/>
                  <a:pt x="470023" y="-13185"/>
                  <a:pt x="668656" y="35779"/>
                </a:cubicBezTo>
                <a:cubicBezTo>
                  <a:pt x="867289" y="84743"/>
                  <a:pt x="1028218" y="127039"/>
                  <a:pt x="1191801" y="293783"/>
                </a:cubicBezTo>
                <a:cubicBezTo>
                  <a:pt x="1355384" y="460527"/>
                  <a:pt x="1228479" y="320603"/>
                  <a:pt x="1556933" y="661106"/>
                </a:cubicBezTo>
                <a:cubicBezTo>
                  <a:pt x="1815469" y="915639"/>
                  <a:pt x="2210554" y="1365855"/>
                  <a:pt x="2509951" y="1625599"/>
                </a:cubicBezTo>
                <a:cubicBezTo>
                  <a:pt x="2809348" y="1885343"/>
                  <a:pt x="3089196" y="2063260"/>
                  <a:pt x="3353314" y="2219568"/>
                </a:cubicBezTo>
                <a:cubicBezTo>
                  <a:pt x="3617432" y="2375876"/>
                  <a:pt x="3891458" y="2490502"/>
                  <a:pt x="4094658" y="2563446"/>
                </a:cubicBezTo>
                <a:cubicBezTo>
                  <a:pt x="4398853" y="2644205"/>
                  <a:pt x="4466432" y="2618154"/>
                  <a:pt x="4665740" y="2633785"/>
                </a:cubicBezTo>
                <a:cubicBezTo>
                  <a:pt x="4865048" y="2649416"/>
                  <a:pt x="5106859" y="2648112"/>
                  <a:pt x="5290505" y="2657230"/>
                </a:cubicBezTo>
                <a:cubicBezTo>
                  <a:pt x="5474151" y="2666348"/>
                  <a:pt x="5588513" y="2682629"/>
                  <a:pt x="5767616" y="2688491"/>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dirty="0"/>
          </a:p>
        </p:txBody>
      </p:sp>
      <p:sp>
        <p:nvSpPr>
          <p:cNvPr id="74" name="Šipka: dolů 73">
            <a:extLst>
              <a:ext uri="{FF2B5EF4-FFF2-40B4-BE49-F238E27FC236}">
                <a16:creationId xmlns:a16="http://schemas.microsoft.com/office/drawing/2014/main" id="{50DC349A-96F7-4534-9F4A-E036184C41AB}"/>
              </a:ext>
            </a:extLst>
          </p:cNvPr>
          <p:cNvSpPr/>
          <p:nvPr/>
        </p:nvSpPr>
        <p:spPr>
          <a:xfrm rot="10800000">
            <a:off x="8726488" y="2330776"/>
            <a:ext cx="393700" cy="1290497"/>
          </a:xfrm>
          <a:prstGeom prst="downArrow">
            <a:avLst/>
          </a:prstGeom>
          <a:ln/>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5" name="TextovéPole 74">
            <a:extLst>
              <a:ext uri="{FF2B5EF4-FFF2-40B4-BE49-F238E27FC236}">
                <a16:creationId xmlns:a16="http://schemas.microsoft.com/office/drawing/2014/main" id="{0565D0B7-645C-4917-9521-75BB606A8CC0}"/>
              </a:ext>
            </a:extLst>
          </p:cNvPr>
          <p:cNvSpPr txBox="1"/>
          <p:nvPr/>
        </p:nvSpPr>
        <p:spPr>
          <a:xfrm>
            <a:off x="6939400" y="1961442"/>
            <a:ext cx="2596480" cy="36933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wrap="none">
            <a:spAutoFit/>
          </a:bodyPr>
          <a:lstStyle/>
          <a:p>
            <a:pPr algn="ctr" eaLnBrk="1" hangingPunct="1">
              <a:defRPr/>
            </a:pPr>
            <a:r>
              <a:rPr lang="cs-CZ" dirty="0">
                <a:solidFill>
                  <a:schemeClr val="bg1"/>
                </a:solidFill>
              </a:rPr>
              <a:t>Oxygen </a:t>
            </a:r>
            <a:r>
              <a:rPr lang="cs-CZ" dirty="0" err="1">
                <a:solidFill>
                  <a:schemeClr val="bg1"/>
                </a:solidFill>
              </a:rPr>
              <a:t>Delivery</a:t>
            </a:r>
            <a:r>
              <a:rPr lang="cs-CZ" dirty="0">
                <a:solidFill>
                  <a:schemeClr val="bg1"/>
                </a:solidFill>
              </a:rPr>
              <a:t> </a:t>
            </a:r>
            <a:r>
              <a:rPr lang="cs-CZ" dirty="0" err="1">
                <a:solidFill>
                  <a:schemeClr val="bg1"/>
                </a:solidFill>
              </a:rPr>
              <a:t>decrease</a:t>
            </a:r>
            <a:endParaRPr lang="cs-CZ" dirty="0">
              <a:solidFill>
                <a:schemeClr val="bg1"/>
              </a:solidFill>
            </a:endParaRPr>
          </a:p>
        </p:txBody>
      </p:sp>
      <p:grpSp>
        <p:nvGrpSpPr>
          <p:cNvPr id="70" name="Skupina 71">
            <a:extLst>
              <a:ext uri="{FF2B5EF4-FFF2-40B4-BE49-F238E27FC236}">
                <a16:creationId xmlns:a16="http://schemas.microsoft.com/office/drawing/2014/main" id="{16F9D2DD-2879-4FD6-9871-E37E2D1F39E9}"/>
              </a:ext>
            </a:extLst>
          </p:cNvPr>
          <p:cNvGrpSpPr>
            <a:grpSpLocks/>
          </p:cNvGrpSpPr>
          <p:nvPr/>
        </p:nvGrpSpPr>
        <p:grpSpPr bwMode="auto">
          <a:xfrm rot="2120358">
            <a:off x="5410837" y="4139611"/>
            <a:ext cx="849912" cy="276999"/>
            <a:chOff x="5846188" y="4610673"/>
            <a:chExt cx="1055061" cy="277775"/>
          </a:xfrm>
        </p:grpSpPr>
        <p:sp>
          <p:nvSpPr>
            <p:cNvPr id="71" name="TextovéPole 70">
              <a:extLst>
                <a:ext uri="{FF2B5EF4-FFF2-40B4-BE49-F238E27FC236}">
                  <a16:creationId xmlns:a16="http://schemas.microsoft.com/office/drawing/2014/main" id="{2DE618EF-38FB-4DEF-9A20-12CB5E96BF39}"/>
                </a:ext>
              </a:extLst>
            </p:cNvPr>
            <p:cNvSpPr txBox="1"/>
            <p:nvPr/>
          </p:nvSpPr>
          <p:spPr>
            <a:xfrm>
              <a:off x="5846188" y="4610673"/>
              <a:ext cx="1055061" cy="27777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r" eaLnBrk="1" hangingPunct="1">
                <a:defRPr/>
              </a:pPr>
              <a:r>
                <a:rPr lang="cs-CZ" sz="1200" dirty="0"/>
                <a:t>  </a:t>
              </a:r>
              <a:r>
                <a:rPr lang="cs-CZ" sz="1200" dirty="0" err="1"/>
                <a:t>perfusion</a:t>
              </a:r>
              <a:endParaRPr lang="cs-CZ" sz="1200" dirty="0"/>
            </a:p>
          </p:txBody>
        </p:sp>
        <p:sp>
          <p:nvSpPr>
            <p:cNvPr id="73" name="Šipka dolů 73">
              <a:extLst>
                <a:ext uri="{FF2B5EF4-FFF2-40B4-BE49-F238E27FC236}">
                  <a16:creationId xmlns:a16="http://schemas.microsoft.com/office/drawing/2014/main" id="{C5409EB1-B020-4055-A5BB-036FBE9568EF}"/>
                </a:ext>
              </a:extLst>
            </p:cNvPr>
            <p:cNvSpPr/>
            <p:nvPr/>
          </p:nvSpPr>
          <p:spPr>
            <a:xfrm>
              <a:off x="5908627" y="4671133"/>
              <a:ext cx="55179" cy="176706"/>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eaLnBrk="1" hangingPunct="1">
                <a:defRPr/>
              </a:pPr>
              <a:r>
                <a:rPr lang="cs-CZ" dirty="0"/>
                <a:t>  </a:t>
              </a:r>
            </a:p>
          </p:txBody>
        </p:sp>
      </p:grpSp>
      <p:grpSp>
        <p:nvGrpSpPr>
          <p:cNvPr id="77" name="Skupina 71">
            <a:extLst>
              <a:ext uri="{FF2B5EF4-FFF2-40B4-BE49-F238E27FC236}">
                <a16:creationId xmlns:a16="http://schemas.microsoft.com/office/drawing/2014/main" id="{A7D9E26F-39AD-45F9-ABC3-8686FA889015}"/>
              </a:ext>
            </a:extLst>
          </p:cNvPr>
          <p:cNvGrpSpPr>
            <a:grpSpLocks/>
          </p:cNvGrpSpPr>
          <p:nvPr/>
        </p:nvGrpSpPr>
        <p:grpSpPr bwMode="auto">
          <a:xfrm rot="2735288">
            <a:off x="5429309" y="3626993"/>
            <a:ext cx="849912" cy="276999"/>
            <a:chOff x="5846188" y="4610673"/>
            <a:chExt cx="1055061" cy="277775"/>
          </a:xfrm>
        </p:grpSpPr>
        <p:sp>
          <p:nvSpPr>
            <p:cNvPr id="78" name="TextovéPole 77">
              <a:extLst>
                <a:ext uri="{FF2B5EF4-FFF2-40B4-BE49-F238E27FC236}">
                  <a16:creationId xmlns:a16="http://schemas.microsoft.com/office/drawing/2014/main" id="{43F575CF-1319-4EE2-B747-9DAD70AFE522}"/>
                </a:ext>
              </a:extLst>
            </p:cNvPr>
            <p:cNvSpPr txBox="1"/>
            <p:nvPr/>
          </p:nvSpPr>
          <p:spPr>
            <a:xfrm>
              <a:off x="5846188" y="4610673"/>
              <a:ext cx="1055061" cy="27777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r" eaLnBrk="1" hangingPunct="1">
                <a:defRPr/>
              </a:pPr>
              <a:r>
                <a:rPr lang="cs-CZ" sz="1200" dirty="0"/>
                <a:t>  </a:t>
              </a:r>
              <a:r>
                <a:rPr lang="cs-CZ" sz="1200" dirty="0" err="1"/>
                <a:t>perfusion</a:t>
              </a:r>
              <a:endParaRPr lang="cs-CZ" sz="1200" dirty="0"/>
            </a:p>
          </p:txBody>
        </p:sp>
        <p:sp>
          <p:nvSpPr>
            <p:cNvPr id="80" name="Šipka dolů 73">
              <a:extLst>
                <a:ext uri="{FF2B5EF4-FFF2-40B4-BE49-F238E27FC236}">
                  <a16:creationId xmlns:a16="http://schemas.microsoft.com/office/drawing/2014/main" id="{C06786DB-E22D-4405-88F6-A83F40371506}"/>
                </a:ext>
              </a:extLst>
            </p:cNvPr>
            <p:cNvSpPr/>
            <p:nvPr/>
          </p:nvSpPr>
          <p:spPr>
            <a:xfrm>
              <a:off x="5908627" y="4671133"/>
              <a:ext cx="55179" cy="176706"/>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eaLnBrk="1" hangingPunct="1">
                <a:defRPr/>
              </a:pPr>
              <a:r>
                <a:rPr lang="cs-CZ" dirty="0"/>
                <a:t>  </a:t>
              </a:r>
            </a:p>
          </p:txBody>
        </p:sp>
      </p:grpSp>
    </p:spTree>
    <p:extLst>
      <p:ext uri="{BB962C8B-B14F-4D97-AF65-F5344CB8AC3E}">
        <p14:creationId xmlns:p14="http://schemas.microsoft.com/office/powerpoint/2010/main" val="3323590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fade">
                                      <p:cBhvr>
                                        <p:cTn id="7" dur="500"/>
                                        <p:tgtEl>
                                          <p:spTgt spid="61"/>
                                        </p:tgtEl>
                                      </p:cBhvr>
                                    </p:animEffect>
                                  </p:childTnLst>
                                </p:cTn>
                              </p:par>
                              <p:par>
                                <p:cTn id="8" presetID="10" presetClass="entr" presetSubtype="0" fill="hold" nodeType="withEffect">
                                  <p:stCondLst>
                                    <p:cond delay="0"/>
                                  </p:stCondLst>
                                  <p:childTnLst>
                                    <p:set>
                                      <p:cBhvr>
                                        <p:cTn id="9" dur="1" fill="hold">
                                          <p:stCondLst>
                                            <p:cond delay="0"/>
                                          </p:stCondLst>
                                        </p:cTn>
                                        <p:tgtEl>
                                          <p:spTgt spid="77"/>
                                        </p:tgtEl>
                                        <p:attrNameLst>
                                          <p:attrName>style.visibility</p:attrName>
                                        </p:attrNameLst>
                                      </p:cBhvr>
                                      <p:to>
                                        <p:strVal val="visible"/>
                                      </p:to>
                                    </p:set>
                                    <p:animEffect transition="in" filter="fade">
                                      <p:cBhvr>
                                        <p:cTn id="10" dur="500"/>
                                        <p:tgtEl>
                                          <p:spTgt spid="7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0"/>
                                        </p:tgtEl>
                                        <p:attrNameLst>
                                          <p:attrName>style.visibility</p:attrName>
                                        </p:attrNameLst>
                                      </p:cBhvr>
                                      <p:to>
                                        <p:strVal val="visible"/>
                                      </p:to>
                                    </p:set>
                                    <p:animEffect transition="in" filter="fade">
                                      <p:cBhvr>
                                        <p:cTn id="15" dur="500"/>
                                        <p:tgtEl>
                                          <p:spTgt spid="7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7"/>
                                        </p:tgtEl>
                                        <p:attrNameLst>
                                          <p:attrName>style.visibility</p:attrName>
                                        </p:attrNameLst>
                                      </p:cBhvr>
                                      <p:to>
                                        <p:strVal val="visible"/>
                                      </p:to>
                                    </p:set>
                                    <p:animEffect transition="in" filter="fade">
                                      <p:cBhvr>
                                        <p:cTn id="18"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61" grpId="0" animBg="1"/>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3E6D6750-F81C-4E52-B82D-84D678AE916F}"/>
              </a:ext>
            </a:extLst>
          </p:cNvPr>
          <p:cNvSpPr/>
          <p:nvPr/>
        </p:nvSpPr>
        <p:spPr>
          <a:xfrm>
            <a:off x="3935416" y="1268413"/>
            <a:ext cx="5761037" cy="41767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cxnSp>
        <p:nvCxnSpPr>
          <p:cNvPr id="4" name="Přímá spojnice 3">
            <a:extLst>
              <a:ext uri="{FF2B5EF4-FFF2-40B4-BE49-F238E27FC236}">
                <a16:creationId xmlns:a16="http://schemas.microsoft.com/office/drawing/2014/main" id="{C4630E53-FA54-4410-AECE-61C11EB63465}"/>
              </a:ext>
            </a:extLst>
          </p:cNvPr>
          <p:cNvCxnSpPr/>
          <p:nvPr/>
        </p:nvCxnSpPr>
        <p:spPr>
          <a:xfrm>
            <a:off x="3863975" y="4524375"/>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Přímá spojnice 7">
            <a:extLst>
              <a:ext uri="{FF2B5EF4-FFF2-40B4-BE49-F238E27FC236}">
                <a16:creationId xmlns:a16="http://schemas.microsoft.com/office/drawing/2014/main" id="{153C8C40-07D5-4F45-9B20-CD9A352859EC}"/>
              </a:ext>
            </a:extLst>
          </p:cNvPr>
          <p:cNvCxnSpPr/>
          <p:nvPr/>
        </p:nvCxnSpPr>
        <p:spPr>
          <a:xfrm>
            <a:off x="3792541" y="4494213"/>
            <a:ext cx="1047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Přímá spojnice 11">
            <a:extLst>
              <a:ext uri="{FF2B5EF4-FFF2-40B4-BE49-F238E27FC236}">
                <a16:creationId xmlns:a16="http://schemas.microsoft.com/office/drawing/2014/main" id="{5A54D24F-6B38-4E3F-A994-BBC3733C6838}"/>
              </a:ext>
            </a:extLst>
          </p:cNvPr>
          <p:cNvCxnSpPr/>
          <p:nvPr/>
        </p:nvCxnSpPr>
        <p:spPr>
          <a:xfrm>
            <a:off x="3830641" y="3548063"/>
            <a:ext cx="1047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Přímá spojnice 12">
            <a:extLst>
              <a:ext uri="{FF2B5EF4-FFF2-40B4-BE49-F238E27FC236}">
                <a16:creationId xmlns:a16="http://schemas.microsoft.com/office/drawing/2014/main" id="{87A46221-8E43-4C4A-B221-DD1E2C7A765C}"/>
              </a:ext>
            </a:extLst>
          </p:cNvPr>
          <p:cNvCxnSpPr/>
          <p:nvPr/>
        </p:nvCxnSpPr>
        <p:spPr>
          <a:xfrm>
            <a:off x="3806828" y="2586038"/>
            <a:ext cx="1063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Přímá spojnice 13">
            <a:extLst>
              <a:ext uri="{FF2B5EF4-FFF2-40B4-BE49-F238E27FC236}">
                <a16:creationId xmlns:a16="http://schemas.microsoft.com/office/drawing/2014/main" id="{326B790F-C0EA-407B-89DE-63BA2BD789E2}"/>
              </a:ext>
            </a:extLst>
          </p:cNvPr>
          <p:cNvCxnSpPr/>
          <p:nvPr/>
        </p:nvCxnSpPr>
        <p:spPr>
          <a:xfrm>
            <a:off x="3814763" y="1628775"/>
            <a:ext cx="106362" cy="0"/>
          </a:xfrm>
          <a:prstGeom prst="line">
            <a:avLst/>
          </a:prstGeom>
        </p:spPr>
        <p:style>
          <a:lnRef idx="1">
            <a:schemeClr val="accent1"/>
          </a:lnRef>
          <a:fillRef idx="0">
            <a:schemeClr val="accent1"/>
          </a:fillRef>
          <a:effectRef idx="0">
            <a:schemeClr val="accent1"/>
          </a:effectRef>
          <a:fontRef idx="minor">
            <a:schemeClr val="tx1"/>
          </a:fontRef>
        </p:style>
      </p:cxnSp>
      <p:sp>
        <p:nvSpPr>
          <p:cNvPr id="125960" name="TextovéPole 9">
            <a:extLst>
              <a:ext uri="{FF2B5EF4-FFF2-40B4-BE49-F238E27FC236}">
                <a16:creationId xmlns:a16="http://schemas.microsoft.com/office/drawing/2014/main" id="{620EB209-2C46-4B60-9CE2-7D8D61EA09A9}"/>
              </a:ext>
            </a:extLst>
          </p:cNvPr>
          <p:cNvSpPr txBox="1">
            <a:spLocks noChangeArrowheads="1"/>
          </p:cNvSpPr>
          <p:nvPr/>
        </p:nvSpPr>
        <p:spPr bwMode="auto">
          <a:xfrm>
            <a:off x="3143253" y="431641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1000</a:t>
            </a:r>
          </a:p>
        </p:txBody>
      </p:sp>
      <p:sp>
        <p:nvSpPr>
          <p:cNvPr id="125961" name="TextovéPole 15">
            <a:extLst>
              <a:ext uri="{FF2B5EF4-FFF2-40B4-BE49-F238E27FC236}">
                <a16:creationId xmlns:a16="http://schemas.microsoft.com/office/drawing/2014/main" id="{347B30DC-6F01-4020-804B-E417A35B49FC}"/>
              </a:ext>
            </a:extLst>
          </p:cNvPr>
          <p:cNvSpPr txBox="1">
            <a:spLocks noChangeArrowheads="1"/>
          </p:cNvSpPr>
          <p:nvPr/>
        </p:nvSpPr>
        <p:spPr bwMode="auto">
          <a:xfrm>
            <a:off x="3138491" y="3355975"/>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2000</a:t>
            </a:r>
          </a:p>
        </p:txBody>
      </p:sp>
      <p:sp>
        <p:nvSpPr>
          <p:cNvPr id="125962" name="TextovéPole 16">
            <a:extLst>
              <a:ext uri="{FF2B5EF4-FFF2-40B4-BE49-F238E27FC236}">
                <a16:creationId xmlns:a16="http://schemas.microsoft.com/office/drawing/2014/main" id="{4BFC33E0-CDB4-40D6-AFFF-E4B0C33FD9E9}"/>
              </a:ext>
            </a:extLst>
          </p:cNvPr>
          <p:cNvSpPr txBox="1">
            <a:spLocks noChangeArrowheads="1"/>
          </p:cNvSpPr>
          <p:nvPr/>
        </p:nvSpPr>
        <p:spPr bwMode="auto">
          <a:xfrm>
            <a:off x="3184528" y="241141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3000</a:t>
            </a:r>
          </a:p>
        </p:txBody>
      </p:sp>
      <p:sp>
        <p:nvSpPr>
          <p:cNvPr id="125963" name="TextovéPole 17">
            <a:extLst>
              <a:ext uri="{FF2B5EF4-FFF2-40B4-BE49-F238E27FC236}">
                <a16:creationId xmlns:a16="http://schemas.microsoft.com/office/drawing/2014/main" id="{ED1ED794-E043-46C0-8F11-F3C657E1884D}"/>
              </a:ext>
            </a:extLst>
          </p:cNvPr>
          <p:cNvSpPr txBox="1">
            <a:spLocks noChangeArrowheads="1"/>
          </p:cNvSpPr>
          <p:nvPr/>
        </p:nvSpPr>
        <p:spPr bwMode="auto">
          <a:xfrm>
            <a:off x="3187703" y="145256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4000</a:t>
            </a:r>
          </a:p>
        </p:txBody>
      </p:sp>
      <p:sp>
        <p:nvSpPr>
          <p:cNvPr id="125964" name="TextovéPole 18">
            <a:extLst>
              <a:ext uri="{FF2B5EF4-FFF2-40B4-BE49-F238E27FC236}">
                <a16:creationId xmlns:a16="http://schemas.microsoft.com/office/drawing/2014/main" id="{EEC93823-3CF7-4AA7-98CA-98E353997DE3}"/>
              </a:ext>
            </a:extLst>
          </p:cNvPr>
          <p:cNvSpPr txBox="1">
            <a:spLocks noChangeArrowheads="1"/>
          </p:cNvSpPr>
          <p:nvPr/>
        </p:nvSpPr>
        <p:spPr bwMode="auto">
          <a:xfrm>
            <a:off x="3778250" y="5795963"/>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0</a:t>
            </a:r>
          </a:p>
        </p:txBody>
      </p:sp>
      <p:sp>
        <p:nvSpPr>
          <p:cNvPr id="125965" name="TextovéPole 19">
            <a:extLst>
              <a:ext uri="{FF2B5EF4-FFF2-40B4-BE49-F238E27FC236}">
                <a16:creationId xmlns:a16="http://schemas.microsoft.com/office/drawing/2014/main" id="{12044CD4-6910-411E-A4C0-2CC08612689B}"/>
              </a:ext>
            </a:extLst>
          </p:cNvPr>
          <p:cNvSpPr txBox="1">
            <a:spLocks noChangeArrowheads="1"/>
          </p:cNvSpPr>
          <p:nvPr/>
        </p:nvSpPr>
        <p:spPr bwMode="auto">
          <a:xfrm>
            <a:off x="4295775"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a:t>
            </a:r>
          </a:p>
        </p:txBody>
      </p:sp>
      <p:sp>
        <p:nvSpPr>
          <p:cNvPr id="125966" name="TextovéPole 20">
            <a:extLst>
              <a:ext uri="{FF2B5EF4-FFF2-40B4-BE49-F238E27FC236}">
                <a16:creationId xmlns:a16="http://schemas.microsoft.com/office/drawing/2014/main" id="{D548E56B-B0E8-48AB-8F55-12F0F6FBFC89}"/>
              </a:ext>
            </a:extLst>
          </p:cNvPr>
          <p:cNvSpPr txBox="1">
            <a:spLocks noChangeArrowheads="1"/>
          </p:cNvSpPr>
          <p:nvPr/>
        </p:nvSpPr>
        <p:spPr bwMode="auto">
          <a:xfrm>
            <a:off x="4862513"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20</a:t>
            </a:r>
          </a:p>
        </p:txBody>
      </p:sp>
      <p:sp>
        <p:nvSpPr>
          <p:cNvPr id="125967" name="TextovéPole 21">
            <a:extLst>
              <a:ext uri="{FF2B5EF4-FFF2-40B4-BE49-F238E27FC236}">
                <a16:creationId xmlns:a16="http://schemas.microsoft.com/office/drawing/2014/main" id="{A82FB5E8-B4E3-4BBE-B77C-E34B116E2BB7}"/>
              </a:ext>
            </a:extLst>
          </p:cNvPr>
          <p:cNvSpPr txBox="1">
            <a:spLocks noChangeArrowheads="1"/>
          </p:cNvSpPr>
          <p:nvPr/>
        </p:nvSpPr>
        <p:spPr bwMode="auto">
          <a:xfrm>
            <a:off x="5435600"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30</a:t>
            </a:r>
          </a:p>
        </p:txBody>
      </p:sp>
      <p:sp>
        <p:nvSpPr>
          <p:cNvPr id="125968" name="TextovéPole 22">
            <a:extLst>
              <a:ext uri="{FF2B5EF4-FFF2-40B4-BE49-F238E27FC236}">
                <a16:creationId xmlns:a16="http://schemas.microsoft.com/office/drawing/2014/main" id="{76DDFB55-63D2-4ABA-862B-15AF0E6D1D95}"/>
              </a:ext>
            </a:extLst>
          </p:cNvPr>
          <p:cNvSpPr txBox="1">
            <a:spLocks noChangeArrowheads="1"/>
          </p:cNvSpPr>
          <p:nvPr/>
        </p:nvSpPr>
        <p:spPr bwMode="auto">
          <a:xfrm>
            <a:off x="600868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40</a:t>
            </a:r>
          </a:p>
        </p:txBody>
      </p:sp>
      <p:sp>
        <p:nvSpPr>
          <p:cNvPr id="125969" name="TextovéPole 23">
            <a:extLst>
              <a:ext uri="{FF2B5EF4-FFF2-40B4-BE49-F238E27FC236}">
                <a16:creationId xmlns:a16="http://schemas.microsoft.com/office/drawing/2014/main" id="{57E8C202-A1DD-4C57-A8E3-68BD80909940}"/>
              </a:ext>
            </a:extLst>
          </p:cNvPr>
          <p:cNvSpPr txBox="1">
            <a:spLocks noChangeArrowheads="1"/>
          </p:cNvSpPr>
          <p:nvPr/>
        </p:nvSpPr>
        <p:spPr bwMode="auto">
          <a:xfrm>
            <a:off x="6589713"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50</a:t>
            </a:r>
          </a:p>
        </p:txBody>
      </p:sp>
      <p:sp>
        <p:nvSpPr>
          <p:cNvPr id="125970" name="TextovéPole 24">
            <a:extLst>
              <a:ext uri="{FF2B5EF4-FFF2-40B4-BE49-F238E27FC236}">
                <a16:creationId xmlns:a16="http://schemas.microsoft.com/office/drawing/2014/main" id="{F3FBFD63-5EB6-45DD-BD13-955721DE29DE}"/>
              </a:ext>
            </a:extLst>
          </p:cNvPr>
          <p:cNvSpPr txBox="1">
            <a:spLocks noChangeArrowheads="1"/>
          </p:cNvSpPr>
          <p:nvPr/>
        </p:nvSpPr>
        <p:spPr bwMode="auto">
          <a:xfrm>
            <a:off x="717073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60</a:t>
            </a:r>
          </a:p>
        </p:txBody>
      </p:sp>
      <p:sp>
        <p:nvSpPr>
          <p:cNvPr id="125971" name="TextovéPole 25">
            <a:extLst>
              <a:ext uri="{FF2B5EF4-FFF2-40B4-BE49-F238E27FC236}">
                <a16:creationId xmlns:a16="http://schemas.microsoft.com/office/drawing/2014/main" id="{5C410B4C-F96B-4050-B70E-A140A43D9B9E}"/>
              </a:ext>
            </a:extLst>
          </p:cNvPr>
          <p:cNvSpPr txBox="1">
            <a:spLocks noChangeArrowheads="1"/>
          </p:cNvSpPr>
          <p:nvPr/>
        </p:nvSpPr>
        <p:spPr bwMode="auto">
          <a:xfrm>
            <a:off x="773588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70</a:t>
            </a:r>
          </a:p>
        </p:txBody>
      </p:sp>
      <p:sp>
        <p:nvSpPr>
          <p:cNvPr id="125972" name="TextovéPole 26">
            <a:extLst>
              <a:ext uri="{FF2B5EF4-FFF2-40B4-BE49-F238E27FC236}">
                <a16:creationId xmlns:a16="http://schemas.microsoft.com/office/drawing/2014/main" id="{8B08D2EA-6C99-4376-BD45-EFCA5815721C}"/>
              </a:ext>
            </a:extLst>
          </p:cNvPr>
          <p:cNvSpPr txBox="1">
            <a:spLocks noChangeArrowheads="1"/>
          </p:cNvSpPr>
          <p:nvPr/>
        </p:nvSpPr>
        <p:spPr bwMode="auto">
          <a:xfrm>
            <a:off x="8308975"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80</a:t>
            </a:r>
          </a:p>
        </p:txBody>
      </p:sp>
      <p:sp>
        <p:nvSpPr>
          <p:cNvPr id="125973" name="TextovéPole 27">
            <a:extLst>
              <a:ext uri="{FF2B5EF4-FFF2-40B4-BE49-F238E27FC236}">
                <a16:creationId xmlns:a16="http://schemas.microsoft.com/office/drawing/2014/main" id="{EAF444B6-C707-4B3F-B26D-BB7C87EDE0F3}"/>
              </a:ext>
            </a:extLst>
          </p:cNvPr>
          <p:cNvSpPr txBox="1">
            <a:spLocks noChangeArrowheads="1"/>
          </p:cNvSpPr>
          <p:nvPr/>
        </p:nvSpPr>
        <p:spPr bwMode="auto">
          <a:xfrm>
            <a:off x="8878888" y="5580063"/>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90</a:t>
            </a:r>
          </a:p>
        </p:txBody>
      </p:sp>
      <p:sp>
        <p:nvSpPr>
          <p:cNvPr id="125974" name="TextovéPole 28">
            <a:extLst>
              <a:ext uri="{FF2B5EF4-FFF2-40B4-BE49-F238E27FC236}">
                <a16:creationId xmlns:a16="http://schemas.microsoft.com/office/drawing/2014/main" id="{5FCE6719-A3E6-42C7-B16B-AEEF61FDF300}"/>
              </a:ext>
            </a:extLst>
          </p:cNvPr>
          <p:cNvSpPr txBox="1">
            <a:spLocks noChangeArrowheads="1"/>
          </p:cNvSpPr>
          <p:nvPr/>
        </p:nvSpPr>
        <p:spPr bwMode="auto">
          <a:xfrm>
            <a:off x="9409116" y="5578475"/>
            <a:ext cx="5693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100</a:t>
            </a:r>
          </a:p>
        </p:txBody>
      </p:sp>
      <p:sp>
        <p:nvSpPr>
          <p:cNvPr id="125975" name="TextovéPole 29">
            <a:extLst>
              <a:ext uri="{FF2B5EF4-FFF2-40B4-BE49-F238E27FC236}">
                <a16:creationId xmlns:a16="http://schemas.microsoft.com/office/drawing/2014/main" id="{D35D746D-CFB6-401F-94E1-86437A7C40E2}"/>
              </a:ext>
            </a:extLst>
          </p:cNvPr>
          <p:cNvSpPr txBox="1">
            <a:spLocks noChangeArrowheads="1"/>
          </p:cNvSpPr>
          <p:nvPr/>
        </p:nvSpPr>
        <p:spPr bwMode="auto">
          <a:xfrm>
            <a:off x="3536950" y="5260975"/>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0</a:t>
            </a:r>
          </a:p>
        </p:txBody>
      </p:sp>
      <p:cxnSp>
        <p:nvCxnSpPr>
          <p:cNvPr id="15" name="Přímá spojnice 14">
            <a:extLst>
              <a:ext uri="{FF2B5EF4-FFF2-40B4-BE49-F238E27FC236}">
                <a16:creationId xmlns:a16="http://schemas.microsoft.com/office/drawing/2014/main" id="{C8F81137-A1BB-4E33-9E4D-90867221FFBC}"/>
              </a:ext>
            </a:extLst>
          </p:cNvPr>
          <p:cNvCxnSpPr/>
          <p:nvPr/>
        </p:nvCxnSpPr>
        <p:spPr>
          <a:xfrm flipH="1">
            <a:off x="3935413" y="5445125"/>
            <a:ext cx="0" cy="18415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Přímá spojnice 32">
            <a:extLst>
              <a:ext uri="{FF2B5EF4-FFF2-40B4-BE49-F238E27FC236}">
                <a16:creationId xmlns:a16="http://schemas.microsoft.com/office/drawing/2014/main" id="{3A1BF714-DF39-415D-B102-91D5CDF31E41}"/>
              </a:ext>
            </a:extLst>
          </p:cNvPr>
          <p:cNvCxnSpPr/>
          <p:nvPr/>
        </p:nvCxnSpPr>
        <p:spPr>
          <a:xfrm>
            <a:off x="4511675"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Přímá spojnice 33">
            <a:extLst>
              <a:ext uri="{FF2B5EF4-FFF2-40B4-BE49-F238E27FC236}">
                <a16:creationId xmlns:a16="http://schemas.microsoft.com/office/drawing/2014/main" id="{0DEF8561-42C1-4432-A069-7DF2C72D555C}"/>
              </a:ext>
            </a:extLst>
          </p:cNvPr>
          <p:cNvCxnSpPr/>
          <p:nvPr/>
        </p:nvCxnSpPr>
        <p:spPr>
          <a:xfrm>
            <a:off x="50800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Přímá spojnice 34">
            <a:extLst>
              <a:ext uri="{FF2B5EF4-FFF2-40B4-BE49-F238E27FC236}">
                <a16:creationId xmlns:a16="http://schemas.microsoft.com/office/drawing/2014/main" id="{7380698C-469E-46DE-ACAE-65FF3B21056F}"/>
              </a:ext>
            </a:extLst>
          </p:cNvPr>
          <p:cNvCxnSpPr/>
          <p:nvPr/>
        </p:nvCxnSpPr>
        <p:spPr>
          <a:xfrm>
            <a:off x="564673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Přímá spojnice 50">
            <a:extLst>
              <a:ext uri="{FF2B5EF4-FFF2-40B4-BE49-F238E27FC236}">
                <a16:creationId xmlns:a16="http://schemas.microsoft.com/office/drawing/2014/main" id="{27AC939B-3988-45B4-A137-DF87531A5B67}"/>
              </a:ext>
            </a:extLst>
          </p:cNvPr>
          <p:cNvCxnSpPr/>
          <p:nvPr/>
        </p:nvCxnSpPr>
        <p:spPr>
          <a:xfrm>
            <a:off x="6232525"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Přímá spojnice 54">
            <a:extLst>
              <a:ext uri="{FF2B5EF4-FFF2-40B4-BE49-F238E27FC236}">
                <a16:creationId xmlns:a16="http://schemas.microsoft.com/office/drawing/2014/main" id="{ADAA384D-93EA-484C-85EB-C344247A1CBA}"/>
              </a:ext>
            </a:extLst>
          </p:cNvPr>
          <p:cNvCxnSpPr/>
          <p:nvPr/>
        </p:nvCxnSpPr>
        <p:spPr>
          <a:xfrm>
            <a:off x="68087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Přímá spojnice 55">
            <a:extLst>
              <a:ext uri="{FF2B5EF4-FFF2-40B4-BE49-F238E27FC236}">
                <a16:creationId xmlns:a16="http://schemas.microsoft.com/office/drawing/2014/main" id="{84DE1C17-0445-4CEB-B7BF-6EB9137046A3}"/>
              </a:ext>
            </a:extLst>
          </p:cNvPr>
          <p:cNvCxnSpPr/>
          <p:nvPr/>
        </p:nvCxnSpPr>
        <p:spPr>
          <a:xfrm>
            <a:off x="73914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Přímá spojnice 56">
            <a:extLst>
              <a:ext uri="{FF2B5EF4-FFF2-40B4-BE49-F238E27FC236}">
                <a16:creationId xmlns:a16="http://schemas.microsoft.com/office/drawing/2014/main" id="{E3CEA7E9-C60B-4AB4-BFDF-D9C6F2D93131}"/>
              </a:ext>
            </a:extLst>
          </p:cNvPr>
          <p:cNvCxnSpPr/>
          <p:nvPr/>
        </p:nvCxnSpPr>
        <p:spPr>
          <a:xfrm>
            <a:off x="79756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Přímá spojnice 57">
            <a:extLst>
              <a:ext uri="{FF2B5EF4-FFF2-40B4-BE49-F238E27FC236}">
                <a16:creationId xmlns:a16="http://schemas.microsoft.com/office/drawing/2014/main" id="{C29C32CC-E774-4EF7-9C04-08A4328A1685}"/>
              </a:ext>
            </a:extLst>
          </p:cNvPr>
          <p:cNvCxnSpPr/>
          <p:nvPr/>
        </p:nvCxnSpPr>
        <p:spPr>
          <a:xfrm>
            <a:off x="85359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Přímá spojnice 58">
            <a:extLst>
              <a:ext uri="{FF2B5EF4-FFF2-40B4-BE49-F238E27FC236}">
                <a16:creationId xmlns:a16="http://schemas.microsoft.com/office/drawing/2014/main" id="{CD95E4A3-A0DC-49E1-8B53-426B19D8E5CE}"/>
              </a:ext>
            </a:extLst>
          </p:cNvPr>
          <p:cNvCxnSpPr/>
          <p:nvPr/>
        </p:nvCxnSpPr>
        <p:spPr>
          <a:xfrm>
            <a:off x="91201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Přímá spojnice 59">
            <a:extLst>
              <a:ext uri="{FF2B5EF4-FFF2-40B4-BE49-F238E27FC236}">
                <a16:creationId xmlns:a16="http://schemas.microsoft.com/office/drawing/2014/main" id="{3EE9FB92-9F0D-4830-A98B-0F05E097FB34}"/>
              </a:ext>
            </a:extLst>
          </p:cNvPr>
          <p:cNvCxnSpPr/>
          <p:nvPr/>
        </p:nvCxnSpPr>
        <p:spPr>
          <a:xfrm>
            <a:off x="97043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24" name="Volný tvar 1023">
            <a:extLst>
              <a:ext uri="{FF2B5EF4-FFF2-40B4-BE49-F238E27FC236}">
                <a16:creationId xmlns:a16="http://schemas.microsoft.com/office/drawing/2014/main" id="{4B6F6A5B-48C8-413C-BF7E-FCAEBFD87D74}"/>
              </a:ext>
            </a:extLst>
          </p:cNvPr>
          <p:cNvSpPr/>
          <p:nvPr/>
        </p:nvSpPr>
        <p:spPr>
          <a:xfrm>
            <a:off x="3927475" y="1565275"/>
            <a:ext cx="5778500" cy="3868738"/>
          </a:xfrm>
          <a:custGeom>
            <a:avLst/>
            <a:gdLst>
              <a:gd name="connsiteX0" fmla="*/ 0 w 5744308"/>
              <a:gd name="connsiteY0" fmla="*/ 0 h 3868615"/>
              <a:gd name="connsiteX1" fmla="*/ 328247 w 5744308"/>
              <a:gd name="connsiteY1" fmla="*/ 78153 h 3868615"/>
              <a:gd name="connsiteX2" fmla="*/ 640862 w 5744308"/>
              <a:gd name="connsiteY2" fmla="*/ 203200 h 3868615"/>
              <a:gd name="connsiteX3" fmla="*/ 859693 w 5744308"/>
              <a:gd name="connsiteY3" fmla="*/ 359507 h 3868615"/>
              <a:gd name="connsiteX4" fmla="*/ 1101970 w 5744308"/>
              <a:gd name="connsiteY4" fmla="*/ 601784 h 3868615"/>
              <a:gd name="connsiteX5" fmla="*/ 2805723 w 5744308"/>
              <a:gd name="connsiteY5" fmla="*/ 2805723 h 3868615"/>
              <a:gd name="connsiteX6" fmla="*/ 3438770 w 5744308"/>
              <a:gd name="connsiteY6" fmla="*/ 3298092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40862 w 5744308"/>
              <a:gd name="connsiteY2" fmla="*/ 203200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687754 w 5744308"/>
              <a:gd name="connsiteY1" fmla="*/ 234461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0523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1101970 w 5744308"/>
              <a:gd name="connsiteY1" fmla="*/ 601784 h 3868615"/>
              <a:gd name="connsiteX2" fmla="*/ 2805723 w 5744308"/>
              <a:gd name="connsiteY2" fmla="*/ 2805723 h 3868615"/>
              <a:gd name="connsiteX3" fmla="*/ 3438770 w 5744308"/>
              <a:gd name="connsiteY3" fmla="*/ 3329354 h 3868615"/>
              <a:gd name="connsiteX4" fmla="*/ 3993662 w 5744308"/>
              <a:gd name="connsiteY4" fmla="*/ 3618523 h 3868615"/>
              <a:gd name="connsiteX5" fmla="*/ 4032739 w 5744308"/>
              <a:gd name="connsiteY5" fmla="*/ 3595077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211015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945968 w 5744308"/>
              <a:gd name="connsiteY2" fmla="*/ 385944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1101970 w 5744308"/>
              <a:gd name="connsiteY1" fmla="*/ 601784 h 3868615"/>
              <a:gd name="connsiteX2" fmla="*/ 2711938 w 5744308"/>
              <a:gd name="connsiteY2" fmla="*/ 2665046 h 3868615"/>
              <a:gd name="connsiteX3" fmla="*/ 3438770 w 5744308"/>
              <a:gd name="connsiteY3" fmla="*/ 3329354 h 3868615"/>
              <a:gd name="connsiteX4" fmla="*/ 3993662 w 5744308"/>
              <a:gd name="connsiteY4" fmla="*/ 3618523 h 3868615"/>
              <a:gd name="connsiteX5" fmla="*/ 4657970 w 5744308"/>
              <a:gd name="connsiteY5" fmla="*/ 3767016 h 3868615"/>
              <a:gd name="connsiteX6" fmla="*/ 5205047 w 5744308"/>
              <a:gd name="connsiteY6" fmla="*/ 3845169 h 3868615"/>
              <a:gd name="connsiteX7" fmla="*/ 5744308 w 5744308"/>
              <a:gd name="connsiteY7"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29812 w 5744308"/>
              <a:gd name="connsiteY1" fmla="*/ 168642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68734 w 5744308"/>
              <a:gd name="connsiteY2" fmla="*/ 390463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68734 w 5744308"/>
              <a:gd name="connsiteY2" fmla="*/ 390463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68734 w 5744308"/>
              <a:gd name="connsiteY2" fmla="*/ 390463 h 3868615"/>
              <a:gd name="connsiteX3" fmla="*/ 1281870 w 5744308"/>
              <a:gd name="connsiteY3" fmla="*/ 743413 h 3868615"/>
              <a:gd name="connsiteX4" fmla="*/ 2913927 w 5744308"/>
              <a:gd name="connsiteY4" fmla="*/ 2610338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44308" h="3868615">
                <a:moveTo>
                  <a:pt x="0" y="0"/>
                </a:moveTo>
                <a:cubicBezTo>
                  <a:pt x="97065" y="40034"/>
                  <a:pt x="437281" y="56673"/>
                  <a:pt x="598737" y="121750"/>
                </a:cubicBezTo>
                <a:cubicBezTo>
                  <a:pt x="760193" y="186827"/>
                  <a:pt x="853247" y="262749"/>
                  <a:pt x="968734" y="390463"/>
                </a:cubicBezTo>
                <a:cubicBezTo>
                  <a:pt x="1052606" y="470469"/>
                  <a:pt x="957671" y="373434"/>
                  <a:pt x="1281870" y="743413"/>
                </a:cubicBezTo>
                <a:lnTo>
                  <a:pt x="2913927" y="2610338"/>
                </a:lnTo>
                <a:cubicBezTo>
                  <a:pt x="3296717" y="3036118"/>
                  <a:pt x="3381820" y="3128759"/>
                  <a:pt x="3578608" y="3298092"/>
                </a:cubicBezTo>
                <a:cubicBezTo>
                  <a:pt x="3775396" y="3467425"/>
                  <a:pt x="3891457" y="3553395"/>
                  <a:pt x="4094657" y="3626339"/>
                </a:cubicBezTo>
                <a:cubicBezTo>
                  <a:pt x="4297857" y="3699283"/>
                  <a:pt x="4472905" y="3730544"/>
                  <a:pt x="4657970" y="3767016"/>
                </a:cubicBezTo>
                <a:cubicBezTo>
                  <a:pt x="4843035" y="3803488"/>
                  <a:pt x="5023991" y="3828236"/>
                  <a:pt x="5205047" y="3845169"/>
                </a:cubicBezTo>
                <a:cubicBezTo>
                  <a:pt x="5386103" y="3862102"/>
                  <a:pt x="5565205" y="3862753"/>
                  <a:pt x="5744308" y="3868615"/>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sp>
        <p:nvSpPr>
          <p:cNvPr id="125988" name="TextovéPole 4">
            <a:extLst>
              <a:ext uri="{FF2B5EF4-FFF2-40B4-BE49-F238E27FC236}">
                <a16:creationId xmlns:a16="http://schemas.microsoft.com/office/drawing/2014/main" id="{B7477E79-3070-461F-BBED-FD3BD298D69A}"/>
              </a:ext>
            </a:extLst>
          </p:cNvPr>
          <p:cNvSpPr txBox="1">
            <a:spLocks noChangeArrowheads="1"/>
          </p:cNvSpPr>
          <p:nvPr/>
        </p:nvSpPr>
        <p:spPr bwMode="auto">
          <a:xfrm>
            <a:off x="4440238" y="476250"/>
            <a:ext cx="5067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a:t>Fick principle:  VO</a:t>
            </a:r>
            <a:r>
              <a:rPr lang="cs-CZ" altLang="cs-CZ" sz="2000" b="1" baseline="-25000"/>
              <a:t>2</a:t>
            </a:r>
            <a:r>
              <a:rPr lang="cs-CZ" altLang="cs-CZ" sz="2000" b="1"/>
              <a:t> = Q x [CaO</a:t>
            </a:r>
            <a:r>
              <a:rPr lang="cs-CZ" altLang="cs-CZ" sz="2000" b="1" baseline="-25000"/>
              <a:t>2</a:t>
            </a:r>
            <a:r>
              <a:rPr lang="cs-CZ" altLang="cs-CZ" sz="2000" b="1"/>
              <a:t> – CvO</a:t>
            </a:r>
            <a:r>
              <a:rPr lang="cs-CZ" altLang="cs-CZ" sz="2000" b="1" baseline="-25000"/>
              <a:t>2</a:t>
            </a:r>
            <a:r>
              <a:rPr lang="cs-CZ" altLang="cs-CZ" sz="2000" b="1"/>
              <a:t>]</a:t>
            </a:r>
          </a:p>
        </p:txBody>
      </p:sp>
      <p:sp>
        <p:nvSpPr>
          <p:cNvPr id="53" name="Volný tvar 52">
            <a:extLst>
              <a:ext uri="{FF2B5EF4-FFF2-40B4-BE49-F238E27FC236}">
                <a16:creationId xmlns:a16="http://schemas.microsoft.com/office/drawing/2014/main" id="{D54AC371-6EF4-4A84-A6BF-D22945D0ECE6}"/>
              </a:ext>
            </a:extLst>
          </p:cNvPr>
          <p:cNvSpPr/>
          <p:nvPr/>
        </p:nvSpPr>
        <p:spPr>
          <a:xfrm>
            <a:off x="3929066" y="2227263"/>
            <a:ext cx="3862387" cy="3206750"/>
          </a:xfrm>
          <a:custGeom>
            <a:avLst/>
            <a:gdLst>
              <a:gd name="connsiteX0" fmla="*/ 0 w 5744308"/>
              <a:gd name="connsiteY0" fmla="*/ 0 h 3868615"/>
              <a:gd name="connsiteX1" fmla="*/ 328247 w 5744308"/>
              <a:gd name="connsiteY1" fmla="*/ 78153 h 3868615"/>
              <a:gd name="connsiteX2" fmla="*/ 640862 w 5744308"/>
              <a:gd name="connsiteY2" fmla="*/ 203200 h 3868615"/>
              <a:gd name="connsiteX3" fmla="*/ 859693 w 5744308"/>
              <a:gd name="connsiteY3" fmla="*/ 359507 h 3868615"/>
              <a:gd name="connsiteX4" fmla="*/ 1101970 w 5744308"/>
              <a:gd name="connsiteY4" fmla="*/ 601784 h 3868615"/>
              <a:gd name="connsiteX5" fmla="*/ 2805723 w 5744308"/>
              <a:gd name="connsiteY5" fmla="*/ 2805723 h 3868615"/>
              <a:gd name="connsiteX6" fmla="*/ 3438770 w 5744308"/>
              <a:gd name="connsiteY6" fmla="*/ 3298092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40862 w 5744308"/>
              <a:gd name="connsiteY2" fmla="*/ 203200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687754 w 5744308"/>
              <a:gd name="connsiteY1" fmla="*/ 234461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0523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1101970 w 5744308"/>
              <a:gd name="connsiteY1" fmla="*/ 601784 h 3868615"/>
              <a:gd name="connsiteX2" fmla="*/ 2805723 w 5744308"/>
              <a:gd name="connsiteY2" fmla="*/ 2805723 h 3868615"/>
              <a:gd name="connsiteX3" fmla="*/ 3438770 w 5744308"/>
              <a:gd name="connsiteY3" fmla="*/ 3329354 h 3868615"/>
              <a:gd name="connsiteX4" fmla="*/ 3993662 w 5744308"/>
              <a:gd name="connsiteY4" fmla="*/ 3618523 h 3868615"/>
              <a:gd name="connsiteX5" fmla="*/ 4032739 w 5744308"/>
              <a:gd name="connsiteY5" fmla="*/ 3595077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211015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945968 w 5744308"/>
              <a:gd name="connsiteY2" fmla="*/ 385944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1101970 w 5744308"/>
              <a:gd name="connsiteY1" fmla="*/ 601784 h 3868615"/>
              <a:gd name="connsiteX2" fmla="*/ 2711938 w 5744308"/>
              <a:gd name="connsiteY2" fmla="*/ 2665046 h 3868615"/>
              <a:gd name="connsiteX3" fmla="*/ 3438770 w 5744308"/>
              <a:gd name="connsiteY3" fmla="*/ 3329354 h 3868615"/>
              <a:gd name="connsiteX4" fmla="*/ 3993662 w 5744308"/>
              <a:gd name="connsiteY4" fmla="*/ 3618523 h 3868615"/>
              <a:gd name="connsiteX5" fmla="*/ 4657970 w 5744308"/>
              <a:gd name="connsiteY5" fmla="*/ 3767016 h 3868615"/>
              <a:gd name="connsiteX6" fmla="*/ 5205047 w 5744308"/>
              <a:gd name="connsiteY6" fmla="*/ 3845169 h 3868615"/>
              <a:gd name="connsiteX7" fmla="*/ 5744308 w 5744308"/>
              <a:gd name="connsiteY7"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29812 w 5744308"/>
              <a:gd name="connsiteY1" fmla="*/ 168642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68734 w 5744308"/>
              <a:gd name="connsiteY2" fmla="*/ 390463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68734 w 5744308"/>
              <a:gd name="connsiteY2" fmla="*/ 390463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68734 w 5744308"/>
              <a:gd name="connsiteY2" fmla="*/ 390463 h 3868615"/>
              <a:gd name="connsiteX3" fmla="*/ 1281870 w 5744308"/>
              <a:gd name="connsiteY3" fmla="*/ 743413 h 3868615"/>
              <a:gd name="connsiteX4" fmla="*/ 2913927 w 5744308"/>
              <a:gd name="connsiteY4" fmla="*/ 2610338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68734 w 5744308"/>
              <a:gd name="connsiteY2" fmla="*/ 390463 h 3868615"/>
              <a:gd name="connsiteX3" fmla="*/ 1281870 w 5744308"/>
              <a:gd name="connsiteY3" fmla="*/ 743413 h 3868615"/>
              <a:gd name="connsiteX4" fmla="*/ 2913927 w 5744308"/>
              <a:gd name="connsiteY4" fmla="*/ 2610338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44308" h="3868615">
                <a:moveTo>
                  <a:pt x="0" y="0"/>
                </a:moveTo>
                <a:cubicBezTo>
                  <a:pt x="468942" y="58891"/>
                  <a:pt x="437281" y="56673"/>
                  <a:pt x="598737" y="121750"/>
                </a:cubicBezTo>
                <a:cubicBezTo>
                  <a:pt x="760193" y="186827"/>
                  <a:pt x="853247" y="262749"/>
                  <a:pt x="968734" y="390463"/>
                </a:cubicBezTo>
                <a:cubicBezTo>
                  <a:pt x="1052606" y="470469"/>
                  <a:pt x="957671" y="373434"/>
                  <a:pt x="1281870" y="743413"/>
                </a:cubicBezTo>
                <a:lnTo>
                  <a:pt x="2913927" y="2610338"/>
                </a:lnTo>
                <a:cubicBezTo>
                  <a:pt x="3296717" y="3036118"/>
                  <a:pt x="3381820" y="3128759"/>
                  <a:pt x="3578608" y="3298092"/>
                </a:cubicBezTo>
                <a:cubicBezTo>
                  <a:pt x="3775396" y="3467425"/>
                  <a:pt x="3891457" y="3553395"/>
                  <a:pt x="4094657" y="3626339"/>
                </a:cubicBezTo>
                <a:cubicBezTo>
                  <a:pt x="4297857" y="3699283"/>
                  <a:pt x="4472905" y="3730544"/>
                  <a:pt x="4657970" y="3767016"/>
                </a:cubicBezTo>
                <a:cubicBezTo>
                  <a:pt x="4843035" y="3803488"/>
                  <a:pt x="5023991" y="3828236"/>
                  <a:pt x="5205047" y="3845169"/>
                </a:cubicBezTo>
                <a:cubicBezTo>
                  <a:pt x="5386103" y="3862102"/>
                  <a:pt x="5565205" y="3862753"/>
                  <a:pt x="5744308" y="3868615"/>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sp>
        <p:nvSpPr>
          <p:cNvPr id="63" name="Volný tvar 62">
            <a:extLst>
              <a:ext uri="{FF2B5EF4-FFF2-40B4-BE49-F238E27FC236}">
                <a16:creationId xmlns:a16="http://schemas.microsoft.com/office/drawing/2014/main" id="{A5834BD6-EDD0-4DA8-B40D-63A4F881D2D1}"/>
              </a:ext>
            </a:extLst>
          </p:cNvPr>
          <p:cNvSpPr/>
          <p:nvPr/>
        </p:nvSpPr>
        <p:spPr>
          <a:xfrm>
            <a:off x="3929066" y="3203575"/>
            <a:ext cx="2319337" cy="2222500"/>
          </a:xfrm>
          <a:custGeom>
            <a:avLst/>
            <a:gdLst>
              <a:gd name="connsiteX0" fmla="*/ 0 w 5744308"/>
              <a:gd name="connsiteY0" fmla="*/ 0 h 3868615"/>
              <a:gd name="connsiteX1" fmla="*/ 328247 w 5744308"/>
              <a:gd name="connsiteY1" fmla="*/ 78153 h 3868615"/>
              <a:gd name="connsiteX2" fmla="*/ 640862 w 5744308"/>
              <a:gd name="connsiteY2" fmla="*/ 203200 h 3868615"/>
              <a:gd name="connsiteX3" fmla="*/ 859693 w 5744308"/>
              <a:gd name="connsiteY3" fmla="*/ 359507 h 3868615"/>
              <a:gd name="connsiteX4" fmla="*/ 1101970 w 5744308"/>
              <a:gd name="connsiteY4" fmla="*/ 601784 h 3868615"/>
              <a:gd name="connsiteX5" fmla="*/ 2805723 w 5744308"/>
              <a:gd name="connsiteY5" fmla="*/ 2805723 h 3868615"/>
              <a:gd name="connsiteX6" fmla="*/ 3438770 w 5744308"/>
              <a:gd name="connsiteY6" fmla="*/ 3298092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40862 w 5744308"/>
              <a:gd name="connsiteY2" fmla="*/ 203200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687754 w 5744308"/>
              <a:gd name="connsiteY1" fmla="*/ 234461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0523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1101970 w 5744308"/>
              <a:gd name="connsiteY1" fmla="*/ 601784 h 3868615"/>
              <a:gd name="connsiteX2" fmla="*/ 2805723 w 5744308"/>
              <a:gd name="connsiteY2" fmla="*/ 2805723 h 3868615"/>
              <a:gd name="connsiteX3" fmla="*/ 3438770 w 5744308"/>
              <a:gd name="connsiteY3" fmla="*/ 3329354 h 3868615"/>
              <a:gd name="connsiteX4" fmla="*/ 3993662 w 5744308"/>
              <a:gd name="connsiteY4" fmla="*/ 3618523 h 3868615"/>
              <a:gd name="connsiteX5" fmla="*/ 4032739 w 5744308"/>
              <a:gd name="connsiteY5" fmla="*/ 3595077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211015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945968 w 5744308"/>
              <a:gd name="connsiteY2" fmla="*/ 385944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1101970 w 5744308"/>
              <a:gd name="connsiteY1" fmla="*/ 601784 h 3868615"/>
              <a:gd name="connsiteX2" fmla="*/ 2711938 w 5744308"/>
              <a:gd name="connsiteY2" fmla="*/ 2665046 h 3868615"/>
              <a:gd name="connsiteX3" fmla="*/ 3438770 w 5744308"/>
              <a:gd name="connsiteY3" fmla="*/ 3329354 h 3868615"/>
              <a:gd name="connsiteX4" fmla="*/ 3993662 w 5744308"/>
              <a:gd name="connsiteY4" fmla="*/ 3618523 h 3868615"/>
              <a:gd name="connsiteX5" fmla="*/ 4657970 w 5744308"/>
              <a:gd name="connsiteY5" fmla="*/ 3767016 h 3868615"/>
              <a:gd name="connsiteX6" fmla="*/ 5205047 w 5744308"/>
              <a:gd name="connsiteY6" fmla="*/ 3845169 h 3868615"/>
              <a:gd name="connsiteX7" fmla="*/ 5744308 w 5744308"/>
              <a:gd name="connsiteY7"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29812 w 5744308"/>
              <a:gd name="connsiteY1" fmla="*/ 168642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68734 w 5744308"/>
              <a:gd name="connsiteY2" fmla="*/ 390463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68734 w 5744308"/>
              <a:gd name="connsiteY2" fmla="*/ 390463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68734 w 5744308"/>
              <a:gd name="connsiteY2" fmla="*/ 390463 h 3868615"/>
              <a:gd name="connsiteX3" fmla="*/ 1281870 w 5744308"/>
              <a:gd name="connsiteY3" fmla="*/ 743413 h 3868615"/>
              <a:gd name="connsiteX4" fmla="*/ 2913927 w 5744308"/>
              <a:gd name="connsiteY4" fmla="*/ 2610338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44308" h="3868615">
                <a:moveTo>
                  <a:pt x="0" y="0"/>
                </a:moveTo>
                <a:cubicBezTo>
                  <a:pt x="97065" y="40034"/>
                  <a:pt x="437281" y="56673"/>
                  <a:pt x="598737" y="121750"/>
                </a:cubicBezTo>
                <a:cubicBezTo>
                  <a:pt x="760193" y="186827"/>
                  <a:pt x="853247" y="262749"/>
                  <a:pt x="968734" y="390463"/>
                </a:cubicBezTo>
                <a:cubicBezTo>
                  <a:pt x="1052606" y="470469"/>
                  <a:pt x="957671" y="373434"/>
                  <a:pt x="1281870" y="743413"/>
                </a:cubicBezTo>
                <a:lnTo>
                  <a:pt x="2913927" y="2610338"/>
                </a:lnTo>
                <a:cubicBezTo>
                  <a:pt x="3296717" y="3036118"/>
                  <a:pt x="3381820" y="3128759"/>
                  <a:pt x="3578608" y="3298092"/>
                </a:cubicBezTo>
                <a:cubicBezTo>
                  <a:pt x="3775396" y="3467425"/>
                  <a:pt x="3891457" y="3553395"/>
                  <a:pt x="4094657" y="3626339"/>
                </a:cubicBezTo>
                <a:cubicBezTo>
                  <a:pt x="4297857" y="3699283"/>
                  <a:pt x="4472905" y="3730544"/>
                  <a:pt x="4657970" y="3767016"/>
                </a:cubicBezTo>
                <a:cubicBezTo>
                  <a:pt x="4843035" y="3803488"/>
                  <a:pt x="5023991" y="3828236"/>
                  <a:pt x="5205047" y="3845169"/>
                </a:cubicBezTo>
                <a:cubicBezTo>
                  <a:pt x="5386103" y="3862102"/>
                  <a:pt x="5565205" y="3862753"/>
                  <a:pt x="5744308" y="3868615"/>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sp>
        <p:nvSpPr>
          <p:cNvPr id="69" name="TextovéPole 68">
            <a:extLst>
              <a:ext uri="{FF2B5EF4-FFF2-40B4-BE49-F238E27FC236}">
                <a16:creationId xmlns:a16="http://schemas.microsoft.com/office/drawing/2014/main" id="{687DF1C0-D518-47E7-82B4-AFC8D67586E3}"/>
              </a:ext>
            </a:extLst>
          </p:cNvPr>
          <p:cNvSpPr txBox="1">
            <a:spLocks noChangeArrowheads="1"/>
          </p:cNvSpPr>
          <p:nvPr/>
        </p:nvSpPr>
        <p:spPr bwMode="auto">
          <a:xfrm>
            <a:off x="4337050" y="5876925"/>
            <a:ext cx="10493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1600"/>
              <a:t>crit. PvO</a:t>
            </a:r>
            <a:r>
              <a:rPr lang="cs-CZ" altLang="cs-CZ" sz="1600" baseline="-25000"/>
              <a:t>2</a:t>
            </a:r>
          </a:p>
        </p:txBody>
      </p:sp>
      <p:sp>
        <p:nvSpPr>
          <p:cNvPr id="3" name="Šipka dolů 2">
            <a:extLst>
              <a:ext uri="{FF2B5EF4-FFF2-40B4-BE49-F238E27FC236}">
                <a16:creationId xmlns:a16="http://schemas.microsoft.com/office/drawing/2014/main" id="{FFB226E1-08D6-4160-8839-B4EB496AE91D}"/>
              </a:ext>
            </a:extLst>
          </p:cNvPr>
          <p:cNvSpPr/>
          <p:nvPr/>
        </p:nvSpPr>
        <p:spPr>
          <a:xfrm>
            <a:off x="8328025" y="1989138"/>
            <a:ext cx="361950" cy="823912"/>
          </a:xfrm>
          <a:prstGeom prst="downArrow">
            <a:avLst/>
          </a:prstGeom>
        </p:spPr>
        <p:style>
          <a:lnRef idx="1">
            <a:schemeClr val="accent2"/>
          </a:lnRef>
          <a:fillRef idx="2">
            <a:schemeClr val="accent2"/>
          </a:fillRef>
          <a:effectRef idx="1">
            <a:schemeClr val="accent2"/>
          </a:effectRef>
          <a:fontRef idx="minor">
            <a:schemeClr val="dk1"/>
          </a:fontRef>
        </p:style>
        <p:txBody>
          <a:bodyPr anchor="ctr"/>
          <a:lstStyle/>
          <a:p>
            <a:pPr algn="ctr" eaLnBrk="1" hangingPunct="1">
              <a:defRPr/>
            </a:pPr>
            <a:endParaRPr lang="cs-CZ"/>
          </a:p>
        </p:txBody>
      </p:sp>
      <p:sp>
        <p:nvSpPr>
          <p:cNvPr id="66" name="TextovéPole 65">
            <a:extLst>
              <a:ext uri="{FF2B5EF4-FFF2-40B4-BE49-F238E27FC236}">
                <a16:creationId xmlns:a16="http://schemas.microsoft.com/office/drawing/2014/main" id="{28F590AD-C7F6-4C90-ACA9-0D3A4B8D3D7D}"/>
              </a:ext>
            </a:extLst>
          </p:cNvPr>
          <p:cNvSpPr txBox="1"/>
          <p:nvPr/>
        </p:nvSpPr>
        <p:spPr>
          <a:xfrm>
            <a:off x="7751763" y="2843213"/>
            <a:ext cx="1584280" cy="369332"/>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eaLnBrk="1" hangingPunct="1">
              <a:defRPr/>
            </a:pPr>
            <a:r>
              <a:rPr lang="cs-CZ" dirty="0"/>
              <a:t>CaO2 </a:t>
            </a:r>
            <a:r>
              <a:rPr lang="cs-CZ" dirty="0" err="1"/>
              <a:t>decrease</a:t>
            </a:r>
            <a:endParaRPr lang="cs-CZ" dirty="0"/>
          </a:p>
        </p:txBody>
      </p:sp>
      <p:grpSp>
        <p:nvGrpSpPr>
          <p:cNvPr id="5" name="Skupina 71">
            <a:extLst>
              <a:ext uri="{FF2B5EF4-FFF2-40B4-BE49-F238E27FC236}">
                <a16:creationId xmlns:a16="http://schemas.microsoft.com/office/drawing/2014/main" id="{BBB051A4-EC23-422D-8829-CE19CEF97A0A}"/>
              </a:ext>
            </a:extLst>
          </p:cNvPr>
          <p:cNvGrpSpPr>
            <a:grpSpLocks/>
          </p:cNvGrpSpPr>
          <p:nvPr/>
        </p:nvGrpSpPr>
        <p:grpSpPr bwMode="auto">
          <a:xfrm rot="3351237">
            <a:off x="4731698" y="4450965"/>
            <a:ext cx="591829" cy="276999"/>
            <a:chOff x="5814379" y="4611800"/>
            <a:chExt cx="734683" cy="277775"/>
          </a:xfrm>
        </p:grpSpPr>
        <p:sp>
          <p:nvSpPr>
            <p:cNvPr id="73" name="TextovéPole 72">
              <a:extLst>
                <a:ext uri="{FF2B5EF4-FFF2-40B4-BE49-F238E27FC236}">
                  <a16:creationId xmlns:a16="http://schemas.microsoft.com/office/drawing/2014/main" id="{598F0DC4-4907-4AFA-BB53-8B7C57D25058}"/>
                </a:ext>
              </a:extLst>
            </p:cNvPr>
            <p:cNvSpPr txBox="1"/>
            <p:nvPr/>
          </p:nvSpPr>
          <p:spPr>
            <a:xfrm>
              <a:off x="5814379" y="4611800"/>
              <a:ext cx="734683" cy="27777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r" eaLnBrk="1" hangingPunct="1">
                <a:defRPr/>
              </a:pPr>
              <a:r>
                <a:rPr lang="cs-CZ" sz="1200" dirty="0"/>
                <a:t>  CaO2</a:t>
              </a:r>
            </a:p>
          </p:txBody>
        </p:sp>
        <p:sp>
          <p:nvSpPr>
            <p:cNvPr id="74" name="Šipka dolů 73">
              <a:extLst>
                <a:ext uri="{FF2B5EF4-FFF2-40B4-BE49-F238E27FC236}">
                  <a16:creationId xmlns:a16="http://schemas.microsoft.com/office/drawing/2014/main" id="{3638A637-A6C5-495E-9F12-AFC7D189C8C0}"/>
                </a:ext>
              </a:extLst>
            </p:cNvPr>
            <p:cNvSpPr/>
            <p:nvPr/>
          </p:nvSpPr>
          <p:spPr>
            <a:xfrm>
              <a:off x="5908627" y="4671133"/>
              <a:ext cx="55179" cy="176706"/>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eaLnBrk="1" hangingPunct="1">
                <a:defRPr/>
              </a:pPr>
              <a:r>
                <a:rPr lang="cs-CZ" dirty="0"/>
                <a:t>  </a:t>
              </a:r>
            </a:p>
          </p:txBody>
        </p:sp>
      </p:grpSp>
      <p:grpSp>
        <p:nvGrpSpPr>
          <p:cNvPr id="6" name="Skupina 74">
            <a:extLst>
              <a:ext uri="{FF2B5EF4-FFF2-40B4-BE49-F238E27FC236}">
                <a16:creationId xmlns:a16="http://schemas.microsoft.com/office/drawing/2014/main" id="{7852D1F8-AB76-4229-A59E-9A633B814E83}"/>
              </a:ext>
            </a:extLst>
          </p:cNvPr>
          <p:cNvGrpSpPr>
            <a:grpSpLocks/>
          </p:cNvGrpSpPr>
          <p:nvPr/>
        </p:nvGrpSpPr>
        <p:grpSpPr bwMode="auto">
          <a:xfrm rot="3351237">
            <a:off x="5451625" y="4146167"/>
            <a:ext cx="591829" cy="276999"/>
            <a:chOff x="5814378" y="4612593"/>
            <a:chExt cx="734683" cy="276188"/>
          </a:xfrm>
        </p:grpSpPr>
        <p:sp>
          <p:nvSpPr>
            <p:cNvPr id="76" name="TextovéPole 75">
              <a:extLst>
                <a:ext uri="{FF2B5EF4-FFF2-40B4-BE49-F238E27FC236}">
                  <a16:creationId xmlns:a16="http://schemas.microsoft.com/office/drawing/2014/main" id="{0C261726-6C87-4D25-BDFD-FC070CDEE260}"/>
                </a:ext>
              </a:extLst>
            </p:cNvPr>
            <p:cNvSpPr txBox="1"/>
            <p:nvPr/>
          </p:nvSpPr>
          <p:spPr>
            <a:xfrm>
              <a:off x="5814378" y="4612593"/>
              <a:ext cx="734683" cy="276188"/>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r" eaLnBrk="1" hangingPunct="1">
                <a:defRPr/>
              </a:pPr>
              <a:r>
                <a:rPr lang="cs-CZ" sz="1200" dirty="0"/>
                <a:t>  CaO2</a:t>
              </a:r>
            </a:p>
          </p:txBody>
        </p:sp>
        <p:sp>
          <p:nvSpPr>
            <p:cNvPr id="77" name="Šipka dolů 76">
              <a:extLst>
                <a:ext uri="{FF2B5EF4-FFF2-40B4-BE49-F238E27FC236}">
                  <a16:creationId xmlns:a16="http://schemas.microsoft.com/office/drawing/2014/main" id="{A2EFAEF2-8715-4650-B9DD-F29072D7ECAA}"/>
                </a:ext>
              </a:extLst>
            </p:cNvPr>
            <p:cNvSpPr/>
            <p:nvPr/>
          </p:nvSpPr>
          <p:spPr>
            <a:xfrm>
              <a:off x="5915901" y="4653720"/>
              <a:ext cx="55179" cy="17728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eaLnBrk="1" hangingPunct="1">
                <a:defRPr/>
              </a:pPr>
              <a:r>
                <a:rPr lang="cs-CZ" dirty="0"/>
                <a:t>  </a:t>
              </a:r>
            </a:p>
          </p:txBody>
        </p:sp>
      </p:grpSp>
      <p:sp>
        <p:nvSpPr>
          <p:cNvPr id="41" name="TextovéPole 40">
            <a:extLst>
              <a:ext uri="{FF2B5EF4-FFF2-40B4-BE49-F238E27FC236}">
                <a16:creationId xmlns:a16="http://schemas.microsoft.com/office/drawing/2014/main" id="{997BF55A-9E19-40A9-A9AB-D55EE5CC1BB3}"/>
              </a:ext>
            </a:extLst>
          </p:cNvPr>
          <p:cNvSpPr txBox="1"/>
          <p:nvPr/>
        </p:nvSpPr>
        <p:spPr>
          <a:xfrm>
            <a:off x="6497638" y="1395416"/>
            <a:ext cx="2961580" cy="646331"/>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eaLnBrk="1" hangingPunct="1">
              <a:defRPr/>
            </a:pPr>
            <a:r>
              <a:rPr lang="cs-CZ" dirty="0"/>
              <a:t>PaO2 </a:t>
            </a:r>
            <a:r>
              <a:rPr lang="cs-CZ" dirty="0" err="1"/>
              <a:t>decrease</a:t>
            </a:r>
            <a:endParaRPr lang="cs-CZ" dirty="0"/>
          </a:p>
          <a:p>
            <a:pPr eaLnBrk="1" hangingPunct="1">
              <a:defRPr/>
            </a:pPr>
            <a:r>
              <a:rPr lang="cs-CZ" dirty="0" err="1"/>
              <a:t>or</a:t>
            </a:r>
            <a:r>
              <a:rPr lang="cs-CZ" dirty="0"/>
              <a:t> </a:t>
            </a:r>
            <a:r>
              <a:rPr lang="cs-CZ" dirty="0" err="1"/>
              <a:t>Hb</a:t>
            </a:r>
            <a:r>
              <a:rPr lang="cs-CZ" dirty="0"/>
              <a:t> </a:t>
            </a:r>
            <a:r>
              <a:rPr lang="cs-CZ" dirty="0" err="1"/>
              <a:t>concentration</a:t>
            </a:r>
            <a:r>
              <a:rPr lang="cs-CZ" dirty="0"/>
              <a:t> </a:t>
            </a:r>
            <a:r>
              <a:rPr lang="cs-CZ" dirty="0" err="1"/>
              <a:t>decrease</a:t>
            </a:r>
            <a:endParaRPr lang="cs-CZ" dirty="0"/>
          </a:p>
        </p:txBody>
      </p:sp>
      <p:sp>
        <p:nvSpPr>
          <p:cNvPr id="126011" name="TextovéPole 30">
            <a:extLst>
              <a:ext uri="{FF2B5EF4-FFF2-40B4-BE49-F238E27FC236}">
                <a16:creationId xmlns:a16="http://schemas.microsoft.com/office/drawing/2014/main" id="{BE2F8EA8-1B21-4D0D-A058-7913B6CED531}"/>
              </a:ext>
            </a:extLst>
          </p:cNvPr>
          <p:cNvSpPr txBox="1">
            <a:spLocks noChangeArrowheads="1"/>
          </p:cNvSpPr>
          <p:nvPr/>
        </p:nvSpPr>
        <p:spPr bwMode="auto">
          <a:xfrm>
            <a:off x="5280028" y="6159500"/>
            <a:ext cx="26209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a:t>Venous PO2, mmHg</a:t>
            </a:r>
          </a:p>
        </p:txBody>
      </p:sp>
      <p:sp>
        <p:nvSpPr>
          <p:cNvPr id="126012" name="TextovéPole 60">
            <a:extLst>
              <a:ext uri="{FF2B5EF4-FFF2-40B4-BE49-F238E27FC236}">
                <a16:creationId xmlns:a16="http://schemas.microsoft.com/office/drawing/2014/main" id="{F4B2D6CB-9C7A-4954-B15D-6770BC52A0D1}"/>
              </a:ext>
            </a:extLst>
          </p:cNvPr>
          <p:cNvSpPr txBox="1">
            <a:spLocks noChangeArrowheads="1"/>
          </p:cNvSpPr>
          <p:nvPr/>
        </p:nvSpPr>
        <p:spPr bwMode="auto">
          <a:xfrm rot="16200000">
            <a:off x="246857" y="3391694"/>
            <a:ext cx="45958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cs-CZ" sz="2000" b="1"/>
              <a:t>Oxygen consumption (VO2) ml / min</a:t>
            </a:r>
            <a:endParaRPr lang="cs-CZ" altLang="cs-CZ" sz="2000" b="1"/>
          </a:p>
        </p:txBody>
      </p:sp>
      <p:sp>
        <p:nvSpPr>
          <p:cNvPr id="70" name="Šipka dolů 2">
            <a:extLst>
              <a:ext uri="{FF2B5EF4-FFF2-40B4-BE49-F238E27FC236}">
                <a16:creationId xmlns:a16="http://schemas.microsoft.com/office/drawing/2014/main" id="{400949A2-4170-488C-8405-9189BF46BC6D}"/>
              </a:ext>
            </a:extLst>
          </p:cNvPr>
          <p:cNvSpPr/>
          <p:nvPr/>
        </p:nvSpPr>
        <p:spPr>
          <a:xfrm>
            <a:off x="8314242" y="3221327"/>
            <a:ext cx="361950" cy="823912"/>
          </a:xfrm>
          <a:prstGeom prst="downArrow">
            <a:avLst/>
          </a:prstGeom>
        </p:spPr>
        <p:style>
          <a:lnRef idx="1">
            <a:schemeClr val="accent2"/>
          </a:lnRef>
          <a:fillRef idx="2">
            <a:schemeClr val="accent2"/>
          </a:fillRef>
          <a:effectRef idx="1">
            <a:schemeClr val="accent2"/>
          </a:effectRef>
          <a:fontRef idx="minor">
            <a:schemeClr val="dk1"/>
          </a:fontRef>
        </p:style>
        <p:txBody>
          <a:bodyPr anchor="ctr"/>
          <a:lstStyle/>
          <a:p>
            <a:pPr algn="ctr" eaLnBrk="1" hangingPunct="1">
              <a:defRPr/>
            </a:pPr>
            <a:endParaRPr lang="cs-CZ"/>
          </a:p>
        </p:txBody>
      </p:sp>
      <p:sp>
        <p:nvSpPr>
          <p:cNvPr id="72" name="TextovéPole 71">
            <a:extLst>
              <a:ext uri="{FF2B5EF4-FFF2-40B4-BE49-F238E27FC236}">
                <a16:creationId xmlns:a16="http://schemas.microsoft.com/office/drawing/2014/main" id="{51F63C23-3D5F-4F12-8F48-9207B9BA5225}"/>
              </a:ext>
            </a:extLst>
          </p:cNvPr>
          <p:cNvSpPr txBox="1"/>
          <p:nvPr/>
        </p:nvSpPr>
        <p:spPr>
          <a:xfrm>
            <a:off x="7439027" y="4059796"/>
            <a:ext cx="2260299" cy="646331"/>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wrap="square">
            <a:spAutoFit/>
          </a:bodyPr>
          <a:lstStyle/>
          <a:p>
            <a:pPr algn="ctr" eaLnBrk="1" hangingPunct="1">
              <a:defRPr/>
            </a:pPr>
            <a:r>
              <a:rPr lang="cs-CZ" dirty="0">
                <a:solidFill>
                  <a:schemeClr val="bg1"/>
                </a:solidFill>
              </a:rPr>
              <a:t>Oxygen </a:t>
            </a:r>
            <a:r>
              <a:rPr lang="cs-CZ" dirty="0" err="1">
                <a:solidFill>
                  <a:schemeClr val="bg1"/>
                </a:solidFill>
              </a:rPr>
              <a:t>Delivery</a:t>
            </a:r>
            <a:r>
              <a:rPr lang="cs-CZ" dirty="0">
                <a:solidFill>
                  <a:schemeClr val="bg1"/>
                </a:solidFill>
              </a:rPr>
              <a:t> </a:t>
            </a:r>
            <a:r>
              <a:rPr lang="cs-CZ" dirty="0" err="1">
                <a:solidFill>
                  <a:schemeClr val="bg1"/>
                </a:solidFill>
              </a:rPr>
              <a:t>decrease</a:t>
            </a:r>
            <a:endParaRPr lang="cs-CZ" dirty="0">
              <a:solidFill>
                <a:schemeClr val="bg1"/>
              </a:solidFill>
            </a:endParaRPr>
          </a:p>
        </p:txBody>
      </p:sp>
    </p:spTree>
    <p:extLst>
      <p:ext uri="{BB962C8B-B14F-4D97-AF65-F5344CB8AC3E}">
        <p14:creationId xmlns:p14="http://schemas.microsoft.com/office/powerpoint/2010/main" val="2226494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childTnLst>
                                </p:cTn>
                              </p:par>
                              <p:par>
                                <p:cTn id="8" presetID="1"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63"/>
                                        </p:tgtEl>
                                        <p:attrNameLst>
                                          <p:attrName>style.visibility</p:attrName>
                                        </p:attrNameLst>
                                      </p:cBhvr>
                                      <p:to>
                                        <p:strVal val="visible"/>
                                      </p:to>
                                    </p:set>
                                    <p:animEffect transition="in" filter="fade">
                                      <p:cBhvr>
                                        <p:cTn id="14" dur="500"/>
                                        <p:tgtEl>
                                          <p:spTgt spid="63"/>
                                        </p:tgtEl>
                                      </p:cBhvr>
                                    </p:animEffec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6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BEFF3"/>
        </a:solidFill>
        <a:effectLst/>
      </p:bgPr>
    </p:bg>
    <p:spTree>
      <p:nvGrpSpPr>
        <p:cNvPr id="1" name=""/>
        <p:cNvGrpSpPr/>
        <p:nvPr/>
      </p:nvGrpSpPr>
      <p:grpSpPr>
        <a:xfrm>
          <a:off x="0" y="0"/>
          <a:ext cx="0" cy="0"/>
          <a:chOff x="0" y="0"/>
          <a:chExt cx="0" cy="0"/>
        </a:xfrm>
      </p:grpSpPr>
      <p:pic>
        <p:nvPicPr>
          <p:cNvPr id="25602" name="Picture 3" descr="sejmout010">
            <a:extLst>
              <a:ext uri="{FF2B5EF4-FFF2-40B4-BE49-F238E27FC236}">
                <a16:creationId xmlns:a16="http://schemas.microsoft.com/office/drawing/2014/main" id="{D3616B05-D594-518D-7B1F-15228965FB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698" r="-594"/>
          <a:stretch>
            <a:fillRect/>
          </a:stretch>
        </p:blipFill>
        <p:spPr bwMode="auto">
          <a:xfrm>
            <a:off x="1524000" y="0"/>
            <a:ext cx="9144000" cy="453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023B4528-C73E-4F96-B3AE-EFAA4C8FCC84}"/>
              </a:ext>
            </a:extLst>
          </p:cNvPr>
          <p:cNvSpPr/>
          <p:nvPr/>
        </p:nvSpPr>
        <p:spPr>
          <a:xfrm>
            <a:off x="3935416" y="1268413"/>
            <a:ext cx="5761037" cy="41767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cxnSp>
        <p:nvCxnSpPr>
          <p:cNvPr id="4" name="Přímá spojnice 3">
            <a:extLst>
              <a:ext uri="{FF2B5EF4-FFF2-40B4-BE49-F238E27FC236}">
                <a16:creationId xmlns:a16="http://schemas.microsoft.com/office/drawing/2014/main" id="{DB61173A-0112-45CA-A25A-D061B121B72B}"/>
              </a:ext>
            </a:extLst>
          </p:cNvPr>
          <p:cNvCxnSpPr/>
          <p:nvPr/>
        </p:nvCxnSpPr>
        <p:spPr>
          <a:xfrm>
            <a:off x="3863975" y="4524375"/>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Přímá spojnice 7">
            <a:extLst>
              <a:ext uri="{FF2B5EF4-FFF2-40B4-BE49-F238E27FC236}">
                <a16:creationId xmlns:a16="http://schemas.microsoft.com/office/drawing/2014/main" id="{6CD04AFA-12F4-472E-AA45-3714644057F9}"/>
              </a:ext>
            </a:extLst>
          </p:cNvPr>
          <p:cNvCxnSpPr/>
          <p:nvPr/>
        </p:nvCxnSpPr>
        <p:spPr>
          <a:xfrm>
            <a:off x="3792541" y="4494213"/>
            <a:ext cx="1047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Přímá spojnice 11">
            <a:extLst>
              <a:ext uri="{FF2B5EF4-FFF2-40B4-BE49-F238E27FC236}">
                <a16:creationId xmlns:a16="http://schemas.microsoft.com/office/drawing/2014/main" id="{F79449F3-EE74-4025-981B-7CF3B5E53F82}"/>
              </a:ext>
            </a:extLst>
          </p:cNvPr>
          <p:cNvCxnSpPr/>
          <p:nvPr/>
        </p:nvCxnSpPr>
        <p:spPr>
          <a:xfrm>
            <a:off x="3830641" y="3548063"/>
            <a:ext cx="1047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Přímá spojnice 12">
            <a:extLst>
              <a:ext uri="{FF2B5EF4-FFF2-40B4-BE49-F238E27FC236}">
                <a16:creationId xmlns:a16="http://schemas.microsoft.com/office/drawing/2014/main" id="{8A6EF140-440A-41B3-BD58-DE455E7853EC}"/>
              </a:ext>
            </a:extLst>
          </p:cNvPr>
          <p:cNvCxnSpPr/>
          <p:nvPr/>
        </p:nvCxnSpPr>
        <p:spPr>
          <a:xfrm>
            <a:off x="3806828" y="2586038"/>
            <a:ext cx="1063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Přímá spojnice 13">
            <a:extLst>
              <a:ext uri="{FF2B5EF4-FFF2-40B4-BE49-F238E27FC236}">
                <a16:creationId xmlns:a16="http://schemas.microsoft.com/office/drawing/2014/main" id="{5A291F45-9924-4668-B2E7-ABC7B9DDA367}"/>
              </a:ext>
            </a:extLst>
          </p:cNvPr>
          <p:cNvCxnSpPr/>
          <p:nvPr/>
        </p:nvCxnSpPr>
        <p:spPr>
          <a:xfrm>
            <a:off x="3814763" y="1628775"/>
            <a:ext cx="106362" cy="0"/>
          </a:xfrm>
          <a:prstGeom prst="line">
            <a:avLst/>
          </a:prstGeom>
        </p:spPr>
        <p:style>
          <a:lnRef idx="1">
            <a:schemeClr val="accent1"/>
          </a:lnRef>
          <a:fillRef idx="0">
            <a:schemeClr val="accent1"/>
          </a:fillRef>
          <a:effectRef idx="0">
            <a:schemeClr val="accent1"/>
          </a:effectRef>
          <a:fontRef idx="minor">
            <a:schemeClr val="tx1"/>
          </a:fontRef>
        </p:style>
      </p:cxnSp>
      <p:sp>
        <p:nvSpPr>
          <p:cNvPr id="121864" name="TextovéPole 9">
            <a:extLst>
              <a:ext uri="{FF2B5EF4-FFF2-40B4-BE49-F238E27FC236}">
                <a16:creationId xmlns:a16="http://schemas.microsoft.com/office/drawing/2014/main" id="{1896F013-E23C-4746-ABAE-59126A75102E}"/>
              </a:ext>
            </a:extLst>
          </p:cNvPr>
          <p:cNvSpPr txBox="1">
            <a:spLocks noChangeArrowheads="1"/>
          </p:cNvSpPr>
          <p:nvPr/>
        </p:nvSpPr>
        <p:spPr bwMode="auto">
          <a:xfrm>
            <a:off x="3143253" y="431641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1000</a:t>
            </a:r>
          </a:p>
        </p:txBody>
      </p:sp>
      <p:sp>
        <p:nvSpPr>
          <p:cNvPr id="121865" name="TextovéPole 15">
            <a:extLst>
              <a:ext uri="{FF2B5EF4-FFF2-40B4-BE49-F238E27FC236}">
                <a16:creationId xmlns:a16="http://schemas.microsoft.com/office/drawing/2014/main" id="{E821DC0D-2096-4CCE-A208-BD69C9B42063}"/>
              </a:ext>
            </a:extLst>
          </p:cNvPr>
          <p:cNvSpPr txBox="1">
            <a:spLocks noChangeArrowheads="1"/>
          </p:cNvSpPr>
          <p:nvPr/>
        </p:nvSpPr>
        <p:spPr bwMode="auto">
          <a:xfrm>
            <a:off x="3138491" y="3355975"/>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2000</a:t>
            </a:r>
          </a:p>
        </p:txBody>
      </p:sp>
      <p:sp>
        <p:nvSpPr>
          <p:cNvPr id="121866" name="TextovéPole 16">
            <a:extLst>
              <a:ext uri="{FF2B5EF4-FFF2-40B4-BE49-F238E27FC236}">
                <a16:creationId xmlns:a16="http://schemas.microsoft.com/office/drawing/2014/main" id="{61C1FEA0-7A1F-4135-8D1F-E50ED8417B5E}"/>
              </a:ext>
            </a:extLst>
          </p:cNvPr>
          <p:cNvSpPr txBox="1">
            <a:spLocks noChangeArrowheads="1"/>
          </p:cNvSpPr>
          <p:nvPr/>
        </p:nvSpPr>
        <p:spPr bwMode="auto">
          <a:xfrm>
            <a:off x="3184528" y="241141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3000</a:t>
            </a:r>
          </a:p>
        </p:txBody>
      </p:sp>
      <p:sp>
        <p:nvSpPr>
          <p:cNvPr id="121867" name="TextovéPole 17">
            <a:extLst>
              <a:ext uri="{FF2B5EF4-FFF2-40B4-BE49-F238E27FC236}">
                <a16:creationId xmlns:a16="http://schemas.microsoft.com/office/drawing/2014/main" id="{15FE53DA-C53E-41D3-8EEE-B891B5D5A486}"/>
              </a:ext>
            </a:extLst>
          </p:cNvPr>
          <p:cNvSpPr txBox="1">
            <a:spLocks noChangeArrowheads="1"/>
          </p:cNvSpPr>
          <p:nvPr/>
        </p:nvSpPr>
        <p:spPr bwMode="auto">
          <a:xfrm>
            <a:off x="3187703" y="145256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4000</a:t>
            </a:r>
          </a:p>
        </p:txBody>
      </p:sp>
      <p:sp>
        <p:nvSpPr>
          <p:cNvPr id="121868" name="TextovéPole 18">
            <a:extLst>
              <a:ext uri="{FF2B5EF4-FFF2-40B4-BE49-F238E27FC236}">
                <a16:creationId xmlns:a16="http://schemas.microsoft.com/office/drawing/2014/main" id="{7C31A33E-B894-4D1A-9B09-7B765C289DC3}"/>
              </a:ext>
            </a:extLst>
          </p:cNvPr>
          <p:cNvSpPr txBox="1">
            <a:spLocks noChangeArrowheads="1"/>
          </p:cNvSpPr>
          <p:nvPr/>
        </p:nvSpPr>
        <p:spPr bwMode="auto">
          <a:xfrm>
            <a:off x="3778250" y="5795963"/>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0</a:t>
            </a:r>
          </a:p>
        </p:txBody>
      </p:sp>
      <p:sp>
        <p:nvSpPr>
          <p:cNvPr id="121869" name="TextovéPole 19">
            <a:extLst>
              <a:ext uri="{FF2B5EF4-FFF2-40B4-BE49-F238E27FC236}">
                <a16:creationId xmlns:a16="http://schemas.microsoft.com/office/drawing/2014/main" id="{CC63ECD0-B033-482D-8DE5-F74663B1E908}"/>
              </a:ext>
            </a:extLst>
          </p:cNvPr>
          <p:cNvSpPr txBox="1">
            <a:spLocks noChangeArrowheads="1"/>
          </p:cNvSpPr>
          <p:nvPr/>
        </p:nvSpPr>
        <p:spPr bwMode="auto">
          <a:xfrm>
            <a:off x="4295775"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a:t>
            </a:r>
          </a:p>
        </p:txBody>
      </p:sp>
      <p:sp>
        <p:nvSpPr>
          <p:cNvPr id="121870" name="TextovéPole 20">
            <a:extLst>
              <a:ext uri="{FF2B5EF4-FFF2-40B4-BE49-F238E27FC236}">
                <a16:creationId xmlns:a16="http://schemas.microsoft.com/office/drawing/2014/main" id="{A1B4F432-E498-49A7-93E3-93C1CA6C3C77}"/>
              </a:ext>
            </a:extLst>
          </p:cNvPr>
          <p:cNvSpPr txBox="1">
            <a:spLocks noChangeArrowheads="1"/>
          </p:cNvSpPr>
          <p:nvPr/>
        </p:nvSpPr>
        <p:spPr bwMode="auto">
          <a:xfrm>
            <a:off x="4862513"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20</a:t>
            </a:r>
          </a:p>
        </p:txBody>
      </p:sp>
      <p:sp>
        <p:nvSpPr>
          <p:cNvPr id="121871" name="TextovéPole 21">
            <a:extLst>
              <a:ext uri="{FF2B5EF4-FFF2-40B4-BE49-F238E27FC236}">
                <a16:creationId xmlns:a16="http://schemas.microsoft.com/office/drawing/2014/main" id="{A099E67E-D58C-4F9E-8A74-F9F273BCA88C}"/>
              </a:ext>
            </a:extLst>
          </p:cNvPr>
          <p:cNvSpPr txBox="1">
            <a:spLocks noChangeArrowheads="1"/>
          </p:cNvSpPr>
          <p:nvPr/>
        </p:nvSpPr>
        <p:spPr bwMode="auto">
          <a:xfrm>
            <a:off x="5435600"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30</a:t>
            </a:r>
          </a:p>
        </p:txBody>
      </p:sp>
      <p:sp>
        <p:nvSpPr>
          <p:cNvPr id="121872" name="TextovéPole 22">
            <a:extLst>
              <a:ext uri="{FF2B5EF4-FFF2-40B4-BE49-F238E27FC236}">
                <a16:creationId xmlns:a16="http://schemas.microsoft.com/office/drawing/2014/main" id="{9495DB84-6ACA-4648-926A-6A16BCB7CF65}"/>
              </a:ext>
            </a:extLst>
          </p:cNvPr>
          <p:cNvSpPr txBox="1">
            <a:spLocks noChangeArrowheads="1"/>
          </p:cNvSpPr>
          <p:nvPr/>
        </p:nvSpPr>
        <p:spPr bwMode="auto">
          <a:xfrm>
            <a:off x="600868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40</a:t>
            </a:r>
          </a:p>
        </p:txBody>
      </p:sp>
      <p:sp>
        <p:nvSpPr>
          <p:cNvPr id="121873" name="TextovéPole 23">
            <a:extLst>
              <a:ext uri="{FF2B5EF4-FFF2-40B4-BE49-F238E27FC236}">
                <a16:creationId xmlns:a16="http://schemas.microsoft.com/office/drawing/2014/main" id="{498F9F69-A2A2-466A-896C-3D9DBF178B0B}"/>
              </a:ext>
            </a:extLst>
          </p:cNvPr>
          <p:cNvSpPr txBox="1">
            <a:spLocks noChangeArrowheads="1"/>
          </p:cNvSpPr>
          <p:nvPr/>
        </p:nvSpPr>
        <p:spPr bwMode="auto">
          <a:xfrm>
            <a:off x="6589713"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50</a:t>
            </a:r>
          </a:p>
        </p:txBody>
      </p:sp>
      <p:sp>
        <p:nvSpPr>
          <p:cNvPr id="121874" name="TextovéPole 24">
            <a:extLst>
              <a:ext uri="{FF2B5EF4-FFF2-40B4-BE49-F238E27FC236}">
                <a16:creationId xmlns:a16="http://schemas.microsoft.com/office/drawing/2014/main" id="{39FB965C-5774-418E-8520-5F6B88E52031}"/>
              </a:ext>
            </a:extLst>
          </p:cNvPr>
          <p:cNvSpPr txBox="1">
            <a:spLocks noChangeArrowheads="1"/>
          </p:cNvSpPr>
          <p:nvPr/>
        </p:nvSpPr>
        <p:spPr bwMode="auto">
          <a:xfrm>
            <a:off x="717073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60</a:t>
            </a:r>
          </a:p>
        </p:txBody>
      </p:sp>
      <p:sp>
        <p:nvSpPr>
          <p:cNvPr id="121875" name="TextovéPole 25">
            <a:extLst>
              <a:ext uri="{FF2B5EF4-FFF2-40B4-BE49-F238E27FC236}">
                <a16:creationId xmlns:a16="http://schemas.microsoft.com/office/drawing/2014/main" id="{70213F55-7E3D-4568-B0FA-B7EDDFD3294F}"/>
              </a:ext>
            </a:extLst>
          </p:cNvPr>
          <p:cNvSpPr txBox="1">
            <a:spLocks noChangeArrowheads="1"/>
          </p:cNvSpPr>
          <p:nvPr/>
        </p:nvSpPr>
        <p:spPr bwMode="auto">
          <a:xfrm>
            <a:off x="773588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70</a:t>
            </a:r>
          </a:p>
        </p:txBody>
      </p:sp>
      <p:sp>
        <p:nvSpPr>
          <p:cNvPr id="121876" name="TextovéPole 26">
            <a:extLst>
              <a:ext uri="{FF2B5EF4-FFF2-40B4-BE49-F238E27FC236}">
                <a16:creationId xmlns:a16="http://schemas.microsoft.com/office/drawing/2014/main" id="{A3AED842-A0F6-4C4F-9232-6385F243995F}"/>
              </a:ext>
            </a:extLst>
          </p:cNvPr>
          <p:cNvSpPr txBox="1">
            <a:spLocks noChangeArrowheads="1"/>
          </p:cNvSpPr>
          <p:nvPr/>
        </p:nvSpPr>
        <p:spPr bwMode="auto">
          <a:xfrm>
            <a:off x="8308975"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80</a:t>
            </a:r>
          </a:p>
        </p:txBody>
      </p:sp>
      <p:sp>
        <p:nvSpPr>
          <p:cNvPr id="121877" name="TextovéPole 27">
            <a:extLst>
              <a:ext uri="{FF2B5EF4-FFF2-40B4-BE49-F238E27FC236}">
                <a16:creationId xmlns:a16="http://schemas.microsoft.com/office/drawing/2014/main" id="{98DFEBD4-BD32-4AB7-A3B5-C971CC597F45}"/>
              </a:ext>
            </a:extLst>
          </p:cNvPr>
          <p:cNvSpPr txBox="1">
            <a:spLocks noChangeArrowheads="1"/>
          </p:cNvSpPr>
          <p:nvPr/>
        </p:nvSpPr>
        <p:spPr bwMode="auto">
          <a:xfrm>
            <a:off x="8878888" y="5580063"/>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90</a:t>
            </a:r>
          </a:p>
        </p:txBody>
      </p:sp>
      <p:sp>
        <p:nvSpPr>
          <p:cNvPr id="121878" name="TextovéPole 28">
            <a:extLst>
              <a:ext uri="{FF2B5EF4-FFF2-40B4-BE49-F238E27FC236}">
                <a16:creationId xmlns:a16="http://schemas.microsoft.com/office/drawing/2014/main" id="{EF1F74FD-5BA7-4D7F-BE53-FFA06004F30C}"/>
              </a:ext>
            </a:extLst>
          </p:cNvPr>
          <p:cNvSpPr txBox="1">
            <a:spLocks noChangeArrowheads="1"/>
          </p:cNvSpPr>
          <p:nvPr/>
        </p:nvSpPr>
        <p:spPr bwMode="auto">
          <a:xfrm>
            <a:off x="9409116" y="5578475"/>
            <a:ext cx="5693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100</a:t>
            </a:r>
          </a:p>
        </p:txBody>
      </p:sp>
      <p:sp>
        <p:nvSpPr>
          <p:cNvPr id="121879" name="TextovéPole 29">
            <a:extLst>
              <a:ext uri="{FF2B5EF4-FFF2-40B4-BE49-F238E27FC236}">
                <a16:creationId xmlns:a16="http://schemas.microsoft.com/office/drawing/2014/main" id="{F8462EAA-3A5A-4FA7-ABF1-C7AF75C50004}"/>
              </a:ext>
            </a:extLst>
          </p:cNvPr>
          <p:cNvSpPr txBox="1">
            <a:spLocks noChangeArrowheads="1"/>
          </p:cNvSpPr>
          <p:nvPr/>
        </p:nvSpPr>
        <p:spPr bwMode="auto">
          <a:xfrm>
            <a:off x="3536950" y="5260975"/>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0</a:t>
            </a:r>
          </a:p>
        </p:txBody>
      </p:sp>
      <p:cxnSp>
        <p:nvCxnSpPr>
          <p:cNvPr id="15" name="Přímá spojnice 14">
            <a:extLst>
              <a:ext uri="{FF2B5EF4-FFF2-40B4-BE49-F238E27FC236}">
                <a16:creationId xmlns:a16="http://schemas.microsoft.com/office/drawing/2014/main" id="{343C10AE-EE1A-4AF7-8D39-133EFB1C17A4}"/>
              </a:ext>
            </a:extLst>
          </p:cNvPr>
          <p:cNvCxnSpPr/>
          <p:nvPr/>
        </p:nvCxnSpPr>
        <p:spPr>
          <a:xfrm flipH="1">
            <a:off x="3935413" y="5445125"/>
            <a:ext cx="0" cy="1841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Přímá spojnice 32">
            <a:extLst>
              <a:ext uri="{FF2B5EF4-FFF2-40B4-BE49-F238E27FC236}">
                <a16:creationId xmlns:a16="http://schemas.microsoft.com/office/drawing/2014/main" id="{4E558FD3-CD15-4499-9C19-104154489DB3}"/>
              </a:ext>
            </a:extLst>
          </p:cNvPr>
          <p:cNvCxnSpPr/>
          <p:nvPr/>
        </p:nvCxnSpPr>
        <p:spPr>
          <a:xfrm>
            <a:off x="4511675"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Přímá spojnice 33">
            <a:extLst>
              <a:ext uri="{FF2B5EF4-FFF2-40B4-BE49-F238E27FC236}">
                <a16:creationId xmlns:a16="http://schemas.microsoft.com/office/drawing/2014/main" id="{1188C548-E260-4112-827A-67A13D55DEE7}"/>
              </a:ext>
            </a:extLst>
          </p:cNvPr>
          <p:cNvCxnSpPr/>
          <p:nvPr/>
        </p:nvCxnSpPr>
        <p:spPr>
          <a:xfrm>
            <a:off x="50800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Přímá spojnice 34">
            <a:extLst>
              <a:ext uri="{FF2B5EF4-FFF2-40B4-BE49-F238E27FC236}">
                <a16:creationId xmlns:a16="http://schemas.microsoft.com/office/drawing/2014/main" id="{B3BE50DA-4CE5-4F71-8834-5DD5A047C3BE}"/>
              </a:ext>
            </a:extLst>
          </p:cNvPr>
          <p:cNvCxnSpPr/>
          <p:nvPr/>
        </p:nvCxnSpPr>
        <p:spPr>
          <a:xfrm>
            <a:off x="564673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Přímá spojnice 50">
            <a:extLst>
              <a:ext uri="{FF2B5EF4-FFF2-40B4-BE49-F238E27FC236}">
                <a16:creationId xmlns:a16="http://schemas.microsoft.com/office/drawing/2014/main" id="{3F559AF4-E9E8-427F-902A-F3CFC97BC37F}"/>
              </a:ext>
            </a:extLst>
          </p:cNvPr>
          <p:cNvCxnSpPr/>
          <p:nvPr/>
        </p:nvCxnSpPr>
        <p:spPr>
          <a:xfrm>
            <a:off x="6232525"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Přímá spojnice 54">
            <a:extLst>
              <a:ext uri="{FF2B5EF4-FFF2-40B4-BE49-F238E27FC236}">
                <a16:creationId xmlns:a16="http://schemas.microsoft.com/office/drawing/2014/main" id="{10DAADC4-0739-4763-B771-DD765DAD313C}"/>
              </a:ext>
            </a:extLst>
          </p:cNvPr>
          <p:cNvCxnSpPr/>
          <p:nvPr/>
        </p:nvCxnSpPr>
        <p:spPr>
          <a:xfrm>
            <a:off x="68087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Přímá spojnice 55">
            <a:extLst>
              <a:ext uri="{FF2B5EF4-FFF2-40B4-BE49-F238E27FC236}">
                <a16:creationId xmlns:a16="http://schemas.microsoft.com/office/drawing/2014/main" id="{20904D52-34C8-4A7D-AE0D-3B41375333E7}"/>
              </a:ext>
            </a:extLst>
          </p:cNvPr>
          <p:cNvCxnSpPr/>
          <p:nvPr/>
        </p:nvCxnSpPr>
        <p:spPr>
          <a:xfrm>
            <a:off x="73914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Přímá spojnice 56">
            <a:extLst>
              <a:ext uri="{FF2B5EF4-FFF2-40B4-BE49-F238E27FC236}">
                <a16:creationId xmlns:a16="http://schemas.microsoft.com/office/drawing/2014/main" id="{55BF18D6-697E-4A55-9CD3-1750F6F2127D}"/>
              </a:ext>
            </a:extLst>
          </p:cNvPr>
          <p:cNvCxnSpPr/>
          <p:nvPr/>
        </p:nvCxnSpPr>
        <p:spPr>
          <a:xfrm>
            <a:off x="79756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Přímá spojnice 57">
            <a:extLst>
              <a:ext uri="{FF2B5EF4-FFF2-40B4-BE49-F238E27FC236}">
                <a16:creationId xmlns:a16="http://schemas.microsoft.com/office/drawing/2014/main" id="{958F9BF4-2982-4659-A249-0D52F8696450}"/>
              </a:ext>
            </a:extLst>
          </p:cNvPr>
          <p:cNvCxnSpPr/>
          <p:nvPr/>
        </p:nvCxnSpPr>
        <p:spPr>
          <a:xfrm>
            <a:off x="85359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Přímá spojnice 58">
            <a:extLst>
              <a:ext uri="{FF2B5EF4-FFF2-40B4-BE49-F238E27FC236}">
                <a16:creationId xmlns:a16="http://schemas.microsoft.com/office/drawing/2014/main" id="{CAD4B75B-4B64-4BDA-A25E-9728DDD8FDF3}"/>
              </a:ext>
            </a:extLst>
          </p:cNvPr>
          <p:cNvCxnSpPr/>
          <p:nvPr/>
        </p:nvCxnSpPr>
        <p:spPr>
          <a:xfrm>
            <a:off x="91201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Přímá spojnice 59">
            <a:extLst>
              <a:ext uri="{FF2B5EF4-FFF2-40B4-BE49-F238E27FC236}">
                <a16:creationId xmlns:a16="http://schemas.microsoft.com/office/drawing/2014/main" id="{7A44695A-9412-43E0-A761-4CC151180F27}"/>
              </a:ext>
            </a:extLst>
          </p:cNvPr>
          <p:cNvCxnSpPr/>
          <p:nvPr/>
        </p:nvCxnSpPr>
        <p:spPr>
          <a:xfrm>
            <a:off x="97043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24" name="Volný tvar 1023">
            <a:extLst>
              <a:ext uri="{FF2B5EF4-FFF2-40B4-BE49-F238E27FC236}">
                <a16:creationId xmlns:a16="http://schemas.microsoft.com/office/drawing/2014/main" id="{9D5078DD-6EF2-49BD-99F5-08DBACA20CF2}"/>
              </a:ext>
            </a:extLst>
          </p:cNvPr>
          <p:cNvSpPr/>
          <p:nvPr/>
        </p:nvSpPr>
        <p:spPr>
          <a:xfrm>
            <a:off x="3927475" y="1565275"/>
            <a:ext cx="5778500" cy="3868738"/>
          </a:xfrm>
          <a:custGeom>
            <a:avLst/>
            <a:gdLst>
              <a:gd name="connsiteX0" fmla="*/ 0 w 5744308"/>
              <a:gd name="connsiteY0" fmla="*/ 0 h 3868615"/>
              <a:gd name="connsiteX1" fmla="*/ 328247 w 5744308"/>
              <a:gd name="connsiteY1" fmla="*/ 78153 h 3868615"/>
              <a:gd name="connsiteX2" fmla="*/ 640862 w 5744308"/>
              <a:gd name="connsiteY2" fmla="*/ 203200 h 3868615"/>
              <a:gd name="connsiteX3" fmla="*/ 859693 w 5744308"/>
              <a:gd name="connsiteY3" fmla="*/ 359507 h 3868615"/>
              <a:gd name="connsiteX4" fmla="*/ 1101970 w 5744308"/>
              <a:gd name="connsiteY4" fmla="*/ 601784 h 3868615"/>
              <a:gd name="connsiteX5" fmla="*/ 2805723 w 5744308"/>
              <a:gd name="connsiteY5" fmla="*/ 2805723 h 3868615"/>
              <a:gd name="connsiteX6" fmla="*/ 3438770 w 5744308"/>
              <a:gd name="connsiteY6" fmla="*/ 3298092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40862 w 5744308"/>
              <a:gd name="connsiteY2" fmla="*/ 203200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687754 w 5744308"/>
              <a:gd name="connsiteY1" fmla="*/ 234461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0523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1101970 w 5744308"/>
              <a:gd name="connsiteY1" fmla="*/ 601784 h 3868615"/>
              <a:gd name="connsiteX2" fmla="*/ 2805723 w 5744308"/>
              <a:gd name="connsiteY2" fmla="*/ 2805723 h 3868615"/>
              <a:gd name="connsiteX3" fmla="*/ 3438770 w 5744308"/>
              <a:gd name="connsiteY3" fmla="*/ 3329354 h 3868615"/>
              <a:gd name="connsiteX4" fmla="*/ 3993662 w 5744308"/>
              <a:gd name="connsiteY4" fmla="*/ 3618523 h 3868615"/>
              <a:gd name="connsiteX5" fmla="*/ 4032739 w 5744308"/>
              <a:gd name="connsiteY5" fmla="*/ 3595077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211015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945968 w 5744308"/>
              <a:gd name="connsiteY2" fmla="*/ 385944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1101970 w 5744308"/>
              <a:gd name="connsiteY1" fmla="*/ 601784 h 3868615"/>
              <a:gd name="connsiteX2" fmla="*/ 2711938 w 5744308"/>
              <a:gd name="connsiteY2" fmla="*/ 2665046 h 3868615"/>
              <a:gd name="connsiteX3" fmla="*/ 3438770 w 5744308"/>
              <a:gd name="connsiteY3" fmla="*/ 3329354 h 3868615"/>
              <a:gd name="connsiteX4" fmla="*/ 3993662 w 5744308"/>
              <a:gd name="connsiteY4" fmla="*/ 3618523 h 3868615"/>
              <a:gd name="connsiteX5" fmla="*/ 4657970 w 5744308"/>
              <a:gd name="connsiteY5" fmla="*/ 3767016 h 3868615"/>
              <a:gd name="connsiteX6" fmla="*/ 5205047 w 5744308"/>
              <a:gd name="connsiteY6" fmla="*/ 3845169 h 3868615"/>
              <a:gd name="connsiteX7" fmla="*/ 5744308 w 5744308"/>
              <a:gd name="connsiteY7"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29812 w 5744308"/>
              <a:gd name="connsiteY1" fmla="*/ 168642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44308" h="3868615">
                <a:moveTo>
                  <a:pt x="0" y="0"/>
                </a:moveTo>
                <a:cubicBezTo>
                  <a:pt x="97065" y="40034"/>
                  <a:pt x="312324" y="-18304"/>
                  <a:pt x="598737" y="121750"/>
                </a:cubicBezTo>
                <a:cubicBezTo>
                  <a:pt x="745860" y="173711"/>
                  <a:pt x="798866" y="215856"/>
                  <a:pt x="914353" y="343570"/>
                </a:cubicBezTo>
                <a:cubicBezTo>
                  <a:pt x="998225" y="423576"/>
                  <a:pt x="948608" y="369526"/>
                  <a:pt x="1281870" y="743413"/>
                </a:cubicBezTo>
                <a:lnTo>
                  <a:pt x="2913927" y="2586892"/>
                </a:lnTo>
                <a:cubicBezTo>
                  <a:pt x="3296717" y="3012672"/>
                  <a:pt x="3381820" y="3124851"/>
                  <a:pt x="3578608" y="3298092"/>
                </a:cubicBezTo>
                <a:cubicBezTo>
                  <a:pt x="3775396" y="3471333"/>
                  <a:pt x="3891457" y="3553395"/>
                  <a:pt x="4094657" y="3626339"/>
                </a:cubicBezTo>
                <a:cubicBezTo>
                  <a:pt x="4297857" y="3699283"/>
                  <a:pt x="4472905" y="3730544"/>
                  <a:pt x="4657970" y="3767016"/>
                </a:cubicBezTo>
                <a:cubicBezTo>
                  <a:pt x="4843035" y="3803488"/>
                  <a:pt x="5023991" y="3828236"/>
                  <a:pt x="5205047" y="3845169"/>
                </a:cubicBezTo>
                <a:cubicBezTo>
                  <a:pt x="5386103" y="3862102"/>
                  <a:pt x="5565205" y="3862753"/>
                  <a:pt x="5744308" y="3868615"/>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sp>
        <p:nvSpPr>
          <p:cNvPr id="121892" name="TextovéPole 4">
            <a:extLst>
              <a:ext uri="{FF2B5EF4-FFF2-40B4-BE49-F238E27FC236}">
                <a16:creationId xmlns:a16="http://schemas.microsoft.com/office/drawing/2014/main" id="{DFAFB2E7-8B95-4CE5-A6E0-A48C91FD6FF6}"/>
              </a:ext>
            </a:extLst>
          </p:cNvPr>
          <p:cNvSpPr txBox="1">
            <a:spLocks noChangeArrowheads="1"/>
          </p:cNvSpPr>
          <p:nvPr/>
        </p:nvSpPr>
        <p:spPr bwMode="auto">
          <a:xfrm>
            <a:off x="4440238" y="476250"/>
            <a:ext cx="5067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a:t>Fick principle:  VO</a:t>
            </a:r>
            <a:r>
              <a:rPr lang="cs-CZ" altLang="cs-CZ" sz="2000" b="1" baseline="-25000"/>
              <a:t>2</a:t>
            </a:r>
            <a:r>
              <a:rPr lang="cs-CZ" altLang="cs-CZ" sz="2000" b="1"/>
              <a:t> = Q x [CaO</a:t>
            </a:r>
            <a:r>
              <a:rPr lang="cs-CZ" altLang="cs-CZ" sz="2000" b="1" baseline="-25000"/>
              <a:t>2</a:t>
            </a:r>
            <a:r>
              <a:rPr lang="cs-CZ" altLang="cs-CZ" sz="2000" b="1"/>
              <a:t> – CvO</a:t>
            </a:r>
            <a:r>
              <a:rPr lang="cs-CZ" altLang="cs-CZ" sz="2000" b="1" baseline="-25000"/>
              <a:t>2</a:t>
            </a:r>
            <a:r>
              <a:rPr lang="cs-CZ" altLang="cs-CZ" sz="2000" b="1"/>
              <a:t>]</a:t>
            </a:r>
          </a:p>
        </p:txBody>
      </p:sp>
      <p:sp>
        <p:nvSpPr>
          <p:cNvPr id="48" name="TextovéPole 47">
            <a:extLst>
              <a:ext uri="{FF2B5EF4-FFF2-40B4-BE49-F238E27FC236}">
                <a16:creationId xmlns:a16="http://schemas.microsoft.com/office/drawing/2014/main" id="{8946D434-9015-453A-A12B-4BCAF2FD05CF}"/>
              </a:ext>
            </a:extLst>
          </p:cNvPr>
          <p:cNvSpPr txBox="1">
            <a:spLocks noChangeArrowheads="1"/>
          </p:cNvSpPr>
          <p:nvPr/>
        </p:nvSpPr>
        <p:spPr bwMode="auto">
          <a:xfrm>
            <a:off x="6159503" y="2041525"/>
            <a:ext cx="11031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VO</a:t>
            </a:r>
            <a:r>
              <a:rPr lang="cs-CZ" altLang="cs-CZ" baseline="-25000"/>
              <a:t>2</a:t>
            </a:r>
            <a:r>
              <a:rPr lang="cs-CZ" altLang="cs-CZ"/>
              <a:t> max</a:t>
            </a:r>
            <a:endParaRPr lang="cs-CZ" altLang="cs-CZ" baseline="-25000"/>
          </a:p>
        </p:txBody>
      </p:sp>
      <p:cxnSp>
        <p:nvCxnSpPr>
          <p:cNvPr id="49" name="Přímá spojnice se šipkou 48">
            <a:extLst>
              <a:ext uri="{FF2B5EF4-FFF2-40B4-BE49-F238E27FC236}">
                <a16:creationId xmlns:a16="http://schemas.microsoft.com/office/drawing/2014/main" id="{F867EB13-2D03-46EB-925F-5873E4A95F4D}"/>
              </a:ext>
            </a:extLst>
          </p:cNvPr>
          <p:cNvCxnSpPr>
            <a:stCxn id="48" idx="1"/>
          </p:cNvCxnSpPr>
          <p:nvPr/>
        </p:nvCxnSpPr>
        <p:spPr>
          <a:xfrm flipH="1">
            <a:off x="5141914" y="2226191"/>
            <a:ext cx="1017586" cy="1853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3" name="Přímá spojnice 42">
            <a:extLst>
              <a:ext uri="{FF2B5EF4-FFF2-40B4-BE49-F238E27FC236}">
                <a16:creationId xmlns:a16="http://schemas.microsoft.com/office/drawing/2014/main" id="{935888D8-961B-4BFA-B31B-9DFDE345468E}"/>
              </a:ext>
            </a:extLst>
          </p:cNvPr>
          <p:cNvCxnSpPr/>
          <p:nvPr/>
        </p:nvCxnSpPr>
        <p:spPr>
          <a:xfrm flipV="1">
            <a:off x="3935416" y="1268413"/>
            <a:ext cx="1584325" cy="417671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Přímá spojnice 6">
            <a:extLst>
              <a:ext uri="{FF2B5EF4-FFF2-40B4-BE49-F238E27FC236}">
                <a16:creationId xmlns:a16="http://schemas.microsoft.com/office/drawing/2014/main" id="{D060A1E8-5B1D-4305-B980-3D9BA9A38989}"/>
              </a:ext>
            </a:extLst>
          </p:cNvPr>
          <p:cNvCxnSpPr/>
          <p:nvPr/>
        </p:nvCxnSpPr>
        <p:spPr>
          <a:xfrm>
            <a:off x="4008441" y="3432175"/>
            <a:ext cx="2224087" cy="0"/>
          </a:xfrm>
          <a:prstGeom prst="line">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Přímá spojnice 35">
            <a:extLst>
              <a:ext uri="{FF2B5EF4-FFF2-40B4-BE49-F238E27FC236}">
                <a16:creationId xmlns:a16="http://schemas.microsoft.com/office/drawing/2014/main" id="{B6487936-B6EA-498C-9BE2-DC16734558DD}"/>
              </a:ext>
            </a:extLst>
          </p:cNvPr>
          <p:cNvCxnSpPr/>
          <p:nvPr/>
        </p:nvCxnSpPr>
        <p:spPr>
          <a:xfrm>
            <a:off x="6232525" y="3429003"/>
            <a:ext cx="0" cy="2005013"/>
          </a:xfrm>
          <a:prstGeom prst="line">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4" name="Přímá spojnice se šipkou 53">
            <a:extLst>
              <a:ext uri="{FF2B5EF4-FFF2-40B4-BE49-F238E27FC236}">
                <a16:creationId xmlns:a16="http://schemas.microsoft.com/office/drawing/2014/main" id="{7B160099-2F99-4104-9054-AF21F70212D4}"/>
              </a:ext>
            </a:extLst>
          </p:cNvPr>
          <p:cNvCxnSpPr/>
          <p:nvPr/>
        </p:nvCxnSpPr>
        <p:spPr>
          <a:xfrm flipH="1">
            <a:off x="6240466" y="3411538"/>
            <a:ext cx="1017587" cy="1746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1899" name="TextovéPole 61">
            <a:extLst>
              <a:ext uri="{FF2B5EF4-FFF2-40B4-BE49-F238E27FC236}">
                <a16:creationId xmlns:a16="http://schemas.microsoft.com/office/drawing/2014/main" id="{652960C7-1E4F-4838-BD28-387EE827B494}"/>
              </a:ext>
            </a:extLst>
          </p:cNvPr>
          <p:cNvSpPr txBox="1">
            <a:spLocks noChangeArrowheads="1"/>
          </p:cNvSpPr>
          <p:nvPr/>
        </p:nvSpPr>
        <p:spPr bwMode="auto">
          <a:xfrm>
            <a:off x="7248525" y="3203575"/>
            <a:ext cx="6030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VO</a:t>
            </a:r>
            <a:r>
              <a:rPr lang="cs-CZ" altLang="cs-CZ" baseline="-25000"/>
              <a:t>2</a:t>
            </a:r>
          </a:p>
        </p:txBody>
      </p:sp>
      <p:sp>
        <p:nvSpPr>
          <p:cNvPr id="121900" name="TextovéPole 30">
            <a:extLst>
              <a:ext uri="{FF2B5EF4-FFF2-40B4-BE49-F238E27FC236}">
                <a16:creationId xmlns:a16="http://schemas.microsoft.com/office/drawing/2014/main" id="{05012836-9F05-4CFA-9AD4-B8EA9BD8960B}"/>
              </a:ext>
            </a:extLst>
          </p:cNvPr>
          <p:cNvSpPr txBox="1">
            <a:spLocks noChangeArrowheads="1"/>
          </p:cNvSpPr>
          <p:nvPr/>
        </p:nvSpPr>
        <p:spPr bwMode="auto">
          <a:xfrm>
            <a:off x="5280028" y="6159500"/>
            <a:ext cx="26209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a:t>Venous PO2, mmHg</a:t>
            </a:r>
          </a:p>
        </p:txBody>
      </p:sp>
      <p:sp>
        <p:nvSpPr>
          <p:cNvPr id="121901" name="TextovéPole 60">
            <a:extLst>
              <a:ext uri="{FF2B5EF4-FFF2-40B4-BE49-F238E27FC236}">
                <a16:creationId xmlns:a16="http://schemas.microsoft.com/office/drawing/2014/main" id="{6F5CEC03-C06B-4925-B308-2A757ABD5E24}"/>
              </a:ext>
            </a:extLst>
          </p:cNvPr>
          <p:cNvSpPr txBox="1">
            <a:spLocks noChangeArrowheads="1"/>
          </p:cNvSpPr>
          <p:nvPr/>
        </p:nvSpPr>
        <p:spPr bwMode="auto">
          <a:xfrm rot="16200000">
            <a:off x="683419" y="3391694"/>
            <a:ext cx="45958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cs-CZ" sz="2000" b="1"/>
              <a:t>Oxygen consumption (VO2) ml / min</a:t>
            </a:r>
            <a:endParaRPr lang="cs-CZ" altLang="cs-CZ" sz="2000" b="1"/>
          </a:p>
        </p:txBody>
      </p:sp>
      <p:sp>
        <p:nvSpPr>
          <p:cNvPr id="46" name="Ovál 45">
            <a:extLst>
              <a:ext uri="{FF2B5EF4-FFF2-40B4-BE49-F238E27FC236}">
                <a16:creationId xmlns:a16="http://schemas.microsoft.com/office/drawing/2014/main" id="{57341A85-9985-40EA-BA4B-6D305C4DE6CB}"/>
              </a:ext>
            </a:extLst>
          </p:cNvPr>
          <p:cNvSpPr/>
          <p:nvPr/>
        </p:nvSpPr>
        <p:spPr>
          <a:xfrm>
            <a:off x="6202219" y="3405910"/>
            <a:ext cx="88611" cy="7302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0" name="Ovál 49">
            <a:extLst>
              <a:ext uri="{FF2B5EF4-FFF2-40B4-BE49-F238E27FC236}">
                <a16:creationId xmlns:a16="http://schemas.microsoft.com/office/drawing/2014/main" id="{F1076267-CC1F-4414-ADB7-7D307BFFE655}"/>
              </a:ext>
            </a:extLst>
          </p:cNvPr>
          <p:cNvSpPr/>
          <p:nvPr/>
        </p:nvSpPr>
        <p:spPr>
          <a:xfrm>
            <a:off x="5098471" y="2200564"/>
            <a:ext cx="88611" cy="7302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6384890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500"/>
                                        <p:tgtEl>
                                          <p:spTgt spid="4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fade">
                                      <p:cBhvr>
                                        <p:cTn id="17" dur="500"/>
                                        <p:tgtEl>
                                          <p:spTgt spid="36"/>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43"/>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50"/>
                                        </p:tgtEl>
                                        <p:attrNameLst>
                                          <p:attrName>style.visibility</p:attrName>
                                        </p:attrNameLst>
                                      </p:cBhvr>
                                      <p:to>
                                        <p:strVal val="visible"/>
                                      </p:to>
                                    </p:set>
                                    <p:animEffect transition="in" filter="fade">
                                      <p:cBhvr>
                                        <p:cTn id="26" dur="500"/>
                                        <p:tgtEl>
                                          <p:spTgt spid="50"/>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46" grpId="0" animBg="1"/>
      <p:bldP spid="50" grpId="0" animBg="1"/>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3355C5FD-DB23-42D1-A9F1-068A165E9B41}"/>
              </a:ext>
            </a:extLst>
          </p:cNvPr>
          <p:cNvSpPr/>
          <p:nvPr/>
        </p:nvSpPr>
        <p:spPr>
          <a:xfrm>
            <a:off x="3935416" y="1268413"/>
            <a:ext cx="5761037" cy="41767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cxnSp>
        <p:nvCxnSpPr>
          <p:cNvPr id="4" name="Přímá spojnice 3">
            <a:extLst>
              <a:ext uri="{FF2B5EF4-FFF2-40B4-BE49-F238E27FC236}">
                <a16:creationId xmlns:a16="http://schemas.microsoft.com/office/drawing/2014/main" id="{8836F6AE-4C4E-488C-8667-96312D447851}"/>
              </a:ext>
            </a:extLst>
          </p:cNvPr>
          <p:cNvCxnSpPr/>
          <p:nvPr/>
        </p:nvCxnSpPr>
        <p:spPr>
          <a:xfrm>
            <a:off x="3863975" y="4524375"/>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Přímá spojnice 7">
            <a:extLst>
              <a:ext uri="{FF2B5EF4-FFF2-40B4-BE49-F238E27FC236}">
                <a16:creationId xmlns:a16="http://schemas.microsoft.com/office/drawing/2014/main" id="{D7BDCF09-5BA7-4971-8FD6-B671877B1664}"/>
              </a:ext>
            </a:extLst>
          </p:cNvPr>
          <p:cNvCxnSpPr/>
          <p:nvPr/>
        </p:nvCxnSpPr>
        <p:spPr>
          <a:xfrm>
            <a:off x="3792541" y="4494213"/>
            <a:ext cx="1047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Přímá spojnice 11">
            <a:extLst>
              <a:ext uri="{FF2B5EF4-FFF2-40B4-BE49-F238E27FC236}">
                <a16:creationId xmlns:a16="http://schemas.microsoft.com/office/drawing/2014/main" id="{FEA75A95-BC66-4E57-8C27-90F052595539}"/>
              </a:ext>
            </a:extLst>
          </p:cNvPr>
          <p:cNvCxnSpPr/>
          <p:nvPr/>
        </p:nvCxnSpPr>
        <p:spPr>
          <a:xfrm>
            <a:off x="3830641" y="3548063"/>
            <a:ext cx="1047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Přímá spojnice 12">
            <a:extLst>
              <a:ext uri="{FF2B5EF4-FFF2-40B4-BE49-F238E27FC236}">
                <a16:creationId xmlns:a16="http://schemas.microsoft.com/office/drawing/2014/main" id="{546A788F-DEE7-4FC1-A059-D8EE81B57577}"/>
              </a:ext>
            </a:extLst>
          </p:cNvPr>
          <p:cNvCxnSpPr/>
          <p:nvPr/>
        </p:nvCxnSpPr>
        <p:spPr>
          <a:xfrm>
            <a:off x="3806828" y="2586038"/>
            <a:ext cx="1063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Přímá spojnice 13">
            <a:extLst>
              <a:ext uri="{FF2B5EF4-FFF2-40B4-BE49-F238E27FC236}">
                <a16:creationId xmlns:a16="http://schemas.microsoft.com/office/drawing/2014/main" id="{7F3DBAD6-D045-4FCC-AB79-DE618F80AD94}"/>
              </a:ext>
            </a:extLst>
          </p:cNvPr>
          <p:cNvCxnSpPr/>
          <p:nvPr/>
        </p:nvCxnSpPr>
        <p:spPr>
          <a:xfrm>
            <a:off x="3814763" y="1628775"/>
            <a:ext cx="106362" cy="0"/>
          </a:xfrm>
          <a:prstGeom prst="line">
            <a:avLst/>
          </a:prstGeom>
        </p:spPr>
        <p:style>
          <a:lnRef idx="1">
            <a:schemeClr val="accent1"/>
          </a:lnRef>
          <a:fillRef idx="0">
            <a:schemeClr val="accent1"/>
          </a:fillRef>
          <a:effectRef idx="0">
            <a:schemeClr val="accent1"/>
          </a:effectRef>
          <a:fontRef idx="minor">
            <a:schemeClr val="tx1"/>
          </a:fontRef>
        </p:style>
      </p:cxnSp>
      <p:sp>
        <p:nvSpPr>
          <p:cNvPr id="122888" name="TextovéPole 9">
            <a:extLst>
              <a:ext uri="{FF2B5EF4-FFF2-40B4-BE49-F238E27FC236}">
                <a16:creationId xmlns:a16="http://schemas.microsoft.com/office/drawing/2014/main" id="{E3AF47AE-F74B-4D68-BE0D-2FBD5AF30D33}"/>
              </a:ext>
            </a:extLst>
          </p:cNvPr>
          <p:cNvSpPr txBox="1">
            <a:spLocks noChangeArrowheads="1"/>
          </p:cNvSpPr>
          <p:nvPr/>
        </p:nvSpPr>
        <p:spPr bwMode="auto">
          <a:xfrm>
            <a:off x="3143253" y="431641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1000</a:t>
            </a:r>
          </a:p>
        </p:txBody>
      </p:sp>
      <p:sp>
        <p:nvSpPr>
          <p:cNvPr id="122889" name="TextovéPole 15">
            <a:extLst>
              <a:ext uri="{FF2B5EF4-FFF2-40B4-BE49-F238E27FC236}">
                <a16:creationId xmlns:a16="http://schemas.microsoft.com/office/drawing/2014/main" id="{EBE7D864-12E0-4B65-B035-4364B19C0F14}"/>
              </a:ext>
            </a:extLst>
          </p:cNvPr>
          <p:cNvSpPr txBox="1">
            <a:spLocks noChangeArrowheads="1"/>
          </p:cNvSpPr>
          <p:nvPr/>
        </p:nvSpPr>
        <p:spPr bwMode="auto">
          <a:xfrm>
            <a:off x="3138491" y="3355975"/>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2000</a:t>
            </a:r>
          </a:p>
        </p:txBody>
      </p:sp>
      <p:sp>
        <p:nvSpPr>
          <p:cNvPr id="122890" name="TextovéPole 16">
            <a:extLst>
              <a:ext uri="{FF2B5EF4-FFF2-40B4-BE49-F238E27FC236}">
                <a16:creationId xmlns:a16="http://schemas.microsoft.com/office/drawing/2014/main" id="{5BE16B07-3A92-437D-A518-C02808CCD130}"/>
              </a:ext>
            </a:extLst>
          </p:cNvPr>
          <p:cNvSpPr txBox="1">
            <a:spLocks noChangeArrowheads="1"/>
          </p:cNvSpPr>
          <p:nvPr/>
        </p:nvSpPr>
        <p:spPr bwMode="auto">
          <a:xfrm>
            <a:off x="3184528" y="241141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3000</a:t>
            </a:r>
          </a:p>
        </p:txBody>
      </p:sp>
      <p:sp>
        <p:nvSpPr>
          <p:cNvPr id="122891" name="TextovéPole 17">
            <a:extLst>
              <a:ext uri="{FF2B5EF4-FFF2-40B4-BE49-F238E27FC236}">
                <a16:creationId xmlns:a16="http://schemas.microsoft.com/office/drawing/2014/main" id="{DDC88E45-A05C-4AE1-BA2E-954B4B5E0BC8}"/>
              </a:ext>
            </a:extLst>
          </p:cNvPr>
          <p:cNvSpPr txBox="1">
            <a:spLocks noChangeArrowheads="1"/>
          </p:cNvSpPr>
          <p:nvPr/>
        </p:nvSpPr>
        <p:spPr bwMode="auto">
          <a:xfrm>
            <a:off x="3187703" y="145256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4000</a:t>
            </a:r>
          </a:p>
        </p:txBody>
      </p:sp>
      <p:sp>
        <p:nvSpPr>
          <p:cNvPr id="122892" name="TextovéPole 18">
            <a:extLst>
              <a:ext uri="{FF2B5EF4-FFF2-40B4-BE49-F238E27FC236}">
                <a16:creationId xmlns:a16="http://schemas.microsoft.com/office/drawing/2014/main" id="{06E80CF1-1B02-4647-BCC4-E83BF4E82A4E}"/>
              </a:ext>
            </a:extLst>
          </p:cNvPr>
          <p:cNvSpPr txBox="1">
            <a:spLocks noChangeArrowheads="1"/>
          </p:cNvSpPr>
          <p:nvPr/>
        </p:nvSpPr>
        <p:spPr bwMode="auto">
          <a:xfrm>
            <a:off x="3778250" y="5795963"/>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0</a:t>
            </a:r>
          </a:p>
        </p:txBody>
      </p:sp>
      <p:sp>
        <p:nvSpPr>
          <p:cNvPr id="122893" name="TextovéPole 19">
            <a:extLst>
              <a:ext uri="{FF2B5EF4-FFF2-40B4-BE49-F238E27FC236}">
                <a16:creationId xmlns:a16="http://schemas.microsoft.com/office/drawing/2014/main" id="{9976FDA3-01C8-41F0-A103-4020E3545FF3}"/>
              </a:ext>
            </a:extLst>
          </p:cNvPr>
          <p:cNvSpPr txBox="1">
            <a:spLocks noChangeArrowheads="1"/>
          </p:cNvSpPr>
          <p:nvPr/>
        </p:nvSpPr>
        <p:spPr bwMode="auto">
          <a:xfrm>
            <a:off x="4295775"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a:t>
            </a:r>
          </a:p>
        </p:txBody>
      </p:sp>
      <p:sp>
        <p:nvSpPr>
          <p:cNvPr id="122894" name="TextovéPole 20">
            <a:extLst>
              <a:ext uri="{FF2B5EF4-FFF2-40B4-BE49-F238E27FC236}">
                <a16:creationId xmlns:a16="http://schemas.microsoft.com/office/drawing/2014/main" id="{622B58BD-137C-42AD-A391-EED3FCD63B33}"/>
              </a:ext>
            </a:extLst>
          </p:cNvPr>
          <p:cNvSpPr txBox="1">
            <a:spLocks noChangeArrowheads="1"/>
          </p:cNvSpPr>
          <p:nvPr/>
        </p:nvSpPr>
        <p:spPr bwMode="auto">
          <a:xfrm>
            <a:off x="4862513"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20</a:t>
            </a:r>
          </a:p>
        </p:txBody>
      </p:sp>
      <p:sp>
        <p:nvSpPr>
          <p:cNvPr id="122895" name="TextovéPole 21">
            <a:extLst>
              <a:ext uri="{FF2B5EF4-FFF2-40B4-BE49-F238E27FC236}">
                <a16:creationId xmlns:a16="http://schemas.microsoft.com/office/drawing/2014/main" id="{72EED307-B623-4DFB-91B7-D7EA82086398}"/>
              </a:ext>
            </a:extLst>
          </p:cNvPr>
          <p:cNvSpPr txBox="1">
            <a:spLocks noChangeArrowheads="1"/>
          </p:cNvSpPr>
          <p:nvPr/>
        </p:nvSpPr>
        <p:spPr bwMode="auto">
          <a:xfrm>
            <a:off x="5435600"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30</a:t>
            </a:r>
          </a:p>
        </p:txBody>
      </p:sp>
      <p:sp>
        <p:nvSpPr>
          <p:cNvPr id="122896" name="TextovéPole 22">
            <a:extLst>
              <a:ext uri="{FF2B5EF4-FFF2-40B4-BE49-F238E27FC236}">
                <a16:creationId xmlns:a16="http://schemas.microsoft.com/office/drawing/2014/main" id="{235C0AA7-EE6C-40A3-BD3D-8DF393606269}"/>
              </a:ext>
            </a:extLst>
          </p:cNvPr>
          <p:cNvSpPr txBox="1">
            <a:spLocks noChangeArrowheads="1"/>
          </p:cNvSpPr>
          <p:nvPr/>
        </p:nvSpPr>
        <p:spPr bwMode="auto">
          <a:xfrm>
            <a:off x="600868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40</a:t>
            </a:r>
          </a:p>
        </p:txBody>
      </p:sp>
      <p:sp>
        <p:nvSpPr>
          <p:cNvPr id="122897" name="TextovéPole 23">
            <a:extLst>
              <a:ext uri="{FF2B5EF4-FFF2-40B4-BE49-F238E27FC236}">
                <a16:creationId xmlns:a16="http://schemas.microsoft.com/office/drawing/2014/main" id="{E1087688-0487-4056-862B-5118A91E1F60}"/>
              </a:ext>
            </a:extLst>
          </p:cNvPr>
          <p:cNvSpPr txBox="1">
            <a:spLocks noChangeArrowheads="1"/>
          </p:cNvSpPr>
          <p:nvPr/>
        </p:nvSpPr>
        <p:spPr bwMode="auto">
          <a:xfrm>
            <a:off x="6589713"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50</a:t>
            </a:r>
          </a:p>
        </p:txBody>
      </p:sp>
      <p:sp>
        <p:nvSpPr>
          <p:cNvPr id="122898" name="TextovéPole 24">
            <a:extLst>
              <a:ext uri="{FF2B5EF4-FFF2-40B4-BE49-F238E27FC236}">
                <a16:creationId xmlns:a16="http://schemas.microsoft.com/office/drawing/2014/main" id="{52F2B2E1-A7DD-4A60-A964-980B1AFE5AD4}"/>
              </a:ext>
            </a:extLst>
          </p:cNvPr>
          <p:cNvSpPr txBox="1">
            <a:spLocks noChangeArrowheads="1"/>
          </p:cNvSpPr>
          <p:nvPr/>
        </p:nvSpPr>
        <p:spPr bwMode="auto">
          <a:xfrm>
            <a:off x="717073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60</a:t>
            </a:r>
          </a:p>
        </p:txBody>
      </p:sp>
      <p:sp>
        <p:nvSpPr>
          <p:cNvPr id="122899" name="TextovéPole 25">
            <a:extLst>
              <a:ext uri="{FF2B5EF4-FFF2-40B4-BE49-F238E27FC236}">
                <a16:creationId xmlns:a16="http://schemas.microsoft.com/office/drawing/2014/main" id="{3BD5015E-0E5D-421A-9D0E-126DB8EADAEE}"/>
              </a:ext>
            </a:extLst>
          </p:cNvPr>
          <p:cNvSpPr txBox="1">
            <a:spLocks noChangeArrowheads="1"/>
          </p:cNvSpPr>
          <p:nvPr/>
        </p:nvSpPr>
        <p:spPr bwMode="auto">
          <a:xfrm>
            <a:off x="773588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70</a:t>
            </a:r>
          </a:p>
        </p:txBody>
      </p:sp>
      <p:sp>
        <p:nvSpPr>
          <p:cNvPr id="122900" name="TextovéPole 26">
            <a:extLst>
              <a:ext uri="{FF2B5EF4-FFF2-40B4-BE49-F238E27FC236}">
                <a16:creationId xmlns:a16="http://schemas.microsoft.com/office/drawing/2014/main" id="{51E7D34B-1E75-4903-86E4-C06A85A73FCA}"/>
              </a:ext>
            </a:extLst>
          </p:cNvPr>
          <p:cNvSpPr txBox="1">
            <a:spLocks noChangeArrowheads="1"/>
          </p:cNvSpPr>
          <p:nvPr/>
        </p:nvSpPr>
        <p:spPr bwMode="auto">
          <a:xfrm>
            <a:off x="8308975"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80</a:t>
            </a:r>
          </a:p>
        </p:txBody>
      </p:sp>
      <p:sp>
        <p:nvSpPr>
          <p:cNvPr id="122901" name="TextovéPole 27">
            <a:extLst>
              <a:ext uri="{FF2B5EF4-FFF2-40B4-BE49-F238E27FC236}">
                <a16:creationId xmlns:a16="http://schemas.microsoft.com/office/drawing/2014/main" id="{B8CB0B1F-83EA-4788-9348-D82172067270}"/>
              </a:ext>
            </a:extLst>
          </p:cNvPr>
          <p:cNvSpPr txBox="1">
            <a:spLocks noChangeArrowheads="1"/>
          </p:cNvSpPr>
          <p:nvPr/>
        </p:nvSpPr>
        <p:spPr bwMode="auto">
          <a:xfrm>
            <a:off x="8878888" y="5580063"/>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90</a:t>
            </a:r>
          </a:p>
        </p:txBody>
      </p:sp>
      <p:sp>
        <p:nvSpPr>
          <p:cNvPr id="122902" name="TextovéPole 28">
            <a:extLst>
              <a:ext uri="{FF2B5EF4-FFF2-40B4-BE49-F238E27FC236}">
                <a16:creationId xmlns:a16="http://schemas.microsoft.com/office/drawing/2014/main" id="{B38BB8F8-0B8B-4E17-9D3C-1CDFB89A2D3D}"/>
              </a:ext>
            </a:extLst>
          </p:cNvPr>
          <p:cNvSpPr txBox="1">
            <a:spLocks noChangeArrowheads="1"/>
          </p:cNvSpPr>
          <p:nvPr/>
        </p:nvSpPr>
        <p:spPr bwMode="auto">
          <a:xfrm>
            <a:off x="9409116" y="5578475"/>
            <a:ext cx="5693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100</a:t>
            </a:r>
          </a:p>
        </p:txBody>
      </p:sp>
      <p:sp>
        <p:nvSpPr>
          <p:cNvPr id="122903" name="TextovéPole 29">
            <a:extLst>
              <a:ext uri="{FF2B5EF4-FFF2-40B4-BE49-F238E27FC236}">
                <a16:creationId xmlns:a16="http://schemas.microsoft.com/office/drawing/2014/main" id="{5AD61B58-2637-45BB-8E4E-45138C431C2E}"/>
              </a:ext>
            </a:extLst>
          </p:cNvPr>
          <p:cNvSpPr txBox="1">
            <a:spLocks noChangeArrowheads="1"/>
          </p:cNvSpPr>
          <p:nvPr/>
        </p:nvSpPr>
        <p:spPr bwMode="auto">
          <a:xfrm>
            <a:off x="3536950" y="5260975"/>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0</a:t>
            </a:r>
          </a:p>
        </p:txBody>
      </p:sp>
      <p:cxnSp>
        <p:nvCxnSpPr>
          <p:cNvPr id="15" name="Přímá spojnice 14">
            <a:extLst>
              <a:ext uri="{FF2B5EF4-FFF2-40B4-BE49-F238E27FC236}">
                <a16:creationId xmlns:a16="http://schemas.microsoft.com/office/drawing/2014/main" id="{4E199BC2-6A4B-46C5-A72C-717A15F4AE9F}"/>
              </a:ext>
            </a:extLst>
          </p:cNvPr>
          <p:cNvCxnSpPr/>
          <p:nvPr/>
        </p:nvCxnSpPr>
        <p:spPr>
          <a:xfrm flipH="1">
            <a:off x="3935413" y="5445125"/>
            <a:ext cx="0" cy="1841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Přímá spojnice 32">
            <a:extLst>
              <a:ext uri="{FF2B5EF4-FFF2-40B4-BE49-F238E27FC236}">
                <a16:creationId xmlns:a16="http://schemas.microsoft.com/office/drawing/2014/main" id="{662B9C1D-587E-48D9-A6B5-85533F020722}"/>
              </a:ext>
            </a:extLst>
          </p:cNvPr>
          <p:cNvCxnSpPr/>
          <p:nvPr/>
        </p:nvCxnSpPr>
        <p:spPr>
          <a:xfrm>
            <a:off x="4511675"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Přímá spojnice 33">
            <a:extLst>
              <a:ext uri="{FF2B5EF4-FFF2-40B4-BE49-F238E27FC236}">
                <a16:creationId xmlns:a16="http://schemas.microsoft.com/office/drawing/2014/main" id="{9F901E85-39CF-403C-BFF6-CC6F457843E3}"/>
              </a:ext>
            </a:extLst>
          </p:cNvPr>
          <p:cNvCxnSpPr/>
          <p:nvPr/>
        </p:nvCxnSpPr>
        <p:spPr>
          <a:xfrm>
            <a:off x="50800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Přímá spojnice 34">
            <a:extLst>
              <a:ext uri="{FF2B5EF4-FFF2-40B4-BE49-F238E27FC236}">
                <a16:creationId xmlns:a16="http://schemas.microsoft.com/office/drawing/2014/main" id="{09848A1C-CEA9-4B1C-8E6F-E44EB998E0BF}"/>
              </a:ext>
            </a:extLst>
          </p:cNvPr>
          <p:cNvCxnSpPr/>
          <p:nvPr/>
        </p:nvCxnSpPr>
        <p:spPr>
          <a:xfrm>
            <a:off x="564673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Přímá spojnice 50">
            <a:extLst>
              <a:ext uri="{FF2B5EF4-FFF2-40B4-BE49-F238E27FC236}">
                <a16:creationId xmlns:a16="http://schemas.microsoft.com/office/drawing/2014/main" id="{72478562-4386-4EC1-B9E4-522DD0932FDC}"/>
              </a:ext>
            </a:extLst>
          </p:cNvPr>
          <p:cNvCxnSpPr/>
          <p:nvPr/>
        </p:nvCxnSpPr>
        <p:spPr>
          <a:xfrm>
            <a:off x="6232525"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Přímá spojnice 54">
            <a:extLst>
              <a:ext uri="{FF2B5EF4-FFF2-40B4-BE49-F238E27FC236}">
                <a16:creationId xmlns:a16="http://schemas.microsoft.com/office/drawing/2014/main" id="{3956D031-88AE-4DB5-B57B-EED1A7AAF9DE}"/>
              </a:ext>
            </a:extLst>
          </p:cNvPr>
          <p:cNvCxnSpPr/>
          <p:nvPr/>
        </p:nvCxnSpPr>
        <p:spPr>
          <a:xfrm>
            <a:off x="68087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Přímá spojnice 55">
            <a:extLst>
              <a:ext uri="{FF2B5EF4-FFF2-40B4-BE49-F238E27FC236}">
                <a16:creationId xmlns:a16="http://schemas.microsoft.com/office/drawing/2014/main" id="{492FA9BF-9962-4F80-B163-6D3B58DE6358}"/>
              </a:ext>
            </a:extLst>
          </p:cNvPr>
          <p:cNvCxnSpPr/>
          <p:nvPr/>
        </p:nvCxnSpPr>
        <p:spPr>
          <a:xfrm>
            <a:off x="73914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Přímá spojnice 56">
            <a:extLst>
              <a:ext uri="{FF2B5EF4-FFF2-40B4-BE49-F238E27FC236}">
                <a16:creationId xmlns:a16="http://schemas.microsoft.com/office/drawing/2014/main" id="{F44D6811-E335-4489-965F-8976C8F5BA6C}"/>
              </a:ext>
            </a:extLst>
          </p:cNvPr>
          <p:cNvCxnSpPr/>
          <p:nvPr/>
        </p:nvCxnSpPr>
        <p:spPr>
          <a:xfrm>
            <a:off x="79756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Přímá spojnice 57">
            <a:extLst>
              <a:ext uri="{FF2B5EF4-FFF2-40B4-BE49-F238E27FC236}">
                <a16:creationId xmlns:a16="http://schemas.microsoft.com/office/drawing/2014/main" id="{ABE4552F-CA9E-4F24-88C3-0FD43EB59EE8}"/>
              </a:ext>
            </a:extLst>
          </p:cNvPr>
          <p:cNvCxnSpPr/>
          <p:nvPr/>
        </p:nvCxnSpPr>
        <p:spPr>
          <a:xfrm>
            <a:off x="85359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Přímá spojnice 58">
            <a:extLst>
              <a:ext uri="{FF2B5EF4-FFF2-40B4-BE49-F238E27FC236}">
                <a16:creationId xmlns:a16="http://schemas.microsoft.com/office/drawing/2014/main" id="{8047055A-734B-44A4-99D6-F0BA4491F3BB}"/>
              </a:ext>
            </a:extLst>
          </p:cNvPr>
          <p:cNvCxnSpPr/>
          <p:nvPr/>
        </p:nvCxnSpPr>
        <p:spPr>
          <a:xfrm>
            <a:off x="91201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Přímá spojnice 59">
            <a:extLst>
              <a:ext uri="{FF2B5EF4-FFF2-40B4-BE49-F238E27FC236}">
                <a16:creationId xmlns:a16="http://schemas.microsoft.com/office/drawing/2014/main" id="{831CCF54-A1B1-4C54-A0E2-1D3D55155341}"/>
              </a:ext>
            </a:extLst>
          </p:cNvPr>
          <p:cNvCxnSpPr/>
          <p:nvPr/>
        </p:nvCxnSpPr>
        <p:spPr>
          <a:xfrm>
            <a:off x="97043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24" name="Volný tvar 1023">
            <a:extLst>
              <a:ext uri="{FF2B5EF4-FFF2-40B4-BE49-F238E27FC236}">
                <a16:creationId xmlns:a16="http://schemas.microsoft.com/office/drawing/2014/main" id="{2C106C84-AF80-4730-BC31-FD59E61ADBF9}"/>
              </a:ext>
            </a:extLst>
          </p:cNvPr>
          <p:cNvSpPr/>
          <p:nvPr/>
        </p:nvSpPr>
        <p:spPr>
          <a:xfrm>
            <a:off x="3927475" y="1565275"/>
            <a:ext cx="5778500" cy="3868738"/>
          </a:xfrm>
          <a:custGeom>
            <a:avLst/>
            <a:gdLst>
              <a:gd name="connsiteX0" fmla="*/ 0 w 5744308"/>
              <a:gd name="connsiteY0" fmla="*/ 0 h 3868615"/>
              <a:gd name="connsiteX1" fmla="*/ 328247 w 5744308"/>
              <a:gd name="connsiteY1" fmla="*/ 78153 h 3868615"/>
              <a:gd name="connsiteX2" fmla="*/ 640862 w 5744308"/>
              <a:gd name="connsiteY2" fmla="*/ 203200 h 3868615"/>
              <a:gd name="connsiteX3" fmla="*/ 859693 w 5744308"/>
              <a:gd name="connsiteY3" fmla="*/ 359507 h 3868615"/>
              <a:gd name="connsiteX4" fmla="*/ 1101970 w 5744308"/>
              <a:gd name="connsiteY4" fmla="*/ 601784 h 3868615"/>
              <a:gd name="connsiteX5" fmla="*/ 2805723 w 5744308"/>
              <a:gd name="connsiteY5" fmla="*/ 2805723 h 3868615"/>
              <a:gd name="connsiteX6" fmla="*/ 3438770 w 5744308"/>
              <a:gd name="connsiteY6" fmla="*/ 3298092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40862 w 5744308"/>
              <a:gd name="connsiteY2" fmla="*/ 203200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687754 w 5744308"/>
              <a:gd name="connsiteY1" fmla="*/ 234461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0523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1101970 w 5744308"/>
              <a:gd name="connsiteY1" fmla="*/ 601784 h 3868615"/>
              <a:gd name="connsiteX2" fmla="*/ 2805723 w 5744308"/>
              <a:gd name="connsiteY2" fmla="*/ 2805723 h 3868615"/>
              <a:gd name="connsiteX3" fmla="*/ 3438770 w 5744308"/>
              <a:gd name="connsiteY3" fmla="*/ 3329354 h 3868615"/>
              <a:gd name="connsiteX4" fmla="*/ 3993662 w 5744308"/>
              <a:gd name="connsiteY4" fmla="*/ 3618523 h 3868615"/>
              <a:gd name="connsiteX5" fmla="*/ 4032739 w 5744308"/>
              <a:gd name="connsiteY5" fmla="*/ 3595077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211015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945968 w 5744308"/>
              <a:gd name="connsiteY2" fmla="*/ 385944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1101970 w 5744308"/>
              <a:gd name="connsiteY1" fmla="*/ 601784 h 3868615"/>
              <a:gd name="connsiteX2" fmla="*/ 2711938 w 5744308"/>
              <a:gd name="connsiteY2" fmla="*/ 2665046 h 3868615"/>
              <a:gd name="connsiteX3" fmla="*/ 3438770 w 5744308"/>
              <a:gd name="connsiteY3" fmla="*/ 3329354 h 3868615"/>
              <a:gd name="connsiteX4" fmla="*/ 3993662 w 5744308"/>
              <a:gd name="connsiteY4" fmla="*/ 3618523 h 3868615"/>
              <a:gd name="connsiteX5" fmla="*/ 4657970 w 5744308"/>
              <a:gd name="connsiteY5" fmla="*/ 3767016 h 3868615"/>
              <a:gd name="connsiteX6" fmla="*/ 5205047 w 5744308"/>
              <a:gd name="connsiteY6" fmla="*/ 3845169 h 3868615"/>
              <a:gd name="connsiteX7" fmla="*/ 5744308 w 5744308"/>
              <a:gd name="connsiteY7"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29812 w 5744308"/>
              <a:gd name="connsiteY1" fmla="*/ 168642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44308" h="3868615">
                <a:moveTo>
                  <a:pt x="0" y="0"/>
                </a:moveTo>
                <a:cubicBezTo>
                  <a:pt x="97065" y="40034"/>
                  <a:pt x="312324" y="-18304"/>
                  <a:pt x="598737" y="121750"/>
                </a:cubicBezTo>
                <a:cubicBezTo>
                  <a:pt x="745860" y="173711"/>
                  <a:pt x="798866" y="215856"/>
                  <a:pt x="914353" y="343570"/>
                </a:cubicBezTo>
                <a:cubicBezTo>
                  <a:pt x="998225" y="423576"/>
                  <a:pt x="948608" y="369526"/>
                  <a:pt x="1281870" y="743413"/>
                </a:cubicBezTo>
                <a:lnTo>
                  <a:pt x="2913927" y="2586892"/>
                </a:lnTo>
                <a:cubicBezTo>
                  <a:pt x="3296717" y="3012672"/>
                  <a:pt x="3381820" y="3124851"/>
                  <a:pt x="3578608" y="3298092"/>
                </a:cubicBezTo>
                <a:cubicBezTo>
                  <a:pt x="3775396" y="3471333"/>
                  <a:pt x="3891457" y="3553395"/>
                  <a:pt x="4094657" y="3626339"/>
                </a:cubicBezTo>
                <a:cubicBezTo>
                  <a:pt x="4297857" y="3699283"/>
                  <a:pt x="4472905" y="3730544"/>
                  <a:pt x="4657970" y="3767016"/>
                </a:cubicBezTo>
                <a:cubicBezTo>
                  <a:pt x="4843035" y="3803488"/>
                  <a:pt x="5023991" y="3828236"/>
                  <a:pt x="5205047" y="3845169"/>
                </a:cubicBezTo>
                <a:cubicBezTo>
                  <a:pt x="5386103" y="3862102"/>
                  <a:pt x="5565205" y="3862753"/>
                  <a:pt x="5744308" y="3868615"/>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sp>
        <p:nvSpPr>
          <p:cNvPr id="122916" name="TextovéPole 4">
            <a:extLst>
              <a:ext uri="{FF2B5EF4-FFF2-40B4-BE49-F238E27FC236}">
                <a16:creationId xmlns:a16="http://schemas.microsoft.com/office/drawing/2014/main" id="{AC53C8EB-DF88-4BDD-A7D8-84A3EDC8C970}"/>
              </a:ext>
            </a:extLst>
          </p:cNvPr>
          <p:cNvSpPr txBox="1">
            <a:spLocks noChangeArrowheads="1"/>
          </p:cNvSpPr>
          <p:nvPr/>
        </p:nvSpPr>
        <p:spPr bwMode="auto">
          <a:xfrm>
            <a:off x="4440238" y="476250"/>
            <a:ext cx="5067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a:t>Fick principle:  VO</a:t>
            </a:r>
            <a:r>
              <a:rPr lang="cs-CZ" altLang="cs-CZ" sz="2000" b="1" baseline="-25000"/>
              <a:t>2</a:t>
            </a:r>
            <a:r>
              <a:rPr lang="cs-CZ" altLang="cs-CZ" sz="2000" b="1"/>
              <a:t> = Q x [CaO</a:t>
            </a:r>
            <a:r>
              <a:rPr lang="cs-CZ" altLang="cs-CZ" sz="2000" b="1" baseline="-25000"/>
              <a:t>2</a:t>
            </a:r>
            <a:r>
              <a:rPr lang="cs-CZ" altLang="cs-CZ" sz="2000" b="1"/>
              <a:t> – CvO</a:t>
            </a:r>
            <a:r>
              <a:rPr lang="cs-CZ" altLang="cs-CZ" sz="2000" b="1" baseline="-25000"/>
              <a:t>2</a:t>
            </a:r>
            <a:r>
              <a:rPr lang="cs-CZ" altLang="cs-CZ" sz="2000" b="1"/>
              <a:t>]</a:t>
            </a:r>
          </a:p>
        </p:txBody>
      </p:sp>
      <p:sp>
        <p:nvSpPr>
          <p:cNvPr id="122917" name="TextovéPole 47">
            <a:extLst>
              <a:ext uri="{FF2B5EF4-FFF2-40B4-BE49-F238E27FC236}">
                <a16:creationId xmlns:a16="http://schemas.microsoft.com/office/drawing/2014/main" id="{D234D57A-90CF-47D0-9F47-B8F095E6FE35}"/>
              </a:ext>
            </a:extLst>
          </p:cNvPr>
          <p:cNvSpPr txBox="1">
            <a:spLocks noChangeArrowheads="1"/>
          </p:cNvSpPr>
          <p:nvPr/>
        </p:nvSpPr>
        <p:spPr bwMode="auto">
          <a:xfrm>
            <a:off x="5651503" y="2041525"/>
            <a:ext cx="11031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VO</a:t>
            </a:r>
            <a:r>
              <a:rPr lang="cs-CZ" altLang="cs-CZ" baseline="-25000"/>
              <a:t>2</a:t>
            </a:r>
            <a:r>
              <a:rPr lang="cs-CZ" altLang="cs-CZ"/>
              <a:t> max</a:t>
            </a:r>
            <a:endParaRPr lang="cs-CZ" altLang="cs-CZ" baseline="-25000"/>
          </a:p>
        </p:txBody>
      </p:sp>
      <p:cxnSp>
        <p:nvCxnSpPr>
          <p:cNvPr id="49" name="Přímá spojnice se šipkou 48">
            <a:extLst>
              <a:ext uri="{FF2B5EF4-FFF2-40B4-BE49-F238E27FC236}">
                <a16:creationId xmlns:a16="http://schemas.microsoft.com/office/drawing/2014/main" id="{ABFF6A08-4FDA-4F9C-ABC7-43F2FF965D8D}"/>
              </a:ext>
            </a:extLst>
          </p:cNvPr>
          <p:cNvCxnSpPr/>
          <p:nvPr/>
        </p:nvCxnSpPr>
        <p:spPr>
          <a:xfrm flipH="1">
            <a:off x="5141916" y="2227263"/>
            <a:ext cx="509587" cy="1746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3" name="Přímá spojnice 42">
            <a:extLst>
              <a:ext uri="{FF2B5EF4-FFF2-40B4-BE49-F238E27FC236}">
                <a16:creationId xmlns:a16="http://schemas.microsoft.com/office/drawing/2014/main" id="{7AE897BB-D0E5-4A83-808C-698382699635}"/>
              </a:ext>
            </a:extLst>
          </p:cNvPr>
          <p:cNvCxnSpPr/>
          <p:nvPr/>
        </p:nvCxnSpPr>
        <p:spPr>
          <a:xfrm flipV="1">
            <a:off x="3935416" y="1268413"/>
            <a:ext cx="1584325" cy="417671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Přímá spojnice 6">
            <a:extLst>
              <a:ext uri="{FF2B5EF4-FFF2-40B4-BE49-F238E27FC236}">
                <a16:creationId xmlns:a16="http://schemas.microsoft.com/office/drawing/2014/main" id="{7E73828A-15B5-43A2-93BC-A0D7E75E9561}"/>
              </a:ext>
            </a:extLst>
          </p:cNvPr>
          <p:cNvCxnSpPr/>
          <p:nvPr/>
        </p:nvCxnSpPr>
        <p:spPr>
          <a:xfrm>
            <a:off x="4008441" y="3432175"/>
            <a:ext cx="2224087" cy="0"/>
          </a:xfrm>
          <a:prstGeom prst="line">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Přímá spojnice 35">
            <a:extLst>
              <a:ext uri="{FF2B5EF4-FFF2-40B4-BE49-F238E27FC236}">
                <a16:creationId xmlns:a16="http://schemas.microsoft.com/office/drawing/2014/main" id="{069F27F5-A6DA-40AE-AD7B-73DC7D01E0DD}"/>
              </a:ext>
            </a:extLst>
          </p:cNvPr>
          <p:cNvCxnSpPr/>
          <p:nvPr/>
        </p:nvCxnSpPr>
        <p:spPr>
          <a:xfrm>
            <a:off x="6232525" y="3429003"/>
            <a:ext cx="0" cy="2005013"/>
          </a:xfrm>
          <a:prstGeom prst="line">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4" name="Přímá spojnice se šipkou 53">
            <a:extLst>
              <a:ext uri="{FF2B5EF4-FFF2-40B4-BE49-F238E27FC236}">
                <a16:creationId xmlns:a16="http://schemas.microsoft.com/office/drawing/2014/main" id="{C17DF673-AC03-47C5-9C1E-E14129C6E8A1}"/>
              </a:ext>
            </a:extLst>
          </p:cNvPr>
          <p:cNvCxnSpPr/>
          <p:nvPr/>
        </p:nvCxnSpPr>
        <p:spPr>
          <a:xfrm flipH="1">
            <a:off x="6240466" y="3411538"/>
            <a:ext cx="1017587" cy="1746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2923" name="TextovéPole 61">
            <a:extLst>
              <a:ext uri="{FF2B5EF4-FFF2-40B4-BE49-F238E27FC236}">
                <a16:creationId xmlns:a16="http://schemas.microsoft.com/office/drawing/2014/main" id="{E4933FB7-3CB5-4E36-B9D9-DC9C544D0D8E}"/>
              </a:ext>
            </a:extLst>
          </p:cNvPr>
          <p:cNvSpPr txBox="1">
            <a:spLocks noChangeArrowheads="1"/>
          </p:cNvSpPr>
          <p:nvPr/>
        </p:nvSpPr>
        <p:spPr bwMode="auto">
          <a:xfrm>
            <a:off x="7248525" y="3203575"/>
            <a:ext cx="6030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VO</a:t>
            </a:r>
            <a:r>
              <a:rPr lang="cs-CZ" altLang="cs-CZ" baseline="-25000"/>
              <a:t>2</a:t>
            </a:r>
          </a:p>
        </p:txBody>
      </p:sp>
      <p:cxnSp>
        <p:nvCxnSpPr>
          <p:cNvPr id="47" name="Přímá spojnice 46">
            <a:extLst>
              <a:ext uri="{FF2B5EF4-FFF2-40B4-BE49-F238E27FC236}">
                <a16:creationId xmlns:a16="http://schemas.microsoft.com/office/drawing/2014/main" id="{142ADF1E-7FB2-4403-88CC-F57F21556CBE}"/>
              </a:ext>
            </a:extLst>
          </p:cNvPr>
          <p:cNvCxnSpPr/>
          <p:nvPr/>
        </p:nvCxnSpPr>
        <p:spPr>
          <a:xfrm flipV="1">
            <a:off x="3935416" y="1268413"/>
            <a:ext cx="3584575" cy="41656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Přímá spojnice se šipkou 52">
            <a:extLst>
              <a:ext uri="{FF2B5EF4-FFF2-40B4-BE49-F238E27FC236}">
                <a16:creationId xmlns:a16="http://schemas.microsoft.com/office/drawing/2014/main" id="{8884A5C1-8539-49FD-BC06-B8C191F59F09}"/>
              </a:ext>
            </a:extLst>
          </p:cNvPr>
          <p:cNvCxnSpPr/>
          <p:nvPr/>
        </p:nvCxnSpPr>
        <p:spPr>
          <a:xfrm flipH="1">
            <a:off x="5951541" y="3082492"/>
            <a:ext cx="509587" cy="1746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3" name="TextovéPole 62">
            <a:extLst>
              <a:ext uri="{FF2B5EF4-FFF2-40B4-BE49-F238E27FC236}">
                <a16:creationId xmlns:a16="http://schemas.microsoft.com/office/drawing/2014/main" id="{E66C8422-2F34-44F3-87A4-D6C954E4B91C}"/>
              </a:ext>
            </a:extLst>
          </p:cNvPr>
          <p:cNvSpPr txBox="1">
            <a:spLocks noChangeArrowheads="1"/>
          </p:cNvSpPr>
          <p:nvPr/>
        </p:nvSpPr>
        <p:spPr bwMode="auto">
          <a:xfrm>
            <a:off x="6437316" y="2916238"/>
            <a:ext cx="11031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VO</a:t>
            </a:r>
            <a:r>
              <a:rPr lang="cs-CZ" altLang="cs-CZ" baseline="-25000"/>
              <a:t>2</a:t>
            </a:r>
            <a:r>
              <a:rPr lang="cs-CZ" altLang="cs-CZ"/>
              <a:t> max</a:t>
            </a:r>
            <a:endParaRPr lang="cs-CZ" altLang="cs-CZ" baseline="-25000"/>
          </a:p>
        </p:txBody>
      </p:sp>
      <p:sp>
        <p:nvSpPr>
          <p:cNvPr id="38" name="TextovéPole 37">
            <a:extLst>
              <a:ext uri="{FF2B5EF4-FFF2-40B4-BE49-F238E27FC236}">
                <a16:creationId xmlns:a16="http://schemas.microsoft.com/office/drawing/2014/main" id="{54BAE386-E21F-4D7E-BF79-AEE72F78951D}"/>
              </a:ext>
            </a:extLst>
          </p:cNvPr>
          <p:cNvSpPr txBox="1"/>
          <p:nvPr/>
        </p:nvSpPr>
        <p:spPr>
          <a:xfrm>
            <a:off x="6432550" y="1268413"/>
            <a:ext cx="2687638" cy="646112"/>
          </a:xfrm>
          <a:prstGeom prst="rect">
            <a:avLst/>
          </a:prstGeom>
        </p:spPr>
        <p:style>
          <a:lnRef idx="1">
            <a:schemeClr val="accent1"/>
          </a:lnRef>
          <a:fillRef idx="2">
            <a:schemeClr val="accent1"/>
          </a:fillRef>
          <a:effectRef idx="1">
            <a:schemeClr val="accent1"/>
          </a:effectRef>
          <a:fontRef idx="minor">
            <a:schemeClr val="dk1"/>
          </a:fontRef>
        </p:style>
        <p:txBody>
          <a:bodyPr>
            <a:spAutoFit/>
          </a:bodyPr>
          <a:lstStyle/>
          <a:p>
            <a:pPr algn="ctr" eaLnBrk="1" hangingPunct="1">
              <a:defRPr/>
            </a:pPr>
            <a:r>
              <a:rPr lang="cs-CZ" dirty="0" err="1"/>
              <a:t>Decrease</a:t>
            </a:r>
            <a:r>
              <a:rPr lang="cs-CZ" dirty="0"/>
              <a:t> in </a:t>
            </a:r>
            <a:r>
              <a:rPr lang="cs-CZ" dirty="0" err="1"/>
              <a:t>diffusion</a:t>
            </a:r>
            <a:r>
              <a:rPr lang="cs-CZ" dirty="0"/>
              <a:t> </a:t>
            </a:r>
            <a:r>
              <a:rPr lang="cs-CZ" dirty="0" err="1"/>
              <a:t>capacity</a:t>
            </a:r>
            <a:r>
              <a:rPr lang="cs-CZ" dirty="0"/>
              <a:t> in </a:t>
            </a:r>
            <a:r>
              <a:rPr lang="cs-CZ" dirty="0" err="1"/>
              <a:t>muscles</a:t>
            </a:r>
            <a:endParaRPr lang="cs-CZ" dirty="0"/>
          </a:p>
        </p:txBody>
      </p:sp>
      <p:sp>
        <p:nvSpPr>
          <p:cNvPr id="122928" name="TextovéPole 30">
            <a:extLst>
              <a:ext uri="{FF2B5EF4-FFF2-40B4-BE49-F238E27FC236}">
                <a16:creationId xmlns:a16="http://schemas.microsoft.com/office/drawing/2014/main" id="{36CAC637-B3EC-43E6-BA02-8758FEF2128A}"/>
              </a:ext>
            </a:extLst>
          </p:cNvPr>
          <p:cNvSpPr txBox="1">
            <a:spLocks noChangeArrowheads="1"/>
          </p:cNvSpPr>
          <p:nvPr/>
        </p:nvSpPr>
        <p:spPr bwMode="auto">
          <a:xfrm>
            <a:off x="5280028" y="6159500"/>
            <a:ext cx="26209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a:t>Venous PO2, mmHg</a:t>
            </a:r>
          </a:p>
        </p:txBody>
      </p:sp>
      <p:sp>
        <p:nvSpPr>
          <p:cNvPr id="122929" name="TextovéPole 60">
            <a:extLst>
              <a:ext uri="{FF2B5EF4-FFF2-40B4-BE49-F238E27FC236}">
                <a16:creationId xmlns:a16="http://schemas.microsoft.com/office/drawing/2014/main" id="{EC4921C2-FC0C-4B67-81BB-328927EDA425}"/>
              </a:ext>
            </a:extLst>
          </p:cNvPr>
          <p:cNvSpPr txBox="1">
            <a:spLocks noChangeArrowheads="1"/>
          </p:cNvSpPr>
          <p:nvPr/>
        </p:nvSpPr>
        <p:spPr bwMode="auto">
          <a:xfrm rot="16200000">
            <a:off x="683419" y="3391694"/>
            <a:ext cx="45958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cs-CZ" sz="2000" b="1"/>
              <a:t>Oxygen consumption (VO2) ml / min</a:t>
            </a:r>
            <a:endParaRPr lang="cs-CZ" altLang="cs-CZ" sz="2000" b="1"/>
          </a:p>
        </p:txBody>
      </p:sp>
      <p:sp>
        <p:nvSpPr>
          <p:cNvPr id="50" name="Ovál 49">
            <a:extLst>
              <a:ext uri="{FF2B5EF4-FFF2-40B4-BE49-F238E27FC236}">
                <a16:creationId xmlns:a16="http://schemas.microsoft.com/office/drawing/2014/main" id="{B22DE580-37C3-44D4-8A8F-2DD124FB63E1}"/>
              </a:ext>
            </a:extLst>
          </p:cNvPr>
          <p:cNvSpPr/>
          <p:nvPr/>
        </p:nvSpPr>
        <p:spPr>
          <a:xfrm>
            <a:off x="6202219" y="3405910"/>
            <a:ext cx="88611" cy="7302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1" name="Ovál 60">
            <a:extLst>
              <a:ext uri="{FF2B5EF4-FFF2-40B4-BE49-F238E27FC236}">
                <a16:creationId xmlns:a16="http://schemas.microsoft.com/office/drawing/2014/main" id="{A90CC1FA-CE07-4F3D-967F-67AB96B35068}"/>
              </a:ext>
            </a:extLst>
          </p:cNvPr>
          <p:cNvSpPr/>
          <p:nvPr/>
        </p:nvSpPr>
        <p:spPr>
          <a:xfrm>
            <a:off x="5878947" y="3078018"/>
            <a:ext cx="88611" cy="7302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2" name="Ovál 61">
            <a:extLst>
              <a:ext uri="{FF2B5EF4-FFF2-40B4-BE49-F238E27FC236}">
                <a16:creationId xmlns:a16="http://schemas.microsoft.com/office/drawing/2014/main" id="{EF7A21C8-6EBD-4EBE-B205-5D49475BCD28}"/>
              </a:ext>
            </a:extLst>
          </p:cNvPr>
          <p:cNvSpPr/>
          <p:nvPr/>
        </p:nvSpPr>
        <p:spPr>
          <a:xfrm>
            <a:off x="5104322" y="2208214"/>
            <a:ext cx="88611" cy="7302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26103959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par>
                                <p:cTn id="7" presetID="10" presetClass="exit" presetSubtype="0" fill="hold" grpId="0" nodeType="withEffect">
                                  <p:stCondLst>
                                    <p:cond delay="0"/>
                                  </p:stCondLst>
                                  <p:childTnLst>
                                    <p:animEffect transition="out" filter="fade">
                                      <p:cBhvr>
                                        <p:cTn id="8" dur="500"/>
                                        <p:tgtEl>
                                          <p:spTgt spid="62"/>
                                        </p:tgtEl>
                                      </p:cBhvr>
                                    </p:animEffect>
                                    <p:set>
                                      <p:cBhvr>
                                        <p:cTn id="9" dur="1" fill="hold">
                                          <p:stCondLst>
                                            <p:cond delay="499"/>
                                          </p:stCondLst>
                                        </p:cTn>
                                        <p:tgtEl>
                                          <p:spTgt spid="62"/>
                                        </p:tgtEl>
                                        <p:attrNameLst>
                                          <p:attrName>style.visibility</p:attrName>
                                        </p:attrNameLst>
                                      </p:cBhvr>
                                      <p:to>
                                        <p:strVal val="hidden"/>
                                      </p:to>
                                    </p:set>
                                  </p:childTnLst>
                                </p:cTn>
                              </p:par>
                              <p:par>
                                <p:cTn id="10" presetID="10" presetClass="entr" presetSubtype="0" fill="hold" grpId="0" nodeType="withEffect">
                                  <p:stCondLst>
                                    <p:cond delay="0"/>
                                  </p:stCondLst>
                                  <p:childTnLst>
                                    <p:set>
                                      <p:cBhvr>
                                        <p:cTn id="11" dur="1" fill="hold">
                                          <p:stCondLst>
                                            <p:cond delay="0"/>
                                          </p:stCondLst>
                                        </p:cTn>
                                        <p:tgtEl>
                                          <p:spTgt spid="61"/>
                                        </p:tgtEl>
                                        <p:attrNameLst>
                                          <p:attrName>style.visibility</p:attrName>
                                        </p:attrNameLst>
                                      </p:cBhvr>
                                      <p:to>
                                        <p:strVal val="visible"/>
                                      </p:to>
                                    </p:set>
                                    <p:animEffect transition="in" filter="fade">
                                      <p:cBhvr>
                                        <p:cTn id="12" dur="500"/>
                                        <p:tgtEl>
                                          <p:spTgt spid="61"/>
                                        </p:tgtEl>
                                      </p:cBhvr>
                                    </p:animEffect>
                                  </p:childTnLst>
                                </p:cTn>
                              </p:par>
                              <p:par>
                                <p:cTn id="13" presetID="1" presetClass="entr" presetSubtype="0" fill="hold" nodeType="withEffect">
                                  <p:stCondLst>
                                    <p:cond delay="0"/>
                                  </p:stCondLst>
                                  <p:childTnLst>
                                    <p:set>
                                      <p:cBhvr>
                                        <p:cTn id="14" dur="1" fill="hold">
                                          <p:stCondLst>
                                            <p:cond delay="0"/>
                                          </p:stCondLst>
                                        </p:cTn>
                                        <p:tgtEl>
                                          <p:spTgt spid="5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61" grpId="0" animBg="1"/>
      <p:bldP spid="62" grpId="0" animBg="1"/>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023B4528-C73E-4F96-B3AE-EFAA4C8FCC84}"/>
              </a:ext>
            </a:extLst>
          </p:cNvPr>
          <p:cNvSpPr/>
          <p:nvPr/>
        </p:nvSpPr>
        <p:spPr>
          <a:xfrm>
            <a:off x="3935416" y="1268413"/>
            <a:ext cx="5761037" cy="41767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cxnSp>
        <p:nvCxnSpPr>
          <p:cNvPr id="4" name="Přímá spojnice 3">
            <a:extLst>
              <a:ext uri="{FF2B5EF4-FFF2-40B4-BE49-F238E27FC236}">
                <a16:creationId xmlns:a16="http://schemas.microsoft.com/office/drawing/2014/main" id="{DB61173A-0112-45CA-A25A-D061B121B72B}"/>
              </a:ext>
            </a:extLst>
          </p:cNvPr>
          <p:cNvCxnSpPr/>
          <p:nvPr/>
        </p:nvCxnSpPr>
        <p:spPr>
          <a:xfrm>
            <a:off x="3863975" y="4524375"/>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Přímá spojnice 7">
            <a:extLst>
              <a:ext uri="{FF2B5EF4-FFF2-40B4-BE49-F238E27FC236}">
                <a16:creationId xmlns:a16="http://schemas.microsoft.com/office/drawing/2014/main" id="{6CD04AFA-12F4-472E-AA45-3714644057F9}"/>
              </a:ext>
            </a:extLst>
          </p:cNvPr>
          <p:cNvCxnSpPr/>
          <p:nvPr/>
        </p:nvCxnSpPr>
        <p:spPr>
          <a:xfrm>
            <a:off x="3792541" y="4494213"/>
            <a:ext cx="1047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Přímá spojnice 11">
            <a:extLst>
              <a:ext uri="{FF2B5EF4-FFF2-40B4-BE49-F238E27FC236}">
                <a16:creationId xmlns:a16="http://schemas.microsoft.com/office/drawing/2014/main" id="{F79449F3-EE74-4025-981B-7CF3B5E53F82}"/>
              </a:ext>
            </a:extLst>
          </p:cNvPr>
          <p:cNvCxnSpPr/>
          <p:nvPr/>
        </p:nvCxnSpPr>
        <p:spPr>
          <a:xfrm>
            <a:off x="3830641" y="3548063"/>
            <a:ext cx="1047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Přímá spojnice 12">
            <a:extLst>
              <a:ext uri="{FF2B5EF4-FFF2-40B4-BE49-F238E27FC236}">
                <a16:creationId xmlns:a16="http://schemas.microsoft.com/office/drawing/2014/main" id="{8A6EF140-440A-41B3-BD58-DE455E7853EC}"/>
              </a:ext>
            </a:extLst>
          </p:cNvPr>
          <p:cNvCxnSpPr/>
          <p:nvPr/>
        </p:nvCxnSpPr>
        <p:spPr>
          <a:xfrm>
            <a:off x="3806828" y="2586038"/>
            <a:ext cx="1063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Přímá spojnice 13">
            <a:extLst>
              <a:ext uri="{FF2B5EF4-FFF2-40B4-BE49-F238E27FC236}">
                <a16:creationId xmlns:a16="http://schemas.microsoft.com/office/drawing/2014/main" id="{5A291F45-9924-4668-B2E7-ABC7B9DDA367}"/>
              </a:ext>
            </a:extLst>
          </p:cNvPr>
          <p:cNvCxnSpPr/>
          <p:nvPr/>
        </p:nvCxnSpPr>
        <p:spPr>
          <a:xfrm>
            <a:off x="3814763" y="1628775"/>
            <a:ext cx="106362" cy="0"/>
          </a:xfrm>
          <a:prstGeom prst="line">
            <a:avLst/>
          </a:prstGeom>
        </p:spPr>
        <p:style>
          <a:lnRef idx="1">
            <a:schemeClr val="accent1"/>
          </a:lnRef>
          <a:fillRef idx="0">
            <a:schemeClr val="accent1"/>
          </a:fillRef>
          <a:effectRef idx="0">
            <a:schemeClr val="accent1"/>
          </a:effectRef>
          <a:fontRef idx="minor">
            <a:schemeClr val="tx1"/>
          </a:fontRef>
        </p:style>
      </p:cxnSp>
      <p:sp>
        <p:nvSpPr>
          <p:cNvPr id="121864" name="TextovéPole 9">
            <a:extLst>
              <a:ext uri="{FF2B5EF4-FFF2-40B4-BE49-F238E27FC236}">
                <a16:creationId xmlns:a16="http://schemas.microsoft.com/office/drawing/2014/main" id="{1896F013-E23C-4746-ABAE-59126A75102E}"/>
              </a:ext>
            </a:extLst>
          </p:cNvPr>
          <p:cNvSpPr txBox="1">
            <a:spLocks noChangeArrowheads="1"/>
          </p:cNvSpPr>
          <p:nvPr/>
        </p:nvSpPr>
        <p:spPr bwMode="auto">
          <a:xfrm>
            <a:off x="3143253" y="431641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1000</a:t>
            </a:r>
          </a:p>
        </p:txBody>
      </p:sp>
      <p:sp>
        <p:nvSpPr>
          <p:cNvPr id="121865" name="TextovéPole 15">
            <a:extLst>
              <a:ext uri="{FF2B5EF4-FFF2-40B4-BE49-F238E27FC236}">
                <a16:creationId xmlns:a16="http://schemas.microsoft.com/office/drawing/2014/main" id="{E821DC0D-2096-4CCE-A208-BD69C9B42063}"/>
              </a:ext>
            </a:extLst>
          </p:cNvPr>
          <p:cNvSpPr txBox="1">
            <a:spLocks noChangeArrowheads="1"/>
          </p:cNvSpPr>
          <p:nvPr/>
        </p:nvSpPr>
        <p:spPr bwMode="auto">
          <a:xfrm>
            <a:off x="3138491" y="3355975"/>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2000</a:t>
            </a:r>
          </a:p>
        </p:txBody>
      </p:sp>
      <p:sp>
        <p:nvSpPr>
          <p:cNvPr id="121866" name="TextovéPole 16">
            <a:extLst>
              <a:ext uri="{FF2B5EF4-FFF2-40B4-BE49-F238E27FC236}">
                <a16:creationId xmlns:a16="http://schemas.microsoft.com/office/drawing/2014/main" id="{61C1FEA0-7A1F-4135-8D1F-E50ED8417B5E}"/>
              </a:ext>
            </a:extLst>
          </p:cNvPr>
          <p:cNvSpPr txBox="1">
            <a:spLocks noChangeArrowheads="1"/>
          </p:cNvSpPr>
          <p:nvPr/>
        </p:nvSpPr>
        <p:spPr bwMode="auto">
          <a:xfrm>
            <a:off x="3184528" y="241141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3000</a:t>
            </a:r>
          </a:p>
        </p:txBody>
      </p:sp>
      <p:sp>
        <p:nvSpPr>
          <p:cNvPr id="121867" name="TextovéPole 17">
            <a:extLst>
              <a:ext uri="{FF2B5EF4-FFF2-40B4-BE49-F238E27FC236}">
                <a16:creationId xmlns:a16="http://schemas.microsoft.com/office/drawing/2014/main" id="{15FE53DA-C53E-41D3-8EEE-B891B5D5A486}"/>
              </a:ext>
            </a:extLst>
          </p:cNvPr>
          <p:cNvSpPr txBox="1">
            <a:spLocks noChangeArrowheads="1"/>
          </p:cNvSpPr>
          <p:nvPr/>
        </p:nvSpPr>
        <p:spPr bwMode="auto">
          <a:xfrm>
            <a:off x="3187703" y="145256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4000</a:t>
            </a:r>
          </a:p>
        </p:txBody>
      </p:sp>
      <p:sp>
        <p:nvSpPr>
          <p:cNvPr id="121868" name="TextovéPole 18">
            <a:extLst>
              <a:ext uri="{FF2B5EF4-FFF2-40B4-BE49-F238E27FC236}">
                <a16:creationId xmlns:a16="http://schemas.microsoft.com/office/drawing/2014/main" id="{7C31A33E-B894-4D1A-9B09-7B765C289DC3}"/>
              </a:ext>
            </a:extLst>
          </p:cNvPr>
          <p:cNvSpPr txBox="1">
            <a:spLocks noChangeArrowheads="1"/>
          </p:cNvSpPr>
          <p:nvPr/>
        </p:nvSpPr>
        <p:spPr bwMode="auto">
          <a:xfrm>
            <a:off x="3778250" y="5795963"/>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0</a:t>
            </a:r>
          </a:p>
        </p:txBody>
      </p:sp>
      <p:sp>
        <p:nvSpPr>
          <p:cNvPr id="121869" name="TextovéPole 19">
            <a:extLst>
              <a:ext uri="{FF2B5EF4-FFF2-40B4-BE49-F238E27FC236}">
                <a16:creationId xmlns:a16="http://schemas.microsoft.com/office/drawing/2014/main" id="{CC63ECD0-B033-482D-8DE5-F74663B1E908}"/>
              </a:ext>
            </a:extLst>
          </p:cNvPr>
          <p:cNvSpPr txBox="1">
            <a:spLocks noChangeArrowheads="1"/>
          </p:cNvSpPr>
          <p:nvPr/>
        </p:nvSpPr>
        <p:spPr bwMode="auto">
          <a:xfrm>
            <a:off x="4295775"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a:t>
            </a:r>
          </a:p>
        </p:txBody>
      </p:sp>
      <p:sp>
        <p:nvSpPr>
          <p:cNvPr id="121870" name="TextovéPole 20">
            <a:extLst>
              <a:ext uri="{FF2B5EF4-FFF2-40B4-BE49-F238E27FC236}">
                <a16:creationId xmlns:a16="http://schemas.microsoft.com/office/drawing/2014/main" id="{A1B4F432-E498-49A7-93E3-93C1CA6C3C77}"/>
              </a:ext>
            </a:extLst>
          </p:cNvPr>
          <p:cNvSpPr txBox="1">
            <a:spLocks noChangeArrowheads="1"/>
          </p:cNvSpPr>
          <p:nvPr/>
        </p:nvSpPr>
        <p:spPr bwMode="auto">
          <a:xfrm>
            <a:off x="4862513"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20</a:t>
            </a:r>
          </a:p>
        </p:txBody>
      </p:sp>
      <p:sp>
        <p:nvSpPr>
          <p:cNvPr id="121871" name="TextovéPole 21">
            <a:extLst>
              <a:ext uri="{FF2B5EF4-FFF2-40B4-BE49-F238E27FC236}">
                <a16:creationId xmlns:a16="http://schemas.microsoft.com/office/drawing/2014/main" id="{A099E67E-D58C-4F9E-8A74-F9F273BCA88C}"/>
              </a:ext>
            </a:extLst>
          </p:cNvPr>
          <p:cNvSpPr txBox="1">
            <a:spLocks noChangeArrowheads="1"/>
          </p:cNvSpPr>
          <p:nvPr/>
        </p:nvSpPr>
        <p:spPr bwMode="auto">
          <a:xfrm>
            <a:off x="5435600"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30</a:t>
            </a:r>
          </a:p>
        </p:txBody>
      </p:sp>
      <p:sp>
        <p:nvSpPr>
          <p:cNvPr id="121872" name="TextovéPole 22">
            <a:extLst>
              <a:ext uri="{FF2B5EF4-FFF2-40B4-BE49-F238E27FC236}">
                <a16:creationId xmlns:a16="http://schemas.microsoft.com/office/drawing/2014/main" id="{9495DB84-6ACA-4648-926A-6A16BCB7CF65}"/>
              </a:ext>
            </a:extLst>
          </p:cNvPr>
          <p:cNvSpPr txBox="1">
            <a:spLocks noChangeArrowheads="1"/>
          </p:cNvSpPr>
          <p:nvPr/>
        </p:nvSpPr>
        <p:spPr bwMode="auto">
          <a:xfrm>
            <a:off x="600868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40</a:t>
            </a:r>
          </a:p>
        </p:txBody>
      </p:sp>
      <p:sp>
        <p:nvSpPr>
          <p:cNvPr id="121873" name="TextovéPole 23">
            <a:extLst>
              <a:ext uri="{FF2B5EF4-FFF2-40B4-BE49-F238E27FC236}">
                <a16:creationId xmlns:a16="http://schemas.microsoft.com/office/drawing/2014/main" id="{498F9F69-A2A2-466A-896C-3D9DBF178B0B}"/>
              </a:ext>
            </a:extLst>
          </p:cNvPr>
          <p:cNvSpPr txBox="1">
            <a:spLocks noChangeArrowheads="1"/>
          </p:cNvSpPr>
          <p:nvPr/>
        </p:nvSpPr>
        <p:spPr bwMode="auto">
          <a:xfrm>
            <a:off x="6589713"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50</a:t>
            </a:r>
          </a:p>
        </p:txBody>
      </p:sp>
      <p:sp>
        <p:nvSpPr>
          <p:cNvPr id="121874" name="TextovéPole 24">
            <a:extLst>
              <a:ext uri="{FF2B5EF4-FFF2-40B4-BE49-F238E27FC236}">
                <a16:creationId xmlns:a16="http://schemas.microsoft.com/office/drawing/2014/main" id="{39FB965C-5774-418E-8520-5F6B88E52031}"/>
              </a:ext>
            </a:extLst>
          </p:cNvPr>
          <p:cNvSpPr txBox="1">
            <a:spLocks noChangeArrowheads="1"/>
          </p:cNvSpPr>
          <p:nvPr/>
        </p:nvSpPr>
        <p:spPr bwMode="auto">
          <a:xfrm>
            <a:off x="717073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60</a:t>
            </a:r>
          </a:p>
        </p:txBody>
      </p:sp>
      <p:sp>
        <p:nvSpPr>
          <p:cNvPr id="121875" name="TextovéPole 25">
            <a:extLst>
              <a:ext uri="{FF2B5EF4-FFF2-40B4-BE49-F238E27FC236}">
                <a16:creationId xmlns:a16="http://schemas.microsoft.com/office/drawing/2014/main" id="{70213F55-7E3D-4568-B0FA-B7EDDFD3294F}"/>
              </a:ext>
            </a:extLst>
          </p:cNvPr>
          <p:cNvSpPr txBox="1">
            <a:spLocks noChangeArrowheads="1"/>
          </p:cNvSpPr>
          <p:nvPr/>
        </p:nvSpPr>
        <p:spPr bwMode="auto">
          <a:xfrm>
            <a:off x="773588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70</a:t>
            </a:r>
          </a:p>
        </p:txBody>
      </p:sp>
      <p:sp>
        <p:nvSpPr>
          <p:cNvPr id="121876" name="TextovéPole 26">
            <a:extLst>
              <a:ext uri="{FF2B5EF4-FFF2-40B4-BE49-F238E27FC236}">
                <a16:creationId xmlns:a16="http://schemas.microsoft.com/office/drawing/2014/main" id="{A3AED842-A0F6-4C4F-9232-6385F243995F}"/>
              </a:ext>
            </a:extLst>
          </p:cNvPr>
          <p:cNvSpPr txBox="1">
            <a:spLocks noChangeArrowheads="1"/>
          </p:cNvSpPr>
          <p:nvPr/>
        </p:nvSpPr>
        <p:spPr bwMode="auto">
          <a:xfrm>
            <a:off x="8308975"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80</a:t>
            </a:r>
          </a:p>
        </p:txBody>
      </p:sp>
      <p:sp>
        <p:nvSpPr>
          <p:cNvPr id="121877" name="TextovéPole 27">
            <a:extLst>
              <a:ext uri="{FF2B5EF4-FFF2-40B4-BE49-F238E27FC236}">
                <a16:creationId xmlns:a16="http://schemas.microsoft.com/office/drawing/2014/main" id="{98DFEBD4-BD32-4AB7-A3B5-C971CC597F45}"/>
              </a:ext>
            </a:extLst>
          </p:cNvPr>
          <p:cNvSpPr txBox="1">
            <a:spLocks noChangeArrowheads="1"/>
          </p:cNvSpPr>
          <p:nvPr/>
        </p:nvSpPr>
        <p:spPr bwMode="auto">
          <a:xfrm>
            <a:off x="8878888" y="5580063"/>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90</a:t>
            </a:r>
          </a:p>
        </p:txBody>
      </p:sp>
      <p:sp>
        <p:nvSpPr>
          <p:cNvPr id="121878" name="TextovéPole 28">
            <a:extLst>
              <a:ext uri="{FF2B5EF4-FFF2-40B4-BE49-F238E27FC236}">
                <a16:creationId xmlns:a16="http://schemas.microsoft.com/office/drawing/2014/main" id="{EF1F74FD-5BA7-4D7F-BE53-FFA06004F30C}"/>
              </a:ext>
            </a:extLst>
          </p:cNvPr>
          <p:cNvSpPr txBox="1">
            <a:spLocks noChangeArrowheads="1"/>
          </p:cNvSpPr>
          <p:nvPr/>
        </p:nvSpPr>
        <p:spPr bwMode="auto">
          <a:xfrm>
            <a:off x="9409116" y="5578475"/>
            <a:ext cx="5693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100</a:t>
            </a:r>
          </a:p>
        </p:txBody>
      </p:sp>
      <p:sp>
        <p:nvSpPr>
          <p:cNvPr id="121879" name="TextovéPole 29">
            <a:extLst>
              <a:ext uri="{FF2B5EF4-FFF2-40B4-BE49-F238E27FC236}">
                <a16:creationId xmlns:a16="http://schemas.microsoft.com/office/drawing/2014/main" id="{F8462EAA-3A5A-4FA7-ABF1-C7AF75C50004}"/>
              </a:ext>
            </a:extLst>
          </p:cNvPr>
          <p:cNvSpPr txBox="1">
            <a:spLocks noChangeArrowheads="1"/>
          </p:cNvSpPr>
          <p:nvPr/>
        </p:nvSpPr>
        <p:spPr bwMode="auto">
          <a:xfrm>
            <a:off x="3536950" y="5260975"/>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0</a:t>
            </a:r>
          </a:p>
        </p:txBody>
      </p:sp>
      <p:cxnSp>
        <p:nvCxnSpPr>
          <p:cNvPr id="15" name="Přímá spojnice 14">
            <a:extLst>
              <a:ext uri="{FF2B5EF4-FFF2-40B4-BE49-F238E27FC236}">
                <a16:creationId xmlns:a16="http://schemas.microsoft.com/office/drawing/2014/main" id="{343C10AE-EE1A-4AF7-8D39-133EFB1C17A4}"/>
              </a:ext>
            </a:extLst>
          </p:cNvPr>
          <p:cNvCxnSpPr/>
          <p:nvPr/>
        </p:nvCxnSpPr>
        <p:spPr>
          <a:xfrm flipH="1">
            <a:off x="3935413" y="5445125"/>
            <a:ext cx="0" cy="1841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Přímá spojnice 32">
            <a:extLst>
              <a:ext uri="{FF2B5EF4-FFF2-40B4-BE49-F238E27FC236}">
                <a16:creationId xmlns:a16="http://schemas.microsoft.com/office/drawing/2014/main" id="{4E558FD3-CD15-4499-9C19-104154489DB3}"/>
              </a:ext>
            </a:extLst>
          </p:cNvPr>
          <p:cNvCxnSpPr/>
          <p:nvPr/>
        </p:nvCxnSpPr>
        <p:spPr>
          <a:xfrm>
            <a:off x="4511675"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Přímá spojnice 33">
            <a:extLst>
              <a:ext uri="{FF2B5EF4-FFF2-40B4-BE49-F238E27FC236}">
                <a16:creationId xmlns:a16="http://schemas.microsoft.com/office/drawing/2014/main" id="{1188C548-E260-4112-827A-67A13D55DEE7}"/>
              </a:ext>
            </a:extLst>
          </p:cNvPr>
          <p:cNvCxnSpPr/>
          <p:nvPr/>
        </p:nvCxnSpPr>
        <p:spPr>
          <a:xfrm>
            <a:off x="50800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Přímá spojnice 34">
            <a:extLst>
              <a:ext uri="{FF2B5EF4-FFF2-40B4-BE49-F238E27FC236}">
                <a16:creationId xmlns:a16="http://schemas.microsoft.com/office/drawing/2014/main" id="{B3BE50DA-4CE5-4F71-8834-5DD5A047C3BE}"/>
              </a:ext>
            </a:extLst>
          </p:cNvPr>
          <p:cNvCxnSpPr/>
          <p:nvPr/>
        </p:nvCxnSpPr>
        <p:spPr>
          <a:xfrm>
            <a:off x="564673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Přímá spojnice 50">
            <a:extLst>
              <a:ext uri="{FF2B5EF4-FFF2-40B4-BE49-F238E27FC236}">
                <a16:creationId xmlns:a16="http://schemas.microsoft.com/office/drawing/2014/main" id="{3F559AF4-E9E8-427F-902A-F3CFC97BC37F}"/>
              </a:ext>
            </a:extLst>
          </p:cNvPr>
          <p:cNvCxnSpPr/>
          <p:nvPr/>
        </p:nvCxnSpPr>
        <p:spPr>
          <a:xfrm>
            <a:off x="6232525"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Přímá spojnice 54">
            <a:extLst>
              <a:ext uri="{FF2B5EF4-FFF2-40B4-BE49-F238E27FC236}">
                <a16:creationId xmlns:a16="http://schemas.microsoft.com/office/drawing/2014/main" id="{10DAADC4-0739-4763-B771-DD765DAD313C}"/>
              </a:ext>
            </a:extLst>
          </p:cNvPr>
          <p:cNvCxnSpPr/>
          <p:nvPr/>
        </p:nvCxnSpPr>
        <p:spPr>
          <a:xfrm>
            <a:off x="68087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Přímá spojnice 55">
            <a:extLst>
              <a:ext uri="{FF2B5EF4-FFF2-40B4-BE49-F238E27FC236}">
                <a16:creationId xmlns:a16="http://schemas.microsoft.com/office/drawing/2014/main" id="{20904D52-34C8-4A7D-AE0D-3B41375333E7}"/>
              </a:ext>
            </a:extLst>
          </p:cNvPr>
          <p:cNvCxnSpPr/>
          <p:nvPr/>
        </p:nvCxnSpPr>
        <p:spPr>
          <a:xfrm>
            <a:off x="73914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Přímá spojnice 56">
            <a:extLst>
              <a:ext uri="{FF2B5EF4-FFF2-40B4-BE49-F238E27FC236}">
                <a16:creationId xmlns:a16="http://schemas.microsoft.com/office/drawing/2014/main" id="{55BF18D6-697E-4A55-9CD3-1750F6F2127D}"/>
              </a:ext>
            </a:extLst>
          </p:cNvPr>
          <p:cNvCxnSpPr/>
          <p:nvPr/>
        </p:nvCxnSpPr>
        <p:spPr>
          <a:xfrm>
            <a:off x="79756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Přímá spojnice 57">
            <a:extLst>
              <a:ext uri="{FF2B5EF4-FFF2-40B4-BE49-F238E27FC236}">
                <a16:creationId xmlns:a16="http://schemas.microsoft.com/office/drawing/2014/main" id="{958F9BF4-2982-4659-A249-0D52F8696450}"/>
              </a:ext>
            </a:extLst>
          </p:cNvPr>
          <p:cNvCxnSpPr/>
          <p:nvPr/>
        </p:nvCxnSpPr>
        <p:spPr>
          <a:xfrm>
            <a:off x="85359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Přímá spojnice 58">
            <a:extLst>
              <a:ext uri="{FF2B5EF4-FFF2-40B4-BE49-F238E27FC236}">
                <a16:creationId xmlns:a16="http://schemas.microsoft.com/office/drawing/2014/main" id="{CAD4B75B-4B64-4BDA-A25E-9728DDD8FDF3}"/>
              </a:ext>
            </a:extLst>
          </p:cNvPr>
          <p:cNvCxnSpPr/>
          <p:nvPr/>
        </p:nvCxnSpPr>
        <p:spPr>
          <a:xfrm>
            <a:off x="91201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Přímá spojnice 59">
            <a:extLst>
              <a:ext uri="{FF2B5EF4-FFF2-40B4-BE49-F238E27FC236}">
                <a16:creationId xmlns:a16="http://schemas.microsoft.com/office/drawing/2014/main" id="{7A44695A-9412-43E0-A761-4CC151180F27}"/>
              </a:ext>
            </a:extLst>
          </p:cNvPr>
          <p:cNvCxnSpPr/>
          <p:nvPr/>
        </p:nvCxnSpPr>
        <p:spPr>
          <a:xfrm>
            <a:off x="97043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24" name="Volný tvar 1023">
            <a:extLst>
              <a:ext uri="{FF2B5EF4-FFF2-40B4-BE49-F238E27FC236}">
                <a16:creationId xmlns:a16="http://schemas.microsoft.com/office/drawing/2014/main" id="{9D5078DD-6EF2-49BD-99F5-08DBACA20CF2}"/>
              </a:ext>
            </a:extLst>
          </p:cNvPr>
          <p:cNvSpPr/>
          <p:nvPr/>
        </p:nvSpPr>
        <p:spPr>
          <a:xfrm>
            <a:off x="3927475" y="1565275"/>
            <a:ext cx="5778500" cy="3868738"/>
          </a:xfrm>
          <a:custGeom>
            <a:avLst/>
            <a:gdLst>
              <a:gd name="connsiteX0" fmla="*/ 0 w 5744308"/>
              <a:gd name="connsiteY0" fmla="*/ 0 h 3868615"/>
              <a:gd name="connsiteX1" fmla="*/ 328247 w 5744308"/>
              <a:gd name="connsiteY1" fmla="*/ 78153 h 3868615"/>
              <a:gd name="connsiteX2" fmla="*/ 640862 w 5744308"/>
              <a:gd name="connsiteY2" fmla="*/ 203200 h 3868615"/>
              <a:gd name="connsiteX3" fmla="*/ 859693 w 5744308"/>
              <a:gd name="connsiteY3" fmla="*/ 359507 h 3868615"/>
              <a:gd name="connsiteX4" fmla="*/ 1101970 w 5744308"/>
              <a:gd name="connsiteY4" fmla="*/ 601784 h 3868615"/>
              <a:gd name="connsiteX5" fmla="*/ 2805723 w 5744308"/>
              <a:gd name="connsiteY5" fmla="*/ 2805723 h 3868615"/>
              <a:gd name="connsiteX6" fmla="*/ 3438770 w 5744308"/>
              <a:gd name="connsiteY6" fmla="*/ 3298092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40862 w 5744308"/>
              <a:gd name="connsiteY2" fmla="*/ 203200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687754 w 5744308"/>
              <a:gd name="connsiteY1" fmla="*/ 234461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0523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1101970 w 5744308"/>
              <a:gd name="connsiteY1" fmla="*/ 601784 h 3868615"/>
              <a:gd name="connsiteX2" fmla="*/ 2805723 w 5744308"/>
              <a:gd name="connsiteY2" fmla="*/ 2805723 h 3868615"/>
              <a:gd name="connsiteX3" fmla="*/ 3438770 w 5744308"/>
              <a:gd name="connsiteY3" fmla="*/ 3329354 h 3868615"/>
              <a:gd name="connsiteX4" fmla="*/ 3993662 w 5744308"/>
              <a:gd name="connsiteY4" fmla="*/ 3618523 h 3868615"/>
              <a:gd name="connsiteX5" fmla="*/ 4032739 w 5744308"/>
              <a:gd name="connsiteY5" fmla="*/ 3595077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211015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945968 w 5744308"/>
              <a:gd name="connsiteY2" fmla="*/ 385944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1101970 w 5744308"/>
              <a:gd name="connsiteY1" fmla="*/ 601784 h 3868615"/>
              <a:gd name="connsiteX2" fmla="*/ 2711938 w 5744308"/>
              <a:gd name="connsiteY2" fmla="*/ 2665046 h 3868615"/>
              <a:gd name="connsiteX3" fmla="*/ 3438770 w 5744308"/>
              <a:gd name="connsiteY3" fmla="*/ 3329354 h 3868615"/>
              <a:gd name="connsiteX4" fmla="*/ 3993662 w 5744308"/>
              <a:gd name="connsiteY4" fmla="*/ 3618523 h 3868615"/>
              <a:gd name="connsiteX5" fmla="*/ 4657970 w 5744308"/>
              <a:gd name="connsiteY5" fmla="*/ 3767016 h 3868615"/>
              <a:gd name="connsiteX6" fmla="*/ 5205047 w 5744308"/>
              <a:gd name="connsiteY6" fmla="*/ 3845169 h 3868615"/>
              <a:gd name="connsiteX7" fmla="*/ 5744308 w 5744308"/>
              <a:gd name="connsiteY7"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29812 w 5744308"/>
              <a:gd name="connsiteY1" fmla="*/ 168642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44308" h="3868615">
                <a:moveTo>
                  <a:pt x="0" y="0"/>
                </a:moveTo>
                <a:cubicBezTo>
                  <a:pt x="97065" y="40034"/>
                  <a:pt x="312324" y="-18304"/>
                  <a:pt x="598737" y="121750"/>
                </a:cubicBezTo>
                <a:cubicBezTo>
                  <a:pt x="745860" y="173711"/>
                  <a:pt x="798866" y="215856"/>
                  <a:pt x="914353" y="343570"/>
                </a:cubicBezTo>
                <a:cubicBezTo>
                  <a:pt x="998225" y="423576"/>
                  <a:pt x="948608" y="369526"/>
                  <a:pt x="1281870" y="743413"/>
                </a:cubicBezTo>
                <a:lnTo>
                  <a:pt x="2913927" y="2586892"/>
                </a:lnTo>
                <a:cubicBezTo>
                  <a:pt x="3296717" y="3012672"/>
                  <a:pt x="3381820" y="3124851"/>
                  <a:pt x="3578608" y="3298092"/>
                </a:cubicBezTo>
                <a:cubicBezTo>
                  <a:pt x="3775396" y="3471333"/>
                  <a:pt x="3891457" y="3553395"/>
                  <a:pt x="4094657" y="3626339"/>
                </a:cubicBezTo>
                <a:cubicBezTo>
                  <a:pt x="4297857" y="3699283"/>
                  <a:pt x="4472905" y="3730544"/>
                  <a:pt x="4657970" y="3767016"/>
                </a:cubicBezTo>
                <a:cubicBezTo>
                  <a:pt x="4843035" y="3803488"/>
                  <a:pt x="5023991" y="3828236"/>
                  <a:pt x="5205047" y="3845169"/>
                </a:cubicBezTo>
                <a:cubicBezTo>
                  <a:pt x="5386103" y="3862102"/>
                  <a:pt x="5565205" y="3862753"/>
                  <a:pt x="5744308" y="3868615"/>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sp>
        <p:nvSpPr>
          <p:cNvPr id="121892" name="TextovéPole 4">
            <a:extLst>
              <a:ext uri="{FF2B5EF4-FFF2-40B4-BE49-F238E27FC236}">
                <a16:creationId xmlns:a16="http://schemas.microsoft.com/office/drawing/2014/main" id="{DFAFB2E7-8B95-4CE5-A6E0-A48C91FD6FF6}"/>
              </a:ext>
            </a:extLst>
          </p:cNvPr>
          <p:cNvSpPr txBox="1">
            <a:spLocks noChangeArrowheads="1"/>
          </p:cNvSpPr>
          <p:nvPr/>
        </p:nvSpPr>
        <p:spPr bwMode="auto">
          <a:xfrm>
            <a:off x="4440238" y="476250"/>
            <a:ext cx="5067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a:t>Fick principle:  VO</a:t>
            </a:r>
            <a:r>
              <a:rPr lang="cs-CZ" altLang="cs-CZ" sz="2000" b="1" baseline="-25000"/>
              <a:t>2</a:t>
            </a:r>
            <a:r>
              <a:rPr lang="cs-CZ" altLang="cs-CZ" sz="2000" b="1"/>
              <a:t> = Q x [CaO</a:t>
            </a:r>
            <a:r>
              <a:rPr lang="cs-CZ" altLang="cs-CZ" sz="2000" b="1" baseline="-25000"/>
              <a:t>2</a:t>
            </a:r>
            <a:r>
              <a:rPr lang="cs-CZ" altLang="cs-CZ" sz="2000" b="1"/>
              <a:t> – CvO</a:t>
            </a:r>
            <a:r>
              <a:rPr lang="cs-CZ" altLang="cs-CZ" sz="2000" b="1" baseline="-25000"/>
              <a:t>2</a:t>
            </a:r>
            <a:r>
              <a:rPr lang="cs-CZ" altLang="cs-CZ" sz="2000" b="1"/>
              <a:t>]</a:t>
            </a:r>
          </a:p>
        </p:txBody>
      </p:sp>
      <p:sp>
        <p:nvSpPr>
          <p:cNvPr id="48" name="TextovéPole 47">
            <a:extLst>
              <a:ext uri="{FF2B5EF4-FFF2-40B4-BE49-F238E27FC236}">
                <a16:creationId xmlns:a16="http://schemas.microsoft.com/office/drawing/2014/main" id="{8946D434-9015-453A-A12B-4BCAF2FD05CF}"/>
              </a:ext>
            </a:extLst>
          </p:cNvPr>
          <p:cNvSpPr txBox="1">
            <a:spLocks noChangeArrowheads="1"/>
          </p:cNvSpPr>
          <p:nvPr/>
        </p:nvSpPr>
        <p:spPr bwMode="auto">
          <a:xfrm>
            <a:off x="6159503" y="2041525"/>
            <a:ext cx="11031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VO</a:t>
            </a:r>
            <a:r>
              <a:rPr lang="cs-CZ" altLang="cs-CZ" baseline="-25000"/>
              <a:t>2</a:t>
            </a:r>
            <a:r>
              <a:rPr lang="cs-CZ" altLang="cs-CZ"/>
              <a:t> max</a:t>
            </a:r>
            <a:endParaRPr lang="cs-CZ" altLang="cs-CZ" baseline="-25000"/>
          </a:p>
        </p:txBody>
      </p:sp>
      <p:cxnSp>
        <p:nvCxnSpPr>
          <p:cNvPr id="49" name="Přímá spojnice se šipkou 48">
            <a:extLst>
              <a:ext uri="{FF2B5EF4-FFF2-40B4-BE49-F238E27FC236}">
                <a16:creationId xmlns:a16="http://schemas.microsoft.com/office/drawing/2014/main" id="{F867EB13-2D03-46EB-925F-5873E4A95F4D}"/>
              </a:ext>
            </a:extLst>
          </p:cNvPr>
          <p:cNvCxnSpPr>
            <a:stCxn id="48" idx="1"/>
          </p:cNvCxnSpPr>
          <p:nvPr/>
        </p:nvCxnSpPr>
        <p:spPr>
          <a:xfrm flipH="1">
            <a:off x="5141914" y="2226191"/>
            <a:ext cx="1017586" cy="1853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3" name="Přímá spojnice 42">
            <a:extLst>
              <a:ext uri="{FF2B5EF4-FFF2-40B4-BE49-F238E27FC236}">
                <a16:creationId xmlns:a16="http://schemas.microsoft.com/office/drawing/2014/main" id="{935888D8-961B-4BFA-B31B-9DFDE345468E}"/>
              </a:ext>
            </a:extLst>
          </p:cNvPr>
          <p:cNvCxnSpPr/>
          <p:nvPr/>
        </p:nvCxnSpPr>
        <p:spPr>
          <a:xfrm flipV="1">
            <a:off x="3935416" y="1268413"/>
            <a:ext cx="1584325" cy="417671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Přímá spojnice 6">
            <a:extLst>
              <a:ext uri="{FF2B5EF4-FFF2-40B4-BE49-F238E27FC236}">
                <a16:creationId xmlns:a16="http://schemas.microsoft.com/office/drawing/2014/main" id="{D060A1E8-5B1D-4305-B980-3D9BA9A38989}"/>
              </a:ext>
            </a:extLst>
          </p:cNvPr>
          <p:cNvCxnSpPr/>
          <p:nvPr/>
        </p:nvCxnSpPr>
        <p:spPr>
          <a:xfrm>
            <a:off x="4008441" y="3432175"/>
            <a:ext cx="2224087" cy="0"/>
          </a:xfrm>
          <a:prstGeom prst="line">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Přímá spojnice 35">
            <a:extLst>
              <a:ext uri="{FF2B5EF4-FFF2-40B4-BE49-F238E27FC236}">
                <a16:creationId xmlns:a16="http://schemas.microsoft.com/office/drawing/2014/main" id="{B6487936-B6EA-498C-9BE2-DC16734558DD}"/>
              </a:ext>
            </a:extLst>
          </p:cNvPr>
          <p:cNvCxnSpPr/>
          <p:nvPr/>
        </p:nvCxnSpPr>
        <p:spPr>
          <a:xfrm>
            <a:off x="6232525" y="3429003"/>
            <a:ext cx="0" cy="2005013"/>
          </a:xfrm>
          <a:prstGeom prst="line">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4" name="Přímá spojnice se šipkou 53">
            <a:extLst>
              <a:ext uri="{FF2B5EF4-FFF2-40B4-BE49-F238E27FC236}">
                <a16:creationId xmlns:a16="http://schemas.microsoft.com/office/drawing/2014/main" id="{7B160099-2F99-4104-9054-AF21F70212D4}"/>
              </a:ext>
            </a:extLst>
          </p:cNvPr>
          <p:cNvCxnSpPr/>
          <p:nvPr/>
        </p:nvCxnSpPr>
        <p:spPr>
          <a:xfrm flipH="1">
            <a:off x="6240466" y="3411538"/>
            <a:ext cx="1017587" cy="1746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1899" name="TextovéPole 61">
            <a:extLst>
              <a:ext uri="{FF2B5EF4-FFF2-40B4-BE49-F238E27FC236}">
                <a16:creationId xmlns:a16="http://schemas.microsoft.com/office/drawing/2014/main" id="{652960C7-1E4F-4838-BD28-387EE827B494}"/>
              </a:ext>
            </a:extLst>
          </p:cNvPr>
          <p:cNvSpPr txBox="1">
            <a:spLocks noChangeArrowheads="1"/>
          </p:cNvSpPr>
          <p:nvPr/>
        </p:nvSpPr>
        <p:spPr bwMode="auto">
          <a:xfrm>
            <a:off x="7248525" y="3203575"/>
            <a:ext cx="6030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VO</a:t>
            </a:r>
            <a:r>
              <a:rPr lang="cs-CZ" altLang="cs-CZ" baseline="-25000"/>
              <a:t>2</a:t>
            </a:r>
          </a:p>
        </p:txBody>
      </p:sp>
      <p:sp>
        <p:nvSpPr>
          <p:cNvPr id="121900" name="TextovéPole 30">
            <a:extLst>
              <a:ext uri="{FF2B5EF4-FFF2-40B4-BE49-F238E27FC236}">
                <a16:creationId xmlns:a16="http://schemas.microsoft.com/office/drawing/2014/main" id="{05012836-9F05-4CFA-9AD4-B8EA9BD8960B}"/>
              </a:ext>
            </a:extLst>
          </p:cNvPr>
          <p:cNvSpPr txBox="1">
            <a:spLocks noChangeArrowheads="1"/>
          </p:cNvSpPr>
          <p:nvPr/>
        </p:nvSpPr>
        <p:spPr bwMode="auto">
          <a:xfrm>
            <a:off x="5280028" y="6159500"/>
            <a:ext cx="26209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a:t>Venous PO2, mmHg</a:t>
            </a:r>
          </a:p>
        </p:txBody>
      </p:sp>
      <p:sp>
        <p:nvSpPr>
          <p:cNvPr id="121901" name="TextovéPole 60">
            <a:extLst>
              <a:ext uri="{FF2B5EF4-FFF2-40B4-BE49-F238E27FC236}">
                <a16:creationId xmlns:a16="http://schemas.microsoft.com/office/drawing/2014/main" id="{6F5CEC03-C06B-4925-B308-2A757ABD5E24}"/>
              </a:ext>
            </a:extLst>
          </p:cNvPr>
          <p:cNvSpPr txBox="1">
            <a:spLocks noChangeArrowheads="1"/>
          </p:cNvSpPr>
          <p:nvPr/>
        </p:nvSpPr>
        <p:spPr bwMode="auto">
          <a:xfrm rot="16200000">
            <a:off x="683419" y="3391694"/>
            <a:ext cx="45958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cs-CZ" sz="2000" b="1"/>
              <a:t>Oxygen consumption (VO2) ml / min</a:t>
            </a:r>
            <a:endParaRPr lang="cs-CZ" altLang="cs-CZ" sz="2000" b="1"/>
          </a:p>
        </p:txBody>
      </p:sp>
      <p:sp>
        <p:nvSpPr>
          <p:cNvPr id="46" name="Ovál 45">
            <a:extLst>
              <a:ext uri="{FF2B5EF4-FFF2-40B4-BE49-F238E27FC236}">
                <a16:creationId xmlns:a16="http://schemas.microsoft.com/office/drawing/2014/main" id="{57341A85-9985-40EA-BA4B-6D305C4DE6CB}"/>
              </a:ext>
            </a:extLst>
          </p:cNvPr>
          <p:cNvSpPr/>
          <p:nvPr/>
        </p:nvSpPr>
        <p:spPr>
          <a:xfrm>
            <a:off x="6202219" y="3405910"/>
            <a:ext cx="88611" cy="7302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0" name="Ovál 49">
            <a:extLst>
              <a:ext uri="{FF2B5EF4-FFF2-40B4-BE49-F238E27FC236}">
                <a16:creationId xmlns:a16="http://schemas.microsoft.com/office/drawing/2014/main" id="{F1076267-CC1F-4414-ADB7-7D307BFFE655}"/>
              </a:ext>
            </a:extLst>
          </p:cNvPr>
          <p:cNvSpPr/>
          <p:nvPr/>
        </p:nvSpPr>
        <p:spPr>
          <a:xfrm>
            <a:off x="5098471" y="2200564"/>
            <a:ext cx="88611" cy="7302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2" name="TextovéPole 51">
            <a:extLst>
              <a:ext uri="{FF2B5EF4-FFF2-40B4-BE49-F238E27FC236}">
                <a16:creationId xmlns:a16="http://schemas.microsoft.com/office/drawing/2014/main" id="{F6CE74DC-A761-4CE9-884B-632EAA5FF963}"/>
              </a:ext>
            </a:extLst>
          </p:cNvPr>
          <p:cNvSpPr txBox="1"/>
          <p:nvPr/>
        </p:nvSpPr>
        <p:spPr>
          <a:xfrm>
            <a:off x="6933098" y="1476137"/>
            <a:ext cx="2596480" cy="36933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wrap="none">
            <a:spAutoFit/>
          </a:bodyPr>
          <a:lstStyle/>
          <a:p>
            <a:pPr algn="ctr" eaLnBrk="1" hangingPunct="1">
              <a:defRPr/>
            </a:pPr>
            <a:r>
              <a:rPr lang="cs-CZ" dirty="0">
                <a:solidFill>
                  <a:schemeClr val="bg1"/>
                </a:solidFill>
              </a:rPr>
              <a:t>Oxygen </a:t>
            </a:r>
            <a:r>
              <a:rPr lang="cs-CZ" dirty="0" err="1">
                <a:solidFill>
                  <a:schemeClr val="bg1"/>
                </a:solidFill>
              </a:rPr>
              <a:t>Delivery</a:t>
            </a:r>
            <a:r>
              <a:rPr lang="cs-CZ" dirty="0">
                <a:solidFill>
                  <a:schemeClr val="bg1"/>
                </a:solidFill>
              </a:rPr>
              <a:t> </a:t>
            </a:r>
            <a:r>
              <a:rPr lang="cs-CZ" dirty="0" err="1">
                <a:solidFill>
                  <a:schemeClr val="bg1"/>
                </a:solidFill>
              </a:rPr>
              <a:t>decrease</a:t>
            </a:r>
            <a:endParaRPr lang="cs-CZ" dirty="0">
              <a:solidFill>
                <a:schemeClr val="bg1"/>
              </a:solidFill>
            </a:endParaRPr>
          </a:p>
        </p:txBody>
      </p:sp>
      <p:sp>
        <p:nvSpPr>
          <p:cNvPr id="53" name="TextovéPole 52">
            <a:extLst>
              <a:ext uri="{FF2B5EF4-FFF2-40B4-BE49-F238E27FC236}">
                <a16:creationId xmlns:a16="http://schemas.microsoft.com/office/drawing/2014/main" id="{A8CB77CA-FE40-4FE3-B407-3FBACDD55F82}"/>
              </a:ext>
            </a:extLst>
          </p:cNvPr>
          <p:cNvSpPr txBox="1"/>
          <p:nvPr/>
        </p:nvSpPr>
        <p:spPr>
          <a:xfrm>
            <a:off x="7785444" y="2585898"/>
            <a:ext cx="1284519" cy="46166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eaLnBrk="1" hangingPunct="1">
              <a:defRPr/>
            </a:pPr>
            <a:r>
              <a:rPr lang="en-US" sz="1200" dirty="0">
                <a:solidFill>
                  <a:schemeClr val="tx1"/>
                </a:solidFill>
              </a:rPr>
              <a:t>Increased affinity</a:t>
            </a:r>
          </a:p>
          <a:p>
            <a:pPr eaLnBrk="1" hangingPunct="1">
              <a:defRPr/>
            </a:pPr>
            <a:r>
              <a:rPr lang="en-US" sz="1200" dirty="0">
                <a:solidFill>
                  <a:schemeClr val="tx1"/>
                </a:solidFill>
              </a:rPr>
              <a:t>  </a:t>
            </a:r>
            <a:r>
              <a:rPr lang="cs-CZ" sz="1200" dirty="0" err="1">
                <a:solidFill>
                  <a:schemeClr val="tx1"/>
                </a:solidFill>
              </a:rPr>
              <a:t>of</a:t>
            </a:r>
            <a:r>
              <a:rPr lang="cs-CZ" sz="1200" dirty="0">
                <a:solidFill>
                  <a:schemeClr val="tx1"/>
                </a:solidFill>
              </a:rPr>
              <a:t> </a:t>
            </a:r>
            <a:r>
              <a:rPr lang="en-US" sz="1200" dirty="0" err="1">
                <a:solidFill>
                  <a:schemeClr val="tx1"/>
                </a:solidFill>
              </a:rPr>
              <a:t>Hb</a:t>
            </a:r>
            <a:r>
              <a:rPr lang="en-US" sz="1200" dirty="0">
                <a:solidFill>
                  <a:schemeClr val="tx1"/>
                </a:solidFill>
              </a:rPr>
              <a:t> for oxygen</a:t>
            </a:r>
            <a:endParaRPr lang="cs-CZ" sz="1200" dirty="0">
              <a:solidFill>
                <a:schemeClr val="tx1"/>
              </a:solidFill>
            </a:endParaRPr>
          </a:p>
        </p:txBody>
      </p:sp>
      <p:sp>
        <p:nvSpPr>
          <p:cNvPr id="61" name="Šipka: dolů 60">
            <a:extLst>
              <a:ext uri="{FF2B5EF4-FFF2-40B4-BE49-F238E27FC236}">
                <a16:creationId xmlns:a16="http://schemas.microsoft.com/office/drawing/2014/main" id="{397FC89F-ED60-469F-A4A9-86B2CCC6CC33}"/>
              </a:ext>
            </a:extLst>
          </p:cNvPr>
          <p:cNvSpPr/>
          <p:nvPr/>
        </p:nvSpPr>
        <p:spPr>
          <a:xfrm rot="10800000">
            <a:off x="8235807" y="1832988"/>
            <a:ext cx="393700" cy="753050"/>
          </a:xfrm>
          <a:prstGeom prst="downArrow">
            <a:avLst/>
          </a:prstGeom>
          <a:ln/>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493995207"/>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30DCE7AE-C71E-46DF-9C35-DBB4C20AF42C}"/>
              </a:ext>
            </a:extLst>
          </p:cNvPr>
          <p:cNvSpPr/>
          <p:nvPr/>
        </p:nvSpPr>
        <p:spPr>
          <a:xfrm>
            <a:off x="3935416" y="1268413"/>
            <a:ext cx="5761037" cy="41767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cxnSp>
        <p:nvCxnSpPr>
          <p:cNvPr id="4" name="Přímá spojnice 3">
            <a:extLst>
              <a:ext uri="{FF2B5EF4-FFF2-40B4-BE49-F238E27FC236}">
                <a16:creationId xmlns:a16="http://schemas.microsoft.com/office/drawing/2014/main" id="{7392EF6B-05F7-425B-B6FE-975CCFCE8DE9}"/>
              </a:ext>
            </a:extLst>
          </p:cNvPr>
          <p:cNvCxnSpPr/>
          <p:nvPr/>
        </p:nvCxnSpPr>
        <p:spPr>
          <a:xfrm>
            <a:off x="3863975" y="4524375"/>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Přímá spojnice 7">
            <a:extLst>
              <a:ext uri="{FF2B5EF4-FFF2-40B4-BE49-F238E27FC236}">
                <a16:creationId xmlns:a16="http://schemas.microsoft.com/office/drawing/2014/main" id="{2514581A-001E-47F3-805E-5BEC02C280DC}"/>
              </a:ext>
            </a:extLst>
          </p:cNvPr>
          <p:cNvCxnSpPr/>
          <p:nvPr/>
        </p:nvCxnSpPr>
        <p:spPr>
          <a:xfrm>
            <a:off x="3792541" y="4494213"/>
            <a:ext cx="1047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Přímá spojnice 11">
            <a:extLst>
              <a:ext uri="{FF2B5EF4-FFF2-40B4-BE49-F238E27FC236}">
                <a16:creationId xmlns:a16="http://schemas.microsoft.com/office/drawing/2014/main" id="{37106AC0-643F-4E78-9A9F-39985FF48402}"/>
              </a:ext>
            </a:extLst>
          </p:cNvPr>
          <p:cNvCxnSpPr/>
          <p:nvPr/>
        </p:nvCxnSpPr>
        <p:spPr>
          <a:xfrm>
            <a:off x="3830641" y="3548063"/>
            <a:ext cx="1047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Přímá spojnice 12">
            <a:extLst>
              <a:ext uri="{FF2B5EF4-FFF2-40B4-BE49-F238E27FC236}">
                <a16:creationId xmlns:a16="http://schemas.microsoft.com/office/drawing/2014/main" id="{3331807C-2F0D-475E-ADDD-B06CB4CD1F1C}"/>
              </a:ext>
            </a:extLst>
          </p:cNvPr>
          <p:cNvCxnSpPr/>
          <p:nvPr/>
        </p:nvCxnSpPr>
        <p:spPr>
          <a:xfrm>
            <a:off x="3806828" y="2586038"/>
            <a:ext cx="1063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Přímá spojnice 13">
            <a:extLst>
              <a:ext uri="{FF2B5EF4-FFF2-40B4-BE49-F238E27FC236}">
                <a16:creationId xmlns:a16="http://schemas.microsoft.com/office/drawing/2014/main" id="{D2E97C54-7509-47EE-9D4F-B91A4FA3E158}"/>
              </a:ext>
            </a:extLst>
          </p:cNvPr>
          <p:cNvCxnSpPr/>
          <p:nvPr/>
        </p:nvCxnSpPr>
        <p:spPr>
          <a:xfrm>
            <a:off x="3814763" y="1628775"/>
            <a:ext cx="106362" cy="0"/>
          </a:xfrm>
          <a:prstGeom prst="line">
            <a:avLst/>
          </a:prstGeom>
        </p:spPr>
        <p:style>
          <a:lnRef idx="1">
            <a:schemeClr val="accent1"/>
          </a:lnRef>
          <a:fillRef idx="0">
            <a:schemeClr val="accent1"/>
          </a:fillRef>
          <a:effectRef idx="0">
            <a:schemeClr val="accent1"/>
          </a:effectRef>
          <a:fontRef idx="minor">
            <a:schemeClr val="tx1"/>
          </a:fontRef>
        </p:style>
      </p:cxnSp>
      <p:sp>
        <p:nvSpPr>
          <p:cNvPr id="123912" name="TextovéPole 9">
            <a:extLst>
              <a:ext uri="{FF2B5EF4-FFF2-40B4-BE49-F238E27FC236}">
                <a16:creationId xmlns:a16="http://schemas.microsoft.com/office/drawing/2014/main" id="{FA0485E6-E0AA-4464-AA17-3E918A37922C}"/>
              </a:ext>
            </a:extLst>
          </p:cNvPr>
          <p:cNvSpPr txBox="1">
            <a:spLocks noChangeArrowheads="1"/>
          </p:cNvSpPr>
          <p:nvPr/>
        </p:nvSpPr>
        <p:spPr bwMode="auto">
          <a:xfrm>
            <a:off x="3143253" y="431641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1000</a:t>
            </a:r>
          </a:p>
        </p:txBody>
      </p:sp>
      <p:sp>
        <p:nvSpPr>
          <p:cNvPr id="123913" name="TextovéPole 15">
            <a:extLst>
              <a:ext uri="{FF2B5EF4-FFF2-40B4-BE49-F238E27FC236}">
                <a16:creationId xmlns:a16="http://schemas.microsoft.com/office/drawing/2014/main" id="{317A8452-ED49-4D85-AA0A-77E6B25709CB}"/>
              </a:ext>
            </a:extLst>
          </p:cNvPr>
          <p:cNvSpPr txBox="1">
            <a:spLocks noChangeArrowheads="1"/>
          </p:cNvSpPr>
          <p:nvPr/>
        </p:nvSpPr>
        <p:spPr bwMode="auto">
          <a:xfrm>
            <a:off x="3138491" y="3355975"/>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2000</a:t>
            </a:r>
          </a:p>
        </p:txBody>
      </p:sp>
      <p:sp>
        <p:nvSpPr>
          <p:cNvPr id="123914" name="TextovéPole 16">
            <a:extLst>
              <a:ext uri="{FF2B5EF4-FFF2-40B4-BE49-F238E27FC236}">
                <a16:creationId xmlns:a16="http://schemas.microsoft.com/office/drawing/2014/main" id="{DC06D580-E130-4CDF-BA0A-FCC6A751C801}"/>
              </a:ext>
            </a:extLst>
          </p:cNvPr>
          <p:cNvSpPr txBox="1">
            <a:spLocks noChangeArrowheads="1"/>
          </p:cNvSpPr>
          <p:nvPr/>
        </p:nvSpPr>
        <p:spPr bwMode="auto">
          <a:xfrm>
            <a:off x="3184528" y="241141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3000</a:t>
            </a:r>
          </a:p>
        </p:txBody>
      </p:sp>
      <p:sp>
        <p:nvSpPr>
          <p:cNvPr id="123915" name="TextovéPole 17">
            <a:extLst>
              <a:ext uri="{FF2B5EF4-FFF2-40B4-BE49-F238E27FC236}">
                <a16:creationId xmlns:a16="http://schemas.microsoft.com/office/drawing/2014/main" id="{190A807F-B4DF-40FC-BD49-A11678303560}"/>
              </a:ext>
            </a:extLst>
          </p:cNvPr>
          <p:cNvSpPr txBox="1">
            <a:spLocks noChangeArrowheads="1"/>
          </p:cNvSpPr>
          <p:nvPr/>
        </p:nvSpPr>
        <p:spPr bwMode="auto">
          <a:xfrm>
            <a:off x="3187703" y="145256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4000</a:t>
            </a:r>
          </a:p>
        </p:txBody>
      </p:sp>
      <p:sp>
        <p:nvSpPr>
          <p:cNvPr id="123916" name="TextovéPole 18">
            <a:extLst>
              <a:ext uri="{FF2B5EF4-FFF2-40B4-BE49-F238E27FC236}">
                <a16:creationId xmlns:a16="http://schemas.microsoft.com/office/drawing/2014/main" id="{3C58BA99-1DB1-4ABC-BB69-E53B924D7A00}"/>
              </a:ext>
            </a:extLst>
          </p:cNvPr>
          <p:cNvSpPr txBox="1">
            <a:spLocks noChangeArrowheads="1"/>
          </p:cNvSpPr>
          <p:nvPr/>
        </p:nvSpPr>
        <p:spPr bwMode="auto">
          <a:xfrm>
            <a:off x="3778250" y="5795963"/>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0</a:t>
            </a:r>
          </a:p>
        </p:txBody>
      </p:sp>
      <p:sp>
        <p:nvSpPr>
          <p:cNvPr id="123917" name="TextovéPole 19">
            <a:extLst>
              <a:ext uri="{FF2B5EF4-FFF2-40B4-BE49-F238E27FC236}">
                <a16:creationId xmlns:a16="http://schemas.microsoft.com/office/drawing/2014/main" id="{DA31A79D-6A81-4AAE-85B2-97C6F93B395B}"/>
              </a:ext>
            </a:extLst>
          </p:cNvPr>
          <p:cNvSpPr txBox="1">
            <a:spLocks noChangeArrowheads="1"/>
          </p:cNvSpPr>
          <p:nvPr/>
        </p:nvSpPr>
        <p:spPr bwMode="auto">
          <a:xfrm>
            <a:off x="4295775"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a:t>
            </a:r>
          </a:p>
        </p:txBody>
      </p:sp>
      <p:sp>
        <p:nvSpPr>
          <p:cNvPr id="123918" name="TextovéPole 20">
            <a:extLst>
              <a:ext uri="{FF2B5EF4-FFF2-40B4-BE49-F238E27FC236}">
                <a16:creationId xmlns:a16="http://schemas.microsoft.com/office/drawing/2014/main" id="{58E44177-A2B4-4D43-A8EA-3D35C3D5B6EA}"/>
              </a:ext>
            </a:extLst>
          </p:cNvPr>
          <p:cNvSpPr txBox="1">
            <a:spLocks noChangeArrowheads="1"/>
          </p:cNvSpPr>
          <p:nvPr/>
        </p:nvSpPr>
        <p:spPr bwMode="auto">
          <a:xfrm>
            <a:off x="4862513"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20</a:t>
            </a:r>
          </a:p>
        </p:txBody>
      </p:sp>
      <p:sp>
        <p:nvSpPr>
          <p:cNvPr id="123919" name="TextovéPole 21">
            <a:extLst>
              <a:ext uri="{FF2B5EF4-FFF2-40B4-BE49-F238E27FC236}">
                <a16:creationId xmlns:a16="http://schemas.microsoft.com/office/drawing/2014/main" id="{A29E1644-158D-406B-A5CA-0612BB4DBDDA}"/>
              </a:ext>
            </a:extLst>
          </p:cNvPr>
          <p:cNvSpPr txBox="1">
            <a:spLocks noChangeArrowheads="1"/>
          </p:cNvSpPr>
          <p:nvPr/>
        </p:nvSpPr>
        <p:spPr bwMode="auto">
          <a:xfrm>
            <a:off x="5435600"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30</a:t>
            </a:r>
          </a:p>
        </p:txBody>
      </p:sp>
      <p:sp>
        <p:nvSpPr>
          <p:cNvPr id="123920" name="TextovéPole 22">
            <a:extLst>
              <a:ext uri="{FF2B5EF4-FFF2-40B4-BE49-F238E27FC236}">
                <a16:creationId xmlns:a16="http://schemas.microsoft.com/office/drawing/2014/main" id="{9628A6CF-45AB-4707-A316-2EE816C25266}"/>
              </a:ext>
            </a:extLst>
          </p:cNvPr>
          <p:cNvSpPr txBox="1">
            <a:spLocks noChangeArrowheads="1"/>
          </p:cNvSpPr>
          <p:nvPr/>
        </p:nvSpPr>
        <p:spPr bwMode="auto">
          <a:xfrm>
            <a:off x="600868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40</a:t>
            </a:r>
          </a:p>
        </p:txBody>
      </p:sp>
      <p:sp>
        <p:nvSpPr>
          <p:cNvPr id="123921" name="TextovéPole 23">
            <a:extLst>
              <a:ext uri="{FF2B5EF4-FFF2-40B4-BE49-F238E27FC236}">
                <a16:creationId xmlns:a16="http://schemas.microsoft.com/office/drawing/2014/main" id="{1F76A566-6143-4546-B3FE-2C4354DA4930}"/>
              </a:ext>
            </a:extLst>
          </p:cNvPr>
          <p:cNvSpPr txBox="1">
            <a:spLocks noChangeArrowheads="1"/>
          </p:cNvSpPr>
          <p:nvPr/>
        </p:nvSpPr>
        <p:spPr bwMode="auto">
          <a:xfrm>
            <a:off x="6589713"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50</a:t>
            </a:r>
          </a:p>
        </p:txBody>
      </p:sp>
      <p:sp>
        <p:nvSpPr>
          <p:cNvPr id="123922" name="TextovéPole 24">
            <a:extLst>
              <a:ext uri="{FF2B5EF4-FFF2-40B4-BE49-F238E27FC236}">
                <a16:creationId xmlns:a16="http://schemas.microsoft.com/office/drawing/2014/main" id="{CC97EDDD-9200-493C-8525-2F13773CF629}"/>
              </a:ext>
            </a:extLst>
          </p:cNvPr>
          <p:cNvSpPr txBox="1">
            <a:spLocks noChangeArrowheads="1"/>
          </p:cNvSpPr>
          <p:nvPr/>
        </p:nvSpPr>
        <p:spPr bwMode="auto">
          <a:xfrm>
            <a:off x="717073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60</a:t>
            </a:r>
          </a:p>
        </p:txBody>
      </p:sp>
      <p:sp>
        <p:nvSpPr>
          <p:cNvPr id="123923" name="TextovéPole 25">
            <a:extLst>
              <a:ext uri="{FF2B5EF4-FFF2-40B4-BE49-F238E27FC236}">
                <a16:creationId xmlns:a16="http://schemas.microsoft.com/office/drawing/2014/main" id="{E1B035EA-6EC0-4904-BF30-80794042F006}"/>
              </a:ext>
            </a:extLst>
          </p:cNvPr>
          <p:cNvSpPr txBox="1">
            <a:spLocks noChangeArrowheads="1"/>
          </p:cNvSpPr>
          <p:nvPr/>
        </p:nvSpPr>
        <p:spPr bwMode="auto">
          <a:xfrm>
            <a:off x="773588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70</a:t>
            </a:r>
          </a:p>
        </p:txBody>
      </p:sp>
      <p:sp>
        <p:nvSpPr>
          <p:cNvPr id="123924" name="TextovéPole 26">
            <a:extLst>
              <a:ext uri="{FF2B5EF4-FFF2-40B4-BE49-F238E27FC236}">
                <a16:creationId xmlns:a16="http://schemas.microsoft.com/office/drawing/2014/main" id="{1F87FA4A-FC67-4C5B-939E-1B452BD68C6B}"/>
              </a:ext>
            </a:extLst>
          </p:cNvPr>
          <p:cNvSpPr txBox="1">
            <a:spLocks noChangeArrowheads="1"/>
          </p:cNvSpPr>
          <p:nvPr/>
        </p:nvSpPr>
        <p:spPr bwMode="auto">
          <a:xfrm>
            <a:off x="8308975"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80</a:t>
            </a:r>
          </a:p>
        </p:txBody>
      </p:sp>
      <p:sp>
        <p:nvSpPr>
          <p:cNvPr id="123925" name="TextovéPole 27">
            <a:extLst>
              <a:ext uri="{FF2B5EF4-FFF2-40B4-BE49-F238E27FC236}">
                <a16:creationId xmlns:a16="http://schemas.microsoft.com/office/drawing/2014/main" id="{91CEE78C-D9ED-45C1-B395-4E7711019BB7}"/>
              </a:ext>
            </a:extLst>
          </p:cNvPr>
          <p:cNvSpPr txBox="1">
            <a:spLocks noChangeArrowheads="1"/>
          </p:cNvSpPr>
          <p:nvPr/>
        </p:nvSpPr>
        <p:spPr bwMode="auto">
          <a:xfrm>
            <a:off x="8878888" y="5580063"/>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90</a:t>
            </a:r>
          </a:p>
        </p:txBody>
      </p:sp>
      <p:sp>
        <p:nvSpPr>
          <p:cNvPr id="123926" name="TextovéPole 28">
            <a:extLst>
              <a:ext uri="{FF2B5EF4-FFF2-40B4-BE49-F238E27FC236}">
                <a16:creationId xmlns:a16="http://schemas.microsoft.com/office/drawing/2014/main" id="{90EE571C-A4AE-4A30-B308-B5B693F56112}"/>
              </a:ext>
            </a:extLst>
          </p:cNvPr>
          <p:cNvSpPr txBox="1">
            <a:spLocks noChangeArrowheads="1"/>
          </p:cNvSpPr>
          <p:nvPr/>
        </p:nvSpPr>
        <p:spPr bwMode="auto">
          <a:xfrm>
            <a:off x="9409116" y="5578475"/>
            <a:ext cx="5693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100</a:t>
            </a:r>
          </a:p>
        </p:txBody>
      </p:sp>
      <p:sp>
        <p:nvSpPr>
          <p:cNvPr id="123927" name="TextovéPole 29">
            <a:extLst>
              <a:ext uri="{FF2B5EF4-FFF2-40B4-BE49-F238E27FC236}">
                <a16:creationId xmlns:a16="http://schemas.microsoft.com/office/drawing/2014/main" id="{0DB79873-A827-4F3C-831F-2AE44B57741C}"/>
              </a:ext>
            </a:extLst>
          </p:cNvPr>
          <p:cNvSpPr txBox="1">
            <a:spLocks noChangeArrowheads="1"/>
          </p:cNvSpPr>
          <p:nvPr/>
        </p:nvSpPr>
        <p:spPr bwMode="auto">
          <a:xfrm>
            <a:off x="3536950" y="5260975"/>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0</a:t>
            </a:r>
          </a:p>
        </p:txBody>
      </p:sp>
      <p:cxnSp>
        <p:nvCxnSpPr>
          <p:cNvPr id="15" name="Přímá spojnice 14">
            <a:extLst>
              <a:ext uri="{FF2B5EF4-FFF2-40B4-BE49-F238E27FC236}">
                <a16:creationId xmlns:a16="http://schemas.microsoft.com/office/drawing/2014/main" id="{9461F54E-AE5D-44AD-BD48-63163B465C9A}"/>
              </a:ext>
            </a:extLst>
          </p:cNvPr>
          <p:cNvCxnSpPr/>
          <p:nvPr/>
        </p:nvCxnSpPr>
        <p:spPr>
          <a:xfrm flipH="1">
            <a:off x="3935413" y="5445125"/>
            <a:ext cx="0" cy="1841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Přímá spojnice 32">
            <a:extLst>
              <a:ext uri="{FF2B5EF4-FFF2-40B4-BE49-F238E27FC236}">
                <a16:creationId xmlns:a16="http://schemas.microsoft.com/office/drawing/2014/main" id="{BA229BC5-71EE-4B31-88CD-32E5F196BA0C}"/>
              </a:ext>
            </a:extLst>
          </p:cNvPr>
          <p:cNvCxnSpPr/>
          <p:nvPr/>
        </p:nvCxnSpPr>
        <p:spPr>
          <a:xfrm>
            <a:off x="4511675"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Přímá spojnice 33">
            <a:extLst>
              <a:ext uri="{FF2B5EF4-FFF2-40B4-BE49-F238E27FC236}">
                <a16:creationId xmlns:a16="http://schemas.microsoft.com/office/drawing/2014/main" id="{E0AA3960-0A5E-4F2F-9428-407CC650EB63}"/>
              </a:ext>
            </a:extLst>
          </p:cNvPr>
          <p:cNvCxnSpPr/>
          <p:nvPr/>
        </p:nvCxnSpPr>
        <p:spPr>
          <a:xfrm>
            <a:off x="50800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Přímá spojnice 34">
            <a:extLst>
              <a:ext uri="{FF2B5EF4-FFF2-40B4-BE49-F238E27FC236}">
                <a16:creationId xmlns:a16="http://schemas.microsoft.com/office/drawing/2014/main" id="{86AE1B68-8A55-46BE-8D6E-A9469A614C11}"/>
              </a:ext>
            </a:extLst>
          </p:cNvPr>
          <p:cNvCxnSpPr/>
          <p:nvPr/>
        </p:nvCxnSpPr>
        <p:spPr>
          <a:xfrm>
            <a:off x="564673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Přímá spojnice 50">
            <a:extLst>
              <a:ext uri="{FF2B5EF4-FFF2-40B4-BE49-F238E27FC236}">
                <a16:creationId xmlns:a16="http://schemas.microsoft.com/office/drawing/2014/main" id="{58490552-E4E6-4CAA-ADE8-F959DD90AC3B}"/>
              </a:ext>
            </a:extLst>
          </p:cNvPr>
          <p:cNvCxnSpPr/>
          <p:nvPr/>
        </p:nvCxnSpPr>
        <p:spPr>
          <a:xfrm>
            <a:off x="6232525"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Přímá spojnice 54">
            <a:extLst>
              <a:ext uri="{FF2B5EF4-FFF2-40B4-BE49-F238E27FC236}">
                <a16:creationId xmlns:a16="http://schemas.microsoft.com/office/drawing/2014/main" id="{BB3F218B-A676-4780-85E3-363F6E62CA50}"/>
              </a:ext>
            </a:extLst>
          </p:cNvPr>
          <p:cNvCxnSpPr/>
          <p:nvPr/>
        </p:nvCxnSpPr>
        <p:spPr>
          <a:xfrm>
            <a:off x="68087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Přímá spojnice 55">
            <a:extLst>
              <a:ext uri="{FF2B5EF4-FFF2-40B4-BE49-F238E27FC236}">
                <a16:creationId xmlns:a16="http://schemas.microsoft.com/office/drawing/2014/main" id="{56A7CF1C-D16C-41F6-9614-9E13E20DDF78}"/>
              </a:ext>
            </a:extLst>
          </p:cNvPr>
          <p:cNvCxnSpPr/>
          <p:nvPr/>
        </p:nvCxnSpPr>
        <p:spPr>
          <a:xfrm>
            <a:off x="73914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Přímá spojnice 56">
            <a:extLst>
              <a:ext uri="{FF2B5EF4-FFF2-40B4-BE49-F238E27FC236}">
                <a16:creationId xmlns:a16="http://schemas.microsoft.com/office/drawing/2014/main" id="{AEDE3725-3575-4892-AD5E-11EAD9566146}"/>
              </a:ext>
            </a:extLst>
          </p:cNvPr>
          <p:cNvCxnSpPr/>
          <p:nvPr/>
        </p:nvCxnSpPr>
        <p:spPr>
          <a:xfrm>
            <a:off x="79756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Přímá spojnice 57">
            <a:extLst>
              <a:ext uri="{FF2B5EF4-FFF2-40B4-BE49-F238E27FC236}">
                <a16:creationId xmlns:a16="http://schemas.microsoft.com/office/drawing/2014/main" id="{D6E43C2B-A957-48D5-B75D-838BC6518C1F}"/>
              </a:ext>
            </a:extLst>
          </p:cNvPr>
          <p:cNvCxnSpPr/>
          <p:nvPr/>
        </p:nvCxnSpPr>
        <p:spPr>
          <a:xfrm>
            <a:off x="85359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Přímá spojnice 58">
            <a:extLst>
              <a:ext uri="{FF2B5EF4-FFF2-40B4-BE49-F238E27FC236}">
                <a16:creationId xmlns:a16="http://schemas.microsoft.com/office/drawing/2014/main" id="{C8E251BB-D4ED-432A-A2D8-95A87C948BE7}"/>
              </a:ext>
            </a:extLst>
          </p:cNvPr>
          <p:cNvCxnSpPr/>
          <p:nvPr/>
        </p:nvCxnSpPr>
        <p:spPr>
          <a:xfrm>
            <a:off x="91201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Přímá spojnice 59">
            <a:extLst>
              <a:ext uri="{FF2B5EF4-FFF2-40B4-BE49-F238E27FC236}">
                <a16:creationId xmlns:a16="http://schemas.microsoft.com/office/drawing/2014/main" id="{909A24B3-9622-4AF3-B9DB-4F37910F2A5F}"/>
              </a:ext>
            </a:extLst>
          </p:cNvPr>
          <p:cNvCxnSpPr/>
          <p:nvPr/>
        </p:nvCxnSpPr>
        <p:spPr>
          <a:xfrm>
            <a:off x="97043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24" name="Volný tvar 1023">
            <a:extLst>
              <a:ext uri="{FF2B5EF4-FFF2-40B4-BE49-F238E27FC236}">
                <a16:creationId xmlns:a16="http://schemas.microsoft.com/office/drawing/2014/main" id="{9A5BB067-A2F9-456A-BC9A-439D9316F6C9}"/>
              </a:ext>
            </a:extLst>
          </p:cNvPr>
          <p:cNvSpPr/>
          <p:nvPr/>
        </p:nvSpPr>
        <p:spPr>
          <a:xfrm>
            <a:off x="3927475" y="1565275"/>
            <a:ext cx="5778500" cy="3868738"/>
          </a:xfrm>
          <a:custGeom>
            <a:avLst/>
            <a:gdLst>
              <a:gd name="connsiteX0" fmla="*/ 0 w 5744308"/>
              <a:gd name="connsiteY0" fmla="*/ 0 h 3868615"/>
              <a:gd name="connsiteX1" fmla="*/ 328247 w 5744308"/>
              <a:gd name="connsiteY1" fmla="*/ 78153 h 3868615"/>
              <a:gd name="connsiteX2" fmla="*/ 640862 w 5744308"/>
              <a:gd name="connsiteY2" fmla="*/ 203200 h 3868615"/>
              <a:gd name="connsiteX3" fmla="*/ 859693 w 5744308"/>
              <a:gd name="connsiteY3" fmla="*/ 359507 h 3868615"/>
              <a:gd name="connsiteX4" fmla="*/ 1101970 w 5744308"/>
              <a:gd name="connsiteY4" fmla="*/ 601784 h 3868615"/>
              <a:gd name="connsiteX5" fmla="*/ 2805723 w 5744308"/>
              <a:gd name="connsiteY5" fmla="*/ 2805723 h 3868615"/>
              <a:gd name="connsiteX6" fmla="*/ 3438770 w 5744308"/>
              <a:gd name="connsiteY6" fmla="*/ 3298092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40862 w 5744308"/>
              <a:gd name="connsiteY2" fmla="*/ 203200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687754 w 5744308"/>
              <a:gd name="connsiteY1" fmla="*/ 234461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0523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1101970 w 5744308"/>
              <a:gd name="connsiteY1" fmla="*/ 601784 h 3868615"/>
              <a:gd name="connsiteX2" fmla="*/ 2805723 w 5744308"/>
              <a:gd name="connsiteY2" fmla="*/ 2805723 h 3868615"/>
              <a:gd name="connsiteX3" fmla="*/ 3438770 w 5744308"/>
              <a:gd name="connsiteY3" fmla="*/ 3329354 h 3868615"/>
              <a:gd name="connsiteX4" fmla="*/ 3993662 w 5744308"/>
              <a:gd name="connsiteY4" fmla="*/ 3618523 h 3868615"/>
              <a:gd name="connsiteX5" fmla="*/ 4032739 w 5744308"/>
              <a:gd name="connsiteY5" fmla="*/ 3595077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211015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945968 w 5744308"/>
              <a:gd name="connsiteY2" fmla="*/ 385944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1101970 w 5744308"/>
              <a:gd name="connsiteY1" fmla="*/ 601784 h 3868615"/>
              <a:gd name="connsiteX2" fmla="*/ 2711938 w 5744308"/>
              <a:gd name="connsiteY2" fmla="*/ 2665046 h 3868615"/>
              <a:gd name="connsiteX3" fmla="*/ 3438770 w 5744308"/>
              <a:gd name="connsiteY3" fmla="*/ 3329354 h 3868615"/>
              <a:gd name="connsiteX4" fmla="*/ 3993662 w 5744308"/>
              <a:gd name="connsiteY4" fmla="*/ 3618523 h 3868615"/>
              <a:gd name="connsiteX5" fmla="*/ 4657970 w 5744308"/>
              <a:gd name="connsiteY5" fmla="*/ 3767016 h 3868615"/>
              <a:gd name="connsiteX6" fmla="*/ 5205047 w 5744308"/>
              <a:gd name="connsiteY6" fmla="*/ 3845169 h 3868615"/>
              <a:gd name="connsiteX7" fmla="*/ 5744308 w 5744308"/>
              <a:gd name="connsiteY7"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29812 w 5744308"/>
              <a:gd name="connsiteY1" fmla="*/ 168642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68734 w 5744308"/>
              <a:gd name="connsiteY2" fmla="*/ 390463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68734 w 5744308"/>
              <a:gd name="connsiteY2" fmla="*/ 390463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68734 w 5744308"/>
              <a:gd name="connsiteY2" fmla="*/ 390463 h 3868615"/>
              <a:gd name="connsiteX3" fmla="*/ 1281870 w 5744308"/>
              <a:gd name="connsiteY3" fmla="*/ 743413 h 3868615"/>
              <a:gd name="connsiteX4" fmla="*/ 2913927 w 5744308"/>
              <a:gd name="connsiteY4" fmla="*/ 2610338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44308" h="3868615">
                <a:moveTo>
                  <a:pt x="0" y="0"/>
                </a:moveTo>
                <a:cubicBezTo>
                  <a:pt x="97065" y="40034"/>
                  <a:pt x="437281" y="56673"/>
                  <a:pt x="598737" y="121750"/>
                </a:cubicBezTo>
                <a:cubicBezTo>
                  <a:pt x="760193" y="186827"/>
                  <a:pt x="853247" y="262749"/>
                  <a:pt x="968734" y="390463"/>
                </a:cubicBezTo>
                <a:cubicBezTo>
                  <a:pt x="1052606" y="470469"/>
                  <a:pt x="957671" y="373434"/>
                  <a:pt x="1281870" y="743413"/>
                </a:cubicBezTo>
                <a:lnTo>
                  <a:pt x="2913927" y="2610338"/>
                </a:lnTo>
                <a:cubicBezTo>
                  <a:pt x="3296717" y="3036118"/>
                  <a:pt x="3381820" y="3128759"/>
                  <a:pt x="3578608" y="3298092"/>
                </a:cubicBezTo>
                <a:cubicBezTo>
                  <a:pt x="3775396" y="3467425"/>
                  <a:pt x="3891457" y="3553395"/>
                  <a:pt x="4094657" y="3626339"/>
                </a:cubicBezTo>
                <a:cubicBezTo>
                  <a:pt x="4297857" y="3699283"/>
                  <a:pt x="4472905" y="3730544"/>
                  <a:pt x="4657970" y="3767016"/>
                </a:cubicBezTo>
                <a:cubicBezTo>
                  <a:pt x="4843035" y="3803488"/>
                  <a:pt x="5023991" y="3828236"/>
                  <a:pt x="5205047" y="3845169"/>
                </a:cubicBezTo>
                <a:cubicBezTo>
                  <a:pt x="5386103" y="3862102"/>
                  <a:pt x="5565205" y="3862753"/>
                  <a:pt x="5744308" y="3868615"/>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sp>
        <p:nvSpPr>
          <p:cNvPr id="123940" name="TextovéPole 4">
            <a:extLst>
              <a:ext uri="{FF2B5EF4-FFF2-40B4-BE49-F238E27FC236}">
                <a16:creationId xmlns:a16="http://schemas.microsoft.com/office/drawing/2014/main" id="{36CFAC91-6616-4426-AE5A-E3DEBAD98890}"/>
              </a:ext>
            </a:extLst>
          </p:cNvPr>
          <p:cNvSpPr txBox="1">
            <a:spLocks noChangeArrowheads="1"/>
          </p:cNvSpPr>
          <p:nvPr/>
        </p:nvSpPr>
        <p:spPr bwMode="auto">
          <a:xfrm>
            <a:off x="4440238" y="476250"/>
            <a:ext cx="5067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a:t>Fick principle:  VO</a:t>
            </a:r>
            <a:r>
              <a:rPr lang="cs-CZ" altLang="cs-CZ" sz="2000" b="1" baseline="-25000"/>
              <a:t>2</a:t>
            </a:r>
            <a:r>
              <a:rPr lang="cs-CZ" altLang="cs-CZ" sz="2000" b="1"/>
              <a:t> = Q x [CaO</a:t>
            </a:r>
            <a:r>
              <a:rPr lang="cs-CZ" altLang="cs-CZ" sz="2000" b="1" baseline="-25000"/>
              <a:t>2</a:t>
            </a:r>
            <a:r>
              <a:rPr lang="cs-CZ" altLang="cs-CZ" sz="2000" b="1"/>
              <a:t> – CvO</a:t>
            </a:r>
            <a:r>
              <a:rPr lang="cs-CZ" altLang="cs-CZ" sz="2000" b="1" baseline="-25000"/>
              <a:t>2</a:t>
            </a:r>
            <a:r>
              <a:rPr lang="cs-CZ" altLang="cs-CZ" sz="2000" b="1"/>
              <a:t>]</a:t>
            </a:r>
          </a:p>
        </p:txBody>
      </p:sp>
      <p:sp>
        <p:nvSpPr>
          <p:cNvPr id="123941" name="TextovéPole 47">
            <a:extLst>
              <a:ext uri="{FF2B5EF4-FFF2-40B4-BE49-F238E27FC236}">
                <a16:creationId xmlns:a16="http://schemas.microsoft.com/office/drawing/2014/main" id="{33A04487-AB28-4C34-950E-841F312E5C2C}"/>
              </a:ext>
            </a:extLst>
          </p:cNvPr>
          <p:cNvSpPr txBox="1">
            <a:spLocks noChangeArrowheads="1"/>
          </p:cNvSpPr>
          <p:nvPr/>
        </p:nvSpPr>
        <p:spPr bwMode="auto">
          <a:xfrm>
            <a:off x="6159503" y="2041525"/>
            <a:ext cx="11031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VO</a:t>
            </a:r>
            <a:r>
              <a:rPr lang="cs-CZ" altLang="cs-CZ" baseline="-25000"/>
              <a:t>2</a:t>
            </a:r>
            <a:r>
              <a:rPr lang="cs-CZ" altLang="cs-CZ"/>
              <a:t> max</a:t>
            </a:r>
            <a:endParaRPr lang="cs-CZ" altLang="cs-CZ" baseline="-25000"/>
          </a:p>
        </p:txBody>
      </p:sp>
      <p:cxnSp>
        <p:nvCxnSpPr>
          <p:cNvPr id="49" name="Přímá spojnice se šipkou 48">
            <a:extLst>
              <a:ext uri="{FF2B5EF4-FFF2-40B4-BE49-F238E27FC236}">
                <a16:creationId xmlns:a16="http://schemas.microsoft.com/office/drawing/2014/main" id="{4A18693F-FF36-4480-B465-A7E38F79AEC8}"/>
              </a:ext>
            </a:extLst>
          </p:cNvPr>
          <p:cNvCxnSpPr>
            <a:stCxn id="123941" idx="1"/>
          </p:cNvCxnSpPr>
          <p:nvPr/>
        </p:nvCxnSpPr>
        <p:spPr>
          <a:xfrm flipH="1">
            <a:off x="5141914" y="2226191"/>
            <a:ext cx="1017586" cy="1853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3" name="Přímá spojnice 42">
            <a:extLst>
              <a:ext uri="{FF2B5EF4-FFF2-40B4-BE49-F238E27FC236}">
                <a16:creationId xmlns:a16="http://schemas.microsoft.com/office/drawing/2014/main" id="{46277637-DFC0-4EE2-B7A4-D09A82265904}"/>
              </a:ext>
            </a:extLst>
          </p:cNvPr>
          <p:cNvCxnSpPr/>
          <p:nvPr/>
        </p:nvCxnSpPr>
        <p:spPr>
          <a:xfrm flipV="1">
            <a:off x="3935416" y="1268413"/>
            <a:ext cx="1584325" cy="417671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Přímá spojnice 6">
            <a:extLst>
              <a:ext uri="{FF2B5EF4-FFF2-40B4-BE49-F238E27FC236}">
                <a16:creationId xmlns:a16="http://schemas.microsoft.com/office/drawing/2014/main" id="{2210DE11-9F6B-4A00-A47E-68D9655766AE}"/>
              </a:ext>
            </a:extLst>
          </p:cNvPr>
          <p:cNvCxnSpPr>
            <a:cxnSpLocks/>
            <a:endCxn id="53" idx="2"/>
          </p:cNvCxnSpPr>
          <p:nvPr/>
        </p:nvCxnSpPr>
        <p:spPr>
          <a:xfrm>
            <a:off x="4008441" y="3432175"/>
            <a:ext cx="1607269" cy="10246"/>
          </a:xfrm>
          <a:prstGeom prst="line">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Přímá spojnice 35">
            <a:extLst>
              <a:ext uri="{FF2B5EF4-FFF2-40B4-BE49-F238E27FC236}">
                <a16:creationId xmlns:a16="http://schemas.microsoft.com/office/drawing/2014/main" id="{A5FFA1A4-CF95-46DF-817B-4CDD82A56982}"/>
              </a:ext>
            </a:extLst>
          </p:cNvPr>
          <p:cNvCxnSpPr/>
          <p:nvPr/>
        </p:nvCxnSpPr>
        <p:spPr>
          <a:xfrm>
            <a:off x="6232525" y="3429003"/>
            <a:ext cx="0" cy="2005013"/>
          </a:xfrm>
          <a:prstGeom prst="line">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4" name="Přímá spojnice se šipkou 53">
            <a:extLst>
              <a:ext uri="{FF2B5EF4-FFF2-40B4-BE49-F238E27FC236}">
                <a16:creationId xmlns:a16="http://schemas.microsoft.com/office/drawing/2014/main" id="{B58C1AD3-5694-404D-8DDC-0774D011A96C}"/>
              </a:ext>
            </a:extLst>
          </p:cNvPr>
          <p:cNvCxnSpPr>
            <a:cxnSpLocks/>
          </p:cNvCxnSpPr>
          <p:nvPr/>
        </p:nvCxnSpPr>
        <p:spPr>
          <a:xfrm flipH="1">
            <a:off x="5691341" y="3416156"/>
            <a:ext cx="1566710" cy="506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3947" name="TextovéPole 61">
            <a:extLst>
              <a:ext uri="{FF2B5EF4-FFF2-40B4-BE49-F238E27FC236}">
                <a16:creationId xmlns:a16="http://schemas.microsoft.com/office/drawing/2014/main" id="{9A272208-AEE1-44E7-8827-256C0A81DBC9}"/>
              </a:ext>
            </a:extLst>
          </p:cNvPr>
          <p:cNvSpPr txBox="1">
            <a:spLocks noChangeArrowheads="1"/>
          </p:cNvSpPr>
          <p:nvPr/>
        </p:nvSpPr>
        <p:spPr bwMode="auto">
          <a:xfrm>
            <a:off x="7248525" y="3203575"/>
            <a:ext cx="6030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VO</a:t>
            </a:r>
            <a:r>
              <a:rPr lang="cs-CZ" altLang="cs-CZ" baseline="-25000"/>
              <a:t>2</a:t>
            </a:r>
          </a:p>
        </p:txBody>
      </p:sp>
      <p:sp>
        <p:nvSpPr>
          <p:cNvPr id="46" name="Volný tvar 45">
            <a:extLst>
              <a:ext uri="{FF2B5EF4-FFF2-40B4-BE49-F238E27FC236}">
                <a16:creationId xmlns:a16="http://schemas.microsoft.com/office/drawing/2014/main" id="{A5EAAFB0-2DEF-40CF-A12D-3E550CF221C9}"/>
              </a:ext>
            </a:extLst>
          </p:cNvPr>
          <p:cNvSpPr/>
          <p:nvPr/>
        </p:nvSpPr>
        <p:spPr>
          <a:xfrm>
            <a:off x="3960813" y="1565278"/>
            <a:ext cx="5778500" cy="3884613"/>
          </a:xfrm>
          <a:custGeom>
            <a:avLst/>
            <a:gdLst>
              <a:gd name="connsiteX0" fmla="*/ 0 w 5744308"/>
              <a:gd name="connsiteY0" fmla="*/ 0 h 3868615"/>
              <a:gd name="connsiteX1" fmla="*/ 328247 w 5744308"/>
              <a:gd name="connsiteY1" fmla="*/ 78153 h 3868615"/>
              <a:gd name="connsiteX2" fmla="*/ 640862 w 5744308"/>
              <a:gd name="connsiteY2" fmla="*/ 203200 h 3868615"/>
              <a:gd name="connsiteX3" fmla="*/ 859693 w 5744308"/>
              <a:gd name="connsiteY3" fmla="*/ 359507 h 3868615"/>
              <a:gd name="connsiteX4" fmla="*/ 1101970 w 5744308"/>
              <a:gd name="connsiteY4" fmla="*/ 601784 h 3868615"/>
              <a:gd name="connsiteX5" fmla="*/ 2805723 w 5744308"/>
              <a:gd name="connsiteY5" fmla="*/ 2805723 h 3868615"/>
              <a:gd name="connsiteX6" fmla="*/ 3438770 w 5744308"/>
              <a:gd name="connsiteY6" fmla="*/ 3298092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40862 w 5744308"/>
              <a:gd name="connsiteY2" fmla="*/ 203200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687754 w 5744308"/>
              <a:gd name="connsiteY1" fmla="*/ 234461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0523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1101970 w 5744308"/>
              <a:gd name="connsiteY1" fmla="*/ 601784 h 3868615"/>
              <a:gd name="connsiteX2" fmla="*/ 2805723 w 5744308"/>
              <a:gd name="connsiteY2" fmla="*/ 2805723 h 3868615"/>
              <a:gd name="connsiteX3" fmla="*/ 3438770 w 5744308"/>
              <a:gd name="connsiteY3" fmla="*/ 3329354 h 3868615"/>
              <a:gd name="connsiteX4" fmla="*/ 3993662 w 5744308"/>
              <a:gd name="connsiteY4" fmla="*/ 3618523 h 3868615"/>
              <a:gd name="connsiteX5" fmla="*/ 4032739 w 5744308"/>
              <a:gd name="connsiteY5" fmla="*/ 3595077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211015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945968 w 5744308"/>
              <a:gd name="connsiteY2" fmla="*/ 385944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1101970 w 5744308"/>
              <a:gd name="connsiteY1" fmla="*/ 601784 h 3868615"/>
              <a:gd name="connsiteX2" fmla="*/ 2711938 w 5744308"/>
              <a:gd name="connsiteY2" fmla="*/ 2665046 h 3868615"/>
              <a:gd name="connsiteX3" fmla="*/ 3438770 w 5744308"/>
              <a:gd name="connsiteY3" fmla="*/ 3329354 h 3868615"/>
              <a:gd name="connsiteX4" fmla="*/ 3993662 w 5744308"/>
              <a:gd name="connsiteY4" fmla="*/ 3618523 h 3868615"/>
              <a:gd name="connsiteX5" fmla="*/ 4657970 w 5744308"/>
              <a:gd name="connsiteY5" fmla="*/ 3767016 h 3868615"/>
              <a:gd name="connsiteX6" fmla="*/ 5205047 w 5744308"/>
              <a:gd name="connsiteY6" fmla="*/ 3845169 h 3868615"/>
              <a:gd name="connsiteX7" fmla="*/ 5744308 w 5744308"/>
              <a:gd name="connsiteY7"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29812 w 5744308"/>
              <a:gd name="connsiteY1" fmla="*/ 168642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774089 w 5744308"/>
              <a:gd name="connsiteY4" fmla="*/ 2696308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774089 w 5744308"/>
              <a:gd name="connsiteY4" fmla="*/ 2696308 h 3868615"/>
              <a:gd name="connsiteX5" fmla="*/ 3516458 w 5744308"/>
              <a:gd name="connsiteY5" fmla="*/ 3360615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774089 w 5744308"/>
              <a:gd name="connsiteY4" fmla="*/ 2696308 h 3868615"/>
              <a:gd name="connsiteX5" fmla="*/ 3516458 w 5744308"/>
              <a:gd name="connsiteY5" fmla="*/ 3360615 h 3868615"/>
              <a:gd name="connsiteX6" fmla="*/ 4032507 w 5744308"/>
              <a:gd name="connsiteY6" fmla="*/ 3657600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774089 w 5744308"/>
              <a:gd name="connsiteY4" fmla="*/ 2696308 h 3868615"/>
              <a:gd name="connsiteX5" fmla="*/ 3446539 w 5744308"/>
              <a:gd name="connsiteY5" fmla="*/ 3352800 h 3868615"/>
              <a:gd name="connsiteX6" fmla="*/ 4032507 w 5744308"/>
              <a:gd name="connsiteY6" fmla="*/ 3657600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774089 w 5744308"/>
              <a:gd name="connsiteY4" fmla="*/ 2696308 h 3868615"/>
              <a:gd name="connsiteX5" fmla="*/ 3446539 w 5744308"/>
              <a:gd name="connsiteY5" fmla="*/ 3352800 h 3868615"/>
              <a:gd name="connsiteX6" fmla="*/ 4032507 w 5744308"/>
              <a:gd name="connsiteY6" fmla="*/ 3657600 h 3868615"/>
              <a:gd name="connsiteX7" fmla="*/ 4665738 w 5744308"/>
              <a:gd name="connsiteY7" fmla="*/ 3813908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774089 w 5744308"/>
              <a:gd name="connsiteY4" fmla="*/ 2696308 h 3868615"/>
              <a:gd name="connsiteX5" fmla="*/ 3446539 w 5744308"/>
              <a:gd name="connsiteY5" fmla="*/ 3352800 h 3868615"/>
              <a:gd name="connsiteX6" fmla="*/ 4040276 w 5744308"/>
              <a:gd name="connsiteY6" fmla="*/ 3696677 h 3868615"/>
              <a:gd name="connsiteX7" fmla="*/ 4665738 w 5744308"/>
              <a:gd name="connsiteY7" fmla="*/ 3813908 h 3868615"/>
              <a:gd name="connsiteX8" fmla="*/ 5205047 w 5744308"/>
              <a:gd name="connsiteY8" fmla="*/ 3845169 h 3868615"/>
              <a:gd name="connsiteX9" fmla="*/ 5744308 w 5744308"/>
              <a:gd name="connsiteY9" fmla="*/ 3868615 h 3868615"/>
              <a:gd name="connsiteX0" fmla="*/ 0 w 5744308"/>
              <a:gd name="connsiteY0" fmla="*/ 0 h 3884246"/>
              <a:gd name="connsiteX1" fmla="*/ 598737 w 5744308"/>
              <a:gd name="connsiteY1" fmla="*/ 121750 h 3884246"/>
              <a:gd name="connsiteX2" fmla="*/ 914353 w 5744308"/>
              <a:gd name="connsiteY2" fmla="*/ 343570 h 3884246"/>
              <a:gd name="connsiteX3" fmla="*/ 1281870 w 5744308"/>
              <a:gd name="connsiteY3" fmla="*/ 743413 h 3884246"/>
              <a:gd name="connsiteX4" fmla="*/ 2774089 w 5744308"/>
              <a:gd name="connsiteY4" fmla="*/ 2696308 h 3884246"/>
              <a:gd name="connsiteX5" fmla="*/ 3446539 w 5744308"/>
              <a:gd name="connsiteY5" fmla="*/ 3352800 h 3884246"/>
              <a:gd name="connsiteX6" fmla="*/ 4040276 w 5744308"/>
              <a:gd name="connsiteY6" fmla="*/ 3696677 h 3884246"/>
              <a:gd name="connsiteX7" fmla="*/ 4665738 w 5744308"/>
              <a:gd name="connsiteY7" fmla="*/ 3813908 h 3884246"/>
              <a:gd name="connsiteX8" fmla="*/ 5166204 w 5744308"/>
              <a:gd name="connsiteY8" fmla="*/ 3884246 h 3884246"/>
              <a:gd name="connsiteX9" fmla="*/ 5744308 w 5744308"/>
              <a:gd name="connsiteY9" fmla="*/ 3868615 h 3884246"/>
              <a:gd name="connsiteX0" fmla="*/ 0 w 5744308"/>
              <a:gd name="connsiteY0" fmla="*/ 0 h 3884586"/>
              <a:gd name="connsiteX1" fmla="*/ 598737 w 5744308"/>
              <a:gd name="connsiteY1" fmla="*/ 121750 h 3884586"/>
              <a:gd name="connsiteX2" fmla="*/ 914353 w 5744308"/>
              <a:gd name="connsiteY2" fmla="*/ 343570 h 3884586"/>
              <a:gd name="connsiteX3" fmla="*/ 1281870 w 5744308"/>
              <a:gd name="connsiteY3" fmla="*/ 743413 h 3884586"/>
              <a:gd name="connsiteX4" fmla="*/ 2774089 w 5744308"/>
              <a:gd name="connsiteY4" fmla="*/ 2696308 h 3884586"/>
              <a:gd name="connsiteX5" fmla="*/ 3446539 w 5744308"/>
              <a:gd name="connsiteY5" fmla="*/ 3352800 h 3884586"/>
              <a:gd name="connsiteX6" fmla="*/ 4040276 w 5744308"/>
              <a:gd name="connsiteY6" fmla="*/ 3696677 h 3884586"/>
              <a:gd name="connsiteX7" fmla="*/ 4642432 w 5744308"/>
              <a:gd name="connsiteY7" fmla="*/ 3852985 h 3884586"/>
              <a:gd name="connsiteX8" fmla="*/ 5166204 w 5744308"/>
              <a:gd name="connsiteY8" fmla="*/ 3884246 h 3884586"/>
              <a:gd name="connsiteX9" fmla="*/ 5744308 w 5744308"/>
              <a:gd name="connsiteY9" fmla="*/ 3868615 h 3884586"/>
              <a:gd name="connsiteX0" fmla="*/ 0 w 5744308"/>
              <a:gd name="connsiteY0" fmla="*/ 0 h 3884586"/>
              <a:gd name="connsiteX1" fmla="*/ 598737 w 5744308"/>
              <a:gd name="connsiteY1" fmla="*/ 121750 h 3884586"/>
              <a:gd name="connsiteX2" fmla="*/ 914353 w 5744308"/>
              <a:gd name="connsiteY2" fmla="*/ 343570 h 3884586"/>
              <a:gd name="connsiteX3" fmla="*/ 1134264 w 5744308"/>
              <a:gd name="connsiteY3" fmla="*/ 782490 h 3884586"/>
              <a:gd name="connsiteX4" fmla="*/ 2774089 w 5744308"/>
              <a:gd name="connsiteY4" fmla="*/ 2696308 h 3884586"/>
              <a:gd name="connsiteX5" fmla="*/ 3446539 w 5744308"/>
              <a:gd name="connsiteY5" fmla="*/ 3352800 h 3884586"/>
              <a:gd name="connsiteX6" fmla="*/ 4040276 w 5744308"/>
              <a:gd name="connsiteY6" fmla="*/ 3696677 h 3884586"/>
              <a:gd name="connsiteX7" fmla="*/ 4642432 w 5744308"/>
              <a:gd name="connsiteY7" fmla="*/ 3852985 h 3884586"/>
              <a:gd name="connsiteX8" fmla="*/ 5166204 w 5744308"/>
              <a:gd name="connsiteY8" fmla="*/ 3884246 h 3884586"/>
              <a:gd name="connsiteX9" fmla="*/ 5744308 w 5744308"/>
              <a:gd name="connsiteY9" fmla="*/ 3868615 h 3884586"/>
              <a:gd name="connsiteX0" fmla="*/ 0 w 5744308"/>
              <a:gd name="connsiteY0" fmla="*/ 0 h 3884586"/>
              <a:gd name="connsiteX1" fmla="*/ 598737 w 5744308"/>
              <a:gd name="connsiteY1" fmla="*/ 121750 h 3884586"/>
              <a:gd name="connsiteX2" fmla="*/ 836665 w 5744308"/>
              <a:gd name="connsiteY2" fmla="*/ 390463 h 3884586"/>
              <a:gd name="connsiteX3" fmla="*/ 1134264 w 5744308"/>
              <a:gd name="connsiteY3" fmla="*/ 782490 h 3884586"/>
              <a:gd name="connsiteX4" fmla="*/ 2774089 w 5744308"/>
              <a:gd name="connsiteY4" fmla="*/ 2696308 h 3884586"/>
              <a:gd name="connsiteX5" fmla="*/ 3446539 w 5744308"/>
              <a:gd name="connsiteY5" fmla="*/ 3352800 h 3884586"/>
              <a:gd name="connsiteX6" fmla="*/ 4040276 w 5744308"/>
              <a:gd name="connsiteY6" fmla="*/ 3696677 h 3884586"/>
              <a:gd name="connsiteX7" fmla="*/ 4642432 w 5744308"/>
              <a:gd name="connsiteY7" fmla="*/ 3852985 h 3884586"/>
              <a:gd name="connsiteX8" fmla="*/ 5166204 w 5744308"/>
              <a:gd name="connsiteY8" fmla="*/ 3884246 h 3884586"/>
              <a:gd name="connsiteX9" fmla="*/ 5744308 w 5744308"/>
              <a:gd name="connsiteY9" fmla="*/ 3868615 h 3884586"/>
              <a:gd name="connsiteX0" fmla="*/ 0 w 5744308"/>
              <a:gd name="connsiteY0" fmla="*/ 0 h 3884586"/>
              <a:gd name="connsiteX1" fmla="*/ 474436 w 5744308"/>
              <a:gd name="connsiteY1" fmla="*/ 168643 h 3884586"/>
              <a:gd name="connsiteX2" fmla="*/ 836665 w 5744308"/>
              <a:gd name="connsiteY2" fmla="*/ 390463 h 3884586"/>
              <a:gd name="connsiteX3" fmla="*/ 1134264 w 5744308"/>
              <a:gd name="connsiteY3" fmla="*/ 782490 h 3884586"/>
              <a:gd name="connsiteX4" fmla="*/ 2774089 w 5744308"/>
              <a:gd name="connsiteY4" fmla="*/ 2696308 h 3884586"/>
              <a:gd name="connsiteX5" fmla="*/ 3446539 w 5744308"/>
              <a:gd name="connsiteY5" fmla="*/ 3352800 h 3884586"/>
              <a:gd name="connsiteX6" fmla="*/ 4040276 w 5744308"/>
              <a:gd name="connsiteY6" fmla="*/ 3696677 h 3884586"/>
              <a:gd name="connsiteX7" fmla="*/ 4642432 w 5744308"/>
              <a:gd name="connsiteY7" fmla="*/ 3852985 h 3884586"/>
              <a:gd name="connsiteX8" fmla="*/ 5166204 w 5744308"/>
              <a:gd name="connsiteY8" fmla="*/ 3884246 h 3884586"/>
              <a:gd name="connsiteX9" fmla="*/ 5744308 w 5744308"/>
              <a:gd name="connsiteY9" fmla="*/ 3868615 h 3884586"/>
              <a:gd name="connsiteX0" fmla="*/ 0 w 5744308"/>
              <a:gd name="connsiteY0" fmla="*/ 0 h 3884586"/>
              <a:gd name="connsiteX1" fmla="*/ 474436 w 5744308"/>
              <a:gd name="connsiteY1" fmla="*/ 168643 h 3884586"/>
              <a:gd name="connsiteX2" fmla="*/ 852202 w 5744308"/>
              <a:gd name="connsiteY2" fmla="*/ 484248 h 3884586"/>
              <a:gd name="connsiteX3" fmla="*/ 1134264 w 5744308"/>
              <a:gd name="connsiteY3" fmla="*/ 782490 h 3884586"/>
              <a:gd name="connsiteX4" fmla="*/ 2774089 w 5744308"/>
              <a:gd name="connsiteY4" fmla="*/ 2696308 h 3884586"/>
              <a:gd name="connsiteX5" fmla="*/ 3446539 w 5744308"/>
              <a:gd name="connsiteY5" fmla="*/ 3352800 h 3884586"/>
              <a:gd name="connsiteX6" fmla="*/ 4040276 w 5744308"/>
              <a:gd name="connsiteY6" fmla="*/ 3696677 h 3884586"/>
              <a:gd name="connsiteX7" fmla="*/ 4642432 w 5744308"/>
              <a:gd name="connsiteY7" fmla="*/ 3852985 h 3884586"/>
              <a:gd name="connsiteX8" fmla="*/ 5166204 w 5744308"/>
              <a:gd name="connsiteY8" fmla="*/ 3884246 h 3884586"/>
              <a:gd name="connsiteX9" fmla="*/ 5744308 w 5744308"/>
              <a:gd name="connsiteY9" fmla="*/ 3868615 h 3884586"/>
              <a:gd name="connsiteX0" fmla="*/ 0 w 5744308"/>
              <a:gd name="connsiteY0" fmla="*/ 0 h 3884586"/>
              <a:gd name="connsiteX1" fmla="*/ 474436 w 5744308"/>
              <a:gd name="connsiteY1" fmla="*/ 168643 h 3884586"/>
              <a:gd name="connsiteX2" fmla="*/ 852202 w 5744308"/>
              <a:gd name="connsiteY2" fmla="*/ 484248 h 3884586"/>
              <a:gd name="connsiteX3" fmla="*/ 1134264 w 5744308"/>
              <a:gd name="connsiteY3" fmla="*/ 782490 h 3884586"/>
              <a:gd name="connsiteX4" fmla="*/ 2370112 w 5744308"/>
              <a:gd name="connsiteY4" fmla="*/ 2508738 h 3884586"/>
              <a:gd name="connsiteX5" fmla="*/ 3446539 w 5744308"/>
              <a:gd name="connsiteY5" fmla="*/ 3352800 h 3884586"/>
              <a:gd name="connsiteX6" fmla="*/ 4040276 w 5744308"/>
              <a:gd name="connsiteY6" fmla="*/ 3696677 h 3884586"/>
              <a:gd name="connsiteX7" fmla="*/ 4642432 w 5744308"/>
              <a:gd name="connsiteY7" fmla="*/ 3852985 h 3884586"/>
              <a:gd name="connsiteX8" fmla="*/ 5166204 w 5744308"/>
              <a:gd name="connsiteY8" fmla="*/ 3884246 h 3884586"/>
              <a:gd name="connsiteX9" fmla="*/ 5744308 w 5744308"/>
              <a:gd name="connsiteY9" fmla="*/ 3868615 h 3884586"/>
              <a:gd name="connsiteX0" fmla="*/ 0 w 5744308"/>
              <a:gd name="connsiteY0" fmla="*/ 0 h 3884586"/>
              <a:gd name="connsiteX1" fmla="*/ 474436 w 5744308"/>
              <a:gd name="connsiteY1" fmla="*/ 168643 h 3884586"/>
              <a:gd name="connsiteX2" fmla="*/ 852202 w 5744308"/>
              <a:gd name="connsiteY2" fmla="*/ 484248 h 3884586"/>
              <a:gd name="connsiteX3" fmla="*/ 1134264 w 5744308"/>
              <a:gd name="connsiteY3" fmla="*/ 782490 h 3884586"/>
              <a:gd name="connsiteX4" fmla="*/ 2370112 w 5744308"/>
              <a:gd name="connsiteY4" fmla="*/ 2508738 h 3884586"/>
              <a:gd name="connsiteX5" fmla="*/ 3384389 w 5744308"/>
              <a:gd name="connsiteY5" fmla="*/ 3399692 h 3884586"/>
              <a:gd name="connsiteX6" fmla="*/ 4040276 w 5744308"/>
              <a:gd name="connsiteY6" fmla="*/ 3696677 h 3884586"/>
              <a:gd name="connsiteX7" fmla="*/ 4642432 w 5744308"/>
              <a:gd name="connsiteY7" fmla="*/ 3852985 h 3884586"/>
              <a:gd name="connsiteX8" fmla="*/ 5166204 w 5744308"/>
              <a:gd name="connsiteY8" fmla="*/ 3884246 h 3884586"/>
              <a:gd name="connsiteX9" fmla="*/ 5744308 w 5744308"/>
              <a:gd name="connsiteY9" fmla="*/ 3868615 h 3884586"/>
              <a:gd name="connsiteX0" fmla="*/ 0 w 5744308"/>
              <a:gd name="connsiteY0" fmla="*/ 0 h 3884586"/>
              <a:gd name="connsiteX1" fmla="*/ 474436 w 5744308"/>
              <a:gd name="connsiteY1" fmla="*/ 168643 h 3884586"/>
              <a:gd name="connsiteX2" fmla="*/ 852202 w 5744308"/>
              <a:gd name="connsiteY2" fmla="*/ 484248 h 3884586"/>
              <a:gd name="connsiteX3" fmla="*/ 1134264 w 5744308"/>
              <a:gd name="connsiteY3" fmla="*/ 782490 h 3884586"/>
              <a:gd name="connsiteX4" fmla="*/ 2370112 w 5744308"/>
              <a:gd name="connsiteY4" fmla="*/ 2508738 h 3884586"/>
              <a:gd name="connsiteX5" fmla="*/ 3384389 w 5744308"/>
              <a:gd name="connsiteY5" fmla="*/ 3399692 h 3884586"/>
              <a:gd name="connsiteX6" fmla="*/ 4040276 w 5744308"/>
              <a:gd name="connsiteY6" fmla="*/ 3759200 h 3884586"/>
              <a:gd name="connsiteX7" fmla="*/ 4642432 w 5744308"/>
              <a:gd name="connsiteY7" fmla="*/ 3852985 h 3884586"/>
              <a:gd name="connsiteX8" fmla="*/ 5166204 w 5744308"/>
              <a:gd name="connsiteY8" fmla="*/ 3884246 h 3884586"/>
              <a:gd name="connsiteX9" fmla="*/ 5744308 w 5744308"/>
              <a:gd name="connsiteY9" fmla="*/ 3868615 h 3884586"/>
              <a:gd name="connsiteX0" fmla="*/ 0 w 5744308"/>
              <a:gd name="connsiteY0" fmla="*/ 0 h 3884586"/>
              <a:gd name="connsiteX1" fmla="*/ 474436 w 5744308"/>
              <a:gd name="connsiteY1" fmla="*/ 168643 h 3884586"/>
              <a:gd name="connsiteX2" fmla="*/ 852202 w 5744308"/>
              <a:gd name="connsiteY2" fmla="*/ 484248 h 3884586"/>
              <a:gd name="connsiteX3" fmla="*/ 1064346 w 5744308"/>
              <a:gd name="connsiteY3" fmla="*/ 805937 h 3884586"/>
              <a:gd name="connsiteX4" fmla="*/ 2370112 w 5744308"/>
              <a:gd name="connsiteY4" fmla="*/ 2508738 h 3884586"/>
              <a:gd name="connsiteX5" fmla="*/ 3384389 w 5744308"/>
              <a:gd name="connsiteY5" fmla="*/ 3399692 h 3884586"/>
              <a:gd name="connsiteX6" fmla="*/ 4040276 w 5744308"/>
              <a:gd name="connsiteY6" fmla="*/ 3759200 h 3884586"/>
              <a:gd name="connsiteX7" fmla="*/ 4642432 w 5744308"/>
              <a:gd name="connsiteY7" fmla="*/ 3852985 h 3884586"/>
              <a:gd name="connsiteX8" fmla="*/ 5166204 w 5744308"/>
              <a:gd name="connsiteY8" fmla="*/ 3884246 h 3884586"/>
              <a:gd name="connsiteX9" fmla="*/ 5744308 w 5744308"/>
              <a:gd name="connsiteY9" fmla="*/ 3868615 h 3884586"/>
              <a:gd name="connsiteX0" fmla="*/ 0 w 5744308"/>
              <a:gd name="connsiteY0" fmla="*/ 0 h 3884586"/>
              <a:gd name="connsiteX1" fmla="*/ 474436 w 5744308"/>
              <a:gd name="connsiteY1" fmla="*/ 168643 h 3884586"/>
              <a:gd name="connsiteX2" fmla="*/ 1064346 w 5744308"/>
              <a:gd name="connsiteY2" fmla="*/ 805937 h 3884586"/>
              <a:gd name="connsiteX3" fmla="*/ 2370112 w 5744308"/>
              <a:gd name="connsiteY3" fmla="*/ 2508738 h 3884586"/>
              <a:gd name="connsiteX4" fmla="*/ 3384389 w 5744308"/>
              <a:gd name="connsiteY4" fmla="*/ 3399692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513280 w 5744308"/>
              <a:gd name="connsiteY1" fmla="*/ 285873 h 3884586"/>
              <a:gd name="connsiteX2" fmla="*/ 1064346 w 5744308"/>
              <a:gd name="connsiteY2" fmla="*/ 805937 h 3884586"/>
              <a:gd name="connsiteX3" fmla="*/ 2370112 w 5744308"/>
              <a:gd name="connsiteY3" fmla="*/ 2508738 h 3884586"/>
              <a:gd name="connsiteX4" fmla="*/ 3384389 w 5744308"/>
              <a:gd name="connsiteY4" fmla="*/ 3399692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513280 w 5744308"/>
              <a:gd name="connsiteY1" fmla="*/ 285873 h 3884586"/>
              <a:gd name="connsiteX2" fmla="*/ 1064346 w 5744308"/>
              <a:gd name="connsiteY2" fmla="*/ 805937 h 3884586"/>
              <a:gd name="connsiteX3" fmla="*/ 2370112 w 5744308"/>
              <a:gd name="connsiteY3" fmla="*/ 2508738 h 3884586"/>
              <a:gd name="connsiteX4" fmla="*/ 3384389 w 5744308"/>
              <a:gd name="connsiteY4" fmla="*/ 3399692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552124 w 5744308"/>
              <a:gd name="connsiteY1" fmla="*/ 238981 h 3884586"/>
              <a:gd name="connsiteX2" fmla="*/ 1064346 w 5744308"/>
              <a:gd name="connsiteY2" fmla="*/ 805937 h 3884586"/>
              <a:gd name="connsiteX3" fmla="*/ 2370112 w 5744308"/>
              <a:gd name="connsiteY3" fmla="*/ 2508738 h 3884586"/>
              <a:gd name="connsiteX4" fmla="*/ 3384389 w 5744308"/>
              <a:gd name="connsiteY4" fmla="*/ 3399692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552124 w 5744308"/>
              <a:gd name="connsiteY1" fmla="*/ 238981 h 3884586"/>
              <a:gd name="connsiteX2" fmla="*/ 1017734 w 5744308"/>
              <a:gd name="connsiteY2" fmla="*/ 852829 h 3884586"/>
              <a:gd name="connsiteX3" fmla="*/ 2370112 w 5744308"/>
              <a:gd name="connsiteY3" fmla="*/ 2508738 h 3884586"/>
              <a:gd name="connsiteX4" fmla="*/ 3384389 w 5744308"/>
              <a:gd name="connsiteY4" fmla="*/ 3399692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552124 w 5744308"/>
              <a:gd name="connsiteY1" fmla="*/ 238981 h 3884586"/>
              <a:gd name="connsiteX2" fmla="*/ 1569319 w 5744308"/>
              <a:gd name="connsiteY2" fmla="*/ 1564029 h 3884586"/>
              <a:gd name="connsiteX3" fmla="*/ 2370112 w 5744308"/>
              <a:gd name="connsiteY3" fmla="*/ 2508738 h 3884586"/>
              <a:gd name="connsiteX4" fmla="*/ 3384389 w 5744308"/>
              <a:gd name="connsiteY4" fmla="*/ 3399692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785188 w 5744308"/>
              <a:gd name="connsiteY1" fmla="*/ 489073 h 3884586"/>
              <a:gd name="connsiteX2" fmla="*/ 1569319 w 5744308"/>
              <a:gd name="connsiteY2" fmla="*/ 1564029 h 3884586"/>
              <a:gd name="connsiteX3" fmla="*/ 2370112 w 5744308"/>
              <a:gd name="connsiteY3" fmla="*/ 2508738 h 3884586"/>
              <a:gd name="connsiteX4" fmla="*/ 3384389 w 5744308"/>
              <a:gd name="connsiteY4" fmla="*/ 3399692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785188 w 5744308"/>
              <a:gd name="connsiteY1" fmla="*/ 489073 h 3884586"/>
              <a:gd name="connsiteX2" fmla="*/ 1569319 w 5744308"/>
              <a:gd name="connsiteY2" fmla="*/ 1564029 h 3884586"/>
              <a:gd name="connsiteX3" fmla="*/ 2370112 w 5744308"/>
              <a:gd name="connsiteY3" fmla="*/ 2508738 h 3884586"/>
              <a:gd name="connsiteX4" fmla="*/ 3384389 w 5744308"/>
              <a:gd name="connsiteY4" fmla="*/ 3399692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785188 w 5744308"/>
              <a:gd name="connsiteY1" fmla="*/ 489073 h 3884586"/>
              <a:gd name="connsiteX2" fmla="*/ 1569319 w 5744308"/>
              <a:gd name="connsiteY2" fmla="*/ 1564029 h 3884586"/>
              <a:gd name="connsiteX3" fmla="*/ 2370112 w 5744308"/>
              <a:gd name="connsiteY3" fmla="*/ 2508738 h 3884586"/>
              <a:gd name="connsiteX4" fmla="*/ 3384389 w 5744308"/>
              <a:gd name="connsiteY4" fmla="*/ 3399692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777419 w 5744308"/>
              <a:gd name="connsiteY1" fmla="*/ 575042 h 3884586"/>
              <a:gd name="connsiteX2" fmla="*/ 1569319 w 5744308"/>
              <a:gd name="connsiteY2" fmla="*/ 1564029 h 3884586"/>
              <a:gd name="connsiteX3" fmla="*/ 2370112 w 5744308"/>
              <a:gd name="connsiteY3" fmla="*/ 2508738 h 3884586"/>
              <a:gd name="connsiteX4" fmla="*/ 3384389 w 5744308"/>
              <a:gd name="connsiteY4" fmla="*/ 3399692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855107 w 5744308"/>
              <a:gd name="connsiteY1" fmla="*/ 434365 h 3884586"/>
              <a:gd name="connsiteX2" fmla="*/ 1569319 w 5744308"/>
              <a:gd name="connsiteY2" fmla="*/ 1564029 h 3884586"/>
              <a:gd name="connsiteX3" fmla="*/ 2370112 w 5744308"/>
              <a:gd name="connsiteY3" fmla="*/ 2508738 h 3884586"/>
              <a:gd name="connsiteX4" fmla="*/ 3384389 w 5744308"/>
              <a:gd name="connsiteY4" fmla="*/ 3399692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855107 w 5744308"/>
              <a:gd name="connsiteY1" fmla="*/ 434365 h 3884586"/>
              <a:gd name="connsiteX2" fmla="*/ 1584857 w 5744308"/>
              <a:gd name="connsiteY2" fmla="*/ 1610921 h 3884586"/>
              <a:gd name="connsiteX3" fmla="*/ 2370112 w 5744308"/>
              <a:gd name="connsiteY3" fmla="*/ 2508738 h 3884586"/>
              <a:gd name="connsiteX4" fmla="*/ 3384389 w 5744308"/>
              <a:gd name="connsiteY4" fmla="*/ 3399692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870644 w 5744308"/>
              <a:gd name="connsiteY1" fmla="*/ 559411 h 3884586"/>
              <a:gd name="connsiteX2" fmla="*/ 1584857 w 5744308"/>
              <a:gd name="connsiteY2" fmla="*/ 1610921 h 3884586"/>
              <a:gd name="connsiteX3" fmla="*/ 2370112 w 5744308"/>
              <a:gd name="connsiteY3" fmla="*/ 2508738 h 3884586"/>
              <a:gd name="connsiteX4" fmla="*/ 3384389 w 5744308"/>
              <a:gd name="connsiteY4" fmla="*/ 3399692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870644 w 5744308"/>
              <a:gd name="connsiteY1" fmla="*/ 559411 h 3884586"/>
              <a:gd name="connsiteX2" fmla="*/ 827905 w 5744308"/>
              <a:gd name="connsiteY2" fmla="*/ 404870 h 3884586"/>
              <a:gd name="connsiteX3" fmla="*/ 1584857 w 5744308"/>
              <a:gd name="connsiteY3" fmla="*/ 1610921 h 3884586"/>
              <a:gd name="connsiteX4" fmla="*/ 2370112 w 5744308"/>
              <a:gd name="connsiteY4" fmla="*/ 2508738 h 3884586"/>
              <a:gd name="connsiteX5" fmla="*/ 3384389 w 5744308"/>
              <a:gd name="connsiteY5" fmla="*/ 3399692 h 3884586"/>
              <a:gd name="connsiteX6" fmla="*/ 4040276 w 5744308"/>
              <a:gd name="connsiteY6" fmla="*/ 3759200 h 3884586"/>
              <a:gd name="connsiteX7" fmla="*/ 4642432 w 5744308"/>
              <a:gd name="connsiteY7" fmla="*/ 3852985 h 3884586"/>
              <a:gd name="connsiteX8" fmla="*/ 5166204 w 5744308"/>
              <a:gd name="connsiteY8" fmla="*/ 3884246 h 3884586"/>
              <a:gd name="connsiteX9" fmla="*/ 5744308 w 5744308"/>
              <a:gd name="connsiteY9" fmla="*/ 3868615 h 3884586"/>
              <a:gd name="connsiteX0" fmla="*/ 0 w 5744308"/>
              <a:gd name="connsiteY0" fmla="*/ 0 h 3884586"/>
              <a:gd name="connsiteX1" fmla="*/ 827905 w 5744308"/>
              <a:gd name="connsiteY1" fmla="*/ 404870 h 3884586"/>
              <a:gd name="connsiteX2" fmla="*/ 1584857 w 5744308"/>
              <a:gd name="connsiteY2" fmla="*/ 1610921 h 3884586"/>
              <a:gd name="connsiteX3" fmla="*/ 2370112 w 5744308"/>
              <a:gd name="connsiteY3" fmla="*/ 2508738 h 3884586"/>
              <a:gd name="connsiteX4" fmla="*/ 3384389 w 5744308"/>
              <a:gd name="connsiteY4" fmla="*/ 3399692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827905 w 5744308"/>
              <a:gd name="connsiteY1" fmla="*/ 404870 h 3884586"/>
              <a:gd name="connsiteX2" fmla="*/ 1584857 w 5744308"/>
              <a:gd name="connsiteY2" fmla="*/ 1610921 h 3884586"/>
              <a:gd name="connsiteX3" fmla="*/ 2401186 w 5744308"/>
              <a:gd name="connsiteY3" fmla="*/ 2571261 h 3884586"/>
              <a:gd name="connsiteX4" fmla="*/ 3384389 w 5744308"/>
              <a:gd name="connsiteY4" fmla="*/ 3399692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827905 w 5744308"/>
              <a:gd name="connsiteY1" fmla="*/ 404870 h 3884586"/>
              <a:gd name="connsiteX2" fmla="*/ 1584857 w 5744308"/>
              <a:gd name="connsiteY2" fmla="*/ 1610921 h 3884586"/>
              <a:gd name="connsiteX3" fmla="*/ 2401186 w 5744308"/>
              <a:gd name="connsiteY3" fmla="*/ 2571261 h 3884586"/>
              <a:gd name="connsiteX4" fmla="*/ 3376620 w 5744308"/>
              <a:gd name="connsiteY4" fmla="*/ 3438769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827905 w 5744308"/>
              <a:gd name="connsiteY1" fmla="*/ 404870 h 3884586"/>
              <a:gd name="connsiteX2" fmla="*/ 1608163 w 5744308"/>
              <a:gd name="connsiteY2" fmla="*/ 1610921 h 3884586"/>
              <a:gd name="connsiteX3" fmla="*/ 2401186 w 5744308"/>
              <a:gd name="connsiteY3" fmla="*/ 2571261 h 3884586"/>
              <a:gd name="connsiteX4" fmla="*/ 3376620 w 5744308"/>
              <a:gd name="connsiteY4" fmla="*/ 3438769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820137 w 5744308"/>
              <a:gd name="connsiteY1" fmla="*/ 428316 h 3884586"/>
              <a:gd name="connsiteX2" fmla="*/ 1608163 w 5744308"/>
              <a:gd name="connsiteY2" fmla="*/ 1610921 h 3884586"/>
              <a:gd name="connsiteX3" fmla="*/ 2401186 w 5744308"/>
              <a:gd name="connsiteY3" fmla="*/ 2571261 h 3884586"/>
              <a:gd name="connsiteX4" fmla="*/ 3376620 w 5744308"/>
              <a:gd name="connsiteY4" fmla="*/ 3438769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820137 w 5744308"/>
              <a:gd name="connsiteY1" fmla="*/ 506470 h 3884586"/>
              <a:gd name="connsiteX2" fmla="*/ 1608163 w 5744308"/>
              <a:gd name="connsiteY2" fmla="*/ 1610921 h 3884586"/>
              <a:gd name="connsiteX3" fmla="*/ 2401186 w 5744308"/>
              <a:gd name="connsiteY3" fmla="*/ 2571261 h 3884586"/>
              <a:gd name="connsiteX4" fmla="*/ 3376620 w 5744308"/>
              <a:gd name="connsiteY4" fmla="*/ 3438769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820137 w 5744308"/>
              <a:gd name="connsiteY1" fmla="*/ 506470 h 3884586"/>
              <a:gd name="connsiteX2" fmla="*/ 1563542 w 5744308"/>
              <a:gd name="connsiteY2" fmla="*/ 1568520 h 3884586"/>
              <a:gd name="connsiteX3" fmla="*/ 1608163 w 5744308"/>
              <a:gd name="connsiteY3" fmla="*/ 1610921 h 3884586"/>
              <a:gd name="connsiteX4" fmla="*/ 2401186 w 5744308"/>
              <a:gd name="connsiteY4" fmla="*/ 2571261 h 3884586"/>
              <a:gd name="connsiteX5" fmla="*/ 3376620 w 5744308"/>
              <a:gd name="connsiteY5" fmla="*/ 3438769 h 3884586"/>
              <a:gd name="connsiteX6" fmla="*/ 4040276 w 5744308"/>
              <a:gd name="connsiteY6" fmla="*/ 3759200 h 3884586"/>
              <a:gd name="connsiteX7" fmla="*/ 4642432 w 5744308"/>
              <a:gd name="connsiteY7" fmla="*/ 3852985 h 3884586"/>
              <a:gd name="connsiteX8" fmla="*/ 5166204 w 5744308"/>
              <a:gd name="connsiteY8" fmla="*/ 3884246 h 3884586"/>
              <a:gd name="connsiteX9" fmla="*/ 5744308 w 5744308"/>
              <a:gd name="connsiteY9" fmla="*/ 3868615 h 3884586"/>
              <a:gd name="connsiteX0" fmla="*/ 0 w 5744308"/>
              <a:gd name="connsiteY0" fmla="*/ 0 h 3884586"/>
              <a:gd name="connsiteX1" fmla="*/ 820137 w 5744308"/>
              <a:gd name="connsiteY1" fmla="*/ 506470 h 3884586"/>
              <a:gd name="connsiteX2" fmla="*/ 1415934 w 5744308"/>
              <a:gd name="connsiteY2" fmla="*/ 1380951 h 3884586"/>
              <a:gd name="connsiteX3" fmla="*/ 1608163 w 5744308"/>
              <a:gd name="connsiteY3" fmla="*/ 1610921 h 3884586"/>
              <a:gd name="connsiteX4" fmla="*/ 2401186 w 5744308"/>
              <a:gd name="connsiteY4" fmla="*/ 2571261 h 3884586"/>
              <a:gd name="connsiteX5" fmla="*/ 3376620 w 5744308"/>
              <a:gd name="connsiteY5" fmla="*/ 3438769 h 3884586"/>
              <a:gd name="connsiteX6" fmla="*/ 4040276 w 5744308"/>
              <a:gd name="connsiteY6" fmla="*/ 3759200 h 3884586"/>
              <a:gd name="connsiteX7" fmla="*/ 4642432 w 5744308"/>
              <a:gd name="connsiteY7" fmla="*/ 3852985 h 3884586"/>
              <a:gd name="connsiteX8" fmla="*/ 5166204 w 5744308"/>
              <a:gd name="connsiteY8" fmla="*/ 3884246 h 3884586"/>
              <a:gd name="connsiteX9" fmla="*/ 5744308 w 5744308"/>
              <a:gd name="connsiteY9" fmla="*/ 3868615 h 3884586"/>
              <a:gd name="connsiteX0" fmla="*/ 0 w 5744308"/>
              <a:gd name="connsiteY0" fmla="*/ 0 h 3884586"/>
              <a:gd name="connsiteX1" fmla="*/ 820137 w 5744308"/>
              <a:gd name="connsiteY1" fmla="*/ 506470 h 3884586"/>
              <a:gd name="connsiteX2" fmla="*/ 1608163 w 5744308"/>
              <a:gd name="connsiteY2" fmla="*/ 1610921 h 3884586"/>
              <a:gd name="connsiteX3" fmla="*/ 2401186 w 5744308"/>
              <a:gd name="connsiteY3" fmla="*/ 2571261 h 3884586"/>
              <a:gd name="connsiteX4" fmla="*/ 3376620 w 5744308"/>
              <a:gd name="connsiteY4" fmla="*/ 3438769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820137 w 5744308"/>
              <a:gd name="connsiteY1" fmla="*/ 506470 h 3884586"/>
              <a:gd name="connsiteX2" fmla="*/ 1631469 w 5744308"/>
              <a:gd name="connsiteY2" fmla="*/ 1649998 h 3884586"/>
              <a:gd name="connsiteX3" fmla="*/ 2401186 w 5744308"/>
              <a:gd name="connsiteY3" fmla="*/ 2571261 h 3884586"/>
              <a:gd name="connsiteX4" fmla="*/ 3376620 w 5744308"/>
              <a:gd name="connsiteY4" fmla="*/ 3438769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820137 w 5744308"/>
              <a:gd name="connsiteY1" fmla="*/ 506470 h 3884586"/>
              <a:gd name="connsiteX2" fmla="*/ 1631469 w 5744308"/>
              <a:gd name="connsiteY2" fmla="*/ 1649998 h 3884586"/>
              <a:gd name="connsiteX3" fmla="*/ 2393418 w 5744308"/>
              <a:gd name="connsiteY3" fmla="*/ 2610338 h 3884586"/>
              <a:gd name="connsiteX4" fmla="*/ 3376620 w 5744308"/>
              <a:gd name="connsiteY4" fmla="*/ 3438769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820137 w 5744308"/>
              <a:gd name="connsiteY1" fmla="*/ 506470 h 3884586"/>
              <a:gd name="connsiteX2" fmla="*/ 1608163 w 5744308"/>
              <a:gd name="connsiteY2" fmla="*/ 1657813 h 3884586"/>
              <a:gd name="connsiteX3" fmla="*/ 2393418 w 5744308"/>
              <a:gd name="connsiteY3" fmla="*/ 2610338 h 3884586"/>
              <a:gd name="connsiteX4" fmla="*/ 3376620 w 5744308"/>
              <a:gd name="connsiteY4" fmla="*/ 3438769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773524 w 5744308"/>
              <a:gd name="connsiteY1" fmla="*/ 506470 h 3884586"/>
              <a:gd name="connsiteX2" fmla="*/ 1608163 w 5744308"/>
              <a:gd name="connsiteY2" fmla="*/ 1657813 h 3884586"/>
              <a:gd name="connsiteX3" fmla="*/ 2393418 w 5744308"/>
              <a:gd name="connsiteY3" fmla="*/ 2610338 h 3884586"/>
              <a:gd name="connsiteX4" fmla="*/ 3376620 w 5744308"/>
              <a:gd name="connsiteY4" fmla="*/ 3438769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773524 w 5744308"/>
              <a:gd name="connsiteY1" fmla="*/ 506470 h 3884586"/>
              <a:gd name="connsiteX2" fmla="*/ 1608163 w 5744308"/>
              <a:gd name="connsiteY2" fmla="*/ 1657813 h 3884586"/>
              <a:gd name="connsiteX3" fmla="*/ 2393418 w 5744308"/>
              <a:gd name="connsiteY3" fmla="*/ 2610338 h 3884586"/>
              <a:gd name="connsiteX4" fmla="*/ 3376620 w 5744308"/>
              <a:gd name="connsiteY4" fmla="*/ 3438769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765756 w 5744308"/>
              <a:gd name="connsiteY1" fmla="*/ 545547 h 3884586"/>
              <a:gd name="connsiteX2" fmla="*/ 1608163 w 5744308"/>
              <a:gd name="connsiteY2" fmla="*/ 1657813 h 3884586"/>
              <a:gd name="connsiteX3" fmla="*/ 2393418 w 5744308"/>
              <a:gd name="connsiteY3" fmla="*/ 2610338 h 3884586"/>
              <a:gd name="connsiteX4" fmla="*/ 3376620 w 5744308"/>
              <a:gd name="connsiteY4" fmla="*/ 3438769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765756 w 5744308"/>
              <a:gd name="connsiteY1" fmla="*/ 545547 h 3884586"/>
              <a:gd name="connsiteX2" fmla="*/ 1561551 w 5744308"/>
              <a:gd name="connsiteY2" fmla="*/ 1704705 h 3884586"/>
              <a:gd name="connsiteX3" fmla="*/ 2393418 w 5744308"/>
              <a:gd name="connsiteY3" fmla="*/ 2610338 h 3884586"/>
              <a:gd name="connsiteX4" fmla="*/ 3376620 w 5744308"/>
              <a:gd name="connsiteY4" fmla="*/ 3438769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765756 w 5744308"/>
              <a:gd name="connsiteY1" fmla="*/ 545547 h 3884586"/>
              <a:gd name="connsiteX2" fmla="*/ 1561551 w 5744308"/>
              <a:gd name="connsiteY2" fmla="*/ 1704705 h 3884586"/>
              <a:gd name="connsiteX3" fmla="*/ 2354575 w 5744308"/>
              <a:gd name="connsiteY3" fmla="*/ 2618153 h 3884586"/>
              <a:gd name="connsiteX4" fmla="*/ 3376620 w 5744308"/>
              <a:gd name="connsiteY4" fmla="*/ 3438769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765756 w 5744308"/>
              <a:gd name="connsiteY1" fmla="*/ 545547 h 3884586"/>
              <a:gd name="connsiteX2" fmla="*/ 1561551 w 5744308"/>
              <a:gd name="connsiteY2" fmla="*/ 1704705 h 3884586"/>
              <a:gd name="connsiteX3" fmla="*/ 2354575 w 5744308"/>
              <a:gd name="connsiteY3" fmla="*/ 2618153 h 3884586"/>
              <a:gd name="connsiteX4" fmla="*/ 3376620 w 5744308"/>
              <a:gd name="connsiteY4" fmla="*/ 3438769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 name="connsiteX0" fmla="*/ 0 w 5744308"/>
              <a:gd name="connsiteY0" fmla="*/ 0 h 3884586"/>
              <a:gd name="connsiteX1" fmla="*/ 742449 w 5744308"/>
              <a:gd name="connsiteY1" fmla="*/ 553362 h 3884586"/>
              <a:gd name="connsiteX2" fmla="*/ 1561551 w 5744308"/>
              <a:gd name="connsiteY2" fmla="*/ 1704705 h 3884586"/>
              <a:gd name="connsiteX3" fmla="*/ 2354575 w 5744308"/>
              <a:gd name="connsiteY3" fmla="*/ 2618153 h 3884586"/>
              <a:gd name="connsiteX4" fmla="*/ 3376620 w 5744308"/>
              <a:gd name="connsiteY4" fmla="*/ 3438769 h 3884586"/>
              <a:gd name="connsiteX5" fmla="*/ 4040276 w 5744308"/>
              <a:gd name="connsiteY5" fmla="*/ 3759200 h 3884586"/>
              <a:gd name="connsiteX6" fmla="*/ 4642432 w 5744308"/>
              <a:gd name="connsiteY6" fmla="*/ 3852985 h 3884586"/>
              <a:gd name="connsiteX7" fmla="*/ 5166204 w 5744308"/>
              <a:gd name="connsiteY7" fmla="*/ 3884246 h 3884586"/>
              <a:gd name="connsiteX8" fmla="*/ 5744308 w 5744308"/>
              <a:gd name="connsiteY8" fmla="*/ 3868615 h 3884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44308" h="3884586">
                <a:moveTo>
                  <a:pt x="0" y="0"/>
                </a:moveTo>
                <a:cubicBezTo>
                  <a:pt x="172480" y="84348"/>
                  <a:pt x="447230" y="292691"/>
                  <a:pt x="742449" y="553362"/>
                </a:cubicBezTo>
                <a:cubicBezTo>
                  <a:pt x="1080395" y="985972"/>
                  <a:pt x="1292863" y="1360573"/>
                  <a:pt x="1561551" y="1704705"/>
                </a:cubicBezTo>
                <a:cubicBezTo>
                  <a:pt x="1830239" y="2048837"/>
                  <a:pt x="2052064" y="2329142"/>
                  <a:pt x="2354575" y="2618153"/>
                </a:cubicBezTo>
                <a:cubicBezTo>
                  <a:pt x="2657087" y="2907164"/>
                  <a:pt x="3095670" y="3248595"/>
                  <a:pt x="3376620" y="3438769"/>
                </a:cubicBezTo>
                <a:cubicBezTo>
                  <a:pt x="3657570" y="3628943"/>
                  <a:pt x="3837076" y="3686256"/>
                  <a:pt x="4040276" y="3759200"/>
                </a:cubicBezTo>
                <a:cubicBezTo>
                  <a:pt x="4243476" y="3832144"/>
                  <a:pt x="4454777" y="3832144"/>
                  <a:pt x="4642432" y="3852985"/>
                </a:cubicBezTo>
                <a:cubicBezTo>
                  <a:pt x="4830087" y="3873826"/>
                  <a:pt x="4982558" y="3881641"/>
                  <a:pt x="5166204" y="3884246"/>
                </a:cubicBezTo>
                <a:cubicBezTo>
                  <a:pt x="5349850" y="3886851"/>
                  <a:pt x="5551607" y="3873825"/>
                  <a:pt x="5744308" y="3868615"/>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cxnSp>
        <p:nvCxnSpPr>
          <p:cNvPr id="47" name="Přímá spojnice 46">
            <a:extLst>
              <a:ext uri="{FF2B5EF4-FFF2-40B4-BE49-F238E27FC236}">
                <a16:creationId xmlns:a16="http://schemas.microsoft.com/office/drawing/2014/main" id="{2181938D-FCEC-49C9-A837-B61AA1B160BB}"/>
              </a:ext>
            </a:extLst>
          </p:cNvPr>
          <p:cNvCxnSpPr/>
          <p:nvPr/>
        </p:nvCxnSpPr>
        <p:spPr>
          <a:xfrm>
            <a:off x="5664200" y="3429003"/>
            <a:ext cx="0" cy="2005013"/>
          </a:xfrm>
          <a:prstGeom prst="line">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0" name="Přímá spojnice se šipkou 49">
            <a:extLst>
              <a:ext uri="{FF2B5EF4-FFF2-40B4-BE49-F238E27FC236}">
                <a16:creationId xmlns:a16="http://schemas.microsoft.com/office/drawing/2014/main" id="{4A26E4B9-91DD-484B-97A4-EE7867BD7526}"/>
              </a:ext>
            </a:extLst>
          </p:cNvPr>
          <p:cNvCxnSpPr/>
          <p:nvPr/>
        </p:nvCxnSpPr>
        <p:spPr>
          <a:xfrm flipH="1">
            <a:off x="5087941" y="2547938"/>
            <a:ext cx="1017587" cy="1746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2" name="TextovéPole 51">
            <a:extLst>
              <a:ext uri="{FF2B5EF4-FFF2-40B4-BE49-F238E27FC236}">
                <a16:creationId xmlns:a16="http://schemas.microsoft.com/office/drawing/2014/main" id="{39BB13C1-332F-4A76-A131-56648B8B85BA}"/>
              </a:ext>
            </a:extLst>
          </p:cNvPr>
          <p:cNvSpPr txBox="1">
            <a:spLocks noChangeArrowheads="1"/>
          </p:cNvSpPr>
          <p:nvPr/>
        </p:nvSpPr>
        <p:spPr bwMode="auto">
          <a:xfrm>
            <a:off x="6076953" y="2339975"/>
            <a:ext cx="11031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VO</a:t>
            </a:r>
            <a:r>
              <a:rPr lang="cs-CZ" altLang="cs-CZ" baseline="-25000"/>
              <a:t>2</a:t>
            </a:r>
            <a:r>
              <a:rPr lang="cs-CZ" altLang="cs-CZ"/>
              <a:t> max</a:t>
            </a:r>
            <a:endParaRPr lang="cs-CZ" altLang="cs-CZ" baseline="-25000"/>
          </a:p>
        </p:txBody>
      </p:sp>
      <p:sp>
        <p:nvSpPr>
          <p:cNvPr id="3" name="TextovéPole 2">
            <a:extLst>
              <a:ext uri="{FF2B5EF4-FFF2-40B4-BE49-F238E27FC236}">
                <a16:creationId xmlns:a16="http://schemas.microsoft.com/office/drawing/2014/main" id="{5DEC0D21-D673-4E72-8CD0-E88100F8471F}"/>
              </a:ext>
            </a:extLst>
          </p:cNvPr>
          <p:cNvSpPr txBox="1"/>
          <p:nvPr/>
        </p:nvSpPr>
        <p:spPr>
          <a:xfrm rot="2599523">
            <a:off x="6312581" y="4533258"/>
            <a:ext cx="1284519" cy="46166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eaLnBrk="1" hangingPunct="1">
              <a:defRPr/>
            </a:pPr>
            <a:r>
              <a:rPr lang="en-US" sz="1200" dirty="0">
                <a:solidFill>
                  <a:schemeClr val="tx1"/>
                </a:solidFill>
              </a:rPr>
              <a:t>Increased affinity</a:t>
            </a:r>
          </a:p>
          <a:p>
            <a:pPr eaLnBrk="1" hangingPunct="1">
              <a:defRPr/>
            </a:pPr>
            <a:r>
              <a:rPr lang="en-US" sz="1200" dirty="0">
                <a:solidFill>
                  <a:schemeClr val="tx1"/>
                </a:solidFill>
              </a:rPr>
              <a:t>  </a:t>
            </a:r>
            <a:r>
              <a:rPr lang="cs-CZ" sz="1200" dirty="0" err="1">
                <a:solidFill>
                  <a:schemeClr val="tx1"/>
                </a:solidFill>
              </a:rPr>
              <a:t>of</a:t>
            </a:r>
            <a:r>
              <a:rPr lang="cs-CZ" sz="1200" dirty="0">
                <a:solidFill>
                  <a:schemeClr val="tx1"/>
                </a:solidFill>
              </a:rPr>
              <a:t> </a:t>
            </a:r>
            <a:r>
              <a:rPr lang="en-US" sz="1200" dirty="0" err="1">
                <a:solidFill>
                  <a:schemeClr val="tx1"/>
                </a:solidFill>
              </a:rPr>
              <a:t>Hb</a:t>
            </a:r>
            <a:r>
              <a:rPr lang="en-US" sz="1200" dirty="0">
                <a:solidFill>
                  <a:schemeClr val="tx1"/>
                </a:solidFill>
              </a:rPr>
              <a:t> for oxygen</a:t>
            </a:r>
            <a:endParaRPr lang="cs-CZ" sz="1200" dirty="0">
              <a:solidFill>
                <a:schemeClr val="tx1"/>
              </a:solidFill>
            </a:endParaRPr>
          </a:p>
        </p:txBody>
      </p:sp>
      <p:sp>
        <p:nvSpPr>
          <p:cNvPr id="123953" name="TextovéPole 30">
            <a:extLst>
              <a:ext uri="{FF2B5EF4-FFF2-40B4-BE49-F238E27FC236}">
                <a16:creationId xmlns:a16="http://schemas.microsoft.com/office/drawing/2014/main" id="{1F31FB86-3B6C-4279-9701-EEE58EF2C3E8}"/>
              </a:ext>
            </a:extLst>
          </p:cNvPr>
          <p:cNvSpPr txBox="1">
            <a:spLocks noChangeArrowheads="1"/>
          </p:cNvSpPr>
          <p:nvPr/>
        </p:nvSpPr>
        <p:spPr bwMode="auto">
          <a:xfrm>
            <a:off x="5280028" y="6159500"/>
            <a:ext cx="26209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a:t>Venous PO2, mmHg</a:t>
            </a:r>
          </a:p>
        </p:txBody>
      </p:sp>
      <p:sp>
        <p:nvSpPr>
          <p:cNvPr id="123954" name="TextovéPole 60">
            <a:extLst>
              <a:ext uri="{FF2B5EF4-FFF2-40B4-BE49-F238E27FC236}">
                <a16:creationId xmlns:a16="http://schemas.microsoft.com/office/drawing/2014/main" id="{849A1A94-E71B-4B47-8DE5-17E0B7587FEE}"/>
              </a:ext>
            </a:extLst>
          </p:cNvPr>
          <p:cNvSpPr txBox="1">
            <a:spLocks noChangeArrowheads="1"/>
          </p:cNvSpPr>
          <p:nvPr/>
        </p:nvSpPr>
        <p:spPr bwMode="auto">
          <a:xfrm rot="16200000">
            <a:off x="683419" y="3391694"/>
            <a:ext cx="45958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cs-CZ" sz="2000" b="1"/>
              <a:t>Oxygen consumption (VO2) ml / min</a:t>
            </a:r>
            <a:endParaRPr lang="cs-CZ" altLang="cs-CZ" sz="2000" b="1"/>
          </a:p>
        </p:txBody>
      </p:sp>
      <p:sp>
        <p:nvSpPr>
          <p:cNvPr id="53" name="Ovál 52">
            <a:extLst>
              <a:ext uri="{FF2B5EF4-FFF2-40B4-BE49-F238E27FC236}">
                <a16:creationId xmlns:a16="http://schemas.microsoft.com/office/drawing/2014/main" id="{C13970C2-8305-46CE-BB47-C3DBD85F7011}"/>
              </a:ext>
            </a:extLst>
          </p:cNvPr>
          <p:cNvSpPr/>
          <p:nvPr/>
        </p:nvSpPr>
        <p:spPr>
          <a:xfrm>
            <a:off x="5615710" y="3405910"/>
            <a:ext cx="88611" cy="7302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1" name="Ovál 60">
            <a:extLst>
              <a:ext uri="{FF2B5EF4-FFF2-40B4-BE49-F238E27FC236}">
                <a16:creationId xmlns:a16="http://schemas.microsoft.com/office/drawing/2014/main" id="{63513FC4-0FD7-4337-B18A-920C524BD491}"/>
              </a:ext>
            </a:extLst>
          </p:cNvPr>
          <p:cNvSpPr/>
          <p:nvPr/>
        </p:nvSpPr>
        <p:spPr>
          <a:xfrm>
            <a:off x="5006111" y="2542311"/>
            <a:ext cx="88611" cy="7302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3" name="Ovál 62">
            <a:extLst>
              <a:ext uri="{FF2B5EF4-FFF2-40B4-BE49-F238E27FC236}">
                <a16:creationId xmlns:a16="http://schemas.microsoft.com/office/drawing/2014/main" id="{6E6043AD-F541-4F08-B8C3-735E74E4C5E6}"/>
              </a:ext>
            </a:extLst>
          </p:cNvPr>
          <p:cNvSpPr/>
          <p:nvPr/>
        </p:nvSpPr>
        <p:spPr>
          <a:xfrm>
            <a:off x="5098471" y="2200564"/>
            <a:ext cx="88611" cy="7302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4" name="TextovéPole 63">
            <a:extLst>
              <a:ext uri="{FF2B5EF4-FFF2-40B4-BE49-F238E27FC236}">
                <a16:creationId xmlns:a16="http://schemas.microsoft.com/office/drawing/2014/main" id="{6D87F4AB-673F-4109-AD46-35A132758DDD}"/>
              </a:ext>
            </a:extLst>
          </p:cNvPr>
          <p:cNvSpPr txBox="1"/>
          <p:nvPr/>
        </p:nvSpPr>
        <p:spPr>
          <a:xfrm>
            <a:off x="6933098" y="1476137"/>
            <a:ext cx="2596480" cy="36933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wrap="none">
            <a:spAutoFit/>
          </a:bodyPr>
          <a:lstStyle/>
          <a:p>
            <a:pPr algn="ctr" eaLnBrk="1" hangingPunct="1">
              <a:defRPr/>
            </a:pPr>
            <a:r>
              <a:rPr lang="cs-CZ" dirty="0">
                <a:solidFill>
                  <a:schemeClr val="bg1"/>
                </a:solidFill>
              </a:rPr>
              <a:t>Oxygen </a:t>
            </a:r>
            <a:r>
              <a:rPr lang="cs-CZ" dirty="0" err="1">
                <a:solidFill>
                  <a:schemeClr val="bg1"/>
                </a:solidFill>
              </a:rPr>
              <a:t>Delivery</a:t>
            </a:r>
            <a:r>
              <a:rPr lang="cs-CZ" dirty="0">
                <a:solidFill>
                  <a:schemeClr val="bg1"/>
                </a:solidFill>
              </a:rPr>
              <a:t> </a:t>
            </a:r>
            <a:r>
              <a:rPr lang="cs-CZ" dirty="0" err="1">
                <a:solidFill>
                  <a:schemeClr val="bg1"/>
                </a:solidFill>
              </a:rPr>
              <a:t>decrease</a:t>
            </a:r>
            <a:endParaRPr lang="cs-CZ" dirty="0">
              <a:solidFill>
                <a:schemeClr val="bg1"/>
              </a:solidFill>
            </a:endParaRPr>
          </a:p>
        </p:txBody>
      </p:sp>
      <p:sp>
        <p:nvSpPr>
          <p:cNvPr id="65" name="TextovéPole 64">
            <a:extLst>
              <a:ext uri="{FF2B5EF4-FFF2-40B4-BE49-F238E27FC236}">
                <a16:creationId xmlns:a16="http://schemas.microsoft.com/office/drawing/2014/main" id="{AFAD334C-A751-4A10-9C31-F4E2538812E1}"/>
              </a:ext>
            </a:extLst>
          </p:cNvPr>
          <p:cNvSpPr txBox="1"/>
          <p:nvPr/>
        </p:nvSpPr>
        <p:spPr>
          <a:xfrm>
            <a:off x="7785444" y="2585898"/>
            <a:ext cx="1284519" cy="46166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eaLnBrk="1" hangingPunct="1">
              <a:defRPr/>
            </a:pPr>
            <a:r>
              <a:rPr lang="en-US" sz="1200" dirty="0">
                <a:solidFill>
                  <a:schemeClr val="tx1"/>
                </a:solidFill>
              </a:rPr>
              <a:t>Increased affinity</a:t>
            </a:r>
          </a:p>
          <a:p>
            <a:pPr eaLnBrk="1" hangingPunct="1">
              <a:defRPr/>
            </a:pPr>
            <a:r>
              <a:rPr lang="en-US" sz="1200" dirty="0">
                <a:solidFill>
                  <a:schemeClr val="tx1"/>
                </a:solidFill>
              </a:rPr>
              <a:t>  </a:t>
            </a:r>
            <a:r>
              <a:rPr lang="cs-CZ" sz="1200" dirty="0" err="1">
                <a:solidFill>
                  <a:schemeClr val="tx1"/>
                </a:solidFill>
              </a:rPr>
              <a:t>of</a:t>
            </a:r>
            <a:r>
              <a:rPr lang="cs-CZ" sz="1200" dirty="0">
                <a:solidFill>
                  <a:schemeClr val="tx1"/>
                </a:solidFill>
              </a:rPr>
              <a:t> </a:t>
            </a:r>
            <a:r>
              <a:rPr lang="en-US" sz="1200" dirty="0" err="1">
                <a:solidFill>
                  <a:schemeClr val="tx1"/>
                </a:solidFill>
              </a:rPr>
              <a:t>Hb</a:t>
            </a:r>
            <a:r>
              <a:rPr lang="en-US" sz="1200" dirty="0">
                <a:solidFill>
                  <a:schemeClr val="tx1"/>
                </a:solidFill>
              </a:rPr>
              <a:t> for oxygen</a:t>
            </a:r>
            <a:endParaRPr lang="cs-CZ" sz="1200" dirty="0">
              <a:solidFill>
                <a:schemeClr val="tx1"/>
              </a:solidFill>
            </a:endParaRPr>
          </a:p>
        </p:txBody>
      </p:sp>
      <p:sp>
        <p:nvSpPr>
          <p:cNvPr id="66" name="Šipka: dolů 65">
            <a:extLst>
              <a:ext uri="{FF2B5EF4-FFF2-40B4-BE49-F238E27FC236}">
                <a16:creationId xmlns:a16="http://schemas.microsoft.com/office/drawing/2014/main" id="{006E0EBD-FAD9-42D1-BCEE-E2EA744E0C58}"/>
              </a:ext>
            </a:extLst>
          </p:cNvPr>
          <p:cNvSpPr/>
          <p:nvPr/>
        </p:nvSpPr>
        <p:spPr>
          <a:xfrm rot="10800000">
            <a:off x="8235807" y="1832988"/>
            <a:ext cx="393700" cy="753050"/>
          </a:xfrm>
          <a:prstGeom prst="downArrow">
            <a:avLst/>
          </a:prstGeom>
          <a:ln/>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1755321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fade">
                                      <p:cBhvr>
                                        <p:cTn id="7" dur="500"/>
                                        <p:tgtEl>
                                          <p:spTgt spid="4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1"/>
                                        </p:tgtEl>
                                        <p:attrNameLst>
                                          <p:attrName>style.visibility</p:attrName>
                                        </p:attrNameLst>
                                      </p:cBhvr>
                                      <p:to>
                                        <p:strVal val="visible"/>
                                      </p:to>
                                    </p:set>
                                    <p:animEffect transition="in" filter="fade">
                                      <p:cBhvr>
                                        <p:cTn id="12" dur="500"/>
                                        <p:tgtEl>
                                          <p:spTgt spid="61"/>
                                        </p:tgtEl>
                                      </p:cBhvr>
                                    </p:animEffect>
                                  </p:childTnLst>
                                </p:cTn>
                              </p:par>
                              <p:par>
                                <p:cTn id="13" presetID="10" presetClass="exit" presetSubtype="0" fill="hold" grpId="0" nodeType="withEffect">
                                  <p:stCondLst>
                                    <p:cond delay="0"/>
                                  </p:stCondLst>
                                  <p:childTnLst>
                                    <p:animEffect transition="out" filter="fade">
                                      <p:cBhvr>
                                        <p:cTn id="14" dur="500"/>
                                        <p:tgtEl>
                                          <p:spTgt spid="63"/>
                                        </p:tgtEl>
                                      </p:cBhvr>
                                    </p:animEffect>
                                    <p:set>
                                      <p:cBhvr>
                                        <p:cTn id="15" dur="1" fill="hold">
                                          <p:stCondLst>
                                            <p:cond delay="499"/>
                                          </p:stCondLst>
                                        </p:cTn>
                                        <p:tgtEl>
                                          <p:spTgt spid="63"/>
                                        </p:tgtEl>
                                        <p:attrNameLst>
                                          <p:attrName>style.visibility</p:attrName>
                                        </p:attrNameLst>
                                      </p:cBhvr>
                                      <p:to>
                                        <p:strVal val="hidden"/>
                                      </p:to>
                                    </p:set>
                                  </p:childTnLst>
                                </p:cTn>
                              </p:par>
                              <p:par>
                                <p:cTn id="16" presetID="10" presetClass="entr" presetSubtype="0" fill="hold" nodeType="withEffect">
                                  <p:stCondLst>
                                    <p:cond delay="0"/>
                                  </p:stCondLst>
                                  <p:childTnLst>
                                    <p:set>
                                      <p:cBhvr>
                                        <p:cTn id="17" dur="1" fill="hold">
                                          <p:stCondLst>
                                            <p:cond delay="0"/>
                                          </p:stCondLst>
                                        </p:cTn>
                                        <p:tgtEl>
                                          <p:spTgt spid="50"/>
                                        </p:tgtEl>
                                        <p:attrNameLst>
                                          <p:attrName>style.visibility</p:attrName>
                                        </p:attrNameLst>
                                      </p:cBhvr>
                                      <p:to>
                                        <p:strVal val="visible"/>
                                      </p:to>
                                    </p:set>
                                    <p:animEffect transition="in" filter="fade">
                                      <p:cBhvr>
                                        <p:cTn id="18" dur="500"/>
                                        <p:tgtEl>
                                          <p:spTgt spid="5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2"/>
                                        </p:tgtEl>
                                        <p:attrNameLst>
                                          <p:attrName>style.visibility</p:attrName>
                                        </p:attrNameLst>
                                      </p:cBhvr>
                                      <p:to>
                                        <p:strVal val="visible"/>
                                      </p:to>
                                    </p:set>
                                    <p:animEffect transition="in" filter="fade">
                                      <p:cBhvr>
                                        <p:cTn id="21"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61" grpId="0" animBg="1"/>
      <p:bldP spid="63" grpId="0" animBg="1"/>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Přímá spojnice 23">
            <a:extLst>
              <a:ext uri="{FF2B5EF4-FFF2-40B4-BE49-F238E27FC236}">
                <a16:creationId xmlns:a16="http://schemas.microsoft.com/office/drawing/2014/main" id="{32831D43-75E6-4A7E-B906-E63445AEEBA1}"/>
              </a:ext>
            </a:extLst>
          </p:cNvPr>
          <p:cNvCxnSpPr>
            <a:cxnSpLocks/>
          </p:cNvCxnSpPr>
          <p:nvPr/>
        </p:nvCxnSpPr>
        <p:spPr>
          <a:xfrm flipH="1">
            <a:off x="3994731" y="3393131"/>
            <a:ext cx="3235325" cy="43656"/>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Obdélník 1">
            <a:extLst>
              <a:ext uri="{FF2B5EF4-FFF2-40B4-BE49-F238E27FC236}">
                <a16:creationId xmlns:a16="http://schemas.microsoft.com/office/drawing/2014/main" id="{FF8C2B36-8625-4568-A7BE-6FDDE125F27D}"/>
              </a:ext>
            </a:extLst>
          </p:cNvPr>
          <p:cNvSpPr/>
          <p:nvPr/>
        </p:nvSpPr>
        <p:spPr>
          <a:xfrm>
            <a:off x="3935416" y="1268413"/>
            <a:ext cx="5761037" cy="41767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cxnSp>
        <p:nvCxnSpPr>
          <p:cNvPr id="4" name="Přímá spojnice 3">
            <a:extLst>
              <a:ext uri="{FF2B5EF4-FFF2-40B4-BE49-F238E27FC236}">
                <a16:creationId xmlns:a16="http://schemas.microsoft.com/office/drawing/2014/main" id="{E75D37C4-8B48-49BA-BF52-766BC79B30CD}"/>
              </a:ext>
            </a:extLst>
          </p:cNvPr>
          <p:cNvCxnSpPr/>
          <p:nvPr/>
        </p:nvCxnSpPr>
        <p:spPr>
          <a:xfrm>
            <a:off x="3863975" y="4524375"/>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Přímá spojnice 7">
            <a:extLst>
              <a:ext uri="{FF2B5EF4-FFF2-40B4-BE49-F238E27FC236}">
                <a16:creationId xmlns:a16="http://schemas.microsoft.com/office/drawing/2014/main" id="{40E61DD2-3DA8-45DB-B414-A0A102CD7110}"/>
              </a:ext>
            </a:extLst>
          </p:cNvPr>
          <p:cNvCxnSpPr/>
          <p:nvPr/>
        </p:nvCxnSpPr>
        <p:spPr>
          <a:xfrm>
            <a:off x="3792541" y="4494213"/>
            <a:ext cx="1047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Přímá spojnice 11">
            <a:extLst>
              <a:ext uri="{FF2B5EF4-FFF2-40B4-BE49-F238E27FC236}">
                <a16:creationId xmlns:a16="http://schemas.microsoft.com/office/drawing/2014/main" id="{BF6ED002-0949-420E-94CA-513D338B621E}"/>
              </a:ext>
            </a:extLst>
          </p:cNvPr>
          <p:cNvCxnSpPr/>
          <p:nvPr/>
        </p:nvCxnSpPr>
        <p:spPr>
          <a:xfrm>
            <a:off x="3830641" y="3548063"/>
            <a:ext cx="1047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Přímá spojnice 12">
            <a:extLst>
              <a:ext uri="{FF2B5EF4-FFF2-40B4-BE49-F238E27FC236}">
                <a16:creationId xmlns:a16="http://schemas.microsoft.com/office/drawing/2014/main" id="{37E3EFEA-636B-4223-9A1A-B49297918183}"/>
              </a:ext>
            </a:extLst>
          </p:cNvPr>
          <p:cNvCxnSpPr/>
          <p:nvPr/>
        </p:nvCxnSpPr>
        <p:spPr>
          <a:xfrm>
            <a:off x="3806828" y="2586038"/>
            <a:ext cx="1063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Přímá spojnice 13">
            <a:extLst>
              <a:ext uri="{FF2B5EF4-FFF2-40B4-BE49-F238E27FC236}">
                <a16:creationId xmlns:a16="http://schemas.microsoft.com/office/drawing/2014/main" id="{871E0710-55A4-48A5-B4D2-8001605A7A6C}"/>
              </a:ext>
            </a:extLst>
          </p:cNvPr>
          <p:cNvCxnSpPr/>
          <p:nvPr/>
        </p:nvCxnSpPr>
        <p:spPr>
          <a:xfrm>
            <a:off x="3814763" y="1628775"/>
            <a:ext cx="106362" cy="0"/>
          </a:xfrm>
          <a:prstGeom prst="line">
            <a:avLst/>
          </a:prstGeom>
        </p:spPr>
        <p:style>
          <a:lnRef idx="1">
            <a:schemeClr val="accent1"/>
          </a:lnRef>
          <a:fillRef idx="0">
            <a:schemeClr val="accent1"/>
          </a:fillRef>
          <a:effectRef idx="0">
            <a:schemeClr val="accent1"/>
          </a:effectRef>
          <a:fontRef idx="minor">
            <a:schemeClr val="tx1"/>
          </a:fontRef>
        </p:style>
      </p:cxnSp>
      <p:sp>
        <p:nvSpPr>
          <p:cNvPr id="124936" name="TextovéPole 9">
            <a:extLst>
              <a:ext uri="{FF2B5EF4-FFF2-40B4-BE49-F238E27FC236}">
                <a16:creationId xmlns:a16="http://schemas.microsoft.com/office/drawing/2014/main" id="{22F6DBC4-EE30-41F6-84A3-5C20573D91F3}"/>
              </a:ext>
            </a:extLst>
          </p:cNvPr>
          <p:cNvSpPr txBox="1">
            <a:spLocks noChangeArrowheads="1"/>
          </p:cNvSpPr>
          <p:nvPr/>
        </p:nvSpPr>
        <p:spPr bwMode="auto">
          <a:xfrm>
            <a:off x="3143253" y="431641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1000</a:t>
            </a:r>
          </a:p>
        </p:txBody>
      </p:sp>
      <p:sp>
        <p:nvSpPr>
          <p:cNvPr id="124937" name="TextovéPole 15">
            <a:extLst>
              <a:ext uri="{FF2B5EF4-FFF2-40B4-BE49-F238E27FC236}">
                <a16:creationId xmlns:a16="http://schemas.microsoft.com/office/drawing/2014/main" id="{42390C1A-EED8-42E3-A013-88AF17BA2313}"/>
              </a:ext>
            </a:extLst>
          </p:cNvPr>
          <p:cNvSpPr txBox="1">
            <a:spLocks noChangeArrowheads="1"/>
          </p:cNvSpPr>
          <p:nvPr/>
        </p:nvSpPr>
        <p:spPr bwMode="auto">
          <a:xfrm>
            <a:off x="3138491" y="3355975"/>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2000</a:t>
            </a:r>
          </a:p>
        </p:txBody>
      </p:sp>
      <p:sp>
        <p:nvSpPr>
          <p:cNvPr id="124938" name="TextovéPole 16">
            <a:extLst>
              <a:ext uri="{FF2B5EF4-FFF2-40B4-BE49-F238E27FC236}">
                <a16:creationId xmlns:a16="http://schemas.microsoft.com/office/drawing/2014/main" id="{D9A2B3D4-1747-423B-9454-AABBFB03380B}"/>
              </a:ext>
            </a:extLst>
          </p:cNvPr>
          <p:cNvSpPr txBox="1">
            <a:spLocks noChangeArrowheads="1"/>
          </p:cNvSpPr>
          <p:nvPr/>
        </p:nvSpPr>
        <p:spPr bwMode="auto">
          <a:xfrm>
            <a:off x="3184528" y="241141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3000</a:t>
            </a:r>
          </a:p>
        </p:txBody>
      </p:sp>
      <p:sp>
        <p:nvSpPr>
          <p:cNvPr id="124939" name="TextovéPole 17">
            <a:extLst>
              <a:ext uri="{FF2B5EF4-FFF2-40B4-BE49-F238E27FC236}">
                <a16:creationId xmlns:a16="http://schemas.microsoft.com/office/drawing/2014/main" id="{C43C7CE7-522E-45EC-8288-035036D0C095}"/>
              </a:ext>
            </a:extLst>
          </p:cNvPr>
          <p:cNvSpPr txBox="1">
            <a:spLocks noChangeArrowheads="1"/>
          </p:cNvSpPr>
          <p:nvPr/>
        </p:nvSpPr>
        <p:spPr bwMode="auto">
          <a:xfrm>
            <a:off x="3187703" y="145256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4000</a:t>
            </a:r>
          </a:p>
        </p:txBody>
      </p:sp>
      <p:sp>
        <p:nvSpPr>
          <p:cNvPr id="124940" name="TextovéPole 18">
            <a:extLst>
              <a:ext uri="{FF2B5EF4-FFF2-40B4-BE49-F238E27FC236}">
                <a16:creationId xmlns:a16="http://schemas.microsoft.com/office/drawing/2014/main" id="{C70865EA-79B7-47F7-8B42-16CC3D3B797D}"/>
              </a:ext>
            </a:extLst>
          </p:cNvPr>
          <p:cNvSpPr txBox="1">
            <a:spLocks noChangeArrowheads="1"/>
          </p:cNvSpPr>
          <p:nvPr/>
        </p:nvSpPr>
        <p:spPr bwMode="auto">
          <a:xfrm>
            <a:off x="3778250" y="5795963"/>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0</a:t>
            </a:r>
          </a:p>
        </p:txBody>
      </p:sp>
      <p:sp>
        <p:nvSpPr>
          <p:cNvPr id="124941" name="TextovéPole 19">
            <a:extLst>
              <a:ext uri="{FF2B5EF4-FFF2-40B4-BE49-F238E27FC236}">
                <a16:creationId xmlns:a16="http://schemas.microsoft.com/office/drawing/2014/main" id="{10EAFF94-C00A-4E4D-B16E-29E2AD6BA959}"/>
              </a:ext>
            </a:extLst>
          </p:cNvPr>
          <p:cNvSpPr txBox="1">
            <a:spLocks noChangeArrowheads="1"/>
          </p:cNvSpPr>
          <p:nvPr/>
        </p:nvSpPr>
        <p:spPr bwMode="auto">
          <a:xfrm>
            <a:off x="4295775"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a:t>
            </a:r>
          </a:p>
        </p:txBody>
      </p:sp>
      <p:sp>
        <p:nvSpPr>
          <p:cNvPr id="124942" name="TextovéPole 20">
            <a:extLst>
              <a:ext uri="{FF2B5EF4-FFF2-40B4-BE49-F238E27FC236}">
                <a16:creationId xmlns:a16="http://schemas.microsoft.com/office/drawing/2014/main" id="{3306185C-EED1-40EB-A8D4-A02FB6B06326}"/>
              </a:ext>
            </a:extLst>
          </p:cNvPr>
          <p:cNvSpPr txBox="1">
            <a:spLocks noChangeArrowheads="1"/>
          </p:cNvSpPr>
          <p:nvPr/>
        </p:nvSpPr>
        <p:spPr bwMode="auto">
          <a:xfrm>
            <a:off x="4862513"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20</a:t>
            </a:r>
          </a:p>
        </p:txBody>
      </p:sp>
      <p:sp>
        <p:nvSpPr>
          <p:cNvPr id="124943" name="TextovéPole 21">
            <a:extLst>
              <a:ext uri="{FF2B5EF4-FFF2-40B4-BE49-F238E27FC236}">
                <a16:creationId xmlns:a16="http://schemas.microsoft.com/office/drawing/2014/main" id="{05B15F0A-342E-4D15-8A3E-53FE9D34E0F2}"/>
              </a:ext>
            </a:extLst>
          </p:cNvPr>
          <p:cNvSpPr txBox="1">
            <a:spLocks noChangeArrowheads="1"/>
          </p:cNvSpPr>
          <p:nvPr/>
        </p:nvSpPr>
        <p:spPr bwMode="auto">
          <a:xfrm>
            <a:off x="5435600"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30</a:t>
            </a:r>
          </a:p>
        </p:txBody>
      </p:sp>
      <p:sp>
        <p:nvSpPr>
          <p:cNvPr id="124944" name="TextovéPole 22">
            <a:extLst>
              <a:ext uri="{FF2B5EF4-FFF2-40B4-BE49-F238E27FC236}">
                <a16:creationId xmlns:a16="http://schemas.microsoft.com/office/drawing/2014/main" id="{B0F8F968-6095-4D32-8094-207E51763CA8}"/>
              </a:ext>
            </a:extLst>
          </p:cNvPr>
          <p:cNvSpPr txBox="1">
            <a:spLocks noChangeArrowheads="1"/>
          </p:cNvSpPr>
          <p:nvPr/>
        </p:nvSpPr>
        <p:spPr bwMode="auto">
          <a:xfrm>
            <a:off x="600868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40</a:t>
            </a:r>
          </a:p>
        </p:txBody>
      </p:sp>
      <p:sp>
        <p:nvSpPr>
          <p:cNvPr id="124945" name="TextovéPole 23">
            <a:extLst>
              <a:ext uri="{FF2B5EF4-FFF2-40B4-BE49-F238E27FC236}">
                <a16:creationId xmlns:a16="http://schemas.microsoft.com/office/drawing/2014/main" id="{676EA388-A12F-4DA4-86BA-651CFEDBE0A4}"/>
              </a:ext>
            </a:extLst>
          </p:cNvPr>
          <p:cNvSpPr txBox="1">
            <a:spLocks noChangeArrowheads="1"/>
          </p:cNvSpPr>
          <p:nvPr/>
        </p:nvSpPr>
        <p:spPr bwMode="auto">
          <a:xfrm>
            <a:off x="6589713"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50</a:t>
            </a:r>
          </a:p>
        </p:txBody>
      </p:sp>
      <p:sp>
        <p:nvSpPr>
          <p:cNvPr id="124946" name="TextovéPole 24">
            <a:extLst>
              <a:ext uri="{FF2B5EF4-FFF2-40B4-BE49-F238E27FC236}">
                <a16:creationId xmlns:a16="http://schemas.microsoft.com/office/drawing/2014/main" id="{E1388C76-3355-41B1-B3D9-6EAF0ED58BB0}"/>
              </a:ext>
            </a:extLst>
          </p:cNvPr>
          <p:cNvSpPr txBox="1">
            <a:spLocks noChangeArrowheads="1"/>
          </p:cNvSpPr>
          <p:nvPr/>
        </p:nvSpPr>
        <p:spPr bwMode="auto">
          <a:xfrm>
            <a:off x="717073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60</a:t>
            </a:r>
          </a:p>
        </p:txBody>
      </p:sp>
      <p:sp>
        <p:nvSpPr>
          <p:cNvPr id="124947" name="TextovéPole 25">
            <a:extLst>
              <a:ext uri="{FF2B5EF4-FFF2-40B4-BE49-F238E27FC236}">
                <a16:creationId xmlns:a16="http://schemas.microsoft.com/office/drawing/2014/main" id="{F5519763-571E-4A76-B400-6ABE06DE3DBD}"/>
              </a:ext>
            </a:extLst>
          </p:cNvPr>
          <p:cNvSpPr txBox="1">
            <a:spLocks noChangeArrowheads="1"/>
          </p:cNvSpPr>
          <p:nvPr/>
        </p:nvSpPr>
        <p:spPr bwMode="auto">
          <a:xfrm>
            <a:off x="773588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70</a:t>
            </a:r>
          </a:p>
        </p:txBody>
      </p:sp>
      <p:sp>
        <p:nvSpPr>
          <p:cNvPr id="124948" name="TextovéPole 26">
            <a:extLst>
              <a:ext uri="{FF2B5EF4-FFF2-40B4-BE49-F238E27FC236}">
                <a16:creationId xmlns:a16="http://schemas.microsoft.com/office/drawing/2014/main" id="{5F709492-EE61-4216-80E4-7F12601EE17D}"/>
              </a:ext>
            </a:extLst>
          </p:cNvPr>
          <p:cNvSpPr txBox="1">
            <a:spLocks noChangeArrowheads="1"/>
          </p:cNvSpPr>
          <p:nvPr/>
        </p:nvSpPr>
        <p:spPr bwMode="auto">
          <a:xfrm>
            <a:off x="8308975"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80</a:t>
            </a:r>
          </a:p>
        </p:txBody>
      </p:sp>
      <p:sp>
        <p:nvSpPr>
          <p:cNvPr id="124949" name="TextovéPole 27">
            <a:extLst>
              <a:ext uri="{FF2B5EF4-FFF2-40B4-BE49-F238E27FC236}">
                <a16:creationId xmlns:a16="http://schemas.microsoft.com/office/drawing/2014/main" id="{C56AC88C-82EC-4005-A35C-04148158A6B9}"/>
              </a:ext>
            </a:extLst>
          </p:cNvPr>
          <p:cNvSpPr txBox="1">
            <a:spLocks noChangeArrowheads="1"/>
          </p:cNvSpPr>
          <p:nvPr/>
        </p:nvSpPr>
        <p:spPr bwMode="auto">
          <a:xfrm>
            <a:off x="8878888" y="5580063"/>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90</a:t>
            </a:r>
          </a:p>
        </p:txBody>
      </p:sp>
      <p:sp>
        <p:nvSpPr>
          <p:cNvPr id="124950" name="TextovéPole 28">
            <a:extLst>
              <a:ext uri="{FF2B5EF4-FFF2-40B4-BE49-F238E27FC236}">
                <a16:creationId xmlns:a16="http://schemas.microsoft.com/office/drawing/2014/main" id="{373116E2-FA66-482E-8469-CE858BACC8B0}"/>
              </a:ext>
            </a:extLst>
          </p:cNvPr>
          <p:cNvSpPr txBox="1">
            <a:spLocks noChangeArrowheads="1"/>
          </p:cNvSpPr>
          <p:nvPr/>
        </p:nvSpPr>
        <p:spPr bwMode="auto">
          <a:xfrm>
            <a:off x="9409116" y="5578475"/>
            <a:ext cx="5693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100</a:t>
            </a:r>
          </a:p>
        </p:txBody>
      </p:sp>
      <p:sp>
        <p:nvSpPr>
          <p:cNvPr id="124951" name="TextovéPole 29">
            <a:extLst>
              <a:ext uri="{FF2B5EF4-FFF2-40B4-BE49-F238E27FC236}">
                <a16:creationId xmlns:a16="http://schemas.microsoft.com/office/drawing/2014/main" id="{C09D5C94-68AB-4E92-9484-915A957EE8BB}"/>
              </a:ext>
            </a:extLst>
          </p:cNvPr>
          <p:cNvSpPr txBox="1">
            <a:spLocks noChangeArrowheads="1"/>
          </p:cNvSpPr>
          <p:nvPr/>
        </p:nvSpPr>
        <p:spPr bwMode="auto">
          <a:xfrm>
            <a:off x="3536950" y="5260975"/>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0</a:t>
            </a:r>
          </a:p>
        </p:txBody>
      </p:sp>
      <p:cxnSp>
        <p:nvCxnSpPr>
          <p:cNvPr id="15" name="Přímá spojnice 14">
            <a:extLst>
              <a:ext uri="{FF2B5EF4-FFF2-40B4-BE49-F238E27FC236}">
                <a16:creationId xmlns:a16="http://schemas.microsoft.com/office/drawing/2014/main" id="{71EFE5A0-6A3D-4D42-A853-092A64DD1980}"/>
              </a:ext>
            </a:extLst>
          </p:cNvPr>
          <p:cNvCxnSpPr/>
          <p:nvPr/>
        </p:nvCxnSpPr>
        <p:spPr>
          <a:xfrm flipH="1">
            <a:off x="3935413" y="5445125"/>
            <a:ext cx="0" cy="1841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Přímá spojnice 32">
            <a:extLst>
              <a:ext uri="{FF2B5EF4-FFF2-40B4-BE49-F238E27FC236}">
                <a16:creationId xmlns:a16="http://schemas.microsoft.com/office/drawing/2014/main" id="{544E241B-6F3D-4F5C-A3C5-3EFC7ED41D6A}"/>
              </a:ext>
            </a:extLst>
          </p:cNvPr>
          <p:cNvCxnSpPr/>
          <p:nvPr/>
        </p:nvCxnSpPr>
        <p:spPr>
          <a:xfrm>
            <a:off x="4511675"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Přímá spojnice 33">
            <a:extLst>
              <a:ext uri="{FF2B5EF4-FFF2-40B4-BE49-F238E27FC236}">
                <a16:creationId xmlns:a16="http://schemas.microsoft.com/office/drawing/2014/main" id="{540454CB-8E71-46B4-A8F3-57ABF47A0683}"/>
              </a:ext>
            </a:extLst>
          </p:cNvPr>
          <p:cNvCxnSpPr/>
          <p:nvPr/>
        </p:nvCxnSpPr>
        <p:spPr>
          <a:xfrm>
            <a:off x="50800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Přímá spojnice 34">
            <a:extLst>
              <a:ext uri="{FF2B5EF4-FFF2-40B4-BE49-F238E27FC236}">
                <a16:creationId xmlns:a16="http://schemas.microsoft.com/office/drawing/2014/main" id="{0AFC3305-E16F-4ABE-B1E1-1E88844764FD}"/>
              </a:ext>
            </a:extLst>
          </p:cNvPr>
          <p:cNvCxnSpPr/>
          <p:nvPr/>
        </p:nvCxnSpPr>
        <p:spPr>
          <a:xfrm>
            <a:off x="564673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Přímá spojnice 50">
            <a:extLst>
              <a:ext uri="{FF2B5EF4-FFF2-40B4-BE49-F238E27FC236}">
                <a16:creationId xmlns:a16="http://schemas.microsoft.com/office/drawing/2014/main" id="{6B67FA94-CAD7-4AC9-A217-79408215593A}"/>
              </a:ext>
            </a:extLst>
          </p:cNvPr>
          <p:cNvCxnSpPr/>
          <p:nvPr/>
        </p:nvCxnSpPr>
        <p:spPr>
          <a:xfrm>
            <a:off x="6232525"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Přímá spojnice 54">
            <a:extLst>
              <a:ext uri="{FF2B5EF4-FFF2-40B4-BE49-F238E27FC236}">
                <a16:creationId xmlns:a16="http://schemas.microsoft.com/office/drawing/2014/main" id="{DBF23ADB-04C6-438A-B982-223BEC9D3C44}"/>
              </a:ext>
            </a:extLst>
          </p:cNvPr>
          <p:cNvCxnSpPr/>
          <p:nvPr/>
        </p:nvCxnSpPr>
        <p:spPr>
          <a:xfrm>
            <a:off x="68087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Přímá spojnice 55">
            <a:extLst>
              <a:ext uri="{FF2B5EF4-FFF2-40B4-BE49-F238E27FC236}">
                <a16:creationId xmlns:a16="http://schemas.microsoft.com/office/drawing/2014/main" id="{1D5F54A5-97ED-49BA-BE4C-B6F050A19CDE}"/>
              </a:ext>
            </a:extLst>
          </p:cNvPr>
          <p:cNvCxnSpPr/>
          <p:nvPr/>
        </p:nvCxnSpPr>
        <p:spPr>
          <a:xfrm>
            <a:off x="73914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Přímá spojnice 56">
            <a:extLst>
              <a:ext uri="{FF2B5EF4-FFF2-40B4-BE49-F238E27FC236}">
                <a16:creationId xmlns:a16="http://schemas.microsoft.com/office/drawing/2014/main" id="{6E12B605-83D7-4966-9EAE-08952F77431D}"/>
              </a:ext>
            </a:extLst>
          </p:cNvPr>
          <p:cNvCxnSpPr/>
          <p:nvPr/>
        </p:nvCxnSpPr>
        <p:spPr>
          <a:xfrm>
            <a:off x="79756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Přímá spojnice 57">
            <a:extLst>
              <a:ext uri="{FF2B5EF4-FFF2-40B4-BE49-F238E27FC236}">
                <a16:creationId xmlns:a16="http://schemas.microsoft.com/office/drawing/2014/main" id="{51FFCEE5-B888-496D-ABDE-487612EC39F5}"/>
              </a:ext>
            </a:extLst>
          </p:cNvPr>
          <p:cNvCxnSpPr/>
          <p:nvPr/>
        </p:nvCxnSpPr>
        <p:spPr>
          <a:xfrm>
            <a:off x="85359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Přímá spojnice 58">
            <a:extLst>
              <a:ext uri="{FF2B5EF4-FFF2-40B4-BE49-F238E27FC236}">
                <a16:creationId xmlns:a16="http://schemas.microsoft.com/office/drawing/2014/main" id="{7B63094E-CAC8-4E6B-930D-81805EA61492}"/>
              </a:ext>
            </a:extLst>
          </p:cNvPr>
          <p:cNvCxnSpPr/>
          <p:nvPr/>
        </p:nvCxnSpPr>
        <p:spPr>
          <a:xfrm>
            <a:off x="91201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Přímá spojnice 59">
            <a:extLst>
              <a:ext uri="{FF2B5EF4-FFF2-40B4-BE49-F238E27FC236}">
                <a16:creationId xmlns:a16="http://schemas.microsoft.com/office/drawing/2014/main" id="{53D2F05E-ED7F-44E4-876F-F89052564600}"/>
              </a:ext>
            </a:extLst>
          </p:cNvPr>
          <p:cNvCxnSpPr/>
          <p:nvPr/>
        </p:nvCxnSpPr>
        <p:spPr>
          <a:xfrm>
            <a:off x="97043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24" name="Volný tvar 1023">
            <a:extLst>
              <a:ext uri="{FF2B5EF4-FFF2-40B4-BE49-F238E27FC236}">
                <a16:creationId xmlns:a16="http://schemas.microsoft.com/office/drawing/2014/main" id="{FCEEB8E6-6C57-4904-9C89-74E486699562}"/>
              </a:ext>
            </a:extLst>
          </p:cNvPr>
          <p:cNvSpPr/>
          <p:nvPr/>
        </p:nvSpPr>
        <p:spPr>
          <a:xfrm>
            <a:off x="3927475" y="1565275"/>
            <a:ext cx="5778500" cy="3868738"/>
          </a:xfrm>
          <a:custGeom>
            <a:avLst/>
            <a:gdLst>
              <a:gd name="connsiteX0" fmla="*/ 0 w 5744308"/>
              <a:gd name="connsiteY0" fmla="*/ 0 h 3868615"/>
              <a:gd name="connsiteX1" fmla="*/ 328247 w 5744308"/>
              <a:gd name="connsiteY1" fmla="*/ 78153 h 3868615"/>
              <a:gd name="connsiteX2" fmla="*/ 640862 w 5744308"/>
              <a:gd name="connsiteY2" fmla="*/ 203200 h 3868615"/>
              <a:gd name="connsiteX3" fmla="*/ 859693 w 5744308"/>
              <a:gd name="connsiteY3" fmla="*/ 359507 h 3868615"/>
              <a:gd name="connsiteX4" fmla="*/ 1101970 w 5744308"/>
              <a:gd name="connsiteY4" fmla="*/ 601784 h 3868615"/>
              <a:gd name="connsiteX5" fmla="*/ 2805723 w 5744308"/>
              <a:gd name="connsiteY5" fmla="*/ 2805723 h 3868615"/>
              <a:gd name="connsiteX6" fmla="*/ 3438770 w 5744308"/>
              <a:gd name="connsiteY6" fmla="*/ 3298092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40862 w 5744308"/>
              <a:gd name="connsiteY2" fmla="*/ 203200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687754 w 5744308"/>
              <a:gd name="connsiteY1" fmla="*/ 234461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0523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1101970 w 5744308"/>
              <a:gd name="connsiteY1" fmla="*/ 601784 h 3868615"/>
              <a:gd name="connsiteX2" fmla="*/ 2805723 w 5744308"/>
              <a:gd name="connsiteY2" fmla="*/ 2805723 h 3868615"/>
              <a:gd name="connsiteX3" fmla="*/ 3438770 w 5744308"/>
              <a:gd name="connsiteY3" fmla="*/ 3329354 h 3868615"/>
              <a:gd name="connsiteX4" fmla="*/ 3993662 w 5744308"/>
              <a:gd name="connsiteY4" fmla="*/ 3618523 h 3868615"/>
              <a:gd name="connsiteX5" fmla="*/ 4032739 w 5744308"/>
              <a:gd name="connsiteY5" fmla="*/ 3595077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211015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945968 w 5744308"/>
              <a:gd name="connsiteY2" fmla="*/ 385944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1101970 w 5744308"/>
              <a:gd name="connsiteY1" fmla="*/ 601784 h 3868615"/>
              <a:gd name="connsiteX2" fmla="*/ 2711938 w 5744308"/>
              <a:gd name="connsiteY2" fmla="*/ 2665046 h 3868615"/>
              <a:gd name="connsiteX3" fmla="*/ 3438770 w 5744308"/>
              <a:gd name="connsiteY3" fmla="*/ 3329354 h 3868615"/>
              <a:gd name="connsiteX4" fmla="*/ 3993662 w 5744308"/>
              <a:gd name="connsiteY4" fmla="*/ 3618523 h 3868615"/>
              <a:gd name="connsiteX5" fmla="*/ 4657970 w 5744308"/>
              <a:gd name="connsiteY5" fmla="*/ 3767016 h 3868615"/>
              <a:gd name="connsiteX6" fmla="*/ 5205047 w 5744308"/>
              <a:gd name="connsiteY6" fmla="*/ 3845169 h 3868615"/>
              <a:gd name="connsiteX7" fmla="*/ 5744308 w 5744308"/>
              <a:gd name="connsiteY7"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29812 w 5744308"/>
              <a:gd name="connsiteY1" fmla="*/ 168642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44308" h="3868615">
                <a:moveTo>
                  <a:pt x="0" y="0"/>
                </a:moveTo>
                <a:cubicBezTo>
                  <a:pt x="97065" y="40034"/>
                  <a:pt x="312324" y="-18304"/>
                  <a:pt x="598737" y="121750"/>
                </a:cubicBezTo>
                <a:cubicBezTo>
                  <a:pt x="745860" y="173711"/>
                  <a:pt x="798866" y="215856"/>
                  <a:pt x="914353" y="343570"/>
                </a:cubicBezTo>
                <a:cubicBezTo>
                  <a:pt x="998225" y="423576"/>
                  <a:pt x="948608" y="369526"/>
                  <a:pt x="1281870" y="743413"/>
                </a:cubicBezTo>
                <a:lnTo>
                  <a:pt x="2913927" y="2586892"/>
                </a:lnTo>
                <a:cubicBezTo>
                  <a:pt x="3296717" y="3012672"/>
                  <a:pt x="3381820" y="3124851"/>
                  <a:pt x="3578608" y="3298092"/>
                </a:cubicBezTo>
                <a:cubicBezTo>
                  <a:pt x="3775396" y="3471333"/>
                  <a:pt x="3891457" y="3553395"/>
                  <a:pt x="4094657" y="3626339"/>
                </a:cubicBezTo>
                <a:cubicBezTo>
                  <a:pt x="4297857" y="3699283"/>
                  <a:pt x="4472905" y="3730544"/>
                  <a:pt x="4657970" y="3767016"/>
                </a:cubicBezTo>
                <a:cubicBezTo>
                  <a:pt x="4843035" y="3803488"/>
                  <a:pt x="5023991" y="3828236"/>
                  <a:pt x="5205047" y="3845169"/>
                </a:cubicBezTo>
                <a:cubicBezTo>
                  <a:pt x="5386103" y="3862102"/>
                  <a:pt x="5565205" y="3862753"/>
                  <a:pt x="5744308" y="3868615"/>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sp>
        <p:nvSpPr>
          <p:cNvPr id="124964" name="TextovéPole 4">
            <a:extLst>
              <a:ext uri="{FF2B5EF4-FFF2-40B4-BE49-F238E27FC236}">
                <a16:creationId xmlns:a16="http://schemas.microsoft.com/office/drawing/2014/main" id="{DF77EF9A-6B04-4AAA-A908-16C13DC21B2E}"/>
              </a:ext>
            </a:extLst>
          </p:cNvPr>
          <p:cNvSpPr txBox="1">
            <a:spLocks noChangeArrowheads="1"/>
          </p:cNvSpPr>
          <p:nvPr/>
        </p:nvSpPr>
        <p:spPr bwMode="auto">
          <a:xfrm>
            <a:off x="4440238" y="476250"/>
            <a:ext cx="5067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a:t>Fick principle:  VO</a:t>
            </a:r>
            <a:r>
              <a:rPr lang="cs-CZ" altLang="cs-CZ" sz="2000" b="1" baseline="-25000"/>
              <a:t>2</a:t>
            </a:r>
            <a:r>
              <a:rPr lang="cs-CZ" altLang="cs-CZ" sz="2000" b="1"/>
              <a:t> = Q x [CaO</a:t>
            </a:r>
            <a:r>
              <a:rPr lang="cs-CZ" altLang="cs-CZ" sz="2000" b="1" baseline="-25000"/>
              <a:t>2</a:t>
            </a:r>
            <a:r>
              <a:rPr lang="cs-CZ" altLang="cs-CZ" sz="2000" b="1"/>
              <a:t> – CvO</a:t>
            </a:r>
            <a:r>
              <a:rPr lang="cs-CZ" altLang="cs-CZ" sz="2000" b="1" baseline="-25000"/>
              <a:t>2</a:t>
            </a:r>
            <a:r>
              <a:rPr lang="cs-CZ" altLang="cs-CZ" sz="2000" b="1"/>
              <a:t>]</a:t>
            </a:r>
          </a:p>
        </p:txBody>
      </p:sp>
      <p:sp>
        <p:nvSpPr>
          <p:cNvPr id="124965" name="TextovéPole 47">
            <a:extLst>
              <a:ext uri="{FF2B5EF4-FFF2-40B4-BE49-F238E27FC236}">
                <a16:creationId xmlns:a16="http://schemas.microsoft.com/office/drawing/2014/main" id="{D416F2B4-D8BD-4AD9-A55F-4DCAA8212759}"/>
              </a:ext>
            </a:extLst>
          </p:cNvPr>
          <p:cNvSpPr txBox="1">
            <a:spLocks noChangeArrowheads="1"/>
          </p:cNvSpPr>
          <p:nvPr/>
        </p:nvSpPr>
        <p:spPr bwMode="auto">
          <a:xfrm>
            <a:off x="7008816" y="2706688"/>
            <a:ext cx="11031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VO</a:t>
            </a:r>
            <a:r>
              <a:rPr lang="cs-CZ" altLang="cs-CZ" baseline="-25000"/>
              <a:t>2</a:t>
            </a:r>
            <a:r>
              <a:rPr lang="cs-CZ" altLang="cs-CZ"/>
              <a:t> max</a:t>
            </a:r>
            <a:endParaRPr lang="cs-CZ" altLang="cs-CZ" baseline="-25000"/>
          </a:p>
        </p:txBody>
      </p:sp>
      <p:cxnSp>
        <p:nvCxnSpPr>
          <p:cNvPr id="49" name="Přímá spojnice se šipkou 48">
            <a:extLst>
              <a:ext uri="{FF2B5EF4-FFF2-40B4-BE49-F238E27FC236}">
                <a16:creationId xmlns:a16="http://schemas.microsoft.com/office/drawing/2014/main" id="{E3D5E65F-EE9E-4BC8-89E6-EEE53BE49B1F}"/>
              </a:ext>
            </a:extLst>
          </p:cNvPr>
          <p:cNvCxnSpPr/>
          <p:nvPr/>
        </p:nvCxnSpPr>
        <p:spPr>
          <a:xfrm flipH="1" flipV="1">
            <a:off x="5143503" y="2235203"/>
            <a:ext cx="1889125" cy="688975"/>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3" name="Přímá spojnice 42">
            <a:extLst>
              <a:ext uri="{FF2B5EF4-FFF2-40B4-BE49-F238E27FC236}">
                <a16:creationId xmlns:a16="http://schemas.microsoft.com/office/drawing/2014/main" id="{79251207-B29B-498D-BBA2-45024A1CFBFE}"/>
              </a:ext>
            </a:extLst>
          </p:cNvPr>
          <p:cNvCxnSpPr/>
          <p:nvPr/>
        </p:nvCxnSpPr>
        <p:spPr>
          <a:xfrm flipV="1">
            <a:off x="3935416" y="1268413"/>
            <a:ext cx="1584325" cy="417671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Přímá spojnice 35">
            <a:extLst>
              <a:ext uri="{FF2B5EF4-FFF2-40B4-BE49-F238E27FC236}">
                <a16:creationId xmlns:a16="http://schemas.microsoft.com/office/drawing/2014/main" id="{E0BAB4ED-35C9-4826-AF72-DBE47CB74729}"/>
              </a:ext>
            </a:extLst>
          </p:cNvPr>
          <p:cNvCxnSpPr/>
          <p:nvPr/>
        </p:nvCxnSpPr>
        <p:spPr>
          <a:xfrm>
            <a:off x="6232525" y="3429003"/>
            <a:ext cx="0" cy="2005013"/>
          </a:xfrm>
          <a:prstGeom prst="line">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24971" name="TextovéPole 61">
            <a:extLst>
              <a:ext uri="{FF2B5EF4-FFF2-40B4-BE49-F238E27FC236}">
                <a16:creationId xmlns:a16="http://schemas.microsoft.com/office/drawing/2014/main" id="{5FEE0821-C793-4A85-BF47-10FD844D3BD3}"/>
              </a:ext>
            </a:extLst>
          </p:cNvPr>
          <p:cNvSpPr txBox="1">
            <a:spLocks noChangeArrowheads="1"/>
          </p:cNvSpPr>
          <p:nvPr/>
        </p:nvSpPr>
        <p:spPr bwMode="auto">
          <a:xfrm>
            <a:off x="7248525" y="3203575"/>
            <a:ext cx="6030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VO</a:t>
            </a:r>
            <a:r>
              <a:rPr lang="cs-CZ" altLang="cs-CZ" baseline="-25000"/>
              <a:t>2</a:t>
            </a:r>
          </a:p>
        </p:txBody>
      </p:sp>
      <p:sp>
        <p:nvSpPr>
          <p:cNvPr id="46" name="Volný tvar 45">
            <a:extLst>
              <a:ext uri="{FF2B5EF4-FFF2-40B4-BE49-F238E27FC236}">
                <a16:creationId xmlns:a16="http://schemas.microsoft.com/office/drawing/2014/main" id="{5BF36BDE-E7BE-429F-B33B-79EA59B56EEB}"/>
              </a:ext>
            </a:extLst>
          </p:cNvPr>
          <p:cNvSpPr/>
          <p:nvPr/>
        </p:nvSpPr>
        <p:spPr>
          <a:xfrm>
            <a:off x="3998914" y="2795588"/>
            <a:ext cx="5703889" cy="2652712"/>
          </a:xfrm>
          <a:custGeom>
            <a:avLst/>
            <a:gdLst>
              <a:gd name="connsiteX0" fmla="*/ 0 w 5744308"/>
              <a:gd name="connsiteY0" fmla="*/ 0 h 3868615"/>
              <a:gd name="connsiteX1" fmla="*/ 328247 w 5744308"/>
              <a:gd name="connsiteY1" fmla="*/ 78153 h 3868615"/>
              <a:gd name="connsiteX2" fmla="*/ 640862 w 5744308"/>
              <a:gd name="connsiteY2" fmla="*/ 203200 h 3868615"/>
              <a:gd name="connsiteX3" fmla="*/ 859693 w 5744308"/>
              <a:gd name="connsiteY3" fmla="*/ 359507 h 3868615"/>
              <a:gd name="connsiteX4" fmla="*/ 1101970 w 5744308"/>
              <a:gd name="connsiteY4" fmla="*/ 601784 h 3868615"/>
              <a:gd name="connsiteX5" fmla="*/ 2805723 w 5744308"/>
              <a:gd name="connsiteY5" fmla="*/ 2805723 h 3868615"/>
              <a:gd name="connsiteX6" fmla="*/ 3438770 w 5744308"/>
              <a:gd name="connsiteY6" fmla="*/ 3298092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40862 w 5744308"/>
              <a:gd name="connsiteY2" fmla="*/ 203200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687754 w 5744308"/>
              <a:gd name="connsiteY1" fmla="*/ 234461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0523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1101970 w 5744308"/>
              <a:gd name="connsiteY1" fmla="*/ 601784 h 3868615"/>
              <a:gd name="connsiteX2" fmla="*/ 2805723 w 5744308"/>
              <a:gd name="connsiteY2" fmla="*/ 2805723 h 3868615"/>
              <a:gd name="connsiteX3" fmla="*/ 3438770 w 5744308"/>
              <a:gd name="connsiteY3" fmla="*/ 3329354 h 3868615"/>
              <a:gd name="connsiteX4" fmla="*/ 3993662 w 5744308"/>
              <a:gd name="connsiteY4" fmla="*/ 3618523 h 3868615"/>
              <a:gd name="connsiteX5" fmla="*/ 4032739 w 5744308"/>
              <a:gd name="connsiteY5" fmla="*/ 3595077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211015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945968 w 5744308"/>
              <a:gd name="connsiteY2" fmla="*/ 385944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1101970 w 5744308"/>
              <a:gd name="connsiteY1" fmla="*/ 601784 h 3868615"/>
              <a:gd name="connsiteX2" fmla="*/ 2711938 w 5744308"/>
              <a:gd name="connsiteY2" fmla="*/ 2665046 h 3868615"/>
              <a:gd name="connsiteX3" fmla="*/ 3438770 w 5744308"/>
              <a:gd name="connsiteY3" fmla="*/ 3329354 h 3868615"/>
              <a:gd name="connsiteX4" fmla="*/ 3993662 w 5744308"/>
              <a:gd name="connsiteY4" fmla="*/ 3618523 h 3868615"/>
              <a:gd name="connsiteX5" fmla="*/ 4657970 w 5744308"/>
              <a:gd name="connsiteY5" fmla="*/ 3767016 h 3868615"/>
              <a:gd name="connsiteX6" fmla="*/ 5205047 w 5744308"/>
              <a:gd name="connsiteY6" fmla="*/ 3845169 h 3868615"/>
              <a:gd name="connsiteX7" fmla="*/ 5744308 w 5744308"/>
              <a:gd name="connsiteY7"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29812 w 5744308"/>
              <a:gd name="connsiteY1" fmla="*/ 168642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75384"/>
              <a:gd name="connsiteY0" fmla="*/ 660199 h 3762906"/>
              <a:gd name="connsiteX1" fmla="*/ 629813 w 5775384"/>
              <a:gd name="connsiteY1" fmla="*/ 16041 h 3762906"/>
              <a:gd name="connsiteX2" fmla="*/ 945429 w 5775384"/>
              <a:gd name="connsiteY2" fmla="*/ 237861 h 3762906"/>
              <a:gd name="connsiteX3" fmla="*/ 1312946 w 5775384"/>
              <a:gd name="connsiteY3" fmla="*/ 637704 h 3762906"/>
              <a:gd name="connsiteX4" fmla="*/ 2945003 w 5775384"/>
              <a:gd name="connsiteY4" fmla="*/ 2481183 h 3762906"/>
              <a:gd name="connsiteX5" fmla="*/ 3609684 w 5775384"/>
              <a:gd name="connsiteY5" fmla="*/ 3192383 h 3762906"/>
              <a:gd name="connsiteX6" fmla="*/ 4125733 w 5775384"/>
              <a:gd name="connsiteY6" fmla="*/ 3520630 h 3762906"/>
              <a:gd name="connsiteX7" fmla="*/ 4689046 w 5775384"/>
              <a:gd name="connsiteY7" fmla="*/ 3661307 h 3762906"/>
              <a:gd name="connsiteX8" fmla="*/ 5236123 w 5775384"/>
              <a:gd name="connsiteY8" fmla="*/ 3739460 h 3762906"/>
              <a:gd name="connsiteX9" fmla="*/ 5775384 w 5775384"/>
              <a:gd name="connsiteY9" fmla="*/ 3762906 h 3762906"/>
              <a:gd name="connsiteX0" fmla="*/ 0 w 5775384"/>
              <a:gd name="connsiteY0" fmla="*/ 436779 h 3539486"/>
              <a:gd name="connsiteX1" fmla="*/ 715270 w 5775384"/>
              <a:gd name="connsiteY1" fmla="*/ 597605 h 3539486"/>
              <a:gd name="connsiteX2" fmla="*/ 945429 w 5775384"/>
              <a:gd name="connsiteY2" fmla="*/ 14441 h 3539486"/>
              <a:gd name="connsiteX3" fmla="*/ 1312946 w 5775384"/>
              <a:gd name="connsiteY3" fmla="*/ 414284 h 3539486"/>
              <a:gd name="connsiteX4" fmla="*/ 2945003 w 5775384"/>
              <a:gd name="connsiteY4" fmla="*/ 2257763 h 3539486"/>
              <a:gd name="connsiteX5" fmla="*/ 3609684 w 5775384"/>
              <a:gd name="connsiteY5" fmla="*/ 2968963 h 3539486"/>
              <a:gd name="connsiteX6" fmla="*/ 4125733 w 5775384"/>
              <a:gd name="connsiteY6" fmla="*/ 3297210 h 3539486"/>
              <a:gd name="connsiteX7" fmla="*/ 4689046 w 5775384"/>
              <a:gd name="connsiteY7" fmla="*/ 3437887 h 3539486"/>
              <a:gd name="connsiteX8" fmla="*/ 5236123 w 5775384"/>
              <a:gd name="connsiteY8" fmla="*/ 3516040 h 3539486"/>
              <a:gd name="connsiteX9" fmla="*/ 5775384 w 5775384"/>
              <a:gd name="connsiteY9" fmla="*/ 3539486 h 3539486"/>
              <a:gd name="connsiteX0" fmla="*/ 0 w 5775384"/>
              <a:gd name="connsiteY0" fmla="*/ 69675 h 3172382"/>
              <a:gd name="connsiteX1" fmla="*/ 715270 w 5775384"/>
              <a:gd name="connsiteY1" fmla="*/ 230501 h 3172382"/>
              <a:gd name="connsiteX2" fmla="*/ 1093036 w 5775384"/>
              <a:gd name="connsiteY2" fmla="*/ 467952 h 3172382"/>
              <a:gd name="connsiteX3" fmla="*/ 1312946 w 5775384"/>
              <a:gd name="connsiteY3" fmla="*/ 47180 h 3172382"/>
              <a:gd name="connsiteX4" fmla="*/ 2945003 w 5775384"/>
              <a:gd name="connsiteY4" fmla="*/ 1890659 h 3172382"/>
              <a:gd name="connsiteX5" fmla="*/ 3609684 w 5775384"/>
              <a:gd name="connsiteY5" fmla="*/ 2601859 h 3172382"/>
              <a:gd name="connsiteX6" fmla="*/ 4125733 w 5775384"/>
              <a:gd name="connsiteY6" fmla="*/ 2930106 h 3172382"/>
              <a:gd name="connsiteX7" fmla="*/ 4689046 w 5775384"/>
              <a:gd name="connsiteY7" fmla="*/ 3070783 h 3172382"/>
              <a:gd name="connsiteX8" fmla="*/ 5236123 w 5775384"/>
              <a:gd name="connsiteY8" fmla="*/ 3148936 h 3172382"/>
              <a:gd name="connsiteX9" fmla="*/ 5775384 w 5775384"/>
              <a:gd name="connsiteY9" fmla="*/ 3172382 h 3172382"/>
              <a:gd name="connsiteX0" fmla="*/ 0 w 5775384"/>
              <a:gd name="connsiteY0" fmla="*/ 30353 h 3133060"/>
              <a:gd name="connsiteX1" fmla="*/ 715270 w 5775384"/>
              <a:gd name="connsiteY1" fmla="*/ 191179 h 3133060"/>
              <a:gd name="connsiteX2" fmla="*/ 1093036 w 5775384"/>
              <a:gd name="connsiteY2" fmla="*/ 428630 h 3133060"/>
              <a:gd name="connsiteX3" fmla="*/ 1312946 w 5775384"/>
              <a:gd name="connsiteY3" fmla="*/ 7858 h 3133060"/>
              <a:gd name="connsiteX4" fmla="*/ 1758921 w 5775384"/>
              <a:gd name="connsiteY4" fmla="*/ 918106 h 3133060"/>
              <a:gd name="connsiteX5" fmla="*/ 2945003 w 5775384"/>
              <a:gd name="connsiteY5" fmla="*/ 1851337 h 3133060"/>
              <a:gd name="connsiteX6" fmla="*/ 3609684 w 5775384"/>
              <a:gd name="connsiteY6" fmla="*/ 2562537 h 3133060"/>
              <a:gd name="connsiteX7" fmla="*/ 4125733 w 5775384"/>
              <a:gd name="connsiteY7" fmla="*/ 2890784 h 3133060"/>
              <a:gd name="connsiteX8" fmla="*/ 4689046 w 5775384"/>
              <a:gd name="connsiteY8" fmla="*/ 3031461 h 3133060"/>
              <a:gd name="connsiteX9" fmla="*/ 5236123 w 5775384"/>
              <a:gd name="connsiteY9" fmla="*/ 3109614 h 3133060"/>
              <a:gd name="connsiteX10" fmla="*/ 5775384 w 5775384"/>
              <a:gd name="connsiteY10" fmla="*/ 3133060 h 3133060"/>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58921 w 5775384"/>
              <a:gd name="connsiteY4" fmla="*/ 887753 h 3102707"/>
              <a:gd name="connsiteX5" fmla="*/ 2945003 w 5775384"/>
              <a:gd name="connsiteY5" fmla="*/ 1820984 h 3102707"/>
              <a:gd name="connsiteX6" fmla="*/ 3609684 w 5775384"/>
              <a:gd name="connsiteY6" fmla="*/ 2532184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945003 w 5775384"/>
              <a:gd name="connsiteY5" fmla="*/ 1820984 h 3102707"/>
              <a:gd name="connsiteX6" fmla="*/ 3609684 w 5775384"/>
              <a:gd name="connsiteY6" fmla="*/ 2532184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945003 w 5775384"/>
              <a:gd name="connsiteY5" fmla="*/ 1820984 h 3102707"/>
              <a:gd name="connsiteX6" fmla="*/ 3609684 w 5775384"/>
              <a:gd name="connsiteY6" fmla="*/ 2532184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719708 w 5775384"/>
              <a:gd name="connsiteY5" fmla="*/ 1883507 h 3102707"/>
              <a:gd name="connsiteX6" fmla="*/ 3609684 w 5775384"/>
              <a:gd name="connsiteY6" fmla="*/ 2532184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719708 w 5775384"/>
              <a:gd name="connsiteY5" fmla="*/ 1883507 h 3102707"/>
              <a:gd name="connsiteX6" fmla="*/ 3438770 w 5775384"/>
              <a:gd name="connsiteY6" fmla="*/ 2665045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719708 w 5775384"/>
              <a:gd name="connsiteY5" fmla="*/ 1883507 h 3102707"/>
              <a:gd name="connsiteX6" fmla="*/ 3438770 w 5775384"/>
              <a:gd name="connsiteY6" fmla="*/ 2665045 h 3102707"/>
              <a:gd name="connsiteX7" fmla="*/ 4117964 w 5775384"/>
              <a:gd name="connsiteY7" fmla="*/ 2930769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719708 w 5775384"/>
              <a:gd name="connsiteY5" fmla="*/ 1883507 h 3102707"/>
              <a:gd name="connsiteX6" fmla="*/ 3438770 w 5775384"/>
              <a:gd name="connsiteY6" fmla="*/ 2665045 h 3102707"/>
              <a:gd name="connsiteX7" fmla="*/ 4117964 w 5775384"/>
              <a:gd name="connsiteY7" fmla="*/ 2930769 h 3102707"/>
              <a:gd name="connsiteX8" fmla="*/ 4689046 w 5775384"/>
              <a:gd name="connsiteY8" fmla="*/ 3001108 h 3102707"/>
              <a:gd name="connsiteX9" fmla="*/ 5313811 w 5775384"/>
              <a:gd name="connsiteY9" fmla="*/ 3024553 h 3102707"/>
              <a:gd name="connsiteX10" fmla="*/ 5775384 w 5775384"/>
              <a:gd name="connsiteY10" fmla="*/ 3102707 h 3102707"/>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7846 w 5790922"/>
              <a:gd name="connsiteY4" fmla="*/ 919014 h 3055814"/>
              <a:gd name="connsiteX5" fmla="*/ 2719708 w 5790922"/>
              <a:gd name="connsiteY5" fmla="*/ 1883507 h 3055814"/>
              <a:gd name="connsiteX6" fmla="*/ 3438770 w 5790922"/>
              <a:gd name="connsiteY6" fmla="*/ 2665045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7846 w 5790922"/>
              <a:gd name="connsiteY4" fmla="*/ 919014 h 3055814"/>
              <a:gd name="connsiteX5" fmla="*/ 2719708 w 5790922"/>
              <a:gd name="connsiteY5" fmla="*/ 1883507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0077 w 5790922"/>
              <a:gd name="connsiteY4" fmla="*/ 981537 h 3055814"/>
              <a:gd name="connsiteX5" fmla="*/ 2719708 w 5790922"/>
              <a:gd name="connsiteY5" fmla="*/ 1883507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0077 w 5790922"/>
              <a:gd name="connsiteY4" fmla="*/ 981537 h 3055814"/>
              <a:gd name="connsiteX5" fmla="*/ 2719708 w 5790922"/>
              <a:gd name="connsiteY5" fmla="*/ 1883507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0077 w 5790922"/>
              <a:gd name="connsiteY4" fmla="*/ 981537 h 3055814"/>
              <a:gd name="connsiteX5" fmla="*/ 2673096 w 5790922"/>
              <a:gd name="connsiteY5" fmla="*/ 1930399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0077 w 5790922"/>
              <a:gd name="connsiteY4" fmla="*/ 981537 h 3055814"/>
              <a:gd name="connsiteX5" fmla="*/ 2673096 w 5790922"/>
              <a:gd name="connsiteY5" fmla="*/ 1930399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297408 w 5790922"/>
              <a:gd name="connsiteY3" fmla="*/ 610550 h 3055814"/>
              <a:gd name="connsiteX4" fmla="*/ 1720077 w 5790922"/>
              <a:gd name="connsiteY4" fmla="*/ 981537 h 3055814"/>
              <a:gd name="connsiteX5" fmla="*/ 2673096 w 5790922"/>
              <a:gd name="connsiteY5" fmla="*/ 1930399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297408 w 5790922"/>
              <a:gd name="connsiteY4" fmla="*/ 610550 h 3055814"/>
              <a:gd name="connsiteX5" fmla="*/ 1720077 w 5790922"/>
              <a:gd name="connsiteY5" fmla="*/ 981537 h 3055814"/>
              <a:gd name="connsiteX6" fmla="*/ 2673096 w 5790922"/>
              <a:gd name="connsiteY6" fmla="*/ 1930399 h 3055814"/>
              <a:gd name="connsiteX7" fmla="*/ 3376620 w 5790922"/>
              <a:gd name="connsiteY7" fmla="*/ 2586891 h 3055814"/>
              <a:gd name="connsiteX8" fmla="*/ 4117964 w 5790922"/>
              <a:gd name="connsiteY8" fmla="*/ 2930769 h 3055814"/>
              <a:gd name="connsiteX9" fmla="*/ 4689046 w 5790922"/>
              <a:gd name="connsiteY9" fmla="*/ 3001108 h 3055814"/>
              <a:gd name="connsiteX10" fmla="*/ 5313811 w 5790922"/>
              <a:gd name="connsiteY10" fmla="*/ 3024553 h 3055814"/>
              <a:gd name="connsiteX11" fmla="*/ 5790922 w 5790922"/>
              <a:gd name="connsiteY11"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297408 w 5790922"/>
              <a:gd name="connsiteY4" fmla="*/ 610550 h 3055814"/>
              <a:gd name="connsiteX5" fmla="*/ 1720077 w 5790922"/>
              <a:gd name="connsiteY5" fmla="*/ 981537 h 3055814"/>
              <a:gd name="connsiteX6" fmla="*/ 2673096 w 5790922"/>
              <a:gd name="connsiteY6" fmla="*/ 1930399 h 3055814"/>
              <a:gd name="connsiteX7" fmla="*/ 3376620 w 5790922"/>
              <a:gd name="connsiteY7" fmla="*/ 2586891 h 3055814"/>
              <a:gd name="connsiteX8" fmla="*/ 4117964 w 5790922"/>
              <a:gd name="connsiteY8" fmla="*/ 2930769 h 3055814"/>
              <a:gd name="connsiteX9" fmla="*/ 4689046 w 5790922"/>
              <a:gd name="connsiteY9" fmla="*/ 3001108 h 3055814"/>
              <a:gd name="connsiteX10" fmla="*/ 5313811 w 5790922"/>
              <a:gd name="connsiteY10" fmla="*/ 3024553 h 3055814"/>
              <a:gd name="connsiteX11" fmla="*/ 5790922 w 5790922"/>
              <a:gd name="connsiteY11"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297408 w 5790922"/>
              <a:gd name="connsiteY4" fmla="*/ 610550 h 3055814"/>
              <a:gd name="connsiteX5" fmla="*/ 1720077 w 5790922"/>
              <a:gd name="connsiteY5" fmla="*/ 981537 h 3055814"/>
              <a:gd name="connsiteX6" fmla="*/ 2673096 w 5790922"/>
              <a:gd name="connsiteY6" fmla="*/ 1930399 h 3055814"/>
              <a:gd name="connsiteX7" fmla="*/ 3376620 w 5790922"/>
              <a:gd name="connsiteY7" fmla="*/ 2586891 h 3055814"/>
              <a:gd name="connsiteX8" fmla="*/ 4117964 w 5790922"/>
              <a:gd name="connsiteY8" fmla="*/ 2930769 h 3055814"/>
              <a:gd name="connsiteX9" fmla="*/ 4689046 w 5790922"/>
              <a:gd name="connsiteY9" fmla="*/ 3001108 h 3055814"/>
              <a:gd name="connsiteX10" fmla="*/ 5313811 w 5790922"/>
              <a:gd name="connsiteY10" fmla="*/ 3024553 h 3055814"/>
              <a:gd name="connsiteX11" fmla="*/ 5790922 w 5790922"/>
              <a:gd name="connsiteY11"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452783 w 5790922"/>
              <a:gd name="connsiteY4" fmla="*/ 673073 h 3055814"/>
              <a:gd name="connsiteX5" fmla="*/ 1720077 w 5790922"/>
              <a:gd name="connsiteY5" fmla="*/ 981537 h 3055814"/>
              <a:gd name="connsiteX6" fmla="*/ 2673096 w 5790922"/>
              <a:gd name="connsiteY6" fmla="*/ 1930399 h 3055814"/>
              <a:gd name="connsiteX7" fmla="*/ 3376620 w 5790922"/>
              <a:gd name="connsiteY7" fmla="*/ 2586891 h 3055814"/>
              <a:gd name="connsiteX8" fmla="*/ 4117964 w 5790922"/>
              <a:gd name="connsiteY8" fmla="*/ 2930769 h 3055814"/>
              <a:gd name="connsiteX9" fmla="*/ 4689046 w 5790922"/>
              <a:gd name="connsiteY9" fmla="*/ 3001108 h 3055814"/>
              <a:gd name="connsiteX10" fmla="*/ 5313811 w 5790922"/>
              <a:gd name="connsiteY10" fmla="*/ 3024553 h 3055814"/>
              <a:gd name="connsiteX11" fmla="*/ 5790922 w 5790922"/>
              <a:gd name="connsiteY11"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720077 w 5790922"/>
              <a:gd name="connsiteY4" fmla="*/ 981537 h 3055814"/>
              <a:gd name="connsiteX5" fmla="*/ 2673096 w 5790922"/>
              <a:gd name="connsiteY5" fmla="*/ 1930399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720077 w 5790922"/>
              <a:gd name="connsiteY3" fmla="*/ 981537 h 3055814"/>
              <a:gd name="connsiteX4" fmla="*/ 2673096 w 5790922"/>
              <a:gd name="connsiteY4" fmla="*/ 1930399 h 3055814"/>
              <a:gd name="connsiteX5" fmla="*/ 3376620 w 5790922"/>
              <a:gd name="connsiteY5" fmla="*/ 2586891 h 3055814"/>
              <a:gd name="connsiteX6" fmla="*/ 4117964 w 5790922"/>
              <a:gd name="connsiteY6" fmla="*/ 2930769 h 3055814"/>
              <a:gd name="connsiteX7" fmla="*/ 4689046 w 5790922"/>
              <a:gd name="connsiteY7" fmla="*/ 3001108 h 3055814"/>
              <a:gd name="connsiteX8" fmla="*/ 5313811 w 5790922"/>
              <a:gd name="connsiteY8" fmla="*/ 3024553 h 3055814"/>
              <a:gd name="connsiteX9" fmla="*/ 5790922 w 5790922"/>
              <a:gd name="connsiteY9" fmla="*/ 3055814 h 3055814"/>
              <a:gd name="connsiteX0" fmla="*/ 0 w 5790922"/>
              <a:gd name="connsiteY0" fmla="*/ 0 h 3001106"/>
              <a:gd name="connsiteX1" fmla="*/ 715270 w 5790922"/>
              <a:gd name="connsiteY1" fmla="*/ 106118 h 3001106"/>
              <a:gd name="connsiteX2" fmla="*/ 1093036 w 5790922"/>
              <a:gd name="connsiteY2" fmla="*/ 343569 h 3001106"/>
              <a:gd name="connsiteX3" fmla="*/ 1720077 w 5790922"/>
              <a:gd name="connsiteY3" fmla="*/ 926829 h 3001106"/>
              <a:gd name="connsiteX4" fmla="*/ 2673096 w 5790922"/>
              <a:gd name="connsiteY4" fmla="*/ 1875691 h 3001106"/>
              <a:gd name="connsiteX5" fmla="*/ 3376620 w 5790922"/>
              <a:gd name="connsiteY5" fmla="*/ 2532183 h 3001106"/>
              <a:gd name="connsiteX6" fmla="*/ 4117964 w 5790922"/>
              <a:gd name="connsiteY6" fmla="*/ 2876061 h 3001106"/>
              <a:gd name="connsiteX7" fmla="*/ 4689046 w 5790922"/>
              <a:gd name="connsiteY7" fmla="*/ 2946400 h 3001106"/>
              <a:gd name="connsiteX8" fmla="*/ 5313811 w 5790922"/>
              <a:gd name="connsiteY8" fmla="*/ 2969845 h 3001106"/>
              <a:gd name="connsiteX9" fmla="*/ 5790922 w 5790922"/>
              <a:gd name="connsiteY9" fmla="*/ 3001106 h 3001106"/>
              <a:gd name="connsiteX0" fmla="*/ 0 w 5736540"/>
              <a:gd name="connsiteY0" fmla="*/ 0 h 2977660"/>
              <a:gd name="connsiteX1" fmla="*/ 660888 w 5736540"/>
              <a:gd name="connsiteY1" fmla="*/ 82672 h 2977660"/>
              <a:gd name="connsiteX2" fmla="*/ 1038654 w 5736540"/>
              <a:gd name="connsiteY2" fmla="*/ 320123 h 2977660"/>
              <a:gd name="connsiteX3" fmla="*/ 1665695 w 5736540"/>
              <a:gd name="connsiteY3" fmla="*/ 903383 h 2977660"/>
              <a:gd name="connsiteX4" fmla="*/ 2618714 w 5736540"/>
              <a:gd name="connsiteY4" fmla="*/ 1852245 h 2977660"/>
              <a:gd name="connsiteX5" fmla="*/ 3322238 w 5736540"/>
              <a:gd name="connsiteY5" fmla="*/ 2508737 h 2977660"/>
              <a:gd name="connsiteX6" fmla="*/ 4063582 w 5736540"/>
              <a:gd name="connsiteY6" fmla="*/ 2852615 h 2977660"/>
              <a:gd name="connsiteX7" fmla="*/ 4634664 w 5736540"/>
              <a:gd name="connsiteY7" fmla="*/ 2922954 h 2977660"/>
              <a:gd name="connsiteX8" fmla="*/ 5259429 w 5736540"/>
              <a:gd name="connsiteY8" fmla="*/ 2946399 h 2977660"/>
              <a:gd name="connsiteX9" fmla="*/ 5736540 w 5736540"/>
              <a:gd name="connsiteY9" fmla="*/ 2977660 h 2977660"/>
              <a:gd name="connsiteX0" fmla="*/ 0 w 5736540"/>
              <a:gd name="connsiteY0" fmla="*/ 8098 h 2985758"/>
              <a:gd name="connsiteX1" fmla="*/ 660888 w 5736540"/>
              <a:gd name="connsiteY1" fmla="*/ 90770 h 2985758"/>
              <a:gd name="connsiteX2" fmla="*/ 1038654 w 5736540"/>
              <a:gd name="connsiteY2" fmla="*/ 328221 h 2985758"/>
              <a:gd name="connsiteX3" fmla="*/ 1665695 w 5736540"/>
              <a:gd name="connsiteY3" fmla="*/ 911481 h 2985758"/>
              <a:gd name="connsiteX4" fmla="*/ 2618714 w 5736540"/>
              <a:gd name="connsiteY4" fmla="*/ 1860343 h 2985758"/>
              <a:gd name="connsiteX5" fmla="*/ 3322238 w 5736540"/>
              <a:gd name="connsiteY5" fmla="*/ 2516835 h 2985758"/>
              <a:gd name="connsiteX6" fmla="*/ 4063582 w 5736540"/>
              <a:gd name="connsiteY6" fmla="*/ 2860713 h 2985758"/>
              <a:gd name="connsiteX7" fmla="*/ 4634664 w 5736540"/>
              <a:gd name="connsiteY7" fmla="*/ 2931052 h 2985758"/>
              <a:gd name="connsiteX8" fmla="*/ 5259429 w 5736540"/>
              <a:gd name="connsiteY8" fmla="*/ 2954497 h 2985758"/>
              <a:gd name="connsiteX9" fmla="*/ 5736540 w 5736540"/>
              <a:gd name="connsiteY9" fmla="*/ 2985758 h 2985758"/>
              <a:gd name="connsiteX0" fmla="*/ 0 w 5790922"/>
              <a:gd name="connsiteY0" fmla="*/ 106805 h 2943788"/>
              <a:gd name="connsiteX1" fmla="*/ 715270 w 5790922"/>
              <a:gd name="connsiteY1" fmla="*/ 48800 h 2943788"/>
              <a:gd name="connsiteX2" fmla="*/ 1093036 w 5790922"/>
              <a:gd name="connsiteY2" fmla="*/ 286251 h 2943788"/>
              <a:gd name="connsiteX3" fmla="*/ 1720077 w 5790922"/>
              <a:gd name="connsiteY3" fmla="*/ 869511 h 2943788"/>
              <a:gd name="connsiteX4" fmla="*/ 2673096 w 5790922"/>
              <a:gd name="connsiteY4" fmla="*/ 1818373 h 2943788"/>
              <a:gd name="connsiteX5" fmla="*/ 3376620 w 5790922"/>
              <a:gd name="connsiteY5" fmla="*/ 2474865 h 2943788"/>
              <a:gd name="connsiteX6" fmla="*/ 4117964 w 5790922"/>
              <a:gd name="connsiteY6" fmla="*/ 2818743 h 2943788"/>
              <a:gd name="connsiteX7" fmla="*/ 4689046 w 5790922"/>
              <a:gd name="connsiteY7" fmla="*/ 2889082 h 2943788"/>
              <a:gd name="connsiteX8" fmla="*/ 5313811 w 5790922"/>
              <a:gd name="connsiteY8" fmla="*/ 2912527 h 2943788"/>
              <a:gd name="connsiteX9" fmla="*/ 5790922 w 5790922"/>
              <a:gd name="connsiteY9" fmla="*/ 2943788 h 2943788"/>
              <a:gd name="connsiteX0" fmla="*/ 0 w 5790922"/>
              <a:gd name="connsiteY0" fmla="*/ 0 h 2836983"/>
              <a:gd name="connsiteX1" fmla="*/ 699732 w 5790922"/>
              <a:gd name="connsiteY1" fmla="*/ 113933 h 2836983"/>
              <a:gd name="connsiteX2" fmla="*/ 1093036 w 5790922"/>
              <a:gd name="connsiteY2" fmla="*/ 179446 h 2836983"/>
              <a:gd name="connsiteX3" fmla="*/ 1720077 w 5790922"/>
              <a:gd name="connsiteY3" fmla="*/ 762706 h 2836983"/>
              <a:gd name="connsiteX4" fmla="*/ 2673096 w 5790922"/>
              <a:gd name="connsiteY4" fmla="*/ 1711568 h 2836983"/>
              <a:gd name="connsiteX5" fmla="*/ 3376620 w 5790922"/>
              <a:gd name="connsiteY5" fmla="*/ 2368060 h 2836983"/>
              <a:gd name="connsiteX6" fmla="*/ 4117964 w 5790922"/>
              <a:gd name="connsiteY6" fmla="*/ 2711938 h 2836983"/>
              <a:gd name="connsiteX7" fmla="*/ 4689046 w 5790922"/>
              <a:gd name="connsiteY7" fmla="*/ 2782277 h 2836983"/>
              <a:gd name="connsiteX8" fmla="*/ 5313811 w 5790922"/>
              <a:gd name="connsiteY8" fmla="*/ 2805722 h 2836983"/>
              <a:gd name="connsiteX9" fmla="*/ 5790922 w 5790922"/>
              <a:gd name="connsiteY9" fmla="*/ 2836983 h 2836983"/>
              <a:gd name="connsiteX0" fmla="*/ 0 w 5790922"/>
              <a:gd name="connsiteY0" fmla="*/ 0 h 2836983"/>
              <a:gd name="connsiteX1" fmla="*/ 699732 w 5790922"/>
              <a:gd name="connsiteY1" fmla="*/ 113933 h 2836983"/>
              <a:gd name="connsiteX2" fmla="*/ 1093036 w 5790922"/>
              <a:gd name="connsiteY2" fmla="*/ 179446 h 2836983"/>
              <a:gd name="connsiteX3" fmla="*/ 1176261 w 5790922"/>
              <a:gd name="connsiteY3" fmla="*/ 442275 h 2836983"/>
              <a:gd name="connsiteX4" fmla="*/ 1720077 w 5790922"/>
              <a:gd name="connsiteY4" fmla="*/ 762706 h 2836983"/>
              <a:gd name="connsiteX5" fmla="*/ 2673096 w 5790922"/>
              <a:gd name="connsiteY5" fmla="*/ 1711568 h 2836983"/>
              <a:gd name="connsiteX6" fmla="*/ 3376620 w 5790922"/>
              <a:gd name="connsiteY6" fmla="*/ 2368060 h 2836983"/>
              <a:gd name="connsiteX7" fmla="*/ 4117964 w 5790922"/>
              <a:gd name="connsiteY7" fmla="*/ 2711938 h 2836983"/>
              <a:gd name="connsiteX8" fmla="*/ 4689046 w 5790922"/>
              <a:gd name="connsiteY8" fmla="*/ 2782277 h 2836983"/>
              <a:gd name="connsiteX9" fmla="*/ 5313811 w 5790922"/>
              <a:gd name="connsiteY9" fmla="*/ 2805722 h 2836983"/>
              <a:gd name="connsiteX10" fmla="*/ 5790922 w 5790922"/>
              <a:gd name="connsiteY10" fmla="*/ 2836983 h 2836983"/>
              <a:gd name="connsiteX0" fmla="*/ 0 w 5790922"/>
              <a:gd name="connsiteY0" fmla="*/ 0 h 2836983"/>
              <a:gd name="connsiteX1" fmla="*/ 699732 w 5790922"/>
              <a:gd name="connsiteY1" fmla="*/ 113933 h 2836983"/>
              <a:gd name="connsiteX2" fmla="*/ 1023117 w 5790922"/>
              <a:gd name="connsiteY2" fmla="*/ 281046 h 2836983"/>
              <a:gd name="connsiteX3" fmla="*/ 1176261 w 5790922"/>
              <a:gd name="connsiteY3" fmla="*/ 442275 h 2836983"/>
              <a:gd name="connsiteX4" fmla="*/ 1720077 w 5790922"/>
              <a:gd name="connsiteY4" fmla="*/ 762706 h 2836983"/>
              <a:gd name="connsiteX5" fmla="*/ 2673096 w 5790922"/>
              <a:gd name="connsiteY5" fmla="*/ 1711568 h 2836983"/>
              <a:gd name="connsiteX6" fmla="*/ 3376620 w 5790922"/>
              <a:gd name="connsiteY6" fmla="*/ 2368060 h 2836983"/>
              <a:gd name="connsiteX7" fmla="*/ 4117964 w 5790922"/>
              <a:gd name="connsiteY7" fmla="*/ 2711938 h 2836983"/>
              <a:gd name="connsiteX8" fmla="*/ 4689046 w 5790922"/>
              <a:gd name="connsiteY8" fmla="*/ 2782277 h 2836983"/>
              <a:gd name="connsiteX9" fmla="*/ 5313811 w 5790922"/>
              <a:gd name="connsiteY9" fmla="*/ 2805722 h 2836983"/>
              <a:gd name="connsiteX10" fmla="*/ 5790922 w 5790922"/>
              <a:gd name="connsiteY10" fmla="*/ 2836983 h 2836983"/>
              <a:gd name="connsiteX0" fmla="*/ 0 w 5790922"/>
              <a:gd name="connsiteY0" fmla="*/ 0 h 2836983"/>
              <a:gd name="connsiteX1" fmla="*/ 699732 w 5790922"/>
              <a:gd name="connsiteY1" fmla="*/ 113933 h 2836983"/>
              <a:gd name="connsiteX2" fmla="*/ 1023117 w 5790922"/>
              <a:gd name="connsiteY2" fmla="*/ 281046 h 2836983"/>
              <a:gd name="connsiteX3" fmla="*/ 1176261 w 5790922"/>
              <a:gd name="connsiteY3" fmla="*/ 442275 h 2836983"/>
              <a:gd name="connsiteX4" fmla="*/ 1580239 w 5790922"/>
              <a:gd name="connsiteY4" fmla="*/ 809598 h 2836983"/>
              <a:gd name="connsiteX5" fmla="*/ 2673096 w 5790922"/>
              <a:gd name="connsiteY5" fmla="*/ 1711568 h 2836983"/>
              <a:gd name="connsiteX6" fmla="*/ 3376620 w 5790922"/>
              <a:gd name="connsiteY6" fmla="*/ 2368060 h 2836983"/>
              <a:gd name="connsiteX7" fmla="*/ 4117964 w 5790922"/>
              <a:gd name="connsiteY7" fmla="*/ 2711938 h 2836983"/>
              <a:gd name="connsiteX8" fmla="*/ 4689046 w 5790922"/>
              <a:gd name="connsiteY8" fmla="*/ 2782277 h 2836983"/>
              <a:gd name="connsiteX9" fmla="*/ 5313811 w 5790922"/>
              <a:gd name="connsiteY9" fmla="*/ 2805722 h 2836983"/>
              <a:gd name="connsiteX10" fmla="*/ 5790922 w 5790922"/>
              <a:gd name="connsiteY10" fmla="*/ 2836983 h 2836983"/>
              <a:gd name="connsiteX0" fmla="*/ 0 w 5790922"/>
              <a:gd name="connsiteY0" fmla="*/ 0 h 2836983"/>
              <a:gd name="connsiteX1" fmla="*/ 699732 w 5790922"/>
              <a:gd name="connsiteY1" fmla="*/ 113933 h 2836983"/>
              <a:gd name="connsiteX2" fmla="*/ 1023117 w 5790922"/>
              <a:gd name="connsiteY2" fmla="*/ 281046 h 2836983"/>
              <a:gd name="connsiteX3" fmla="*/ 1176261 w 5790922"/>
              <a:gd name="connsiteY3" fmla="*/ 442275 h 2836983"/>
              <a:gd name="connsiteX4" fmla="*/ 1580239 w 5790922"/>
              <a:gd name="connsiteY4" fmla="*/ 809598 h 2836983"/>
              <a:gd name="connsiteX5" fmla="*/ 2533257 w 5790922"/>
              <a:gd name="connsiteY5" fmla="*/ 1774091 h 2836983"/>
              <a:gd name="connsiteX6" fmla="*/ 3376620 w 5790922"/>
              <a:gd name="connsiteY6" fmla="*/ 2368060 h 2836983"/>
              <a:gd name="connsiteX7" fmla="*/ 4117964 w 5790922"/>
              <a:gd name="connsiteY7" fmla="*/ 2711938 h 2836983"/>
              <a:gd name="connsiteX8" fmla="*/ 4689046 w 5790922"/>
              <a:gd name="connsiteY8" fmla="*/ 2782277 h 2836983"/>
              <a:gd name="connsiteX9" fmla="*/ 5313811 w 5790922"/>
              <a:gd name="connsiteY9" fmla="*/ 2805722 h 2836983"/>
              <a:gd name="connsiteX10" fmla="*/ 5790922 w 5790922"/>
              <a:gd name="connsiteY10" fmla="*/ 2836983 h 2836983"/>
              <a:gd name="connsiteX0" fmla="*/ 0 w 5744310"/>
              <a:gd name="connsiteY0" fmla="*/ 231988 h 2756356"/>
              <a:gd name="connsiteX1" fmla="*/ 653120 w 5744310"/>
              <a:gd name="connsiteY1" fmla="*/ 33306 h 2756356"/>
              <a:gd name="connsiteX2" fmla="*/ 976505 w 5744310"/>
              <a:gd name="connsiteY2" fmla="*/ 200419 h 2756356"/>
              <a:gd name="connsiteX3" fmla="*/ 1129649 w 5744310"/>
              <a:gd name="connsiteY3" fmla="*/ 361648 h 2756356"/>
              <a:gd name="connsiteX4" fmla="*/ 1533627 w 5744310"/>
              <a:gd name="connsiteY4" fmla="*/ 728971 h 2756356"/>
              <a:gd name="connsiteX5" fmla="*/ 2486645 w 5744310"/>
              <a:gd name="connsiteY5" fmla="*/ 1693464 h 2756356"/>
              <a:gd name="connsiteX6" fmla="*/ 3330008 w 5744310"/>
              <a:gd name="connsiteY6" fmla="*/ 2287433 h 2756356"/>
              <a:gd name="connsiteX7" fmla="*/ 4071352 w 5744310"/>
              <a:gd name="connsiteY7" fmla="*/ 2631311 h 2756356"/>
              <a:gd name="connsiteX8" fmla="*/ 4642434 w 5744310"/>
              <a:gd name="connsiteY8" fmla="*/ 2701650 h 2756356"/>
              <a:gd name="connsiteX9" fmla="*/ 5267199 w 5744310"/>
              <a:gd name="connsiteY9" fmla="*/ 2725095 h 2756356"/>
              <a:gd name="connsiteX10" fmla="*/ 5744310 w 5744310"/>
              <a:gd name="connsiteY10" fmla="*/ 2756356 h 2756356"/>
              <a:gd name="connsiteX0" fmla="*/ 0 w 5744310"/>
              <a:gd name="connsiteY0" fmla="*/ 66174 h 2590542"/>
              <a:gd name="connsiteX1" fmla="*/ 559894 w 5744310"/>
              <a:gd name="connsiteY1" fmla="*/ 148846 h 2590542"/>
              <a:gd name="connsiteX2" fmla="*/ 976505 w 5744310"/>
              <a:gd name="connsiteY2" fmla="*/ 34605 h 2590542"/>
              <a:gd name="connsiteX3" fmla="*/ 1129649 w 5744310"/>
              <a:gd name="connsiteY3" fmla="*/ 195834 h 2590542"/>
              <a:gd name="connsiteX4" fmla="*/ 1533627 w 5744310"/>
              <a:gd name="connsiteY4" fmla="*/ 563157 h 2590542"/>
              <a:gd name="connsiteX5" fmla="*/ 2486645 w 5744310"/>
              <a:gd name="connsiteY5" fmla="*/ 1527650 h 2590542"/>
              <a:gd name="connsiteX6" fmla="*/ 3330008 w 5744310"/>
              <a:gd name="connsiteY6" fmla="*/ 2121619 h 2590542"/>
              <a:gd name="connsiteX7" fmla="*/ 4071352 w 5744310"/>
              <a:gd name="connsiteY7" fmla="*/ 2465497 h 2590542"/>
              <a:gd name="connsiteX8" fmla="*/ 4642434 w 5744310"/>
              <a:gd name="connsiteY8" fmla="*/ 2535836 h 2590542"/>
              <a:gd name="connsiteX9" fmla="*/ 5267199 w 5744310"/>
              <a:gd name="connsiteY9" fmla="*/ 2559281 h 2590542"/>
              <a:gd name="connsiteX10" fmla="*/ 5744310 w 5744310"/>
              <a:gd name="connsiteY10" fmla="*/ 2590542 h 2590542"/>
              <a:gd name="connsiteX0" fmla="*/ 0 w 5744310"/>
              <a:gd name="connsiteY0" fmla="*/ 76507 h 2600875"/>
              <a:gd name="connsiteX1" fmla="*/ 559894 w 5744310"/>
              <a:gd name="connsiteY1" fmla="*/ 159179 h 2600875"/>
              <a:gd name="connsiteX2" fmla="*/ 976505 w 5744310"/>
              <a:gd name="connsiteY2" fmla="*/ 44938 h 2600875"/>
              <a:gd name="connsiteX3" fmla="*/ 1129649 w 5744310"/>
              <a:gd name="connsiteY3" fmla="*/ 206167 h 2600875"/>
              <a:gd name="connsiteX4" fmla="*/ 1533627 w 5744310"/>
              <a:gd name="connsiteY4" fmla="*/ 573490 h 2600875"/>
              <a:gd name="connsiteX5" fmla="*/ 2486645 w 5744310"/>
              <a:gd name="connsiteY5" fmla="*/ 1537983 h 2600875"/>
              <a:gd name="connsiteX6" fmla="*/ 3330008 w 5744310"/>
              <a:gd name="connsiteY6" fmla="*/ 2131952 h 2600875"/>
              <a:gd name="connsiteX7" fmla="*/ 4071352 w 5744310"/>
              <a:gd name="connsiteY7" fmla="*/ 2475830 h 2600875"/>
              <a:gd name="connsiteX8" fmla="*/ 4642434 w 5744310"/>
              <a:gd name="connsiteY8" fmla="*/ 2546169 h 2600875"/>
              <a:gd name="connsiteX9" fmla="*/ 5267199 w 5744310"/>
              <a:gd name="connsiteY9" fmla="*/ 2569614 h 2600875"/>
              <a:gd name="connsiteX10" fmla="*/ 5744310 w 5744310"/>
              <a:gd name="connsiteY10" fmla="*/ 2600875 h 2600875"/>
              <a:gd name="connsiteX0" fmla="*/ 0 w 5744310"/>
              <a:gd name="connsiteY0" fmla="*/ 8099 h 2532467"/>
              <a:gd name="connsiteX1" fmla="*/ 559894 w 5744310"/>
              <a:gd name="connsiteY1" fmla="*/ 90771 h 2532467"/>
              <a:gd name="connsiteX2" fmla="*/ 1129649 w 5744310"/>
              <a:gd name="connsiteY2" fmla="*/ 137759 h 2532467"/>
              <a:gd name="connsiteX3" fmla="*/ 1533627 w 5744310"/>
              <a:gd name="connsiteY3" fmla="*/ 505082 h 2532467"/>
              <a:gd name="connsiteX4" fmla="*/ 2486645 w 5744310"/>
              <a:gd name="connsiteY4" fmla="*/ 1469575 h 2532467"/>
              <a:gd name="connsiteX5" fmla="*/ 3330008 w 5744310"/>
              <a:gd name="connsiteY5" fmla="*/ 2063544 h 2532467"/>
              <a:gd name="connsiteX6" fmla="*/ 4071352 w 5744310"/>
              <a:gd name="connsiteY6" fmla="*/ 2407422 h 2532467"/>
              <a:gd name="connsiteX7" fmla="*/ 4642434 w 5744310"/>
              <a:gd name="connsiteY7" fmla="*/ 2477761 h 2532467"/>
              <a:gd name="connsiteX8" fmla="*/ 5267199 w 5744310"/>
              <a:gd name="connsiteY8" fmla="*/ 2501206 h 2532467"/>
              <a:gd name="connsiteX9" fmla="*/ 5744310 w 5744310"/>
              <a:gd name="connsiteY9" fmla="*/ 2532467 h 2532467"/>
              <a:gd name="connsiteX0" fmla="*/ 0 w 5744310"/>
              <a:gd name="connsiteY0" fmla="*/ 51196 h 2575564"/>
              <a:gd name="connsiteX1" fmla="*/ 614276 w 5744310"/>
              <a:gd name="connsiteY1" fmla="*/ 63530 h 2575564"/>
              <a:gd name="connsiteX2" fmla="*/ 1129649 w 5744310"/>
              <a:gd name="connsiteY2" fmla="*/ 180856 h 2575564"/>
              <a:gd name="connsiteX3" fmla="*/ 1533627 w 5744310"/>
              <a:gd name="connsiteY3" fmla="*/ 548179 h 2575564"/>
              <a:gd name="connsiteX4" fmla="*/ 2486645 w 5744310"/>
              <a:gd name="connsiteY4" fmla="*/ 1512672 h 2575564"/>
              <a:gd name="connsiteX5" fmla="*/ 3330008 w 5744310"/>
              <a:gd name="connsiteY5" fmla="*/ 2106641 h 2575564"/>
              <a:gd name="connsiteX6" fmla="*/ 4071352 w 5744310"/>
              <a:gd name="connsiteY6" fmla="*/ 2450519 h 2575564"/>
              <a:gd name="connsiteX7" fmla="*/ 4642434 w 5744310"/>
              <a:gd name="connsiteY7" fmla="*/ 2520858 h 2575564"/>
              <a:gd name="connsiteX8" fmla="*/ 5267199 w 5744310"/>
              <a:gd name="connsiteY8" fmla="*/ 2544303 h 2575564"/>
              <a:gd name="connsiteX9" fmla="*/ 5744310 w 5744310"/>
              <a:gd name="connsiteY9" fmla="*/ 2575564 h 2575564"/>
              <a:gd name="connsiteX0" fmla="*/ 0 w 5744310"/>
              <a:gd name="connsiteY0" fmla="*/ 6155 h 2530523"/>
              <a:gd name="connsiteX1" fmla="*/ 614276 w 5744310"/>
              <a:gd name="connsiteY1" fmla="*/ 18489 h 2530523"/>
              <a:gd name="connsiteX2" fmla="*/ 1129649 w 5744310"/>
              <a:gd name="connsiteY2" fmla="*/ 135815 h 2530523"/>
              <a:gd name="connsiteX3" fmla="*/ 1533627 w 5744310"/>
              <a:gd name="connsiteY3" fmla="*/ 503138 h 2530523"/>
              <a:gd name="connsiteX4" fmla="*/ 2486645 w 5744310"/>
              <a:gd name="connsiteY4" fmla="*/ 1467631 h 2530523"/>
              <a:gd name="connsiteX5" fmla="*/ 3330008 w 5744310"/>
              <a:gd name="connsiteY5" fmla="*/ 2061600 h 2530523"/>
              <a:gd name="connsiteX6" fmla="*/ 4071352 w 5744310"/>
              <a:gd name="connsiteY6" fmla="*/ 2405478 h 2530523"/>
              <a:gd name="connsiteX7" fmla="*/ 4642434 w 5744310"/>
              <a:gd name="connsiteY7" fmla="*/ 2475817 h 2530523"/>
              <a:gd name="connsiteX8" fmla="*/ 5267199 w 5744310"/>
              <a:gd name="connsiteY8" fmla="*/ 2499262 h 2530523"/>
              <a:gd name="connsiteX9" fmla="*/ 5744310 w 5744310"/>
              <a:gd name="connsiteY9" fmla="*/ 2530523 h 2530523"/>
              <a:gd name="connsiteX0" fmla="*/ 0 w 5767616"/>
              <a:gd name="connsiteY0" fmla="*/ 0 h 2688491"/>
              <a:gd name="connsiteX1" fmla="*/ 637582 w 5767616"/>
              <a:gd name="connsiteY1" fmla="*/ 176457 h 2688491"/>
              <a:gd name="connsiteX2" fmla="*/ 1152955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37582 w 5767616"/>
              <a:gd name="connsiteY1" fmla="*/ 176457 h 2688491"/>
              <a:gd name="connsiteX2" fmla="*/ 1152955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37582 w 5767616"/>
              <a:gd name="connsiteY1" fmla="*/ 129565 h 2688491"/>
              <a:gd name="connsiteX2" fmla="*/ 1152955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37582 w 5767616"/>
              <a:gd name="connsiteY1" fmla="*/ 129565 h 2688491"/>
              <a:gd name="connsiteX2" fmla="*/ 1152955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10865 h 2699356"/>
              <a:gd name="connsiteX1" fmla="*/ 660888 w 5767616"/>
              <a:gd name="connsiteY1" fmla="*/ 70091 h 2699356"/>
              <a:gd name="connsiteX2" fmla="*/ 1152955 w 5767616"/>
              <a:gd name="connsiteY2" fmla="*/ 304648 h 2699356"/>
              <a:gd name="connsiteX3" fmla="*/ 1556933 w 5767616"/>
              <a:gd name="connsiteY3" fmla="*/ 671971 h 2699356"/>
              <a:gd name="connsiteX4" fmla="*/ 2509951 w 5767616"/>
              <a:gd name="connsiteY4" fmla="*/ 1636464 h 2699356"/>
              <a:gd name="connsiteX5" fmla="*/ 3353314 w 5767616"/>
              <a:gd name="connsiteY5" fmla="*/ 2230433 h 2699356"/>
              <a:gd name="connsiteX6" fmla="*/ 4094658 w 5767616"/>
              <a:gd name="connsiteY6" fmla="*/ 2574311 h 2699356"/>
              <a:gd name="connsiteX7" fmla="*/ 4665740 w 5767616"/>
              <a:gd name="connsiteY7" fmla="*/ 2644650 h 2699356"/>
              <a:gd name="connsiteX8" fmla="*/ 5290505 w 5767616"/>
              <a:gd name="connsiteY8" fmla="*/ 2668095 h 2699356"/>
              <a:gd name="connsiteX9" fmla="*/ 5767616 w 5767616"/>
              <a:gd name="connsiteY9" fmla="*/ 2699356 h 2699356"/>
              <a:gd name="connsiteX0" fmla="*/ 0 w 5767616"/>
              <a:gd name="connsiteY0" fmla="*/ 1967 h 2690458"/>
              <a:gd name="connsiteX1" fmla="*/ 660888 w 5767616"/>
              <a:gd name="connsiteY1" fmla="*/ 61193 h 2690458"/>
              <a:gd name="connsiteX2" fmla="*/ 1152955 w 5767616"/>
              <a:gd name="connsiteY2" fmla="*/ 295750 h 2690458"/>
              <a:gd name="connsiteX3" fmla="*/ 1556933 w 5767616"/>
              <a:gd name="connsiteY3" fmla="*/ 663073 h 2690458"/>
              <a:gd name="connsiteX4" fmla="*/ 2509951 w 5767616"/>
              <a:gd name="connsiteY4" fmla="*/ 1627566 h 2690458"/>
              <a:gd name="connsiteX5" fmla="*/ 3353314 w 5767616"/>
              <a:gd name="connsiteY5" fmla="*/ 2221535 h 2690458"/>
              <a:gd name="connsiteX6" fmla="*/ 4094658 w 5767616"/>
              <a:gd name="connsiteY6" fmla="*/ 2565413 h 2690458"/>
              <a:gd name="connsiteX7" fmla="*/ 4665740 w 5767616"/>
              <a:gd name="connsiteY7" fmla="*/ 2635752 h 2690458"/>
              <a:gd name="connsiteX8" fmla="*/ 5290505 w 5767616"/>
              <a:gd name="connsiteY8" fmla="*/ 2659197 h 2690458"/>
              <a:gd name="connsiteX9" fmla="*/ 5767616 w 5767616"/>
              <a:gd name="connsiteY9" fmla="*/ 2690458 h 2690458"/>
              <a:gd name="connsiteX0" fmla="*/ 0 w 5767616"/>
              <a:gd name="connsiteY0" fmla="*/ 0 h 2688491"/>
              <a:gd name="connsiteX1" fmla="*/ 660888 w 5767616"/>
              <a:gd name="connsiteY1" fmla="*/ 59226 h 2688491"/>
              <a:gd name="connsiteX2" fmla="*/ 1160725 w 5767616"/>
              <a:gd name="connsiteY2" fmla="*/ 270337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60725 w 5767616"/>
              <a:gd name="connsiteY2" fmla="*/ 270337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60725 w 5767616"/>
              <a:gd name="connsiteY2" fmla="*/ 270337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8656 w 5767616"/>
              <a:gd name="connsiteY1" fmla="*/ 35779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8656 w 5767616"/>
              <a:gd name="connsiteY1" fmla="*/ 35779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8656 w 5767616"/>
              <a:gd name="connsiteY1" fmla="*/ 35779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67616" h="2688491">
                <a:moveTo>
                  <a:pt x="0" y="0"/>
                </a:moveTo>
                <a:cubicBezTo>
                  <a:pt x="345666" y="8773"/>
                  <a:pt x="470023" y="-13185"/>
                  <a:pt x="668656" y="35779"/>
                </a:cubicBezTo>
                <a:cubicBezTo>
                  <a:pt x="867289" y="84743"/>
                  <a:pt x="1028218" y="127039"/>
                  <a:pt x="1191801" y="293783"/>
                </a:cubicBezTo>
                <a:cubicBezTo>
                  <a:pt x="1355384" y="460527"/>
                  <a:pt x="1228479" y="320603"/>
                  <a:pt x="1556933" y="661106"/>
                </a:cubicBezTo>
                <a:cubicBezTo>
                  <a:pt x="1815469" y="915639"/>
                  <a:pt x="2210554" y="1365855"/>
                  <a:pt x="2509951" y="1625599"/>
                </a:cubicBezTo>
                <a:cubicBezTo>
                  <a:pt x="2809348" y="1885343"/>
                  <a:pt x="3089196" y="2063260"/>
                  <a:pt x="3353314" y="2219568"/>
                </a:cubicBezTo>
                <a:cubicBezTo>
                  <a:pt x="3617432" y="2375876"/>
                  <a:pt x="3891458" y="2490502"/>
                  <a:pt x="4094658" y="2563446"/>
                </a:cubicBezTo>
                <a:cubicBezTo>
                  <a:pt x="4398853" y="2644205"/>
                  <a:pt x="4466432" y="2618154"/>
                  <a:pt x="4665740" y="2633785"/>
                </a:cubicBezTo>
                <a:cubicBezTo>
                  <a:pt x="4865048" y="2649416"/>
                  <a:pt x="5106859" y="2648112"/>
                  <a:pt x="5290505" y="2657230"/>
                </a:cubicBezTo>
                <a:cubicBezTo>
                  <a:pt x="5474151" y="2666348"/>
                  <a:pt x="5588513" y="2682629"/>
                  <a:pt x="5767616" y="2688491"/>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dirty="0"/>
          </a:p>
        </p:txBody>
      </p:sp>
      <p:sp>
        <p:nvSpPr>
          <p:cNvPr id="47" name="Volný tvar 46">
            <a:extLst>
              <a:ext uri="{FF2B5EF4-FFF2-40B4-BE49-F238E27FC236}">
                <a16:creationId xmlns:a16="http://schemas.microsoft.com/office/drawing/2014/main" id="{90A3F61D-514E-4B64-A984-D232DB0C897B}"/>
              </a:ext>
            </a:extLst>
          </p:cNvPr>
          <p:cNvSpPr/>
          <p:nvPr/>
        </p:nvSpPr>
        <p:spPr>
          <a:xfrm>
            <a:off x="3935413" y="3517903"/>
            <a:ext cx="5740400" cy="1927225"/>
          </a:xfrm>
          <a:custGeom>
            <a:avLst/>
            <a:gdLst>
              <a:gd name="connsiteX0" fmla="*/ 0 w 5744308"/>
              <a:gd name="connsiteY0" fmla="*/ 0 h 3868615"/>
              <a:gd name="connsiteX1" fmla="*/ 328247 w 5744308"/>
              <a:gd name="connsiteY1" fmla="*/ 78153 h 3868615"/>
              <a:gd name="connsiteX2" fmla="*/ 640862 w 5744308"/>
              <a:gd name="connsiteY2" fmla="*/ 203200 h 3868615"/>
              <a:gd name="connsiteX3" fmla="*/ 859693 w 5744308"/>
              <a:gd name="connsiteY3" fmla="*/ 359507 h 3868615"/>
              <a:gd name="connsiteX4" fmla="*/ 1101970 w 5744308"/>
              <a:gd name="connsiteY4" fmla="*/ 601784 h 3868615"/>
              <a:gd name="connsiteX5" fmla="*/ 2805723 w 5744308"/>
              <a:gd name="connsiteY5" fmla="*/ 2805723 h 3868615"/>
              <a:gd name="connsiteX6" fmla="*/ 3438770 w 5744308"/>
              <a:gd name="connsiteY6" fmla="*/ 3298092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40862 w 5744308"/>
              <a:gd name="connsiteY2" fmla="*/ 203200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687754 w 5744308"/>
              <a:gd name="connsiteY1" fmla="*/ 234461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0523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1101970 w 5744308"/>
              <a:gd name="connsiteY1" fmla="*/ 601784 h 3868615"/>
              <a:gd name="connsiteX2" fmla="*/ 2805723 w 5744308"/>
              <a:gd name="connsiteY2" fmla="*/ 2805723 h 3868615"/>
              <a:gd name="connsiteX3" fmla="*/ 3438770 w 5744308"/>
              <a:gd name="connsiteY3" fmla="*/ 3329354 h 3868615"/>
              <a:gd name="connsiteX4" fmla="*/ 3993662 w 5744308"/>
              <a:gd name="connsiteY4" fmla="*/ 3618523 h 3868615"/>
              <a:gd name="connsiteX5" fmla="*/ 4032739 w 5744308"/>
              <a:gd name="connsiteY5" fmla="*/ 3595077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211015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945968 w 5744308"/>
              <a:gd name="connsiteY2" fmla="*/ 385944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1101970 w 5744308"/>
              <a:gd name="connsiteY1" fmla="*/ 601784 h 3868615"/>
              <a:gd name="connsiteX2" fmla="*/ 2711938 w 5744308"/>
              <a:gd name="connsiteY2" fmla="*/ 2665046 h 3868615"/>
              <a:gd name="connsiteX3" fmla="*/ 3438770 w 5744308"/>
              <a:gd name="connsiteY3" fmla="*/ 3329354 h 3868615"/>
              <a:gd name="connsiteX4" fmla="*/ 3993662 w 5744308"/>
              <a:gd name="connsiteY4" fmla="*/ 3618523 h 3868615"/>
              <a:gd name="connsiteX5" fmla="*/ 4657970 w 5744308"/>
              <a:gd name="connsiteY5" fmla="*/ 3767016 h 3868615"/>
              <a:gd name="connsiteX6" fmla="*/ 5205047 w 5744308"/>
              <a:gd name="connsiteY6" fmla="*/ 3845169 h 3868615"/>
              <a:gd name="connsiteX7" fmla="*/ 5744308 w 5744308"/>
              <a:gd name="connsiteY7"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29812 w 5744308"/>
              <a:gd name="connsiteY1" fmla="*/ 168642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75384"/>
              <a:gd name="connsiteY0" fmla="*/ 660199 h 3762906"/>
              <a:gd name="connsiteX1" fmla="*/ 629813 w 5775384"/>
              <a:gd name="connsiteY1" fmla="*/ 16041 h 3762906"/>
              <a:gd name="connsiteX2" fmla="*/ 945429 w 5775384"/>
              <a:gd name="connsiteY2" fmla="*/ 237861 h 3762906"/>
              <a:gd name="connsiteX3" fmla="*/ 1312946 w 5775384"/>
              <a:gd name="connsiteY3" fmla="*/ 637704 h 3762906"/>
              <a:gd name="connsiteX4" fmla="*/ 2945003 w 5775384"/>
              <a:gd name="connsiteY4" fmla="*/ 2481183 h 3762906"/>
              <a:gd name="connsiteX5" fmla="*/ 3609684 w 5775384"/>
              <a:gd name="connsiteY5" fmla="*/ 3192383 h 3762906"/>
              <a:gd name="connsiteX6" fmla="*/ 4125733 w 5775384"/>
              <a:gd name="connsiteY6" fmla="*/ 3520630 h 3762906"/>
              <a:gd name="connsiteX7" fmla="*/ 4689046 w 5775384"/>
              <a:gd name="connsiteY7" fmla="*/ 3661307 h 3762906"/>
              <a:gd name="connsiteX8" fmla="*/ 5236123 w 5775384"/>
              <a:gd name="connsiteY8" fmla="*/ 3739460 h 3762906"/>
              <a:gd name="connsiteX9" fmla="*/ 5775384 w 5775384"/>
              <a:gd name="connsiteY9" fmla="*/ 3762906 h 3762906"/>
              <a:gd name="connsiteX0" fmla="*/ 0 w 5775384"/>
              <a:gd name="connsiteY0" fmla="*/ 436779 h 3539486"/>
              <a:gd name="connsiteX1" fmla="*/ 715270 w 5775384"/>
              <a:gd name="connsiteY1" fmla="*/ 597605 h 3539486"/>
              <a:gd name="connsiteX2" fmla="*/ 945429 w 5775384"/>
              <a:gd name="connsiteY2" fmla="*/ 14441 h 3539486"/>
              <a:gd name="connsiteX3" fmla="*/ 1312946 w 5775384"/>
              <a:gd name="connsiteY3" fmla="*/ 414284 h 3539486"/>
              <a:gd name="connsiteX4" fmla="*/ 2945003 w 5775384"/>
              <a:gd name="connsiteY4" fmla="*/ 2257763 h 3539486"/>
              <a:gd name="connsiteX5" fmla="*/ 3609684 w 5775384"/>
              <a:gd name="connsiteY5" fmla="*/ 2968963 h 3539486"/>
              <a:gd name="connsiteX6" fmla="*/ 4125733 w 5775384"/>
              <a:gd name="connsiteY6" fmla="*/ 3297210 h 3539486"/>
              <a:gd name="connsiteX7" fmla="*/ 4689046 w 5775384"/>
              <a:gd name="connsiteY7" fmla="*/ 3437887 h 3539486"/>
              <a:gd name="connsiteX8" fmla="*/ 5236123 w 5775384"/>
              <a:gd name="connsiteY8" fmla="*/ 3516040 h 3539486"/>
              <a:gd name="connsiteX9" fmla="*/ 5775384 w 5775384"/>
              <a:gd name="connsiteY9" fmla="*/ 3539486 h 3539486"/>
              <a:gd name="connsiteX0" fmla="*/ 0 w 5775384"/>
              <a:gd name="connsiteY0" fmla="*/ 69675 h 3172382"/>
              <a:gd name="connsiteX1" fmla="*/ 715270 w 5775384"/>
              <a:gd name="connsiteY1" fmla="*/ 230501 h 3172382"/>
              <a:gd name="connsiteX2" fmla="*/ 1093036 w 5775384"/>
              <a:gd name="connsiteY2" fmla="*/ 467952 h 3172382"/>
              <a:gd name="connsiteX3" fmla="*/ 1312946 w 5775384"/>
              <a:gd name="connsiteY3" fmla="*/ 47180 h 3172382"/>
              <a:gd name="connsiteX4" fmla="*/ 2945003 w 5775384"/>
              <a:gd name="connsiteY4" fmla="*/ 1890659 h 3172382"/>
              <a:gd name="connsiteX5" fmla="*/ 3609684 w 5775384"/>
              <a:gd name="connsiteY5" fmla="*/ 2601859 h 3172382"/>
              <a:gd name="connsiteX6" fmla="*/ 4125733 w 5775384"/>
              <a:gd name="connsiteY6" fmla="*/ 2930106 h 3172382"/>
              <a:gd name="connsiteX7" fmla="*/ 4689046 w 5775384"/>
              <a:gd name="connsiteY7" fmla="*/ 3070783 h 3172382"/>
              <a:gd name="connsiteX8" fmla="*/ 5236123 w 5775384"/>
              <a:gd name="connsiteY8" fmla="*/ 3148936 h 3172382"/>
              <a:gd name="connsiteX9" fmla="*/ 5775384 w 5775384"/>
              <a:gd name="connsiteY9" fmla="*/ 3172382 h 3172382"/>
              <a:gd name="connsiteX0" fmla="*/ 0 w 5775384"/>
              <a:gd name="connsiteY0" fmla="*/ 30353 h 3133060"/>
              <a:gd name="connsiteX1" fmla="*/ 715270 w 5775384"/>
              <a:gd name="connsiteY1" fmla="*/ 191179 h 3133060"/>
              <a:gd name="connsiteX2" fmla="*/ 1093036 w 5775384"/>
              <a:gd name="connsiteY2" fmla="*/ 428630 h 3133060"/>
              <a:gd name="connsiteX3" fmla="*/ 1312946 w 5775384"/>
              <a:gd name="connsiteY3" fmla="*/ 7858 h 3133060"/>
              <a:gd name="connsiteX4" fmla="*/ 1758921 w 5775384"/>
              <a:gd name="connsiteY4" fmla="*/ 918106 h 3133060"/>
              <a:gd name="connsiteX5" fmla="*/ 2945003 w 5775384"/>
              <a:gd name="connsiteY5" fmla="*/ 1851337 h 3133060"/>
              <a:gd name="connsiteX6" fmla="*/ 3609684 w 5775384"/>
              <a:gd name="connsiteY6" fmla="*/ 2562537 h 3133060"/>
              <a:gd name="connsiteX7" fmla="*/ 4125733 w 5775384"/>
              <a:gd name="connsiteY7" fmla="*/ 2890784 h 3133060"/>
              <a:gd name="connsiteX8" fmla="*/ 4689046 w 5775384"/>
              <a:gd name="connsiteY8" fmla="*/ 3031461 h 3133060"/>
              <a:gd name="connsiteX9" fmla="*/ 5236123 w 5775384"/>
              <a:gd name="connsiteY9" fmla="*/ 3109614 h 3133060"/>
              <a:gd name="connsiteX10" fmla="*/ 5775384 w 5775384"/>
              <a:gd name="connsiteY10" fmla="*/ 3133060 h 3133060"/>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58921 w 5775384"/>
              <a:gd name="connsiteY4" fmla="*/ 887753 h 3102707"/>
              <a:gd name="connsiteX5" fmla="*/ 2945003 w 5775384"/>
              <a:gd name="connsiteY5" fmla="*/ 1820984 h 3102707"/>
              <a:gd name="connsiteX6" fmla="*/ 3609684 w 5775384"/>
              <a:gd name="connsiteY6" fmla="*/ 2532184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945003 w 5775384"/>
              <a:gd name="connsiteY5" fmla="*/ 1820984 h 3102707"/>
              <a:gd name="connsiteX6" fmla="*/ 3609684 w 5775384"/>
              <a:gd name="connsiteY6" fmla="*/ 2532184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945003 w 5775384"/>
              <a:gd name="connsiteY5" fmla="*/ 1820984 h 3102707"/>
              <a:gd name="connsiteX6" fmla="*/ 3609684 w 5775384"/>
              <a:gd name="connsiteY6" fmla="*/ 2532184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719708 w 5775384"/>
              <a:gd name="connsiteY5" fmla="*/ 1883507 h 3102707"/>
              <a:gd name="connsiteX6" fmla="*/ 3609684 w 5775384"/>
              <a:gd name="connsiteY6" fmla="*/ 2532184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719708 w 5775384"/>
              <a:gd name="connsiteY5" fmla="*/ 1883507 h 3102707"/>
              <a:gd name="connsiteX6" fmla="*/ 3438770 w 5775384"/>
              <a:gd name="connsiteY6" fmla="*/ 2665045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719708 w 5775384"/>
              <a:gd name="connsiteY5" fmla="*/ 1883507 h 3102707"/>
              <a:gd name="connsiteX6" fmla="*/ 3438770 w 5775384"/>
              <a:gd name="connsiteY6" fmla="*/ 2665045 h 3102707"/>
              <a:gd name="connsiteX7" fmla="*/ 4117964 w 5775384"/>
              <a:gd name="connsiteY7" fmla="*/ 2930769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719708 w 5775384"/>
              <a:gd name="connsiteY5" fmla="*/ 1883507 h 3102707"/>
              <a:gd name="connsiteX6" fmla="*/ 3438770 w 5775384"/>
              <a:gd name="connsiteY6" fmla="*/ 2665045 h 3102707"/>
              <a:gd name="connsiteX7" fmla="*/ 4117964 w 5775384"/>
              <a:gd name="connsiteY7" fmla="*/ 2930769 h 3102707"/>
              <a:gd name="connsiteX8" fmla="*/ 4689046 w 5775384"/>
              <a:gd name="connsiteY8" fmla="*/ 3001108 h 3102707"/>
              <a:gd name="connsiteX9" fmla="*/ 5313811 w 5775384"/>
              <a:gd name="connsiteY9" fmla="*/ 3024553 h 3102707"/>
              <a:gd name="connsiteX10" fmla="*/ 5775384 w 5775384"/>
              <a:gd name="connsiteY10" fmla="*/ 3102707 h 3102707"/>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7846 w 5790922"/>
              <a:gd name="connsiteY4" fmla="*/ 919014 h 3055814"/>
              <a:gd name="connsiteX5" fmla="*/ 2719708 w 5790922"/>
              <a:gd name="connsiteY5" fmla="*/ 1883507 h 3055814"/>
              <a:gd name="connsiteX6" fmla="*/ 3438770 w 5790922"/>
              <a:gd name="connsiteY6" fmla="*/ 2665045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7846 w 5790922"/>
              <a:gd name="connsiteY4" fmla="*/ 919014 h 3055814"/>
              <a:gd name="connsiteX5" fmla="*/ 2719708 w 5790922"/>
              <a:gd name="connsiteY5" fmla="*/ 1883507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0077 w 5790922"/>
              <a:gd name="connsiteY4" fmla="*/ 981537 h 3055814"/>
              <a:gd name="connsiteX5" fmla="*/ 2719708 w 5790922"/>
              <a:gd name="connsiteY5" fmla="*/ 1883507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0077 w 5790922"/>
              <a:gd name="connsiteY4" fmla="*/ 981537 h 3055814"/>
              <a:gd name="connsiteX5" fmla="*/ 2719708 w 5790922"/>
              <a:gd name="connsiteY5" fmla="*/ 1883507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0077 w 5790922"/>
              <a:gd name="connsiteY4" fmla="*/ 981537 h 3055814"/>
              <a:gd name="connsiteX5" fmla="*/ 2673096 w 5790922"/>
              <a:gd name="connsiteY5" fmla="*/ 1930399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0077 w 5790922"/>
              <a:gd name="connsiteY4" fmla="*/ 981537 h 3055814"/>
              <a:gd name="connsiteX5" fmla="*/ 2673096 w 5790922"/>
              <a:gd name="connsiteY5" fmla="*/ 1930399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297408 w 5790922"/>
              <a:gd name="connsiteY3" fmla="*/ 610550 h 3055814"/>
              <a:gd name="connsiteX4" fmla="*/ 1720077 w 5790922"/>
              <a:gd name="connsiteY4" fmla="*/ 981537 h 3055814"/>
              <a:gd name="connsiteX5" fmla="*/ 2673096 w 5790922"/>
              <a:gd name="connsiteY5" fmla="*/ 1930399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297408 w 5790922"/>
              <a:gd name="connsiteY4" fmla="*/ 610550 h 3055814"/>
              <a:gd name="connsiteX5" fmla="*/ 1720077 w 5790922"/>
              <a:gd name="connsiteY5" fmla="*/ 981537 h 3055814"/>
              <a:gd name="connsiteX6" fmla="*/ 2673096 w 5790922"/>
              <a:gd name="connsiteY6" fmla="*/ 1930399 h 3055814"/>
              <a:gd name="connsiteX7" fmla="*/ 3376620 w 5790922"/>
              <a:gd name="connsiteY7" fmla="*/ 2586891 h 3055814"/>
              <a:gd name="connsiteX8" fmla="*/ 4117964 w 5790922"/>
              <a:gd name="connsiteY8" fmla="*/ 2930769 h 3055814"/>
              <a:gd name="connsiteX9" fmla="*/ 4689046 w 5790922"/>
              <a:gd name="connsiteY9" fmla="*/ 3001108 h 3055814"/>
              <a:gd name="connsiteX10" fmla="*/ 5313811 w 5790922"/>
              <a:gd name="connsiteY10" fmla="*/ 3024553 h 3055814"/>
              <a:gd name="connsiteX11" fmla="*/ 5790922 w 5790922"/>
              <a:gd name="connsiteY11"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297408 w 5790922"/>
              <a:gd name="connsiteY4" fmla="*/ 610550 h 3055814"/>
              <a:gd name="connsiteX5" fmla="*/ 1720077 w 5790922"/>
              <a:gd name="connsiteY5" fmla="*/ 981537 h 3055814"/>
              <a:gd name="connsiteX6" fmla="*/ 2673096 w 5790922"/>
              <a:gd name="connsiteY6" fmla="*/ 1930399 h 3055814"/>
              <a:gd name="connsiteX7" fmla="*/ 3376620 w 5790922"/>
              <a:gd name="connsiteY7" fmla="*/ 2586891 h 3055814"/>
              <a:gd name="connsiteX8" fmla="*/ 4117964 w 5790922"/>
              <a:gd name="connsiteY8" fmla="*/ 2930769 h 3055814"/>
              <a:gd name="connsiteX9" fmla="*/ 4689046 w 5790922"/>
              <a:gd name="connsiteY9" fmla="*/ 3001108 h 3055814"/>
              <a:gd name="connsiteX10" fmla="*/ 5313811 w 5790922"/>
              <a:gd name="connsiteY10" fmla="*/ 3024553 h 3055814"/>
              <a:gd name="connsiteX11" fmla="*/ 5790922 w 5790922"/>
              <a:gd name="connsiteY11"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297408 w 5790922"/>
              <a:gd name="connsiteY4" fmla="*/ 610550 h 3055814"/>
              <a:gd name="connsiteX5" fmla="*/ 1720077 w 5790922"/>
              <a:gd name="connsiteY5" fmla="*/ 981537 h 3055814"/>
              <a:gd name="connsiteX6" fmla="*/ 2673096 w 5790922"/>
              <a:gd name="connsiteY6" fmla="*/ 1930399 h 3055814"/>
              <a:gd name="connsiteX7" fmla="*/ 3376620 w 5790922"/>
              <a:gd name="connsiteY7" fmla="*/ 2586891 h 3055814"/>
              <a:gd name="connsiteX8" fmla="*/ 4117964 w 5790922"/>
              <a:gd name="connsiteY8" fmla="*/ 2930769 h 3055814"/>
              <a:gd name="connsiteX9" fmla="*/ 4689046 w 5790922"/>
              <a:gd name="connsiteY9" fmla="*/ 3001108 h 3055814"/>
              <a:gd name="connsiteX10" fmla="*/ 5313811 w 5790922"/>
              <a:gd name="connsiteY10" fmla="*/ 3024553 h 3055814"/>
              <a:gd name="connsiteX11" fmla="*/ 5790922 w 5790922"/>
              <a:gd name="connsiteY11"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452783 w 5790922"/>
              <a:gd name="connsiteY4" fmla="*/ 673073 h 3055814"/>
              <a:gd name="connsiteX5" fmla="*/ 1720077 w 5790922"/>
              <a:gd name="connsiteY5" fmla="*/ 981537 h 3055814"/>
              <a:gd name="connsiteX6" fmla="*/ 2673096 w 5790922"/>
              <a:gd name="connsiteY6" fmla="*/ 1930399 h 3055814"/>
              <a:gd name="connsiteX7" fmla="*/ 3376620 w 5790922"/>
              <a:gd name="connsiteY7" fmla="*/ 2586891 h 3055814"/>
              <a:gd name="connsiteX8" fmla="*/ 4117964 w 5790922"/>
              <a:gd name="connsiteY8" fmla="*/ 2930769 h 3055814"/>
              <a:gd name="connsiteX9" fmla="*/ 4689046 w 5790922"/>
              <a:gd name="connsiteY9" fmla="*/ 3001108 h 3055814"/>
              <a:gd name="connsiteX10" fmla="*/ 5313811 w 5790922"/>
              <a:gd name="connsiteY10" fmla="*/ 3024553 h 3055814"/>
              <a:gd name="connsiteX11" fmla="*/ 5790922 w 5790922"/>
              <a:gd name="connsiteY11"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720077 w 5790922"/>
              <a:gd name="connsiteY4" fmla="*/ 981537 h 3055814"/>
              <a:gd name="connsiteX5" fmla="*/ 2673096 w 5790922"/>
              <a:gd name="connsiteY5" fmla="*/ 1930399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720077 w 5790922"/>
              <a:gd name="connsiteY3" fmla="*/ 981537 h 3055814"/>
              <a:gd name="connsiteX4" fmla="*/ 2673096 w 5790922"/>
              <a:gd name="connsiteY4" fmla="*/ 1930399 h 3055814"/>
              <a:gd name="connsiteX5" fmla="*/ 3376620 w 5790922"/>
              <a:gd name="connsiteY5" fmla="*/ 2586891 h 3055814"/>
              <a:gd name="connsiteX6" fmla="*/ 4117964 w 5790922"/>
              <a:gd name="connsiteY6" fmla="*/ 2930769 h 3055814"/>
              <a:gd name="connsiteX7" fmla="*/ 4689046 w 5790922"/>
              <a:gd name="connsiteY7" fmla="*/ 3001108 h 3055814"/>
              <a:gd name="connsiteX8" fmla="*/ 5313811 w 5790922"/>
              <a:gd name="connsiteY8" fmla="*/ 3024553 h 3055814"/>
              <a:gd name="connsiteX9" fmla="*/ 5790922 w 5790922"/>
              <a:gd name="connsiteY9" fmla="*/ 3055814 h 3055814"/>
              <a:gd name="connsiteX0" fmla="*/ 0 w 5790922"/>
              <a:gd name="connsiteY0" fmla="*/ 0 h 3001106"/>
              <a:gd name="connsiteX1" fmla="*/ 715270 w 5790922"/>
              <a:gd name="connsiteY1" fmla="*/ 106118 h 3001106"/>
              <a:gd name="connsiteX2" fmla="*/ 1093036 w 5790922"/>
              <a:gd name="connsiteY2" fmla="*/ 343569 h 3001106"/>
              <a:gd name="connsiteX3" fmla="*/ 1720077 w 5790922"/>
              <a:gd name="connsiteY3" fmla="*/ 926829 h 3001106"/>
              <a:gd name="connsiteX4" fmla="*/ 2673096 w 5790922"/>
              <a:gd name="connsiteY4" fmla="*/ 1875691 h 3001106"/>
              <a:gd name="connsiteX5" fmla="*/ 3376620 w 5790922"/>
              <a:gd name="connsiteY5" fmla="*/ 2532183 h 3001106"/>
              <a:gd name="connsiteX6" fmla="*/ 4117964 w 5790922"/>
              <a:gd name="connsiteY6" fmla="*/ 2876061 h 3001106"/>
              <a:gd name="connsiteX7" fmla="*/ 4689046 w 5790922"/>
              <a:gd name="connsiteY7" fmla="*/ 2946400 h 3001106"/>
              <a:gd name="connsiteX8" fmla="*/ 5313811 w 5790922"/>
              <a:gd name="connsiteY8" fmla="*/ 2969845 h 3001106"/>
              <a:gd name="connsiteX9" fmla="*/ 5790922 w 5790922"/>
              <a:gd name="connsiteY9" fmla="*/ 3001106 h 3001106"/>
              <a:gd name="connsiteX0" fmla="*/ 0 w 5736540"/>
              <a:gd name="connsiteY0" fmla="*/ 0 h 2977660"/>
              <a:gd name="connsiteX1" fmla="*/ 660888 w 5736540"/>
              <a:gd name="connsiteY1" fmla="*/ 82672 h 2977660"/>
              <a:gd name="connsiteX2" fmla="*/ 1038654 w 5736540"/>
              <a:gd name="connsiteY2" fmla="*/ 320123 h 2977660"/>
              <a:gd name="connsiteX3" fmla="*/ 1665695 w 5736540"/>
              <a:gd name="connsiteY3" fmla="*/ 903383 h 2977660"/>
              <a:gd name="connsiteX4" fmla="*/ 2618714 w 5736540"/>
              <a:gd name="connsiteY4" fmla="*/ 1852245 h 2977660"/>
              <a:gd name="connsiteX5" fmla="*/ 3322238 w 5736540"/>
              <a:gd name="connsiteY5" fmla="*/ 2508737 h 2977660"/>
              <a:gd name="connsiteX6" fmla="*/ 4063582 w 5736540"/>
              <a:gd name="connsiteY6" fmla="*/ 2852615 h 2977660"/>
              <a:gd name="connsiteX7" fmla="*/ 4634664 w 5736540"/>
              <a:gd name="connsiteY7" fmla="*/ 2922954 h 2977660"/>
              <a:gd name="connsiteX8" fmla="*/ 5259429 w 5736540"/>
              <a:gd name="connsiteY8" fmla="*/ 2946399 h 2977660"/>
              <a:gd name="connsiteX9" fmla="*/ 5736540 w 5736540"/>
              <a:gd name="connsiteY9" fmla="*/ 2977660 h 2977660"/>
              <a:gd name="connsiteX0" fmla="*/ 0 w 5736540"/>
              <a:gd name="connsiteY0" fmla="*/ 8098 h 2985758"/>
              <a:gd name="connsiteX1" fmla="*/ 660888 w 5736540"/>
              <a:gd name="connsiteY1" fmla="*/ 90770 h 2985758"/>
              <a:gd name="connsiteX2" fmla="*/ 1038654 w 5736540"/>
              <a:gd name="connsiteY2" fmla="*/ 328221 h 2985758"/>
              <a:gd name="connsiteX3" fmla="*/ 1665695 w 5736540"/>
              <a:gd name="connsiteY3" fmla="*/ 911481 h 2985758"/>
              <a:gd name="connsiteX4" fmla="*/ 2618714 w 5736540"/>
              <a:gd name="connsiteY4" fmla="*/ 1860343 h 2985758"/>
              <a:gd name="connsiteX5" fmla="*/ 3322238 w 5736540"/>
              <a:gd name="connsiteY5" fmla="*/ 2516835 h 2985758"/>
              <a:gd name="connsiteX6" fmla="*/ 4063582 w 5736540"/>
              <a:gd name="connsiteY6" fmla="*/ 2860713 h 2985758"/>
              <a:gd name="connsiteX7" fmla="*/ 4634664 w 5736540"/>
              <a:gd name="connsiteY7" fmla="*/ 2931052 h 2985758"/>
              <a:gd name="connsiteX8" fmla="*/ 5259429 w 5736540"/>
              <a:gd name="connsiteY8" fmla="*/ 2954497 h 2985758"/>
              <a:gd name="connsiteX9" fmla="*/ 5736540 w 5736540"/>
              <a:gd name="connsiteY9" fmla="*/ 2985758 h 2985758"/>
              <a:gd name="connsiteX0" fmla="*/ 0 w 5790922"/>
              <a:gd name="connsiteY0" fmla="*/ 106805 h 2943788"/>
              <a:gd name="connsiteX1" fmla="*/ 715270 w 5790922"/>
              <a:gd name="connsiteY1" fmla="*/ 48800 h 2943788"/>
              <a:gd name="connsiteX2" fmla="*/ 1093036 w 5790922"/>
              <a:gd name="connsiteY2" fmla="*/ 286251 h 2943788"/>
              <a:gd name="connsiteX3" fmla="*/ 1720077 w 5790922"/>
              <a:gd name="connsiteY3" fmla="*/ 869511 h 2943788"/>
              <a:gd name="connsiteX4" fmla="*/ 2673096 w 5790922"/>
              <a:gd name="connsiteY4" fmla="*/ 1818373 h 2943788"/>
              <a:gd name="connsiteX5" fmla="*/ 3376620 w 5790922"/>
              <a:gd name="connsiteY5" fmla="*/ 2474865 h 2943788"/>
              <a:gd name="connsiteX6" fmla="*/ 4117964 w 5790922"/>
              <a:gd name="connsiteY6" fmla="*/ 2818743 h 2943788"/>
              <a:gd name="connsiteX7" fmla="*/ 4689046 w 5790922"/>
              <a:gd name="connsiteY7" fmla="*/ 2889082 h 2943788"/>
              <a:gd name="connsiteX8" fmla="*/ 5313811 w 5790922"/>
              <a:gd name="connsiteY8" fmla="*/ 2912527 h 2943788"/>
              <a:gd name="connsiteX9" fmla="*/ 5790922 w 5790922"/>
              <a:gd name="connsiteY9" fmla="*/ 2943788 h 2943788"/>
              <a:gd name="connsiteX0" fmla="*/ 0 w 5790922"/>
              <a:gd name="connsiteY0" fmla="*/ 0 h 2836983"/>
              <a:gd name="connsiteX1" fmla="*/ 699732 w 5790922"/>
              <a:gd name="connsiteY1" fmla="*/ 113933 h 2836983"/>
              <a:gd name="connsiteX2" fmla="*/ 1093036 w 5790922"/>
              <a:gd name="connsiteY2" fmla="*/ 179446 h 2836983"/>
              <a:gd name="connsiteX3" fmla="*/ 1720077 w 5790922"/>
              <a:gd name="connsiteY3" fmla="*/ 762706 h 2836983"/>
              <a:gd name="connsiteX4" fmla="*/ 2673096 w 5790922"/>
              <a:gd name="connsiteY4" fmla="*/ 1711568 h 2836983"/>
              <a:gd name="connsiteX5" fmla="*/ 3376620 w 5790922"/>
              <a:gd name="connsiteY5" fmla="*/ 2368060 h 2836983"/>
              <a:gd name="connsiteX6" fmla="*/ 4117964 w 5790922"/>
              <a:gd name="connsiteY6" fmla="*/ 2711938 h 2836983"/>
              <a:gd name="connsiteX7" fmla="*/ 4689046 w 5790922"/>
              <a:gd name="connsiteY7" fmla="*/ 2782277 h 2836983"/>
              <a:gd name="connsiteX8" fmla="*/ 5313811 w 5790922"/>
              <a:gd name="connsiteY8" fmla="*/ 2805722 h 2836983"/>
              <a:gd name="connsiteX9" fmla="*/ 5790922 w 5790922"/>
              <a:gd name="connsiteY9" fmla="*/ 2836983 h 2836983"/>
              <a:gd name="connsiteX0" fmla="*/ 0 w 5790922"/>
              <a:gd name="connsiteY0" fmla="*/ 0 h 2836983"/>
              <a:gd name="connsiteX1" fmla="*/ 699732 w 5790922"/>
              <a:gd name="connsiteY1" fmla="*/ 113933 h 2836983"/>
              <a:gd name="connsiteX2" fmla="*/ 1093036 w 5790922"/>
              <a:gd name="connsiteY2" fmla="*/ 179446 h 2836983"/>
              <a:gd name="connsiteX3" fmla="*/ 1176261 w 5790922"/>
              <a:gd name="connsiteY3" fmla="*/ 442275 h 2836983"/>
              <a:gd name="connsiteX4" fmla="*/ 1720077 w 5790922"/>
              <a:gd name="connsiteY4" fmla="*/ 762706 h 2836983"/>
              <a:gd name="connsiteX5" fmla="*/ 2673096 w 5790922"/>
              <a:gd name="connsiteY5" fmla="*/ 1711568 h 2836983"/>
              <a:gd name="connsiteX6" fmla="*/ 3376620 w 5790922"/>
              <a:gd name="connsiteY6" fmla="*/ 2368060 h 2836983"/>
              <a:gd name="connsiteX7" fmla="*/ 4117964 w 5790922"/>
              <a:gd name="connsiteY7" fmla="*/ 2711938 h 2836983"/>
              <a:gd name="connsiteX8" fmla="*/ 4689046 w 5790922"/>
              <a:gd name="connsiteY8" fmla="*/ 2782277 h 2836983"/>
              <a:gd name="connsiteX9" fmla="*/ 5313811 w 5790922"/>
              <a:gd name="connsiteY9" fmla="*/ 2805722 h 2836983"/>
              <a:gd name="connsiteX10" fmla="*/ 5790922 w 5790922"/>
              <a:gd name="connsiteY10" fmla="*/ 2836983 h 2836983"/>
              <a:gd name="connsiteX0" fmla="*/ 0 w 5790922"/>
              <a:gd name="connsiteY0" fmla="*/ 0 h 2836983"/>
              <a:gd name="connsiteX1" fmla="*/ 699732 w 5790922"/>
              <a:gd name="connsiteY1" fmla="*/ 113933 h 2836983"/>
              <a:gd name="connsiteX2" fmla="*/ 1023117 w 5790922"/>
              <a:gd name="connsiteY2" fmla="*/ 281046 h 2836983"/>
              <a:gd name="connsiteX3" fmla="*/ 1176261 w 5790922"/>
              <a:gd name="connsiteY3" fmla="*/ 442275 h 2836983"/>
              <a:gd name="connsiteX4" fmla="*/ 1720077 w 5790922"/>
              <a:gd name="connsiteY4" fmla="*/ 762706 h 2836983"/>
              <a:gd name="connsiteX5" fmla="*/ 2673096 w 5790922"/>
              <a:gd name="connsiteY5" fmla="*/ 1711568 h 2836983"/>
              <a:gd name="connsiteX6" fmla="*/ 3376620 w 5790922"/>
              <a:gd name="connsiteY6" fmla="*/ 2368060 h 2836983"/>
              <a:gd name="connsiteX7" fmla="*/ 4117964 w 5790922"/>
              <a:gd name="connsiteY7" fmla="*/ 2711938 h 2836983"/>
              <a:gd name="connsiteX8" fmla="*/ 4689046 w 5790922"/>
              <a:gd name="connsiteY8" fmla="*/ 2782277 h 2836983"/>
              <a:gd name="connsiteX9" fmla="*/ 5313811 w 5790922"/>
              <a:gd name="connsiteY9" fmla="*/ 2805722 h 2836983"/>
              <a:gd name="connsiteX10" fmla="*/ 5790922 w 5790922"/>
              <a:gd name="connsiteY10" fmla="*/ 2836983 h 2836983"/>
              <a:gd name="connsiteX0" fmla="*/ 0 w 5790922"/>
              <a:gd name="connsiteY0" fmla="*/ 0 h 2836983"/>
              <a:gd name="connsiteX1" fmla="*/ 699732 w 5790922"/>
              <a:gd name="connsiteY1" fmla="*/ 113933 h 2836983"/>
              <a:gd name="connsiteX2" fmla="*/ 1023117 w 5790922"/>
              <a:gd name="connsiteY2" fmla="*/ 281046 h 2836983"/>
              <a:gd name="connsiteX3" fmla="*/ 1176261 w 5790922"/>
              <a:gd name="connsiteY3" fmla="*/ 442275 h 2836983"/>
              <a:gd name="connsiteX4" fmla="*/ 1580239 w 5790922"/>
              <a:gd name="connsiteY4" fmla="*/ 809598 h 2836983"/>
              <a:gd name="connsiteX5" fmla="*/ 2673096 w 5790922"/>
              <a:gd name="connsiteY5" fmla="*/ 1711568 h 2836983"/>
              <a:gd name="connsiteX6" fmla="*/ 3376620 w 5790922"/>
              <a:gd name="connsiteY6" fmla="*/ 2368060 h 2836983"/>
              <a:gd name="connsiteX7" fmla="*/ 4117964 w 5790922"/>
              <a:gd name="connsiteY7" fmla="*/ 2711938 h 2836983"/>
              <a:gd name="connsiteX8" fmla="*/ 4689046 w 5790922"/>
              <a:gd name="connsiteY8" fmla="*/ 2782277 h 2836983"/>
              <a:gd name="connsiteX9" fmla="*/ 5313811 w 5790922"/>
              <a:gd name="connsiteY9" fmla="*/ 2805722 h 2836983"/>
              <a:gd name="connsiteX10" fmla="*/ 5790922 w 5790922"/>
              <a:gd name="connsiteY10" fmla="*/ 2836983 h 2836983"/>
              <a:gd name="connsiteX0" fmla="*/ 0 w 5790922"/>
              <a:gd name="connsiteY0" fmla="*/ 0 h 2836983"/>
              <a:gd name="connsiteX1" fmla="*/ 699732 w 5790922"/>
              <a:gd name="connsiteY1" fmla="*/ 113933 h 2836983"/>
              <a:gd name="connsiteX2" fmla="*/ 1023117 w 5790922"/>
              <a:gd name="connsiteY2" fmla="*/ 281046 h 2836983"/>
              <a:gd name="connsiteX3" fmla="*/ 1176261 w 5790922"/>
              <a:gd name="connsiteY3" fmla="*/ 442275 h 2836983"/>
              <a:gd name="connsiteX4" fmla="*/ 1580239 w 5790922"/>
              <a:gd name="connsiteY4" fmla="*/ 809598 h 2836983"/>
              <a:gd name="connsiteX5" fmla="*/ 2533257 w 5790922"/>
              <a:gd name="connsiteY5" fmla="*/ 1774091 h 2836983"/>
              <a:gd name="connsiteX6" fmla="*/ 3376620 w 5790922"/>
              <a:gd name="connsiteY6" fmla="*/ 2368060 h 2836983"/>
              <a:gd name="connsiteX7" fmla="*/ 4117964 w 5790922"/>
              <a:gd name="connsiteY7" fmla="*/ 2711938 h 2836983"/>
              <a:gd name="connsiteX8" fmla="*/ 4689046 w 5790922"/>
              <a:gd name="connsiteY8" fmla="*/ 2782277 h 2836983"/>
              <a:gd name="connsiteX9" fmla="*/ 5313811 w 5790922"/>
              <a:gd name="connsiteY9" fmla="*/ 2805722 h 2836983"/>
              <a:gd name="connsiteX10" fmla="*/ 5790922 w 5790922"/>
              <a:gd name="connsiteY10" fmla="*/ 2836983 h 2836983"/>
              <a:gd name="connsiteX0" fmla="*/ 0 w 5744310"/>
              <a:gd name="connsiteY0" fmla="*/ 231988 h 2756356"/>
              <a:gd name="connsiteX1" fmla="*/ 653120 w 5744310"/>
              <a:gd name="connsiteY1" fmla="*/ 33306 h 2756356"/>
              <a:gd name="connsiteX2" fmla="*/ 976505 w 5744310"/>
              <a:gd name="connsiteY2" fmla="*/ 200419 h 2756356"/>
              <a:gd name="connsiteX3" fmla="*/ 1129649 w 5744310"/>
              <a:gd name="connsiteY3" fmla="*/ 361648 h 2756356"/>
              <a:gd name="connsiteX4" fmla="*/ 1533627 w 5744310"/>
              <a:gd name="connsiteY4" fmla="*/ 728971 h 2756356"/>
              <a:gd name="connsiteX5" fmla="*/ 2486645 w 5744310"/>
              <a:gd name="connsiteY5" fmla="*/ 1693464 h 2756356"/>
              <a:gd name="connsiteX6" fmla="*/ 3330008 w 5744310"/>
              <a:gd name="connsiteY6" fmla="*/ 2287433 h 2756356"/>
              <a:gd name="connsiteX7" fmla="*/ 4071352 w 5744310"/>
              <a:gd name="connsiteY7" fmla="*/ 2631311 h 2756356"/>
              <a:gd name="connsiteX8" fmla="*/ 4642434 w 5744310"/>
              <a:gd name="connsiteY8" fmla="*/ 2701650 h 2756356"/>
              <a:gd name="connsiteX9" fmla="*/ 5267199 w 5744310"/>
              <a:gd name="connsiteY9" fmla="*/ 2725095 h 2756356"/>
              <a:gd name="connsiteX10" fmla="*/ 5744310 w 5744310"/>
              <a:gd name="connsiteY10" fmla="*/ 2756356 h 2756356"/>
              <a:gd name="connsiteX0" fmla="*/ 0 w 5744310"/>
              <a:gd name="connsiteY0" fmla="*/ 66174 h 2590542"/>
              <a:gd name="connsiteX1" fmla="*/ 559894 w 5744310"/>
              <a:gd name="connsiteY1" fmla="*/ 148846 h 2590542"/>
              <a:gd name="connsiteX2" fmla="*/ 976505 w 5744310"/>
              <a:gd name="connsiteY2" fmla="*/ 34605 h 2590542"/>
              <a:gd name="connsiteX3" fmla="*/ 1129649 w 5744310"/>
              <a:gd name="connsiteY3" fmla="*/ 195834 h 2590542"/>
              <a:gd name="connsiteX4" fmla="*/ 1533627 w 5744310"/>
              <a:gd name="connsiteY4" fmla="*/ 563157 h 2590542"/>
              <a:gd name="connsiteX5" fmla="*/ 2486645 w 5744310"/>
              <a:gd name="connsiteY5" fmla="*/ 1527650 h 2590542"/>
              <a:gd name="connsiteX6" fmla="*/ 3330008 w 5744310"/>
              <a:gd name="connsiteY6" fmla="*/ 2121619 h 2590542"/>
              <a:gd name="connsiteX7" fmla="*/ 4071352 w 5744310"/>
              <a:gd name="connsiteY7" fmla="*/ 2465497 h 2590542"/>
              <a:gd name="connsiteX8" fmla="*/ 4642434 w 5744310"/>
              <a:gd name="connsiteY8" fmla="*/ 2535836 h 2590542"/>
              <a:gd name="connsiteX9" fmla="*/ 5267199 w 5744310"/>
              <a:gd name="connsiteY9" fmla="*/ 2559281 h 2590542"/>
              <a:gd name="connsiteX10" fmla="*/ 5744310 w 5744310"/>
              <a:gd name="connsiteY10" fmla="*/ 2590542 h 2590542"/>
              <a:gd name="connsiteX0" fmla="*/ 0 w 5744310"/>
              <a:gd name="connsiteY0" fmla="*/ 76507 h 2600875"/>
              <a:gd name="connsiteX1" fmla="*/ 559894 w 5744310"/>
              <a:gd name="connsiteY1" fmla="*/ 159179 h 2600875"/>
              <a:gd name="connsiteX2" fmla="*/ 976505 w 5744310"/>
              <a:gd name="connsiteY2" fmla="*/ 44938 h 2600875"/>
              <a:gd name="connsiteX3" fmla="*/ 1129649 w 5744310"/>
              <a:gd name="connsiteY3" fmla="*/ 206167 h 2600875"/>
              <a:gd name="connsiteX4" fmla="*/ 1533627 w 5744310"/>
              <a:gd name="connsiteY4" fmla="*/ 573490 h 2600875"/>
              <a:gd name="connsiteX5" fmla="*/ 2486645 w 5744310"/>
              <a:gd name="connsiteY5" fmla="*/ 1537983 h 2600875"/>
              <a:gd name="connsiteX6" fmla="*/ 3330008 w 5744310"/>
              <a:gd name="connsiteY6" fmla="*/ 2131952 h 2600875"/>
              <a:gd name="connsiteX7" fmla="*/ 4071352 w 5744310"/>
              <a:gd name="connsiteY7" fmla="*/ 2475830 h 2600875"/>
              <a:gd name="connsiteX8" fmla="*/ 4642434 w 5744310"/>
              <a:gd name="connsiteY8" fmla="*/ 2546169 h 2600875"/>
              <a:gd name="connsiteX9" fmla="*/ 5267199 w 5744310"/>
              <a:gd name="connsiteY9" fmla="*/ 2569614 h 2600875"/>
              <a:gd name="connsiteX10" fmla="*/ 5744310 w 5744310"/>
              <a:gd name="connsiteY10" fmla="*/ 2600875 h 2600875"/>
              <a:gd name="connsiteX0" fmla="*/ 0 w 5744310"/>
              <a:gd name="connsiteY0" fmla="*/ 8099 h 2532467"/>
              <a:gd name="connsiteX1" fmla="*/ 559894 w 5744310"/>
              <a:gd name="connsiteY1" fmla="*/ 90771 h 2532467"/>
              <a:gd name="connsiteX2" fmla="*/ 1129649 w 5744310"/>
              <a:gd name="connsiteY2" fmla="*/ 137759 h 2532467"/>
              <a:gd name="connsiteX3" fmla="*/ 1533627 w 5744310"/>
              <a:gd name="connsiteY3" fmla="*/ 505082 h 2532467"/>
              <a:gd name="connsiteX4" fmla="*/ 2486645 w 5744310"/>
              <a:gd name="connsiteY4" fmla="*/ 1469575 h 2532467"/>
              <a:gd name="connsiteX5" fmla="*/ 3330008 w 5744310"/>
              <a:gd name="connsiteY5" fmla="*/ 2063544 h 2532467"/>
              <a:gd name="connsiteX6" fmla="*/ 4071352 w 5744310"/>
              <a:gd name="connsiteY6" fmla="*/ 2407422 h 2532467"/>
              <a:gd name="connsiteX7" fmla="*/ 4642434 w 5744310"/>
              <a:gd name="connsiteY7" fmla="*/ 2477761 h 2532467"/>
              <a:gd name="connsiteX8" fmla="*/ 5267199 w 5744310"/>
              <a:gd name="connsiteY8" fmla="*/ 2501206 h 2532467"/>
              <a:gd name="connsiteX9" fmla="*/ 5744310 w 5744310"/>
              <a:gd name="connsiteY9" fmla="*/ 2532467 h 2532467"/>
              <a:gd name="connsiteX0" fmla="*/ 0 w 5744310"/>
              <a:gd name="connsiteY0" fmla="*/ 51196 h 2575564"/>
              <a:gd name="connsiteX1" fmla="*/ 614276 w 5744310"/>
              <a:gd name="connsiteY1" fmla="*/ 63530 h 2575564"/>
              <a:gd name="connsiteX2" fmla="*/ 1129649 w 5744310"/>
              <a:gd name="connsiteY2" fmla="*/ 180856 h 2575564"/>
              <a:gd name="connsiteX3" fmla="*/ 1533627 w 5744310"/>
              <a:gd name="connsiteY3" fmla="*/ 548179 h 2575564"/>
              <a:gd name="connsiteX4" fmla="*/ 2486645 w 5744310"/>
              <a:gd name="connsiteY4" fmla="*/ 1512672 h 2575564"/>
              <a:gd name="connsiteX5" fmla="*/ 3330008 w 5744310"/>
              <a:gd name="connsiteY5" fmla="*/ 2106641 h 2575564"/>
              <a:gd name="connsiteX6" fmla="*/ 4071352 w 5744310"/>
              <a:gd name="connsiteY6" fmla="*/ 2450519 h 2575564"/>
              <a:gd name="connsiteX7" fmla="*/ 4642434 w 5744310"/>
              <a:gd name="connsiteY7" fmla="*/ 2520858 h 2575564"/>
              <a:gd name="connsiteX8" fmla="*/ 5267199 w 5744310"/>
              <a:gd name="connsiteY8" fmla="*/ 2544303 h 2575564"/>
              <a:gd name="connsiteX9" fmla="*/ 5744310 w 5744310"/>
              <a:gd name="connsiteY9" fmla="*/ 2575564 h 2575564"/>
              <a:gd name="connsiteX0" fmla="*/ 0 w 5744310"/>
              <a:gd name="connsiteY0" fmla="*/ 6155 h 2530523"/>
              <a:gd name="connsiteX1" fmla="*/ 614276 w 5744310"/>
              <a:gd name="connsiteY1" fmla="*/ 18489 h 2530523"/>
              <a:gd name="connsiteX2" fmla="*/ 1129649 w 5744310"/>
              <a:gd name="connsiteY2" fmla="*/ 135815 h 2530523"/>
              <a:gd name="connsiteX3" fmla="*/ 1533627 w 5744310"/>
              <a:gd name="connsiteY3" fmla="*/ 503138 h 2530523"/>
              <a:gd name="connsiteX4" fmla="*/ 2486645 w 5744310"/>
              <a:gd name="connsiteY4" fmla="*/ 1467631 h 2530523"/>
              <a:gd name="connsiteX5" fmla="*/ 3330008 w 5744310"/>
              <a:gd name="connsiteY5" fmla="*/ 2061600 h 2530523"/>
              <a:gd name="connsiteX6" fmla="*/ 4071352 w 5744310"/>
              <a:gd name="connsiteY6" fmla="*/ 2405478 h 2530523"/>
              <a:gd name="connsiteX7" fmla="*/ 4642434 w 5744310"/>
              <a:gd name="connsiteY7" fmla="*/ 2475817 h 2530523"/>
              <a:gd name="connsiteX8" fmla="*/ 5267199 w 5744310"/>
              <a:gd name="connsiteY8" fmla="*/ 2499262 h 2530523"/>
              <a:gd name="connsiteX9" fmla="*/ 5744310 w 5744310"/>
              <a:gd name="connsiteY9" fmla="*/ 2530523 h 2530523"/>
              <a:gd name="connsiteX0" fmla="*/ 0 w 5767616"/>
              <a:gd name="connsiteY0" fmla="*/ 0 h 2688491"/>
              <a:gd name="connsiteX1" fmla="*/ 637582 w 5767616"/>
              <a:gd name="connsiteY1" fmla="*/ 176457 h 2688491"/>
              <a:gd name="connsiteX2" fmla="*/ 1152955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37582 w 5767616"/>
              <a:gd name="connsiteY1" fmla="*/ 176457 h 2688491"/>
              <a:gd name="connsiteX2" fmla="*/ 1152955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37582 w 5767616"/>
              <a:gd name="connsiteY1" fmla="*/ 129565 h 2688491"/>
              <a:gd name="connsiteX2" fmla="*/ 1152955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37582 w 5767616"/>
              <a:gd name="connsiteY1" fmla="*/ 129565 h 2688491"/>
              <a:gd name="connsiteX2" fmla="*/ 1152955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10865 h 2699356"/>
              <a:gd name="connsiteX1" fmla="*/ 660888 w 5767616"/>
              <a:gd name="connsiteY1" fmla="*/ 70091 h 2699356"/>
              <a:gd name="connsiteX2" fmla="*/ 1152955 w 5767616"/>
              <a:gd name="connsiteY2" fmla="*/ 304648 h 2699356"/>
              <a:gd name="connsiteX3" fmla="*/ 1556933 w 5767616"/>
              <a:gd name="connsiteY3" fmla="*/ 671971 h 2699356"/>
              <a:gd name="connsiteX4" fmla="*/ 2509951 w 5767616"/>
              <a:gd name="connsiteY4" fmla="*/ 1636464 h 2699356"/>
              <a:gd name="connsiteX5" fmla="*/ 3353314 w 5767616"/>
              <a:gd name="connsiteY5" fmla="*/ 2230433 h 2699356"/>
              <a:gd name="connsiteX6" fmla="*/ 4094658 w 5767616"/>
              <a:gd name="connsiteY6" fmla="*/ 2574311 h 2699356"/>
              <a:gd name="connsiteX7" fmla="*/ 4665740 w 5767616"/>
              <a:gd name="connsiteY7" fmla="*/ 2644650 h 2699356"/>
              <a:gd name="connsiteX8" fmla="*/ 5290505 w 5767616"/>
              <a:gd name="connsiteY8" fmla="*/ 2668095 h 2699356"/>
              <a:gd name="connsiteX9" fmla="*/ 5767616 w 5767616"/>
              <a:gd name="connsiteY9" fmla="*/ 2699356 h 2699356"/>
              <a:gd name="connsiteX0" fmla="*/ 0 w 5767616"/>
              <a:gd name="connsiteY0" fmla="*/ 1967 h 2690458"/>
              <a:gd name="connsiteX1" fmla="*/ 660888 w 5767616"/>
              <a:gd name="connsiteY1" fmla="*/ 61193 h 2690458"/>
              <a:gd name="connsiteX2" fmla="*/ 1152955 w 5767616"/>
              <a:gd name="connsiteY2" fmla="*/ 295750 h 2690458"/>
              <a:gd name="connsiteX3" fmla="*/ 1556933 w 5767616"/>
              <a:gd name="connsiteY3" fmla="*/ 663073 h 2690458"/>
              <a:gd name="connsiteX4" fmla="*/ 2509951 w 5767616"/>
              <a:gd name="connsiteY4" fmla="*/ 1627566 h 2690458"/>
              <a:gd name="connsiteX5" fmla="*/ 3353314 w 5767616"/>
              <a:gd name="connsiteY5" fmla="*/ 2221535 h 2690458"/>
              <a:gd name="connsiteX6" fmla="*/ 4094658 w 5767616"/>
              <a:gd name="connsiteY6" fmla="*/ 2565413 h 2690458"/>
              <a:gd name="connsiteX7" fmla="*/ 4665740 w 5767616"/>
              <a:gd name="connsiteY7" fmla="*/ 2635752 h 2690458"/>
              <a:gd name="connsiteX8" fmla="*/ 5290505 w 5767616"/>
              <a:gd name="connsiteY8" fmla="*/ 2659197 h 2690458"/>
              <a:gd name="connsiteX9" fmla="*/ 5767616 w 5767616"/>
              <a:gd name="connsiteY9" fmla="*/ 2690458 h 2690458"/>
              <a:gd name="connsiteX0" fmla="*/ 0 w 5767616"/>
              <a:gd name="connsiteY0" fmla="*/ 0 h 2688491"/>
              <a:gd name="connsiteX1" fmla="*/ 660888 w 5767616"/>
              <a:gd name="connsiteY1" fmla="*/ 59226 h 2688491"/>
              <a:gd name="connsiteX2" fmla="*/ 1160725 w 5767616"/>
              <a:gd name="connsiteY2" fmla="*/ 270337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60725 w 5767616"/>
              <a:gd name="connsiteY2" fmla="*/ 270337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60725 w 5767616"/>
              <a:gd name="connsiteY2" fmla="*/ 270337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8656 w 5767616"/>
              <a:gd name="connsiteY1" fmla="*/ 35779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8656 w 5767616"/>
              <a:gd name="connsiteY1" fmla="*/ 35779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8656 w 5767616"/>
              <a:gd name="connsiteY1" fmla="*/ 35779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700066 w 5767616"/>
              <a:gd name="connsiteY1" fmla="*/ 102261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732811"/>
              <a:gd name="connsiteX1" fmla="*/ 700066 w 5767616"/>
              <a:gd name="connsiteY1" fmla="*/ 146581 h 2732811"/>
              <a:gd name="connsiteX2" fmla="*/ 1191801 w 5767616"/>
              <a:gd name="connsiteY2" fmla="*/ 338103 h 2732811"/>
              <a:gd name="connsiteX3" fmla="*/ 1556933 w 5767616"/>
              <a:gd name="connsiteY3" fmla="*/ 705426 h 2732811"/>
              <a:gd name="connsiteX4" fmla="*/ 2509951 w 5767616"/>
              <a:gd name="connsiteY4" fmla="*/ 1669919 h 2732811"/>
              <a:gd name="connsiteX5" fmla="*/ 3353314 w 5767616"/>
              <a:gd name="connsiteY5" fmla="*/ 2263888 h 2732811"/>
              <a:gd name="connsiteX6" fmla="*/ 4094658 w 5767616"/>
              <a:gd name="connsiteY6" fmla="*/ 2607766 h 2732811"/>
              <a:gd name="connsiteX7" fmla="*/ 4665740 w 5767616"/>
              <a:gd name="connsiteY7" fmla="*/ 2678105 h 2732811"/>
              <a:gd name="connsiteX8" fmla="*/ 5290505 w 5767616"/>
              <a:gd name="connsiteY8" fmla="*/ 2701550 h 2732811"/>
              <a:gd name="connsiteX9" fmla="*/ 5767616 w 5767616"/>
              <a:gd name="connsiteY9" fmla="*/ 2732811 h 2732811"/>
              <a:gd name="connsiteX0" fmla="*/ 0 w 5767616"/>
              <a:gd name="connsiteY0" fmla="*/ 0 h 2732811"/>
              <a:gd name="connsiteX1" fmla="*/ 700066 w 5767616"/>
              <a:gd name="connsiteY1" fmla="*/ 146581 h 2732811"/>
              <a:gd name="connsiteX2" fmla="*/ 1199653 w 5767616"/>
              <a:gd name="connsiteY2" fmla="*/ 415665 h 2732811"/>
              <a:gd name="connsiteX3" fmla="*/ 1556933 w 5767616"/>
              <a:gd name="connsiteY3" fmla="*/ 705426 h 2732811"/>
              <a:gd name="connsiteX4" fmla="*/ 2509951 w 5767616"/>
              <a:gd name="connsiteY4" fmla="*/ 1669919 h 2732811"/>
              <a:gd name="connsiteX5" fmla="*/ 3353314 w 5767616"/>
              <a:gd name="connsiteY5" fmla="*/ 2263888 h 2732811"/>
              <a:gd name="connsiteX6" fmla="*/ 4094658 w 5767616"/>
              <a:gd name="connsiteY6" fmla="*/ 2607766 h 2732811"/>
              <a:gd name="connsiteX7" fmla="*/ 4665740 w 5767616"/>
              <a:gd name="connsiteY7" fmla="*/ 2678105 h 2732811"/>
              <a:gd name="connsiteX8" fmla="*/ 5290505 w 5767616"/>
              <a:gd name="connsiteY8" fmla="*/ 2701550 h 2732811"/>
              <a:gd name="connsiteX9" fmla="*/ 5767616 w 5767616"/>
              <a:gd name="connsiteY9" fmla="*/ 2732811 h 2732811"/>
              <a:gd name="connsiteX0" fmla="*/ 0 w 5767616"/>
              <a:gd name="connsiteY0" fmla="*/ 0 h 2732811"/>
              <a:gd name="connsiteX1" fmla="*/ 700066 w 5767616"/>
              <a:gd name="connsiteY1" fmla="*/ 146581 h 2732811"/>
              <a:gd name="connsiteX2" fmla="*/ 1199653 w 5767616"/>
              <a:gd name="connsiteY2" fmla="*/ 415665 h 2732811"/>
              <a:gd name="connsiteX3" fmla="*/ 1556933 w 5767616"/>
              <a:gd name="connsiteY3" fmla="*/ 705426 h 2732811"/>
              <a:gd name="connsiteX4" fmla="*/ 2509951 w 5767616"/>
              <a:gd name="connsiteY4" fmla="*/ 1669919 h 2732811"/>
              <a:gd name="connsiteX5" fmla="*/ 3353314 w 5767616"/>
              <a:gd name="connsiteY5" fmla="*/ 2263888 h 2732811"/>
              <a:gd name="connsiteX6" fmla="*/ 4094658 w 5767616"/>
              <a:gd name="connsiteY6" fmla="*/ 2607766 h 2732811"/>
              <a:gd name="connsiteX7" fmla="*/ 4665740 w 5767616"/>
              <a:gd name="connsiteY7" fmla="*/ 2678105 h 2732811"/>
              <a:gd name="connsiteX8" fmla="*/ 5290505 w 5767616"/>
              <a:gd name="connsiteY8" fmla="*/ 2701550 h 2732811"/>
              <a:gd name="connsiteX9" fmla="*/ 5767616 w 5767616"/>
              <a:gd name="connsiteY9" fmla="*/ 2732811 h 2732811"/>
              <a:gd name="connsiteX0" fmla="*/ 0 w 5767616"/>
              <a:gd name="connsiteY0" fmla="*/ 0 h 2732811"/>
              <a:gd name="connsiteX1" fmla="*/ 700066 w 5767616"/>
              <a:gd name="connsiteY1" fmla="*/ 146581 h 2732811"/>
              <a:gd name="connsiteX2" fmla="*/ 1199653 w 5767616"/>
              <a:gd name="connsiteY2" fmla="*/ 415665 h 2732811"/>
              <a:gd name="connsiteX3" fmla="*/ 1556933 w 5767616"/>
              <a:gd name="connsiteY3" fmla="*/ 705426 h 2732811"/>
              <a:gd name="connsiteX4" fmla="*/ 2509951 w 5767616"/>
              <a:gd name="connsiteY4" fmla="*/ 1669919 h 2732811"/>
              <a:gd name="connsiteX5" fmla="*/ 3353314 w 5767616"/>
              <a:gd name="connsiteY5" fmla="*/ 2263888 h 2732811"/>
              <a:gd name="connsiteX6" fmla="*/ 4094658 w 5767616"/>
              <a:gd name="connsiteY6" fmla="*/ 2607766 h 2732811"/>
              <a:gd name="connsiteX7" fmla="*/ 4665740 w 5767616"/>
              <a:gd name="connsiteY7" fmla="*/ 2678105 h 2732811"/>
              <a:gd name="connsiteX8" fmla="*/ 5290505 w 5767616"/>
              <a:gd name="connsiteY8" fmla="*/ 2701550 h 2732811"/>
              <a:gd name="connsiteX9" fmla="*/ 5767616 w 5767616"/>
              <a:gd name="connsiteY9" fmla="*/ 2732811 h 2732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67616" h="2732811">
                <a:moveTo>
                  <a:pt x="0" y="0"/>
                </a:moveTo>
                <a:cubicBezTo>
                  <a:pt x="345666" y="8773"/>
                  <a:pt x="500124" y="77304"/>
                  <a:pt x="700066" y="146581"/>
                </a:cubicBezTo>
                <a:cubicBezTo>
                  <a:pt x="900008" y="215858"/>
                  <a:pt x="1056842" y="322524"/>
                  <a:pt x="1199653" y="415665"/>
                </a:cubicBezTo>
                <a:cubicBezTo>
                  <a:pt x="1342464" y="508806"/>
                  <a:pt x="1212774" y="431405"/>
                  <a:pt x="1556933" y="705426"/>
                </a:cubicBezTo>
                <a:cubicBezTo>
                  <a:pt x="1815469" y="959959"/>
                  <a:pt x="2210554" y="1410175"/>
                  <a:pt x="2509951" y="1669919"/>
                </a:cubicBezTo>
                <a:cubicBezTo>
                  <a:pt x="2809348" y="1929663"/>
                  <a:pt x="3089196" y="2107580"/>
                  <a:pt x="3353314" y="2263888"/>
                </a:cubicBezTo>
                <a:cubicBezTo>
                  <a:pt x="3617432" y="2420196"/>
                  <a:pt x="3891458" y="2534822"/>
                  <a:pt x="4094658" y="2607766"/>
                </a:cubicBezTo>
                <a:cubicBezTo>
                  <a:pt x="4398853" y="2688525"/>
                  <a:pt x="4466432" y="2662474"/>
                  <a:pt x="4665740" y="2678105"/>
                </a:cubicBezTo>
                <a:cubicBezTo>
                  <a:pt x="4865048" y="2693736"/>
                  <a:pt x="5106859" y="2692432"/>
                  <a:pt x="5290505" y="2701550"/>
                </a:cubicBezTo>
                <a:cubicBezTo>
                  <a:pt x="5474151" y="2710668"/>
                  <a:pt x="5588513" y="2726949"/>
                  <a:pt x="5767616" y="2732811"/>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dirty="0"/>
          </a:p>
        </p:txBody>
      </p:sp>
      <p:cxnSp>
        <p:nvCxnSpPr>
          <p:cNvPr id="50" name="Přímá spojnice 49">
            <a:extLst>
              <a:ext uri="{FF2B5EF4-FFF2-40B4-BE49-F238E27FC236}">
                <a16:creationId xmlns:a16="http://schemas.microsoft.com/office/drawing/2014/main" id="{36DC38D3-A272-4B27-AFC1-21CB9E77FDFA}"/>
              </a:ext>
            </a:extLst>
          </p:cNvPr>
          <p:cNvCxnSpPr/>
          <p:nvPr/>
        </p:nvCxnSpPr>
        <p:spPr>
          <a:xfrm>
            <a:off x="5519738" y="3429003"/>
            <a:ext cx="0" cy="2005013"/>
          </a:xfrm>
          <a:prstGeom prst="line">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2" name="Přímá spojnice 51">
            <a:extLst>
              <a:ext uri="{FF2B5EF4-FFF2-40B4-BE49-F238E27FC236}">
                <a16:creationId xmlns:a16="http://schemas.microsoft.com/office/drawing/2014/main" id="{8BCBE388-2310-4233-99C8-72B4F38627CA}"/>
              </a:ext>
            </a:extLst>
          </p:cNvPr>
          <p:cNvCxnSpPr/>
          <p:nvPr/>
        </p:nvCxnSpPr>
        <p:spPr>
          <a:xfrm>
            <a:off x="4632325" y="3584575"/>
            <a:ext cx="0" cy="1860550"/>
          </a:xfrm>
          <a:prstGeom prst="line">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24976" name="TextovéPole 52">
            <a:extLst>
              <a:ext uri="{FF2B5EF4-FFF2-40B4-BE49-F238E27FC236}">
                <a16:creationId xmlns:a16="http://schemas.microsoft.com/office/drawing/2014/main" id="{32439495-57DA-4171-A005-A860E13F9344}"/>
              </a:ext>
            </a:extLst>
          </p:cNvPr>
          <p:cNvSpPr txBox="1">
            <a:spLocks noChangeArrowheads="1"/>
          </p:cNvSpPr>
          <p:nvPr/>
        </p:nvSpPr>
        <p:spPr bwMode="auto">
          <a:xfrm>
            <a:off x="4273550" y="5876925"/>
            <a:ext cx="14366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dirty="0" err="1"/>
              <a:t>critical</a:t>
            </a:r>
            <a:r>
              <a:rPr lang="cs-CZ" altLang="cs-CZ" dirty="0"/>
              <a:t> PvO</a:t>
            </a:r>
            <a:r>
              <a:rPr lang="cs-CZ" altLang="cs-CZ" baseline="-25000" dirty="0"/>
              <a:t>2</a:t>
            </a:r>
          </a:p>
        </p:txBody>
      </p:sp>
      <p:cxnSp>
        <p:nvCxnSpPr>
          <p:cNvPr id="63" name="Přímá spojnice 62">
            <a:extLst>
              <a:ext uri="{FF2B5EF4-FFF2-40B4-BE49-F238E27FC236}">
                <a16:creationId xmlns:a16="http://schemas.microsoft.com/office/drawing/2014/main" id="{D5BC5314-7E98-420A-AD86-76662F42636F}"/>
              </a:ext>
            </a:extLst>
          </p:cNvPr>
          <p:cNvCxnSpPr/>
          <p:nvPr/>
        </p:nvCxnSpPr>
        <p:spPr>
          <a:xfrm flipH="1">
            <a:off x="4714875" y="3429003"/>
            <a:ext cx="12700" cy="2551113"/>
          </a:xfrm>
          <a:prstGeom prst="line">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4" name="Přímá spojnice se šipkou 63">
            <a:extLst>
              <a:ext uri="{FF2B5EF4-FFF2-40B4-BE49-F238E27FC236}">
                <a16:creationId xmlns:a16="http://schemas.microsoft.com/office/drawing/2014/main" id="{36BE9145-59A3-4425-A633-C660FEA77154}"/>
              </a:ext>
            </a:extLst>
          </p:cNvPr>
          <p:cNvCxnSpPr/>
          <p:nvPr/>
        </p:nvCxnSpPr>
        <p:spPr>
          <a:xfrm flipH="1" flipV="1">
            <a:off x="4903791" y="2890841"/>
            <a:ext cx="2105025" cy="3333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5" name="TextovéPole 64">
            <a:extLst>
              <a:ext uri="{FF2B5EF4-FFF2-40B4-BE49-F238E27FC236}">
                <a16:creationId xmlns:a16="http://schemas.microsoft.com/office/drawing/2014/main" id="{2291941A-6DA3-4FB5-9F46-4BDB6BA6768B}"/>
              </a:ext>
            </a:extLst>
          </p:cNvPr>
          <p:cNvSpPr txBox="1">
            <a:spLocks noChangeArrowheads="1"/>
          </p:cNvSpPr>
          <p:nvPr/>
        </p:nvSpPr>
        <p:spPr bwMode="auto">
          <a:xfrm>
            <a:off x="3863978" y="2852741"/>
            <a:ext cx="11541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dirty="0" err="1"/>
              <a:t>crit</a:t>
            </a:r>
            <a:r>
              <a:rPr lang="cs-CZ" altLang="cs-CZ" dirty="0"/>
              <a:t>. PvO</a:t>
            </a:r>
            <a:r>
              <a:rPr lang="cs-CZ" altLang="cs-CZ" baseline="-25000" dirty="0"/>
              <a:t>2</a:t>
            </a:r>
          </a:p>
        </p:txBody>
      </p:sp>
      <p:cxnSp>
        <p:nvCxnSpPr>
          <p:cNvPr id="66" name="Přímá spojnice se šipkou 65">
            <a:extLst>
              <a:ext uri="{FF2B5EF4-FFF2-40B4-BE49-F238E27FC236}">
                <a16:creationId xmlns:a16="http://schemas.microsoft.com/office/drawing/2014/main" id="{9A32887E-FAF3-4A77-847D-408A0D22E9C6}"/>
              </a:ext>
            </a:extLst>
          </p:cNvPr>
          <p:cNvCxnSpPr>
            <a:cxnSpLocks/>
          </p:cNvCxnSpPr>
          <p:nvPr/>
        </p:nvCxnSpPr>
        <p:spPr>
          <a:xfrm flipH="1">
            <a:off x="4757594" y="2924175"/>
            <a:ext cx="2251223" cy="504825"/>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8" name="Přímá spojnice se šipkou 67">
            <a:extLst>
              <a:ext uri="{FF2B5EF4-FFF2-40B4-BE49-F238E27FC236}">
                <a16:creationId xmlns:a16="http://schemas.microsoft.com/office/drawing/2014/main" id="{543FC2B1-03A2-40C7-A8CE-F95FD1E9FBA3}"/>
              </a:ext>
            </a:extLst>
          </p:cNvPr>
          <p:cNvCxnSpPr/>
          <p:nvPr/>
        </p:nvCxnSpPr>
        <p:spPr>
          <a:xfrm>
            <a:off x="4440241" y="3203575"/>
            <a:ext cx="287337" cy="2286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2" name="TextovéPole 71">
            <a:extLst>
              <a:ext uri="{FF2B5EF4-FFF2-40B4-BE49-F238E27FC236}">
                <a16:creationId xmlns:a16="http://schemas.microsoft.com/office/drawing/2014/main" id="{45C37107-7052-4B5F-9021-11E1F1F59D82}"/>
              </a:ext>
            </a:extLst>
          </p:cNvPr>
          <p:cNvSpPr txBox="1">
            <a:spLocks noChangeArrowheads="1"/>
          </p:cNvSpPr>
          <p:nvPr/>
        </p:nvSpPr>
        <p:spPr bwMode="auto">
          <a:xfrm>
            <a:off x="5767055" y="4427560"/>
            <a:ext cx="3898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1200" dirty="0">
                <a:solidFill>
                  <a:srgbClr val="FF0000"/>
                </a:solidFill>
              </a:rPr>
              <a:t>Q4</a:t>
            </a:r>
          </a:p>
        </p:txBody>
      </p:sp>
      <p:sp>
        <p:nvSpPr>
          <p:cNvPr id="74" name="TextovéPole 73">
            <a:extLst>
              <a:ext uri="{FF2B5EF4-FFF2-40B4-BE49-F238E27FC236}">
                <a16:creationId xmlns:a16="http://schemas.microsoft.com/office/drawing/2014/main" id="{C65C0BF0-EDEB-4C22-9D4D-E941349E4138}"/>
              </a:ext>
            </a:extLst>
          </p:cNvPr>
          <p:cNvSpPr txBox="1">
            <a:spLocks noChangeArrowheads="1"/>
          </p:cNvSpPr>
          <p:nvPr/>
        </p:nvSpPr>
        <p:spPr bwMode="auto">
          <a:xfrm>
            <a:off x="6516964" y="4343015"/>
            <a:ext cx="3898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1200" dirty="0">
                <a:solidFill>
                  <a:srgbClr val="FF0000"/>
                </a:solidFill>
              </a:rPr>
              <a:t>Q2</a:t>
            </a:r>
          </a:p>
        </p:txBody>
      </p:sp>
      <p:sp>
        <p:nvSpPr>
          <p:cNvPr id="124984" name="TextovéPole 74">
            <a:extLst>
              <a:ext uri="{FF2B5EF4-FFF2-40B4-BE49-F238E27FC236}">
                <a16:creationId xmlns:a16="http://schemas.microsoft.com/office/drawing/2014/main" id="{83437C17-4B55-4DEE-8A11-17C491B3EA1F}"/>
              </a:ext>
            </a:extLst>
          </p:cNvPr>
          <p:cNvSpPr txBox="1">
            <a:spLocks noChangeArrowheads="1"/>
          </p:cNvSpPr>
          <p:nvPr/>
        </p:nvSpPr>
        <p:spPr bwMode="auto">
          <a:xfrm>
            <a:off x="7120989" y="4355713"/>
            <a:ext cx="3898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1200" dirty="0">
                <a:solidFill>
                  <a:srgbClr val="FF0000"/>
                </a:solidFill>
              </a:rPr>
              <a:t>Q1</a:t>
            </a:r>
          </a:p>
        </p:txBody>
      </p:sp>
      <p:sp>
        <p:nvSpPr>
          <p:cNvPr id="76" name="TextovéPole 75">
            <a:extLst>
              <a:ext uri="{FF2B5EF4-FFF2-40B4-BE49-F238E27FC236}">
                <a16:creationId xmlns:a16="http://schemas.microsoft.com/office/drawing/2014/main" id="{5B181CA0-82C5-4508-8115-C5188A2956DB}"/>
              </a:ext>
            </a:extLst>
          </p:cNvPr>
          <p:cNvSpPr txBox="1"/>
          <p:nvPr/>
        </p:nvSpPr>
        <p:spPr>
          <a:xfrm>
            <a:off x="7477129" y="3627441"/>
            <a:ext cx="2081211" cy="646331"/>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ctr" eaLnBrk="1" hangingPunct="1">
              <a:defRPr/>
            </a:pPr>
            <a:r>
              <a:rPr lang="cs-CZ" dirty="0" err="1">
                <a:solidFill>
                  <a:schemeClr val="tx1"/>
                </a:solidFill>
              </a:rPr>
              <a:t>Perfusion</a:t>
            </a:r>
            <a:r>
              <a:rPr lang="cs-CZ" dirty="0">
                <a:solidFill>
                  <a:schemeClr val="tx1"/>
                </a:solidFill>
              </a:rPr>
              <a:t> </a:t>
            </a:r>
            <a:r>
              <a:rPr lang="cs-CZ" dirty="0" err="1">
                <a:solidFill>
                  <a:schemeClr val="tx1"/>
                </a:solidFill>
              </a:rPr>
              <a:t>decrease</a:t>
            </a:r>
            <a:endParaRPr lang="cs-CZ" dirty="0">
              <a:solidFill>
                <a:schemeClr val="tx1"/>
              </a:solidFill>
            </a:endParaRPr>
          </a:p>
          <a:p>
            <a:pPr eaLnBrk="1" hangingPunct="1">
              <a:defRPr/>
            </a:pPr>
            <a:r>
              <a:rPr lang="cs-CZ" dirty="0">
                <a:solidFill>
                  <a:schemeClr val="tx1"/>
                </a:solidFill>
              </a:rPr>
              <a:t>Q1&gt;Q2</a:t>
            </a:r>
          </a:p>
        </p:txBody>
      </p:sp>
      <p:cxnSp>
        <p:nvCxnSpPr>
          <p:cNvPr id="79" name="Přímá spojnice 78">
            <a:extLst>
              <a:ext uri="{FF2B5EF4-FFF2-40B4-BE49-F238E27FC236}">
                <a16:creationId xmlns:a16="http://schemas.microsoft.com/office/drawing/2014/main" id="{0F5BD5FC-C7E9-4109-9925-17D33510984C}"/>
              </a:ext>
            </a:extLst>
          </p:cNvPr>
          <p:cNvCxnSpPr>
            <a:cxnSpLocks/>
            <a:endCxn id="47" idx="1"/>
          </p:cNvCxnSpPr>
          <p:nvPr/>
        </p:nvCxnSpPr>
        <p:spPr>
          <a:xfrm>
            <a:off x="3949704" y="3614741"/>
            <a:ext cx="682475" cy="6533"/>
          </a:xfrm>
          <a:prstGeom prst="line">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 name="TextovéPole 5">
            <a:extLst>
              <a:ext uri="{FF2B5EF4-FFF2-40B4-BE49-F238E27FC236}">
                <a16:creationId xmlns:a16="http://schemas.microsoft.com/office/drawing/2014/main" id="{D3A11863-DFAC-417D-81BB-2EFAF0C3FB5F}"/>
              </a:ext>
            </a:extLst>
          </p:cNvPr>
          <p:cNvSpPr txBox="1">
            <a:spLocks noChangeArrowheads="1"/>
          </p:cNvSpPr>
          <p:nvPr/>
        </p:nvSpPr>
        <p:spPr bwMode="auto">
          <a:xfrm>
            <a:off x="8204203" y="3913191"/>
            <a:ext cx="6270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dirty="0"/>
              <a:t>&gt;Q3</a:t>
            </a:r>
          </a:p>
        </p:txBody>
      </p:sp>
      <p:sp>
        <p:nvSpPr>
          <p:cNvPr id="124989" name="TextovéPole 30">
            <a:extLst>
              <a:ext uri="{FF2B5EF4-FFF2-40B4-BE49-F238E27FC236}">
                <a16:creationId xmlns:a16="http://schemas.microsoft.com/office/drawing/2014/main" id="{03F8DF3C-5ABE-4F72-896B-3415FC441155}"/>
              </a:ext>
            </a:extLst>
          </p:cNvPr>
          <p:cNvSpPr txBox="1">
            <a:spLocks noChangeArrowheads="1"/>
          </p:cNvSpPr>
          <p:nvPr/>
        </p:nvSpPr>
        <p:spPr bwMode="auto">
          <a:xfrm>
            <a:off x="5280028" y="6159500"/>
            <a:ext cx="26209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a:t>Venous PO2, mmHg</a:t>
            </a:r>
          </a:p>
        </p:txBody>
      </p:sp>
      <p:sp>
        <p:nvSpPr>
          <p:cNvPr id="124990" name="TextovéPole 60">
            <a:extLst>
              <a:ext uri="{FF2B5EF4-FFF2-40B4-BE49-F238E27FC236}">
                <a16:creationId xmlns:a16="http://schemas.microsoft.com/office/drawing/2014/main" id="{C6BACDE6-1E9E-4B48-9034-781CABAD6106}"/>
              </a:ext>
            </a:extLst>
          </p:cNvPr>
          <p:cNvSpPr txBox="1">
            <a:spLocks noChangeArrowheads="1"/>
          </p:cNvSpPr>
          <p:nvPr/>
        </p:nvSpPr>
        <p:spPr bwMode="auto">
          <a:xfrm rot="16200000">
            <a:off x="683419" y="3391694"/>
            <a:ext cx="45958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cs-CZ" sz="2000" b="1"/>
              <a:t>Oxygen consumption (VO2) ml / min</a:t>
            </a:r>
            <a:endParaRPr lang="cs-CZ" altLang="cs-CZ" sz="2000" b="1"/>
          </a:p>
        </p:txBody>
      </p:sp>
      <p:sp>
        <p:nvSpPr>
          <p:cNvPr id="3" name="Ovál 2">
            <a:extLst>
              <a:ext uri="{FF2B5EF4-FFF2-40B4-BE49-F238E27FC236}">
                <a16:creationId xmlns:a16="http://schemas.microsoft.com/office/drawing/2014/main" id="{F5CB778D-78D9-4C9A-985F-204E36DFE8A5}"/>
              </a:ext>
            </a:extLst>
          </p:cNvPr>
          <p:cNvSpPr/>
          <p:nvPr/>
        </p:nvSpPr>
        <p:spPr>
          <a:xfrm>
            <a:off x="6197577" y="3382700"/>
            <a:ext cx="88611" cy="7302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7" name="Ovál 66">
            <a:extLst>
              <a:ext uri="{FF2B5EF4-FFF2-40B4-BE49-F238E27FC236}">
                <a16:creationId xmlns:a16="http://schemas.microsoft.com/office/drawing/2014/main" id="{909D2161-146F-430E-B1C5-CF898403E822}"/>
              </a:ext>
            </a:extLst>
          </p:cNvPr>
          <p:cNvSpPr/>
          <p:nvPr/>
        </p:nvSpPr>
        <p:spPr>
          <a:xfrm>
            <a:off x="5098473" y="2205183"/>
            <a:ext cx="88611" cy="7302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9" name="Ovál 68">
            <a:extLst>
              <a:ext uri="{FF2B5EF4-FFF2-40B4-BE49-F238E27FC236}">
                <a16:creationId xmlns:a16="http://schemas.microsoft.com/office/drawing/2014/main" id="{F08C9C5D-14B2-4AC9-B834-71919FDF34D6}"/>
              </a:ext>
            </a:extLst>
          </p:cNvPr>
          <p:cNvSpPr/>
          <p:nvPr/>
        </p:nvSpPr>
        <p:spPr>
          <a:xfrm>
            <a:off x="5481782" y="3382701"/>
            <a:ext cx="88611" cy="7302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0" name="Ovál 69">
            <a:extLst>
              <a:ext uri="{FF2B5EF4-FFF2-40B4-BE49-F238E27FC236}">
                <a16:creationId xmlns:a16="http://schemas.microsoft.com/office/drawing/2014/main" id="{BEB1F8C3-551F-4659-8597-9CE769A8E99F}"/>
              </a:ext>
            </a:extLst>
          </p:cNvPr>
          <p:cNvSpPr/>
          <p:nvPr/>
        </p:nvSpPr>
        <p:spPr>
          <a:xfrm>
            <a:off x="4876801" y="2860963"/>
            <a:ext cx="88611" cy="7302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1" name="Ovál 70">
            <a:extLst>
              <a:ext uri="{FF2B5EF4-FFF2-40B4-BE49-F238E27FC236}">
                <a16:creationId xmlns:a16="http://schemas.microsoft.com/office/drawing/2014/main" id="{404018EF-FAEB-4B52-A433-6555D7E98A88}"/>
              </a:ext>
            </a:extLst>
          </p:cNvPr>
          <p:cNvSpPr/>
          <p:nvPr/>
        </p:nvSpPr>
        <p:spPr>
          <a:xfrm>
            <a:off x="4668983" y="3387439"/>
            <a:ext cx="88611" cy="7302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1" name="Ovál 80">
            <a:extLst>
              <a:ext uri="{FF2B5EF4-FFF2-40B4-BE49-F238E27FC236}">
                <a16:creationId xmlns:a16="http://schemas.microsoft.com/office/drawing/2014/main" id="{2B593A7D-516E-46F8-BC37-51C383572FB5}"/>
              </a:ext>
            </a:extLst>
          </p:cNvPr>
          <p:cNvSpPr/>
          <p:nvPr/>
        </p:nvSpPr>
        <p:spPr>
          <a:xfrm>
            <a:off x="4608944" y="3567549"/>
            <a:ext cx="69709" cy="7489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7" name="TextovéPole 86">
            <a:extLst>
              <a:ext uri="{FF2B5EF4-FFF2-40B4-BE49-F238E27FC236}">
                <a16:creationId xmlns:a16="http://schemas.microsoft.com/office/drawing/2014/main" id="{65C3CA19-2A44-49D0-8F08-F5C201B4EF93}"/>
              </a:ext>
            </a:extLst>
          </p:cNvPr>
          <p:cNvSpPr txBox="1"/>
          <p:nvPr/>
        </p:nvSpPr>
        <p:spPr>
          <a:xfrm>
            <a:off x="6939400" y="1961442"/>
            <a:ext cx="2596480" cy="36933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wrap="none">
            <a:spAutoFit/>
          </a:bodyPr>
          <a:lstStyle/>
          <a:p>
            <a:pPr algn="ctr" eaLnBrk="1" hangingPunct="1">
              <a:defRPr/>
            </a:pPr>
            <a:r>
              <a:rPr lang="cs-CZ" dirty="0">
                <a:solidFill>
                  <a:schemeClr val="bg1"/>
                </a:solidFill>
              </a:rPr>
              <a:t>Oxygen </a:t>
            </a:r>
            <a:r>
              <a:rPr lang="cs-CZ" dirty="0" err="1">
                <a:solidFill>
                  <a:schemeClr val="bg1"/>
                </a:solidFill>
              </a:rPr>
              <a:t>Delivery</a:t>
            </a:r>
            <a:r>
              <a:rPr lang="cs-CZ" dirty="0">
                <a:solidFill>
                  <a:schemeClr val="bg1"/>
                </a:solidFill>
              </a:rPr>
              <a:t> </a:t>
            </a:r>
            <a:r>
              <a:rPr lang="cs-CZ" dirty="0" err="1">
                <a:solidFill>
                  <a:schemeClr val="bg1"/>
                </a:solidFill>
              </a:rPr>
              <a:t>decrease</a:t>
            </a:r>
            <a:endParaRPr lang="cs-CZ" dirty="0">
              <a:solidFill>
                <a:schemeClr val="bg1"/>
              </a:solidFill>
            </a:endParaRPr>
          </a:p>
        </p:txBody>
      </p:sp>
      <p:sp>
        <p:nvSpPr>
          <p:cNvPr id="28" name="Šipka: dolů 27">
            <a:extLst>
              <a:ext uri="{FF2B5EF4-FFF2-40B4-BE49-F238E27FC236}">
                <a16:creationId xmlns:a16="http://schemas.microsoft.com/office/drawing/2014/main" id="{0A2FF323-BC72-4E9C-80C7-A76DAED2D05E}"/>
              </a:ext>
            </a:extLst>
          </p:cNvPr>
          <p:cNvSpPr/>
          <p:nvPr/>
        </p:nvSpPr>
        <p:spPr>
          <a:xfrm rot="10800000">
            <a:off x="8726488" y="2330776"/>
            <a:ext cx="393700" cy="1290497"/>
          </a:xfrm>
          <a:prstGeom prst="downArrow">
            <a:avLst/>
          </a:prstGeom>
          <a:ln/>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7" name="Volný tvar 46">
            <a:extLst>
              <a:ext uri="{FF2B5EF4-FFF2-40B4-BE49-F238E27FC236}">
                <a16:creationId xmlns:a16="http://schemas.microsoft.com/office/drawing/2014/main" id="{AF75D451-9BEE-4308-A7FF-CB982CD5D30B}"/>
              </a:ext>
            </a:extLst>
          </p:cNvPr>
          <p:cNvSpPr/>
          <p:nvPr/>
        </p:nvSpPr>
        <p:spPr>
          <a:xfrm>
            <a:off x="3943923" y="3289692"/>
            <a:ext cx="5740400" cy="2166542"/>
          </a:xfrm>
          <a:custGeom>
            <a:avLst/>
            <a:gdLst>
              <a:gd name="connsiteX0" fmla="*/ 0 w 5744308"/>
              <a:gd name="connsiteY0" fmla="*/ 0 h 3868615"/>
              <a:gd name="connsiteX1" fmla="*/ 328247 w 5744308"/>
              <a:gd name="connsiteY1" fmla="*/ 78153 h 3868615"/>
              <a:gd name="connsiteX2" fmla="*/ 640862 w 5744308"/>
              <a:gd name="connsiteY2" fmla="*/ 203200 h 3868615"/>
              <a:gd name="connsiteX3" fmla="*/ 859693 w 5744308"/>
              <a:gd name="connsiteY3" fmla="*/ 359507 h 3868615"/>
              <a:gd name="connsiteX4" fmla="*/ 1101970 w 5744308"/>
              <a:gd name="connsiteY4" fmla="*/ 601784 h 3868615"/>
              <a:gd name="connsiteX5" fmla="*/ 2805723 w 5744308"/>
              <a:gd name="connsiteY5" fmla="*/ 2805723 h 3868615"/>
              <a:gd name="connsiteX6" fmla="*/ 3438770 w 5744308"/>
              <a:gd name="connsiteY6" fmla="*/ 3298092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40862 w 5744308"/>
              <a:gd name="connsiteY2" fmla="*/ 203200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687754 w 5744308"/>
              <a:gd name="connsiteY1" fmla="*/ 234461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0523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1101970 w 5744308"/>
              <a:gd name="connsiteY1" fmla="*/ 601784 h 3868615"/>
              <a:gd name="connsiteX2" fmla="*/ 2805723 w 5744308"/>
              <a:gd name="connsiteY2" fmla="*/ 2805723 h 3868615"/>
              <a:gd name="connsiteX3" fmla="*/ 3438770 w 5744308"/>
              <a:gd name="connsiteY3" fmla="*/ 3329354 h 3868615"/>
              <a:gd name="connsiteX4" fmla="*/ 3993662 w 5744308"/>
              <a:gd name="connsiteY4" fmla="*/ 3618523 h 3868615"/>
              <a:gd name="connsiteX5" fmla="*/ 4032739 w 5744308"/>
              <a:gd name="connsiteY5" fmla="*/ 3595077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211015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945968 w 5744308"/>
              <a:gd name="connsiteY2" fmla="*/ 385944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1101970 w 5744308"/>
              <a:gd name="connsiteY1" fmla="*/ 601784 h 3868615"/>
              <a:gd name="connsiteX2" fmla="*/ 2711938 w 5744308"/>
              <a:gd name="connsiteY2" fmla="*/ 2665046 h 3868615"/>
              <a:gd name="connsiteX3" fmla="*/ 3438770 w 5744308"/>
              <a:gd name="connsiteY3" fmla="*/ 3329354 h 3868615"/>
              <a:gd name="connsiteX4" fmla="*/ 3993662 w 5744308"/>
              <a:gd name="connsiteY4" fmla="*/ 3618523 h 3868615"/>
              <a:gd name="connsiteX5" fmla="*/ 4657970 w 5744308"/>
              <a:gd name="connsiteY5" fmla="*/ 3767016 h 3868615"/>
              <a:gd name="connsiteX6" fmla="*/ 5205047 w 5744308"/>
              <a:gd name="connsiteY6" fmla="*/ 3845169 h 3868615"/>
              <a:gd name="connsiteX7" fmla="*/ 5744308 w 5744308"/>
              <a:gd name="connsiteY7"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29812 w 5744308"/>
              <a:gd name="connsiteY1" fmla="*/ 168642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75384"/>
              <a:gd name="connsiteY0" fmla="*/ 660199 h 3762906"/>
              <a:gd name="connsiteX1" fmla="*/ 629813 w 5775384"/>
              <a:gd name="connsiteY1" fmla="*/ 16041 h 3762906"/>
              <a:gd name="connsiteX2" fmla="*/ 945429 w 5775384"/>
              <a:gd name="connsiteY2" fmla="*/ 237861 h 3762906"/>
              <a:gd name="connsiteX3" fmla="*/ 1312946 w 5775384"/>
              <a:gd name="connsiteY3" fmla="*/ 637704 h 3762906"/>
              <a:gd name="connsiteX4" fmla="*/ 2945003 w 5775384"/>
              <a:gd name="connsiteY4" fmla="*/ 2481183 h 3762906"/>
              <a:gd name="connsiteX5" fmla="*/ 3609684 w 5775384"/>
              <a:gd name="connsiteY5" fmla="*/ 3192383 h 3762906"/>
              <a:gd name="connsiteX6" fmla="*/ 4125733 w 5775384"/>
              <a:gd name="connsiteY6" fmla="*/ 3520630 h 3762906"/>
              <a:gd name="connsiteX7" fmla="*/ 4689046 w 5775384"/>
              <a:gd name="connsiteY7" fmla="*/ 3661307 h 3762906"/>
              <a:gd name="connsiteX8" fmla="*/ 5236123 w 5775384"/>
              <a:gd name="connsiteY8" fmla="*/ 3739460 h 3762906"/>
              <a:gd name="connsiteX9" fmla="*/ 5775384 w 5775384"/>
              <a:gd name="connsiteY9" fmla="*/ 3762906 h 3762906"/>
              <a:gd name="connsiteX0" fmla="*/ 0 w 5775384"/>
              <a:gd name="connsiteY0" fmla="*/ 436779 h 3539486"/>
              <a:gd name="connsiteX1" fmla="*/ 715270 w 5775384"/>
              <a:gd name="connsiteY1" fmla="*/ 597605 h 3539486"/>
              <a:gd name="connsiteX2" fmla="*/ 945429 w 5775384"/>
              <a:gd name="connsiteY2" fmla="*/ 14441 h 3539486"/>
              <a:gd name="connsiteX3" fmla="*/ 1312946 w 5775384"/>
              <a:gd name="connsiteY3" fmla="*/ 414284 h 3539486"/>
              <a:gd name="connsiteX4" fmla="*/ 2945003 w 5775384"/>
              <a:gd name="connsiteY4" fmla="*/ 2257763 h 3539486"/>
              <a:gd name="connsiteX5" fmla="*/ 3609684 w 5775384"/>
              <a:gd name="connsiteY5" fmla="*/ 2968963 h 3539486"/>
              <a:gd name="connsiteX6" fmla="*/ 4125733 w 5775384"/>
              <a:gd name="connsiteY6" fmla="*/ 3297210 h 3539486"/>
              <a:gd name="connsiteX7" fmla="*/ 4689046 w 5775384"/>
              <a:gd name="connsiteY7" fmla="*/ 3437887 h 3539486"/>
              <a:gd name="connsiteX8" fmla="*/ 5236123 w 5775384"/>
              <a:gd name="connsiteY8" fmla="*/ 3516040 h 3539486"/>
              <a:gd name="connsiteX9" fmla="*/ 5775384 w 5775384"/>
              <a:gd name="connsiteY9" fmla="*/ 3539486 h 3539486"/>
              <a:gd name="connsiteX0" fmla="*/ 0 w 5775384"/>
              <a:gd name="connsiteY0" fmla="*/ 69675 h 3172382"/>
              <a:gd name="connsiteX1" fmla="*/ 715270 w 5775384"/>
              <a:gd name="connsiteY1" fmla="*/ 230501 h 3172382"/>
              <a:gd name="connsiteX2" fmla="*/ 1093036 w 5775384"/>
              <a:gd name="connsiteY2" fmla="*/ 467952 h 3172382"/>
              <a:gd name="connsiteX3" fmla="*/ 1312946 w 5775384"/>
              <a:gd name="connsiteY3" fmla="*/ 47180 h 3172382"/>
              <a:gd name="connsiteX4" fmla="*/ 2945003 w 5775384"/>
              <a:gd name="connsiteY4" fmla="*/ 1890659 h 3172382"/>
              <a:gd name="connsiteX5" fmla="*/ 3609684 w 5775384"/>
              <a:gd name="connsiteY5" fmla="*/ 2601859 h 3172382"/>
              <a:gd name="connsiteX6" fmla="*/ 4125733 w 5775384"/>
              <a:gd name="connsiteY6" fmla="*/ 2930106 h 3172382"/>
              <a:gd name="connsiteX7" fmla="*/ 4689046 w 5775384"/>
              <a:gd name="connsiteY7" fmla="*/ 3070783 h 3172382"/>
              <a:gd name="connsiteX8" fmla="*/ 5236123 w 5775384"/>
              <a:gd name="connsiteY8" fmla="*/ 3148936 h 3172382"/>
              <a:gd name="connsiteX9" fmla="*/ 5775384 w 5775384"/>
              <a:gd name="connsiteY9" fmla="*/ 3172382 h 3172382"/>
              <a:gd name="connsiteX0" fmla="*/ 0 w 5775384"/>
              <a:gd name="connsiteY0" fmla="*/ 30353 h 3133060"/>
              <a:gd name="connsiteX1" fmla="*/ 715270 w 5775384"/>
              <a:gd name="connsiteY1" fmla="*/ 191179 h 3133060"/>
              <a:gd name="connsiteX2" fmla="*/ 1093036 w 5775384"/>
              <a:gd name="connsiteY2" fmla="*/ 428630 h 3133060"/>
              <a:gd name="connsiteX3" fmla="*/ 1312946 w 5775384"/>
              <a:gd name="connsiteY3" fmla="*/ 7858 h 3133060"/>
              <a:gd name="connsiteX4" fmla="*/ 1758921 w 5775384"/>
              <a:gd name="connsiteY4" fmla="*/ 918106 h 3133060"/>
              <a:gd name="connsiteX5" fmla="*/ 2945003 w 5775384"/>
              <a:gd name="connsiteY5" fmla="*/ 1851337 h 3133060"/>
              <a:gd name="connsiteX6" fmla="*/ 3609684 w 5775384"/>
              <a:gd name="connsiteY6" fmla="*/ 2562537 h 3133060"/>
              <a:gd name="connsiteX7" fmla="*/ 4125733 w 5775384"/>
              <a:gd name="connsiteY7" fmla="*/ 2890784 h 3133060"/>
              <a:gd name="connsiteX8" fmla="*/ 4689046 w 5775384"/>
              <a:gd name="connsiteY8" fmla="*/ 3031461 h 3133060"/>
              <a:gd name="connsiteX9" fmla="*/ 5236123 w 5775384"/>
              <a:gd name="connsiteY9" fmla="*/ 3109614 h 3133060"/>
              <a:gd name="connsiteX10" fmla="*/ 5775384 w 5775384"/>
              <a:gd name="connsiteY10" fmla="*/ 3133060 h 3133060"/>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58921 w 5775384"/>
              <a:gd name="connsiteY4" fmla="*/ 887753 h 3102707"/>
              <a:gd name="connsiteX5" fmla="*/ 2945003 w 5775384"/>
              <a:gd name="connsiteY5" fmla="*/ 1820984 h 3102707"/>
              <a:gd name="connsiteX6" fmla="*/ 3609684 w 5775384"/>
              <a:gd name="connsiteY6" fmla="*/ 2532184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945003 w 5775384"/>
              <a:gd name="connsiteY5" fmla="*/ 1820984 h 3102707"/>
              <a:gd name="connsiteX6" fmla="*/ 3609684 w 5775384"/>
              <a:gd name="connsiteY6" fmla="*/ 2532184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945003 w 5775384"/>
              <a:gd name="connsiteY5" fmla="*/ 1820984 h 3102707"/>
              <a:gd name="connsiteX6" fmla="*/ 3609684 w 5775384"/>
              <a:gd name="connsiteY6" fmla="*/ 2532184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719708 w 5775384"/>
              <a:gd name="connsiteY5" fmla="*/ 1883507 h 3102707"/>
              <a:gd name="connsiteX6" fmla="*/ 3609684 w 5775384"/>
              <a:gd name="connsiteY6" fmla="*/ 2532184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719708 w 5775384"/>
              <a:gd name="connsiteY5" fmla="*/ 1883507 h 3102707"/>
              <a:gd name="connsiteX6" fmla="*/ 3438770 w 5775384"/>
              <a:gd name="connsiteY6" fmla="*/ 2665045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719708 w 5775384"/>
              <a:gd name="connsiteY5" fmla="*/ 1883507 h 3102707"/>
              <a:gd name="connsiteX6" fmla="*/ 3438770 w 5775384"/>
              <a:gd name="connsiteY6" fmla="*/ 2665045 h 3102707"/>
              <a:gd name="connsiteX7" fmla="*/ 4117964 w 5775384"/>
              <a:gd name="connsiteY7" fmla="*/ 2930769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719708 w 5775384"/>
              <a:gd name="connsiteY5" fmla="*/ 1883507 h 3102707"/>
              <a:gd name="connsiteX6" fmla="*/ 3438770 w 5775384"/>
              <a:gd name="connsiteY6" fmla="*/ 2665045 h 3102707"/>
              <a:gd name="connsiteX7" fmla="*/ 4117964 w 5775384"/>
              <a:gd name="connsiteY7" fmla="*/ 2930769 h 3102707"/>
              <a:gd name="connsiteX8" fmla="*/ 4689046 w 5775384"/>
              <a:gd name="connsiteY8" fmla="*/ 3001108 h 3102707"/>
              <a:gd name="connsiteX9" fmla="*/ 5313811 w 5775384"/>
              <a:gd name="connsiteY9" fmla="*/ 3024553 h 3102707"/>
              <a:gd name="connsiteX10" fmla="*/ 5775384 w 5775384"/>
              <a:gd name="connsiteY10" fmla="*/ 3102707 h 3102707"/>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7846 w 5790922"/>
              <a:gd name="connsiteY4" fmla="*/ 919014 h 3055814"/>
              <a:gd name="connsiteX5" fmla="*/ 2719708 w 5790922"/>
              <a:gd name="connsiteY5" fmla="*/ 1883507 h 3055814"/>
              <a:gd name="connsiteX6" fmla="*/ 3438770 w 5790922"/>
              <a:gd name="connsiteY6" fmla="*/ 2665045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7846 w 5790922"/>
              <a:gd name="connsiteY4" fmla="*/ 919014 h 3055814"/>
              <a:gd name="connsiteX5" fmla="*/ 2719708 w 5790922"/>
              <a:gd name="connsiteY5" fmla="*/ 1883507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0077 w 5790922"/>
              <a:gd name="connsiteY4" fmla="*/ 981537 h 3055814"/>
              <a:gd name="connsiteX5" fmla="*/ 2719708 w 5790922"/>
              <a:gd name="connsiteY5" fmla="*/ 1883507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0077 w 5790922"/>
              <a:gd name="connsiteY4" fmla="*/ 981537 h 3055814"/>
              <a:gd name="connsiteX5" fmla="*/ 2719708 w 5790922"/>
              <a:gd name="connsiteY5" fmla="*/ 1883507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0077 w 5790922"/>
              <a:gd name="connsiteY4" fmla="*/ 981537 h 3055814"/>
              <a:gd name="connsiteX5" fmla="*/ 2673096 w 5790922"/>
              <a:gd name="connsiteY5" fmla="*/ 1930399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0077 w 5790922"/>
              <a:gd name="connsiteY4" fmla="*/ 981537 h 3055814"/>
              <a:gd name="connsiteX5" fmla="*/ 2673096 w 5790922"/>
              <a:gd name="connsiteY5" fmla="*/ 1930399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297408 w 5790922"/>
              <a:gd name="connsiteY3" fmla="*/ 610550 h 3055814"/>
              <a:gd name="connsiteX4" fmla="*/ 1720077 w 5790922"/>
              <a:gd name="connsiteY4" fmla="*/ 981537 h 3055814"/>
              <a:gd name="connsiteX5" fmla="*/ 2673096 w 5790922"/>
              <a:gd name="connsiteY5" fmla="*/ 1930399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297408 w 5790922"/>
              <a:gd name="connsiteY4" fmla="*/ 610550 h 3055814"/>
              <a:gd name="connsiteX5" fmla="*/ 1720077 w 5790922"/>
              <a:gd name="connsiteY5" fmla="*/ 981537 h 3055814"/>
              <a:gd name="connsiteX6" fmla="*/ 2673096 w 5790922"/>
              <a:gd name="connsiteY6" fmla="*/ 1930399 h 3055814"/>
              <a:gd name="connsiteX7" fmla="*/ 3376620 w 5790922"/>
              <a:gd name="connsiteY7" fmla="*/ 2586891 h 3055814"/>
              <a:gd name="connsiteX8" fmla="*/ 4117964 w 5790922"/>
              <a:gd name="connsiteY8" fmla="*/ 2930769 h 3055814"/>
              <a:gd name="connsiteX9" fmla="*/ 4689046 w 5790922"/>
              <a:gd name="connsiteY9" fmla="*/ 3001108 h 3055814"/>
              <a:gd name="connsiteX10" fmla="*/ 5313811 w 5790922"/>
              <a:gd name="connsiteY10" fmla="*/ 3024553 h 3055814"/>
              <a:gd name="connsiteX11" fmla="*/ 5790922 w 5790922"/>
              <a:gd name="connsiteY11"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297408 w 5790922"/>
              <a:gd name="connsiteY4" fmla="*/ 610550 h 3055814"/>
              <a:gd name="connsiteX5" fmla="*/ 1720077 w 5790922"/>
              <a:gd name="connsiteY5" fmla="*/ 981537 h 3055814"/>
              <a:gd name="connsiteX6" fmla="*/ 2673096 w 5790922"/>
              <a:gd name="connsiteY6" fmla="*/ 1930399 h 3055814"/>
              <a:gd name="connsiteX7" fmla="*/ 3376620 w 5790922"/>
              <a:gd name="connsiteY7" fmla="*/ 2586891 h 3055814"/>
              <a:gd name="connsiteX8" fmla="*/ 4117964 w 5790922"/>
              <a:gd name="connsiteY8" fmla="*/ 2930769 h 3055814"/>
              <a:gd name="connsiteX9" fmla="*/ 4689046 w 5790922"/>
              <a:gd name="connsiteY9" fmla="*/ 3001108 h 3055814"/>
              <a:gd name="connsiteX10" fmla="*/ 5313811 w 5790922"/>
              <a:gd name="connsiteY10" fmla="*/ 3024553 h 3055814"/>
              <a:gd name="connsiteX11" fmla="*/ 5790922 w 5790922"/>
              <a:gd name="connsiteY11"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297408 w 5790922"/>
              <a:gd name="connsiteY4" fmla="*/ 610550 h 3055814"/>
              <a:gd name="connsiteX5" fmla="*/ 1720077 w 5790922"/>
              <a:gd name="connsiteY5" fmla="*/ 981537 h 3055814"/>
              <a:gd name="connsiteX6" fmla="*/ 2673096 w 5790922"/>
              <a:gd name="connsiteY6" fmla="*/ 1930399 h 3055814"/>
              <a:gd name="connsiteX7" fmla="*/ 3376620 w 5790922"/>
              <a:gd name="connsiteY7" fmla="*/ 2586891 h 3055814"/>
              <a:gd name="connsiteX8" fmla="*/ 4117964 w 5790922"/>
              <a:gd name="connsiteY8" fmla="*/ 2930769 h 3055814"/>
              <a:gd name="connsiteX9" fmla="*/ 4689046 w 5790922"/>
              <a:gd name="connsiteY9" fmla="*/ 3001108 h 3055814"/>
              <a:gd name="connsiteX10" fmla="*/ 5313811 w 5790922"/>
              <a:gd name="connsiteY10" fmla="*/ 3024553 h 3055814"/>
              <a:gd name="connsiteX11" fmla="*/ 5790922 w 5790922"/>
              <a:gd name="connsiteY11"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452783 w 5790922"/>
              <a:gd name="connsiteY4" fmla="*/ 673073 h 3055814"/>
              <a:gd name="connsiteX5" fmla="*/ 1720077 w 5790922"/>
              <a:gd name="connsiteY5" fmla="*/ 981537 h 3055814"/>
              <a:gd name="connsiteX6" fmla="*/ 2673096 w 5790922"/>
              <a:gd name="connsiteY6" fmla="*/ 1930399 h 3055814"/>
              <a:gd name="connsiteX7" fmla="*/ 3376620 w 5790922"/>
              <a:gd name="connsiteY7" fmla="*/ 2586891 h 3055814"/>
              <a:gd name="connsiteX8" fmla="*/ 4117964 w 5790922"/>
              <a:gd name="connsiteY8" fmla="*/ 2930769 h 3055814"/>
              <a:gd name="connsiteX9" fmla="*/ 4689046 w 5790922"/>
              <a:gd name="connsiteY9" fmla="*/ 3001108 h 3055814"/>
              <a:gd name="connsiteX10" fmla="*/ 5313811 w 5790922"/>
              <a:gd name="connsiteY10" fmla="*/ 3024553 h 3055814"/>
              <a:gd name="connsiteX11" fmla="*/ 5790922 w 5790922"/>
              <a:gd name="connsiteY11"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720077 w 5790922"/>
              <a:gd name="connsiteY4" fmla="*/ 981537 h 3055814"/>
              <a:gd name="connsiteX5" fmla="*/ 2673096 w 5790922"/>
              <a:gd name="connsiteY5" fmla="*/ 1930399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720077 w 5790922"/>
              <a:gd name="connsiteY3" fmla="*/ 981537 h 3055814"/>
              <a:gd name="connsiteX4" fmla="*/ 2673096 w 5790922"/>
              <a:gd name="connsiteY4" fmla="*/ 1930399 h 3055814"/>
              <a:gd name="connsiteX5" fmla="*/ 3376620 w 5790922"/>
              <a:gd name="connsiteY5" fmla="*/ 2586891 h 3055814"/>
              <a:gd name="connsiteX6" fmla="*/ 4117964 w 5790922"/>
              <a:gd name="connsiteY6" fmla="*/ 2930769 h 3055814"/>
              <a:gd name="connsiteX7" fmla="*/ 4689046 w 5790922"/>
              <a:gd name="connsiteY7" fmla="*/ 3001108 h 3055814"/>
              <a:gd name="connsiteX8" fmla="*/ 5313811 w 5790922"/>
              <a:gd name="connsiteY8" fmla="*/ 3024553 h 3055814"/>
              <a:gd name="connsiteX9" fmla="*/ 5790922 w 5790922"/>
              <a:gd name="connsiteY9" fmla="*/ 3055814 h 3055814"/>
              <a:gd name="connsiteX0" fmla="*/ 0 w 5790922"/>
              <a:gd name="connsiteY0" fmla="*/ 0 h 3001106"/>
              <a:gd name="connsiteX1" fmla="*/ 715270 w 5790922"/>
              <a:gd name="connsiteY1" fmla="*/ 106118 h 3001106"/>
              <a:gd name="connsiteX2" fmla="*/ 1093036 w 5790922"/>
              <a:gd name="connsiteY2" fmla="*/ 343569 h 3001106"/>
              <a:gd name="connsiteX3" fmla="*/ 1720077 w 5790922"/>
              <a:gd name="connsiteY3" fmla="*/ 926829 h 3001106"/>
              <a:gd name="connsiteX4" fmla="*/ 2673096 w 5790922"/>
              <a:gd name="connsiteY4" fmla="*/ 1875691 h 3001106"/>
              <a:gd name="connsiteX5" fmla="*/ 3376620 w 5790922"/>
              <a:gd name="connsiteY5" fmla="*/ 2532183 h 3001106"/>
              <a:gd name="connsiteX6" fmla="*/ 4117964 w 5790922"/>
              <a:gd name="connsiteY6" fmla="*/ 2876061 h 3001106"/>
              <a:gd name="connsiteX7" fmla="*/ 4689046 w 5790922"/>
              <a:gd name="connsiteY7" fmla="*/ 2946400 h 3001106"/>
              <a:gd name="connsiteX8" fmla="*/ 5313811 w 5790922"/>
              <a:gd name="connsiteY8" fmla="*/ 2969845 h 3001106"/>
              <a:gd name="connsiteX9" fmla="*/ 5790922 w 5790922"/>
              <a:gd name="connsiteY9" fmla="*/ 3001106 h 3001106"/>
              <a:gd name="connsiteX0" fmla="*/ 0 w 5736540"/>
              <a:gd name="connsiteY0" fmla="*/ 0 h 2977660"/>
              <a:gd name="connsiteX1" fmla="*/ 660888 w 5736540"/>
              <a:gd name="connsiteY1" fmla="*/ 82672 h 2977660"/>
              <a:gd name="connsiteX2" fmla="*/ 1038654 w 5736540"/>
              <a:gd name="connsiteY2" fmla="*/ 320123 h 2977660"/>
              <a:gd name="connsiteX3" fmla="*/ 1665695 w 5736540"/>
              <a:gd name="connsiteY3" fmla="*/ 903383 h 2977660"/>
              <a:gd name="connsiteX4" fmla="*/ 2618714 w 5736540"/>
              <a:gd name="connsiteY4" fmla="*/ 1852245 h 2977660"/>
              <a:gd name="connsiteX5" fmla="*/ 3322238 w 5736540"/>
              <a:gd name="connsiteY5" fmla="*/ 2508737 h 2977660"/>
              <a:gd name="connsiteX6" fmla="*/ 4063582 w 5736540"/>
              <a:gd name="connsiteY6" fmla="*/ 2852615 h 2977660"/>
              <a:gd name="connsiteX7" fmla="*/ 4634664 w 5736540"/>
              <a:gd name="connsiteY7" fmla="*/ 2922954 h 2977660"/>
              <a:gd name="connsiteX8" fmla="*/ 5259429 w 5736540"/>
              <a:gd name="connsiteY8" fmla="*/ 2946399 h 2977660"/>
              <a:gd name="connsiteX9" fmla="*/ 5736540 w 5736540"/>
              <a:gd name="connsiteY9" fmla="*/ 2977660 h 2977660"/>
              <a:gd name="connsiteX0" fmla="*/ 0 w 5736540"/>
              <a:gd name="connsiteY0" fmla="*/ 8098 h 2985758"/>
              <a:gd name="connsiteX1" fmla="*/ 660888 w 5736540"/>
              <a:gd name="connsiteY1" fmla="*/ 90770 h 2985758"/>
              <a:gd name="connsiteX2" fmla="*/ 1038654 w 5736540"/>
              <a:gd name="connsiteY2" fmla="*/ 328221 h 2985758"/>
              <a:gd name="connsiteX3" fmla="*/ 1665695 w 5736540"/>
              <a:gd name="connsiteY3" fmla="*/ 911481 h 2985758"/>
              <a:gd name="connsiteX4" fmla="*/ 2618714 w 5736540"/>
              <a:gd name="connsiteY4" fmla="*/ 1860343 h 2985758"/>
              <a:gd name="connsiteX5" fmla="*/ 3322238 w 5736540"/>
              <a:gd name="connsiteY5" fmla="*/ 2516835 h 2985758"/>
              <a:gd name="connsiteX6" fmla="*/ 4063582 w 5736540"/>
              <a:gd name="connsiteY6" fmla="*/ 2860713 h 2985758"/>
              <a:gd name="connsiteX7" fmla="*/ 4634664 w 5736540"/>
              <a:gd name="connsiteY7" fmla="*/ 2931052 h 2985758"/>
              <a:gd name="connsiteX8" fmla="*/ 5259429 w 5736540"/>
              <a:gd name="connsiteY8" fmla="*/ 2954497 h 2985758"/>
              <a:gd name="connsiteX9" fmla="*/ 5736540 w 5736540"/>
              <a:gd name="connsiteY9" fmla="*/ 2985758 h 2985758"/>
              <a:gd name="connsiteX0" fmla="*/ 0 w 5790922"/>
              <a:gd name="connsiteY0" fmla="*/ 106805 h 2943788"/>
              <a:gd name="connsiteX1" fmla="*/ 715270 w 5790922"/>
              <a:gd name="connsiteY1" fmla="*/ 48800 h 2943788"/>
              <a:gd name="connsiteX2" fmla="*/ 1093036 w 5790922"/>
              <a:gd name="connsiteY2" fmla="*/ 286251 h 2943788"/>
              <a:gd name="connsiteX3" fmla="*/ 1720077 w 5790922"/>
              <a:gd name="connsiteY3" fmla="*/ 869511 h 2943788"/>
              <a:gd name="connsiteX4" fmla="*/ 2673096 w 5790922"/>
              <a:gd name="connsiteY4" fmla="*/ 1818373 h 2943788"/>
              <a:gd name="connsiteX5" fmla="*/ 3376620 w 5790922"/>
              <a:gd name="connsiteY5" fmla="*/ 2474865 h 2943788"/>
              <a:gd name="connsiteX6" fmla="*/ 4117964 w 5790922"/>
              <a:gd name="connsiteY6" fmla="*/ 2818743 h 2943788"/>
              <a:gd name="connsiteX7" fmla="*/ 4689046 w 5790922"/>
              <a:gd name="connsiteY7" fmla="*/ 2889082 h 2943788"/>
              <a:gd name="connsiteX8" fmla="*/ 5313811 w 5790922"/>
              <a:gd name="connsiteY8" fmla="*/ 2912527 h 2943788"/>
              <a:gd name="connsiteX9" fmla="*/ 5790922 w 5790922"/>
              <a:gd name="connsiteY9" fmla="*/ 2943788 h 2943788"/>
              <a:gd name="connsiteX0" fmla="*/ 0 w 5790922"/>
              <a:gd name="connsiteY0" fmla="*/ 0 h 2836983"/>
              <a:gd name="connsiteX1" fmla="*/ 699732 w 5790922"/>
              <a:gd name="connsiteY1" fmla="*/ 113933 h 2836983"/>
              <a:gd name="connsiteX2" fmla="*/ 1093036 w 5790922"/>
              <a:gd name="connsiteY2" fmla="*/ 179446 h 2836983"/>
              <a:gd name="connsiteX3" fmla="*/ 1720077 w 5790922"/>
              <a:gd name="connsiteY3" fmla="*/ 762706 h 2836983"/>
              <a:gd name="connsiteX4" fmla="*/ 2673096 w 5790922"/>
              <a:gd name="connsiteY4" fmla="*/ 1711568 h 2836983"/>
              <a:gd name="connsiteX5" fmla="*/ 3376620 w 5790922"/>
              <a:gd name="connsiteY5" fmla="*/ 2368060 h 2836983"/>
              <a:gd name="connsiteX6" fmla="*/ 4117964 w 5790922"/>
              <a:gd name="connsiteY6" fmla="*/ 2711938 h 2836983"/>
              <a:gd name="connsiteX7" fmla="*/ 4689046 w 5790922"/>
              <a:gd name="connsiteY7" fmla="*/ 2782277 h 2836983"/>
              <a:gd name="connsiteX8" fmla="*/ 5313811 w 5790922"/>
              <a:gd name="connsiteY8" fmla="*/ 2805722 h 2836983"/>
              <a:gd name="connsiteX9" fmla="*/ 5790922 w 5790922"/>
              <a:gd name="connsiteY9" fmla="*/ 2836983 h 2836983"/>
              <a:gd name="connsiteX0" fmla="*/ 0 w 5790922"/>
              <a:gd name="connsiteY0" fmla="*/ 0 h 2836983"/>
              <a:gd name="connsiteX1" fmla="*/ 699732 w 5790922"/>
              <a:gd name="connsiteY1" fmla="*/ 113933 h 2836983"/>
              <a:gd name="connsiteX2" fmla="*/ 1093036 w 5790922"/>
              <a:gd name="connsiteY2" fmla="*/ 179446 h 2836983"/>
              <a:gd name="connsiteX3" fmla="*/ 1176261 w 5790922"/>
              <a:gd name="connsiteY3" fmla="*/ 442275 h 2836983"/>
              <a:gd name="connsiteX4" fmla="*/ 1720077 w 5790922"/>
              <a:gd name="connsiteY4" fmla="*/ 762706 h 2836983"/>
              <a:gd name="connsiteX5" fmla="*/ 2673096 w 5790922"/>
              <a:gd name="connsiteY5" fmla="*/ 1711568 h 2836983"/>
              <a:gd name="connsiteX6" fmla="*/ 3376620 w 5790922"/>
              <a:gd name="connsiteY6" fmla="*/ 2368060 h 2836983"/>
              <a:gd name="connsiteX7" fmla="*/ 4117964 w 5790922"/>
              <a:gd name="connsiteY7" fmla="*/ 2711938 h 2836983"/>
              <a:gd name="connsiteX8" fmla="*/ 4689046 w 5790922"/>
              <a:gd name="connsiteY8" fmla="*/ 2782277 h 2836983"/>
              <a:gd name="connsiteX9" fmla="*/ 5313811 w 5790922"/>
              <a:gd name="connsiteY9" fmla="*/ 2805722 h 2836983"/>
              <a:gd name="connsiteX10" fmla="*/ 5790922 w 5790922"/>
              <a:gd name="connsiteY10" fmla="*/ 2836983 h 2836983"/>
              <a:gd name="connsiteX0" fmla="*/ 0 w 5790922"/>
              <a:gd name="connsiteY0" fmla="*/ 0 h 2836983"/>
              <a:gd name="connsiteX1" fmla="*/ 699732 w 5790922"/>
              <a:gd name="connsiteY1" fmla="*/ 113933 h 2836983"/>
              <a:gd name="connsiteX2" fmla="*/ 1023117 w 5790922"/>
              <a:gd name="connsiteY2" fmla="*/ 281046 h 2836983"/>
              <a:gd name="connsiteX3" fmla="*/ 1176261 w 5790922"/>
              <a:gd name="connsiteY3" fmla="*/ 442275 h 2836983"/>
              <a:gd name="connsiteX4" fmla="*/ 1720077 w 5790922"/>
              <a:gd name="connsiteY4" fmla="*/ 762706 h 2836983"/>
              <a:gd name="connsiteX5" fmla="*/ 2673096 w 5790922"/>
              <a:gd name="connsiteY5" fmla="*/ 1711568 h 2836983"/>
              <a:gd name="connsiteX6" fmla="*/ 3376620 w 5790922"/>
              <a:gd name="connsiteY6" fmla="*/ 2368060 h 2836983"/>
              <a:gd name="connsiteX7" fmla="*/ 4117964 w 5790922"/>
              <a:gd name="connsiteY7" fmla="*/ 2711938 h 2836983"/>
              <a:gd name="connsiteX8" fmla="*/ 4689046 w 5790922"/>
              <a:gd name="connsiteY8" fmla="*/ 2782277 h 2836983"/>
              <a:gd name="connsiteX9" fmla="*/ 5313811 w 5790922"/>
              <a:gd name="connsiteY9" fmla="*/ 2805722 h 2836983"/>
              <a:gd name="connsiteX10" fmla="*/ 5790922 w 5790922"/>
              <a:gd name="connsiteY10" fmla="*/ 2836983 h 2836983"/>
              <a:gd name="connsiteX0" fmla="*/ 0 w 5790922"/>
              <a:gd name="connsiteY0" fmla="*/ 0 h 2836983"/>
              <a:gd name="connsiteX1" fmla="*/ 699732 w 5790922"/>
              <a:gd name="connsiteY1" fmla="*/ 113933 h 2836983"/>
              <a:gd name="connsiteX2" fmla="*/ 1023117 w 5790922"/>
              <a:gd name="connsiteY2" fmla="*/ 281046 h 2836983"/>
              <a:gd name="connsiteX3" fmla="*/ 1176261 w 5790922"/>
              <a:gd name="connsiteY3" fmla="*/ 442275 h 2836983"/>
              <a:gd name="connsiteX4" fmla="*/ 1580239 w 5790922"/>
              <a:gd name="connsiteY4" fmla="*/ 809598 h 2836983"/>
              <a:gd name="connsiteX5" fmla="*/ 2673096 w 5790922"/>
              <a:gd name="connsiteY5" fmla="*/ 1711568 h 2836983"/>
              <a:gd name="connsiteX6" fmla="*/ 3376620 w 5790922"/>
              <a:gd name="connsiteY6" fmla="*/ 2368060 h 2836983"/>
              <a:gd name="connsiteX7" fmla="*/ 4117964 w 5790922"/>
              <a:gd name="connsiteY7" fmla="*/ 2711938 h 2836983"/>
              <a:gd name="connsiteX8" fmla="*/ 4689046 w 5790922"/>
              <a:gd name="connsiteY8" fmla="*/ 2782277 h 2836983"/>
              <a:gd name="connsiteX9" fmla="*/ 5313811 w 5790922"/>
              <a:gd name="connsiteY9" fmla="*/ 2805722 h 2836983"/>
              <a:gd name="connsiteX10" fmla="*/ 5790922 w 5790922"/>
              <a:gd name="connsiteY10" fmla="*/ 2836983 h 2836983"/>
              <a:gd name="connsiteX0" fmla="*/ 0 w 5790922"/>
              <a:gd name="connsiteY0" fmla="*/ 0 h 2836983"/>
              <a:gd name="connsiteX1" fmla="*/ 699732 w 5790922"/>
              <a:gd name="connsiteY1" fmla="*/ 113933 h 2836983"/>
              <a:gd name="connsiteX2" fmla="*/ 1023117 w 5790922"/>
              <a:gd name="connsiteY2" fmla="*/ 281046 h 2836983"/>
              <a:gd name="connsiteX3" fmla="*/ 1176261 w 5790922"/>
              <a:gd name="connsiteY3" fmla="*/ 442275 h 2836983"/>
              <a:gd name="connsiteX4" fmla="*/ 1580239 w 5790922"/>
              <a:gd name="connsiteY4" fmla="*/ 809598 h 2836983"/>
              <a:gd name="connsiteX5" fmla="*/ 2533257 w 5790922"/>
              <a:gd name="connsiteY5" fmla="*/ 1774091 h 2836983"/>
              <a:gd name="connsiteX6" fmla="*/ 3376620 w 5790922"/>
              <a:gd name="connsiteY6" fmla="*/ 2368060 h 2836983"/>
              <a:gd name="connsiteX7" fmla="*/ 4117964 w 5790922"/>
              <a:gd name="connsiteY7" fmla="*/ 2711938 h 2836983"/>
              <a:gd name="connsiteX8" fmla="*/ 4689046 w 5790922"/>
              <a:gd name="connsiteY8" fmla="*/ 2782277 h 2836983"/>
              <a:gd name="connsiteX9" fmla="*/ 5313811 w 5790922"/>
              <a:gd name="connsiteY9" fmla="*/ 2805722 h 2836983"/>
              <a:gd name="connsiteX10" fmla="*/ 5790922 w 5790922"/>
              <a:gd name="connsiteY10" fmla="*/ 2836983 h 2836983"/>
              <a:gd name="connsiteX0" fmla="*/ 0 w 5744310"/>
              <a:gd name="connsiteY0" fmla="*/ 231988 h 2756356"/>
              <a:gd name="connsiteX1" fmla="*/ 653120 w 5744310"/>
              <a:gd name="connsiteY1" fmla="*/ 33306 h 2756356"/>
              <a:gd name="connsiteX2" fmla="*/ 976505 w 5744310"/>
              <a:gd name="connsiteY2" fmla="*/ 200419 h 2756356"/>
              <a:gd name="connsiteX3" fmla="*/ 1129649 w 5744310"/>
              <a:gd name="connsiteY3" fmla="*/ 361648 h 2756356"/>
              <a:gd name="connsiteX4" fmla="*/ 1533627 w 5744310"/>
              <a:gd name="connsiteY4" fmla="*/ 728971 h 2756356"/>
              <a:gd name="connsiteX5" fmla="*/ 2486645 w 5744310"/>
              <a:gd name="connsiteY5" fmla="*/ 1693464 h 2756356"/>
              <a:gd name="connsiteX6" fmla="*/ 3330008 w 5744310"/>
              <a:gd name="connsiteY6" fmla="*/ 2287433 h 2756356"/>
              <a:gd name="connsiteX7" fmla="*/ 4071352 w 5744310"/>
              <a:gd name="connsiteY7" fmla="*/ 2631311 h 2756356"/>
              <a:gd name="connsiteX8" fmla="*/ 4642434 w 5744310"/>
              <a:gd name="connsiteY8" fmla="*/ 2701650 h 2756356"/>
              <a:gd name="connsiteX9" fmla="*/ 5267199 w 5744310"/>
              <a:gd name="connsiteY9" fmla="*/ 2725095 h 2756356"/>
              <a:gd name="connsiteX10" fmla="*/ 5744310 w 5744310"/>
              <a:gd name="connsiteY10" fmla="*/ 2756356 h 2756356"/>
              <a:gd name="connsiteX0" fmla="*/ 0 w 5744310"/>
              <a:gd name="connsiteY0" fmla="*/ 66174 h 2590542"/>
              <a:gd name="connsiteX1" fmla="*/ 559894 w 5744310"/>
              <a:gd name="connsiteY1" fmla="*/ 148846 h 2590542"/>
              <a:gd name="connsiteX2" fmla="*/ 976505 w 5744310"/>
              <a:gd name="connsiteY2" fmla="*/ 34605 h 2590542"/>
              <a:gd name="connsiteX3" fmla="*/ 1129649 w 5744310"/>
              <a:gd name="connsiteY3" fmla="*/ 195834 h 2590542"/>
              <a:gd name="connsiteX4" fmla="*/ 1533627 w 5744310"/>
              <a:gd name="connsiteY4" fmla="*/ 563157 h 2590542"/>
              <a:gd name="connsiteX5" fmla="*/ 2486645 w 5744310"/>
              <a:gd name="connsiteY5" fmla="*/ 1527650 h 2590542"/>
              <a:gd name="connsiteX6" fmla="*/ 3330008 w 5744310"/>
              <a:gd name="connsiteY6" fmla="*/ 2121619 h 2590542"/>
              <a:gd name="connsiteX7" fmla="*/ 4071352 w 5744310"/>
              <a:gd name="connsiteY7" fmla="*/ 2465497 h 2590542"/>
              <a:gd name="connsiteX8" fmla="*/ 4642434 w 5744310"/>
              <a:gd name="connsiteY8" fmla="*/ 2535836 h 2590542"/>
              <a:gd name="connsiteX9" fmla="*/ 5267199 w 5744310"/>
              <a:gd name="connsiteY9" fmla="*/ 2559281 h 2590542"/>
              <a:gd name="connsiteX10" fmla="*/ 5744310 w 5744310"/>
              <a:gd name="connsiteY10" fmla="*/ 2590542 h 2590542"/>
              <a:gd name="connsiteX0" fmla="*/ 0 w 5744310"/>
              <a:gd name="connsiteY0" fmla="*/ 76507 h 2600875"/>
              <a:gd name="connsiteX1" fmla="*/ 559894 w 5744310"/>
              <a:gd name="connsiteY1" fmla="*/ 159179 h 2600875"/>
              <a:gd name="connsiteX2" fmla="*/ 976505 w 5744310"/>
              <a:gd name="connsiteY2" fmla="*/ 44938 h 2600875"/>
              <a:gd name="connsiteX3" fmla="*/ 1129649 w 5744310"/>
              <a:gd name="connsiteY3" fmla="*/ 206167 h 2600875"/>
              <a:gd name="connsiteX4" fmla="*/ 1533627 w 5744310"/>
              <a:gd name="connsiteY4" fmla="*/ 573490 h 2600875"/>
              <a:gd name="connsiteX5" fmla="*/ 2486645 w 5744310"/>
              <a:gd name="connsiteY5" fmla="*/ 1537983 h 2600875"/>
              <a:gd name="connsiteX6" fmla="*/ 3330008 w 5744310"/>
              <a:gd name="connsiteY6" fmla="*/ 2131952 h 2600875"/>
              <a:gd name="connsiteX7" fmla="*/ 4071352 w 5744310"/>
              <a:gd name="connsiteY7" fmla="*/ 2475830 h 2600875"/>
              <a:gd name="connsiteX8" fmla="*/ 4642434 w 5744310"/>
              <a:gd name="connsiteY8" fmla="*/ 2546169 h 2600875"/>
              <a:gd name="connsiteX9" fmla="*/ 5267199 w 5744310"/>
              <a:gd name="connsiteY9" fmla="*/ 2569614 h 2600875"/>
              <a:gd name="connsiteX10" fmla="*/ 5744310 w 5744310"/>
              <a:gd name="connsiteY10" fmla="*/ 2600875 h 2600875"/>
              <a:gd name="connsiteX0" fmla="*/ 0 w 5744310"/>
              <a:gd name="connsiteY0" fmla="*/ 8099 h 2532467"/>
              <a:gd name="connsiteX1" fmla="*/ 559894 w 5744310"/>
              <a:gd name="connsiteY1" fmla="*/ 90771 h 2532467"/>
              <a:gd name="connsiteX2" fmla="*/ 1129649 w 5744310"/>
              <a:gd name="connsiteY2" fmla="*/ 137759 h 2532467"/>
              <a:gd name="connsiteX3" fmla="*/ 1533627 w 5744310"/>
              <a:gd name="connsiteY3" fmla="*/ 505082 h 2532467"/>
              <a:gd name="connsiteX4" fmla="*/ 2486645 w 5744310"/>
              <a:gd name="connsiteY4" fmla="*/ 1469575 h 2532467"/>
              <a:gd name="connsiteX5" fmla="*/ 3330008 w 5744310"/>
              <a:gd name="connsiteY5" fmla="*/ 2063544 h 2532467"/>
              <a:gd name="connsiteX6" fmla="*/ 4071352 w 5744310"/>
              <a:gd name="connsiteY6" fmla="*/ 2407422 h 2532467"/>
              <a:gd name="connsiteX7" fmla="*/ 4642434 w 5744310"/>
              <a:gd name="connsiteY7" fmla="*/ 2477761 h 2532467"/>
              <a:gd name="connsiteX8" fmla="*/ 5267199 w 5744310"/>
              <a:gd name="connsiteY8" fmla="*/ 2501206 h 2532467"/>
              <a:gd name="connsiteX9" fmla="*/ 5744310 w 5744310"/>
              <a:gd name="connsiteY9" fmla="*/ 2532467 h 2532467"/>
              <a:gd name="connsiteX0" fmla="*/ 0 w 5744310"/>
              <a:gd name="connsiteY0" fmla="*/ 51196 h 2575564"/>
              <a:gd name="connsiteX1" fmla="*/ 614276 w 5744310"/>
              <a:gd name="connsiteY1" fmla="*/ 63530 h 2575564"/>
              <a:gd name="connsiteX2" fmla="*/ 1129649 w 5744310"/>
              <a:gd name="connsiteY2" fmla="*/ 180856 h 2575564"/>
              <a:gd name="connsiteX3" fmla="*/ 1533627 w 5744310"/>
              <a:gd name="connsiteY3" fmla="*/ 548179 h 2575564"/>
              <a:gd name="connsiteX4" fmla="*/ 2486645 w 5744310"/>
              <a:gd name="connsiteY4" fmla="*/ 1512672 h 2575564"/>
              <a:gd name="connsiteX5" fmla="*/ 3330008 w 5744310"/>
              <a:gd name="connsiteY5" fmla="*/ 2106641 h 2575564"/>
              <a:gd name="connsiteX6" fmla="*/ 4071352 w 5744310"/>
              <a:gd name="connsiteY6" fmla="*/ 2450519 h 2575564"/>
              <a:gd name="connsiteX7" fmla="*/ 4642434 w 5744310"/>
              <a:gd name="connsiteY7" fmla="*/ 2520858 h 2575564"/>
              <a:gd name="connsiteX8" fmla="*/ 5267199 w 5744310"/>
              <a:gd name="connsiteY8" fmla="*/ 2544303 h 2575564"/>
              <a:gd name="connsiteX9" fmla="*/ 5744310 w 5744310"/>
              <a:gd name="connsiteY9" fmla="*/ 2575564 h 2575564"/>
              <a:gd name="connsiteX0" fmla="*/ 0 w 5744310"/>
              <a:gd name="connsiteY0" fmla="*/ 6155 h 2530523"/>
              <a:gd name="connsiteX1" fmla="*/ 614276 w 5744310"/>
              <a:gd name="connsiteY1" fmla="*/ 18489 h 2530523"/>
              <a:gd name="connsiteX2" fmla="*/ 1129649 w 5744310"/>
              <a:gd name="connsiteY2" fmla="*/ 135815 h 2530523"/>
              <a:gd name="connsiteX3" fmla="*/ 1533627 w 5744310"/>
              <a:gd name="connsiteY3" fmla="*/ 503138 h 2530523"/>
              <a:gd name="connsiteX4" fmla="*/ 2486645 w 5744310"/>
              <a:gd name="connsiteY4" fmla="*/ 1467631 h 2530523"/>
              <a:gd name="connsiteX5" fmla="*/ 3330008 w 5744310"/>
              <a:gd name="connsiteY5" fmla="*/ 2061600 h 2530523"/>
              <a:gd name="connsiteX6" fmla="*/ 4071352 w 5744310"/>
              <a:gd name="connsiteY6" fmla="*/ 2405478 h 2530523"/>
              <a:gd name="connsiteX7" fmla="*/ 4642434 w 5744310"/>
              <a:gd name="connsiteY7" fmla="*/ 2475817 h 2530523"/>
              <a:gd name="connsiteX8" fmla="*/ 5267199 w 5744310"/>
              <a:gd name="connsiteY8" fmla="*/ 2499262 h 2530523"/>
              <a:gd name="connsiteX9" fmla="*/ 5744310 w 5744310"/>
              <a:gd name="connsiteY9" fmla="*/ 2530523 h 2530523"/>
              <a:gd name="connsiteX0" fmla="*/ 0 w 5767616"/>
              <a:gd name="connsiteY0" fmla="*/ 0 h 2688491"/>
              <a:gd name="connsiteX1" fmla="*/ 637582 w 5767616"/>
              <a:gd name="connsiteY1" fmla="*/ 176457 h 2688491"/>
              <a:gd name="connsiteX2" fmla="*/ 1152955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37582 w 5767616"/>
              <a:gd name="connsiteY1" fmla="*/ 176457 h 2688491"/>
              <a:gd name="connsiteX2" fmla="*/ 1152955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37582 w 5767616"/>
              <a:gd name="connsiteY1" fmla="*/ 129565 h 2688491"/>
              <a:gd name="connsiteX2" fmla="*/ 1152955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37582 w 5767616"/>
              <a:gd name="connsiteY1" fmla="*/ 129565 h 2688491"/>
              <a:gd name="connsiteX2" fmla="*/ 1152955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10865 h 2699356"/>
              <a:gd name="connsiteX1" fmla="*/ 660888 w 5767616"/>
              <a:gd name="connsiteY1" fmla="*/ 70091 h 2699356"/>
              <a:gd name="connsiteX2" fmla="*/ 1152955 w 5767616"/>
              <a:gd name="connsiteY2" fmla="*/ 304648 h 2699356"/>
              <a:gd name="connsiteX3" fmla="*/ 1556933 w 5767616"/>
              <a:gd name="connsiteY3" fmla="*/ 671971 h 2699356"/>
              <a:gd name="connsiteX4" fmla="*/ 2509951 w 5767616"/>
              <a:gd name="connsiteY4" fmla="*/ 1636464 h 2699356"/>
              <a:gd name="connsiteX5" fmla="*/ 3353314 w 5767616"/>
              <a:gd name="connsiteY5" fmla="*/ 2230433 h 2699356"/>
              <a:gd name="connsiteX6" fmla="*/ 4094658 w 5767616"/>
              <a:gd name="connsiteY6" fmla="*/ 2574311 h 2699356"/>
              <a:gd name="connsiteX7" fmla="*/ 4665740 w 5767616"/>
              <a:gd name="connsiteY7" fmla="*/ 2644650 h 2699356"/>
              <a:gd name="connsiteX8" fmla="*/ 5290505 w 5767616"/>
              <a:gd name="connsiteY8" fmla="*/ 2668095 h 2699356"/>
              <a:gd name="connsiteX9" fmla="*/ 5767616 w 5767616"/>
              <a:gd name="connsiteY9" fmla="*/ 2699356 h 2699356"/>
              <a:gd name="connsiteX0" fmla="*/ 0 w 5767616"/>
              <a:gd name="connsiteY0" fmla="*/ 1967 h 2690458"/>
              <a:gd name="connsiteX1" fmla="*/ 660888 w 5767616"/>
              <a:gd name="connsiteY1" fmla="*/ 61193 h 2690458"/>
              <a:gd name="connsiteX2" fmla="*/ 1152955 w 5767616"/>
              <a:gd name="connsiteY2" fmla="*/ 295750 h 2690458"/>
              <a:gd name="connsiteX3" fmla="*/ 1556933 w 5767616"/>
              <a:gd name="connsiteY3" fmla="*/ 663073 h 2690458"/>
              <a:gd name="connsiteX4" fmla="*/ 2509951 w 5767616"/>
              <a:gd name="connsiteY4" fmla="*/ 1627566 h 2690458"/>
              <a:gd name="connsiteX5" fmla="*/ 3353314 w 5767616"/>
              <a:gd name="connsiteY5" fmla="*/ 2221535 h 2690458"/>
              <a:gd name="connsiteX6" fmla="*/ 4094658 w 5767616"/>
              <a:gd name="connsiteY6" fmla="*/ 2565413 h 2690458"/>
              <a:gd name="connsiteX7" fmla="*/ 4665740 w 5767616"/>
              <a:gd name="connsiteY7" fmla="*/ 2635752 h 2690458"/>
              <a:gd name="connsiteX8" fmla="*/ 5290505 w 5767616"/>
              <a:gd name="connsiteY8" fmla="*/ 2659197 h 2690458"/>
              <a:gd name="connsiteX9" fmla="*/ 5767616 w 5767616"/>
              <a:gd name="connsiteY9" fmla="*/ 2690458 h 2690458"/>
              <a:gd name="connsiteX0" fmla="*/ 0 w 5767616"/>
              <a:gd name="connsiteY0" fmla="*/ 0 h 2688491"/>
              <a:gd name="connsiteX1" fmla="*/ 660888 w 5767616"/>
              <a:gd name="connsiteY1" fmla="*/ 59226 h 2688491"/>
              <a:gd name="connsiteX2" fmla="*/ 1160725 w 5767616"/>
              <a:gd name="connsiteY2" fmla="*/ 270337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60725 w 5767616"/>
              <a:gd name="connsiteY2" fmla="*/ 270337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60725 w 5767616"/>
              <a:gd name="connsiteY2" fmla="*/ 270337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8656 w 5767616"/>
              <a:gd name="connsiteY1" fmla="*/ 35779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8656 w 5767616"/>
              <a:gd name="connsiteY1" fmla="*/ 35779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8656 w 5767616"/>
              <a:gd name="connsiteY1" fmla="*/ 35779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700066 w 5767616"/>
              <a:gd name="connsiteY1" fmla="*/ 102261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732811"/>
              <a:gd name="connsiteX1" fmla="*/ 700066 w 5767616"/>
              <a:gd name="connsiteY1" fmla="*/ 146581 h 2732811"/>
              <a:gd name="connsiteX2" fmla="*/ 1191801 w 5767616"/>
              <a:gd name="connsiteY2" fmla="*/ 338103 h 2732811"/>
              <a:gd name="connsiteX3" fmla="*/ 1556933 w 5767616"/>
              <a:gd name="connsiteY3" fmla="*/ 705426 h 2732811"/>
              <a:gd name="connsiteX4" fmla="*/ 2509951 w 5767616"/>
              <a:gd name="connsiteY4" fmla="*/ 1669919 h 2732811"/>
              <a:gd name="connsiteX5" fmla="*/ 3353314 w 5767616"/>
              <a:gd name="connsiteY5" fmla="*/ 2263888 h 2732811"/>
              <a:gd name="connsiteX6" fmla="*/ 4094658 w 5767616"/>
              <a:gd name="connsiteY6" fmla="*/ 2607766 h 2732811"/>
              <a:gd name="connsiteX7" fmla="*/ 4665740 w 5767616"/>
              <a:gd name="connsiteY7" fmla="*/ 2678105 h 2732811"/>
              <a:gd name="connsiteX8" fmla="*/ 5290505 w 5767616"/>
              <a:gd name="connsiteY8" fmla="*/ 2701550 h 2732811"/>
              <a:gd name="connsiteX9" fmla="*/ 5767616 w 5767616"/>
              <a:gd name="connsiteY9" fmla="*/ 2732811 h 2732811"/>
              <a:gd name="connsiteX0" fmla="*/ 0 w 5767616"/>
              <a:gd name="connsiteY0" fmla="*/ 0 h 2732811"/>
              <a:gd name="connsiteX1" fmla="*/ 700066 w 5767616"/>
              <a:gd name="connsiteY1" fmla="*/ 146581 h 2732811"/>
              <a:gd name="connsiteX2" fmla="*/ 1199653 w 5767616"/>
              <a:gd name="connsiteY2" fmla="*/ 415665 h 2732811"/>
              <a:gd name="connsiteX3" fmla="*/ 1556933 w 5767616"/>
              <a:gd name="connsiteY3" fmla="*/ 705426 h 2732811"/>
              <a:gd name="connsiteX4" fmla="*/ 2509951 w 5767616"/>
              <a:gd name="connsiteY4" fmla="*/ 1669919 h 2732811"/>
              <a:gd name="connsiteX5" fmla="*/ 3353314 w 5767616"/>
              <a:gd name="connsiteY5" fmla="*/ 2263888 h 2732811"/>
              <a:gd name="connsiteX6" fmla="*/ 4094658 w 5767616"/>
              <a:gd name="connsiteY6" fmla="*/ 2607766 h 2732811"/>
              <a:gd name="connsiteX7" fmla="*/ 4665740 w 5767616"/>
              <a:gd name="connsiteY7" fmla="*/ 2678105 h 2732811"/>
              <a:gd name="connsiteX8" fmla="*/ 5290505 w 5767616"/>
              <a:gd name="connsiteY8" fmla="*/ 2701550 h 2732811"/>
              <a:gd name="connsiteX9" fmla="*/ 5767616 w 5767616"/>
              <a:gd name="connsiteY9" fmla="*/ 2732811 h 2732811"/>
              <a:gd name="connsiteX0" fmla="*/ 0 w 5767616"/>
              <a:gd name="connsiteY0" fmla="*/ 0 h 2732811"/>
              <a:gd name="connsiteX1" fmla="*/ 700066 w 5767616"/>
              <a:gd name="connsiteY1" fmla="*/ 146581 h 2732811"/>
              <a:gd name="connsiteX2" fmla="*/ 1199653 w 5767616"/>
              <a:gd name="connsiteY2" fmla="*/ 415665 h 2732811"/>
              <a:gd name="connsiteX3" fmla="*/ 1556933 w 5767616"/>
              <a:gd name="connsiteY3" fmla="*/ 705426 h 2732811"/>
              <a:gd name="connsiteX4" fmla="*/ 2509951 w 5767616"/>
              <a:gd name="connsiteY4" fmla="*/ 1669919 h 2732811"/>
              <a:gd name="connsiteX5" fmla="*/ 3353314 w 5767616"/>
              <a:gd name="connsiteY5" fmla="*/ 2263888 h 2732811"/>
              <a:gd name="connsiteX6" fmla="*/ 4094658 w 5767616"/>
              <a:gd name="connsiteY6" fmla="*/ 2607766 h 2732811"/>
              <a:gd name="connsiteX7" fmla="*/ 4665740 w 5767616"/>
              <a:gd name="connsiteY7" fmla="*/ 2678105 h 2732811"/>
              <a:gd name="connsiteX8" fmla="*/ 5290505 w 5767616"/>
              <a:gd name="connsiteY8" fmla="*/ 2701550 h 2732811"/>
              <a:gd name="connsiteX9" fmla="*/ 5767616 w 5767616"/>
              <a:gd name="connsiteY9" fmla="*/ 2732811 h 2732811"/>
              <a:gd name="connsiteX0" fmla="*/ 0 w 5767616"/>
              <a:gd name="connsiteY0" fmla="*/ 0 h 2732811"/>
              <a:gd name="connsiteX1" fmla="*/ 700066 w 5767616"/>
              <a:gd name="connsiteY1" fmla="*/ 146581 h 2732811"/>
              <a:gd name="connsiteX2" fmla="*/ 1199653 w 5767616"/>
              <a:gd name="connsiteY2" fmla="*/ 415665 h 2732811"/>
              <a:gd name="connsiteX3" fmla="*/ 1556933 w 5767616"/>
              <a:gd name="connsiteY3" fmla="*/ 705426 h 2732811"/>
              <a:gd name="connsiteX4" fmla="*/ 2509951 w 5767616"/>
              <a:gd name="connsiteY4" fmla="*/ 1669919 h 2732811"/>
              <a:gd name="connsiteX5" fmla="*/ 3353314 w 5767616"/>
              <a:gd name="connsiteY5" fmla="*/ 2263888 h 2732811"/>
              <a:gd name="connsiteX6" fmla="*/ 4094658 w 5767616"/>
              <a:gd name="connsiteY6" fmla="*/ 2607766 h 2732811"/>
              <a:gd name="connsiteX7" fmla="*/ 4665740 w 5767616"/>
              <a:gd name="connsiteY7" fmla="*/ 2678105 h 2732811"/>
              <a:gd name="connsiteX8" fmla="*/ 5290505 w 5767616"/>
              <a:gd name="connsiteY8" fmla="*/ 2701550 h 2732811"/>
              <a:gd name="connsiteX9" fmla="*/ 5767616 w 5767616"/>
              <a:gd name="connsiteY9" fmla="*/ 2732811 h 2732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67616" h="2732811">
                <a:moveTo>
                  <a:pt x="0" y="0"/>
                </a:moveTo>
                <a:cubicBezTo>
                  <a:pt x="345666" y="8773"/>
                  <a:pt x="500124" y="77304"/>
                  <a:pt x="700066" y="146581"/>
                </a:cubicBezTo>
                <a:cubicBezTo>
                  <a:pt x="900008" y="215858"/>
                  <a:pt x="1056842" y="322524"/>
                  <a:pt x="1199653" y="415665"/>
                </a:cubicBezTo>
                <a:cubicBezTo>
                  <a:pt x="1342464" y="508806"/>
                  <a:pt x="1212774" y="431405"/>
                  <a:pt x="1556933" y="705426"/>
                </a:cubicBezTo>
                <a:cubicBezTo>
                  <a:pt x="1815469" y="959959"/>
                  <a:pt x="2210554" y="1410175"/>
                  <a:pt x="2509951" y="1669919"/>
                </a:cubicBezTo>
                <a:cubicBezTo>
                  <a:pt x="2809348" y="1929663"/>
                  <a:pt x="3089196" y="2107580"/>
                  <a:pt x="3353314" y="2263888"/>
                </a:cubicBezTo>
                <a:cubicBezTo>
                  <a:pt x="3617432" y="2420196"/>
                  <a:pt x="3891458" y="2534822"/>
                  <a:pt x="4094658" y="2607766"/>
                </a:cubicBezTo>
                <a:cubicBezTo>
                  <a:pt x="4398853" y="2688525"/>
                  <a:pt x="4466432" y="2662474"/>
                  <a:pt x="4665740" y="2678105"/>
                </a:cubicBezTo>
                <a:cubicBezTo>
                  <a:pt x="4865048" y="2693736"/>
                  <a:pt x="5106859" y="2692432"/>
                  <a:pt x="5290505" y="2701550"/>
                </a:cubicBezTo>
                <a:cubicBezTo>
                  <a:pt x="5474151" y="2710668"/>
                  <a:pt x="5588513" y="2726949"/>
                  <a:pt x="5767616" y="2732811"/>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dirty="0"/>
          </a:p>
        </p:txBody>
      </p:sp>
      <p:sp>
        <p:nvSpPr>
          <p:cNvPr id="78" name="TextovéPole 77">
            <a:extLst>
              <a:ext uri="{FF2B5EF4-FFF2-40B4-BE49-F238E27FC236}">
                <a16:creationId xmlns:a16="http://schemas.microsoft.com/office/drawing/2014/main" id="{AF6E0841-406A-415B-A980-9CE7C375E629}"/>
              </a:ext>
            </a:extLst>
          </p:cNvPr>
          <p:cNvSpPr txBox="1">
            <a:spLocks noChangeArrowheads="1"/>
          </p:cNvSpPr>
          <p:nvPr/>
        </p:nvSpPr>
        <p:spPr bwMode="auto">
          <a:xfrm>
            <a:off x="6249017" y="4360086"/>
            <a:ext cx="3898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1200" dirty="0">
                <a:solidFill>
                  <a:srgbClr val="FF0000"/>
                </a:solidFill>
              </a:rPr>
              <a:t>Q3</a:t>
            </a:r>
          </a:p>
        </p:txBody>
      </p:sp>
      <p:sp>
        <p:nvSpPr>
          <p:cNvPr id="80" name="TextovéPole 79">
            <a:extLst>
              <a:ext uri="{FF2B5EF4-FFF2-40B4-BE49-F238E27FC236}">
                <a16:creationId xmlns:a16="http://schemas.microsoft.com/office/drawing/2014/main" id="{16BA6B27-2063-489F-AB8C-6517F1A17C63}"/>
              </a:ext>
            </a:extLst>
          </p:cNvPr>
          <p:cNvSpPr txBox="1">
            <a:spLocks noChangeArrowheads="1"/>
          </p:cNvSpPr>
          <p:nvPr/>
        </p:nvSpPr>
        <p:spPr bwMode="auto">
          <a:xfrm>
            <a:off x="8655981" y="3908564"/>
            <a:ext cx="62709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dirty="0"/>
              <a:t>&gt;Q4</a:t>
            </a:r>
          </a:p>
        </p:txBody>
      </p:sp>
    </p:spTree>
    <p:extLst>
      <p:ext uri="{BB962C8B-B14F-4D97-AF65-F5344CB8AC3E}">
        <p14:creationId xmlns:p14="http://schemas.microsoft.com/office/powerpoint/2010/main" val="4376348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0"/>
                                        </p:tgtEl>
                                        <p:attrNameLst>
                                          <p:attrName>style.visibility</p:attrName>
                                        </p:attrNameLst>
                                      </p:cBhvr>
                                      <p:to>
                                        <p:strVal val="visible"/>
                                      </p:to>
                                    </p:set>
                                  </p:childTnLst>
                                </p:cTn>
                              </p:par>
                              <p:par>
                                <p:cTn id="13" presetID="10" presetClass="entr" presetSubtype="0" fill="hold" grpId="0" nodeType="withEffect">
                                  <p:stCondLst>
                                    <p:cond delay="0"/>
                                  </p:stCondLst>
                                  <p:childTnLst>
                                    <p:set>
                                      <p:cBhvr>
                                        <p:cTn id="14" dur="1" fill="hold">
                                          <p:stCondLst>
                                            <p:cond delay="0"/>
                                          </p:stCondLst>
                                        </p:cTn>
                                        <p:tgtEl>
                                          <p:spTgt spid="69"/>
                                        </p:tgtEl>
                                        <p:attrNameLst>
                                          <p:attrName>style.visibility</p:attrName>
                                        </p:attrNameLst>
                                      </p:cBhvr>
                                      <p:to>
                                        <p:strVal val="visible"/>
                                      </p:to>
                                    </p:set>
                                    <p:animEffect transition="in" filter="fade">
                                      <p:cBhvr>
                                        <p:cTn id="15" dur="500"/>
                                        <p:tgtEl>
                                          <p:spTgt spid="69"/>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64"/>
                                        </p:tgtEl>
                                        <p:attrNameLst>
                                          <p:attrName>style.visibility</p:attrName>
                                        </p:attrNameLst>
                                      </p:cBhvr>
                                      <p:to>
                                        <p:strVal val="visible"/>
                                      </p:to>
                                    </p:set>
                                  </p:childTnLst>
                                </p:cTn>
                              </p:par>
                              <p:par>
                                <p:cTn id="20" presetID="10" presetClass="entr" presetSubtype="0" fill="hold" grpId="0" nodeType="withEffect">
                                  <p:stCondLst>
                                    <p:cond delay="0"/>
                                  </p:stCondLst>
                                  <p:childTnLst>
                                    <p:set>
                                      <p:cBhvr>
                                        <p:cTn id="21" dur="1" fill="hold">
                                          <p:stCondLst>
                                            <p:cond delay="0"/>
                                          </p:stCondLst>
                                        </p:cTn>
                                        <p:tgtEl>
                                          <p:spTgt spid="70"/>
                                        </p:tgtEl>
                                        <p:attrNameLst>
                                          <p:attrName>style.visibility</p:attrName>
                                        </p:attrNameLst>
                                      </p:cBhvr>
                                      <p:to>
                                        <p:strVal val="visible"/>
                                      </p:to>
                                    </p:set>
                                    <p:animEffect transition="in" filter="fade">
                                      <p:cBhvr>
                                        <p:cTn id="22" dur="500"/>
                                        <p:tgtEl>
                                          <p:spTgt spid="70"/>
                                        </p:tgtEl>
                                      </p:cBhvr>
                                    </p:animEffect>
                                  </p:childTnLst>
                                </p:cTn>
                              </p:par>
                              <p:par>
                                <p:cTn id="23" presetID="10" presetClass="exit" presetSubtype="0" fill="hold" nodeType="withEffect">
                                  <p:stCondLst>
                                    <p:cond delay="0"/>
                                  </p:stCondLst>
                                  <p:childTnLst>
                                    <p:animEffect transition="out" filter="fade">
                                      <p:cBhvr>
                                        <p:cTn id="24" dur="500"/>
                                        <p:tgtEl>
                                          <p:spTgt spid="49"/>
                                        </p:tgtEl>
                                      </p:cBhvr>
                                    </p:animEffect>
                                    <p:set>
                                      <p:cBhvr>
                                        <p:cTn id="25" dur="1" fill="hold">
                                          <p:stCondLst>
                                            <p:cond delay="499"/>
                                          </p:stCondLst>
                                        </p:cTn>
                                        <p:tgtEl>
                                          <p:spTgt spid="49"/>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63"/>
                                        </p:tgtEl>
                                        <p:attrNameLst>
                                          <p:attrName>style.visibility</p:attrName>
                                        </p:attrNameLst>
                                      </p:cBhvr>
                                      <p:to>
                                        <p:strVal val="visible"/>
                                      </p:to>
                                    </p:set>
                                  </p:childTnLst>
                                </p:cTn>
                              </p:par>
                              <p:par>
                                <p:cTn id="30" presetID="10" presetClass="exit" presetSubtype="0" fill="hold" nodeType="withEffect">
                                  <p:stCondLst>
                                    <p:cond delay="0"/>
                                  </p:stCondLst>
                                  <p:childTnLst>
                                    <p:animEffect transition="out" filter="fade">
                                      <p:cBhvr>
                                        <p:cTn id="31" dur="500"/>
                                        <p:tgtEl>
                                          <p:spTgt spid="64"/>
                                        </p:tgtEl>
                                      </p:cBhvr>
                                    </p:animEffect>
                                    <p:set>
                                      <p:cBhvr>
                                        <p:cTn id="32" dur="1" fill="hold">
                                          <p:stCondLst>
                                            <p:cond delay="499"/>
                                          </p:stCondLst>
                                        </p:cTn>
                                        <p:tgtEl>
                                          <p:spTgt spid="64"/>
                                        </p:tgtEl>
                                        <p:attrNameLst>
                                          <p:attrName>style.visibility</p:attrName>
                                        </p:attrNameLst>
                                      </p:cBhvr>
                                      <p:to>
                                        <p:strVal val="hidden"/>
                                      </p:to>
                                    </p:set>
                                  </p:childTnLst>
                                </p:cTn>
                              </p:par>
                              <p:par>
                                <p:cTn id="33" presetID="10" presetClass="entr" presetSubtype="0" fill="hold" grpId="0" nodeType="withEffect">
                                  <p:stCondLst>
                                    <p:cond delay="0"/>
                                  </p:stCondLst>
                                  <p:childTnLst>
                                    <p:set>
                                      <p:cBhvr>
                                        <p:cTn id="34" dur="1" fill="hold">
                                          <p:stCondLst>
                                            <p:cond delay="0"/>
                                          </p:stCondLst>
                                        </p:cTn>
                                        <p:tgtEl>
                                          <p:spTgt spid="71"/>
                                        </p:tgtEl>
                                        <p:attrNameLst>
                                          <p:attrName>style.visibility</p:attrName>
                                        </p:attrNameLst>
                                      </p:cBhvr>
                                      <p:to>
                                        <p:strVal val="visible"/>
                                      </p:to>
                                    </p:set>
                                    <p:animEffect transition="in" filter="fade">
                                      <p:cBhvr>
                                        <p:cTn id="35" dur="500"/>
                                        <p:tgtEl>
                                          <p:spTgt spid="71"/>
                                        </p:tgtEl>
                                      </p:cBhvr>
                                    </p:animEffect>
                                  </p:childTnLst>
                                </p:cTn>
                              </p:par>
                              <p:par>
                                <p:cTn id="36" presetID="1" presetClass="entr" presetSubtype="0" fill="hold" nodeType="withEffect">
                                  <p:stCondLst>
                                    <p:cond delay="0"/>
                                  </p:stCondLst>
                                  <p:childTnLst>
                                    <p:set>
                                      <p:cBhvr>
                                        <p:cTn id="37" dur="1" fill="hold">
                                          <p:stCondLst>
                                            <p:cond delay="0"/>
                                          </p:stCondLst>
                                        </p:cTn>
                                        <p:tgtEl>
                                          <p:spTgt spid="66"/>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77"/>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78"/>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6"/>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65"/>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68"/>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72"/>
                                        </p:tgtEl>
                                        <p:attrNameLst>
                                          <p:attrName>style.visibility</p:attrName>
                                        </p:attrNameLst>
                                      </p:cBhvr>
                                      <p:to>
                                        <p:strVal val="visible"/>
                                      </p:to>
                                    </p:set>
                                  </p:childTnLst>
                                </p:cTn>
                              </p:par>
                              <p:par>
                                <p:cTn id="54" presetID="1" presetClass="entr" presetSubtype="0" fill="hold" nodeType="withEffect">
                                  <p:stCondLst>
                                    <p:cond delay="0"/>
                                  </p:stCondLst>
                                  <p:childTnLst>
                                    <p:set>
                                      <p:cBhvr>
                                        <p:cTn id="55" dur="1" fill="hold">
                                          <p:stCondLst>
                                            <p:cond delay="0"/>
                                          </p:stCondLst>
                                        </p:cTn>
                                        <p:tgtEl>
                                          <p:spTgt spid="47"/>
                                        </p:tgtEl>
                                        <p:attrNameLst>
                                          <p:attrName>style.visibility</p:attrName>
                                        </p:attrNameLst>
                                      </p:cBhvr>
                                      <p:to>
                                        <p:strVal val="visible"/>
                                      </p:to>
                                    </p:set>
                                  </p:childTnLst>
                                </p:cTn>
                              </p:par>
                              <p:par>
                                <p:cTn id="56" presetID="1" presetClass="entr" presetSubtype="0" fill="hold" grpId="0" nodeType="withEffect">
                                  <p:stCondLst>
                                    <p:cond delay="0"/>
                                  </p:stCondLst>
                                  <p:childTnLst>
                                    <p:set>
                                      <p:cBhvr>
                                        <p:cTn id="57" dur="1" fill="hold">
                                          <p:stCondLst>
                                            <p:cond delay="0"/>
                                          </p:stCondLst>
                                        </p:cTn>
                                        <p:tgtEl>
                                          <p:spTgt spid="80"/>
                                        </p:tgtEl>
                                        <p:attrNameLst>
                                          <p:attrName>style.visibility</p:attrName>
                                        </p:attrNameLst>
                                      </p:cBhvr>
                                      <p:to>
                                        <p:strVal val="visible"/>
                                      </p:to>
                                    </p:set>
                                  </p:childTnLst>
                                </p:cTn>
                              </p:par>
                            </p:childTnLst>
                          </p:cTn>
                        </p:par>
                      </p:childTnLst>
                    </p:cTn>
                  </p:par>
                  <p:par>
                    <p:cTn id="58" fill="hold" nodeType="clickPar">
                      <p:stCondLst>
                        <p:cond delay="indefinite"/>
                      </p:stCondLst>
                      <p:childTnLst>
                        <p:par>
                          <p:cTn id="59" fill="hold" nodeType="withGroup">
                            <p:stCondLst>
                              <p:cond delay="0"/>
                            </p:stCondLst>
                            <p:childTnLst>
                              <p:par>
                                <p:cTn id="60" presetID="1" presetClass="entr" presetSubtype="0" fill="hold" nodeType="clickEffect">
                                  <p:stCondLst>
                                    <p:cond delay="0"/>
                                  </p:stCondLst>
                                  <p:childTnLst>
                                    <p:set>
                                      <p:cBhvr>
                                        <p:cTn id="61" dur="1" fill="hold">
                                          <p:stCondLst>
                                            <p:cond delay="0"/>
                                          </p:stCondLst>
                                        </p:cTn>
                                        <p:tgtEl>
                                          <p:spTgt spid="52"/>
                                        </p:tgtEl>
                                        <p:attrNameLst>
                                          <p:attrName>style.visibility</p:attrName>
                                        </p:attrNameLst>
                                      </p:cBhvr>
                                      <p:to>
                                        <p:strVal val="visible"/>
                                      </p:to>
                                    </p:set>
                                  </p:childTnLst>
                                </p:cTn>
                              </p:par>
                              <p:par>
                                <p:cTn id="62" presetID="1" presetClass="entr" presetSubtype="0" fill="hold" nodeType="withEffect">
                                  <p:stCondLst>
                                    <p:cond delay="0"/>
                                  </p:stCondLst>
                                  <p:childTnLst>
                                    <p:set>
                                      <p:cBhvr>
                                        <p:cTn id="63" dur="1" fill="hold">
                                          <p:stCondLst>
                                            <p:cond delay="0"/>
                                          </p:stCondLst>
                                        </p:cTn>
                                        <p:tgtEl>
                                          <p:spTgt spid="79"/>
                                        </p:tgtEl>
                                        <p:attrNameLst>
                                          <p:attrName>style.visibility</p:attrName>
                                        </p:attrNameLst>
                                      </p:cBhvr>
                                      <p:to>
                                        <p:strVal val="visible"/>
                                      </p:to>
                                    </p:set>
                                  </p:childTnLst>
                                </p:cTn>
                              </p:par>
                            </p:childTnLst>
                          </p:cTn>
                        </p:par>
                        <p:par>
                          <p:cTn id="64" fill="hold">
                            <p:stCondLst>
                              <p:cond delay="0"/>
                            </p:stCondLst>
                            <p:childTnLst>
                              <p:par>
                                <p:cTn id="65" presetID="10" presetClass="entr" presetSubtype="0" fill="hold" grpId="0" nodeType="afterEffect">
                                  <p:stCondLst>
                                    <p:cond delay="0"/>
                                  </p:stCondLst>
                                  <p:childTnLst>
                                    <p:set>
                                      <p:cBhvr>
                                        <p:cTn id="66" dur="1" fill="hold">
                                          <p:stCondLst>
                                            <p:cond delay="0"/>
                                          </p:stCondLst>
                                        </p:cTn>
                                        <p:tgtEl>
                                          <p:spTgt spid="81"/>
                                        </p:tgtEl>
                                        <p:attrNameLst>
                                          <p:attrName>style.visibility</p:attrName>
                                        </p:attrNameLst>
                                      </p:cBhvr>
                                      <p:to>
                                        <p:strVal val="visible"/>
                                      </p:to>
                                    </p:set>
                                    <p:animEffect transition="in" filter="fade">
                                      <p:cBhvr>
                                        <p:cTn id="67"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72" grpId="0"/>
      <p:bldP spid="74" grpId="0"/>
      <p:bldP spid="6" grpId="0"/>
      <p:bldP spid="69" grpId="0" animBg="1"/>
      <p:bldP spid="70" grpId="0" animBg="1"/>
      <p:bldP spid="71" grpId="0" animBg="1"/>
      <p:bldP spid="81" grpId="0" animBg="1"/>
      <p:bldP spid="78" grpId="0"/>
      <p:bldP spid="80" grpId="0"/>
    </p:bld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Přímá spojnice 23">
            <a:extLst>
              <a:ext uri="{FF2B5EF4-FFF2-40B4-BE49-F238E27FC236}">
                <a16:creationId xmlns:a16="http://schemas.microsoft.com/office/drawing/2014/main" id="{32831D43-75E6-4A7E-B906-E63445AEEBA1}"/>
              </a:ext>
            </a:extLst>
          </p:cNvPr>
          <p:cNvCxnSpPr>
            <a:cxnSpLocks/>
          </p:cNvCxnSpPr>
          <p:nvPr/>
        </p:nvCxnSpPr>
        <p:spPr>
          <a:xfrm flipH="1">
            <a:off x="3994731" y="3393135"/>
            <a:ext cx="3235325" cy="43656"/>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Obdélník 1">
            <a:extLst>
              <a:ext uri="{FF2B5EF4-FFF2-40B4-BE49-F238E27FC236}">
                <a16:creationId xmlns:a16="http://schemas.microsoft.com/office/drawing/2014/main" id="{FF8C2B36-8625-4568-A7BE-6FDDE125F27D}"/>
              </a:ext>
            </a:extLst>
          </p:cNvPr>
          <p:cNvSpPr/>
          <p:nvPr/>
        </p:nvSpPr>
        <p:spPr>
          <a:xfrm>
            <a:off x="3935416" y="1268413"/>
            <a:ext cx="5761037" cy="41767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cxnSp>
        <p:nvCxnSpPr>
          <p:cNvPr id="4" name="Přímá spojnice 3">
            <a:extLst>
              <a:ext uri="{FF2B5EF4-FFF2-40B4-BE49-F238E27FC236}">
                <a16:creationId xmlns:a16="http://schemas.microsoft.com/office/drawing/2014/main" id="{E75D37C4-8B48-49BA-BF52-766BC79B30CD}"/>
              </a:ext>
            </a:extLst>
          </p:cNvPr>
          <p:cNvCxnSpPr/>
          <p:nvPr/>
        </p:nvCxnSpPr>
        <p:spPr>
          <a:xfrm>
            <a:off x="3863975" y="4524375"/>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Přímá spojnice 7">
            <a:extLst>
              <a:ext uri="{FF2B5EF4-FFF2-40B4-BE49-F238E27FC236}">
                <a16:creationId xmlns:a16="http://schemas.microsoft.com/office/drawing/2014/main" id="{40E61DD2-3DA8-45DB-B414-A0A102CD7110}"/>
              </a:ext>
            </a:extLst>
          </p:cNvPr>
          <p:cNvCxnSpPr/>
          <p:nvPr/>
        </p:nvCxnSpPr>
        <p:spPr>
          <a:xfrm>
            <a:off x="3792541" y="4494213"/>
            <a:ext cx="1047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Přímá spojnice 11">
            <a:extLst>
              <a:ext uri="{FF2B5EF4-FFF2-40B4-BE49-F238E27FC236}">
                <a16:creationId xmlns:a16="http://schemas.microsoft.com/office/drawing/2014/main" id="{BF6ED002-0949-420E-94CA-513D338B621E}"/>
              </a:ext>
            </a:extLst>
          </p:cNvPr>
          <p:cNvCxnSpPr/>
          <p:nvPr/>
        </p:nvCxnSpPr>
        <p:spPr>
          <a:xfrm>
            <a:off x="3830641" y="3548063"/>
            <a:ext cx="1047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Přímá spojnice 12">
            <a:extLst>
              <a:ext uri="{FF2B5EF4-FFF2-40B4-BE49-F238E27FC236}">
                <a16:creationId xmlns:a16="http://schemas.microsoft.com/office/drawing/2014/main" id="{37E3EFEA-636B-4223-9A1A-B49297918183}"/>
              </a:ext>
            </a:extLst>
          </p:cNvPr>
          <p:cNvCxnSpPr/>
          <p:nvPr/>
        </p:nvCxnSpPr>
        <p:spPr>
          <a:xfrm>
            <a:off x="3806828" y="2586038"/>
            <a:ext cx="1063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Přímá spojnice 13">
            <a:extLst>
              <a:ext uri="{FF2B5EF4-FFF2-40B4-BE49-F238E27FC236}">
                <a16:creationId xmlns:a16="http://schemas.microsoft.com/office/drawing/2014/main" id="{871E0710-55A4-48A5-B4D2-8001605A7A6C}"/>
              </a:ext>
            </a:extLst>
          </p:cNvPr>
          <p:cNvCxnSpPr/>
          <p:nvPr/>
        </p:nvCxnSpPr>
        <p:spPr>
          <a:xfrm>
            <a:off x="3814763" y="1628775"/>
            <a:ext cx="106362" cy="0"/>
          </a:xfrm>
          <a:prstGeom prst="line">
            <a:avLst/>
          </a:prstGeom>
        </p:spPr>
        <p:style>
          <a:lnRef idx="1">
            <a:schemeClr val="accent1"/>
          </a:lnRef>
          <a:fillRef idx="0">
            <a:schemeClr val="accent1"/>
          </a:fillRef>
          <a:effectRef idx="0">
            <a:schemeClr val="accent1"/>
          </a:effectRef>
          <a:fontRef idx="minor">
            <a:schemeClr val="tx1"/>
          </a:fontRef>
        </p:style>
      </p:cxnSp>
      <p:sp>
        <p:nvSpPr>
          <p:cNvPr id="124936" name="TextovéPole 9">
            <a:extLst>
              <a:ext uri="{FF2B5EF4-FFF2-40B4-BE49-F238E27FC236}">
                <a16:creationId xmlns:a16="http://schemas.microsoft.com/office/drawing/2014/main" id="{22F6DBC4-EE30-41F6-84A3-5C20573D91F3}"/>
              </a:ext>
            </a:extLst>
          </p:cNvPr>
          <p:cNvSpPr txBox="1">
            <a:spLocks noChangeArrowheads="1"/>
          </p:cNvSpPr>
          <p:nvPr/>
        </p:nvSpPr>
        <p:spPr bwMode="auto">
          <a:xfrm>
            <a:off x="3143253" y="431641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1000</a:t>
            </a:r>
          </a:p>
        </p:txBody>
      </p:sp>
      <p:sp>
        <p:nvSpPr>
          <p:cNvPr id="124937" name="TextovéPole 15">
            <a:extLst>
              <a:ext uri="{FF2B5EF4-FFF2-40B4-BE49-F238E27FC236}">
                <a16:creationId xmlns:a16="http://schemas.microsoft.com/office/drawing/2014/main" id="{42390C1A-EED8-42E3-A013-88AF17BA2313}"/>
              </a:ext>
            </a:extLst>
          </p:cNvPr>
          <p:cNvSpPr txBox="1">
            <a:spLocks noChangeArrowheads="1"/>
          </p:cNvSpPr>
          <p:nvPr/>
        </p:nvSpPr>
        <p:spPr bwMode="auto">
          <a:xfrm>
            <a:off x="3138491" y="3355975"/>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2000</a:t>
            </a:r>
          </a:p>
        </p:txBody>
      </p:sp>
      <p:sp>
        <p:nvSpPr>
          <p:cNvPr id="124938" name="TextovéPole 16">
            <a:extLst>
              <a:ext uri="{FF2B5EF4-FFF2-40B4-BE49-F238E27FC236}">
                <a16:creationId xmlns:a16="http://schemas.microsoft.com/office/drawing/2014/main" id="{D9A2B3D4-1747-423B-9454-AABBFB03380B}"/>
              </a:ext>
            </a:extLst>
          </p:cNvPr>
          <p:cNvSpPr txBox="1">
            <a:spLocks noChangeArrowheads="1"/>
          </p:cNvSpPr>
          <p:nvPr/>
        </p:nvSpPr>
        <p:spPr bwMode="auto">
          <a:xfrm>
            <a:off x="3184528" y="241141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3000</a:t>
            </a:r>
          </a:p>
        </p:txBody>
      </p:sp>
      <p:sp>
        <p:nvSpPr>
          <p:cNvPr id="124939" name="TextovéPole 17">
            <a:extLst>
              <a:ext uri="{FF2B5EF4-FFF2-40B4-BE49-F238E27FC236}">
                <a16:creationId xmlns:a16="http://schemas.microsoft.com/office/drawing/2014/main" id="{C43C7CE7-522E-45EC-8288-035036D0C095}"/>
              </a:ext>
            </a:extLst>
          </p:cNvPr>
          <p:cNvSpPr txBox="1">
            <a:spLocks noChangeArrowheads="1"/>
          </p:cNvSpPr>
          <p:nvPr/>
        </p:nvSpPr>
        <p:spPr bwMode="auto">
          <a:xfrm>
            <a:off x="3187703" y="145256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4000</a:t>
            </a:r>
          </a:p>
        </p:txBody>
      </p:sp>
      <p:sp>
        <p:nvSpPr>
          <p:cNvPr id="124940" name="TextovéPole 18">
            <a:extLst>
              <a:ext uri="{FF2B5EF4-FFF2-40B4-BE49-F238E27FC236}">
                <a16:creationId xmlns:a16="http://schemas.microsoft.com/office/drawing/2014/main" id="{C70865EA-79B7-47F7-8B42-16CC3D3B797D}"/>
              </a:ext>
            </a:extLst>
          </p:cNvPr>
          <p:cNvSpPr txBox="1">
            <a:spLocks noChangeArrowheads="1"/>
          </p:cNvSpPr>
          <p:nvPr/>
        </p:nvSpPr>
        <p:spPr bwMode="auto">
          <a:xfrm>
            <a:off x="3778250" y="5795963"/>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0</a:t>
            </a:r>
          </a:p>
        </p:txBody>
      </p:sp>
      <p:sp>
        <p:nvSpPr>
          <p:cNvPr id="124941" name="TextovéPole 19">
            <a:extLst>
              <a:ext uri="{FF2B5EF4-FFF2-40B4-BE49-F238E27FC236}">
                <a16:creationId xmlns:a16="http://schemas.microsoft.com/office/drawing/2014/main" id="{10EAFF94-C00A-4E4D-B16E-29E2AD6BA959}"/>
              </a:ext>
            </a:extLst>
          </p:cNvPr>
          <p:cNvSpPr txBox="1">
            <a:spLocks noChangeArrowheads="1"/>
          </p:cNvSpPr>
          <p:nvPr/>
        </p:nvSpPr>
        <p:spPr bwMode="auto">
          <a:xfrm>
            <a:off x="4295775"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a:t>
            </a:r>
          </a:p>
        </p:txBody>
      </p:sp>
      <p:sp>
        <p:nvSpPr>
          <p:cNvPr id="124942" name="TextovéPole 20">
            <a:extLst>
              <a:ext uri="{FF2B5EF4-FFF2-40B4-BE49-F238E27FC236}">
                <a16:creationId xmlns:a16="http://schemas.microsoft.com/office/drawing/2014/main" id="{3306185C-EED1-40EB-A8D4-A02FB6B06326}"/>
              </a:ext>
            </a:extLst>
          </p:cNvPr>
          <p:cNvSpPr txBox="1">
            <a:spLocks noChangeArrowheads="1"/>
          </p:cNvSpPr>
          <p:nvPr/>
        </p:nvSpPr>
        <p:spPr bwMode="auto">
          <a:xfrm>
            <a:off x="4862513"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20</a:t>
            </a:r>
          </a:p>
        </p:txBody>
      </p:sp>
      <p:sp>
        <p:nvSpPr>
          <p:cNvPr id="124943" name="TextovéPole 21">
            <a:extLst>
              <a:ext uri="{FF2B5EF4-FFF2-40B4-BE49-F238E27FC236}">
                <a16:creationId xmlns:a16="http://schemas.microsoft.com/office/drawing/2014/main" id="{05B15F0A-342E-4D15-8A3E-53FE9D34E0F2}"/>
              </a:ext>
            </a:extLst>
          </p:cNvPr>
          <p:cNvSpPr txBox="1">
            <a:spLocks noChangeArrowheads="1"/>
          </p:cNvSpPr>
          <p:nvPr/>
        </p:nvSpPr>
        <p:spPr bwMode="auto">
          <a:xfrm>
            <a:off x="5435600"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30</a:t>
            </a:r>
          </a:p>
        </p:txBody>
      </p:sp>
      <p:sp>
        <p:nvSpPr>
          <p:cNvPr id="124944" name="TextovéPole 22">
            <a:extLst>
              <a:ext uri="{FF2B5EF4-FFF2-40B4-BE49-F238E27FC236}">
                <a16:creationId xmlns:a16="http://schemas.microsoft.com/office/drawing/2014/main" id="{B0F8F968-6095-4D32-8094-207E51763CA8}"/>
              </a:ext>
            </a:extLst>
          </p:cNvPr>
          <p:cNvSpPr txBox="1">
            <a:spLocks noChangeArrowheads="1"/>
          </p:cNvSpPr>
          <p:nvPr/>
        </p:nvSpPr>
        <p:spPr bwMode="auto">
          <a:xfrm>
            <a:off x="600868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40</a:t>
            </a:r>
          </a:p>
        </p:txBody>
      </p:sp>
      <p:sp>
        <p:nvSpPr>
          <p:cNvPr id="124945" name="TextovéPole 23">
            <a:extLst>
              <a:ext uri="{FF2B5EF4-FFF2-40B4-BE49-F238E27FC236}">
                <a16:creationId xmlns:a16="http://schemas.microsoft.com/office/drawing/2014/main" id="{676EA388-A12F-4DA4-86BA-651CFEDBE0A4}"/>
              </a:ext>
            </a:extLst>
          </p:cNvPr>
          <p:cNvSpPr txBox="1">
            <a:spLocks noChangeArrowheads="1"/>
          </p:cNvSpPr>
          <p:nvPr/>
        </p:nvSpPr>
        <p:spPr bwMode="auto">
          <a:xfrm>
            <a:off x="6589713"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50</a:t>
            </a:r>
          </a:p>
        </p:txBody>
      </p:sp>
      <p:sp>
        <p:nvSpPr>
          <p:cNvPr id="124946" name="TextovéPole 24">
            <a:extLst>
              <a:ext uri="{FF2B5EF4-FFF2-40B4-BE49-F238E27FC236}">
                <a16:creationId xmlns:a16="http://schemas.microsoft.com/office/drawing/2014/main" id="{E1388C76-3355-41B1-B3D9-6EAF0ED58BB0}"/>
              </a:ext>
            </a:extLst>
          </p:cNvPr>
          <p:cNvSpPr txBox="1">
            <a:spLocks noChangeArrowheads="1"/>
          </p:cNvSpPr>
          <p:nvPr/>
        </p:nvSpPr>
        <p:spPr bwMode="auto">
          <a:xfrm>
            <a:off x="717073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60</a:t>
            </a:r>
          </a:p>
        </p:txBody>
      </p:sp>
      <p:sp>
        <p:nvSpPr>
          <p:cNvPr id="124947" name="TextovéPole 25">
            <a:extLst>
              <a:ext uri="{FF2B5EF4-FFF2-40B4-BE49-F238E27FC236}">
                <a16:creationId xmlns:a16="http://schemas.microsoft.com/office/drawing/2014/main" id="{F5519763-571E-4A76-B400-6ABE06DE3DBD}"/>
              </a:ext>
            </a:extLst>
          </p:cNvPr>
          <p:cNvSpPr txBox="1">
            <a:spLocks noChangeArrowheads="1"/>
          </p:cNvSpPr>
          <p:nvPr/>
        </p:nvSpPr>
        <p:spPr bwMode="auto">
          <a:xfrm>
            <a:off x="773588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70</a:t>
            </a:r>
          </a:p>
        </p:txBody>
      </p:sp>
      <p:sp>
        <p:nvSpPr>
          <p:cNvPr id="124948" name="TextovéPole 26">
            <a:extLst>
              <a:ext uri="{FF2B5EF4-FFF2-40B4-BE49-F238E27FC236}">
                <a16:creationId xmlns:a16="http://schemas.microsoft.com/office/drawing/2014/main" id="{5F709492-EE61-4216-80E4-7F12601EE17D}"/>
              </a:ext>
            </a:extLst>
          </p:cNvPr>
          <p:cNvSpPr txBox="1">
            <a:spLocks noChangeArrowheads="1"/>
          </p:cNvSpPr>
          <p:nvPr/>
        </p:nvSpPr>
        <p:spPr bwMode="auto">
          <a:xfrm>
            <a:off x="8308975"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80</a:t>
            </a:r>
          </a:p>
        </p:txBody>
      </p:sp>
      <p:sp>
        <p:nvSpPr>
          <p:cNvPr id="124949" name="TextovéPole 27">
            <a:extLst>
              <a:ext uri="{FF2B5EF4-FFF2-40B4-BE49-F238E27FC236}">
                <a16:creationId xmlns:a16="http://schemas.microsoft.com/office/drawing/2014/main" id="{C56AC88C-82EC-4005-A35C-04148158A6B9}"/>
              </a:ext>
            </a:extLst>
          </p:cNvPr>
          <p:cNvSpPr txBox="1">
            <a:spLocks noChangeArrowheads="1"/>
          </p:cNvSpPr>
          <p:nvPr/>
        </p:nvSpPr>
        <p:spPr bwMode="auto">
          <a:xfrm>
            <a:off x="8878888" y="5580063"/>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90</a:t>
            </a:r>
          </a:p>
        </p:txBody>
      </p:sp>
      <p:sp>
        <p:nvSpPr>
          <p:cNvPr id="124950" name="TextovéPole 28">
            <a:extLst>
              <a:ext uri="{FF2B5EF4-FFF2-40B4-BE49-F238E27FC236}">
                <a16:creationId xmlns:a16="http://schemas.microsoft.com/office/drawing/2014/main" id="{373116E2-FA66-482E-8469-CE858BACC8B0}"/>
              </a:ext>
            </a:extLst>
          </p:cNvPr>
          <p:cNvSpPr txBox="1">
            <a:spLocks noChangeArrowheads="1"/>
          </p:cNvSpPr>
          <p:nvPr/>
        </p:nvSpPr>
        <p:spPr bwMode="auto">
          <a:xfrm>
            <a:off x="9409116" y="5578475"/>
            <a:ext cx="5693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100</a:t>
            </a:r>
          </a:p>
        </p:txBody>
      </p:sp>
      <p:sp>
        <p:nvSpPr>
          <p:cNvPr id="124951" name="TextovéPole 29">
            <a:extLst>
              <a:ext uri="{FF2B5EF4-FFF2-40B4-BE49-F238E27FC236}">
                <a16:creationId xmlns:a16="http://schemas.microsoft.com/office/drawing/2014/main" id="{C09D5C94-68AB-4E92-9484-915A957EE8BB}"/>
              </a:ext>
            </a:extLst>
          </p:cNvPr>
          <p:cNvSpPr txBox="1">
            <a:spLocks noChangeArrowheads="1"/>
          </p:cNvSpPr>
          <p:nvPr/>
        </p:nvSpPr>
        <p:spPr bwMode="auto">
          <a:xfrm>
            <a:off x="3536950" y="5260975"/>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0</a:t>
            </a:r>
          </a:p>
        </p:txBody>
      </p:sp>
      <p:cxnSp>
        <p:nvCxnSpPr>
          <p:cNvPr id="15" name="Přímá spojnice 14">
            <a:extLst>
              <a:ext uri="{FF2B5EF4-FFF2-40B4-BE49-F238E27FC236}">
                <a16:creationId xmlns:a16="http://schemas.microsoft.com/office/drawing/2014/main" id="{71EFE5A0-6A3D-4D42-A853-092A64DD1980}"/>
              </a:ext>
            </a:extLst>
          </p:cNvPr>
          <p:cNvCxnSpPr/>
          <p:nvPr/>
        </p:nvCxnSpPr>
        <p:spPr>
          <a:xfrm flipH="1">
            <a:off x="3935413" y="5445125"/>
            <a:ext cx="0" cy="1841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Přímá spojnice 32">
            <a:extLst>
              <a:ext uri="{FF2B5EF4-FFF2-40B4-BE49-F238E27FC236}">
                <a16:creationId xmlns:a16="http://schemas.microsoft.com/office/drawing/2014/main" id="{544E241B-6F3D-4F5C-A3C5-3EFC7ED41D6A}"/>
              </a:ext>
            </a:extLst>
          </p:cNvPr>
          <p:cNvCxnSpPr/>
          <p:nvPr/>
        </p:nvCxnSpPr>
        <p:spPr>
          <a:xfrm>
            <a:off x="4511675"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Přímá spojnice 33">
            <a:extLst>
              <a:ext uri="{FF2B5EF4-FFF2-40B4-BE49-F238E27FC236}">
                <a16:creationId xmlns:a16="http://schemas.microsoft.com/office/drawing/2014/main" id="{540454CB-8E71-46B4-A8F3-57ABF47A0683}"/>
              </a:ext>
            </a:extLst>
          </p:cNvPr>
          <p:cNvCxnSpPr/>
          <p:nvPr/>
        </p:nvCxnSpPr>
        <p:spPr>
          <a:xfrm>
            <a:off x="50800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Přímá spojnice 34">
            <a:extLst>
              <a:ext uri="{FF2B5EF4-FFF2-40B4-BE49-F238E27FC236}">
                <a16:creationId xmlns:a16="http://schemas.microsoft.com/office/drawing/2014/main" id="{0AFC3305-E16F-4ABE-B1E1-1E88844764FD}"/>
              </a:ext>
            </a:extLst>
          </p:cNvPr>
          <p:cNvCxnSpPr/>
          <p:nvPr/>
        </p:nvCxnSpPr>
        <p:spPr>
          <a:xfrm>
            <a:off x="564673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Přímá spojnice 50">
            <a:extLst>
              <a:ext uri="{FF2B5EF4-FFF2-40B4-BE49-F238E27FC236}">
                <a16:creationId xmlns:a16="http://schemas.microsoft.com/office/drawing/2014/main" id="{6B67FA94-CAD7-4AC9-A217-79408215593A}"/>
              </a:ext>
            </a:extLst>
          </p:cNvPr>
          <p:cNvCxnSpPr/>
          <p:nvPr/>
        </p:nvCxnSpPr>
        <p:spPr>
          <a:xfrm>
            <a:off x="6232525"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Přímá spojnice 54">
            <a:extLst>
              <a:ext uri="{FF2B5EF4-FFF2-40B4-BE49-F238E27FC236}">
                <a16:creationId xmlns:a16="http://schemas.microsoft.com/office/drawing/2014/main" id="{DBF23ADB-04C6-438A-B982-223BEC9D3C44}"/>
              </a:ext>
            </a:extLst>
          </p:cNvPr>
          <p:cNvCxnSpPr/>
          <p:nvPr/>
        </p:nvCxnSpPr>
        <p:spPr>
          <a:xfrm>
            <a:off x="68087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Přímá spojnice 55">
            <a:extLst>
              <a:ext uri="{FF2B5EF4-FFF2-40B4-BE49-F238E27FC236}">
                <a16:creationId xmlns:a16="http://schemas.microsoft.com/office/drawing/2014/main" id="{1D5F54A5-97ED-49BA-BE4C-B6F050A19CDE}"/>
              </a:ext>
            </a:extLst>
          </p:cNvPr>
          <p:cNvCxnSpPr/>
          <p:nvPr/>
        </p:nvCxnSpPr>
        <p:spPr>
          <a:xfrm>
            <a:off x="73914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Přímá spojnice 56">
            <a:extLst>
              <a:ext uri="{FF2B5EF4-FFF2-40B4-BE49-F238E27FC236}">
                <a16:creationId xmlns:a16="http://schemas.microsoft.com/office/drawing/2014/main" id="{6E12B605-83D7-4966-9EAE-08952F77431D}"/>
              </a:ext>
            </a:extLst>
          </p:cNvPr>
          <p:cNvCxnSpPr/>
          <p:nvPr/>
        </p:nvCxnSpPr>
        <p:spPr>
          <a:xfrm>
            <a:off x="79756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Přímá spojnice 57">
            <a:extLst>
              <a:ext uri="{FF2B5EF4-FFF2-40B4-BE49-F238E27FC236}">
                <a16:creationId xmlns:a16="http://schemas.microsoft.com/office/drawing/2014/main" id="{51FFCEE5-B888-496D-ABDE-487612EC39F5}"/>
              </a:ext>
            </a:extLst>
          </p:cNvPr>
          <p:cNvCxnSpPr/>
          <p:nvPr/>
        </p:nvCxnSpPr>
        <p:spPr>
          <a:xfrm>
            <a:off x="85359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Přímá spojnice 58">
            <a:extLst>
              <a:ext uri="{FF2B5EF4-FFF2-40B4-BE49-F238E27FC236}">
                <a16:creationId xmlns:a16="http://schemas.microsoft.com/office/drawing/2014/main" id="{7B63094E-CAC8-4E6B-930D-81805EA61492}"/>
              </a:ext>
            </a:extLst>
          </p:cNvPr>
          <p:cNvCxnSpPr/>
          <p:nvPr/>
        </p:nvCxnSpPr>
        <p:spPr>
          <a:xfrm>
            <a:off x="91201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Přímá spojnice 59">
            <a:extLst>
              <a:ext uri="{FF2B5EF4-FFF2-40B4-BE49-F238E27FC236}">
                <a16:creationId xmlns:a16="http://schemas.microsoft.com/office/drawing/2014/main" id="{53D2F05E-ED7F-44E4-876F-F89052564600}"/>
              </a:ext>
            </a:extLst>
          </p:cNvPr>
          <p:cNvCxnSpPr/>
          <p:nvPr/>
        </p:nvCxnSpPr>
        <p:spPr>
          <a:xfrm>
            <a:off x="97043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4964" name="TextovéPole 4">
            <a:extLst>
              <a:ext uri="{FF2B5EF4-FFF2-40B4-BE49-F238E27FC236}">
                <a16:creationId xmlns:a16="http://schemas.microsoft.com/office/drawing/2014/main" id="{DF77EF9A-6B04-4AAA-A908-16C13DC21B2E}"/>
              </a:ext>
            </a:extLst>
          </p:cNvPr>
          <p:cNvSpPr txBox="1">
            <a:spLocks noChangeArrowheads="1"/>
          </p:cNvSpPr>
          <p:nvPr/>
        </p:nvSpPr>
        <p:spPr bwMode="auto">
          <a:xfrm>
            <a:off x="4440238" y="476250"/>
            <a:ext cx="5067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a:t>Fick principle:  VO</a:t>
            </a:r>
            <a:r>
              <a:rPr lang="cs-CZ" altLang="cs-CZ" sz="2000" b="1" baseline="-25000"/>
              <a:t>2</a:t>
            </a:r>
            <a:r>
              <a:rPr lang="cs-CZ" altLang="cs-CZ" sz="2000" b="1"/>
              <a:t> = Q x [CaO</a:t>
            </a:r>
            <a:r>
              <a:rPr lang="cs-CZ" altLang="cs-CZ" sz="2000" b="1" baseline="-25000"/>
              <a:t>2</a:t>
            </a:r>
            <a:r>
              <a:rPr lang="cs-CZ" altLang="cs-CZ" sz="2000" b="1"/>
              <a:t> – CvO</a:t>
            </a:r>
            <a:r>
              <a:rPr lang="cs-CZ" altLang="cs-CZ" sz="2000" b="1" baseline="-25000"/>
              <a:t>2</a:t>
            </a:r>
            <a:r>
              <a:rPr lang="cs-CZ" altLang="cs-CZ" sz="2000" b="1"/>
              <a:t>]</a:t>
            </a:r>
          </a:p>
        </p:txBody>
      </p:sp>
      <p:cxnSp>
        <p:nvCxnSpPr>
          <p:cNvPr id="43" name="Přímá spojnice 42">
            <a:extLst>
              <a:ext uri="{FF2B5EF4-FFF2-40B4-BE49-F238E27FC236}">
                <a16:creationId xmlns:a16="http://schemas.microsoft.com/office/drawing/2014/main" id="{79251207-B29B-498D-BBA2-45024A1CFBFE}"/>
              </a:ext>
            </a:extLst>
          </p:cNvPr>
          <p:cNvCxnSpPr>
            <a:cxnSpLocks/>
          </p:cNvCxnSpPr>
          <p:nvPr/>
        </p:nvCxnSpPr>
        <p:spPr>
          <a:xfrm flipV="1">
            <a:off x="3935413" y="3390251"/>
            <a:ext cx="779462" cy="205487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24971" name="TextovéPole 61">
            <a:extLst>
              <a:ext uri="{FF2B5EF4-FFF2-40B4-BE49-F238E27FC236}">
                <a16:creationId xmlns:a16="http://schemas.microsoft.com/office/drawing/2014/main" id="{5FEE0821-C793-4A85-BF47-10FD844D3BD3}"/>
              </a:ext>
            </a:extLst>
          </p:cNvPr>
          <p:cNvSpPr txBox="1">
            <a:spLocks noChangeArrowheads="1"/>
          </p:cNvSpPr>
          <p:nvPr/>
        </p:nvSpPr>
        <p:spPr bwMode="auto">
          <a:xfrm>
            <a:off x="7248525" y="3203575"/>
            <a:ext cx="6030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VO</a:t>
            </a:r>
            <a:r>
              <a:rPr lang="cs-CZ" altLang="cs-CZ" baseline="-25000"/>
              <a:t>2</a:t>
            </a:r>
          </a:p>
        </p:txBody>
      </p:sp>
      <p:sp>
        <p:nvSpPr>
          <p:cNvPr id="47" name="Volný tvar 46">
            <a:extLst>
              <a:ext uri="{FF2B5EF4-FFF2-40B4-BE49-F238E27FC236}">
                <a16:creationId xmlns:a16="http://schemas.microsoft.com/office/drawing/2014/main" id="{90A3F61D-514E-4B64-A984-D232DB0C897B}"/>
              </a:ext>
            </a:extLst>
          </p:cNvPr>
          <p:cNvSpPr/>
          <p:nvPr/>
        </p:nvSpPr>
        <p:spPr>
          <a:xfrm>
            <a:off x="3935413" y="3517903"/>
            <a:ext cx="5740400" cy="1927225"/>
          </a:xfrm>
          <a:custGeom>
            <a:avLst/>
            <a:gdLst>
              <a:gd name="connsiteX0" fmla="*/ 0 w 5744308"/>
              <a:gd name="connsiteY0" fmla="*/ 0 h 3868615"/>
              <a:gd name="connsiteX1" fmla="*/ 328247 w 5744308"/>
              <a:gd name="connsiteY1" fmla="*/ 78153 h 3868615"/>
              <a:gd name="connsiteX2" fmla="*/ 640862 w 5744308"/>
              <a:gd name="connsiteY2" fmla="*/ 203200 h 3868615"/>
              <a:gd name="connsiteX3" fmla="*/ 859693 w 5744308"/>
              <a:gd name="connsiteY3" fmla="*/ 359507 h 3868615"/>
              <a:gd name="connsiteX4" fmla="*/ 1101970 w 5744308"/>
              <a:gd name="connsiteY4" fmla="*/ 601784 h 3868615"/>
              <a:gd name="connsiteX5" fmla="*/ 2805723 w 5744308"/>
              <a:gd name="connsiteY5" fmla="*/ 2805723 h 3868615"/>
              <a:gd name="connsiteX6" fmla="*/ 3438770 w 5744308"/>
              <a:gd name="connsiteY6" fmla="*/ 3298092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40862 w 5744308"/>
              <a:gd name="connsiteY2" fmla="*/ 203200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687754 w 5744308"/>
              <a:gd name="connsiteY1" fmla="*/ 234461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0523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1101970 w 5744308"/>
              <a:gd name="connsiteY1" fmla="*/ 601784 h 3868615"/>
              <a:gd name="connsiteX2" fmla="*/ 2805723 w 5744308"/>
              <a:gd name="connsiteY2" fmla="*/ 2805723 h 3868615"/>
              <a:gd name="connsiteX3" fmla="*/ 3438770 w 5744308"/>
              <a:gd name="connsiteY3" fmla="*/ 3329354 h 3868615"/>
              <a:gd name="connsiteX4" fmla="*/ 3993662 w 5744308"/>
              <a:gd name="connsiteY4" fmla="*/ 3618523 h 3868615"/>
              <a:gd name="connsiteX5" fmla="*/ 4032739 w 5744308"/>
              <a:gd name="connsiteY5" fmla="*/ 3595077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211015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945968 w 5744308"/>
              <a:gd name="connsiteY2" fmla="*/ 385944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1101970 w 5744308"/>
              <a:gd name="connsiteY1" fmla="*/ 601784 h 3868615"/>
              <a:gd name="connsiteX2" fmla="*/ 2711938 w 5744308"/>
              <a:gd name="connsiteY2" fmla="*/ 2665046 h 3868615"/>
              <a:gd name="connsiteX3" fmla="*/ 3438770 w 5744308"/>
              <a:gd name="connsiteY3" fmla="*/ 3329354 h 3868615"/>
              <a:gd name="connsiteX4" fmla="*/ 3993662 w 5744308"/>
              <a:gd name="connsiteY4" fmla="*/ 3618523 h 3868615"/>
              <a:gd name="connsiteX5" fmla="*/ 4657970 w 5744308"/>
              <a:gd name="connsiteY5" fmla="*/ 3767016 h 3868615"/>
              <a:gd name="connsiteX6" fmla="*/ 5205047 w 5744308"/>
              <a:gd name="connsiteY6" fmla="*/ 3845169 h 3868615"/>
              <a:gd name="connsiteX7" fmla="*/ 5744308 w 5744308"/>
              <a:gd name="connsiteY7"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29812 w 5744308"/>
              <a:gd name="connsiteY1" fmla="*/ 168642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75384"/>
              <a:gd name="connsiteY0" fmla="*/ 660199 h 3762906"/>
              <a:gd name="connsiteX1" fmla="*/ 629813 w 5775384"/>
              <a:gd name="connsiteY1" fmla="*/ 16041 h 3762906"/>
              <a:gd name="connsiteX2" fmla="*/ 945429 w 5775384"/>
              <a:gd name="connsiteY2" fmla="*/ 237861 h 3762906"/>
              <a:gd name="connsiteX3" fmla="*/ 1312946 w 5775384"/>
              <a:gd name="connsiteY3" fmla="*/ 637704 h 3762906"/>
              <a:gd name="connsiteX4" fmla="*/ 2945003 w 5775384"/>
              <a:gd name="connsiteY4" fmla="*/ 2481183 h 3762906"/>
              <a:gd name="connsiteX5" fmla="*/ 3609684 w 5775384"/>
              <a:gd name="connsiteY5" fmla="*/ 3192383 h 3762906"/>
              <a:gd name="connsiteX6" fmla="*/ 4125733 w 5775384"/>
              <a:gd name="connsiteY6" fmla="*/ 3520630 h 3762906"/>
              <a:gd name="connsiteX7" fmla="*/ 4689046 w 5775384"/>
              <a:gd name="connsiteY7" fmla="*/ 3661307 h 3762906"/>
              <a:gd name="connsiteX8" fmla="*/ 5236123 w 5775384"/>
              <a:gd name="connsiteY8" fmla="*/ 3739460 h 3762906"/>
              <a:gd name="connsiteX9" fmla="*/ 5775384 w 5775384"/>
              <a:gd name="connsiteY9" fmla="*/ 3762906 h 3762906"/>
              <a:gd name="connsiteX0" fmla="*/ 0 w 5775384"/>
              <a:gd name="connsiteY0" fmla="*/ 436779 h 3539486"/>
              <a:gd name="connsiteX1" fmla="*/ 715270 w 5775384"/>
              <a:gd name="connsiteY1" fmla="*/ 597605 h 3539486"/>
              <a:gd name="connsiteX2" fmla="*/ 945429 w 5775384"/>
              <a:gd name="connsiteY2" fmla="*/ 14441 h 3539486"/>
              <a:gd name="connsiteX3" fmla="*/ 1312946 w 5775384"/>
              <a:gd name="connsiteY3" fmla="*/ 414284 h 3539486"/>
              <a:gd name="connsiteX4" fmla="*/ 2945003 w 5775384"/>
              <a:gd name="connsiteY4" fmla="*/ 2257763 h 3539486"/>
              <a:gd name="connsiteX5" fmla="*/ 3609684 w 5775384"/>
              <a:gd name="connsiteY5" fmla="*/ 2968963 h 3539486"/>
              <a:gd name="connsiteX6" fmla="*/ 4125733 w 5775384"/>
              <a:gd name="connsiteY6" fmla="*/ 3297210 h 3539486"/>
              <a:gd name="connsiteX7" fmla="*/ 4689046 w 5775384"/>
              <a:gd name="connsiteY7" fmla="*/ 3437887 h 3539486"/>
              <a:gd name="connsiteX8" fmla="*/ 5236123 w 5775384"/>
              <a:gd name="connsiteY8" fmla="*/ 3516040 h 3539486"/>
              <a:gd name="connsiteX9" fmla="*/ 5775384 w 5775384"/>
              <a:gd name="connsiteY9" fmla="*/ 3539486 h 3539486"/>
              <a:gd name="connsiteX0" fmla="*/ 0 w 5775384"/>
              <a:gd name="connsiteY0" fmla="*/ 69675 h 3172382"/>
              <a:gd name="connsiteX1" fmla="*/ 715270 w 5775384"/>
              <a:gd name="connsiteY1" fmla="*/ 230501 h 3172382"/>
              <a:gd name="connsiteX2" fmla="*/ 1093036 w 5775384"/>
              <a:gd name="connsiteY2" fmla="*/ 467952 h 3172382"/>
              <a:gd name="connsiteX3" fmla="*/ 1312946 w 5775384"/>
              <a:gd name="connsiteY3" fmla="*/ 47180 h 3172382"/>
              <a:gd name="connsiteX4" fmla="*/ 2945003 w 5775384"/>
              <a:gd name="connsiteY4" fmla="*/ 1890659 h 3172382"/>
              <a:gd name="connsiteX5" fmla="*/ 3609684 w 5775384"/>
              <a:gd name="connsiteY5" fmla="*/ 2601859 h 3172382"/>
              <a:gd name="connsiteX6" fmla="*/ 4125733 w 5775384"/>
              <a:gd name="connsiteY6" fmla="*/ 2930106 h 3172382"/>
              <a:gd name="connsiteX7" fmla="*/ 4689046 w 5775384"/>
              <a:gd name="connsiteY7" fmla="*/ 3070783 h 3172382"/>
              <a:gd name="connsiteX8" fmla="*/ 5236123 w 5775384"/>
              <a:gd name="connsiteY8" fmla="*/ 3148936 h 3172382"/>
              <a:gd name="connsiteX9" fmla="*/ 5775384 w 5775384"/>
              <a:gd name="connsiteY9" fmla="*/ 3172382 h 3172382"/>
              <a:gd name="connsiteX0" fmla="*/ 0 w 5775384"/>
              <a:gd name="connsiteY0" fmla="*/ 30353 h 3133060"/>
              <a:gd name="connsiteX1" fmla="*/ 715270 w 5775384"/>
              <a:gd name="connsiteY1" fmla="*/ 191179 h 3133060"/>
              <a:gd name="connsiteX2" fmla="*/ 1093036 w 5775384"/>
              <a:gd name="connsiteY2" fmla="*/ 428630 h 3133060"/>
              <a:gd name="connsiteX3" fmla="*/ 1312946 w 5775384"/>
              <a:gd name="connsiteY3" fmla="*/ 7858 h 3133060"/>
              <a:gd name="connsiteX4" fmla="*/ 1758921 w 5775384"/>
              <a:gd name="connsiteY4" fmla="*/ 918106 h 3133060"/>
              <a:gd name="connsiteX5" fmla="*/ 2945003 w 5775384"/>
              <a:gd name="connsiteY5" fmla="*/ 1851337 h 3133060"/>
              <a:gd name="connsiteX6" fmla="*/ 3609684 w 5775384"/>
              <a:gd name="connsiteY6" fmla="*/ 2562537 h 3133060"/>
              <a:gd name="connsiteX7" fmla="*/ 4125733 w 5775384"/>
              <a:gd name="connsiteY7" fmla="*/ 2890784 h 3133060"/>
              <a:gd name="connsiteX8" fmla="*/ 4689046 w 5775384"/>
              <a:gd name="connsiteY8" fmla="*/ 3031461 h 3133060"/>
              <a:gd name="connsiteX9" fmla="*/ 5236123 w 5775384"/>
              <a:gd name="connsiteY9" fmla="*/ 3109614 h 3133060"/>
              <a:gd name="connsiteX10" fmla="*/ 5775384 w 5775384"/>
              <a:gd name="connsiteY10" fmla="*/ 3133060 h 3133060"/>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58921 w 5775384"/>
              <a:gd name="connsiteY4" fmla="*/ 887753 h 3102707"/>
              <a:gd name="connsiteX5" fmla="*/ 2945003 w 5775384"/>
              <a:gd name="connsiteY5" fmla="*/ 1820984 h 3102707"/>
              <a:gd name="connsiteX6" fmla="*/ 3609684 w 5775384"/>
              <a:gd name="connsiteY6" fmla="*/ 2532184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945003 w 5775384"/>
              <a:gd name="connsiteY5" fmla="*/ 1820984 h 3102707"/>
              <a:gd name="connsiteX6" fmla="*/ 3609684 w 5775384"/>
              <a:gd name="connsiteY6" fmla="*/ 2532184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945003 w 5775384"/>
              <a:gd name="connsiteY5" fmla="*/ 1820984 h 3102707"/>
              <a:gd name="connsiteX6" fmla="*/ 3609684 w 5775384"/>
              <a:gd name="connsiteY6" fmla="*/ 2532184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719708 w 5775384"/>
              <a:gd name="connsiteY5" fmla="*/ 1883507 h 3102707"/>
              <a:gd name="connsiteX6" fmla="*/ 3609684 w 5775384"/>
              <a:gd name="connsiteY6" fmla="*/ 2532184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719708 w 5775384"/>
              <a:gd name="connsiteY5" fmla="*/ 1883507 h 3102707"/>
              <a:gd name="connsiteX6" fmla="*/ 3438770 w 5775384"/>
              <a:gd name="connsiteY6" fmla="*/ 2665045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719708 w 5775384"/>
              <a:gd name="connsiteY5" fmla="*/ 1883507 h 3102707"/>
              <a:gd name="connsiteX6" fmla="*/ 3438770 w 5775384"/>
              <a:gd name="connsiteY6" fmla="*/ 2665045 h 3102707"/>
              <a:gd name="connsiteX7" fmla="*/ 4117964 w 5775384"/>
              <a:gd name="connsiteY7" fmla="*/ 2930769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719708 w 5775384"/>
              <a:gd name="connsiteY5" fmla="*/ 1883507 h 3102707"/>
              <a:gd name="connsiteX6" fmla="*/ 3438770 w 5775384"/>
              <a:gd name="connsiteY6" fmla="*/ 2665045 h 3102707"/>
              <a:gd name="connsiteX7" fmla="*/ 4117964 w 5775384"/>
              <a:gd name="connsiteY7" fmla="*/ 2930769 h 3102707"/>
              <a:gd name="connsiteX8" fmla="*/ 4689046 w 5775384"/>
              <a:gd name="connsiteY8" fmla="*/ 3001108 h 3102707"/>
              <a:gd name="connsiteX9" fmla="*/ 5313811 w 5775384"/>
              <a:gd name="connsiteY9" fmla="*/ 3024553 h 3102707"/>
              <a:gd name="connsiteX10" fmla="*/ 5775384 w 5775384"/>
              <a:gd name="connsiteY10" fmla="*/ 3102707 h 3102707"/>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7846 w 5790922"/>
              <a:gd name="connsiteY4" fmla="*/ 919014 h 3055814"/>
              <a:gd name="connsiteX5" fmla="*/ 2719708 w 5790922"/>
              <a:gd name="connsiteY5" fmla="*/ 1883507 h 3055814"/>
              <a:gd name="connsiteX6" fmla="*/ 3438770 w 5790922"/>
              <a:gd name="connsiteY6" fmla="*/ 2665045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7846 w 5790922"/>
              <a:gd name="connsiteY4" fmla="*/ 919014 h 3055814"/>
              <a:gd name="connsiteX5" fmla="*/ 2719708 w 5790922"/>
              <a:gd name="connsiteY5" fmla="*/ 1883507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0077 w 5790922"/>
              <a:gd name="connsiteY4" fmla="*/ 981537 h 3055814"/>
              <a:gd name="connsiteX5" fmla="*/ 2719708 w 5790922"/>
              <a:gd name="connsiteY5" fmla="*/ 1883507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0077 w 5790922"/>
              <a:gd name="connsiteY4" fmla="*/ 981537 h 3055814"/>
              <a:gd name="connsiteX5" fmla="*/ 2719708 w 5790922"/>
              <a:gd name="connsiteY5" fmla="*/ 1883507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0077 w 5790922"/>
              <a:gd name="connsiteY4" fmla="*/ 981537 h 3055814"/>
              <a:gd name="connsiteX5" fmla="*/ 2673096 w 5790922"/>
              <a:gd name="connsiteY5" fmla="*/ 1930399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0077 w 5790922"/>
              <a:gd name="connsiteY4" fmla="*/ 981537 h 3055814"/>
              <a:gd name="connsiteX5" fmla="*/ 2673096 w 5790922"/>
              <a:gd name="connsiteY5" fmla="*/ 1930399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297408 w 5790922"/>
              <a:gd name="connsiteY3" fmla="*/ 610550 h 3055814"/>
              <a:gd name="connsiteX4" fmla="*/ 1720077 w 5790922"/>
              <a:gd name="connsiteY4" fmla="*/ 981537 h 3055814"/>
              <a:gd name="connsiteX5" fmla="*/ 2673096 w 5790922"/>
              <a:gd name="connsiteY5" fmla="*/ 1930399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297408 w 5790922"/>
              <a:gd name="connsiteY4" fmla="*/ 610550 h 3055814"/>
              <a:gd name="connsiteX5" fmla="*/ 1720077 w 5790922"/>
              <a:gd name="connsiteY5" fmla="*/ 981537 h 3055814"/>
              <a:gd name="connsiteX6" fmla="*/ 2673096 w 5790922"/>
              <a:gd name="connsiteY6" fmla="*/ 1930399 h 3055814"/>
              <a:gd name="connsiteX7" fmla="*/ 3376620 w 5790922"/>
              <a:gd name="connsiteY7" fmla="*/ 2586891 h 3055814"/>
              <a:gd name="connsiteX8" fmla="*/ 4117964 w 5790922"/>
              <a:gd name="connsiteY8" fmla="*/ 2930769 h 3055814"/>
              <a:gd name="connsiteX9" fmla="*/ 4689046 w 5790922"/>
              <a:gd name="connsiteY9" fmla="*/ 3001108 h 3055814"/>
              <a:gd name="connsiteX10" fmla="*/ 5313811 w 5790922"/>
              <a:gd name="connsiteY10" fmla="*/ 3024553 h 3055814"/>
              <a:gd name="connsiteX11" fmla="*/ 5790922 w 5790922"/>
              <a:gd name="connsiteY11"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297408 w 5790922"/>
              <a:gd name="connsiteY4" fmla="*/ 610550 h 3055814"/>
              <a:gd name="connsiteX5" fmla="*/ 1720077 w 5790922"/>
              <a:gd name="connsiteY5" fmla="*/ 981537 h 3055814"/>
              <a:gd name="connsiteX6" fmla="*/ 2673096 w 5790922"/>
              <a:gd name="connsiteY6" fmla="*/ 1930399 h 3055814"/>
              <a:gd name="connsiteX7" fmla="*/ 3376620 w 5790922"/>
              <a:gd name="connsiteY7" fmla="*/ 2586891 h 3055814"/>
              <a:gd name="connsiteX8" fmla="*/ 4117964 w 5790922"/>
              <a:gd name="connsiteY8" fmla="*/ 2930769 h 3055814"/>
              <a:gd name="connsiteX9" fmla="*/ 4689046 w 5790922"/>
              <a:gd name="connsiteY9" fmla="*/ 3001108 h 3055814"/>
              <a:gd name="connsiteX10" fmla="*/ 5313811 w 5790922"/>
              <a:gd name="connsiteY10" fmla="*/ 3024553 h 3055814"/>
              <a:gd name="connsiteX11" fmla="*/ 5790922 w 5790922"/>
              <a:gd name="connsiteY11"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297408 w 5790922"/>
              <a:gd name="connsiteY4" fmla="*/ 610550 h 3055814"/>
              <a:gd name="connsiteX5" fmla="*/ 1720077 w 5790922"/>
              <a:gd name="connsiteY5" fmla="*/ 981537 h 3055814"/>
              <a:gd name="connsiteX6" fmla="*/ 2673096 w 5790922"/>
              <a:gd name="connsiteY6" fmla="*/ 1930399 h 3055814"/>
              <a:gd name="connsiteX7" fmla="*/ 3376620 w 5790922"/>
              <a:gd name="connsiteY7" fmla="*/ 2586891 h 3055814"/>
              <a:gd name="connsiteX8" fmla="*/ 4117964 w 5790922"/>
              <a:gd name="connsiteY8" fmla="*/ 2930769 h 3055814"/>
              <a:gd name="connsiteX9" fmla="*/ 4689046 w 5790922"/>
              <a:gd name="connsiteY9" fmla="*/ 3001108 h 3055814"/>
              <a:gd name="connsiteX10" fmla="*/ 5313811 w 5790922"/>
              <a:gd name="connsiteY10" fmla="*/ 3024553 h 3055814"/>
              <a:gd name="connsiteX11" fmla="*/ 5790922 w 5790922"/>
              <a:gd name="connsiteY11"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452783 w 5790922"/>
              <a:gd name="connsiteY4" fmla="*/ 673073 h 3055814"/>
              <a:gd name="connsiteX5" fmla="*/ 1720077 w 5790922"/>
              <a:gd name="connsiteY5" fmla="*/ 981537 h 3055814"/>
              <a:gd name="connsiteX6" fmla="*/ 2673096 w 5790922"/>
              <a:gd name="connsiteY6" fmla="*/ 1930399 h 3055814"/>
              <a:gd name="connsiteX7" fmla="*/ 3376620 w 5790922"/>
              <a:gd name="connsiteY7" fmla="*/ 2586891 h 3055814"/>
              <a:gd name="connsiteX8" fmla="*/ 4117964 w 5790922"/>
              <a:gd name="connsiteY8" fmla="*/ 2930769 h 3055814"/>
              <a:gd name="connsiteX9" fmla="*/ 4689046 w 5790922"/>
              <a:gd name="connsiteY9" fmla="*/ 3001108 h 3055814"/>
              <a:gd name="connsiteX10" fmla="*/ 5313811 w 5790922"/>
              <a:gd name="connsiteY10" fmla="*/ 3024553 h 3055814"/>
              <a:gd name="connsiteX11" fmla="*/ 5790922 w 5790922"/>
              <a:gd name="connsiteY11"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720077 w 5790922"/>
              <a:gd name="connsiteY4" fmla="*/ 981537 h 3055814"/>
              <a:gd name="connsiteX5" fmla="*/ 2673096 w 5790922"/>
              <a:gd name="connsiteY5" fmla="*/ 1930399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720077 w 5790922"/>
              <a:gd name="connsiteY3" fmla="*/ 981537 h 3055814"/>
              <a:gd name="connsiteX4" fmla="*/ 2673096 w 5790922"/>
              <a:gd name="connsiteY4" fmla="*/ 1930399 h 3055814"/>
              <a:gd name="connsiteX5" fmla="*/ 3376620 w 5790922"/>
              <a:gd name="connsiteY5" fmla="*/ 2586891 h 3055814"/>
              <a:gd name="connsiteX6" fmla="*/ 4117964 w 5790922"/>
              <a:gd name="connsiteY6" fmla="*/ 2930769 h 3055814"/>
              <a:gd name="connsiteX7" fmla="*/ 4689046 w 5790922"/>
              <a:gd name="connsiteY7" fmla="*/ 3001108 h 3055814"/>
              <a:gd name="connsiteX8" fmla="*/ 5313811 w 5790922"/>
              <a:gd name="connsiteY8" fmla="*/ 3024553 h 3055814"/>
              <a:gd name="connsiteX9" fmla="*/ 5790922 w 5790922"/>
              <a:gd name="connsiteY9" fmla="*/ 3055814 h 3055814"/>
              <a:gd name="connsiteX0" fmla="*/ 0 w 5790922"/>
              <a:gd name="connsiteY0" fmla="*/ 0 h 3001106"/>
              <a:gd name="connsiteX1" fmla="*/ 715270 w 5790922"/>
              <a:gd name="connsiteY1" fmla="*/ 106118 h 3001106"/>
              <a:gd name="connsiteX2" fmla="*/ 1093036 w 5790922"/>
              <a:gd name="connsiteY2" fmla="*/ 343569 h 3001106"/>
              <a:gd name="connsiteX3" fmla="*/ 1720077 w 5790922"/>
              <a:gd name="connsiteY3" fmla="*/ 926829 h 3001106"/>
              <a:gd name="connsiteX4" fmla="*/ 2673096 w 5790922"/>
              <a:gd name="connsiteY4" fmla="*/ 1875691 h 3001106"/>
              <a:gd name="connsiteX5" fmla="*/ 3376620 w 5790922"/>
              <a:gd name="connsiteY5" fmla="*/ 2532183 h 3001106"/>
              <a:gd name="connsiteX6" fmla="*/ 4117964 w 5790922"/>
              <a:gd name="connsiteY6" fmla="*/ 2876061 h 3001106"/>
              <a:gd name="connsiteX7" fmla="*/ 4689046 w 5790922"/>
              <a:gd name="connsiteY7" fmla="*/ 2946400 h 3001106"/>
              <a:gd name="connsiteX8" fmla="*/ 5313811 w 5790922"/>
              <a:gd name="connsiteY8" fmla="*/ 2969845 h 3001106"/>
              <a:gd name="connsiteX9" fmla="*/ 5790922 w 5790922"/>
              <a:gd name="connsiteY9" fmla="*/ 3001106 h 3001106"/>
              <a:gd name="connsiteX0" fmla="*/ 0 w 5736540"/>
              <a:gd name="connsiteY0" fmla="*/ 0 h 2977660"/>
              <a:gd name="connsiteX1" fmla="*/ 660888 w 5736540"/>
              <a:gd name="connsiteY1" fmla="*/ 82672 h 2977660"/>
              <a:gd name="connsiteX2" fmla="*/ 1038654 w 5736540"/>
              <a:gd name="connsiteY2" fmla="*/ 320123 h 2977660"/>
              <a:gd name="connsiteX3" fmla="*/ 1665695 w 5736540"/>
              <a:gd name="connsiteY3" fmla="*/ 903383 h 2977660"/>
              <a:gd name="connsiteX4" fmla="*/ 2618714 w 5736540"/>
              <a:gd name="connsiteY4" fmla="*/ 1852245 h 2977660"/>
              <a:gd name="connsiteX5" fmla="*/ 3322238 w 5736540"/>
              <a:gd name="connsiteY5" fmla="*/ 2508737 h 2977660"/>
              <a:gd name="connsiteX6" fmla="*/ 4063582 w 5736540"/>
              <a:gd name="connsiteY6" fmla="*/ 2852615 h 2977660"/>
              <a:gd name="connsiteX7" fmla="*/ 4634664 w 5736540"/>
              <a:gd name="connsiteY7" fmla="*/ 2922954 h 2977660"/>
              <a:gd name="connsiteX8" fmla="*/ 5259429 w 5736540"/>
              <a:gd name="connsiteY8" fmla="*/ 2946399 h 2977660"/>
              <a:gd name="connsiteX9" fmla="*/ 5736540 w 5736540"/>
              <a:gd name="connsiteY9" fmla="*/ 2977660 h 2977660"/>
              <a:gd name="connsiteX0" fmla="*/ 0 w 5736540"/>
              <a:gd name="connsiteY0" fmla="*/ 8098 h 2985758"/>
              <a:gd name="connsiteX1" fmla="*/ 660888 w 5736540"/>
              <a:gd name="connsiteY1" fmla="*/ 90770 h 2985758"/>
              <a:gd name="connsiteX2" fmla="*/ 1038654 w 5736540"/>
              <a:gd name="connsiteY2" fmla="*/ 328221 h 2985758"/>
              <a:gd name="connsiteX3" fmla="*/ 1665695 w 5736540"/>
              <a:gd name="connsiteY3" fmla="*/ 911481 h 2985758"/>
              <a:gd name="connsiteX4" fmla="*/ 2618714 w 5736540"/>
              <a:gd name="connsiteY4" fmla="*/ 1860343 h 2985758"/>
              <a:gd name="connsiteX5" fmla="*/ 3322238 w 5736540"/>
              <a:gd name="connsiteY5" fmla="*/ 2516835 h 2985758"/>
              <a:gd name="connsiteX6" fmla="*/ 4063582 w 5736540"/>
              <a:gd name="connsiteY6" fmla="*/ 2860713 h 2985758"/>
              <a:gd name="connsiteX7" fmla="*/ 4634664 w 5736540"/>
              <a:gd name="connsiteY7" fmla="*/ 2931052 h 2985758"/>
              <a:gd name="connsiteX8" fmla="*/ 5259429 w 5736540"/>
              <a:gd name="connsiteY8" fmla="*/ 2954497 h 2985758"/>
              <a:gd name="connsiteX9" fmla="*/ 5736540 w 5736540"/>
              <a:gd name="connsiteY9" fmla="*/ 2985758 h 2985758"/>
              <a:gd name="connsiteX0" fmla="*/ 0 w 5790922"/>
              <a:gd name="connsiteY0" fmla="*/ 106805 h 2943788"/>
              <a:gd name="connsiteX1" fmla="*/ 715270 w 5790922"/>
              <a:gd name="connsiteY1" fmla="*/ 48800 h 2943788"/>
              <a:gd name="connsiteX2" fmla="*/ 1093036 w 5790922"/>
              <a:gd name="connsiteY2" fmla="*/ 286251 h 2943788"/>
              <a:gd name="connsiteX3" fmla="*/ 1720077 w 5790922"/>
              <a:gd name="connsiteY3" fmla="*/ 869511 h 2943788"/>
              <a:gd name="connsiteX4" fmla="*/ 2673096 w 5790922"/>
              <a:gd name="connsiteY4" fmla="*/ 1818373 h 2943788"/>
              <a:gd name="connsiteX5" fmla="*/ 3376620 w 5790922"/>
              <a:gd name="connsiteY5" fmla="*/ 2474865 h 2943788"/>
              <a:gd name="connsiteX6" fmla="*/ 4117964 w 5790922"/>
              <a:gd name="connsiteY6" fmla="*/ 2818743 h 2943788"/>
              <a:gd name="connsiteX7" fmla="*/ 4689046 w 5790922"/>
              <a:gd name="connsiteY7" fmla="*/ 2889082 h 2943788"/>
              <a:gd name="connsiteX8" fmla="*/ 5313811 w 5790922"/>
              <a:gd name="connsiteY8" fmla="*/ 2912527 h 2943788"/>
              <a:gd name="connsiteX9" fmla="*/ 5790922 w 5790922"/>
              <a:gd name="connsiteY9" fmla="*/ 2943788 h 2943788"/>
              <a:gd name="connsiteX0" fmla="*/ 0 w 5790922"/>
              <a:gd name="connsiteY0" fmla="*/ 0 h 2836983"/>
              <a:gd name="connsiteX1" fmla="*/ 699732 w 5790922"/>
              <a:gd name="connsiteY1" fmla="*/ 113933 h 2836983"/>
              <a:gd name="connsiteX2" fmla="*/ 1093036 w 5790922"/>
              <a:gd name="connsiteY2" fmla="*/ 179446 h 2836983"/>
              <a:gd name="connsiteX3" fmla="*/ 1720077 w 5790922"/>
              <a:gd name="connsiteY3" fmla="*/ 762706 h 2836983"/>
              <a:gd name="connsiteX4" fmla="*/ 2673096 w 5790922"/>
              <a:gd name="connsiteY4" fmla="*/ 1711568 h 2836983"/>
              <a:gd name="connsiteX5" fmla="*/ 3376620 w 5790922"/>
              <a:gd name="connsiteY5" fmla="*/ 2368060 h 2836983"/>
              <a:gd name="connsiteX6" fmla="*/ 4117964 w 5790922"/>
              <a:gd name="connsiteY6" fmla="*/ 2711938 h 2836983"/>
              <a:gd name="connsiteX7" fmla="*/ 4689046 w 5790922"/>
              <a:gd name="connsiteY7" fmla="*/ 2782277 h 2836983"/>
              <a:gd name="connsiteX8" fmla="*/ 5313811 w 5790922"/>
              <a:gd name="connsiteY8" fmla="*/ 2805722 h 2836983"/>
              <a:gd name="connsiteX9" fmla="*/ 5790922 w 5790922"/>
              <a:gd name="connsiteY9" fmla="*/ 2836983 h 2836983"/>
              <a:gd name="connsiteX0" fmla="*/ 0 w 5790922"/>
              <a:gd name="connsiteY0" fmla="*/ 0 h 2836983"/>
              <a:gd name="connsiteX1" fmla="*/ 699732 w 5790922"/>
              <a:gd name="connsiteY1" fmla="*/ 113933 h 2836983"/>
              <a:gd name="connsiteX2" fmla="*/ 1093036 w 5790922"/>
              <a:gd name="connsiteY2" fmla="*/ 179446 h 2836983"/>
              <a:gd name="connsiteX3" fmla="*/ 1176261 w 5790922"/>
              <a:gd name="connsiteY3" fmla="*/ 442275 h 2836983"/>
              <a:gd name="connsiteX4" fmla="*/ 1720077 w 5790922"/>
              <a:gd name="connsiteY4" fmla="*/ 762706 h 2836983"/>
              <a:gd name="connsiteX5" fmla="*/ 2673096 w 5790922"/>
              <a:gd name="connsiteY5" fmla="*/ 1711568 h 2836983"/>
              <a:gd name="connsiteX6" fmla="*/ 3376620 w 5790922"/>
              <a:gd name="connsiteY6" fmla="*/ 2368060 h 2836983"/>
              <a:gd name="connsiteX7" fmla="*/ 4117964 w 5790922"/>
              <a:gd name="connsiteY7" fmla="*/ 2711938 h 2836983"/>
              <a:gd name="connsiteX8" fmla="*/ 4689046 w 5790922"/>
              <a:gd name="connsiteY8" fmla="*/ 2782277 h 2836983"/>
              <a:gd name="connsiteX9" fmla="*/ 5313811 w 5790922"/>
              <a:gd name="connsiteY9" fmla="*/ 2805722 h 2836983"/>
              <a:gd name="connsiteX10" fmla="*/ 5790922 w 5790922"/>
              <a:gd name="connsiteY10" fmla="*/ 2836983 h 2836983"/>
              <a:gd name="connsiteX0" fmla="*/ 0 w 5790922"/>
              <a:gd name="connsiteY0" fmla="*/ 0 h 2836983"/>
              <a:gd name="connsiteX1" fmla="*/ 699732 w 5790922"/>
              <a:gd name="connsiteY1" fmla="*/ 113933 h 2836983"/>
              <a:gd name="connsiteX2" fmla="*/ 1023117 w 5790922"/>
              <a:gd name="connsiteY2" fmla="*/ 281046 h 2836983"/>
              <a:gd name="connsiteX3" fmla="*/ 1176261 w 5790922"/>
              <a:gd name="connsiteY3" fmla="*/ 442275 h 2836983"/>
              <a:gd name="connsiteX4" fmla="*/ 1720077 w 5790922"/>
              <a:gd name="connsiteY4" fmla="*/ 762706 h 2836983"/>
              <a:gd name="connsiteX5" fmla="*/ 2673096 w 5790922"/>
              <a:gd name="connsiteY5" fmla="*/ 1711568 h 2836983"/>
              <a:gd name="connsiteX6" fmla="*/ 3376620 w 5790922"/>
              <a:gd name="connsiteY6" fmla="*/ 2368060 h 2836983"/>
              <a:gd name="connsiteX7" fmla="*/ 4117964 w 5790922"/>
              <a:gd name="connsiteY7" fmla="*/ 2711938 h 2836983"/>
              <a:gd name="connsiteX8" fmla="*/ 4689046 w 5790922"/>
              <a:gd name="connsiteY8" fmla="*/ 2782277 h 2836983"/>
              <a:gd name="connsiteX9" fmla="*/ 5313811 w 5790922"/>
              <a:gd name="connsiteY9" fmla="*/ 2805722 h 2836983"/>
              <a:gd name="connsiteX10" fmla="*/ 5790922 w 5790922"/>
              <a:gd name="connsiteY10" fmla="*/ 2836983 h 2836983"/>
              <a:gd name="connsiteX0" fmla="*/ 0 w 5790922"/>
              <a:gd name="connsiteY0" fmla="*/ 0 h 2836983"/>
              <a:gd name="connsiteX1" fmla="*/ 699732 w 5790922"/>
              <a:gd name="connsiteY1" fmla="*/ 113933 h 2836983"/>
              <a:gd name="connsiteX2" fmla="*/ 1023117 w 5790922"/>
              <a:gd name="connsiteY2" fmla="*/ 281046 h 2836983"/>
              <a:gd name="connsiteX3" fmla="*/ 1176261 w 5790922"/>
              <a:gd name="connsiteY3" fmla="*/ 442275 h 2836983"/>
              <a:gd name="connsiteX4" fmla="*/ 1580239 w 5790922"/>
              <a:gd name="connsiteY4" fmla="*/ 809598 h 2836983"/>
              <a:gd name="connsiteX5" fmla="*/ 2673096 w 5790922"/>
              <a:gd name="connsiteY5" fmla="*/ 1711568 h 2836983"/>
              <a:gd name="connsiteX6" fmla="*/ 3376620 w 5790922"/>
              <a:gd name="connsiteY6" fmla="*/ 2368060 h 2836983"/>
              <a:gd name="connsiteX7" fmla="*/ 4117964 w 5790922"/>
              <a:gd name="connsiteY7" fmla="*/ 2711938 h 2836983"/>
              <a:gd name="connsiteX8" fmla="*/ 4689046 w 5790922"/>
              <a:gd name="connsiteY8" fmla="*/ 2782277 h 2836983"/>
              <a:gd name="connsiteX9" fmla="*/ 5313811 w 5790922"/>
              <a:gd name="connsiteY9" fmla="*/ 2805722 h 2836983"/>
              <a:gd name="connsiteX10" fmla="*/ 5790922 w 5790922"/>
              <a:gd name="connsiteY10" fmla="*/ 2836983 h 2836983"/>
              <a:gd name="connsiteX0" fmla="*/ 0 w 5790922"/>
              <a:gd name="connsiteY0" fmla="*/ 0 h 2836983"/>
              <a:gd name="connsiteX1" fmla="*/ 699732 w 5790922"/>
              <a:gd name="connsiteY1" fmla="*/ 113933 h 2836983"/>
              <a:gd name="connsiteX2" fmla="*/ 1023117 w 5790922"/>
              <a:gd name="connsiteY2" fmla="*/ 281046 h 2836983"/>
              <a:gd name="connsiteX3" fmla="*/ 1176261 w 5790922"/>
              <a:gd name="connsiteY3" fmla="*/ 442275 h 2836983"/>
              <a:gd name="connsiteX4" fmla="*/ 1580239 w 5790922"/>
              <a:gd name="connsiteY4" fmla="*/ 809598 h 2836983"/>
              <a:gd name="connsiteX5" fmla="*/ 2533257 w 5790922"/>
              <a:gd name="connsiteY5" fmla="*/ 1774091 h 2836983"/>
              <a:gd name="connsiteX6" fmla="*/ 3376620 w 5790922"/>
              <a:gd name="connsiteY6" fmla="*/ 2368060 h 2836983"/>
              <a:gd name="connsiteX7" fmla="*/ 4117964 w 5790922"/>
              <a:gd name="connsiteY7" fmla="*/ 2711938 h 2836983"/>
              <a:gd name="connsiteX8" fmla="*/ 4689046 w 5790922"/>
              <a:gd name="connsiteY8" fmla="*/ 2782277 h 2836983"/>
              <a:gd name="connsiteX9" fmla="*/ 5313811 w 5790922"/>
              <a:gd name="connsiteY9" fmla="*/ 2805722 h 2836983"/>
              <a:gd name="connsiteX10" fmla="*/ 5790922 w 5790922"/>
              <a:gd name="connsiteY10" fmla="*/ 2836983 h 2836983"/>
              <a:gd name="connsiteX0" fmla="*/ 0 w 5744310"/>
              <a:gd name="connsiteY0" fmla="*/ 231988 h 2756356"/>
              <a:gd name="connsiteX1" fmla="*/ 653120 w 5744310"/>
              <a:gd name="connsiteY1" fmla="*/ 33306 h 2756356"/>
              <a:gd name="connsiteX2" fmla="*/ 976505 w 5744310"/>
              <a:gd name="connsiteY2" fmla="*/ 200419 h 2756356"/>
              <a:gd name="connsiteX3" fmla="*/ 1129649 w 5744310"/>
              <a:gd name="connsiteY3" fmla="*/ 361648 h 2756356"/>
              <a:gd name="connsiteX4" fmla="*/ 1533627 w 5744310"/>
              <a:gd name="connsiteY4" fmla="*/ 728971 h 2756356"/>
              <a:gd name="connsiteX5" fmla="*/ 2486645 w 5744310"/>
              <a:gd name="connsiteY5" fmla="*/ 1693464 h 2756356"/>
              <a:gd name="connsiteX6" fmla="*/ 3330008 w 5744310"/>
              <a:gd name="connsiteY6" fmla="*/ 2287433 h 2756356"/>
              <a:gd name="connsiteX7" fmla="*/ 4071352 w 5744310"/>
              <a:gd name="connsiteY7" fmla="*/ 2631311 h 2756356"/>
              <a:gd name="connsiteX8" fmla="*/ 4642434 w 5744310"/>
              <a:gd name="connsiteY8" fmla="*/ 2701650 h 2756356"/>
              <a:gd name="connsiteX9" fmla="*/ 5267199 w 5744310"/>
              <a:gd name="connsiteY9" fmla="*/ 2725095 h 2756356"/>
              <a:gd name="connsiteX10" fmla="*/ 5744310 w 5744310"/>
              <a:gd name="connsiteY10" fmla="*/ 2756356 h 2756356"/>
              <a:gd name="connsiteX0" fmla="*/ 0 w 5744310"/>
              <a:gd name="connsiteY0" fmla="*/ 66174 h 2590542"/>
              <a:gd name="connsiteX1" fmla="*/ 559894 w 5744310"/>
              <a:gd name="connsiteY1" fmla="*/ 148846 h 2590542"/>
              <a:gd name="connsiteX2" fmla="*/ 976505 w 5744310"/>
              <a:gd name="connsiteY2" fmla="*/ 34605 h 2590542"/>
              <a:gd name="connsiteX3" fmla="*/ 1129649 w 5744310"/>
              <a:gd name="connsiteY3" fmla="*/ 195834 h 2590542"/>
              <a:gd name="connsiteX4" fmla="*/ 1533627 w 5744310"/>
              <a:gd name="connsiteY4" fmla="*/ 563157 h 2590542"/>
              <a:gd name="connsiteX5" fmla="*/ 2486645 w 5744310"/>
              <a:gd name="connsiteY5" fmla="*/ 1527650 h 2590542"/>
              <a:gd name="connsiteX6" fmla="*/ 3330008 w 5744310"/>
              <a:gd name="connsiteY6" fmla="*/ 2121619 h 2590542"/>
              <a:gd name="connsiteX7" fmla="*/ 4071352 w 5744310"/>
              <a:gd name="connsiteY7" fmla="*/ 2465497 h 2590542"/>
              <a:gd name="connsiteX8" fmla="*/ 4642434 w 5744310"/>
              <a:gd name="connsiteY8" fmla="*/ 2535836 h 2590542"/>
              <a:gd name="connsiteX9" fmla="*/ 5267199 w 5744310"/>
              <a:gd name="connsiteY9" fmla="*/ 2559281 h 2590542"/>
              <a:gd name="connsiteX10" fmla="*/ 5744310 w 5744310"/>
              <a:gd name="connsiteY10" fmla="*/ 2590542 h 2590542"/>
              <a:gd name="connsiteX0" fmla="*/ 0 w 5744310"/>
              <a:gd name="connsiteY0" fmla="*/ 76507 h 2600875"/>
              <a:gd name="connsiteX1" fmla="*/ 559894 w 5744310"/>
              <a:gd name="connsiteY1" fmla="*/ 159179 h 2600875"/>
              <a:gd name="connsiteX2" fmla="*/ 976505 w 5744310"/>
              <a:gd name="connsiteY2" fmla="*/ 44938 h 2600875"/>
              <a:gd name="connsiteX3" fmla="*/ 1129649 w 5744310"/>
              <a:gd name="connsiteY3" fmla="*/ 206167 h 2600875"/>
              <a:gd name="connsiteX4" fmla="*/ 1533627 w 5744310"/>
              <a:gd name="connsiteY4" fmla="*/ 573490 h 2600875"/>
              <a:gd name="connsiteX5" fmla="*/ 2486645 w 5744310"/>
              <a:gd name="connsiteY5" fmla="*/ 1537983 h 2600875"/>
              <a:gd name="connsiteX6" fmla="*/ 3330008 w 5744310"/>
              <a:gd name="connsiteY6" fmla="*/ 2131952 h 2600875"/>
              <a:gd name="connsiteX7" fmla="*/ 4071352 w 5744310"/>
              <a:gd name="connsiteY7" fmla="*/ 2475830 h 2600875"/>
              <a:gd name="connsiteX8" fmla="*/ 4642434 w 5744310"/>
              <a:gd name="connsiteY8" fmla="*/ 2546169 h 2600875"/>
              <a:gd name="connsiteX9" fmla="*/ 5267199 w 5744310"/>
              <a:gd name="connsiteY9" fmla="*/ 2569614 h 2600875"/>
              <a:gd name="connsiteX10" fmla="*/ 5744310 w 5744310"/>
              <a:gd name="connsiteY10" fmla="*/ 2600875 h 2600875"/>
              <a:gd name="connsiteX0" fmla="*/ 0 w 5744310"/>
              <a:gd name="connsiteY0" fmla="*/ 8099 h 2532467"/>
              <a:gd name="connsiteX1" fmla="*/ 559894 w 5744310"/>
              <a:gd name="connsiteY1" fmla="*/ 90771 h 2532467"/>
              <a:gd name="connsiteX2" fmla="*/ 1129649 w 5744310"/>
              <a:gd name="connsiteY2" fmla="*/ 137759 h 2532467"/>
              <a:gd name="connsiteX3" fmla="*/ 1533627 w 5744310"/>
              <a:gd name="connsiteY3" fmla="*/ 505082 h 2532467"/>
              <a:gd name="connsiteX4" fmla="*/ 2486645 w 5744310"/>
              <a:gd name="connsiteY4" fmla="*/ 1469575 h 2532467"/>
              <a:gd name="connsiteX5" fmla="*/ 3330008 w 5744310"/>
              <a:gd name="connsiteY5" fmla="*/ 2063544 h 2532467"/>
              <a:gd name="connsiteX6" fmla="*/ 4071352 w 5744310"/>
              <a:gd name="connsiteY6" fmla="*/ 2407422 h 2532467"/>
              <a:gd name="connsiteX7" fmla="*/ 4642434 w 5744310"/>
              <a:gd name="connsiteY7" fmla="*/ 2477761 h 2532467"/>
              <a:gd name="connsiteX8" fmla="*/ 5267199 w 5744310"/>
              <a:gd name="connsiteY8" fmla="*/ 2501206 h 2532467"/>
              <a:gd name="connsiteX9" fmla="*/ 5744310 w 5744310"/>
              <a:gd name="connsiteY9" fmla="*/ 2532467 h 2532467"/>
              <a:gd name="connsiteX0" fmla="*/ 0 w 5744310"/>
              <a:gd name="connsiteY0" fmla="*/ 51196 h 2575564"/>
              <a:gd name="connsiteX1" fmla="*/ 614276 w 5744310"/>
              <a:gd name="connsiteY1" fmla="*/ 63530 h 2575564"/>
              <a:gd name="connsiteX2" fmla="*/ 1129649 w 5744310"/>
              <a:gd name="connsiteY2" fmla="*/ 180856 h 2575564"/>
              <a:gd name="connsiteX3" fmla="*/ 1533627 w 5744310"/>
              <a:gd name="connsiteY3" fmla="*/ 548179 h 2575564"/>
              <a:gd name="connsiteX4" fmla="*/ 2486645 w 5744310"/>
              <a:gd name="connsiteY4" fmla="*/ 1512672 h 2575564"/>
              <a:gd name="connsiteX5" fmla="*/ 3330008 w 5744310"/>
              <a:gd name="connsiteY5" fmla="*/ 2106641 h 2575564"/>
              <a:gd name="connsiteX6" fmla="*/ 4071352 w 5744310"/>
              <a:gd name="connsiteY6" fmla="*/ 2450519 h 2575564"/>
              <a:gd name="connsiteX7" fmla="*/ 4642434 w 5744310"/>
              <a:gd name="connsiteY7" fmla="*/ 2520858 h 2575564"/>
              <a:gd name="connsiteX8" fmla="*/ 5267199 w 5744310"/>
              <a:gd name="connsiteY8" fmla="*/ 2544303 h 2575564"/>
              <a:gd name="connsiteX9" fmla="*/ 5744310 w 5744310"/>
              <a:gd name="connsiteY9" fmla="*/ 2575564 h 2575564"/>
              <a:gd name="connsiteX0" fmla="*/ 0 w 5744310"/>
              <a:gd name="connsiteY0" fmla="*/ 6155 h 2530523"/>
              <a:gd name="connsiteX1" fmla="*/ 614276 w 5744310"/>
              <a:gd name="connsiteY1" fmla="*/ 18489 h 2530523"/>
              <a:gd name="connsiteX2" fmla="*/ 1129649 w 5744310"/>
              <a:gd name="connsiteY2" fmla="*/ 135815 h 2530523"/>
              <a:gd name="connsiteX3" fmla="*/ 1533627 w 5744310"/>
              <a:gd name="connsiteY3" fmla="*/ 503138 h 2530523"/>
              <a:gd name="connsiteX4" fmla="*/ 2486645 w 5744310"/>
              <a:gd name="connsiteY4" fmla="*/ 1467631 h 2530523"/>
              <a:gd name="connsiteX5" fmla="*/ 3330008 w 5744310"/>
              <a:gd name="connsiteY5" fmla="*/ 2061600 h 2530523"/>
              <a:gd name="connsiteX6" fmla="*/ 4071352 w 5744310"/>
              <a:gd name="connsiteY6" fmla="*/ 2405478 h 2530523"/>
              <a:gd name="connsiteX7" fmla="*/ 4642434 w 5744310"/>
              <a:gd name="connsiteY7" fmla="*/ 2475817 h 2530523"/>
              <a:gd name="connsiteX8" fmla="*/ 5267199 w 5744310"/>
              <a:gd name="connsiteY8" fmla="*/ 2499262 h 2530523"/>
              <a:gd name="connsiteX9" fmla="*/ 5744310 w 5744310"/>
              <a:gd name="connsiteY9" fmla="*/ 2530523 h 2530523"/>
              <a:gd name="connsiteX0" fmla="*/ 0 w 5767616"/>
              <a:gd name="connsiteY0" fmla="*/ 0 h 2688491"/>
              <a:gd name="connsiteX1" fmla="*/ 637582 w 5767616"/>
              <a:gd name="connsiteY1" fmla="*/ 176457 h 2688491"/>
              <a:gd name="connsiteX2" fmla="*/ 1152955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37582 w 5767616"/>
              <a:gd name="connsiteY1" fmla="*/ 176457 h 2688491"/>
              <a:gd name="connsiteX2" fmla="*/ 1152955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37582 w 5767616"/>
              <a:gd name="connsiteY1" fmla="*/ 129565 h 2688491"/>
              <a:gd name="connsiteX2" fmla="*/ 1152955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37582 w 5767616"/>
              <a:gd name="connsiteY1" fmla="*/ 129565 h 2688491"/>
              <a:gd name="connsiteX2" fmla="*/ 1152955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10865 h 2699356"/>
              <a:gd name="connsiteX1" fmla="*/ 660888 w 5767616"/>
              <a:gd name="connsiteY1" fmla="*/ 70091 h 2699356"/>
              <a:gd name="connsiteX2" fmla="*/ 1152955 w 5767616"/>
              <a:gd name="connsiteY2" fmla="*/ 304648 h 2699356"/>
              <a:gd name="connsiteX3" fmla="*/ 1556933 w 5767616"/>
              <a:gd name="connsiteY3" fmla="*/ 671971 h 2699356"/>
              <a:gd name="connsiteX4" fmla="*/ 2509951 w 5767616"/>
              <a:gd name="connsiteY4" fmla="*/ 1636464 h 2699356"/>
              <a:gd name="connsiteX5" fmla="*/ 3353314 w 5767616"/>
              <a:gd name="connsiteY5" fmla="*/ 2230433 h 2699356"/>
              <a:gd name="connsiteX6" fmla="*/ 4094658 w 5767616"/>
              <a:gd name="connsiteY6" fmla="*/ 2574311 h 2699356"/>
              <a:gd name="connsiteX7" fmla="*/ 4665740 w 5767616"/>
              <a:gd name="connsiteY7" fmla="*/ 2644650 h 2699356"/>
              <a:gd name="connsiteX8" fmla="*/ 5290505 w 5767616"/>
              <a:gd name="connsiteY8" fmla="*/ 2668095 h 2699356"/>
              <a:gd name="connsiteX9" fmla="*/ 5767616 w 5767616"/>
              <a:gd name="connsiteY9" fmla="*/ 2699356 h 2699356"/>
              <a:gd name="connsiteX0" fmla="*/ 0 w 5767616"/>
              <a:gd name="connsiteY0" fmla="*/ 1967 h 2690458"/>
              <a:gd name="connsiteX1" fmla="*/ 660888 w 5767616"/>
              <a:gd name="connsiteY1" fmla="*/ 61193 h 2690458"/>
              <a:gd name="connsiteX2" fmla="*/ 1152955 w 5767616"/>
              <a:gd name="connsiteY2" fmla="*/ 295750 h 2690458"/>
              <a:gd name="connsiteX3" fmla="*/ 1556933 w 5767616"/>
              <a:gd name="connsiteY3" fmla="*/ 663073 h 2690458"/>
              <a:gd name="connsiteX4" fmla="*/ 2509951 w 5767616"/>
              <a:gd name="connsiteY4" fmla="*/ 1627566 h 2690458"/>
              <a:gd name="connsiteX5" fmla="*/ 3353314 w 5767616"/>
              <a:gd name="connsiteY5" fmla="*/ 2221535 h 2690458"/>
              <a:gd name="connsiteX6" fmla="*/ 4094658 w 5767616"/>
              <a:gd name="connsiteY6" fmla="*/ 2565413 h 2690458"/>
              <a:gd name="connsiteX7" fmla="*/ 4665740 w 5767616"/>
              <a:gd name="connsiteY7" fmla="*/ 2635752 h 2690458"/>
              <a:gd name="connsiteX8" fmla="*/ 5290505 w 5767616"/>
              <a:gd name="connsiteY8" fmla="*/ 2659197 h 2690458"/>
              <a:gd name="connsiteX9" fmla="*/ 5767616 w 5767616"/>
              <a:gd name="connsiteY9" fmla="*/ 2690458 h 2690458"/>
              <a:gd name="connsiteX0" fmla="*/ 0 w 5767616"/>
              <a:gd name="connsiteY0" fmla="*/ 0 h 2688491"/>
              <a:gd name="connsiteX1" fmla="*/ 660888 w 5767616"/>
              <a:gd name="connsiteY1" fmla="*/ 59226 h 2688491"/>
              <a:gd name="connsiteX2" fmla="*/ 1160725 w 5767616"/>
              <a:gd name="connsiteY2" fmla="*/ 270337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60725 w 5767616"/>
              <a:gd name="connsiteY2" fmla="*/ 270337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60725 w 5767616"/>
              <a:gd name="connsiteY2" fmla="*/ 270337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8656 w 5767616"/>
              <a:gd name="connsiteY1" fmla="*/ 35779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8656 w 5767616"/>
              <a:gd name="connsiteY1" fmla="*/ 35779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8656 w 5767616"/>
              <a:gd name="connsiteY1" fmla="*/ 35779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700066 w 5767616"/>
              <a:gd name="connsiteY1" fmla="*/ 102261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732811"/>
              <a:gd name="connsiteX1" fmla="*/ 700066 w 5767616"/>
              <a:gd name="connsiteY1" fmla="*/ 146581 h 2732811"/>
              <a:gd name="connsiteX2" fmla="*/ 1191801 w 5767616"/>
              <a:gd name="connsiteY2" fmla="*/ 338103 h 2732811"/>
              <a:gd name="connsiteX3" fmla="*/ 1556933 w 5767616"/>
              <a:gd name="connsiteY3" fmla="*/ 705426 h 2732811"/>
              <a:gd name="connsiteX4" fmla="*/ 2509951 w 5767616"/>
              <a:gd name="connsiteY4" fmla="*/ 1669919 h 2732811"/>
              <a:gd name="connsiteX5" fmla="*/ 3353314 w 5767616"/>
              <a:gd name="connsiteY5" fmla="*/ 2263888 h 2732811"/>
              <a:gd name="connsiteX6" fmla="*/ 4094658 w 5767616"/>
              <a:gd name="connsiteY6" fmla="*/ 2607766 h 2732811"/>
              <a:gd name="connsiteX7" fmla="*/ 4665740 w 5767616"/>
              <a:gd name="connsiteY7" fmla="*/ 2678105 h 2732811"/>
              <a:gd name="connsiteX8" fmla="*/ 5290505 w 5767616"/>
              <a:gd name="connsiteY8" fmla="*/ 2701550 h 2732811"/>
              <a:gd name="connsiteX9" fmla="*/ 5767616 w 5767616"/>
              <a:gd name="connsiteY9" fmla="*/ 2732811 h 2732811"/>
              <a:gd name="connsiteX0" fmla="*/ 0 w 5767616"/>
              <a:gd name="connsiteY0" fmla="*/ 0 h 2732811"/>
              <a:gd name="connsiteX1" fmla="*/ 700066 w 5767616"/>
              <a:gd name="connsiteY1" fmla="*/ 146581 h 2732811"/>
              <a:gd name="connsiteX2" fmla="*/ 1199653 w 5767616"/>
              <a:gd name="connsiteY2" fmla="*/ 415665 h 2732811"/>
              <a:gd name="connsiteX3" fmla="*/ 1556933 w 5767616"/>
              <a:gd name="connsiteY3" fmla="*/ 705426 h 2732811"/>
              <a:gd name="connsiteX4" fmla="*/ 2509951 w 5767616"/>
              <a:gd name="connsiteY4" fmla="*/ 1669919 h 2732811"/>
              <a:gd name="connsiteX5" fmla="*/ 3353314 w 5767616"/>
              <a:gd name="connsiteY5" fmla="*/ 2263888 h 2732811"/>
              <a:gd name="connsiteX6" fmla="*/ 4094658 w 5767616"/>
              <a:gd name="connsiteY6" fmla="*/ 2607766 h 2732811"/>
              <a:gd name="connsiteX7" fmla="*/ 4665740 w 5767616"/>
              <a:gd name="connsiteY7" fmla="*/ 2678105 h 2732811"/>
              <a:gd name="connsiteX8" fmla="*/ 5290505 w 5767616"/>
              <a:gd name="connsiteY8" fmla="*/ 2701550 h 2732811"/>
              <a:gd name="connsiteX9" fmla="*/ 5767616 w 5767616"/>
              <a:gd name="connsiteY9" fmla="*/ 2732811 h 2732811"/>
              <a:gd name="connsiteX0" fmla="*/ 0 w 5767616"/>
              <a:gd name="connsiteY0" fmla="*/ 0 h 2732811"/>
              <a:gd name="connsiteX1" fmla="*/ 700066 w 5767616"/>
              <a:gd name="connsiteY1" fmla="*/ 146581 h 2732811"/>
              <a:gd name="connsiteX2" fmla="*/ 1199653 w 5767616"/>
              <a:gd name="connsiteY2" fmla="*/ 415665 h 2732811"/>
              <a:gd name="connsiteX3" fmla="*/ 1556933 w 5767616"/>
              <a:gd name="connsiteY3" fmla="*/ 705426 h 2732811"/>
              <a:gd name="connsiteX4" fmla="*/ 2509951 w 5767616"/>
              <a:gd name="connsiteY4" fmla="*/ 1669919 h 2732811"/>
              <a:gd name="connsiteX5" fmla="*/ 3353314 w 5767616"/>
              <a:gd name="connsiteY5" fmla="*/ 2263888 h 2732811"/>
              <a:gd name="connsiteX6" fmla="*/ 4094658 w 5767616"/>
              <a:gd name="connsiteY6" fmla="*/ 2607766 h 2732811"/>
              <a:gd name="connsiteX7" fmla="*/ 4665740 w 5767616"/>
              <a:gd name="connsiteY7" fmla="*/ 2678105 h 2732811"/>
              <a:gd name="connsiteX8" fmla="*/ 5290505 w 5767616"/>
              <a:gd name="connsiteY8" fmla="*/ 2701550 h 2732811"/>
              <a:gd name="connsiteX9" fmla="*/ 5767616 w 5767616"/>
              <a:gd name="connsiteY9" fmla="*/ 2732811 h 2732811"/>
              <a:gd name="connsiteX0" fmla="*/ 0 w 5767616"/>
              <a:gd name="connsiteY0" fmla="*/ 0 h 2732811"/>
              <a:gd name="connsiteX1" fmla="*/ 700066 w 5767616"/>
              <a:gd name="connsiteY1" fmla="*/ 146581 h 2732811"/>
              <a:gd name="connsiteX2" fmla="*/ 1199653 w 5767616"/>
              <a:gd name="connsiteY2" fmla="*/ 415665 h 2732811"/>
              <a:gd name="connsiteX3" fmla="*/ 1556933 w 5767616"/>
              <a:gd name="connsiteY3" fmla="*/ 705426 h 2732811"/>
              <a:gd name="connsiteX4" fmla="*/ 2509951 w 5767616"/>
              <a:gd name="connsiteY4" fmla="*/ 1669919 h 2732811"/>
              <a:gd name="connsiteX5" fmla="*/ 3353314 w 5767616"/>
              <a:gd name="connsiteY5" fmla="*/ 2263888 h 2732811"/>
              <a:gd name="connsiteX6" fmla="*/ 4094658 w 5767616"/>
              <a:gd name="connsiteY6" fmla="*/ 2607766 h 2732811"/>
              <a:gd name="connsiteX7" fmla="*/ 4665740 w 5767616"/>
              <a:gd name="connsiteY7" fmla="*/ 2678105 h 2732811"/>
              <a:gd name="connsiteX8" fmla="*/ 5290505 w 5767616"/>
              <a:gd name="connsiteY8" fmla="*/ 2701550 h 2732811"/>
              <a:gd name="connsiteX9" fmla="*/ 5767616 w 5767616"/>
              <a:gd name="connsiteY9" fmla="*/ 2732811 h 2732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67616" h="2732811">
                <a:moveTo>
                  <a:pt x="0" y="0"/>
                </a:moveTo>
                <a:cubicBezTo>
                  <a:pt x="345666" y="8773"/>
                  <a:pt x="500124" y="77304"/>
                  <a:pt x="700066" y="146581"/>
                </a:cubicBezTo>
                <a:cubicBezTo>
                  <a:pt x="900008" y="215858"/>
                  <a:pt x="1056842" y="322524"/>
                  <a:pt x="1199653" y="415665"/>
                </a:cubicBezTo>
                <a:cubicBezTo>
                  <a:pt x="1342464" y="508806"/>
                  <a:pt x="1212774" y="431405"/>
                  <a:pt x="1556933" y="705426"/>
                </a:cubicBezTo>
                <a:cubicBezTo>
                  <a:pt x="1815469" y="959959"/>
                  <a:pt x="2210554" y="1410175"/>
                  <a:pt x="2509951" y="1669919"/>
                </a:cubicBezTo>
                <a:cubicBezTo>
                  <a:pt x="2809348" y="1929663"/>
                  <a:pt x="3089196" y="2107580"/>
                  <a:pt x="3353314" y="2263888"/>
                </a:cubicBezTo>
                <a:cubicBezTo>
                  <a:pt x="3617432" y="2420196"/>
                  <a:pt x="3891458" y="2534822"/>
                  <a:pt x="4094658" y="2607766"/>
                </a:cubicBezTo>
                <a:cubicBezTo>
                  <a:pt x="4398853" y="2688525"/>
                  <a:pt x="4466432" y="2662474"/>
                  <a:pt x="4665740" y="2678105"/>
                </a:cubicBezTo>
                <a:cubicBezTo>
                  <a:pt x="4865048" y="2693736"/>
                  <a:pt x="5106859" y="2692432"/>
                  <a:pt x="5290505" y="2701550"/>
                </a:cubicBezTo>
                <a:cubicBezTo>
                  <a:pt x="5474151" y="2710668"/>
                  <a:pt x="5588513" y="2726949"/>
                  <a:pt x="5767616" y="2732811"/>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dirty="0"/>
          </a:p>
        </p:txBody>
      </p:sp>
      <p:cxnSp>
        <p:nvCxnSpPr>
          <p:cNvPr id="52" name="Přímá spojnice 51">
            <a:extLst>
              <a:ext uri="{FF2B5EF4-FFF2-40B4-BE49-F238E27FC236}">
                <a16:creationId xmlns:a16="http://schemas.microsoft.com/office/drawing/2014/main" id="{8BCBE388-2310-4233-99C8-72B4F38627CA}"/>
              </a:ext>
            </a:extLst>
          </p:cNvPr>
          <p:cNvCxnSpPr/>
          <p:nvPr/>
        </p:nvCxnSpPr>
        <p:spPr>
          <a:xfrm>
            <a:off x="4632325" y="3584575"/>
            <a:ext cx="0" cy="1860550"/>
          </a:xfrm>
          <a:prstGeom prst="line">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24976" name="TextovéPole 52">
            <a:extLst>
              <a:ext uri="{FF2B5EF4-FFF2-40B4-BE49-F238E27FC236}">
                <a16:creationId xmlns:a16="http://schemas.microsoft.com/office/drawing/2014/main" id="{32439495-57DA-4171-A005-A860E13F9344}"/>
              </a:ext>
            </a:extLst>
          </p:cNvPr>
          <p:cNvSpPr txBox="1">
            <a:spLocks noChangeArrowheads="1"/>
          </p:cNvSpPr>
          <p:nvPr/>
        </p:nvSpPr>
        <p:spPr bwMode="auto">
          <a:xfrm>
            <a:off x="4273550" y="5876925"/>
            <a:ext cx="14366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critical PvO</a:t>
            </a:r>
            <a:r>
              <a:rPr lang="cs-CZ" altLang="cs-CZ" baseline="-25000"/>
              <a:t>2</a:t>
            </a:r>
          </a:p>
        </p:txBody>
      </p:sp>
      <p:cxnSp>
        <p:nvCxnSpPr>
          <p:cNvPr id="63" name="Přímá spojnice 62">
            <a:extLst>
              <a:ext uri="{FF2B5EF4-FFF2-40B4-BE49-F238E27FC236}">
                <a16:creationId xmlns:a16="http://schemas.microsoft.com/office/drawing/2014/main" id="{D5BC5314-7E98-420A-AD86-76662F42636F}"/>
              </a:ext>
            </a:extLst>
          </p:cNvPr>
          <p:cNvCxnSpPr/>
          <p:nvPr/>
        </p:nvCxnSpPr>
        <p:spPr>
          <a:xfrm flipH="1">
            <a:off x="4714875" y="3429003"/>
            <a:ext cx="12700" cy="2551113"/>
          </a:xfrm>
          <a:prstGeom prst="line">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5" name="TextovéPole 64">
            <a:extLst>
              <a:ext uri="{FF2B5EF4-FFF2-40B4-BE49-F238E27FC236}">
                <a16:creationId xmlns:a16="http://schemas.microsoft.com/office/drawing/2014/main" id="{2291941A-6DA3-4FB5-9F46-4BDB6BA6768B}"/>
              </a:ext>
            </a:extLst>
          </p:cNvPr>
          <p:cNvSpPr txBox="1">
            <a:spLocks noChangeArrowheads="1"/>
          </p:cNvSpPr>
          <p:nvPr/>
        </p:nvSpPr>
        <p:spPr bwMode="auto">
          <a:xfrm>
            <a:off x="3863978" y="2852741"/>
            <a:ext cx="11541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crit. PvO</a:t>
            </a:r>
            <a:r>
              <a:rPr lang="cs-CZ" altLang="cs-CZ" baseline="-25000"/>
              <a:t>2</a:t>
            </a:r>
          </a:p>
        </p:txBody>
      </p:sp>
      <p:cxnSp>
        <p:nvCxnSpPr>
          <p:cNvPr id="68" name="Přímá spojnice se šipkou 67">
            <a:extLst>
              <a:ext uri="{FF2B5EF4-FFF2-40B4-BE49-F238E27FC236}">
                <a16:creationId xmlns:a16="http://schemas.microsoft.com/office/drawing/2014/main" id="{543FC2B1-03A2-40C7-A8CE-F95FD1E9FBA3}"/>
              </a:ext>
            </a:extLst>
          </p:cNvPr>
          <p:cNvCxnSpPr/>
          <p:nvPr/>
        </p:nvCxnSpPr>
        <p:spPr>
          <a:xfrm>
            <a:off x="4412662" y="3162948"/>
            <a:ext cx="287337" cy="2286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6" name="TextovéPole 75">
            <a:extLst>
              <a:ext uri="{FF2B5EF4-FFF2-40B4-BE49-F238E27FC236}">
                <a16:creationId xmlns:a16="http://schemas.microsoft.com/office/drawing/2014/main" id="{5B181CA0-82C5-4508-8115-C5188A2956DB}"/>
              </a:ext>
            </a:extLst>
          </p:cNvPr>
          <p:cNvSpPr txBox="1"/>
          <p:nvPr/>
        </p:nvSpPr>
        <p:spPr>
          <a:xfrm>
            <a:off x="7477129" y="3627441"/>
            <a:ext cx="2081211" cy="646331"/>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ctr" eaLnBrk="1" hangingPunct="1">
              <a:defRPr/>
            </a:pPr>
            <a:r>
              <a:rPr lang="cs-CZ" dirty="0" err="1">
                <a:solidFill>
                  <a:schemeClr val="tx1"/>
                </a:solidFill>
              </a:rPr>
              <a:t>Perfusion</a:t>
            </a:r>
            <a:r>
              <a:rPr lang="cs-CZ" dirty="0">
                <a:solidFill>
                  <a:schemeClr val="tx1"/>
                </a:solidFill>
              </a:rPr>
              <a:t> </a:t>
            </a:r>
            <a:r>
              <a:rPr lang="cs-CZ" dirty="0" err="1">
                <a:solidFill>
                  <a:schemeClr val="tx1"/>
                </a:solidFill>
              </a:rPr>
              <a:t>decrease</a:t>
            </a:r>
            <a:endParaRPr lang="cs-CZ" dirty="0">
              <a:solidFill>
                <a:schemeClr val="tx1"/>
              </a:solidFill>
            </a:endParaRPr>
          </a:p>
          <a:p>
            <a:pPr eaLnBrk="1" hangingPunct="1">
              <a:defRPr/>
            </a:pPr>
            <a:r>
              <a:rPr lang="cs-CZ" dirty="0">
                <a:solidFill>
                  <a:schemeClr val="tx1"/>
                </a:solidFill>
              </a:rPr>
              <a:t>Q1&gt;Q2</a:t>
            </a:r>
          </a:p>
        </p:txBody>
      </p:sp>
      <p:cxnSp>
        <p:nvCxnSpPr>
          <p:cNvPr id="79" name="Přímá spojnice 78">
            <a:extLst>
              <a:ext uri="{FF2B5EF4-FFF2-40B4-BE49-F238E27FC236}">
                <a16:creationId xmlns:a16="http://schemas.microsoft.com/office/drawing/2014/main" id="{0F5BD5FC-C7E9-4109-9925-17D33510984C}"/>
              </a:ext>
            </a:extLst>
          </p:cNvPr>
          <p:cNvCxnSpPr>
            <a:cxnSpLocks/>
            <a:endCxn id="47" idx="1"/>
          </p:cNvCxnSpPr>
          <p:nvPr/>
        </p:nvCxnSpPr>
        <p:spPr>
          <a:xfrm>
            <a:off x="3949704" y="3614741"/>
            <a:ext cx="682475" cy="6533"/>
          </a:xfrm>
          <a:prstGeom prst="line">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24987" name="TextovéPole 2">
            <a:extLst>
              <a:ext uri="{FF2B5EF4-FFF2-40B4-BE49-F238E27FC236}">
                <a16:creationId xmlns:a16="http://schemas.microsoft.com/office/drawing/2014/main" id="{82CD8016-7FAB-4427-9BDE-349F2A97371E}"/>
              </a:ext>
            </a:extLst>
          </p:cNvPr>
          <p:cNvSpPr txBox="1">
            <a:spLocks noChangeArrowheads="1"/>
          </p:cNvSpPr>
          <p:nvPr/>
        </p:nvSpPr>
        <p:spPr bwMode="auto">
          <a:xfrm>
            <a:off x="8399466" y="3076575"/>
            <a:ext cx="1857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cs-CZ" altLang="cs-CZ"/>
          </a:p>
        </p:txBody>
      </p:sp>
      <p:sp>
        <p:nvSpPr>
          <p:cNvPr id="6" name="TextovéPole 5">
            <a:extLst>
              <a:ext uri="{FF2B5EF4-FFF2-40B4-BE49-F238E27FC236}">
                <a16:creationId xmlns:a16="http://schemas.microsoft.com/office/drawing/2014/main" id="{D3A11863-DFAC-417D-81BB-2EFAF0C3FB5F}"/>
              </a:ext>
            </a:extLst>
          </p:cNvPr>
          <p:cNvSpPr txBox="1">
            <a:spLocks noChangeArrowheads="1"/>
          </p:cNvSpPr>
          <p:nvPr/>
        </p:nvSpPr>
        <p:spPr bwMode="auto">
          <a:xfrm>
            <a:off x="8204203" y="3913191"/>
            <a:ext cx="106952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dirty="0"/>
              <a:t>&gt;Q3&gt;Q4</a:t>
            </a:r>
          </a:p>
        </p:txBody>
      </p:sp>
      <p:sp>
        <p:nvSpPr>
          <p:cNvPr id="124989" name="TextovéPole 30">
            <a:extLst>
              <a:ext uri="{FF2B5EF4-FFF2-40B4-BE49-F238E27FC236}">
                <a16:creationId xmlns:a16="http://schemas.microsoft.com/office/drawing/2014/main" id="{03F8DF3C-5ABE-4F72-896B-3415FC441155}"/>
              </a:ext>
            </a:extLst>
          </p:cNvPr>
          <p:cNvSpPr txBox="1">
            <a:spLocks noChangeArrowheads="1"/>
          </p:cNvSpPr>
          <p:nvPr/>
        </p:nvSpPr>
        <p:spPr bwMode="auto">
          <a:xfrm>
            <a:off x="5280028" y="6159500"/>
            <a:ext cx="26209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a:t>Venous PO2, mmHg</a:t>
            </a:r>
          </a:p>
        </p:txBody>
      </p:sp>
      <p:sp>
        <p:nvSpPr>
          <p:cNvPr id="124990" name="TextovéPole 60">
            <a:extLst>
              <a:ext uri="{FF2B5EF4-FFF2-40B4-BE49-F238E27FC236}">
                <a16:creationId xmlns:a16="http://schemas.microsoft.com/office/drawing/2014/main" id="{C6BACDE6-1E9E-4B48-9034-781CABAD6106}"/>
              </a:ext>
            </a:extLst>
          </p:cNvPr>
          <p:cNvSpPr txBox="1">
            <a:spLocks noChangeArrowheads="1"/>
          </p:cNvSpPr>
          <p:nvPr/>
        </p:nvSpPr>
        <p:spPr bwMode="auto">
          <a:xfrm rot="16200000">
            <a:off x="683419" y="3391694"/>
            <a:ext cx="45958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cs-CZ" sz="2000" b="1"/>
              <a:t>Oxygen consumption (VO2) ml / min</a:t>
            </a:r>
            <a:endParaRPr lang="cs-CZ" altLang="cs-CZ" sz="2000" b="1"/>
          </a:p>
        </p:txBody>
      </p:sp>
      <p:sp>
        <p:nvSpPr>
          <p:cNvPr id="81" name="Ovál 80">
            <a:extLst>
              <a:ext uri="{FF2B5EF4-FFF2-40B4-BE49-F238E27FC236}">
                <a16:creationId xmlns:a16="http://schemas.microsoft.com/office/drawing/2014/main" id="{2B593A7D-516E-46F8-BC37-51C383572FB5}"/>
              </a:ext>
            </a:extLst>
          </p:cNvPr>
          <p:cNvSpPr/>
          <p:nvPr/>
        </p:nvSpPr>
        <p:spPr>
          <a:xfrm>
            <a:off x="4608944" y="3567549"/>
            <a:ext cx="69709" cy="7489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0" name="Šipka: dolů 79">
            <a:extLst>
              <a:ext uri="{FF2B5EF4-FFF2-40B4-BE49-F238E27FC236}">
                <a16:creationId xmlns:a16="http://schemas.microsoft.com/office/drawing/2014/main" id="{E844147F-FA4B-4654-BD05-8067C2731ED7}"/>
              </a:ext>
            </a:extLst>
          </p:cNvPr>
          <p:cNvSpPr/>
          <p:nvPr/>
        </p:nvSpPr>
        <p:spPr>
          <a:xfrm rot="10800000">
            <a:off x="8726488" y="2330776"/>
            <a:ext cx="393700" cy="1290497"/>
          </a:xfrm>
          <a:prstGeom prst="downArrow">
            <a:avLst/>
          </a:prstGeom>
          <a:ln/>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2" name="TextovéPole 81">
            <a:extLst>
              <a:ext uri="{FF2B5EF4-FFF2-40B4-BE49-F238E27FC236}">
                <a16:creationId xmlns:a16="http://schemas.microsoft.com/office/drawing/2014/main" id="{65650BAE-A483-4ACD-B535-87174916C5F7}"/>
              </a:ext>
            </a:extLst>
          </p:cNvPr>
          <p:cNvSpPr txBox="1"/>
          <p:nvPr/>
        </p:nvSpPr>
        <p:spPr>
          <a:xfrm>
            <a:off x="6939400" y="1961442"/>
            <a:ext cx="2596480" cy="36933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wrap="none">
            <a:spAutoFit/>
          </a:bodyPr>
          <a:lstStyle/>
          <a:p>
            <a:pPr algn="ctr" eaLnBrk="1" hangingPunct="1">
              <a:defRPr/>
            </a:pPr>
            <a:r>
              <a:rPr lang="cs-CZ" dirty="0">
                <a:solidFill>
                  <a:schemeClr val="bg1"/>
                </a:solidFill>
              </a:rPr>
              <a:t>Oxygen </a:t>
            </a:r>
            <a:r>
              <a:rPr lang="cs-CZ" dirty="0" err="1">
                <a:solidFill>
                  <a:schemeClr val="bg1"/>
                </a:solidFill>
              </a:rPr>
              <a:t>Delivery</a:t>
            </a:r>
            <a:r>
              <a:rPr lang="cs-CZ" dirty="0">
                <a:solidFill>
                  <a:schemeClr val="bg1"/>
                </a:solidFill>
              </a:rPr>
              <a:t> </a:t>
            </a:r>
            <a:r>
              <a:rPr lang="cs-CZ" dirty="0" err="1">
                <a:solidFill>
                  <a:schemeClr val="bg1"/>
                </a:solidFill>
              </a:rPr>
              <a:t>decrease</a:t>
            </a:r>
            <a:endParaRPr lang="cs-CZ" dirty="0">
              <a:solidFill>
                <a:schemeClr val="bg1"/>
              </a:solidFill>
            </a:endParaRPr>
          </a:p>
        </p:txBody>
      </p:sp>
      <p:sp>
        <p:nvSpPr>
          <p:cNvPr id="61" name="Ovál 60">
            <a:extLst>
              <a:ext uri="{FF2B5EF4-FFF2-40B4-BE49-F238E27FC236}">
                <a16:creationId xmlns:a16="http://schemas.microsoft.com/office/drawing/2014/main" id="{FE3BB32B-F9DF-444A-B9CF-274BC8DAC2E2}"/>
              </a:ext>
            </a:extLst>
          </p:cNvPr>
          <p:cNvSpPr/>
          <p:nvPr/>
        </p:nvSpPr>
        <p:spPr>
          <a:xfrm>
            <a:off x="6197577" y="3382700"/>
            <a:ext cx="88611" cy="7302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2" name="Ovál 61">
            <a:extLst>
              <a:ext uri="{FF2B5EF4-FFF2-40B4-BE49-F238E27FC236}">
                <a16:creationId xmlns:a16="http://schemas.microsoft.com/office/drawing/2014/main" id="{44485880-5ACE-4294-8B78-E980216C6374}"/>
              </a:ext>
            </a:extLst>
          </p:cNvPr>
          <p:cNvSpPr/>
          <p:nvPr/>
        </p:nvSpPr>
        <p:spPr>
          <a:xfrm>
            <a:off x="5481782" y="3382701"/>
            <a:ext cx="88611" cy="7302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4" name="Ovál 63">
            <a:extLst>
              <a:ext uri="{FF2B5EF4-FFF2-40B4-BE49-F238E27FC236}">
                <a16:creationId xmlns:a16="http://schemas.microsoft.com/office/drawing/2014/main" id="{ADC7D333-3060-4BD2-BE4F-8B362CD4599A}"/>
              </a:ext>
            </a:extLst>
          </p:cNvPr>
          <p:cNvSpPr/>
          <p:nvPr/>
        </p:nvSpPr>
        <p:spPr>
          <a:xfrm>
            <a:off x="4668728" y="3386563"/>
            <a:ext cx="88611" cy="73022"/>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6" name="TextovéPole 65">
            <a:extLst>
              <a:ext uri="{FF2B5EF4-FFF2-40B4-BE49-F238E27FC236}">
                <a16:creationId xmlns:a16="http://schemas.microsoft.com/office/drawing/2014/main" id="{1FC8FDEA-6DB7-44E7-9805-C227B3632856}"/>
              </a:ext>
            </a:extLst>
          </p:cNvPr>
          <p:cNvSpPr txBox="1">
            <a:spLocks noChangeArrowheads="1"/>
          </p:cNvSpPr>
          <p:nvPr/>
        </p:nvSpPr>
        <p:spPr bwMode="auto">
          <a:xfrm>
            <a:off x="5813763" y="4420375"/>
            <a:ext cx="3898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1200" dirty="0">
                <a:solidFill>
                  <a:srgbClr val="FF0000"/>
                </a:solidFill>
              </a:rPr>
              <a:t>Q4</a:t>
            </a:r>
          </a:p>
        </p:txBody>
      </p:sp>
      <p:sp>
        <p:nvSpPr>
          <p:cNvPr id="67" name="TextovéPole 66">
            <a:extLst>
              <a:ext uri="{FF2B5EF4-FFF2-40B4-BE49-F238E27FC236}">
                <a16:creationId xmlns:a16="http://schemas.microsoft.com/office/drawing/2014/main" id="{1E72664B-7E05-43FF-A287-A36A31089802}"/>
              </a:ext>
            </a:extLst>
          </p:cNvPr>
          <p:cNvSpPr txBox="1">
            <a:spLocks noChangeArrowheads="1"/>
          </p:cNvSpPr>
          <p:nvPr/>
        </p:nvSpPr>
        <p:spPr bwMode="auto">
          <a:xfrm>
            <a:off x="6146857" y="3129620"/>
            <a:ext cx="3898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1200" dirty="0">
                <a:solidFill>
                  <a:srgbClr val="FF0000"/>
                </a:solidFill>
              </a:rPr>
              <a:t>Q1</a:t>
            </a:r>
          </a:p>
        </p:txBody>
      </p:sp>
      <p:sp>
        <p:nvSpPr>
          <p:cNvPr id="69" name="TextovéPole 68">
            <a:extLst>
              <a:ext uri="{FF2B5EF4-FFF2-40B4-BE49-F238E27FC236}">
                <a16:creationId xmlns:a16="http://schemas.microsoft.com/office/drawing/2014/main" id="{76A192A4-3BB6-47E3-8B55-135CBDC0AF96}"/>
              </a:ext>
            </a:extLst>
          </p:cNvPr>
          <p:cNvSpPr txBox="1">
            <a:spLocks noChangeArrowheads="1"/>
          </p:cNvSpPr>
          <p:nvPr/>
        </p:nvSpPr>
        <p:spPr bwMode="auto">
          <a:xfrm>
            <a:off x="5408475" y="3133836"/>
            <a:ext cx="3898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1200" dirty="0">
                <a:solidFill>
                  <a:srgbClr val="FF0000"/>
                </a:solidFill>
              </a:rPr>
              <a:t>Q2</a:t>
            </a:r>
          </a:p>
        </p:txBody>
      </p:sp>
      <p:sp>
        <p:nvSpPr>
          <p:cNvPr id="70" name="TextovéPole 69">
            <a:extLst>
              <a:ext uri="{FF2B5EF4-FFF2-40B4-BE49-F238E27FC236}">
                <a16:creationId xmlns:a16="http://schemas.microsoft.com/office/drawing/2014/main" id="{4E28C46C-C629-459D-91BF-028F18D9EFE8}"/>
              </a:ext>
            </a:extLst>
          </p:cNvPr>
          <p:cNvSpPr txBox="1">
            <a:spLocks noChangeArrowheads="1"/>
          </p:cNvSpPr>
          <p:nvPr/>
        </p:nvSpPr>
        <p:spPr bwMode="auto">
          <a:xfrm>
            <a:off x="4666338" y="3165240"/>
            <a:ext cx="3898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1200" dirty="0">
                <a:solidFill>
                  <a:srgbClr val="FF0000"/>
                </a:solidFill>
              </a:rPr>
              <a:t>Q3</a:t>
            </a:r>
          </a:p>
        </p:txBody>
      </p:sp>
    </p:spTree>
    <p:extLst>
      <p:ext uri="{BB962C8B-B14F-4D97-AF65-F5344CB8AC3E}">
        <p14:creationId xmlns:p14="http://schemas.microsoft.com/office/powerpoint/2010/main" val="1624642647"/>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Přímá spojnice 23">
            <a:extLst>
              <a:ext uri="{FF2B5EF4-FFF2-40B4-BE49-F238E27FC236}">
                <a16:creationId xmlns:a16="http://schemas.microsoft.com/office/drawing/2014/main" id="{32831D43-75E6-4A7E-B906-E63445AEEBA1}"/>
              </a:ext>
            </a:extLst>
          </p:cNvPr>
          <p:cNvCxnSpPr>
            <a:cxnSpLocks/>
          </p:cNvCxnSpPr>
          <p:nvPr/>
        </p:nvCxnSpPr>
        <p:spPr>
          <a:xfrm flipH="1">
            <a:off x="3994731" y="3393135"/>
            <a:ext cx="3235325" cy="43656"/>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Obdélník 1">
            <a:extLst>
              <a:ext uri="{FF2B5EF4-FFF2-40B4-BE49-F238E27FC236}">
                <a16:creationId xmlns:a16="http://schemas.microsoft.com/office/drawing/2014/main" id="{FF8C2B36-8625-4568-A7BE-6FDDE125F27D}"/>
              </a:ext>
            </a:extLst>
          </p:cNvPr>
          <p:cNvSpPr/>
          <p:nvPr/>
        </p:nvSpPr>
        <p:spPr>
          <a:xfrm>
            <a:off x="3935416" y="1268413"/>
            <a:ext cx="5761037" cy="41767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cxnSp>
        <p:nvCxnSpPr>
          <p:cNvPr id="4" name="Přímá spojnice 3">
            <a:extLst>
              <a:ext uri="{FF2B5EF4-FFF2-40B4-BE49-F238E27FC236}">
                <a16:creationId xmlns:a16="http://schemas.microsoft.com/office/drawing/2014/main" id="{E75D37C4-8B48-49BA-BF52-766BC79B30CD}"/>
              </a:ext>
            </a:extLst>
          </p:cNvPr>
          <p:cNvCxnSpPr/>
          <p:nvPr/>
        </p:nvCxnSpPr>
        <p:spPr>
          <a:xfrm>
            <a:off x="3863975" y="4524375"/>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Přímá spojnice 7">
            <a:extLst>
              <a:ext uri="{FF2B5EF4-FFF2-40B4-BE49-F238E27FC236}">
                <a16:creationId xmlns:a16="http://schemas.microsoft.com/office/drawing/2014/main" id="{40E61DD2-3DA8-45DB-B414-A0A102CD7110}"/>
              </a:ext>
            </a:extLst>
          </p:cNvPr>
          <p:cNvCxnSpPr/>
          <p:nvPr/>
        </p:nvCxnSpPr>
        <p:spPr>
          <a:xfrm>
            <a:off x="3792541" y="4494213"/>
            <a:ext cx="1047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Přímá spojnice 11">
            <a:extLst>
              <a:ext uri="{FF2B5EF4-FFF2-40B4-BE49-F238E27FC236}">
                <a16:creationId xmlns:a16="http://schemas.microsoft.com/office/drawing/2014/main" id="{BF6ED002-0949-420E-94CA-513D338B621E}"/>
              </a:ext>
            </a:extLst>
          </p:cNvPr>
          <p:cNvCxnSpPr/>
          <p:nvPr/>
        </p:nvCxnSpPr>
        <p:spPr>
          <a:xfrm>
            <a:off x="3830641" y="3548063"/>
            <a:ext cx="1047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Přímá spojnice 12">
            <a:extLst>
              <a:ext uri="{FF2B5EF4-FFF2-40B4-BE49-F238E27FC236}">
                <a16:creationId xmlns:a16="http://schemas.microsoft.com/office/drawing/2014/main" id="{37E3EFEA-636B-4223-9A1A-B49297918183}"/>
              </a:ext>
            </a:extLst>
          </p:cNvPr>
          <p:cNvCxnSpPr/>
          <p:nvPr/>
        </p:nvCxnSpPr>
        <p:spPr>
          <a:xfrm>
            <a:off x="3806828" y="2586038"/>
            <a:ext cx="1063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Přímá spojnice 13">
            <a:extLst>
              <a:ext uri="{FF2B5EF4-FFF2-40B4-BE49-F238E27FC236}">
                <a16:creationId xmlns:a16="http://schemas.microsoft.com/office/drawing/2014/main" id="{871E0710-55A4-48A5-B4D2-8001605A7A6C}"/>
              </a:ext>
            </a:extLst>
          </p:cNvPr>
          <p:cNvCxnSpPr/>
          <p:nvPr/>
        </p:nvCxnSpPr>
        <p:spPr>
          <a:xfrm>
            <a:off x="3814763" y="1628775"/>
            <a:ext cx="106362" cy="0"/>
          </a:xfrm>
          <a:prstGeom prst="line">
            <a:avLst/>
          </a:prstGeom>
        </p:spPr>
        <p:style>
          <a:lnRef idx="1">
            <a:schemeClr val="accent1"/>
          </a:lnRef>
          <a:fillRef idx="0">
            <a:schemeClr val="accent1"/>
          </a:fillRef>
          <a:effectRef idx="0">
            <a:schemeClr val="accent1"/>
          </a:effectRef>
          <a:fontRef idx="minor">
            <a:schemeClr val="tx1"/>
          </a:fontRef>
        </p:style>
      </p:cxnSp>
      <p:sp>
        <p:nvSpPr>
          <p:cNvPr id="124936" name="TextovéPole 9">
            <a:extLst>
              <a:ext uri="{FF2B5EF4-FFF2-40B4-BE49-F238E27FC236}">
                <a16:creationId xmlns:a16="http://schemas.microsoft.com/office/drawing/2014/main" id="{22F6DBC4-EE30-41F6-84A3-5C20573D91F3}"/>
              </a:ext>
            </a:extLst>
          </p:cNvPr>
          <p:cNvSpPr txBox="1">
            <a:spLocks noChangeArrowheads="1"/>
          </p:cNvSpPr>
          <p:nvPr/>
        </p:nvSpPr>
        <p:spPr bwMode="auto">
          <a:xfrm>
            <a:off x="3143253" y="431641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1000</a:t>
            </a:r>
          </a:p>
        </p:txBody>
      </p:sp>
      <p:sp>
        <p:nvSpPr>
          <p:cNvPr id="124937" name="TextovéPole 15">
            <a:extLst>
              <a:ext uri="{FF2B5EF4-FFF2-40B4-BE49-F238E27FC236}">
                <a16:creationId xmlns:a16="http://schemas.microsoft.com/office/drawing/2014/main" id="{42390C1A-EED8-42E3-A013-88AF17BA2313}"/>
              </a:ext>
            </a:extLst>
          </p:cNvPr>
          <p:cNvSpPr txBox="1">
            <a:spLocks noChangeArrowheads="1"/>
          </p:cNvSpPr>
          <p:nvPr/>
        </p:nvSpPr>
        <p:spPr bwMode="auto">
          <a:xfrm>
            <a:off x="3138491" y="3355975"/>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2000</a:t>
            </a:r>
          </a:p>
        </p:txBody>
      </p:sp>
      <p:sp>
        <p:nvSpPr>
          <p:cNvPr id="124938" name="TextovéPole 16">
            <a:extLst>
              <a:ext uri="{FF2B5EF4-FFF2-40B4-BE49-F238E27FC236}">
                <a16:creationId xmlns:a16="http://schemas.microsoft.com/office/drawing/2014/main" id="{D9A2B3D4-1747-423B-9454-AABBFB03380B}"/>
              </a:ext>
            </a:extLst>
          </p:cNvPr>
          <p:cNvSpPr txBox="1">
            <a:spLocks noChangeArrowheads="1"/>
          </p:cNvSpPr>
          <p:nvPr/>
        </p:nvSpPr>
        <p:spPr bwMode="auto">
          <a:xfrm>
            <a:off x="3184528" y="241141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3000</a:t>
            </a:r>
          </a:p>
        </p:txBody>
      </p:sp>
      <p:sp>
        <p:nvSpPr>
          <p:cNvPr id="124939" name="TextovéPole 17">
            <a:extLst>
              <a:ext uri="{FF2B5EF4-FFF2-40B4-BE49-F238E27FC236}">
                <a16:creationId xmlns:a16="http://schemas.microsoft.com/office/drawing/2014/main" id="{C43C7CE7-522E-45EC-8288-035036D0C095}"/>
              </a:ext>
            </a:extLst>
          </p:cNvPr>
          <p:cNvSpPr txBox="1">
            <a:spLocks noChangeArrowheads="1"/>
          </p:cNvSpPr>
          <p:nvPr/>
        </p:nvSpPr>
        <p:spPr bwMode="auto">
          <a:xfrm>
            <a:off x="3187703" y="145256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4000</a:t>
            </a:r>
          </a:p>
        </p:txBody>
      </p:sp>
      <p:sp>
        <p:nvSpPr>
          <p:cNvPr id="124940" name="TextovéPole 18">
            <a:extLst>
              <a:ext uri="{FF2B5EF4-FFF2-40B4-BE49-F238E27FC236}">
                <a16:creationId xmlns:a16="http://schemas.microsoft.com/office/drawing/2014/main" id="{C70865EA-79B7-47F7-8B42-16CC3D3B797D}"/>
              </a:ext>
            </a:extLst>
          </p:cNvPr>
          <p:cNvSpPr txBox="1">
            <a:spLocks noChangeArrowheads="1"/>
          </p:cNvSpPr>
          <p:nvPr/>
        </p:nvSpPr>
        <p:spPr bwMode="auto">
          <a:xfrm>
            <a:off x="3778250" y="5795963"/>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0</a:t>
            </a:r>
          </a:p>
        </p:txBody>
      </p:sp>
      <p:sp>
        <p:nvSpPr>
          <p:cNvPr id="124941" name="TextovéPole 19">
            <a:extLst>
              <a:ext uri="{FF2B5EF4-FFF2-40B4-BE49-F238E27FC236}">
                <a16:creationId xmlns:a16="http://schemas.microsoft.com/office/drawing/2014/main" id="{10EAFF94-C00A-4E4D-B16E-29E2AD6BA959}"/>
              </a:ext>
            </a:extLst>
          </p:cNvPr>
          <p:cNvSpPr txBox="1">
            <a:spLocks noChangeArrowheads="1"/>
          </p:cNvSpPr>
          <p:nvPr/>
        </p:nvSpPr>
        <p:spPr bwMode="auto">
          <a:xfrm>
            <a:off x="4295775"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a:t>
            </a:r>
          </a:p>
        </p:txBody>
      </p:sp>
      <p:sp>
        <p:nvSpPr>
          <p:cNvPr id="124942" name="TextovéPole 20">
            <a:extLst>
              <a:ext uri="{FF2B5EF4-FFF2-40B4-BE49-F238E27FC236}">
                <a16:creationId xmlns:a16="http://schemas.microsoft.com/office/drawing/2014/main" id="{3306185C-EED1-40EB-A8D4-A02FB6B06326}"/>
              </a:ext>
            </a:extLst>
          </p:cNvPr>
          <p:cNvSpPr txBox="1">
            <a:spLocks noChangeArrowheads="1"/>
          </p:cNvSpPr>
          <p:nvPr/>
        </p:nvSpPr>
        <p:spPr bwMode="auto">
          <a:xfrm>
            <a:off x="4862513"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20</a:t>
            </a:r>
          </a:p>
        </p:txBody>
      </p:sp>
      <p:sp>
        <p:nvSpPr>
          <p:cNvPr id="124943" name="TextovéPole 21">
            <a:extLst>
              <a:ext uri="{FF2B5EF4-FFF2-40B4-BE49-F238E27FC236}">
                <a16:creationId xmlns:a16="http://schemas.microsoft.com/office/drawing/2014/main" id="{05B15F0A-342E-4D15-8A3E-53FE9D34E0F2}"/>
              </a:ext>
            </a:extLst>
          </p:cNvPr>
          <p:cNvSpPr txBox="1">
            <a:spLocks noChangeArrowheads="1"/>
          </p:cNvSpPr>
          <p:nvPr/>
        </p:nvSpPr>
        <p:spPr bwMode="auto">
          <a:xfrm>
            <a:off x="5435600"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30</a:t>
            </a:r>
          </a:p>
        </p:txBody>
      </p:sp>
      <p:sp>
        <p:nvSpPr>
          <p:cNvPr id="124944" name="TextovéPole 22">
            <a:extLst>
              <a:ext uri="{FF2B5EF4-FFF2-40B4-BE49-F238E27FC236}">
                <a16:creationId xmlns:a16="http://schemas.microsoft.com/office/drawing/2014/main" id="{B0F8F968-6095-4D32-8094-207E51763CA8}"/>
              </a:ext>
            </a:extLst>
          </p:cNvPr>
          <p:cNvSpPr txBox="1">
            <a:spLocks noChangeArrowheads="1"/>
          </p:cNvSpPr>
          <p:nvPr/>
        </p:nvSpPr>
        <p:spPr bwMode="auto">
          <a:xfrm>
            <a:off x="600868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40</a:t>
            </a:r>
          </a:p>
        </p:txBody>
      </p:sp>
      <p:sp>
        <p:nvSpPr>
          <p:cNvPr id="124945" name="TextovéPole 23">
            <a:extLst>
              <a:ext uri="{FF2B5EF4-FFF2-40B4-BE49-F238E27FC236}">
                <a16:creationId xmlns:a16="http://schemas.microsoft.com/office/drawing/2014/main" id="{676EA388-A12F-4DA4-86BA-651CFEDBE0A4}"/>
              </a:ext>
            </a:extLst>
          </p:cNvPr>
          <p:cNvSpPr txBox="1">
            <a:spLocks noChangeArrowheads="1"/>
          </p:cNvSpPr>
          <p:nvPr/>
        </p:nvSpPr>
        <p:spPr bwMode="auto">
          <a:xfrm>
            <a:off x="6589713"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50</a:t>
            </a:r>
          </a:p>
        </p:txBody>
      </p:sp>
      <p:sp>
        <p:nvSpPr>
          <p:cNvPr id="124946" name="TextovéPole 24">
            <a:extLst>
              <a:ext uri="{FF2B5EF4-FFF2-40B4-BE49-F238E27FC236}">
                <a16:creationId xmlns:a16="http://schemas.microsoft.com/office/drawing/2014/main" id="{E1388C76-3355-41B1-B3D9-6EAF0ED58BB0}"/>
              </a:ext>
            </a:extLst>
          </p:cNvPr>
          <p:cNvSpPr txBox="1">
            <a:spLocks noChangeArrowheads="1"/>
          </p:cNvSpPr>
          <p:nvPr/>
        </p:nvSpPr>
        <p:spPr bwMode="auto">
          <a:xfrm>
            <a:off x="717073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60</a:t>
            </a:r>
          </a:p>
        </p:txBody>
      </p:sp>
      <p:sp>
        <p:nvSpPr>
          <p:cNvPr id="124947" name="TextovéPole 25">
            <a:extLst>
              <a:ext uri="{FF2B5EF4-FFF2-40B4-BE49-F238E27FC236}">
                <a16:creationId xmlns:a16="http://schemas.microsoft.com/office/drawing/2014/main" id="{F5519763-571E-4A76-B400-6ABE06DE3DBD}"/>
              </a:ext>
            </a:extLst>
          </p:cNvPr>
          <p:cNvSpPr txBox="1">
            <a:spLocks noChangeArrowheads="1"/>
          </p:cNvSpPr>
          <p:nvPr/>
        </p:nvSpPr>
        <p:spPr bwMode="auto">
          <a:xfrm>
            <a:off x="773588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70</a:t>
            </a:r>
          </a:p>
        </p:txBody>
      </p:sp>
      <p:sp>
        <p:nvSpPr>
          <p:cNvPr id="124948" name="TextovéPole 26">
            <a:extLst>
              <a:ext uri="{FF2B5EF4-FFF2-40B4-BE49-F238E27FC236}">
                <a16:creationId xmlns:a16="http://schemas.microsoft.com/office/drawing/2014/main" id="{5F709492-EE61-4216-80E4-7F12601EE17D}"/>
              </a:ext>
            </a:extLst>
          </p:cNvPr>
          <p:cNvSpPr txBox="1">
            <a:spLocks noChangeArrowheads="1"/>
          </p:cNvSpPr>
          <p:nvPr/>
        </p:nvSpPr>
        <p:spPr bwMode="auto">
          <a:xfrm>
            <a:off x="8308975"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80</a:t>
            </a:r>
          </a:p>
        </p:txBody>
      </p:sp>
      <p:sp>
        <p:nvSpPr>
          <p:cNvPr id="124949" name="TextovéPole 27">
            <a:extLst>
              <a:ext uri="{FF2B5EF4-FFF2-40B4-BE49-F238E27FC236}">
                <a16:creationId xmlns:a16="http://schemas.microsoft.com/office/drawing/2014/main" id="{C56AC88C-82EC-4005-A35C-04148158A6B9}"/>
              </a:ext>
            </a:extLst>
          </p:cNvPr>
          <p:cNvSpPr txBox="1">
            <a:spLocks noChangeArrowheads="1"/>
          </p:cNvSpPr>
          <p:nvPr/>
        </p:nvSpPr>
        <p:spPr bwMode="auto">
          <a:xfrm>
            <a:off x="8878888" y="5580063"/>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90</a:t>
            </a:r>
          </a:p>
        </p:txBody>
      </p:sp>
      <p:sp>
        <p:nvSpPr>
          <p:cNvPr id="124950" name="TextovéPole 28">
            <a:extLst>
              <a:ext uri="{FF2B5EF4-FFF2-40B4-BE49-F238E27FC236}">
                <a16:creationId xmlns:a16="http://schemas.microsoft.com/office/drawing/2014/main" id="{373116E2-FA66-482E-8469-CE858BACC8B0}"/>
              </a:ext>
            </a:extLst>
          </p:cNvPr>
          <p:cNvSpPr txBox="1">
            <a:spLocks noChangeArrowheads="1"/>
          </p:cNvSpPr>
          <p:nvPr/>
        </p:nvSpPr>
        <p:spPr bwMode="auto">
          <a:xfrm>
            <a:off x="9409116" y="5578475"/>
            <a:ext cx="5693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100</a:t>
            </a:r>
          </a:p>
        </p:txBody>
      </p:sp>
      <p:sp>
        <p:nvSpPr>
          <p:cNvPr id="124951" name="TextovéPole 29">
            <a:extLst>
              <a:ext uri="{FF2B5EF4-FFF2-40B4-BE49-F238E27FC236}">
                <a16:creationId xmlns:a16="http://schemas.microsoft.com/office/drawing/2014/main" id="{C09D5C94-68AB-4E92-9484-915A957EE8BB}"/>
              </a:ext>
            </a:extLst>
          </p:cNvPr>
          <p:cNvSpPr txBox="1">
            <a:spLocks noChangeArrowheads="1"/>
          </p:cNvSpPr>
          <p:nvPr/>
        </p:nvSpPr>
        <p:spPr bwMode="auto">
          <a:xfrm>
            <a:off x="3536950" y="5260975"/>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0</a:t>
            </a:r>
          </a:p>
        </p:txBody>
      </p:sp>
      <p:cxnSp>
        <p:nvCxnSpPr>
          <p:cNvPr id="15" name="Přímá spojnice 14">
            <a:extLst>
              <a:ext uri="{FF2B5EF4-FFF2-40B4-BE49-F238E27FC236}">
                <a16:creationId xmlns:a16="http://schemas.microsoft.com/office/drawing/2014/main" id="{71EFE5A0-6A3D-4D42-A853-092A64DD1980}"/>
              </a:ext>
            </a:extLst>
          </p:cNvPr>
          <p:cNvCxnSpPr/>
          <p:nvPr/>
        </p:nvCxnSpPr>
        <p:spPr>
          <a:xfrm flipH="1">
            <a:off x="3935413" y="5445125"/>
            <a:ext cx="0" cy="1841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Přímá spojnice 32">
            <a:extLst>
              <a:ext uri="{FF2B5EF4-FFF2-40B4-BE49-F238E27FC236}">
                <a16:creationId xmlns:a16="http://schemas.microsoft.com/office/drawing/2014/main" id="{544E241B-6F3D-4F5C-A3C5-3EFC7ED41D6A}"/>
              </a:ext>
            </a:extLst>
          </p:cNvPr>
          <p:cNvCxnSpPr/>
          <p:nvPr/>
        </p:nvCxnSpPr>
        <p:spPr>
          <a:xfrm>
            <a:off x="4511675"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Přímá spojnice 33">
            <a:extLst>
              <a:ext uri="{FF2B5EF4-FFF2-40B4-BE49-F238E27FC236}">
                <a16:creationId xmlns:a16="http://schemas.microsoft.com/office/drawing/2014/main" id="{540454CB-8E71-46B4-A8F3-57ABF47A0683}"/>
              </a:ext>
            </a:extLst>
          </p:cNvPr>
          <p:cNvCxnSpPr/>
          <p:nvPr/>
        </p:nvCxnSpPr>
        <p:spPr>
          <a:xfrm>
            <a:off x="50800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Přímá spojnice 34">
            <a:extLst>
              <a:ext uri="{FF2B5EF4-FFF2-40B4-BE49-F238E27FC236}">
                <a16:creationId xmlns:a16="http://schemas.microsoft.com/office/drawing/2014/main" id="{0AFC3305-E16F-4ABE-B1E1-1E88844764FD}"/>
              </a:ext>
            </a:extLst>
          </p:cNvPr>
          <p:cNvCxnSpPr/>
          <p:nvPr/>
        </p:nvCxnSpPr>
        <p:spPr>
          <a:xfrm>
            <a:off x="564673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Přímá spojnice 50">
            <a:extLst>
              <a:ext uri="{FF2B5EF4-FFF2-40B4-BE49-F238E27FC236}">
                <a16:creationId xmlns:a16="http://schemas.microsoft.com/office/drawing/2014/main" id="{6B67FA94-CAD7-4AC9-A217-79408215593A}"/>
              </a:ext>
            </a:extLst>
          </p:cNvPr>
          <p:cNvCxnSpPr/>
          <p:nvPr/>
        </p:nvCxnSpPr>
        <p:spPr>
          <a:xfrm>
            <a:off x="6232525"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Přímá spojnice 54">
            <a:extLst>
              <a:ext uri="{FF2B5EF4-FFF2-40B4-BE49-F238E27FC236}">
                <a16:creationId xmlns:a16="http://schemas.microsoft.com/office/drawing/2014/main" id="{DBF23ADB-04C6-438A-B982-223BEC9D3C44}"/>
              </a:ext>
            </a:extLst>
          </p:cNvPr>
          <p:cNvCxnSpPr/>
          <p:nvPr/>
        </p:nvCxnSpPr>
        <p:spPr>
          <a:xfrm>
            <a:off x="68087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Přímá spojnice 55">
            <a:extLst>
              <a:ext uri="{FF2B5EF4-FFF2-40B4-BE49-F238E27FC236}">
                <a16:creationId xmlns:a16="http://schemas.microsoft.com/office/drawing/2014/main" id="{1D5F54A5-97ED-49BA-BE4C-B6F050A19CDE}"/>
              </a:ext>
            </a:extLst>
          </p:cNvPr>
          <p:cNvCxnSpPr/>
          <p:nvPr/>
        </p:nvCxnSpPr>
        <p:spPr>
          <a:xfrm>
            <a:off x="73914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Přímá spojnice 56">
            <a:extLst>
              <a:ext uri="{FF2B5EF4-FFF2-40B4-BE49-F238E27FC236}">
                <a16:creationId xmlns:a16="http://schemas.microsoft.com/office/drawing/2014/main" id="{6E12B605-83D7-4966-9EAE-08952F77431D}"/>
              </a:ext>
            </a:extLst>
          </p:cNvPr>
          <p:cNvCxnSpPr/>
          <p:nvPr/>
        </p:nvCxnSpPr>
        <p:spPr>
          <a:xfrm>
            <a:off x="79756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Přímá spojnice 57">
            <a:extLst>
              <a:ext uri="{FF2B5EF4-FFF2-40B4-BE49-F238E27FC236}">
                <a16:creationId xmlns:a16="http://schemas.microsoft.com/office/drawing/2014/main" id="{51FFCEE5-B888-496D-ABDE-487612EC39F5}"/>
              </a:ext>
            </a:extLst>
          </p:cNvPr>
          <p:cNvCxnSpPr/>
          <p:nvPr/>
        </p:nvCxnSpPr>
        <p:spPr>
          <a:xfrm>
            <a:off x="85359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Přímá spojnice 58">
            <a:extLst>
              <a:ext uri="{FF2B5EF4-FFF2-40B4-BE49-F238E27FC236}">
                <a16:creationId xmlns:a16="http://schemas.microsoft.com/office/drawing/2014/main" id="{7B63094E-CAC8-4E6B-930D-81805EA61492}"/>
              </a:ext>
            </a:extLst>
          </p:cNvPr>
          <p:cNvCxnSpPr/>
          <p:nvPr/>
        </p:nvCxnSpPr>
        <p:spPr>
          <a:xfrm>
            <a:off x="91201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Přímá spojnice 59">
            <a:extLst>
              <a:ext uri="{FF2B5EF4-FFF2-40B4-BE49-F238E27FC236}">
                <a16:creationId xmlns:a16="http://schemas.microsoft.com/office/drawing/2014/main" id="{53D2F05E-ED7F-44E4-876F-F89052564600}"/>
              </a:ext>
            </a:extLst>
          </p:cNvPr>
          <p:cNvCxnSpPr/>
          <p:nvPr/>
        </p:nvCxnSpPr>
        <p:spPr>
          <a:xfrm>
            <a:off x="97043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4964" name="TextovéPole 4">
            <a:extLst>
              <a:ext uri="{FF2B5EF4-FFF2-40B4-BE49-F238E27FC236}">
                <a16:creationId xmlns:a16="http://schemas.microsoft.com/office/drawing/2014/main" id="{DF77EF9A-6B04-4AAA-A908-16C13DC21B2E}"/>
              </a:ext>
            </a:extLst>
          </p:cNvPr>
          <p:cNvSpPr txBox="1">
            <a:spLocks noChangeArrowheads="1"/>
          </p:cNvSpPr>
          <p:nvPr/>
        </p:nvSpPr>
        <p:spPr bwMode="auto">
          <a:xfrm>
            <a:off x="4440238" y="476250"/>
            <a:ext cx="5067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a:t>Fick principle:  VO</a:t>
            </a:r>
            <a:r>
              <a:rPr lang="cs-CZ" altLang="cs-CZ" sz="2000" b="1" baseline="-25000"/>
              <a:t>2</a:t>
            </a:r>
            <a:r>
              <a:rPr lang="cs-CZ" altLang="cs-CZ" sz="2000" b="1"/>
              <a:t> = Q x [CaO</a:t>
            </a:r>
            <a:r>
              <a:rPr lang="cs-CZ" altLang="cs-CZ" sz="2000" b="1" baseline="-25000"/>
              <a:t>2</a:t>
            </a:r>
            <a:r>
              <a:rPr lang="cs-CZ" altLang="cs-CZ" sz="2000" b="1"/>
              <a:t> – CvO</a:t>
            </a:r>
            <a:r>
              <a:rPr lang="cs-CZ" altLang="cs-CZ" sz="2000" b="1" baseline="-25000"/>
              <a:t>2</a:t>
            </a:r>
            <a:r>
              <a:rPr lang="cs-CZ" altLang="cs-CZ" sz="2000" b="1"/>
              <a:t>]</a:t>
            </a:r>
          </a:p>
        </p:txBody>
      </p:sp>
      <p:cxnSp>
        <p:nvCxnSpPr>
          <p:cNvPr id="43" name="Přímá spojnice 42">
            <a:extLst>
              <a:ext uri="{FF2B5EF4-FFF2-40B4-BE49-F238E27FC236}">
                <a16:creationId xmlns:a16="http://schemas.microsoft.com/office/drawing/2014/main" id="{79251207-B29B-498D-BBA2-45024A1CFBFE}"/>
              </a:ext>
            </a:extLst>
          </p:cNvPr>
          <p:cNvCxnSpPr/>
          <p:nvPr/>
        </p:nvCxnSpPr>
        <p:spPr>
          <a:xfrm flipV="1">
            <a:off x="3935416" y="1268413"/>
            <a:ext cx="1584325" cy="417671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24971" name="TextovéPole 61">
            <a:extLst>
              <a:ext uri="{FF2B5EF4-FFF2-40B4-BE49-F238E27FC236}">
                <a16:creationId xmlns:a16="http://schemas.microsoft.com/office/drawing/2014/main" id="{5FEE0821-C793-4A85-BF47-10FD844D3BD3}"/>
              </a:ext>
            </a:extLst>
          </p:cNvPr>
          <p:cNvSpPr txBox="1">
            <a:spLocks noChangeArrowheads="1"/>
          </p:cNvSpPr>
          <p:nvPr/>
        </p:nvSpPr>
        <p:spPr bwMode="auto">
          <a:xfrm>
            <a:off x="7248525" y="3203575"/>
            <a:ext cx="6030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VO</a:t>
            </a:r>
            <a:r>
              <a:rPr lang="cs-CZ" altLang="cs-CZ" baseline="-25000"/>
              <a:t>2</a:t>
            </a:r>
          </a:p>
        </p:txBody>
      </p:sp>
      <p:sp>
        <p:nvSpPr>
          <p:cNvPr id="47" name="Volný tvar 46">
            <a:extLst>
              <a:ext uri="{FF2B5EF4-FFF2-40B4-BE49-F238E27FC236}">
                <a16:creationId xmlns:a16="http://schemas.microsoft.com/office/drawing/2014/main" id="{90A3F61D-514E-4B64-A984-D232DB0C897B}"/>
              </a:ext>
            </a:extLst>
          </p:cNvPr>
          <p:cNvSpPr/>
          <p:nvPr/>
        </p:nvSpPr>
        <p:spPr>
          <a:xfrm>
            <a:off x="3935413" y="3517903"/>
            <a:ext cx="5740400" cy="1927225"/>
          </a:xfrm>
          <a:custGeom>
            <a:avLst/>
            <a:gdLst>
              <a:gd name="connsiteX0" fmla="*/ 0 w 5744308"/>
              <a:gd name="connsiteY0" fmla="*/ 0 h 3868615"/>
              <a:gd name="connsiteX1" fmla="*/ 328247 w 5744308"/>
              <a:gd name="connsiteY1" fmla="*/ 78153 h 3868615"/>
              <a:gd name="connsiteX2" fmla="*/ 640862 w 5744308"/>
              <a:gd name="connsiteY2" fmla="*/ 203200 h 3868615"/>
              <a:gd name="connsiteX3" fmla="*/ 859693 w 5744308"/>
              <a:gd name="connsiteY3" fmla="*/ 359507 h 3868615"/>
              <a:gd name="connsiteX4" fmla="*/ 1101970 w 5744308"/>
              <a:gd name="connsiteY4" fmla="*/ 601784 h 3868615"/>
              <a:gd name="connsiteX5" fmla="*/ 2805723 w 5744308"/>
              <a:gd name="connsiteY5" fmla="*/ 2805723 h 3868615"/>
              <a:gd name="connsiteX6" fmla="*/ 3438770 w 5744308"/>
              <a:gd name="connsiteY6" fmla="*/ 3298092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40862 w 5744308"/>
              <a:gd name="connsiteY2" fmla="*/ 203200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687754 w 5744308"/>
              <a:gd name="connsiteY1" fmla="*/ 234461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0523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1101970 w 5744308"/>
              <a:gd name="connsiteY1" fmla="*/ 601784 h 3868615"/>
              <a:gd name="connsiteX2" fmla="*/ 2805723 w 5744308"/>
              <a:gd name="connsiteY2" fmla="*/ 2805723 h 3868615"/>
              <a:gd name="connsiteX3" fmla="*/ 3438770 w 5744308"/>
              <a:gd name="connsiteY3" fmla="*/ 3329354 h 3868615"/>
              <a:gd name="connsiteX4" fmla="*/ 3993662 w 5744308"/>
              <a:gd name="connsiteY4" fmla="*/ 3618523 h 3868615"/>
              <a:gd name="connsiteX5" fmla="*/ 4032739 w 5744308"/>
              <a:gd name="connsiteY5" fmla="*/ 3595077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211015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945968 w 5744308"/>
              <a:gd name="connsiteY2" fmla="*/ 385944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1101970 w 5744308"/>
              <a:gd name="connsiteY1" fmla="*/ 601784 h 3868615"/>
              <a:gd name="connsiteX2" fmla="*/ 2711938 w 5744308"/>
              <a:gd name="connsiteY2" fmla="*/ 2665046 h 3868615"/>
              <a:gd name="connsiteX3" fmla="*/ 3438770 w 5744308"/>
              <a:gd name="connsiteY3" fmla="*/ 3329354 h 3868615"/>
              <a:gd name="connsiteX4" fmla="*/ 3993662 w 5744308"/>
              <a:gd name="connsiteY4" fmla="*/ 3618523 h 3868615"/>
              <a:gd name="connsiteX5" fmla="*/ 4657970 w 5744308"/>
              <a:gd name="connsiteY5" fmla="*/ 3767016 h 3868615"/>
              <a:gd name="connsiteX6" fmla="*/ 5205047 w 5744308"/>
              <a:gd name="connsiteY6" fmla="*/ 3845169 h 3868615"/>
              <a:gd name="connsiteX7" fmla="*/ 5744308 w 5744308"/>
              <a:gd name="connsiteY7"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29812 w 5744308"/>
              <a:gd name="connsiteY1" fmla="*/ 168642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75384"/>
              <a:gd name="connsiteY0" fmla="*/ 660199 h 3762906"/>
              <a:gd name="connsiteX1" fmla="*/ 629813 w 5775384"/>
              <a:gd name="connsiteY1" fmla="*/ 16041 h 3762906"/>
              <a:gd name="connsiteX2" fmla="*/ 945429 w 5775384"/>
              <a:gd name="connsiteY2" fmla="*/ 237861 h 3762906"/>
              <a:gd name="connsiteX3" fmla="*/ 1312946 w 5775384"/>
              <a:gd name="connsiteY3" fmla="*/ 637704 h 3762906"/>
              <a:gd name="connsiteX4" fmla="*/ 2945003 w 5775384"/>
              <a:gd name="connsiteY4" fmla="*/ 2481183 h 3762906"/>
              <a:gd name="connsiteX5" fmla="*/ 3609684 w 5775384"/>
              <a:gd name="connsiteY5" fmla="*/ 3192383 h 3762906"/>
              <a:gd name="connsiteX6" fmla="*/ 4125733 w 5775384"/>
              <a:gd name="connsiteY6" fmla="*/ 3520630 h 3762906"/>
              <a:gd name="connsiteX7" fmla="*/ 4689046 w 5775384"/>
              <a:gd name="connsiteY7" fmla="*/ 3661307 h 3762906"/>
              <a:gd name="connsiteX8" fmla="*/ 5236123 w 5775384"/>
              <a:gd name="connsiteY8" fmla="*/ 3739460 h 3762906"/>
              <a:gd name="connsiteX9" fmla="*/ 5775384 w 5775384"/>
              <a:gd name="connsiteY9" fmla="*/ 3762906 h 3762906"/>
              <a:gd name="connsiteX0" fmla="*/ 0 w 5775384"/>
              <a:gd name="connsiteY0" fmla="*/ 436779 h 3539486"/>
              <a:gd name="connsiteX1" fmla="*/ 715270 w 5775384"/>
              <a:gd name="connsiteY1" fmla="*/ 597605 h 3539486"/>
              <a:gd name="connsiteX2" fmla="*/ 945429 w 5775384"/>
              <a:gd name="connsiteY2" fmla="*/ 14441 h 3539486"/>
              <a:gd name="connsiteX3" fmla="*/ 1312946 w 5775384"/>
              <a:gd name="connsiteY3" fmla="*/ 414284 h 3539486"/>
              <a:gd name="connsiteX4" fmla="*/ 2945003 w 5775384"/>
              <a:gd name="connsiteY4" fmla="*/ 2257763 h 3539486"/>
              <a:gd name="connsiteX5" fmla="*/ 3609684 w 5775384"/>
              <a:gd name="connsiteY5" fmla="*/ 2968963 h 3539486"/>
              <a:gd name="connsiteX6" fmla="*/ 4125733 w 5775384"/>
              <a:gd name="connsiteY6" fmla="*/ 3297210 h 3539486"/>
              <a:gd name="connsiteX7" fmla="*/ 4689046 w 5775384"/>
              <a:gd name="connsiteY7" fmla="*/ 3437887 h 3539486"/>
              <a:gd name="connsiteX8" fmla="*/ 5236123 w 5775384"/>
              <a:gd name="connsiteY8" fmla="*/ 3516040 h 3539486"/>
              <a:gd name="connsiteX9" fmla="*/ 5775384 w 5775384"/>
              <a:gd name="connsiteY9" fmla="*/ 3539486 h 3539486"/>
              <a:gd name="connsiteX0" fmla="*/ 0 w 5775384"/>
              <a:gd name="connsiteY0" fmla="*/ 69675 h 3172382"/>
              <a:gd name="connsiteX1" fmla="*/ 715270 w 5775384"/>
              <a:gd name="connsiteY1" fmla="*/ 230501 h 3172382"/>
              <a:gd name="connsiteX2" fmla="*/ 1093036 w 5775384"/>
              <a:gd name="connsiteY2" fmla="*/ 467952 h 3172382"/>
              <a:gd name="connsiteX3" fmla="*/ 1312946 w 5775384"/>
              <a:gd name="connsiteY3" fmla="*/ 47180 h 3172382"/>
              <a:gd name="connsiteX4" fmla="*/ 2945003 w 5775384"/>
              <a:gd name="connsiteY4" fmla="*/ 1890659 h 3172382"/>
              <a:gd name="connsiteX5" fmla="*/ 3609684 w 5775384"/>
              <a:gd name="connsiteY5" fmla="*/ 2601859 h 3172382"/>
              <a:gd name="connsiteX6" fmla="*/ 4125733 w 5775384"/>
              <a:gd name="connsiteY6" fmla="*/ 2930106 h 3172382"/>
              <a:gd name="connsiteX7" fmla="*/ 4689046 w 5775384"/>
              <a:gd name="connsiteY7" fmla="*/ 3070783 h 3172382"/>
              <a:gd name="connsiteX8" fmla="*/ 5236123 w 5775384"/>
              <a:gd name="connsiteY8" fmla="*/ 3148936 h 3172382"/>
              <a:gd name="connsiteX9" fmla="*/ 5775384 w 5775384"/>
              <a:gd name="connsiteY9" fmla="*/ 3172382 h 3172382"/>
              <a:gd name="connsiteX0" fmla="*/ 0 w 5775384"/>
              <a:gd name="connsiteY0" fmla="*/ 30353 h 3133060"/>
              <a:gd name="connsiteX1" fmla="*/ 715270 w 5775384"/>
              <a:gd name="connsiteY1" fmla="*/ 191179 h 3133060"/>
              <a:gd name="connsiteX2" fmla="*/ 1093036 w 5775384"/>
              <a:gd name="connsiteY2" fmla="*/ 428630 h 3133060"/>
              <a:gd name="connsiteX3" fmla="*/ 1312946 w 5775384"/>
              <a:gd name="connsiteY3" fmla="*/ 7858 h 3133060"/>
              <a:gd name="connsiteX4" fmla="*/ 1758921 w 5775384"/>
              <a:gd name="connsiteY4" fmla="*/ 918106 h 3133060"/>
              <a:gd name="connsiteX5" fmla="*/ 2945003 w 5775384"/>
              <a:gd name="connsiteY5" fmla="*/ 1851337 h 3133060"/>
              <a:gd name="connsiteX6" fmla="*/ 3609684 w 5775384"/>
              <a:gd name="connsiteY6" fmla="*/ 2562537 h 3133060"/>
              <a:gd name="connsiteX7" fmla="*/ 4125733 w 5775384"/>
              <a:gd name="connsiteY7" fmla="*/ 2890784 h 3133060"/>
              <a:gd name="connsiteX8" fmla="*/ 4689046 w 5775384"/>
              <a:gd name="connsiteY8" fmla="*/ 3031461 h 3133060"/>
              <a:gd name="connsiteX9" fmla="*/ 5236123 w 5775384"/>
              <a:gd name="connsiteY9" fmla="*/ 3109614 h 3133060"/>
              <a:gd name="connsiteX10" fmla="*/ 5775384 w 5775384"/>
              <a:gd name="connsiteY10" fmla="*/ 3133060 h 3133060"/>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58921 w 5775384"/>
              <a:gd name="connsiteY4" fmla="*/ 887753 h 3102707"/>
              <a:gd name="connsiteX5" fmla="*/ 2945003 w 5775384"/>
              <a:gd name="connsiteY5" fmla="*/ 1820984 h 3102707"/>
              <a:gd name="connsiteX6" fmla="*/ 3609684 w 5775384"/>
              <a:gd name="connsiteY6" fmla="*/ 2532184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945003 w 5775384"/>
              <a:gd name="connsiteY5" fmla="*/ 1820984 h 3102707"/>
              <a:gd name="connsiteX6" fmla="*/ 3609684 w 5775384"/>
              <a:gd name="connsiteY6" fmla="*/ 2532184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945003 w 5775384"/>
              <a:gd name="connsiteY5" fmla="*/ 1820984 h 3102707"/>
              <a:gd name="connsiteX6" fmla="*/ 3609684 w 5775384"/>
              <a:gd name="connsiteY6" fmla="*/ 2532184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719708 w 5775384"/>
              <a:gd name="connsiteY5" fmla="*/ 1883507 h 3102707"/>
              <a:gd name="connsiteX6" fmla="*/ 3609684 w 5775384"/>
              <a:gd name="connsiteY6" fmla="*/ 2532184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719708 w 5775384"/>
              <a:gd name="connsiteY5" fmla="*/ 1883507 h 3102707"/>
              <a:gd name="connsiteX6" fmla="*/ 3438770 w 5775384"/>
              <a:gd name="connsiteY6" fmla="*/ 2665045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719708 w 5775384"/>
              <a:gd name="connsiteY5" fmla="*/ 1883507 h 3102707"/>
              <a:gd name="connsiteX6" fmla="*/ 3438770 w 5775384"/>
              <a:gd name="connsiteY6" fmla="*/ 2665045 h 3102707"/>
              <a:gd name="connsiteX7" fmla="*/ 4117964 w 5775384"/>
              <a:gd name="connsiteY7" fmla="*/ 2930769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719708 w 5775384"/>
              <a:gd name="connsiteY5" fmla="*/ 1883507 h 3102707"/>
              <a:gd name="connsiteX6" fmla="*/ 3438770 w 5775384"/>
              <a:gd name="connsiteY6" fmla="*/ 2665045 h 3102707"/>
              <a:gd name="connsiteX7" fmla="*/ 4117964 w 5775384"/>
              <a:gd name="connsiteY7" fmla="*/ 2930769 h 3102707"/>
              <a:gd name="connsiteX8" fmla="*/ 4689046 w 5775384"/>
              <a:gd name="connsiteY8" fmla="*/ 3001108 h 3102707"/>
              <a:gd name="connsiteX9" fmla="*/ 5313811 w 5775384"/>
              <a:gd name="connsiteY9" fmla="*/ 3024553 h 3102707"/>
              <a:gd name="connsiteX10" fmla="*/ 5775384 w 5775384"/>
              <a:gd name="connsiteY10" fmla="*/ 3102707 h 3102707"/>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7846 w 5790922"/>
              <a:gd name="connsiteY4" fmla="*/ 919014 h 3055814"/>
              <a:gd name="connsiteX5" fmla="*/ 2719708 w 5790922"/>
              <a:gd name="connsiteY5" fmla="*/ 1883507 h 3055814"/>
              <a:gd name="connsiteX6" fmla="*/ 3438770 w 5790922"/>
              <a:gd name="connsiteY6" fmla="*/ 2665045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7846 w 5790922"/>
              <a:gd name="connsiteY4" fmla="*/ 919014 h 3055814"/>
              <a:gd name="connsiteX5" fmla="*/ 2719708 w 5790922"/>
              <a:gd name="connsiteY5" fmla="*/ 1883507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0077 w 5790922"/>
              <a:gd name="connsiteY4" fmla="*/ 981537 h 3055814"/>
              <a:gd name="connsiteX5" fmla="*/ 2719708 w 5790922"/>
              <a:gd name="connsiteY5" fmla="*/ 1883507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0077 w 5790922"/>
              <a:gd name="connsiteY4" fmla="*/ 981537 h 3055814"/>
              <a:gd name="connsiteX5" fmla="*/ 2719708 w 5790922"/>
              <a:gd name="connsiteY5" fmla="*/ 1883507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0077 w 5790922"/>
              <a:gd name="connsiteY4" fmla="*/ 981537 h 3055814"/>
              <a:gd name="connsiteX5" fmla="*/ 2673096 w 5790922"/>
              <a:gd name="connsiteY5" fmla="*/ 1930399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0077 w 5790922"/>
              <a:gd name="connsiteY4" fmla="*/ 981537 h 3055814"/>
              <a:gd name="connsiteX5" fmla="*/ 2673096 w 5790922"/>
              <a:gd name="connsiteY5" fmla="*/ 1930399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297408 w 5790922"/>
              <a:gd name="connsiteY3" fmla="*/ 610550 h 3055814"/>
              <a:gd name="connsiteX4" fmla="*/ 1720077 w 5790922"/>
              <a:gd name="connsiteY4" fmla="*/ 981537 h 3055814"/>
              <a:gd name="connsiteX5" fmla="*/ 2673096 w 5790922"/>
              <a:gd name="connsiteY5" fmla="*/ 1930399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297408 w 5790922"/>
              <a:gd name="connsiteY4" fmla="*/ 610550 h 3055814"/>
              <a:gd name="connsiteX5" fmla="*/ 1720077 w 5790922"/>
              <a:gd name="connsiteY5" fmla="*/ 981537 h 3055814"/>
              <a:gd name="connsiteX6" fmla="*/ 2673096 w 5790922"/>
              <a:gd name="connsiteY6" fmla="*/ 1930399 h 3055814"/>
              <a:gd name="connsiteX7" fmla="*/ 3376620 w 5790922"/>
              <a:gd name="connsiteY7" fmla="*/ 2586891 h 3055814"/>
              <a:gd name="connsiteX8" fmla="*/ 4117964 w 5790922"/>
              <a:gd name="connsiteY8" fmla="*/ 2930769 h 3055814"/>
              <a:gd name="connsiteX9" fmla="*/ 4689046 w 5790922"/>
              <a:gd name="connsiteY9" fmla="*/ 3001108 h 3055814"/>
              <a:gd name="connsiteX10" fmla="*/ 5313811 w 5790922"/>
              <a:gd name="connsiteY10" fmla="*/ 3024553 h 3055814"/>
              <a:gd name="connsiteX11" fmla="*/ 5790922 w 5790922"/>
              <a:gd name="connsiteY11"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297408 w 5790922"/>
              <a:gd name="connsiteY4" fmla="*/ 610550 h 3055814"/>
              <a:gd name="connsiteX5" fmla="*/ 1720077 w 5790922"/>
              <a:gd name="connsiteY5" fmla="*/ 981537 h 3055814"/>
              <a:gd name="connsiteX6" fmla="*/ 2673096 w 5790922"/>
              <a:gd name="connsiteY6" fmla="*/ 1930399 h 3055814"/>
              <a:gd name="connsiteX7" fmla="*/ 3376620 w 5790922"/>
              <a:gd name="connsiteY7" fmla="*/ 2586891 h 3055814"/>
              <a:gd name="connsiteX8" fmla="*/ 4117964 w 5790922"/>
              <a:gd name="connsiteY8" fmla="*/ 2930769 h 3055814"/>
              <a:gd name="connsiteX9" fmla="*/ 4689046 w 5790922"/>
              <a:gd name="connsiteY9" fmla="*/ 3001108 h 3055814"/>
              <a:gd name="connsiteX10" fmla="*/ 5313811 w 5790922"/>
              <a:gd name="connsiteY10" fmla="*/ 3024553 h 3055814"/>
              <a:gd name="connsiteX11" fmla="*/ 5790922 w 5790922"/>
              <a:gd name="connsiteY11"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297408 w 5790922"/>
              <a:gd name="connsiteY4" fmla="*/ 610550 h 3055814"/>
              <a:gd name="connsiteX5" fmla="*/ 1720077 w 5790922"/>
              <a:gd name="connsiteY5" fmla="*/ 981537 h 3055814"/>
              <a:gd name="connsiteX6" fmla="*/ 2673096 w 5790922"/>
              <a:gd name="connsiteY6" fmla="*/ 1930399 h 3055814"/>
              <a:gd name="connsiteX7" fmla="*/ 3376620 w 5790922"/>
              <a:gd name="connsiteY7" fmla="*/ 2586891 h 3055814"/>
              <a:gd name="connsiteX8" fmla="*/ 4117964 w 5790922"/>
              <a:gd name="connsiteY8" fmla="*/ 2930769 h 3055814"/>
              <a:gd name="connsiteX9" fmla="*/ 4689046 w 5790922"/>
              <a:gd name="connsiteY9" fmla="*/ 3001108 h 3055814"/>
              <a:gd name="connsiteX10" fmla="*/ 5313811 w 5790922"/>
              <a:gd name="connsiteY10" fmla="*/ 3024553 h 3055814"/>
              <a:gd name="connsiteX11" fmla="*/ 5790922 w 5790922"/>
              <a:gd name="connsiteY11"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452783 w 5790922"/>
              <a:gd name="connsiteY4" fmla="*/ 673073 h 3055814"/>
              <a:gd name="connsiteX5" fmla="*/ 1720077 w 5790922"/>
              <a:gd name="connsiteY5" fmla="*/ 981537 h 3055814"/>
              <a:gd name="connsiteX6" fmla="*/ 2673096 w 5790922"/>
              <a:gd name="connsiteY6" fmla="*/ 1930399 h 3055814"/>
              <a:gd name="connsiteX7" fmla="*/ 3376620 w 5790922"/>
              <a:gd name="connsiteY7" fmla="*/ 2586891 h 3055814"/>
              <a:gd name="connsiteX8" fmla="*/ 4117964 w 5790922"/>
              <a:gd name="connsiteY8" fmla="*/ 2930769 h 3055814"/>
              <a:gd name="connsiteX9" fmla="*/ 4689046 w 5790922"/>
              <a:gd name="connsiteY9" fmla="*/ 3001108 h 3055814"/>
              <a:gd name="connsiteX10" fmla="*/ 5313811 w 5790922"/>
              <a:gd name="connsiteY10" fmla="*/ 3024553 h 3055814"/>
              <a:gd name="connsiteX11" fmla="*/ 5790922 w 5790922"/>
              <a:gd name="connsiteY11"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720077 w 5790922"/>
              <a:gd name="connsiteY4" fmla="*/ 981537 h 3055814"/>
              <a:gd name="connsiteX5" fmla="*/ 2673096 w 5790922"/>
              <a:gd name="connsiteY5" fmla="*/ 1930399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720077 w 5790922"/>
              <a:gd name="connsiteY3" fmla="*/ 981537 h 3055814"/>
              <a:gd name="connsiteX4" fmla="*/ 2673096 w 5790922"/>
              <a:gd name="connsiteY4" fmla="*/ 1930399 h 3055814"/>
              <a:gd name="connsiteX5" fmla="*/ 3376620 w 5790922"/>
              <a:gd name="connsiteY5" fmla="*/ 2586891 h 3055814"/>
              <a:gd name="connsiteX6" fmla="*/ 4117964 w 5790922"/>
              <a:gd name="connsiteY6" fmla="*/ 2930769 h 3055814"/>
              <a:gd name="connsiteX7" fmla="*/ 4689046 w 5790922"/>
              <a:gd name="connsiteY7" fmla="*/ 3001108 h 3055814"/>
              <a:gd name="connsiteX8" fmla="*/ 5313811 w 5790922"/>
              <a:gd name="connsiteY8" fmla="*/ 3024553 h 3055814"/>
              <a:gd name="connsiteX9" fmla="*/ 5790922 w 5790922"/>
              <a:gd name="connsiteY9" fmla="*/ 3055814 h 3055814"/>
              <a:gd name="connsiteX0" fmla="*/ 0 w 5790922"/>
              <a:gd name="connsiteY0" fmla="*/ 0 h 3001106"/>
              <a:gd name="connsiteX1" fmla="*/ 715270 w 5790922"/>
              <a:gd name="connsiteY1" fmla="*/ 106118 h 3001106"/>
              <a:gd name="connsiteX2" fmla="*/ 1093036 w 5790922"/>
              <a:gd name="connsiteY2" fmla="*/ 343569 h 3001106"/>
              <a:gd name="connsiteX3" fmla="*/ 1720077 w 5790922"/>
              <a:gd name="connsiteY3" fmla="*/ 926829 h 3001106"/>
              <a:gd name="connsiteX4" fmla="*/ 2673096 w 5790922"/>
              <a:gd name="connsiteY4" fmla="*/ 1875691 h 3001106"/>
              <a:gd name="connsiteX5" fmla="*/ 3376620 w 5790922"/>
              <a:gd name="connsiteY5" fmla="*/ 2532183 h 3001106"/>
              <a:gd name="connsiteX6" fmla="*/ 4117964 w 5790922"/>
              <a:gd name="connsiteY6" fmla="*/ 2876061 h 3001106"/>
              <a:gd name="connsiteX7" fmla="*/ 4689046 w 5790922"/>
              <a:gd name="connsiteY7" fmla="*/ 2946400 h 3001106"/>
              <a:gd name="connsiteX8" fmla="*/ 5313811 w 5790922"/>
              <a:gd name="connsiteY8" fmla="*/ 2969845 h 3001106"/>
              <a:gd name="connsiteX9" fmla="*/ 5790922 w 5790922"/>
              <a:gd name="connsiteY9" fmla="*/ 3001106 h 3001106"/>
              <a:gd name="connsiteX0" fmla="*/ 0 w 5736540"/>
              <a:gd name="connsiteY0" fmla="*/ 0 h 2977660"/>
              <a:gd name="connsiteX1" fmla="*/ 660888 w 5736540"/>
              <a:gd name="connsiteY1" fmla="*/ 82672 h 2977660"/>
              <a:gd name="connsiteX2" fmla="*/ 1038654 w 5736540"/>
              <a:gd name="connsiteY2" fmla="*/ 320123 h 2977660"/>
              <a:gd name="connsiteX3" fmla="*/ 1665695 w 5736540"/>
              <a:gd name="connsiteY3" fmla="*/ 903383 h 2977660"/>
              <a:gd name="connsiteX4" fmla="*/ 2618714 w 5736540"/>
              <a:gd name="connsiteY4" fmla="*/ 1852245 h 2977660"/>
              <a:gd name="connsiteX5" fmla="*/ 3322238 w 5736540"/>
              <a:gd name="connsiteY5" fmla="*/ 2508737 h 2977660"/>
              <a:gd name="connsiteX6" fmla="*/ 4063582 w 5736540"/>
              <a:gd name="connsiteY6" fmla="*/ 2852615 h 2977660"/>
              <a:gd name="connsiteX7" fmla="*/ 4634664 w 5736540"/>
              <a:gd name="connsiteY7" fmla="*/ 2922954 h 2977660"/>
              <a:gd name="connsiteX8" fmla="*/ 5259429 w 5736540"/>
              <a:gd name="connsiteY8" fmla="*/ 2946399 h 2977660"/>
              <a:gd name="connsiteX9" fmla="*/ 5736540 w 5736540"/>
              <a:gd name="connsiteY9" fmla="*/ 2977660 h 2977660"/>
              <a:gd name="connsiteX0" fmla="*/ 0 w 5736540"/>
              <a:gd name="connsiteY0" fmla="*/ 8098 h 2985758"/>
              <a:gd name="connsiteX1" fmla="*/ 660888 w 5736540"/>
              <a:gd name="connsiteY1" fmla="*/ 90770 h 2985758"/>
              <a:gd name="connsiteX2" fmla="*/ 1038654 w 5736540"/>
              <a:gd name="connsiteY2" fmla="*/ 328221 h 2985758"/>
              <a:gd name="connsiteX3" fmla="*/ 1665695 w 5736540"/>
              <a:gd name="connsiteY3" fmla="*/ 911481 h 2985758"/>
              <a:gd name="connsiteX4" fmla="*/ 2618714 w 5736540"/>
              <a:gd name="connsiteY4" fmla="*/ 1860343 h 2985758"/>
              <a:gd name="connsiteX5" fmla="*/ 3322238 w 5736540"/>
              <a:gd name="connsiteY5" fmla="*/ 2516835 h 2985758"/>
              <a:gd name="connsiteX6" fmla="*/ 4063582 w 5736540"/>
              <a:gd name="connsiteY6" fmla="*/ 2860713 h 2985758"/>
              <a:gd name="connsiteX7" fmla="*/ 4634664 w 5736540"/>
              <a:gd name="connsiteY7" fmla="*/ 2931052 h 2985758"/>
              <a:gd name="connsiteX8" fmla="*/ 5259429 w 5736540"/>
              <a:gd name="connsiteY8" fmla="*/ 2954497 h 2985758"/>
              <a:gd name="connsiteX9" fmla="*/ 5736540 w 5736540"/>
              <a:gd name="connsiteY9" fmla="*/ 2985758 h 2985758"/>
              <a:gd name="connsiteX0" fmla="*/ 0 w 5790922"/>
              <a:gd name="connsiteY0" fmla="*/ 106805 h 2943788"/>
              <a:gd name="connsiteX1" fmla="*/ 715270 w 5790922"/>
              <a:gd name="connsiteY1" fmla="*/ 48800 h 2943788"/>
              <a:gd name="connsiteX2" fmla="*/ 1093036 w 5790922"/>
              <a:gd name="connsiteY2" fmla="*/ 286251 h 2943788"/>
              <a:gd name="connsiteX3" fmla="*/ 1720077 w 5790922"/>
              <a:gd name="connsiteY3" fmla="*/ 869511 h 2943788"/>
              <a:gd name="connsiteX4" fmla="*/ 2673096 w 5790922"/>
              <a:gd name="connsiteY4" fmla="*/ 1818373 h 2943788"/>
              <a:gd name="connsiteX5" fmla="*/ 3376620 w 5790922"/>
              <a:gd name="connsiteY5" fmla="*/ 2474865 h 2943788"/>
              <a:gd name="connsiteX6" fmla="*/ 4117964 w 5790922"/>
              <a:gd name="connsiteY6" fmla="*/ 2818743 h 2943788"/>
              <a:gd name="connsiteX7" fmla="*/ 4689046 w 5790922"/>
              <a:gd name="connsiteY7" fmla="*/ 2889082 h 2943788"/>
              <a:gd name="connsiteX8" fmla="*/ 5313811 w 5790922"/>
              <a:gd name="connsiteY8" fmla="*/ 2912527 h 2943788"/>
              <a:gd name="connsiteX9" fmla="*/ 5790922 w 5790922"/>
              <a:gd name="connsiteY9" fmla="*/ 2943788 h 2943788"/>
              <a:gd name="connsiteX0" fmla="*/ 0 w 5790922"/>
              <a:gd name="connsiteY0" fmla="*/ 0 h 2836983"/>
              <a:gd name="connsiteX1" fmla="*/ 699732 w 5790922"/>
              <a:gd name="connsiteY1" fmla="*/ 113933 h 2836983"/>
              <a:gd name="connsiteX2" fmla="*/ 1093036 w 5790922"/>
              <a:gd name="connsiteY2" fmla="*/ 179446 h 2836983"/>
              <a:gd name="connsiteX3" fmla="*/ 1720077 w 5790922"/>
              <a:gd name="connsiteY3" fmla="*/ 762706 h 2836983"/>
              <a:gd name="connsiteX4" fmla="*/ 2673096 w 5790922"/>
              <a:gd name="connsiteY4" fmla="*/ 1711568 h 2836983"/>
              <a:gd name="connsiteX5" fmla="*/ 3376620 w 5790922"/>
              <a:gd name="connsiteY5" fmla="*/ 2368060 h 2836983"/>
              <a:gd name="connsiteX6" fmla="*/ 4117964 w 5790922"/>
              <a:gd name="connsiteY6" fmla="*/ 2711938 h 2836983"/>
              <a:gd name="connsiteX7" fmla="*/ 4689046 w 5790922"/>
              <a:gd name="connsiteY7" fmla="*/ 2782277 h 2836983"/>
              <a:gd name="connsiteX8" fmla="*/ 5313811 w 5790922"/>
              <a:gd name="connsiteY8" fmla="*/ 2805722 h 2836983"/>
              <a:gd name="connsiteX9" fmla="*/ 5790922 w 5790922"/>
              <a:gd name="connsiteY9" fmla="*/ 2836983 h 2836983"/>
              <a:gd name="connsiteX0" fmla="*/ 0 w 5790922"/>
              <a:gd name="connsiteY0" fmla="*/ 0 h 2836983"/>
              <a:gd name="connsiteX1" fmla="*/ 699732 w 5790922"/>
              <a:gd name="connsiteY1" fmla="*/ 113933 h 2836983"/>
              <a:gd name="connsiteX2" fmla="*/ 1093036 w 5790922"/>
              <a:gd name="connsiteY2" fmla="*/ 179446 h 2836983"/>
              <a:gd name="connsiteX3" fmla="*/ 1176261 w 5790922"/>
              <a:gd name="connsiteY3" fmla="*/ 442275 h 2836983"/>
              <a:gd name="connsiteX4" fmla="*/ 1720077 w 5790922"/>
              <a:gd name="connsiteY4" fmla="*/ 762706 h 2836983"/>
              <a:gd name="connsiteX5" fmla="*/ 2673096 w 5790922"/>
              <a:gd name="connsiteY5" fmla="*/ 1711568 h 2836983"/>
              <a:gd name="connsiteX6" fmla="*/ 3376620 w 5790922"/>
              <a:gd name="connsiteY6" fmla="*/ 2368060 h 2836983"/>
              <a:gd name="connsiteX7" fmla="*/ 4117964 w 5790922"/>
              <a:gd name="connsiteY7" fmla="*/ 2711938 h 2836983"/>
              <a:gd name="connsiteX8" fmla="*/ 4689046 w 5790922"/>
              <a:gd name="connsiteY8" fmla="*/ 2782277 h 2836983"/>
              <a:gd name="connsiteX9" fmla="*/ 5313811 w 5790922"/>
              <a:gd name="connsiteY9" fmla="*/ 2805722 h 2836983"/>
              <a:gd name="connsiteX10" fmla="*/ 5790922 w 5790922"/>
              <a:gd name="connsiteY10" fmla="*/ 2836983 h 2836983"/>
              <a:gd name="connsiteX0" fmla="*/ 0 w 5790922"/>
              <a:gd name="connsiteY0" fmla="*/ 0 h 2836983"/>
              <a:gd name="connsiteX1" fmla="*/ 699732 w 5790922"/>
              <a:gd name="connsiteY1" fmla="*/ 113933 h 2836983"/>
              <a:gd name="connsiteX2" fmla="*/ 1023117 w 5790922"/>
              <a:gd name="connsiteY2" fmla="*/ 281046 h 2836983"/>
              <a:gd name="connsiteX3" fmla="*/ 1176261 w 5790922"/>
              <a:gd name="connsiteY3" fmla="*/ 442275 h 2836983"/>
              <a:gd name="connsiteX4" fmla="*/ 1720077 w 5790922"/>
              <a:gd name="connsiteY4" fmla="*/ 762706 h 2836983"/>
              <a:gd name="connsiteX5" fmla="*/ 2673096 w 5790922"/>
              <a:gd name="connsiteY5" fmla="*/ 1711568 h 2836983"/>
              <a:gd name="connsiteX6" fmla="*/ 3376620 w 5790922"/>
              <a:gd name="connsiteY6" fmla="*/ 2368060 h 2836983"/>
              <a:gd name="connsiteX7" fmla="*/ 4117964 w 5790922"/>
              <a:gd name="connsiteY7" fmla="*/ 2711938 h 2836983"/>
              <a:gd name="connsiteX8" fmla="*/ 4689046 w 5790922"/>
              <a:gd name="connsiteY8" fmla="*/ 2782277 h 2836983"/>
              <a:gd name="connsiteX9" fmla="*/ 5313811 w 5790922"/>
              <a:gd name="connsiteY9" fmla="*/ 2805722 h 2836983"/>
              <a:gd name="connsiteX10" fmla="*/ 5790922 w 5790922"/>
              <a:gd name="connsiteY10" fmla="*/ 2836983 h 2836983"/>
              <a:gd name="connsiteX0" fmla="*/ 0 w 5790922"/>
              <a:gd name="connsiteY0" fmla="*/ 0 h 2836983"/>
              <a:gd name="connsiteX1" fmla="*/ 699732 w 5790922"/>
              <a:gd name="connsiteY1" fmla="*/ 113933 h 2836983"/>
              <a:gd name="connsiteX2" fmla="*/ 1023117 w 5790922"/>
              <a:gd name="connsiteY2" fmla="*/ 281046 h 2836983"/>
              <a:gd name="connsiteX3" fmla="*/ 1176261 w 5790922"/>
              <a:gd name="connsiteY3" fmla="*/ 442275 h 2836983"/>
              <a:gd name="connsiteX4" fmla="*/ 1580239 w 5790922"/>
              <a:gd name="connsiteY4" fmla="*/ 809598 h 2836983"/>
              <a:gd name="connsiteX5" fmla="*/ 2673096 w 5790922"/>
              <a:gd name="connsiteY5" fmla="*/ 1711568 h 2836983"/>
              <a:gd name="connsiteX6" fmla="*/ 3376620 w 5790922"/>
              <a:gd name="connsiteY6" fmla="*/ 2368060 h 2836983"/>
              <a:gd name="connsiteX7" fmla="*/ 4117964 w 5790922"/>
              <a:gd name="connsiteY7" fmla="*/ 2711938 h 2836983"/>
              <a:gd name="connsiteX8" fmla="*/ 4689046 w 5790922"/>
              <a:gd name="connsiteY8" fmla="*/ 2782277 h 2836983"/>
              <a:gd name="connsiteX9" fmla="*/ 5313811 w 5790922"/>
              <a:gd name="connsiteY9" fmla="*/ 2805722 h 2836983"/>
              <a:gd name="connsiteX10" fmla="*/ 5790922 w 5790922"/>
              <a:gd name="connsiteY10" fmla="*/ 2836983 h 2836983"/>
              <a:gd name="connsiteX0" fmla="*/ 0 w 5790922"/>
              <a:gd name="connsiteY0" fmla="*/ 0 h 2836983"/>
              <a:gd name="connsiteX1" fmla="*/ 699732 w 5790922"/>
              <a:gd name="connsiteY1" fmla="*/ 113933 h 2836983"/>
              <a:gd name="connsiteX2" fmla="*/ 1023117 w 5790922"/>
              <a:gd name="connsiteY2" fmla="*/ 281046 h 2836983"/>
              <a:gd name="connsiteX3" fmla="*/ 1176261 w 5790922"/>
              <a:gd name="connsiteY3" fmla="*/ 442275 h 2836983"/>
              <a:gd name="connsiteX4" fmla="*/ 1580239 w 5790922"/>
              <a:gd name="connsiteY4" fmla="*/ 809598 h 2836983"/>
              <a:gd name="connsiteX5" fmla="*/ 2533257 w 5790922"/>
              <a:gd name="connsiteY5" fmla="*/ 1774091 h 2836983"/>
              <a:gd name="connsiteX6" fmla="*/ 3376620 w 5790922"/>
              <a:gd name="connsiteY6" fmla="*/ 2368060 h 2836983"/>
              <a:gd name="connsiteX7" fmla="*/ 4117964 w 5790922"/>
              <a:gd name="connsiteY7" fmla="*/ 2711938 h 2836983"/>
              <a:gd name="connsiteX8" fmla="*/ 4689046 w 5790922"/>
              <a:gd name="connsiteY8" fmla="*/ 2782277 h 2836983"/>
              <a:gd name="connsiteX9" fmla="*/ 5313811 w 5790922"/>
              <a:gd name="connsiteY9" fmla="*/ 2805722 h 2836983"/>
              <a:gd name="connsiteX10" fmla="*/ 5790922 w 5790922"/>
              <a:gd name="connsiteY10" fmla="*/ 2836983 h 2836983"/>
              <a:gd name="connsiteX0" fmla="*/ 0 w 5744310"/>
              <a:gd name="connsiteY0" fmla="*/ 231988 h 2756356"/>
              <a:gd name="connsiteX1" fmla="*/ 653120 w 5744310"/>
              <a:gd name="connsiteY1" fmla="*/ 33306 h 2756356"/>
              <a:gd name="connsiteX2" fmla="*/ 976505 w 5744310"/>
              <a:gd name="connsiteY2" fmla="*/ 200419 h 2756356"/>
              <a:gd name="connsiteX3" fmla="*/ 1129649 w 5744310"/>
              <a:gd name="connsiteY3" fmla="*/ 361648 h 2756356"/>
              <a:gd name="connsiteX4" fmla="*/ 1533627 w 5744310"/>
              <a:gd name="connsiteY4" fmla="*/ 728971 h 2756356"/>
              <a:gd name="connsiteX5" fmla="*/ 2486645 w 5744310"/>
              <a:gd name="connsiteY5" fmla="*/ 1693464 h 2756356"/>
              <a:gd name="connsiteX6" fmla="*/ 3330008 w 5744310"/>
              <a:gd name="connsiteY6" fmla="*/ 2287433 h 2756356"/>
              <a:gd name="connsiteX7" fmla="*/ 4071352 w 5744310"/>
              <a:gd name="connsiteY7" fmla="*/ 2631311 h 2756356"/>
              <a:gd name="connsiteX8" fmla="*/ 4642434 w 5744310"/>
              <a:gd name="connsiteY8" fmla="*/ 2701650 h 2756356"/>
              <a:gd name="connsiteX9" fmla="*/ 5267199 w 5744310"/>
              <a:gd name="connsiteY9" fmla="*/ 2725095 h 2756356"/>
              <a:gd name="connsiteX10" fmla="*/ 5744310 w 5744310"/>
              <a:gd name="connsiteY10" fmla="*/ 2756356 h 2756356"/>
              <a:gd name="connsiteX0" fmla="*/ 0 w 5744310"/>
              <a:gd name="connsiteY0" fmla="*/ 66174 h 2590542"/>
              <a:gd name="connsiteX1" fmla="*/ 559894 w 5744310"/>
              <a:gd name="connsiteY1" fmla="*/ 148846 h 2590542"/>
              <a:gd name="connsiteX2" fmla="*/ 976505 w 5744310"/>
              <a:gd name="connsiteY2" fmla="*/ 34605 h 2590542"/>
              <a:gd name="connsiteX3" fmla="*/ 1129649 w 5744310"/>
              <a:gd name="connsiteY3" fmla="*/ 195834 h 2590542"/>
              <a:gd name="connsiteX4" fmla="*/ 1533627 w 5744310"/>
              <a:gd name="connsiteY4" fmla="*/ 563157 h 2590542"/>
              <a:gd name="connsiteX5" fmla="*/ 2486645 w 5744310"/>
              <a:gd name="connsiteY5" fmla="*/ 1527650 h 2590542"/>
              <a:gd name="connsiteX6" fmla="*/ 3330008 w 5744310"/>
              <a:gd name="connsiteY6" fmla="*/ 2121619 h 2590542"/>
              <a:gd name="connsiteX7" fmla="*/ 4071352 w 5744310"/>
              <a:gd name="connsiteY7" fmla="*/ 2465497 h 2590542"/>
              <a:gd name="connsiteX8" fmla="*/ 4642434 w 5744310"/>
              <a:gd name="connsiteY8" fmla="*/ 2535836 h 2590542"/>
              <a:gd name="connsiteX9" fmla="*/ 5267199 w 5744310"/>
              <a:gd name="connsiteY9" fmla="*/ 2559281 h 2590542"/>
              <a:gd name="connsiteX10" fmla="*/ 5744310 w 5744310"/>
              <a:gd name="connsiteY10" fmla="*/ 2590542 h 2590542"/>
              <a:gd name="connsiteX0" fmla="*/ 0 w 5744310"/>
              <a:gd name="connsiteY0" fmla="*/ 76507 h 2600875"/>
              <a:gd name="connsiteX1" fmla="*/ 559894 w 5744310"/>
              <a:gd name="connsiteY1" fmla="*/ 159179 h 2600875"/>
              <a:gd name="connsiteX2" fmla="*/ 976505 w 5744310"/>
              <a:gd name="connsiteY2" fmla="*/ 44938 h 2600875"/>
              <a:gd name="connsiteX3" fmla="*/ 1129649 w 5744310"/>
              <a:gd name="connsiteY3" fmla="*/ 206167 h 2600875"/>
              <a:gd name="connsiteX4" fmla="*/ 1533627 w 5744310"/>
              <a:gd name="connsiteY4" fmla="*/ 573490 h 2600875"/>
              <a:gd name="connsiteX5" fmla="*/ 2486645 w 5744310"/>
              <a:gd name="connsiteY5" fmla="*/ 1537983 h 2600875"/>
              <a:gd name="connsiteX6" fmla="*/ 3330008 w 5744310"/>
              <a:gd name="connsiteY6" fmla="*/ 2131952 h 2600875"/>
              <a:gd name="connsiteX7" fmla="*/ 4071352 w 5744310"/>
              <a:gd name="connsiteY7" fmla="*/ 2475830 h 2600875"/>
              <a:gd name="connsiteX8" fmla="*/ 4642434 w 5744310"/>
              <a:gd name="connsiteY8" fmla="*/ 2546169 h 2600875"/>
              <a:gd name="connsiteX9" fmla="*/ 5267199 w 5744310"/>
              <a:gd name="connsiteY9" fmla="*/ 2569614 h 2600875"/>
              <a:gd name="connsiteX10" fmla="*/ 5744310 w 5744310"/>
              <a:gd name="connsiteY10" fmla="*/ 2600875 h 2600875"/>
              <a:gd name="connsiteX0" fmla="*/ 0 w 5744310"/>
              <a:gd name="connsiteY0" fmla="*/ 8099 h 2532467"/>
              <a:gd name="connsiteX1" fmla="*/ 559894 w 5744310"/>
              <a:gd name="connsiteY1" fmla="*/ 90771 h 2532467"/>
              <a:gd name="connsiteX2" fmla="*/ 1129649 w 5744310"/>
              <a:gd name="connsiteY2" fmla="*/ 137759 h 2532467"/>
              <a:gd name="connsiteX3" fmla="*/ 1533627 w 5744310"/>
              <a:gd name="connsiteY3" fmla="*/ 505082 h 2532467"/>
              <a:gd name="connsiteX4" fmla="*/ 2486645 w 5744310"/>
              <a:gd name="connsiteY4" fmla="*/ 1469575 h 2532467"/>
              <a:gd name="connsiteX5" fmla="*/ 3330008 w 5744310"/>
              <a:gd name="connsiteY5" fmla="*/ 2063544 h 2532467"/>
              <a:gd name="connsiteX6" fmla="*/ 4071352 w 5744310"/>
              <a:gd name="connsiteY6" fmla="*/ 2407422 h 2532467"/>
              <a:gd name="connsiteX7" fmla="*/ 4642434 w 5744310"/>
              <a:gd name="connsiteY7" fmla="*/ 2477761 h 2532467"/>
              <a:gd name="connsiteX8" fmla="*/ 5267199 w 5744310"/>
              <a:gd name="connsiteY8" fmla="*/ 2501206 h 2532467"/>
              <a:gd name="connsiteX9" fmla="*/ 5744310 w 5744310"/>
              <a:gd name="connsiteY9" fmla="*/ 2532467 h 2532467"/>
              <a:gd name="connsiteX0" fmla="*/ 0 w 5744310"/>
              <a:gd name="connsiteY0" fmla="*/ 51196 h 2575564"/>
              <a:gd name="connsiteX1" fmla="*/ 614276 w 5744310"/>
              <a:gd name="connsiteY1" fmla="*/ 63530 h 2575564"/>
              <a:gd name="connsiteX2" fmla="*/ 1129649 w 5744310"/>
              <a:gd name="connsiteY2" fmla="*/ 180856 h 2575564"/>
              <a:gd name="connsiteX3" fmla="*/ 1533627 w 5744310"/>
              <a:gd name="connsiteY3" fmla="*/ 548179 h 2575564"/>
              <a:gd name="connsiteX4" fmla="*/ 2486645 w 5744310"/>
              <a:gd name="connsiteY4" fmla="*/ 1512672 h 2575564"/>
              <a:gd name="connsiteX5" fmla="*/ 3330008 w 5744310"/>
              <a:gd name="connsiteY5" fmla="*/ 2106641 h 2575564"/>
              <a:gd name="connsiteX6" fmla="*/ 4071352 w 5744310"/>
              <a:gd name="connsiteY6" fmla="*/ 2450519 h 2575564"/>
              <a:gd name="connsiteX7" fmla="*/ 4642434 w 5744310"/>
              <a:gd name="connsiteY7" fmla="*/ 2520858 h 2575564"/>
              <a:gd name="connsiteX8" fmla="*/ 5267199 w 5744310"/>
              <a:gd name="connsiteY8" fmla="*/ 2544303 h 2575564"/>
              <a:gd name="connsiteX9" fmla="*/ 5744310 w 5744310"/>
              <a:gd name="connsiteY9" fmla="*/ 2575564 h 2575564"/>
              <a:gd name="connsiteX0" fmla="*/ 0 w 5744310"/>
              <a:gd name="connsiteY0" fmla="*/ 6155 h 2530523"/>
              <a:gd name="connsiteX1" fmla="*/ 614276 w 5744310"/>
              <a:gd name="connsiteY1" fmla="*/ 18489 h 2530523"/>
              <a:gd name="connsiteX2" fmla="*/ 1129649 w 5744310"/>
              <a:gd name="connsiteY2" fmla="*/ 135815 h 2530523"/>
              <a:gd name="connsiteX3" fmla="*/ 1533627 w 5744310"/>
              <a:gd name="connsiteY3" fmla="*/ 503138 h 2530523"/>
              <a:gd name="connsiteX4" fmla="*/ 2486645 w 5744310"/>
              <a:gd name="connsiteY4" fmla="*/ 1467631 h 2530523"/>
              <a:gd name="connsiteX5" fmla="*/ 3330008 w 5744310"/>
              <a:gd name="connsiteY5" fmla="*/ 2061600 h 2530523"/>
              <a:gd name="connsiteX6" fmla="*/ 4071352 w 5744310"/>
              <a:gd name="connsiteY6" fmla="*/ 2405478 h 2530523"/>
              <a:gd name="connsiteX7" fmla="*/ 4642434 w 5744310"/>
              <a:gd name="connsiteY7" fmla="*/ 2475817 h 2530523"/>
              <a:gd name="connsiteX8" fmla="*/ 5267199 w 5744310"/>
              <a:gd name="connsiteY8" fmla="*/ 2499262 h 2530523"/>
              <a:gd name="connsiteX9" fmla="*/ 5744310 w 5744310"/>
              <a:gd name="connsiteY9" fmla="*/ 2530523 h 2530523"/>
              <a:gd name="connsiteX0" fmla="*/ 0 w 5767616"/>
              <a:gd name="connsiteY0" fmla="*/ 0 h 2688491"/>
              <a:gd name="connsiteX1" fmla="*/ 637582 w 5767616"/>
              <a:gd name="connsiteY1" fmla="*/ 176457 h 2688491"/>
              <a:gd name="connsiteX2" fmla="*/ 1152955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37582 w 5767616"/>
              <a:gd name="connsiteY1" fmla="*/ 176457 h 2688491"/>
              <a:gd name="connsiteX2" fmla="*/ 1152955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37582 w 5767616"/>
              <a:gd name="connsiteY1" fmla="*/ 129565 h 2688491"/>
              <a:gd name="connsiteX2" fmla="*/ 1152955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37582 w 5767616"/>
              <a:gd name="connsiteY1" fmla="*/ 129565 h 2688491"/>
              <a:gd name="connsiteX2" fmla="*/ 1152955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10865 h 2699356"/>
              <a:gd name="connsiteX1" fmla="*/ 660888 w 5767616"/>
              <a:gd name="connsiteY1" fmla="*/ 70091 h 2699356"/>
              <a:gd name="connsiteX2" fmla="*/ 1152955 w 5767616"/>
              <a:gd name="connsiteY2" fmla="*/ 304648 h 2699356"/>
              <a:gd name="connsiteX3" fmla="*/ 1556933 w 5767616"/>
              <a:gd name="connsiteY3" fmla="*/ 671971 h 2699356"/>
              <a:gd name="connsiteX4" fmla="*/ 2509951 w 5767616"/>
              <a:gd name="connsiteY4" fmla="*/ 1636464 h 2699356"/>
              <a:gd name="connsiteX5" fmla="*/ 3353314 w 5767616"/>
              <a:gd name="connsiteY5" fmla="*/ 2230433 h 2699356"/>
              <a:gd name="connsiteX6" fmla="*/ 4094658 w 5767616"/>
              <a:gd name="connsiteY6" fmla="*/ 2574311 h 2699356"/>
              <a:gd name="connsiteX7" fmla="*/ 4665740 w 5767616"/>
              <a:gd name="connsiteY7" fmla="*/ 2644650 h 2699356"/>
              <a:gd name="connsiteX8" fmla="*/ 5290505 w 5767616"/>
              <a:gd name="connsiteY8" fmla="*/ 2668095 h 2699356"/>
              <a:gd name="connsiteX9" fmla="*/ 5767616 w 5767616"/>
              <a:gd name="connsiteY9" fmla="*/ 2699356 h 2699356"/>
              <a:gd name="connsiteX0" fmla="*/ 0 w 5767616"/>
              <a:gd name="connsiteY0" fmla="*/ 1967 h 2690458"/>
              <a:gd name="connsiteX1" fmla="*/ 660888 w 5767616"/>
              <a:gd name="connsiteY1" fmla="*/ 61193 h 2690458"/>
              <a:gd name="connsiteX2" fmla="*/ 1152955 w 5767616"/>
              <a:gd name="connsiteY2" fmla="*/ 295750 h 2690458"/>
              <a:gd name="connsiteX3" fmla="*/ 1556933 w 5767616"/>
              <a:gd name="connsiteY3" fmla="*/ 663073 h 2690458"/>
              <a:gd name="connsiteX4" fmla="*/ 2509951 w 5767616"/>
              <a:gd name="connsiteY4" fmla="*/ 1627566 h 2690458"/>
              <a:gd name="connsiteX5" fmla="*/ 3353314 w 5767616"/>
              <a:gd name="connsiteY5" fmla="*/ 2221535 h 2690458"/>
              <a:gd name="connsiteX6" fmla="*/ 4094658 w 5767616"/>
              <a:gd name="connsiteY6" fmla="*/ 2565413 h 2690458"/>
              <a:gd name="connsiteX7" fmla="*/ 4665740 w 5767616"/>
              <a:gd name="connsiteY7" fmla="*/ 2635752 h 2690458"/>
              <a:gd name="connsiteX8" fmla="*/ 5290505 w 5767616"/>
              <a:gd name="connsiteY8" fmla="*/ 2659197 h 2690458"/>
              <a:gd name="connsiteX9" fmla="*/ 5767616 w 5767616"/>
              <a:gd name="connsiteY9" fmla="*/ 2690458 h 2690458"/>
              <a:gd name="connsiteX0" fmla="*/ 0 w 5767616"/>
              <a:gd name="connsiteY0" fmla="*/ 0 h 2688491"/>
              <a:gd name="connsiteX1" fmla="*/ 660888 w 5767616"/>
              <a:gd name="connsiteY1" fmla="*/ 59226 h 2688491"/>
              <a:gd name="connsiteX2" fmla="*/ 1160725 w 5767616"/>
              <a:gd name="connsiteY2" fmla="*/ 270337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60725 w 5767616"/>
              <a:gd name="connsiteY2" fmla="*/ 270337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60725 w 5767616"/>
              <a:gd name="connsiteY2" fmla="*/ 270337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8656 w 5767616"/>
              <a:gd name="connsiteY1" fmla="*/ 35779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8656 w 5767616"/>
              <a:gd name="connsiteY1" fmla="*/ 35779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8656 w 5767616"/>
              <a:gd name="connsiteY1" fmla="*/ 35779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700066 w 5767616"/>
              <a:gd name="connsiteY1" fmla="*/ 102261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732811"/>
              <a:gd name="connsiteX1" fmla="*/ 700066 w 5767616"/>
              <a:gd name="connsiteY1" fmla="*/ 146581 h 2732811"/>
              <a:gd name="connsiteX2" fmla="*/ 1191801 w 5767616"/>
              <a:gd name="connsiteY2" fmla="*/ 338103 h 2732811"/>
              <a:gd name="connsiteX3" fmla="*/ 1556933 w 5767616"/>
              <a:gd name="connsiteY3" fmla="*/ 705426 h 2732811"/>
              <a:gd name="connsiteX4" fmla="*/ 2509951 w 5767616"/>
              <a:gd name="connsiteY4" fmla="*/ 1669919 h 2732811"/>
              <a:gd name="connsiteX5" fmla="*/ 3353314 w 5767616"/>
              <a:gd name="connsiteY5" fmla="*/ 2263888 h 2732811"/>
              <a:gd name="connsiteX6" fmla="*/ 4094658 w 5767616"/>
              <a:gd name="connsiteY6" fmla="*/ 2607766 h 2732811"/>
              <a:gd name="connsiteX7" fmla="*/ 4665740 w 5767616"/>
              <a:gd name="connsiteY7" fmla="*/ 2678105 h 2732811"/>
              <a:gd name="connsiteX8" fmla="*/ 5290505 w 5767616"/>
              <a:gd name="connsiteY8" fmla="*/ 2701550 h 2732811"/>
              <a:gd name="connsiteX9" fmla="*/ 5767616 w 5767616"/>
              <a:gd name="connsiteY9" fmla="*/ 2732811 h 2732811"/>
              <a:gd name="connsiteX0" fmla="*/ 0 w 5767616"/>
              <a:gd name="connsiteY0" fmla="*/ 0 h 2732811"/>
              <a:gd name="connsiteX1" fmla="*/ 700066 w 5767616"/>
              <a:gd name="connsiteY1" fmla="*/ 146581 h 2732811"/>
              <a:gd name="connsiteX2" fmla="*/ 1199653 w 5767616"/>
              <a:gd name="connsiteY2" fmla="*/ 415665 h 2732811"/>
              <a:gd name="connsiteX3" fmla="*/ 1556933 w 5767616"/>
              <a:gd name="connsiteY3" fmla="*/ 705426 h 2732811"/>
              <a:gd name="connsiteX4" fmla="*/ 2509951 w 5767616"/>
              <a:gd name="connsiteY4" fmla="*/ 1669919 h 2732811"/>
              <a:gd name="connsiteX5" fmla="*/ 3353314 w 5767616"/>
              <a:gd name="connsiteY5" fmla="*/ 2263888 h 2732811"/>
              <a:gd name="connsiteX6" fmla="*/ 4094658 w 5767616"/>
              <a:gd name="connsiteY6" fmla="*/ 2607766 h 2732811"/>
              <a:gd name="connsiteX7" fmla="*/ 4665740 w 5767616"/>
              <a:gd name="connsiteY7" fmla="*/ 2678105 h 2732811"/>
              <a:gd name="connsiteX8" fmla="*/ 5290505 w 5767616"/>
              <a:gd name="connsiteY8" fmla="*/ 2701550 h 2732811"/>
              <a:gd name="connsiteX9" fmla="*/ 5767616 w 5767616"/>
              <a:gd name="connsiteY9" fmla="*/ 2732811 h 2732811"/>
              <a:gd name="connsiteX0" fmla="*/ 0 w 5767616"/>
              <a:gd name="connsiteY0" fmla="*/ 0 h 2732811"/>
              <a:gd name="connsiteX1" fmla="*/ 700066 w 5767616"/>
              <a:gd name="connsiteY1" fmla="*/ 146581 h 2732811"/>
              <a:gd name="connsiteX2" fmla="*/ 1199653 w 5767616"/>
              <a:gd name="connsiteY2" fmla="*/ 415665 h 2732811"/>
              <a:gd name="connsiteX3" fmla="*/ 1556933 w 5767616"/>
              <a:gd name="connsiteY3" fmla="*/ 705426 h 2732811"/>
              <a:gd name="connsiteX4" fmla="*/ 2509951 w 5767616"/>
              <a:gd name="connsiteY4" fmla="*/ 1669919 h 2732811"/>
              <a:gd name="connsiteX5" fmla="*/ 3353314 w 5767616"/>
              <a:gd name="connsiteY5" fmla="*/ 2263888 h 2732811"/>
              <a:gd name="connsiteX6" fmla="*/ 4094658 w 5767616"/>
              <a:gd name="connsiteY6" fmla="*/ 2607766 h 2732811"/>
              <a:gd name="connsiteX7" fmla="*/ 4665740 w 5767616"/>
              <a:gd name="connsiteY7" fmla="*/ 2678105 h 2732811"/>
              <a:gd name="connsiteX8" fmla="*/ 5290505 w 5767616"/>
              <a:gd name="connsiteY8" fmla="*/ 2701550 h 2732811"/>
              <a:gd name="connsiteX9" fmla="*/ 5767616 w 5767616"/>
              <a:gd name="connsiteY9" fmla="*/ 2732811 h 2732811"/>
              <a:gd name="connsiteX0" fmla="*/ 0 w 5767616"/>
              <a:gd name="connsiteY0" fmla="*/ 0 h 2732811"/>
              <a:gd name="connsiteX1" fmla="*/ 700066 w 5767616"/>
              <a:gd name="connsiteY1" fmla="*/ 146581 h 2732811"/>
              <a:gd name="connsiteX2" fmla="*/ 1199653 w 5767616"/>
              <a:gd name="connsiteY2" fmla="*/ 415665 h 2732811"/>
              <a:gd name="connsiteX3" fmla="*/ 1556933 w 5767616"/>
              <a:gd name="connsiteY3" fmla="*/ 705426 h 2732811"/>
              <a:gd name="connsiteX4" fmla="*/ 2509951 w 5767616"/>
              <a:gd name="connsiteY4" fmla="*/ 1669919 h 2732811"/>
              <a:gd name="connsiteX5" fmla="*/ 3353314 w 5767616"/>
              <a:gd name="connsiteY5" fmla="*/ 2263888 h 2732811"/>
              <a:gd name="connsiteX6" fmla="*/ 4094658 w 5767616"/>
              <a:gd name="connsiteY6" fmla="*/ 2607766 h 2732811"/>
              <a:gd name="connsiteX7" fmla="*/ 4665740 w 5767616"/>
              <a:gd name="connsiteY7" fmla="*/ 2678105 h 2732811"/>
              <a:gd name="connsiteX8" fmla="*/ 5290505 w 5767616"/>
              <a:gd name="connsiteY8" fmla="*/ 2701550 h 2732811"/>
              <a:gd name="connsiteX9" fmla="*/ 5767616 w 5767616"/>
              <a:gd name="connsiteY9" fmla="*/ 2732811 h 2732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67616" h="2732811">
                <a:moveTo>
                  <a:pt x="0" y="0"/>
                </a:moveTo>
                <a:cubicBezTo>
                  <a:pt x="345666" y="8773"/>
                  <a:pt x="500124" y="77304"/>
                  <a:pt x="700066" y="146581"/>
                </a:cubicBezTo>
                <a:cubicBezTo>
                  <a:pt x="900008" y="215858"/>
                  <a:pt x="1056842" y="322524"/>
                  <a:pt x="1199653" y="415665"/>
                </a:cubicBezTo>
                <a:cubicBezTo>
                  <a:pt x="1342464" y="508806"/>
                  <a:pt x="1212774" y="431405"/>
                  <a:pt x="1556933" y="705426"/>
                </a:cubicBezTo>
                <a:cubicBezTo>
                  <a:pt x="1815469" y="959959"/>
                  <a:pt x="2210554" y="1410175"/>
                  <a:pt x="2509951" y="1669919"/>
                </a:cubicBezTo>
                <a:cubicBezTo>
                  <a:pt x="2809348" y="1929663"/>
                  <a:pt x="3089196" y="2107580"/>
                  <a:pt x="3353314" y="2263888"/>
                </a:cubicBezTo>
                <a:cubicBezTo>
                  <a:pt x="3617432" y="2420196"/>
                  <a:pt x="3891458" y="2534822"/>
                  <a:pt x="4094658" y="2607766"/>
                </a:cubicBezTo>
                <a:cubicBezTo>
                  <a:pt x="4398853" y="2688525"/>
                  <a:pt x="4466432" y="2662474"/>
                  <a:pt x="4665740" y="2678105"/>
                </a:cubicBezTo>
                <a:cubicBezTo>
                  <a:pt x="4865048" y="2693736"/>
                  <a:pt x="5106859" y="2692432"/>
                  <a:pt x="5290505" y="2701550"/>
                </a:cubicBezTo>
                <a:cubicBezTo>
                  <a:pt x="5474151" y="2710668"/>
                  <a:pt x="5588513" y="2726949"/>
                  <a:pt x="5767616" y="2732811"/>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dirty="0"/>
          </a:p>
        </p:txBody>
      </p:sp>
      <p:cxnSp>
        <p:nvCxnSpPr>
          <p:cNvPr id="52" name="Přímá spojnice 51">
            <a:extLst>
              <a:ext uri="{FF2B5EF4-FFF2-40B4-BE49-F238E27FC236}">
                <a16:creationId xmlns:a16="http://schemas.microsoft.com/office/drawing/2014/main" id="{8BCBE388-2310-4233-99C8-72B4F38627CA}"/>
              </a:ext>
            </a:extLst>
          </p:cNvPr>
          <p:cNvCxnSpPr/>
          <p:nvPr/>
        </p:nvCxnSpPr>
        <p:spPr>
          <a:xfrm>
            <a:off x="4632325" y="3584575"/>
            <a:ext cx="0" cy="1860550"/>
          </a:xfrm>
          <a:prstGeom prst="line">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24976" name="TextovéPole 52">
            <a:extLst>
              <a:ext uri="{FF2B5EF4-FFF2-40B4-BE49-F238E27FC236}">
                <a16:creationId xmlns:a16="http://schemas.microsoft.com/office/drawing/2014/main" id="{32439495-57DA-4171-A005-A860E13F9344}"/>
              </a:ext>
            </a:extLst>
          </p:cNvPr>
          <p:cNvSpPr txBox="1">
            <a:spLocks noChangeArrowheads="1"/>
          </p:cNvSpPr>
          <p:nvPr/>
        </p:nvSpPr>
        <p:spPr bwMode="auto">
          <a:xfrm>
            <a:off x="4273550" y="5876925"/>
            <a:ext cx="14366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critical PvO</a:t>
            </a:r>
            <a:r>
              <a:rPr lang="cs-CZ" altLang="cs-CZ" baseline="-25000"/>
              <a:t>2</a:t>
            </a:r>
          </a:p>
        </p:txBody>
      </p:sp>
      <p:cxnSp>
        <p:nvCxnSpPr>
          <p:cNvPr id="63" name="Přímá spojnice 62">
            <a:extLst>
              <a:ext uri="{FF2B5EF4-FFF2-40B4-BE49-F238E27FC236}">
                <a16:creationId xmlns:a16="http://schemas.microsoft.com/office/drawing/2014/main" id="{D5BC5314-7E98-420A-AD86-76662F42636F}"/>
              </a:ext>
            </a:extLst>
          </p:cNvPr>
          <p:cNvCxnSpPr/>
          <p:nvPr/>
        </p:nvCxnSpPr>
        <p:spPr>
          <a:xfrm flipH="1">
            <a:off x="4714875" y="3429003"/>
            <a:ext cx="12700" cy="2551113"/>
          </a:xfrm>
          <a:prstGeom prst="line">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5" name="TextovéPole 64">
            <a:extLst>
              <a:ext uri="{FF2B5EF4-FFF2-40B4-BE49-F238E27FC236}">
                <a16:creationId xmlns:a16="http://schemas.microsoft.com/office/drawing/2014/main" id="{2291941A-6DA3-4FB5-9F46-4BDB6BA6768B}"/>
              </a:ext>
            </a:extLst>
          </p:cNvPr>
          <p:cNvSpPr txBox="1">
            <a:spLocks noChangeArrowheads="1"/>
          </p:cNvSpPr>
          <p:nvPr/>
        </p:nvSpPr>
        <p:spPr bwMode="auto">
          <a:xfrm>
            <a:off x="3863978" y="2852741"/>
            <a:ext cx="11541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crit. PvO</a:t>
            </a:r>
            <a:r>
              <a:rPr lang="cs-CZ" altLang="cs-CZ" baseline="-25000"/>
              <a:t>2</a:t>
            </a:r>
          </a:p>
        </p:txBody>
      </p:sp>
      <p:cxnSp>
        <p:nvCxnSpPr>
          <p:cNvPr id="68" name="Přímá spojnice se šipkou 67">
            <a:extLst>
              <a:ext uri="{FF2B5EF4-FFF2-40B4-BE49-F238E27FC236}">
                <a16:creationId xmlns:a16="http://schemas.microsoft.com/office/drawing/2014/main" id="{543FC2B1-03A2-40C7-A8CE-F95FD1E9FBA3}"/>
              </a:ext>
            </a:extLst>
          </p:cNvPr>
          <p:cNvCxnSpPr/>
          <p:nvPr/>
        </p:nvCxnSpPr>
        <p:spPr>
          <a:xfrm>
            <a:off x="4440241" y="3203575"/>
            <a:ext cx="287337" cy="2286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2" name="TextovéPole 71">
            <a:extLst>
              <a:ext uri="{FF2B5EF4-FFF2-40B4-BE49-F238E27FC236}">
                <a16:creationId xmlns:a16="http://schemas.microsoft.com/office/drawing/2014/main" id="{45C37107-7052-4B5F-9021-11E1F1F59D82}"/>
              </a:ext>
            </a:extLst>
          </p:cNvPr>
          <p:cNvSpPr txBox="1">
            <a:spLocks noChangeArrowheads="1"/>
          </p:cNvSpPr>
          <p:nvPr/>
        </p:nvSpPr>
        <p:spPr bwMode="auto">
          <a:xfrm>
            <a:off x="6311903" y="4437063"/>
            <a:ext cx="49244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solidFill>
                  <a:srgbClr val="FF0000"/>
                </a:solidFill>
              </a:rPr>
              <a:t>Q3</a:t>
            </a:r>
          </a:p>
        </p:txBody>
      </p:sp>
      <p:sp>
        <p:nvSpPr>
          <p:cNvPr id="76" name="TextovéPole 75">
            <a:extLst>
              <a:ext uri="{FF2B5EF4-FFF2-40B4-BE49-F238E27FC236}">
                <a16:creationId xmlns:a16="http://schemas.microsoft.com/office/drawing/2014/main" id="{5B181CA0-82C5-4508-8115-C5188A2956DB}"/>
              </a:ext>
            </a:extLst>
          </p:cNvPr>
          <p:cNvSpPr txBox="1"/>
          <p:nvPr/>
        </p:nvSpPr>
        <p:spPr>
          <a:xfrm>
            <a:off x="7477129" y="3627441"/>
            <a:ext cx="2081211" cy="646331"/>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ctr" eaLnBrk="1" hangingPunct="1">
              <a:defRPr/>
            </a:pPr>
            <a:r>
              <a:rPr lang="cs-CZ" dirty="0" err="1">
                <a:solidFill>
                  <a:schemeClr val="tx1"/>
                </a:solidFill>
              </a:rPr>
              <a:t>Perfusion</a:t>
            </a:r>
            <a:r>
              <a:rPr lang="cs-CZ" dirty="0">
                <a:solidFill>
                  <a:schemeClr val="tx1"/>
                </a:solidFill>
              </a:rPr>
              <a:t> </a:t>
            </a:r>
            <a:r>
              <a:rPr lang="cs-CZ" dirty="0" err="1">
                <a:solidFill>
                  <a:schemeClr val="tx1"/>
                </a:solidFill>
              </a:rPr>
              <a:t>decrease</a:t>
            </a:r>
            <a:endParaRPr lang="cs-CZ" dirty="0">
              <a:solidFill>
                <a:schemeClr val="tx1"/>
              </a:solidFill>
            </a:endParaRPr>
          </a:p>
          <a:p>
            <a:pPr eaLnBrk="1" hangingPunct="1">
              <a:defRPr/>
            </a:pPr>
            <a:r>
              <a:rPr lang="cs-CZ" dirty="0">
                <a:solidFill>
                  <a:schemeClr val="tx1"/>
                </a:solidFill>
              </a:rPr>
              <a:t>Q1&gt;Q2</a:t>
            </a:r>
          </a:p>
        </p:txBody>
      </p:sp>
      <p:cxnSp>
        <p:nvCxnSpPr>
          <p:cNvPr id="79" name="Přímá spojnice 78">
            <a:extLst>
              <a:ext uri="{FF2B5EF4-FFF2-40B4-BE49-F238E27FC236}">
                <a16:creationId xmlns:a16="http://schemas.microsoft.com/office/drawing/2014/main" id="{0F5BD5FC-C7E9-4109-9925-17D33510984C}"/>
              </a:ext>
            </a:extLst>
          </p:cNvPr>
          <p:cNvCxnSpPr>
            <a:cxnSpLocks/>
            <a:endCxn id="47" idx="1"/>
          </p:cNvCxnSpPr>
          <p:nvPr/>
        </p:nvCxnSpPr>
        <p:spPr>
          <a:xfrm>
            <a:off x="3949704" y="3614741"/>
            <a:ext cx="682475" cy="6533"/>
          </a:xfrm>
          <a:prstGeom prst="line">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24987" name="TextovéPole 2">
            <a:extLst>
              <a:ext uri="{FF2B5EF4-FFF2-40B4-BE49-F238E27FC236}">
                <a16:creationId xmlns:a16="http://schemas.microsoft.com/office/drawing/2014/main" id="{82CD8016-7FAB-4427-9BDE-349F2A97371E}"/>
              </a:ext>
            </a:extLst>
          </p:cNvPr>
          <p:cNvSpPr txBox="1">
            <a:spLocks noChangeArrowheads="1"/>
          </p:cNvSpPr>
          <p:nvPr/>
        </p:nvSpPr>
        <p:spPr bwMode="auto">
          <a:xfrm>
            <a:off x="8399466" y="3076575"/>
            <a:ext cx="1857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cs-CZ" altLang="cs-CZ"/>
          </a:p>
        </p:txBody>
      </p:sp>
      <p:sp>
        <p:nvSpPr>
          <p:cNvPr id="6" name="TextovéPole 5">
            <a:extLst>
              <a:ext uri="{FF2B5EF4-FFF2-40B4-BE49-F238E27FC236}">
                <a16:creationId xmlns:a16="http://schemas.microsoft.com/office/drawing/2014/main" id="{D3A11863-DFAC-417D-81BB-2EFAF0C3FB5F}"/>
              </a:ext>
            </a:extLst>
          </p:cNvPr>
          <p:cNvSpPr txBox="1">
            <a:spLocks noChangeArrowheads="1"/>
          </p:cNvSpPr>
          <p:nvPr/>
        </p:nvSpPr>
        <p:spPr bwMode="auto">
          <a:xfrm>
            <a:off x="8204203" y="3913191"/>
            <a:ext cx="6270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&gt;Q3</a:t>
            </a:r>
          </a:p>
        </p:txBody>
      </p:sp>
      <p:sp>
        <p:nvSpPr>
          <p:cNvPr id="124989" name="TextovéPole 30">
            <a:extLst>
              <a:ext uri="{FF2B5EF4-FFF2-40B4-BE49-F238E27FC236}">
                <a16:creationId xmlns:a16="http://schemas.microsoft.com/office/drawing/2014/main" id="{03F8DF3C-5ABE-4F72-896B-3415FC441155}"/>
              </a:ext>
            </a:extLst>
          </p:cNvPr>
          <p:cNvSpPr txBox="1">
            <a:spLocks noChangeArrowheads="1"/>
          </p:cNvSpPr>
          <p:nvPr/>
        </p:nvSpPr>
        <p:spPr bwMode="auto">
          <a:xfrm>
            <a:off x="5280028" y="6159500"/>
            <a:ext cx="26209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a:t>Venous PO2, mmHg</a:t>
            </a:r>
          </a:p>
        </p:txBody>
      </p:sp>
      <p:sp>
        <p:nvSpPr>
          <p:cNvPr id="124990" name="TextovéPole 60">
            <a:extLst>
              <a:ext uri="{FF2B5EF4-FFF2-40B4-BE49-F238E27FC236}">
                <a16:creationId xmlns:a16="http://schemas.microsoft.com/office/drawing/2014/main" id="{C6BACDE6-1E9E-4B48-9034-781CABAD6106}"/>
              </a:ext>
            </a:extLst>
          </p:cNvPr>
          <p:cNvSpPr txBox="1">
            <a:spLocks noChangeArrowheads="1"/>
          </p:cNvSpPr>
          <p:nvPr/>
        </p:nvSpPr>
        <p:spPr bwMode="auto">
          <a:xfrm rot="16200000">
            <a:off x="683419" y="3391694"/>
            <a:ext cx="45958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cs-CZ" sz="2000" b="1"/>
              <a:t>Oxygen consumption (VO2) ml / min</a:t>
            </a:r>
            <a:endParaRPr lang="cs-CZ" altLang="cs-CZ" sz="2000" b="1"/>
          </a:p>
        </p:txBody>
      </p:sp>
      <p:sp>
        <p:nvSpPr>
          <p:cNvPr id="81" name="Ovál 80">
            <a:extLst>
              <a:ext uri="{FF2B5EF4-FFF2-40B4-BE49-F238E27FC236}">
                <a16:creationId xmlns:a16="http://schemas.microsoft.com/office/drawing/2014/main" id="{2B593A7D-516E-46F8-BC37-51C383572FB5}"/>
              </a:ext>
            </a:extLst>
          </p:cNvPr>
          <p:cNvSpPr/>
          <p:nvPr/>
        </p:nvSpPr>
        <p:spPr>
          <a:xfrm>
            <a:off x="4608944" y="3567549"/>
            <a:ext cx="69709" cy="7489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4" name="Volný tvar 1023">
            <a:extLst>
              <a:ext uri="{FF2B5EF4-FFF2-40B4-BE49-F238E27FC236}">
                <a16:creationId xmlns:a16="http://schemas.microsoft.com/office/drawing/2014/main" id="{E8076D46-368F-4E53-952E-EA0C14BD46A8}"/>
              </a:ext>
            </a:extLst>
          </p:cNvPr>
          <p:cNvSpPr/>
          <p:nvPr/>
        </p:nvSpPr>
        <p:spPr>
          <a:xfrm>
            <a:off x="3927475" y="1565275"/>
            <a:ext cx="5778500" cy="3868738"/>
          </a:xfrm>
          <a:custGeom>
            <a:avLst/>
            <a:gdLst>
              <a:gd name="connsiteX0" fmla="*/ 0 w 5744308"/>
              <a:gd name="connsiteY0" fmla="*/ 0 h 3868615"/>
              <a:gd name="connsiteX1" fmla="*/ 328247 w 5744308"/>
              <a:gd name="connsiteY1" fmla="*/ 78153 h 3868615"/>
              <a:gd name="connsiteX2" fmla="*/ 640862 w 5744308"/>
              <a:gd name="connsiteY2" fmla="*/ 203200 h 3868615"/>
              <a:gd name="connsiteX3" fmla="*/ 859693 w 5744308"/>
              <a:gd name="connsiteY3" fmla="*/ 359507 h 3868615"/>
              <a:gd name="connsiteX4" fmla="*/ 1101970 w 5744308"/>
              <a:gd name="connsiteY4" fmla="*/ 601784 h 3868615"/>
              <a:gd name="connsiteX5" fmla="*/ 2805723 w 5744308"/>
              <a:gd name="connsiteY5" fmla="*/ 2805723 h 3868615"/>
              <a:gd name="connsiteX6" fmla="*/ 3438770 w 5744308"/>
              <a:gd name="connsiteY6" fmla="*/ 3298092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40862 w 5744308"/>
              <a:gd name="connsiteY2" fmla="*/ 203200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687754 w 5744308"/>
              <a:gd name="connsiteY1" fmla="*/ 234461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0523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1101970 w 5744308"/>
              <a:gd name="connsiteY1" fmla="*/ 601784 h 3868615"/>
              <a:gd name="connsiteX2" fmla="*/ 2805723 w 5744308"/>
              <a:gd name="connsiteY2" fmla="*/ 2805723 h 3868615"/>
              <a:gd name="connsiteX3" fmla="*/ 3438770 w 5744308"/>
              <a:gd name="connsiteY3" fmla="*/ 3329354 h 3868615"/>
              <a:gd name="connsiteX4" fmla="*/ 3993662 w 5744308"/>
              <a:gd name="connsiteY4" fmla="*/ 3618523 h 3868615"/>
              <a:gd name="connsiteX5" fmla="*/ 4032739 w 5744308"/>
              <a:gd name="connsiteY5" fmla="*/ 3595077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211015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945968 w 5744308"/>
              <a:gd name="connsiteY2" fmla="*/ 385944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1101970 w 5744308"/>
              <a:gd name="connsiteY1" fmla="*/ 601784 h 3868615"/>
              <a:gd name="connsiteX2" fmla="*/ 2711938 w 5744308"/>
              <a:gd name="connsiteY2" fmla="*/ 2665046 h 3868615"/>
              <a:gd name="connsiteX3" fmla="*/ 3438770 w 5744308"/>
              <a:gd name="connsiteY3" fmla="*/ 3329354 h 3868615"/>
              <a:gd name="connsiteX4" fmla="*/ 3993662 w 5744308"/>
              <a:gd name="connsiteY4" fmla="*/ 3618523 h 3868615"/>
              <a:gd name="connsiteX5" fmla="*/ 4657970 w 5744308"/>
              <a:gd name="connsiteY5" fmla="*/ 3767016 h 3868615"/>
              <a:gd name="connsiteX6" fmla="*/ 5205047 w 5744308"/>
              <a:gd name="connsiteY6" fmla="*/ 3845169 h 3868615"/>
              <a:gd name="connsiteX7" fmla="*/ 5744308 w 5744308"/>
              <a:gd name="connsiteY7"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29812 w 5744308"/>
              <a:gd name="connsiteY1" fmla="*/ 168642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44308" h="3868615">
                <a:moveTo>
                  <a:pt x="0" y="0"/>
                </a:moveTo>
                <a:cubicBezTo>
                  <a:pt x="97065" y="40034"/>
                  <a:pt x="312324" y="-18304"/>
                  <a:pt x="598737" y="121750"/>
                </a:cubicBezTo>
                <a:cubicBezTo>
                  <a:pt x="745860" y="173711"/>
                  <a:pt x="798866" y="215856"/>
                  <a:pt x="914353" y="343570"/>
                </a:cubicBezTo>
                <a:cubicBezTo>
                  <a:pt x="998225" y="423576"/>
                  <a:pt x="948608" y="369526"/>
                  <a:pt x="1281870" y="743413"/>
                </a:cubicBezTo>
                <a:lnTo>
                  <a:pt x="2913927" y="2586892"/>
                </a:lnTo>
                <a:cubicBezTo>
                  <a:pt x="3296717" y="3012672"/>
                  <a:pt x="3381820" y="3124851"/>
                  <a:pt x="3578608" y="3298092"/>
                </a:cubicBezTo>
                <a:cubicBezTo>
                  <a:pt x="3775396" y="3471333"/>
                  <a:pt x="3891457" y="3553395"/>
                  <a:pt x="4094657" y="3626339"/>
                </a:cubicBezTo>
                <a:cubicBezTo>
                  <a:pt x="4297857" y="3699283"/>
                  <a:pt x="4472905" y="3730544"/>
                  <a:pt x="4657970" y="3767016"/>
                </a:cubicBezTo>
                <a:cubicBezTo>
                  <a:pt x="4843035" y="3803488"/>
                  <a:pt x="5023991" y="3828236"/>
                  <a:pt x="5205047" y="3845169"/>
                </a:cubicBezTo>
                <a:cubicBezTo>
                  <a:pt x="5386103" y="3862102"/>
                  <a:pt x="5565205" y="3862753"/>
                  <a:pt x="5744308" y="3868615"/>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sp>
        <p:nvSpPr>
          <p:cNvPr id="61" name="Volný tvar 45">
            <a:extLst>
              <a:ext uri="{FF2B5EF4-FFF2-40B4-BE49-F238E27FC236}">
                <a16:creationId xmlns:a16="http://schemas.microsoft.com/office/drawing/2014/main" id="{F0D2A9CC-1D5F-48B7-8682-A1B3ABAFE025}"/>
              </a:ext>
            </a:extLst>
          </p:cNvPr>
          <p:cNvSpPr/>
          <p:nvPr/>
        </p:nvSpPr>
        <p:spPr>
          <a:xfrm>
            <a:off x="3927478" y="2762250"/>
            <a:ext cx="5802313" cy="2687638"/>
          </a:xfrm>
          <a:custGeom>
            <a:avLst/>
            <a:gdLst>
              <a:gd name="connsiteX0" fmla="*/ 0 w 5744308"/>
              <a:gd name="connsiteY0" fmla="*/ 0 h 3868615"/>
              <a:gd name="connsiteX1" fmla="*/ 328247 w 5744308"/>
              <a:gd name="connsiteY1" fmla="*/ 78153 h 3868615"/>
              <a:gd name="connsiteX2" fmla="*/ 640862 w 5744308"/>
              <a:gd name="connsiteY2" fmla="*/ 203200 h 3868615"/>
              <a:gd name="connsiteX3" fmla="*/ 859693 w 5744308"/>
              <a:gd name="connsiteY3" fmla="*/ 359507 h 3868615"/>
              <a:gd name="connsiteX4" fmla="*/ 1101970 w 5744308"/>
              <a:gd name="connsiteY4" fmla="*/ 601784 h 3868615"/>
              <a:gd name="connsiteX5" fmla="*/ 2805723 w 5744308"/>
              <a:gd name="connsiteY5" fmla="*/ 2805723 h 3868615"/>
              <a:gd name="connsiteX6" fmla="*/ 3438770 w 5744308"/>
              <a:gd name="connsiteY6" fmla="*/ 3298092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40862 w 5744308"/>
              <a:gd name="connsiteY2" fmla="*/ 203200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687754 w 5744308"/>
              <a:gd name="connsiteY1" fmla="*/ 234461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0523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1101970 w 5744308"/>
              <a:gd name="connsiteY1" fmla="*/ 601784 h 3868615"/>
              <a:gd name="connsiteX2" fmla="*/ 2805723 w 5744308"/>
              <a:gd name="connsiteY2" fmla="*/ 2805723 h 3868615"/>
              <a:gd name="connsiteX3" fmla="*/ 3438770 w 5744308"/>
              <a:gd name="connsiteY3" fmla="*/ 3329354 h 3868615"/>
              <a:gd name="connsiteX4" fmla="*/ 3993662 w 5744308"/>
              <a:gd name="connsiteY4" fmla="*/ 3618523 h 3868615"/>
              <a:gd name="connsiteX5" fmla="*/ 4032739 w 5744308"/>
              <a:gd name="connsiteY5" fmla="*/ 3595077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211015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945968 w 5744308"/>
              <a:gd name="connsiteY2" fmla="*/ 385944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1101970 w 5744308"/>
              <a:gd name="connsiteY1" fmla="*/ 601784 h 3868615"/>
              <a:gd name="connsiteX2" fmla="*/ 2711938 w 5744308"/>
              <a:gd name="connsiteY2" fmla="*/ 2665046 h 3868615"/>
              <a:gd name="connsiteX3" fmla="*/ 3438770 w 5744308"/>
              <a:gd name="connsiteY3" fmla="*/ 3329354 h 3868615"/>
              <a:gd name="connsiteX4" fmla="*/ 3993662 w 5744308"/>
              <a:gd name="connsiteY4" fmla="*/ 3618523 h 3868615"/>
              <a:gd name="connsiteX5" fmla="*/ 4657970 w 5744308"/>
              <a:gd name="connsiteY5" fmla="*/ 3767016 h 3868615"/>
              <a:gd name="connsiteX6" fmla="*/ 5205047 w 5744308"/>
              <a:gd name="connsiteY6" fmla="*/ 3845169 h 3868615"/>
              <a:gd name="connsiteX7" fmla="*/ 5744308 w 5744308"/>
              <a:gd name="connsiteY7"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29812 w 5744308"/>
              <a:gd name="connsiteY1" fmla="*/ 168642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75384"/>
              <a:gd name="connsiteY0" fmla="*/ 660199 h 3762906"/>
              <a:gd name="connsiteX1" fmla="*/ 629813 w 5775384"/>
              <a:gd name="connsiteY1" fmla="*/ 16041 h 3762906"/>
              <a:gd name="connsiteX2" fmla="*/ 945429 w 5775384"/>
              <a:gd name="connsiteY2" fmla="*/ 237861 h 3762906"/>
              <a:gd name="connsiteX3" fmla="*/ 1312946 w 5775384"/>
              <a:gd name="connsiteY3" fmla="*/ 637704 h 3762906"/>
              <a:gd name="connsiteX4" fmla="*/ 2945003 w 5775384"/>
              <a:gd name="connsiteY4" fmla="*/ 2481183 h 3762906"/>
              <a:gd name="connsiteX5" fmla="*/ 3609684 w 5775384"/>
              <a:gd name="connsiteY5" fmla="*/ 3192383 h 3762906"/>
              <a:gd name="connsiteX6" fmla="*/ 4125733 w 5775384"/>
              <a:gd name="connsiteY6" fmla="*/ 3520630 h 3762906"/>
              <a:gd name="connsiteX7" fmla="*/ 4689046 w 5775384"/>
              <a:gd name="connsiteY7" fmla="*/ 3661307 h 3762906"/>
              <a:gd name="connsiteX8" fmla="*/ 5236123 w 5775384"/>
              <a:gd name="connsiteY8" fmla="*/ 3739460 h 3762906"/>
              <a:gd name="connsiteX9" fmla="*/ 5775384 w 5775384"/>
              <a:gd name="connsiteY9" fmla="*/ 3762906 h 3762906"/>
              <a:gd name="connsiteX0" fmla="*/ 0 w 5775384"/>
              <a:gd name="connsiteY0" fmla="*/ 436779 h 3539486"/>
              <a:gd name="connsiteX1" fmla="*/ 715270 w 5775384"/>
              <a:gd name="connsiteY1" fmla="*/ 597605 h 3539486"/>
              <a:gd name="connsiteX2" fmla="*/ 945429 w 5775384"/>
              <a:gd name="connsiteY2" fmla="*/ 14441 h 3539486"/>
              <a:gd name="connsiteX3" fmla="*/ 1312946 w 5775384"/>
              <a:gd name="connsiteY3" fmla="*/ 414284 h 3539486"/>
              <a:gd name="connsiteX4" fmla="*/ 2945003 w 5775384"/>
              <a:gd name="connsiteY4" fmla="*/ 2257763 h 3539486"/>
              <a:gd name="connsiteX5" fmla="*/ 3609684 w 5775384"/>
              <a:gd name="connsiteY5" fmla="*/ 2968963 h 3539486"/>
              <a:gd name="connsiteX6" fmla="*/ 4125733 w 5775384"/>
              <a:gd name="connsiteY6" fmla="*/ 3297210 h 3539486"/>
              <a:gd name="connsiteX7" fmla="*/ 4689046 w 5775384"/>
              <a:gd name="connsiteY7" fmla="*/ 3437887 h 3539486"/>
              <a:gd name="connsiteX8" fmla="*/ 5236123 w 5775384"/>
              <a:gd name="connsiteY8" fmla="*/ 3516040 h 3539486"/>
              <a:gd name="connsiteX9" fmla="*/ 5775384 w 5775384"/>
              <a:gd name="connsiteY9" fmla="*/ 3539486 h 3539486"/>
              <a:gd name="connsiteX0" fmla="*/ 0 w 5775384"/>
              <a:gd name="connsiteY0" fmla="*/ 69675 h 3172382"/>
              <a:gd name="connsiteX1" fmla="*/ 715270 w 5775384"/>
              <a:gd name="connsiteY1" fmla="*/ 230501 h 3172382"/>
              <a:gd name="connsiteX2" fmla="*/ 1093036 w 5775384"/>
              <a:gd name="connsiteY2" fmla="*/ 467952 h 3172382"/>
              <a:gd name="connsiteX3" fmla="*/ 1312946 w 5775384"/>
              <a:gd name="connsiteY3" fmla="*/ 47180 h 3172382"/>
              <a:gd name="connsiteX4" fmla="*/ 2945003 w 5775384"/>
              <a:gd name="connsiteY4" fmla="*/ 1890659 h 3172382"/>
              <a:gd name="connsiteX5" fmla="*/ 3609684 w 5775384"/>
              <a:gd name="connsiteY5" fmla="*/ 2601859 h 3172382"/>
              <a:gd name="connsiteX6" fmla="*/ 4125733 w 5775384"/>
              <a:gd name="connsiteY6" fmla="*/ 2930106 h 3172382"/>
              <a:gd name="connsiteX7" fmla="*/ 4689046 w 5775384"/>
              <a:gd name="connsiteY7" fmla="*/ 3070783 h 3172382"/>
              <a:gd name="connsiteX8" fmla="*/ 5236123 w 5775384"/>
              <a:gd name="connsiteY8" fmla="*/ 3148936 h 3172382"/>
              <a:gd name="connsiteX9" fmla="*/ 5775384 w 5775384"/>
              <a:gd name="connsiteY9" fmla="*/ 3172382 h 3172382"/>
              <a:gd name="connsiteX0" fmla="*/ 0 w 5775384"/>
              <a:gd name="connsiteY0" fmla="*/ 30353 h 3133060"/>
              <a:gd name="connsiteX1" fmla="*/ 715270 w 5775384"/>
              <a:gd name="connsiteY1" fmla="*/ 191179 h 3133060"/>
              <a:gd name="connsiteX2" fmla="*/ 1093036 w 5775384"/>
              <a:gd name="connsiteY2" fmla="*/ 428630 h 3133060"/>
              <a:gd name="connsiteX3" fmla="*/ 1312946 w 5775384"/>
              <a:gd name="connsiteY3" fmla="*/ 7858 h 3133060"/>
              <a:gd name="connsiteX4" fmla="*/ 1758921 w 5775384"/>
              <a:gd name="connsiteY4" fmla="*/ 918106 h 3133060"/>
              <a:gd name="connsiteX5" fmla="*/ 2945003 w 5775384"/>
              <a:gd name="connsiteY5" fmla="*/ 1851337 h 3133060"/>
              <a:gd name="connsiteX6" fmla="*/ 3609684 w 5775384"/>
              <a:gd name="connsiteY6" fmla="*/ 2562537 h 3133060"/>
              <a:gd name="connsiteX7" fmla="*/ 4125733 w 5775384"/>
              <a:gd name="connsiteY7" fmla="*/ 2890784 h 3133060"/>
              <a:gd name="connsiteX8" fmla="*/ 4689046 w 5775384"/>
              <a:gd name="connsiteY8" fmla="*/ 3031461 h 3133060"/>
              <a:gd name="connsiteX9" fmla="*/ 5236123 w 5775384"/>
              <a:gd name="connsiteY9" fmla="*/ 3109614 h 3133060"/>
              <a:gd name="connsiteX10" fmla="*/ 5775384 w 5775384"/>
              <a:gd name="connsiteY10" fmla="*/ 3133060 h 3133060"/>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58921 w 5775384"/>
              <a:gd name="connsiteY4" fmla="*/ 887753 h 3102707"/>
              <a:gd name="connsiteX5" fmla="*/ 2945003 w 5775384"/>
              <a:gd name="connsiteY5" fmla="*/ 1820984 h 3102707"/>
              <a:gd name="connsiteX6" fmla="*/ 3609684 w 5775384"/>
              <a:gd name="connsiteY6" fmla="*/ 2532184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945003 w 5775384"/>
              <a:gd name="connsiteY5" fmla="*/ 1820984 h 3102707"/>
              <a:gd name="connsiteX6" fmla="*/ 3609684 w 5775384"/>
              <a:gd name="connsiteY6" fmla="*/ 2532184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945003 w 5775384"/>
              <a:gd name="connsiteY5" fmla="*/ 1820984 h 3102707"/>
              <a:gd name="connsiteX6" fmla="*/ 3609684 w 5775384"/>
              <a:gd name="connsiteY6" fmla="*/ 2532184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719708 w 5775384"/>
              <a:gd name="connsiteY5" fmla="*/ 1883507 h 3102707"/>
              <a:gd name="connsiteX6" fmla="*/ 3609684 w 5775384"/>
              <a:gd name="connsiteY6" fmla="*/ 2532184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719708 w 5775384"/>
              <a:gd name="connsiteY5" fmla="*/ 1883507 h 3102707"/>
              <a:gd name="connsiteX6" fmla="*/ 3438770 w 5775384"/>
              <a:gd name="connsiteY6" fmla="*/ 2665045 h 3102707"/>
              <a:gd name="connsiteX7" fmla="*/ 4125733 w 5775384"/>
              <a:gd name="connsiteY7" fmla="*/ 2860431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719708 w 5775384"/>
              <a:gd name="connsiteY5" fmla="*/ 1883507 h 3102707"/>
              <a:gd name="connsiteX6" fmla="*/ 3438770 w 5775384"/>
              <a:gd name="connsiteY6" fmla="*/ 2665045 h 3102707"/>
              <a:gd name="connsiteX7" fmla="*/ 4117964 w 5775384"/>
              <a:gd name="connsiteY7" fmla="*/ 2930769 h 3102707"/>
              <a:gd name="connsiteX8" fmla="*/ 4689046 w 5775384"/>
              <a:gd name="connsiteY8" fmla="*/ 3001108 h 3102707"/>
              <a:gd name="connsiteX9" fmla="*/ 5236123 w 5775384"/>
              <a:gd name="connsiteY9" fmla="*/ 3079261 h 3102707"/>
              <a:gd name="connsiteX10" fmla="*/ 5775384 w 5775384"/>
              <a:gd name="connsiteY10" fmla="*/ 3102707 h 3102707"/>
              <a:gd name="connsiteX0" fmla="*/ 0 w 5775384"/>
              <a:gd name="connsiteY0" fmla="*/ 0 h 3102707"/>
              <a:gd name="connsiteX1" fmla="*/ 715270 w 5775384"/>
              <a:gd name="connsiteY1" fmla="*/ 160826 h 3102707"/>
              <a:gd name="connsiteX2" fmla="*/ 1093036 w 5775384"/>
              <a:gd name="connsiteY2" fmla="*/ 398277 h 3102707"/>
              <a:gd name="connsiteX3" fmla="*/ 1305177 w 5775384"/>
              <a:gd name="connsiteY3" fmla="*/ 540212 h 3102707"/>
              <a:gd name="connsiteX4" fmla="*/ 1727846 w 5775384"/>
              <a:gd name="connsiteY4" fmla="*/ 919014 h 3102707"/>
              <a:gd name="connsiteX5" fmla="*/ 2719708 w 5775384"/>
              <a:gd name="connsiteY5" fmla="*/ 1883507 h 3102707"/>
              <a:gd name="connsiteX6" fmla="*/ 3438770 w 5775384"/>
              <a:gd name="connsiteY6" fmla="*/ 2665045 h 3102707"/>
              <a:gd name="connsiteX7" fmla="*/ 4117964 w 5775384"/>
              <a:gd name="connsiteY7" fmla="*/ 2930769 h 3102707"/>
              <a:gd name="connsiteX8" fmla="*/ 4689046 w 5775384"/>
              <a:gd name="connsiteY8" fmla="*/ 3001108 h 3102707"/>
              <a:gd name="connsiteX9" fmla="*/ 5313811 w 5775384"/>
              <a:gd name="connsiteY9" fmla="*/ 3024553 h 3102707"/>
              <a:gd name="connsiteX10" fmla="*/ 5775384 w 5775384"/>
              <a:gd name="connsiteY10" fmla="*/ 3102707 h 3102707"/>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7846 w 5790922"/>
              <a:gd name="connsiteY4" fmla="*/ 919014 h 3055814"/>
              <a:gd name="connsiteX5" fmla="*/ 2719708 w 5790922"/>
              <a:gd name="connsiteY5" fmla="*/ 1883507 h 3055814"/>
              <a:gd name="connsiteX6" fmla="*/ 3438770 w 5790922"/>
              <a:gd name="connsiteY6" fmla="*/ 2665045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7846 w 5790922"/>
              <a:gd name="connsiteY4" fmla="*/ 919014 h 3055814"/>
              <a:gd name="connsiteX5" fmla="*/ 2719708 w 5790922"/>
              <a:gd name="connsiteY5" fmla="*/ 1883507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0077 w 5790922"/>
              <a:gd name="connsiteY4" fmla="*/ 981537 h 3055814"/>
              <a:gd name="connsiteX5" fmla="*/ 2719708 w 5790922"/>
              <a:gd name="connsiteY5" fmla="*/ 1883507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0077 w 5790922"/>
              <a:gd name="connsiteY4" fmla="*/ 981537 h 3055814"/>
              <a:gd name="connsiteX5" fmla="*/ 2719708 w 5790922"/>
              <a:gd name="connsiteY5" fmla="*/ 1883507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0077 w 5790922"/>
              <a:gd name="connsiteY4" fmla="*/ 981537 h 3055814"/>
              <a:gd name="connsiteX5" fmla="*/ 2673096 w 5790922"/>
              <a:gd name="connsiteY5" fmla="*/ 1930399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305177 w 5790922"/>
              <a:gd name="connsiteY3" fmla="*/ 540212 h 3055814"/>
              <a:gd name="connsiteX4" fmla="*/ 1720077 w 5790922"/>
              <a:gd name="connsiteY4" fmla="*/ 981537 h 3055814"/>
              <a:gd name="connsiteX5" fmla="*/ 2673096 w 5790922"/>
              <a:gd name="connsiteY5" fmla="*/ 1930399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297408 w 5790922"/>
              <a:gd name="connsiteY3" fmla="*/ 610550 h 3055814"/>
              <a:gd name="connsiteX4" fmla="*/ 1720077 w 5790922"/>
              <a:gd name="connsiteY4" fmla="*/ 981537 h 3055814"/>
              <a:gd name="connsiteX5" fmla="*/ 2673096 w 5790922"/>
              <a:gd name="connsiteY5" fmla="*/ 1930399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297408 w 5790922"/>
              <a:gd name="connsiteY4" fmla="*/ 610550 h 3055814"/>
              <a:gd name="connsiteX5" fmla="*/ 1720077 w 5790922"/>
              <a:gd name="connsiteY5" fmla="*/ 981537 h 3055814"/>
              <a:gd name="connsiteX6" fmla="*/ 2673096 w 5790922"/>
              <a:gd name="connsiteY6" fmla="*/ 1930399 h 3055814"/>
              <a:gd name="connsiteX7" fmla="*/ 3376620 w 5790922"/>
              <a:gd name="connsiteY7" fmla="*/ 2586891 h 3055814"/>
              <a:gd name="connsiteX8" fmla="*/ 4117964 w 5790922"/>
              <a:gd name="connsiteY8" fmla="*/ 2930769 h 3055814"/>
              <a:gd name="connsiteX9" fmla="*/ 4689046 w 5790922"/>
              <a:gd name="connsiteY9" fmla="*/ 3001108 h 3055814"/>
              <a:gd name="connsiteX10" fmla="*/ 5313811 w 5790922"/>
              <a:gd name="connsiteY10" fmla="*/ 3024553 h 3055814"/>
              <a:gd name="connsiteX11" fmla="*/ 5790922 w 5790922"/>
              <a:gd name="connsiteY11"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297408 w 5790922"/>
              <a:gd name="connsiteY4" fmla="*/ 610550 h 3055814"/>
              <a:gd name="connsiteX5" fmla="*/ 1720077 w 5790922"/>
              <a:gd name="connsiteY5" fmla="*/ 981537 h 3055814"/>
              <a:gd name="connsiteX6" fmla="*/ 2673096 w 5790922"/>
              <a:gd name="connsiteY6" fmla="*/ 1930399 h 3055814"/>
              <a:gd name="connsiteX7" fmla="*/ 3376620 w 5790922"/>
              <a:gd name="connsiteY7" fmla="*/ 2586891 h 3055814"/>
              <a:gd name="connsiteX8" fmla="*/ 4117964 w 5790922"/>
              <a:gd name="connsiteY8" fmla="*/ 2930769 h 3055814"/>
              <a:gd name="connsiteX9" fmla="*/ 4689046 w 5790922"/>
              <a:gd name="connsiteY9" fmla="*/ 3001108 h 3055814"/>
              <a:gd name="connsiteX10" fmla="*/ 5313811 w 5790922"/>
              <a:gd name="connsiteY10" fmla="*/ 3024553 h 3055814"/>
              <a:gd name="connsiteX11" fmla="*/ 5790922 w 5790922"/>
              <a:gd name="connsiteY11"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297408 w 5790922"/>
              <a:gd name="connsiteY4" fmla="*/ 610550 h 3055814"/>
              <a:gd name="connsiteX5" fmla="*/ 1720077 w 5790922"/>
              <a:gd name="connsiteY5" fmla="*/ 981537 h 3055814"/>
              <a:gd name="connsiteX6" fmla="*/ 2673096 w 5790922"/>
              <a:gd name="connsiteY6" fmla="*/ 1930399 h 3055814"/>
              <a:gd name="connsiteX7" fmla="*/ 3376620 w 5790922"/>
              <a:gd name="connsiteY7" fmla="*/ 2586891 h 3055814"/>
              <a:gd name="connsiteX8" fmla="*/ 4117964 w 5790922"/>
              <a:gd name="connsiteY8" fmla="*/ 2930769 h 3055814"/>
              <a:gd name="connsiteX9" fmla="*/ 4689046 w 5790922"/>
              <a:gd name="connsiteY9" fmla="*/ 3001108 h 3055814"/>
              <a:gd name="connsiteX10" fmla="*/ 5313811 w 5790922"/>
              <a:gd name="connsiteY10" fmla="*/ 3024553 h 3055814"/>
              <a:gd name="connsiteX11" fmla="*/ 5790922 w 5790922"/>
              <a:gd name="connsiteY11"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452783 w 5790922"/>
              <a:gd name="connsiteY4" fmla="*/ 673073 h 3055814"/>
              <a:gd name="connsiteX5" fmla="*/ 1720077 w 5790922"/>
              <a:gd name="connsiteY5" fmla="*/ 981537 h 3055814"/>
              <a:gd name="connsiteX6" fmla="*/ 2673096 w 5790922"/>
              <a:gd name="connsiteY6" fmla="*/ 1930399 h 3055814"/>
              <a:gd name="connsiteX7" fmla="*/ 3376620 w 5790922"/>
              <a:gd name="connsiteY7" fmla="*/ 2586891 h 3055814"/>
              <a:gd name="connsiteX8" fmla="*/ 4117964 w 5790922"/>
              <a:gd name="connsiteY8" fmla="*/ 2930769 h 3055814"/>
              <a:gd name="connsiteX9" fmla="*/ 4689046 w 5790922"/>
              <a:gd name="connsiteY9" fmla="*/ 3001108 h 3055814"/>
              <a:gd name="connsiteX10" fmla="*/ 5313811 w 5790922"/>
              <a:gd name="connsiteY10" fmla="*/ 3024553 h 3055814"/>
              <a:gd name="connsiteX11" fmla="*/ 5790922 w 5790922"/>
              <a:gd name="connsiteY11" fmla="*/ 3055814 h 3055814"/>
              <a:gd name="connsiteX0" fmla="*/ 0 w 5790922"/>
              <a:gd name="connsiteY0" fmla="*/ 0 h 3055814"/>
              <a:gd name="connsiteX1" fmla="*/ 715270 w 5790922"/>
              <a:gd name="connsiteY1" fmla="*/ 160826 h 3055814"/>
              <a:gd name="connsiteX2" fmla="*/ 694597 w 5790922"/>
              <a:gd name="connsiteY2" fmla="*/ 192183 h 3055814"/>
              <a:gd name="connsiteX3" fmla="*/ 1093036 w 5790922"/>
              <a:gd name="connsiteY3" fmla="*/ 398277 h 3055814"/>
              <a:gd name="connsiteX4" fmla="*/ 1720077 w 5790922"/>
              <a:gd name="connsiteY4" fmla="*/ 981537 h 3055814"/>
              <a:gd name="connsiteX5" fmla="*/ 2673096 w 5790922"/>
              <a:gd name="connsiteY5" fmla="*/ 1930399 h 3055814"/>
              <a:gd name="connsiteX6" fmla="*/ 3376620 w 5790922"/>
              <a:gd name="connsiteY6" fmla="*/ 2586891 h 3055814"/>
              <a:gd name="connsiteX7" fmla="*/ 4117964 w 5790922"/>
              <a:gd name="connsiteY7" fmla="*/ 2930769 h 3055814"/>
              <a:gd name="connsiteX8" fmla="*/ 4689046 w 5790922"/>
              <a:gd name="connsiteY8" fmla="*/ 3001108 h 3055814"/>
              <a:gd name="connsiteX9" fmla="*/ 5313811 w 5790922"/>
              <a:gd name="connsiteY9" fmla="*/ 3024553 h 3055814"/>
              <a:gd name="connsiteX10" fmla="*/ 5790922 w 5790922"/>
              <a:gd name="connsiteY10" fmla="*/ 3055814 h 3055814"/>
              <a:gd name="connsiteX0" fmla="*/ 0 w 5790922"/>
              <a:gd name="connsiteY0" fmla="*/ 0 h 3055814"/>
              <a:gd name="connsiteX1" fmla="*/ 715270 w 5790922"/>
              <a:gd name="connsiteY1" fmla="*/ 160826 h 3055814"/>
              <a:gd name="connsiteX2" fmla="*/ 1093036 w 5790922"/>
              <a:gd name="connsiteY2" fmla="*/ 398277 h 3055814"/>
              <a:gd name="connsiteX3" fmla="*/ 1720077 w 5790922"/>
              <a:gd name="connsiteY3" fmla="*/ 981537 h 3055814"/>
              <a:gd name="connsiteX4" fmla="*/ 2673096 w 5790922"/>
              <a:gd name="connsiteY4" fmla="*/ 1930399 h 3055814"/>
              <a:gd name="connsiteX5" fmla="*/ 3376620 w 5790922"/>
              <a:gd name="connsiteY5" fmla="*/ 2586891 h 3055814"/>
              <a:gd name="connsiteX6" fmla="*/ 4117964 w 5790922"/>
              <a:gd name="connsiteY6" fmla="*/ 2930769 h 3055814"/>
              <a:gd name="connsiteX7" fmla="*/ 4689046 w 5790922"/>
              <a:gd name="connsiteY7" fmla="*/ 3001108 h 3055814"/>
              <a:gd name="connsiteX8" fmla="*/ 5313811 w 5790922"/>
              <a:gd name="connsiteY8" fmla="*/ 3024553 h 3055814"/>
              <a:gd name="connsiteX9" fmla="*/ 5790922 w 5790922"/>
              <a:gd name="connsiteY9" fmla="*/ 3055814 h 3055814"/>
              <a:gd name="connsiteX0" fmla="*/ 0 w 5790922"/>
              <a:gd name="connsiteY0" fmla="*/ 0 h 3001106"/>
              <a:gd name="connsiteX1" fmla="*/ 715270 w 5790922"/>
              <a:gd name="connsiteY1" fmla="*/ 106118 h 3001106"/>
              <a:gd name="connsiteX2" fmla="*/ 1093036 w 5790922"/>
              <a:gd name="connsiteY2" fmla="*/ 343569 h 3001106"/>
              <a:gd name="connsiteX3" fmla="*/ 1720077 w 5790922"/>
              <a:gd name="connsiteY3" fmla="*/ 926829 h 3001106"/>
              <a:gd name="connsiteX4" fmla="*/ 2673096 w 5790922"/>
              <a:gd name="connsiteY4" fmla="*/ 1875691 h 3001106"/>
              <a:gd name="connsiteX5" fmla="*/ 3376620 w 5790922"/>
              <a:gd name="connsiteY5" fmla="*/ 2532183 h 3001106"/>
              <a:gd name="connsiteX6" fmla="*/ 4117964 w 5790922"/>
              <a:gd name="connsiteY6" fmla="*/ 2876061 h 3001106"/>
              <a:gd name="connsiteX7" fmla="*/ 4689046 w 5790922"/>
              <a:gd name="connsiteY7" fmla="*/ 2946400 h 3001106"/>
              <a:gd name="connsiteX8" fmla="*/ 5313811 w 5790922"/>
              <a:gd name="connsiteY8" fmla="*/ 2969845 h 3001106"/>
              <a:gd name="connsiteX9" fmla="*/ 5790922 w 5790922"/>
              <a:gd name="connsiteY9" fmla="*/ 3001106 h 3001106"/>
              <a:gd name="connsiteX0" fmla="*/ 0 w 5736540"/>
              <a:gd name="connsiteY0" fmla="*/ 0 h 2977660"/>
              <a:gd name="connsiteX1" fmla="*/ 660888 w 5736540"/>
              <a:gd name="connsiteY1" fmla="*/ 82672 h 2977660"/>
              <a:gd name="connsiteX2" fmla="*/ 1038654 w 5736540"/>
              <a:gd name="connsiteY2" fmla="*/ 320123 h 2977660"/>
              <a:gd name="connsiteX3" fmla="*/ 1665695 w 5736540"/>
              <a:gd name="connsiteY3" fmla="*/ 903383 h 2977660"/>
              <a:gd name="connsiteX4" fmla="*/ 2618714 w 5736540"/>
              <a:gd name="connsiteY4" fmla="*/ 1852245 h 2977660"/>
              <a:gd name="connsiteX5" fmla="*/ 3322238 w 5736540"/>
              <a:gd name="connsiteY5" fmla="*/ 2508737 h 2977660"/>
              <a:gd name="connsiteX6" fmla="*/ 4063582 w 5736540"/>
              <a:gd name="connsiteY6" fmla="*/ 2852615 h 2977660"/>
              <a:gd name="connsiteX7" fmla="*/ 4634664 w 5736540"/>
              <a:gd name="connsiteY7" fmla="*/ 2922954 h 2977660"/>
              <a:gd name="connsiteX8" fmla="*/ 5259429 w 5736540"/>
              <a:gd name="connsiteY8" fmla="*/ 2946399 h 2977660"/>
              <a:gd name="connsiteX9" fmla="*/ 5736540 w 5736540"/>
              <a:gd name="connsiteY9" fmla="*/ 2977660 h 2977660"/>
              <a:gd name="connsiteX0" fmla="*/ 0 w 5736540"/>
              <a:gd name="connsiteY0" fmla="*/ 8098 h 2985758"/>
              <a:gd name="connsiteX1" fmla="*/ 660888 w 5736540"/>
              <a:gd name="connsiteY1" fmla="*/ 90770 h 2985758"/>
              <a:gd name="connsiteX2" fmla="*/ 1038654 w 5736540"/>
              <a:gd name="connsiteY2" fmla="*/ 328221 h 2985758"/>
              <a:gd name="connsiteX3" fmla="*/ 1665695 w 5736540"/>
              <a:gd name="connsiteY3" fmla="*/ 911481 h 2985758"/>
              <a:gd name="connsiteX4" fmla="*/ 2618714 w 5736540"/>
              <a:gd name="connsiteY4" fmla="*/ 1860343 h 2985758"/>
              <a:gd name="connsiteX5" fmla="*/ 3322238 w 5736540"/>
              <a:gd name="connsiteY5" fmla="*/ 2516835 h 2985758"/>
              <a:gd name="connsiteX6" fmla="*/ 4063582 w 5736540"/>
              <a:gd name="connsiteY6" fmla="*/ 2860713 h 2985758"/>
              <a:gd name="connsiteX7" fmla="*/ 4634664 w 5736540"/>
              <a:gd name="connsiteY7" fmla="*/ 2931052 h 2985758"/>
              <a:gd name="connsiteX8" fmla="*/ 5259429 w 5736540"/>
              <a:gd name="connsiteY8" fmla="*/ 2954497 h 2985758"/>
              <a:gd name="connsiteX9" fmla="*/ 5736540 w 5736540"/>
              <a:gd name="connsiteY9" fmla="*/ 2985758 h 2985758"/>
              <a:gd name="connsiteX0" fmla="*/ 0 w 5790922"/>
              <a:gd name="connsiteY0" fmla="*/ 106805 h 2943788"/>
              <a:gd name="connsiteX1" fmla="*/ 715270 w 5790922"/>
              <a:gd name="connsiteY1" fmla="*/ 48800 h 2943788"/>
              <a:gd name="connsiteX2" fmla="*/ 1093036 w 5790922"/>
              <a:gd name="connsiteY2" fmla="*/ 286251 h 2943788"/>
              <a:gd name="connsiteX3" fmla="*/ 1720077 w 5790922"/>
              <a:gd name="connsiteY3" fmla="*/ 869511 h 2943788"/>
              <a:gd name="connsiteX4" fmla="*/ 2673096 w 5790922"/>
              <a:gd name="connsiteY4" fmla="*/ 1818373 h 2943788"/>
              <a:gd name="connsiteX5" fmla="*/ 3376620 w 5790922"/>
              <a:gd name="connsiteY5" fmla="*/ 2474865 h 2943788"/>
              <a:gd name="connsiteX6" fmla="*/ 4117964 w 5790922"/>
              <a:gd name="connsiteY6" fmla="*/ 2818743 h 2943788"/>
              <a:gd name="connsiteX7" fmla="*/ 4689046 w 5790922"/>
              <a:gd name="connsiteY7" fmla="*/ 2889082 h 2943788"/>
              <a:gd name="connsiteX8" fmla="*/ 5313811 w 5790922"/>
              <a:gd name="connsiteY8" fmla="*/ 2912527 h 2943788"/>
              <a:gd name="connsiteX9" fmla="*/ 5790922 w 5790922"/>
              <a:gd name="connsiteY9" fmla="*/ 2943788 h 2943788"/>
              <a:gd name="connsiteX0" fmla="*/ 0 w 5790922"/>
              <a:gd name="connsiteY0" fmla="*/ 0 h 2836983"/>
              <a:gd name="connsiteX1" fmla="*/ 699732 w 5790922"/>
              <a:gd name="connsiteY1" fmla="*/ 113933 h 2836983"/>
              <a:gd name="connsiteX2" fmla="*/ 1093036 w 5790922"/>
              <a:gd name="connsiteY2" fmla="*/ 179446 h 2836983"/>
              <a:gd name="connsiteX3" fmla="*/ 1720077 w 5790922"/>
              <a:gd name="connsiteY3" fmla="*/ 762706 h 2836983"/>
              <a:gd name="connsiteX4" fmla="*/ 2673096 w 5790922"/>
              <a:gd name="connsiteY4" fmla="*/ 1711568 h 2836983"/>
              <a:gd name="connsiteX5" fmla="*/ 3376620 w 5790922"/>
              <a:gd name="connsiteY5" fmla="*/ 2368060 h 2836983"/>
              <a:gd name="connsiteX6" fmla="*/ 4117964 w 5790922"/>
              <a:gd name="connsiteY6" fmla="*/ 2711938 h 2836983"/>
              <a:gd name="connsiteX7" fmla="*/ 4689046 w 5790922"/>
              <a:gd name="connsiteY7" fmla="*/ 2782277 h 2836983"/>
              <a:gd name="connsiteX8" fmla="*/ 5313811 w 5790922"/>
              <a:gd name="connsiteY8" fmla="*/ 2805722 h 2836983"/>
              <a:gd name="connsiteX9" fmla="*/ 5790922 w 5790922"/>
              <a:gd name="connsiteY9" fmla="*/ 2836983 h 2836983"/>
              <a:gd name="connsiteX0" fmla="*/ 0 w 5790922"/>
              <a:gd name="connsiteY0" fmla="*/ 0 h 2836983"/>
              <a:gd name="connsiteX1" fmla="*/ 699732 w 5790922"/>
              <a:gd name="connsiteY1" fmla="*/ 113933 h 2836983"/>
              <a:gd name="connsiteX2" fmla="*/ 1093036 w 5790922"/>
              <a:gd name="connsiteY2" fmla="*/ 179446 h 2836983"/>
              <a:gd name="connsiteX3" fmla="*/ 1176261 w 5790922"/>
              <a:gd name="connsiteY3" fmla="*/ 442275 h 2836983"/>
              <a:gd name="connsiteX4" fmla="*/ 1720077 w 5790922"/>
              <a:gd name="connsiteY4" fmla="*/ 762706 h 2836983"/>
              <a:gd name="connsiteX5" fmla="*/ 2673096 w 5790922"/>
              <a:gd name="connsiteY5" fmla="*/ 1711568 h 2836983"/>
              <a:gd name="connsiteX6" fmla="*/ 3376620 w 5790922"/>
              <a:gd name="connsiteY6" fmla="*/ 2368060 h 2836983"/>
              <a:gd name="connsiteX7" fmla="*/ 4117964 w 5790922"/>
              <a:gd name="connsiteY7" fmla="*/ 2711938 h 2836983"/>
              <a:gd name="connsiteX8" fmla="*/ 4689046 w 5790922"/>
              <a:gd name="connsiteY8" fmla="*/ 2782277 h 2836983"/>
              <a:gd name="connsiteX9" fmla="*/ 5313811 w 5790922"/>
              <a:gd name="connsiteY9" fmla="*/ 2805722 h 2836983"/>
              <a:gd name="connsiteX10" fmla="*/ 5790922 w 5790922"/>
              <a:gd name="connsiteY10" fmla="*/ 2836983 h 2836983"/>
              <a:gd name="connsiteX0" fmla="*/ 0 w 5790922"/>
              <a:gd name="connsiteY0" fmla="*/ 0 h 2836983"/>
              <a:gd name="connsiteX1" fmla="*/ 699732 w 5790922"/>
              <a:gd name="connsiteY1" fmla="*/ 113933 h 2836983"/>
              <a:gd name="connsiteX2" fmla="*/ 1023117 w 5790922"/>
              <a:gd name="connsiteY2" fmla="*/ 281046 h 2836983"/>
              <a:gd name="connsiteX3" fmla="*/ 1176261 w 5790922"/>
              <a:gd name="connsiteY3" fmla="*/ 442275 h 2836983"/>
              <a:gd name="connsiteX4" fmla="*/ 1720077 w 5790922"/>
              <a:gd name="connsiteY4" fmla="*/ 762706 h 2836983"/>
              <a:gd name="connsiteX5" fmla="*/ 2673096 w 5790922"/>
              <a:gd name="connsiteY5" fmla="*/ 1711568 h 2836983"/>
              <a:gd name="connsiteX6" fmla="*/ 3376620 w 5790922"/>
              <a:gd name="connsiteY6" fmla="*/ 2368060 h 2836983"/>
              <a:gd name="connsiteX7" fmla="*/ 4117964 w 5790922"/>
              <a:gd name="connsiteY7" fmla="*/ 2711938 h 2836983"/>
              <a:gd name="connsiteX8" fmla="*/ 4689046 w 5790922"/>
              <a:gd name="connsiteY8" fmla="*/ 2782277 h 2836983"/>
              <a:gd name="connsiteX9" fmla="*/ 5313811 w 5790922"/>
              <a:gd name="connsiteY9" fmla="*/ 2805722 h 2836983"/>
              <a:gd name="connsiteX10" fmla="*/ 5790922 w 5790922"/>
              <a:gd name="connsiteY10" fmla="*/ 2836983 h 2836983"/>
              <a:gd name="connsiteX0" fmla="*/ 0 w 5790922"/>
              <a:gd name="connsiteY0" fmla="*/ 0 h 2836983"/>
              <a:gd name="connsiteX1" fmla="*/ 699732 w 5790922"/>
              <a:gd name="connsiteY1" fmla="*/ 113933 h 2836983"/>
              <a:gd name="connsiteX2" fmla="*/ 1023117 w 5790922"/>
              <a:gd name="connsiteY2" fmla="*/ 281046 h 2836983"/>
              <a:gd name="connsiteX3" fmla="*/ 1176261 w 5790922"/>
              <a:gd name="connsiteY3" fmla="*/ 442275 h 2836983"/>
              <a:gd name="connsiteX4" fmla="*/ 1580239 w 5790922"/>
              <a:gd name="connsiteY4" fmla="*/ 809598 h 2836983"/>
              <a:gd name="connsiteX5" fmla="*/ 2673096 w 5790922"/>
              <a:gd name="connsiteY5" fmla="*/ 1711568 h 2836983"/>
              <a:gd name="connsiteX6" fmla="*/ 3376620 w 5790922"/>
              <a:gd name="connsiteY6" fmla="*/ 2368060 h 2836983"/>
              <a:gd name="connsiteX7" fmla="*/ 4117964 w 5790922"/>
              <a:gd name="connsiteY7" fmla="*/ 2711938 h 2836983"/>
              <a:gd name="connsiteX8" fmla="*/ 4689046 w 5790922"/>
              <a:gd name="connsiteY8" fmla="*/ 2782277 h 2836983"/>
              <a:gd name="connsiteX9" fmla="*/ 5313811 w 5790922"/>
              <a:gd name="connsiteY9" fmla="*/ 2805722 h 2836983"/>
              <a:gd name="connsiteX10" fmla="*/ 5790922 w 5790922"/>
              <a:gd name="connsiteY10" fmla="*/ 2836983 h 2836983"/>
              <a:gd name="connsiteX0" fmla="*/ 0 w 5790922"/>
              <a:gd name="connsiteY0" fmla="*/ 0 h 2836983"/>
              <a:gd name="connsiteX1" fmla="*/ 699732 w 5790922"/>
              <a:gd name="connsiteY1" fmla="*/ 113933 h 2836983"/>
              <a:gd name="connsiteX2" fmla="*/ 1023117 w 5790922"/>
              <a:gd name="connsiteY2" fmla="*/ 281046 h 2836983"/>
              <a:gd name="connsiteX3" fmla="*/ 1176261 w 5790922"/>
              <a:gd name="connsiteY3" fmla="*/ 442275 h 2836983"/>
              <a:gd name="connsiteX4" fmla="*/ 1580239 w 5790922"/>
              <a:gd name="connsiteY4" fmla="*/ 809598 h 2836983"/>
              <a:gd name="connsiteX5" fmla="*/ 2533257 w 5790922"/>
              <a:gd name="connsiteY5" fmla="*/ 1774091 h 2836983"/>
              <a:gd name="connsiteX6" fmla="*/ 3376620 w 5790922"/>
              <a:gd name="connsiteY6" fmla="*/ 2368060 h 2836983"/>
              <a:gd name="connsiteX7" fmla="*/ 4117964 w 5790922"/>
              <a:gd name="connsiteY7" fmla="*/ 2711938 h 2836983"/>
              <a:gd name="connsiteX8" fmla="*/ 4689046 w 5790922"/>
              <a:gd name="connsiteY8" fmla="*/ 2782277 h 2836983"/>
              <a:gd name="connsiteX9" fmla="*/ 5313811 w 5790922"/>
              <a:gd name="connsiteY9" fmla="*/ 2805722 h 2836983"/>
              <a:gd name="connsiteX10" fmla="*/ 5790922 w 5790922"/>
              <a:gd name="connsiteY10" fmla="*/ 2836983 h 2836983"/>
              <a:gd name="connsiteX0" fmla="*/ 0 w 5744310"/>
              <a:gd name="connsiteY0" fmla="*/ 231988 h 2756356"/>
              <a:gd name="connsiteX1" fmla="*/ 653120 w 5744310"/>
              <a:gd name="connsiteY1" fmla="*/ 33306 h 2756356"/>
              <a:gd name="connsiteX2" fmla="*/ 976505 w 5744310"/>
              <a:gd name="connsiteY2" fmla="*/ 200419 h 2756356"/>
              <a:gd name="connsiteX3" fmla="*/ 1129649 w 5744310"/>
              <a:gd name="connsiteY3" fmla="*/ 361648 h 2756356"/>
              <a:gd name="connsiteX4" fmla="*/ 1533627 w 5744310"/>
              <a:gd name="connsiteY4" fmla="*/ 728971 h 2756356"/>
              <a:gd name="connsiteX5" fmla="*/ 2486645 w 5744310"/>
              <a:gd name="connsiteY5" fmla="*/ 1693464 h 2756356"/>
              <a:gd name="connsiteX6" fmla="*/ 3330008 w 5744310"/>
              <a:gd name="connsiteY6" fmla="*/ 2287433 h 2756356"/>
              <a:gd name="connsiteX7" fmla="*/ 4071352 w 5744310"/>
              <a:gd name="connsiteY7" fmla="*/ 2631311 h 2756356"/>
              <a:gd name="connsiteX8" fmla="*/ 4642434 w 5744310"/>
              <a:gd name="connsiteY8" fmla="*/ 2701650 h 2756356"/>
              <a:gd name="connsiteX9" fmla="*/ 5267199 w 5744310"/>
              <a:gd name="connsiteY9" fmla="*/ 2725095 h 2756356"/>
              <a:gd name="connsiteX10" fmla="*/ 5744310 w 5744310"/>
              <a:gd name="connsiteY10" fmla="*/ 2756356 h 2756356"/>
              <a:gd name="connsiteX0" fmla="*/ 0 w 5744310"/>
              <a:gd name="connsiteY0" fmla="*/ 66174 h 2590542"/>
              <a:gd name="connsiteX1" fmla="*/ 559894 w 5744310"/>
              <a:gd name="connsiteY1" fmla="*/ 148846 h 2590542"/>
              <a:gd name="connsiteX2" fmla="*/ 976505 w 5744310"/>
              <a:gd name="connsiteY2" fmla="*/ 34605 h 2590542"/>
              <a:gd name="connsiteX3" fmla="*/ 1129649 w 5744310"/>
              <a:gd name="connsiteY3" fmla="*/ 195834 h 2590542"/>
              <a:gd name="connsiteX4" fmla="*/ 1533627 w 5744310"/>
              <a:gd name="connsiteY4" fmla="*/ 563157 h 2590542"/>
              <a:gd name="connsiteX5" fmla="*/ 2486645 w 5744310"/>
              <a:gd name="connsiteY5" fmla="*/ 1527650 h 2590542"/>
              <a:gd name="connsiteX6" fmla="*/ 3330008 w 5744310"/>
              <a:gd name="connsiteY6" fmla="*/ 2121619 h 2590542"/>
              <a:gd name="connsiteX7" fmla="*/ 4071352 w 5744310"/>
              <a:gd name="connsiteY7" fmla="*/ 2465497 h 2590542"/>
              <a:gd name="connsiteX8" fmla="*/ 4642434 w 5744310"/>
              <a:gd name="connsiteY8" fmla="*/ 2535836 h 2590542"/>
              <a:gd name="connsiteX9" fmla="*/ 5267199 w 5744310"/>
              <a:gd name="connsiteY9" fmla="*/ 2559281 h 2590542"/>
              <a:gd name="connsiteX10" fmla="*/ 5744310 w 5744310"/>
              <a:gd name="connsiteY10" fmla="*/ 2590542 h 2590542"/>
              <a:gd name="connsiteX0" fmla="*/ 0 w 5744310"/>
              <a:gd name="connsiteY0" fmla="*/ 76507 h 2600875"/>
              <a:gd name="connsiteX1" fmla="*/ 559894 w 5744310"/>
              <a:gd name="connsiteY1" fmla="*/ 159179 h 2600875"/>
              <a:gd name="connsiteX2" fmla="*/ 976505 w 5744310"/>
              <a:gd name="connsiteY2" fmla="*/ 44938 h 2600875"/>
              <a:gd name="connsiteX3" fmla="*/ 1129649 w 5744310"/>
              <a:gd name="connsiteY3" fmla="*/ 206167 h 2600875"/>
              <a:gd name="connsiteX4" fmla="*/ 1533627 w 5744310"/>
              <a:gd name="connsiteY4" fmla="*/ 573490 h 2600875"/>
              <a:gd name="connsiteX5" fmla="*/ 2486645 w 5744310"/>
              <a:gd name="connsiteY5" fmla="*/ 1537983 h 2600875"/>
              <a:gd name="connsiteX6" fmla="*/ 3330008 w 5744310"/>
              <a:gd name="connsiteY6" fmla="*/ 2131952 h 2600875"/>
              <a:gd name="connsiteX7" fmla="*/ 4071352 w 5744310"/>
              <a:gd name="connsiteY7" fmla="*/ 2475830 h 2600875"/>
              <a:gd name="connsiteX8" fmla="*/ 4642434 w 5744310"/>
              <a:gd name="connsiteY8" fmla="*/ 2546169 h 2600875"/>
              <a:gd name="connsiteX9" fmla="*/ 5267199 w 5744310"/>
              <a:gd name="connsiteY9" fmla="*/ 2569614 h 2600875"/>
              <a:gd name="connsiteX10" fmla="*/ 5744310 w 5744310"/>
              <a:gd name="connsiteY10" fmla="*/ 2600875 h 2600875"/>
              <a:gd name="connsiteX0" fmla="*/ 0 w 5744310"/>
              <a:gd name="connsiteY0" fmla="*/ 8099 h 2532467"/>
              <a:gd name="connsiteX1" fmla="*/ 559894 w 5744310"/>
              <a:gd name="connsiteY1" fmla="*/ 90771 h 2532467"/>
              <a:gd name="connsiteX2" fmla="*/ 1129649 w 5744310"/>
              <a:gd name="connsiteY2" fmla="*/ 137759 h 2532467"/>
              <a:gd name="connsiteX3" fmla="*/ 1533627 w 5744310"/>
              <a:gd name="connsiteY3" fmla="*/ 505082 h 2532467"/>
              <a:gd name="connsiteX4" fmla="*/ 2486645 w 5744310"/>
              <a:gd name="connsiteY4" fmla="*/ 1469575 h 2532467"/>
              <a:gd name="connsiteX5" fmla="*/ 3330008 w 5744310"/>
              <a:gd name="connsiteY5" fmla="*/ 2063544 h 2532467"/>
              <a:gd name="connsiteX6" fmla="*/ 4071352 w 5744310"/>
              <a:gd name="connsiteY6" fmla="*/ 2407422 h 2532467"/>
              <a:gd name="connsiteX7" fmla="*/ 4642434 w 5744310"/>
              <a:gd name="connsiteY7" fmla="*/ 2477761 h 2532467"/>
              <a:gd name="connsiteX8" fmla="*/ 5267199 w 5744310"/>
              <a:gd name="connsiteY8" fmla="*/ 2501206 h 2532467"/>
              <a:gd name="connsiteX9" fmla="*/ 5744310 w 5744310"/>
              <a:gd name="connsiteY9" fmla="*/ 2532467 h 2532467"/>
              <a:gd name="connsiteX0" fmla="*/ 0 w 5744310"/>
              <a:gd name="connsiteY0" fmla="*/ 51196 h 2575564"/>
              <a:gd name="connsiteX1" fmla="*/ 614276 w 5744310"/>
              <a:gd name="connsiteY1" fmla="*/ 63530 h 2575564"/>
              <a:gd name="connsiteX2" fmla="*/ 1129649 w 5744310"/>
              <a:gd name="connsiteY2" fmla="*/ 180856 h 2575564"/>
              <a:gd name="connsiteX3" fmla="*/ 1533627 w 5744310"/>
              <a:gd name="connsiteY3" fmla="*/ 548179 h 2575564"/>
              <a:gd name="connsiteX4" fmla="*/ 2486645 w 5744310"/>
              <a:gd name="connsiteY4" fmla="*/ 1512672 h 2575564"/>
              <a:gd name="connsiteX5" fmla="*/ 3330008 w 5744310"/>
              <a:gd name="connsiteY5" fmla="*/ 2106641 h 2575564"/>
              <a:gd name="connsiteX6" fmla="*/ 4071352 w 5744310"/>
              <a:gd name="connsiteY6" fmla="*/ 2450519 h 2575564"/>
              <a:gd name="connsiteX7" fmla="*/ 4642434 w 5744310"/>
              <a:gd name="connsiteY7" fmla="*/ 2520858 h 2575564"/>
              <a:gd name="connsiteX8" fmla="*/ 5267199 w 5744310"/>
              <a:gd name="connsiteY8" fmla="*/ 2544303 h 2575564"/>
              <a:gd name="connsiteX9" fmla="*/ 5744310 w 5744310"/>
              <a:gd name="connsiteY9" fmla="*/ 2575564 h 2575564"/>
              <a:gd name="connsiteX0" fmla="*/ 0 w 5744310"/>
              <a:gd name="connsiteY0" fmla="*/ 6155 h 2530523"/>
              <a:gd name="connsiteX1" fmla="*/ 614276 w 5744310"/>
              <a:gd name="connsiteY1" fmla="*/ 18489 h 2530523"/>
              <a:gd name="connsiteX2" fmla="*/ 1129649 w 5744310"/>
              <a:gd name="connsiteY2" fmla="*/ 135815 h 2530523"/>
              <a:gd name="connsiteX3" fmla="*/ 1533627 w 5744310"/>
              <a:gd name="connsiteY3" fmla="*/ 503138 h 2530523"/>
              <a:gd name="connsiteX4" fmla="*/ 2486645 w 5744310"/>
              <a:gd name="connsiteY4" fmla="*/ 1467631 h 2530523"/>
              <a:gd name="connsiteX5" fmla="*/ 3330008 w 5744310"/>
              <a:gd name="connsiteY5" fmla="*/ 2061600 h 2530523"/>
              <a:gd name="connsiteX6" fmla="*/ 4071352 w 5744310"/>
              <a:gd name="connsiteY6" fmla="*/ 2405478 h 2530523"/>
              <a:gd name="connsiteX7" fmla="*/ 4642434 w 5744310"/>
              <a:gd name="connsiteY7" fmla="*/ 2475817 h 2530523"/>
              <a:gd name="connsiteX8" fmla="*/ 5267199 w 5744310"/>
              <a:gd name="connsiteY8" fmla="*/ 2499262 h 2530523"/>
              <a:gd name="connsiteX9" fmla="*/ 5744310 w 5744310"/>
              <a:gd name="connsiteY9" fmla="*/ 2530523 h 2530523"/>
              <a:gd name="connsiteX0" fmla="*/ 0 w 5767616"/>
              <a:gd name="connsiteY0" fmla="*/ 0 h 2688491"/>
              <a:gd name="connsiteX1" fmla="*/ 637582 w 5767616"/>
              <a:gd name="connsiteY1" fmla="*/ 176457 h 2688491"/>
              <a:gd name="connsiteX2" fmla="*/ 1152955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37582 w 5767616"/>
              <a:gd name="connsiteY1" fmla="*/ 176457 h 2688491"/>
              <a:gd name="connsiteX2" fmla="*/ 1152955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37582 w 5767616"/>
              <a:gd name="connsiteY1" fmla="*/ 129565 h 2688491"/>
              <a:gd name="connsiteX2" fmla="*/ 1152955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37582 w 5767616"/>
              <a:gd name="connsiteY1" fmla="*/ 129565 h 2688491"/>
              <a:gd name="connsiteX2" fmla="*/ 1152955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10865 h 2699356"/>
              <a:gd name="connsiteX1" fmla="*/ 660888 w 5767616"/>
              <a:gd name="connsiteY1" fmla="*/ 70091 h 2699356"/>
              <a:gd name="connsiteX2" fmla="*/ 1152955 w 5767616"/>
              <a:gd name="connsiteY2" fmla="*/ 304648 h 2699356"/>
              <a:gd name="connsiteX3" fmla="*/ 1556933 w 5767616"/>
              <a:gd name="connsiteY3" fmla="*/ 671971 h 2699356"/>
              <a:gd name="connsiteX4" fmla="*/ 2509951 w 5767616"/>
              <a:gd name="connsiteY4" fmla="*/ 1636464 h 2699356"/>
              <a:gd name="connsiteX5" fmla="*/ 3353314 w 5767616"/>
              <a:gd name="connsiteY5" fmla="*/ 2230433 h 2699356"/>
              <a:gd name="connsiteX6" fmla="*/ 4094658 w 5767616"/>
              <a:gd name="connsiteY6" fmla="*/ 2574311 h 2699356"/>
              <a:gd name="connsiteX7" fmla="*/ 4665740 w 5767616"/>
              <a:gd name="connsiteY7" fmla="*/ 2644650 h 2699356"/>
              <a:gd name="connsiteX8" fmla="*/ 5290505 w 5767616"/>
              <a:gd name="connsiteY8" fmla="*/ 2668095 h 2699356"/>
              <a:gd name="connsiteX9" fmla="*/ 5767616 w 5767616"/>
              <a:gd name="connsiteY9" fmla="*/ 2699356 h 2699356"/>
              <a:gd name="connsiteX0" fmla="*/ 0 w 5767616"/>
              <a:gd name="connsiteY0" fmla="*/ 1967 h 2690458"/>
              <a:gd name="connsiteX1" fmla="*/ 660888 w 5767616"/>
              <a:gd name="connsiteY1" fmla="*/ 61193 h 2690458"/>
              <a:gd name="connsiteX2" fmla="*/ 1152955 w 5767616"/>
              <a:gd name="connsiteY2" fmla="*/ 295750 h 2690458"/>
              <a:gd name="connsiteX3" fmla="*/ 1556933 w 5767616"/>
              <a:gd name="connsiteY3" fmla="*/ 663073 h 2690458"/>
              <a:gd name="connsiteX4" fmla="*/ 2509951 w 5767616"/>
              <a:gd name="connsiteY4" fmla="*/ 1627566 h 2690458"/>
              <a:gd name="connsiteX5" fmla="*/ 3353314 w 5767616"/>
              <a:gd name="connsiteY5" fmla="*/ 2221535 h 2690458"/>
              <a:gd name="connsiteX6" fmla="*/ 4094658 w 5767616"/>
              <a:gd name="connsiteY6" fmla="*/ 2565413 h 2690458"/>
              <a:gd name="connsiteX7" fmla="*/ 4665740 w 5767616"/>
              <a:gd name="connsiteY7" fmla="*/ 2635752 h 2690458"/>
              <a:gd name="connsiteX8" fmla="*/ 5290505 w 5767616"/>
              <a:gd name="connsiteY8" fmla="*/ 2659197 h 2690458"/>
              <a:gd name="connsiteX9" fmla="*/ 5767616 w 5767616"/>
              <a:gd name="connsiteY9" fmla="*/ 2690458 h 2690458"/>
              <a:gd name="connsiteX0" fmla="*/ 0 w 5767616"/>
              <a:gd name="connsiteY0" fmla="*/ 0 h 2688491"/>
              <a:gd name="connsiteX1" fmla="*/ 660888 w 5767616"/>
              <a:gd name="connsiteY1" fmla="*/ 59226 h 2688491"/>
              <a:gd name="connsiteX2" fmla="*/ 1160725 w 5767616"/>
              <a:gd name="connsiteY2" fmla="*/ 270337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60725 w 5767616"/>
              <a:gd name="connsiteY2" fmla="*/ 270337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60725 w 5767616"/>
              <a:gd name="connsiteY2" fmla="*/ 270337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0888 w 5767616"/>
              <a:gd name="connsiteY1" fmla="*/ 59226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8656 w 5767616"/>
              <a:gd name="connsiteY1" fmla="*/ 35779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8656 w 5767616"/>
              <a:gd name="connsiteY1" fmla="*/ 35779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 name="connsiteX0" fmla="*/ 0 w 5767616"/>
              <a:gd name="connsiteY0" fmla="*/ 0 h 2688491"/>
              <a:gd name="connsiteX1" fmla="*/ 668656 w 5767616"/>
              <a:gd name="connsiteY1" fmla="*/ 35779 h 2688491"/>
              <a:gd name="connsiteX2" fmla="*/ 1191801 w 5767616"/>
              <a:gd name="connsiteY2" fmla="*/ 293783 h 2688491"/>
              <a:gd name="connsiteX3" fmla="*/ 1556933 w 5767616"/>
              <a:gd name="connsiteY3" fmla="*/ 661106 h 2688491"/>
              <a:gd name="connsiteX4" fmla="*/ 2509951 w 5767616"/>
              <a:gd name="connsiteY4" fmla="*/ 1625599 h 2688491"/>
              <a:gd name="connsiteX5" fmla="*/ 3353314 w 5767616"/>
              <a:gd name="connsiteY5" fmla="*/ 2219568 h 2688491"/>
              <a:gd name="connsiteX6" fmla="*/ 4094658 w 5767616"/>
              <a:gd name="connsiteY6" fmla="*/ 2563446 h 2688491"/>
              <a:gd name="connsiteX7" fmla="*/ 4665740 w 5767616"/>
              <a:gd name="connsiteY7" fmla="*/ 2633785 h 2688491"/>
              <a:gd name="connsiteX8" fmla="*/ 5290505 w 5767616"/>
              <a:gd name="connsiteY8" fmla="*/ 2657230 h 2688491"/>
              <a:gd name="connsiteX9" fmla="*/ 5767616 w 5767616"/>
              <a:gd name="connsiteY9" fmla="*/ 2688491 h 2688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67616" h="2688491">
                <a:moveTo>
                  <a:pt x="0" y="0"/>
                </a:moveTo>
                <a:cubicBezTo>
                  <a:pt x="345666" y="8773"/>
                  <a:pt x="470023" y="-13185"/>
                  <a:pt x="668656" y="35779"/>
                </a:cubicBezTo>
                <a:cubicBezTo>
                  <a:pt x="867289" y="84743"/>
                  <a:pt x="1028218" y="127039"/>
                  <a:pt x="1191801" y="293783"/>
                </a:cubicBezTo>
                <a:cubicBezTo>
                  <a:pt x="1355384" y="460527"/>
                  <a:pt x="1228479" y="320603"/>
                  <a:pt x="1556933" y="661106"/>
                </a:cubicBezTo>
                <a:cubicBezTo>
                  <a:pt x="1815469" y="915639"/>
                  <a:pt x="2210554" y="1365855"/>
                  <a:pt x="2509951" y="1625599"/>
                </a:cubicBezTo>
                <a:cubicBezTo>
                  <a:pt x="2809348" y="1885343"/>
                  <a:pt x="3089196" y="2063260"/>
                  <a:pt x="3353314" y="2219568"/>
                </a:cubicBezTo>
                <a:cubicBezTo>
                  <a:pt x="3617432" y="2375876"/>
                  <a:pt x="3891458" y="2490502"/>
                  <a:pt x="4094658" y="2563446"/>
                </a:cubicBezTo>
                <a:cubicBezTo>
                  <a:pt x="4398853" y="2644205"/>
                  <a:pt x="4466432" y="2618154"/>
                  <a:pt x="4665740" y="2633785"/>
                </a:cubicBezTo>
                <a:cubicBezTo>
                  <a:pt x="4865048" y="2649416"/>
                  <a:pt x="5106859" y="2648112"/>
                  <a:pt x="5290505" y="2657230"/>
                </a:cubicBezTo>
                <a:cubicBezTo>
                  <a:pt x="5474151" y="2666348"/>
                  <a:pt x="5588513" y="2682629"/>
                  <a:pt x="5767616" y="2688491"/>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dirty="0"/>
          </a:p>
        </p:txBody>
      </p:sp>
      <p:sp>
        <p:nvSpPr>
          <p:cNvPr id="62" name="TextovéPole 61">
            <a:extLst>
              <a:ext uri="{FF2B5EF4-FFF2-40B4-BE49-F238E27FC236}">
                <a16:creationId xmlns:a16="http://schemas.microsoft.com/office/drawing/2014/main" id="{01527D17-9FA1-4AF3-A4B6-2364A17FC671}"/>
              </a:ext>
            </a:extLst>
          </p:cNvPr>
          <p:cNvSpPr txBox="1">
            <a:spLocks noChangeArrowheads="1"/>
          </p:cNvSpPr>
          <p:nvPr/>
        </p:nvSpPr>
        <p:spPr bwMode="auto">
          <a:xfrm>
            <a:off x="6718303" y="4365625"/>
            <a:ext cx="49244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solidFill>
                  <a:srgbClr val="FF0000"/>
                </a:solidFill>
              </a:rPr>
              <a:t>Q2</a:t>
            </a:r>
          </a:p>
        </p:txBody>
      </p:sp>
      <p:sp>
        <p:nvSpPr>
          <p:cNvPr id="64" name="TextovéPole 74">
            <a:extLst>
              <a:ext uri="{FF2B5EF4-FFF2-40B4-BE49-F238E27FC236}">
                <a16:creationId xmlns:a16="http://schemas.microsoft.com/office/drawing/2014/main" id="{BA2369C1-272F-4550-A6EA-BE4DECAF2890}"/>
              </a:ext>
            </a:extLst>
          </p:cNvPr>
          <p:cNvSpPr txBox="1">
            <a:spLocks noChangeArrowheads="1"/>
          </p:cNvSpPr>
          <p:nvPr/>
        </p:nvSpPr>
        <p:spPr bwMode="auto">
          <a:xfrm>
            <a:off x="7151691" y="4283075"/>
            <a:ext cx="49244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dirty="0">
                <a:solidFill>
                  <a:srgbClr val="FF0000"/>
                </a:solidFill>
              </a:rPr>
              <a:t>Q1</a:t>
            </a:r>
          </a:p>
        </p:txBody>
      </p:sp>
      <p:sp>
        <p:nvSpPr>
          <p:cNvPr id="66" name="Ovál 65">
            <a:extLst>
              <a:ext uri="{FF2B5EF4-FFF2-40B4-BE49-F238E27FC236}">
                <a16:creationId xmlns:a16="http://schemas.microsoft.com/office/drawing/2014/main" id="{C7C7092F-7A72-47C5-875C-B128413B9778}"/>
              </a:ext>
            </a:extLst>
          </p:cNvPr>
          <p:cNvSpPr/>
          <p:nvPr/>
        </p:nvSpPr>
        <p:spPr>
          <a:xfrm>
            <a:off x="6174511" y="3364352"/>
            <a:ext cx="69709" cy="7489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7" name="Ovál 66">
            <a:extLst>
              <a:ext uri="{FF2B5EF4-FFF2-40B4-BE49-F238E27FC236}">
                <a16:creationId xmlns:a16="http://schemas.microsoft.com/office/drawing/2014/main" id="{B451D546-5C15-4BF2-A765-C59A19B821FF}"/>
              </a:ext>
            </a:extLst>
          </p:cNvPr>
          <p:cNvSpPr/>
          <p:nvPr/>
        </p:nvSpPr>
        <p:spPr>
          <a:xfrm>
            <a:off x="5454070" y="3368972"/>
            <a:ext cx="69709" cy="7489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9" name="Ovál 68">
            <a:extLst>
              <a:ext uri="{FF2B5EF4-FFF2-40B4-BE49-F238E27FC236}">
                <a16:creationId xmlns:a16="http://schemas.microsoft.com/office/drawing/2014/main" id="{DE4CFFE1-BFA7-4E44-BC9C-E9D567134F6E}"/>
              </a:ext>
            </a:extLst>
          </p:cNvPr>
          <p:cNvSpPr/>
          <p:nvPr/>
        </p:nvSpPr>
        <p:spPr>
          <a:xfrm>
            <a:off x="4687449" y="3373592"/>
            <a:ext cx="69709" cy="7489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4" name="Šipka: dolů 73">
            <a:extLst>
              <a:ext uri="{FF2B5EF4-FFF2-40B4-BE49-F238E27FC236}">
                <a16:creationId xmlns:a16="http://schemas.microsoft.com/office/drawing/2014/main" id="{50DC349A-96F7-4534-9F4A-E036184C41AB}"/>
              </a:ext>
            </a:extLst>
          </p:cNvPr>
          <p:cNvSpPr/>
          <p:nvPr/>
        </p:nvSpPr>
        <p:spPr>
          <a:xfrm rot="10800000">
            <a:off x="8726488" y="2330776"/>
            <a:ext cx="393700" cy="1290497"/>
          </a:xfrm>
          <a:prstGeom prst="downArrow">
            <a:avLst/>
          </a:prstGeom>
          <a:ln/>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5" name="TextovéPole 74">
            <a:extLst>
              <a:ext uri="{FF2B5EF4-FFF2-40B4-BE49-F238E27FC236}">
                <a16:creationId xmlns:a16="http://schemas.microsoft.com/office/drawing/2014/main" id="{0565D0B7-645C-4917-9521-75BB606A8CC0}"/>
              </a:ext>
            </a:extLst>
          </p:cNvPr>
          <p:cNvSpPr txBox="1"/>
          <p:nvPr/>
        </p:nvSpPr>
        <p:spPr>
          <a:xfrm>
            <a:off x="6939400" y="1961442"/>
            <a:ext cx="2596480" cy="36933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wrap="none">
            <a:spAutoFit/>
          </a:bodyPr>
          <a:lstStyle/>
          <a:p>
            <a:pPr algn="ctr" eaLnBrk="1" hangingPunct="1">
              <a:defRPr/>
            </a:pPr>
            <a:r>
              <a:rPr lang="cs-CZ" dirty="0">
                <a:solidFill>
                  <a:schemeClr val="bg1"/>
                </a:solidFill>
              </a:rPr>
              <a:t>Oxygen </a:t>
            </a:r>
            <a:r>
              <a:rPr lang="cs-CZ" dirty="0" err="1">
                <a:solidFill>
                  <a:schemeClr val="bg1"/>
                </a:solidFill>
              </a:rPr>
              <a:t>Delivery</a:t>
            </a:r>
            <a:r>
              <a:rPr lang="cs-CZ" dirty="0">
                <a:solidFill>
                  <a:schemeClr val="bg1"/>
                </a:solidFill>
              </a:rPr>
              <a:t> </a:t>
            </a:r>
            <a:r>
              <a:rPr lang="cs-CZ" dirty="0" err="1">
                <a:solidFill>
                  <a:schemeClr val="bg1"/>
                </a:solidFill>
              </a:rPr>
              <a:t>decrease</a:t>
            </a:r>
            <a:endParaRPr lang="cs-CZ" dirty="0">
              <a:solidFill>
                <a:schemeClr val="bg1"/>
              </a:solidFill>
            </a:endParaRPr>
          </a:p>
        </p:txBody>
      </p:sp>
    </p:spTree>
    <p:extLst>
      <p:ext uri="{BB962C8B-B14F-4D97-AF65-F5344CB8AC3E}">
        <p14:creationId xmlns:p14="http://schemas.microsoft.com/office/powerpoint/2010/main" val="1261702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6"/>
                                        </p:tgtEl>
                                        <p:attrNameLst>
                                          <p:attrName>style.visibility</p:attrName>
                                        </p:attrNameLst>
                                      </p:cBhvr>
                                      <p:to>
                                        <p:strVal val="visible"/>
                                      </p:to>
                                    </p:set>
                                    <p:animEffect transition="in" filter="fade">
                                      <p:cBhvr>
                                        <p:cTn id="11" dur="500"/>
                                        <p:tgtEl>
                                          <p:spTgt spid="66"/>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7"/>
                                        </p:tgtEl>
                                        <p:attrNameLst>
                                          <p:attrName>style.visibility</p:attrName>
                                        </p:attrNameLst>
                                      </p:cBhvr>
                                      <p:to>
                                        <p:strVal val="visible"/>
                                      </p:to>
                                    </p:set>
                                  </p:childTnLst>
                                </p:cTn>
                              </p:par>
                              <p:par>
                                <p:cTn id="16" presetID="1" presetClass="exit" presetSubtype="0" fill="hold" grpId="1" nodeType="withEffect">
                                  <p:stCondLst>
                                    <p:cond delay="0"/>
                                  </p:stCondLst>
                                  <p:childTnLst>
                                    <p:set>
                                      <p:cBhvr>
                                        <p:cTn id="17" dur="1" fill="hold">
                                          <p:stCondLst>
                                            <p:cond delay="0"/>
                                          </p:stCondLst>
                                        </p:cTn>
                                        <p:tgtEl>
                                          <p:spTgt spid="6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9"/>
                                        </p:tgtEl>
                                        <p:attrNameLst>
                                          <p:attrName>style.visibility</p:attrName>
                                        </p:attrNameLst>
                                      </p:cBhvr>
                                      <p:to>
                                        <p:strVal val="visible"/>
                                      </p:to>
                                    </p:set>
                                    <p:animEffect transition="in" filter="fade">
                                      <p:cBhvr>
                                        <p:cTn id="22" dur="500"/>
                                        <p:tgtEl>
                                          <p:spTgt spid="69"/>
                                        </p:tgtEl>
                                      </p:cBhvr>
                                    </p:animEffect>
                                  </p:childTnLst>
                                </p:cTn>
                              </p:par>
                              <p:par>
                                <p:cTn id="23" presetID="1" presetClass="exit" presetSubtype="0" fill="hold" grpId="1" nodeType="withEffect">
                                  <p:stCondLst>
                                    <p:cond delay="0"/>
                                  </p:stCondLst>
                                  <p:childTnLst>
                                    <p:set>
                                      <p:cBhvr>
                                        <p:cTn id="24" dur="1" fill="hold">
                                          <p:stCondLst>
                                            <p:cond delay="0"/>
                                          </p:stCondLst>
                                        </p:cTn>
                                        <p:tgtEl>
                                          <p:spTgt spid="67"/>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81"/>
                                        </p:tgtEl>
                                        <p:attrNameLst>
                                          <p:attrName>style.visibility</p:attrName>
                                        </p:attrNameLst>
                                      </p:cBhvr>
                                      <p:to>
                                        <p:strVal val="visible"/>
                                      </p:to>
                                    </p:set>
                                    <p:animEffect transition="in" filter="fade">
                                      <p:cBhvr>
                                        <p:cTn id="29" dur="500"/>
                                        <p:tgtEl>
                                          <p:spTgt spid="81"/>
                                        </p:tgtEl>
                                      </p:cBhvr>
                                    </p:animEffect>
                                  </p:childTnLst>
                                </p:cTn>
                              </p:par>
                              <p:par>
                                <p:cTn id="30" presetID="1" presetClass="exit" presetSubtype="0" fill="hold" grpId="1" nodeType="withEffect">
                                  <p:stCondLst>
                                    <p:cond delay="0"/>
                                  </p:stCondLst>
                                  <p:childTnLst>
                                    <p:set>
                                      <p:cBhvr>
                                        <p:cTn id="31" dur="1" fill="hold">
                                          <p:stCondLst>
                                            <p:cond delay="0"/>
                                          </p:stCondLst>
                                        </p:cTn>
                                        <p:tgtEl>
                                          <p:spTgt spid="6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animBg="1"/>
      <p:bldP spid="62" grpId="0"/>
      <p:bldP spid="66" grpId="0" animBg="1"/>
      <p:bldP spid="66" grpId="1" animBg="1"/>
      <p:bldP spid="67" grpId="0" animBg="1"/>
      <p:bldP spid="67" grpId="1" animBg="1"/>
      <p:bldP spid="69" grpId="0" animBg="1"/>
      <p:bldP spid="69" grpId="1" animBg="1"/>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Přímá spojnice 23">
            <a:extLst>
              <a:ext uri="{FF2B5EF4-FFF2-40B4-BE49-F238E27FC236}">
                <a16:creationId xmlns:a16="http://schemas.microsoft.com/office/drawing/2014/main" id="{32831D43-75E6-4A7E-B906-E63445AEEBA1}"/>
              </a:ext>
            </a:extLst>
          </p:cNvPr>
          <p:cNvCxnSpPr>
            <a:cxnSpLocks/>
          </p:cNvCxnSpPr>
          <p:nvPr/>
        </p:nvCxnSpPr>
        <p:spPr>
          <a:xfrm flipH="1">
            <a:off x="3994731" y="3393135"/>
            <a:ext cx="3235325" cy="43656"/>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 name="Obdélník 1">
            <a:extLst>
              <a:ext uri="{FF2B5EF4-FFF2-40B4-BE49-F238E27FC236}">
                <a16:creationId xmlns:a16="http://schemas.microsoft.com/office/drawing/2014/main" id="{FF8C2B36-8625-4568-A7BE-6FDDE125F27D}"/>
              </a:ext>
            </a:extLst>
          </p:cNvPr>
          <p:cNvSpPr/>
          <p:nvPr/>
        </p:nvSpPr>
        <p:spPr>
          <a:xfrm>
            <a:off x="3935416" y="1268413"/>
            <a:ext cx="5761037" cy="41767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cxnSp>
        <p:nvCxnSpPr>
          <p:cNvPr id="4" name="Přímá spojnice 3">
            <a:extLst>
              <a:ext uri="{FF2B5EF4-FFF2-40B4-BE49-F238E27FC236}">
                <a16:creationId xmlns:a16="http://schemas.microsoft.com/office/drawing/2014/main" id="{E75D37C4-8B48-49BA-BF52-766BC79B30CD}"/>
              </a:ext>
            </a:extLst>
          </p:cNvPr>
          <p:cNvCxnSpPr/>
          <p:nvPr/>
        </p:nvCxnSpPr>
        <p:spPr>
          <a:xfrm>
            <a:off x="3863975" y="4524375"/>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Přímá spojnice 7">
            <a:extLst>
              <a:ext uri="{FF2B5EF4-FFF2-40B4-BE49-F238E27FC236}">
                <a16:creationId xmlns:a16="http://schemas.microsoft.com/office/drawing/2014/main" id="{40E61DD2-3DA8-45DB-B414-A0A102CD7110}"/>
              </a:ext>
            </a:extLst>
          </p:cNvPr>
          <p:cNvCxnSpPr/>
          <p:nvPr/>
        </p:nvCxnSpPr>
        <p:spPr>
          <a:xfrm>
            <a:off x="3792541" y="4494213"/>
            <a:ext cx="1047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Přímá spojnice 11">
            <a:extLst>
              <a:ext uri="{FF2B5EF4-FFF2-40B4-BE49-F238E27FC236}">
                <a16:creationId xmlns:a16="http://schemas.microsoft.com/office/drawing/2014/main" id="{BF6ED002-0949-420E-94CA-513D338B621E}"/>
              </a:ext>
            </a:extLst>
          </p:cNvPr>
          <p:cNvCxnSpPr/>
          <p:nvPr/>
        </p:nvCxnSpPr>
        <p:spPr>
          <a:xfrm>
            <a:off x="3830641" y="3548063"/>
            <a:ext cx="1047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Přímá spojnice 12">
            <a:extLst>
              <a:ext uri="{FF2B5EF4-FFF2-40B4-BE49-F238E27FC236}">
                <a16:creationId xmlns:a16="http://schemas.microsoft.com/office/drawing/2014/main" id="{37E3EFEA-636B-4223-9A1A-B49297918183}"/>
              </a:ext>
            </a:extLst>
          </p:cNvPr>
          <p:cNvCxnSpPr/>
          <p:nvPr/>
        </p:nvCxnSpPr>
        <p:spPr>
          <a:xfrm>
            <a:off x="3806828" y="2586038"/>
            <a:ext cx="1063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Přímá spojnice 13">
            <a:extLst>
              <a:ext uri="{FF2B5EF4-FFF2-40B4-BE49-F238E27FC236}">
                <a16:creationId xmlns:a16="http://schemas.microsoft.com/office/drawing/2014/main" id="{871E0710-55A4-48A5-B4D2-8001605A7A6C}"/>
              </a:ext>
            </a:extLst>
          </p:cNvPr>
          <p:cNvCxnSpPr/>
          <p:nvPr/>
        </p:nvCxnSpPr>
        <p:spPr>
          <a:xfrm>
            <a:off x="3814763" y="1628775"/>
            <a:ext cx="106362" cy="0"/>
          </a:xfrm>
          <a:prstGeom prst="line">
            <a:avLst/>
          </a:prstGeom>
        </p:spPr>
        <p:style>
          <a:lnRef idx="1">
            <a:schemeClr val="accent1"/>
          </a:lnRef>
          <a:fillRef idx="0">
            <a:schemeClr val="accent1"/>
          </a:fillRef>
          <a:effectRef idx="0">
            <a:schemeClr val="accent1"/>
          </a:effectRef>
          <a:fontRef idx="minor">
            <a:schemeClr val="tx1"/>
          </a:fontRef>
        </p:style>
      </p:cxnSp>
      <p:sp>
        <p:nvSpPr>
          <p:cNvPr id="124936" name="TextovéPole 9">
            <a:extLst>
              <a:ext uri="{FF2B5EF4-FFF2-40B4-BE49-F238E27FC236}">
                <a16:creationId xmlns:a16="http://schemas.microsoft.com/office/drawing/2014/main" id="{22F6DBC4-EE30-41F6-84A3-5C20573D91F3}"/>
              </a:ext>
            </a:extLst>
          </p:cNvPr>
          <p:cNvSpPr txBox="1">
            <a:spLocks noChangeArrowheads="1"/>
          </p:cNvSpPr>
          <p:nvPr/>
        </p:nvSpPr>
        <p:spPr bwMode="auto">
          <a:xfrm>
            <a:off x="3143253" y="431641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1000</a:t>
            </a:r>
          </a:p>
        </p:txBody>
      </p:sp>
      <p:sp>
        <p:nvSpPr>
          <p:cNvPr id="124937" name="TextovéPole 15">
            <a:extLst>
              <a:ext uri="{FF2B5EF4-FFF2-40B4-BE49-F238E27FC236}">
                <a16:creationId xmlns:a16="http://schemas.microsoft.com/office/drawing/2014/main" id="{42390C1A-EED8-42E3-A013-88AF17BA2313}"/>
              </a:ext>
            </a:extLst>
          </p:cNvPr>
          <p:cNvSpPr txBox="1">
            <a:spLocks noChangeArrowheads="1"/>
          </p:cNvSpPr>
          <p:nvPr/>
        </p:nvSpPr>
        <p:spPr bwMode="auto">
          <a:xfrm>
            <a:off x="3138491" y="3355975"/>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2000</a:t>
            </a:r>
          </a:p>
        </p:txBody>
      </p:sp>
      <p:sp>
        <p:nvSpPr>
          <p:cNvPr id="124938" name="TextovéPole 16">
            <a:extLst>
              <a:ext uri="{FF2B5EF4-FFF2-40B4-BE49-F238E27FC236}">
                <a16:creationId xmlns:a16="http://schemas.microsoft.com/office/drawing/2014/main" id="{D9A2B3D4-1747-423B-9454-AABBFB03380B}"/>
              </a:ext>
            </a:extLst>
          </p:cNvPr>
          <p:cNvSpPr txBox="1">
            <a:spLocks noChangeArrowheads="1"/>
          </p:cNvSpPr>
          <p:nvPr/>
        </p:nvSpPr>
        <p:spPr bwMode="auto">
          <a:xfrm>
            <a:off x="3184528" y="241141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3000</a:t>
            </a:r>
          </a:p>
        </p:txBody>
      </p:sp>
      <p:sp>
        <p:nvSpPr>
          <p:cNvPr id="124939" name="TextovéPole 17">
            <a:extLst>
              <a:ext uri="{FF2B5EF4-FFF2-40B4-BE49-F238E27FC236}">
                <a16:creationId xmlns:a16="http://schemas.microsoft.com/office/drawing/2014/main" id="{C43C7CE7-522E-45EC-8288-035036D0C095}"/>
              </a:ext>
            </a:extLst>
          </p:cNvPr>
          <p:cNvSpPr txBox="1">
            <a:spLocks noChangeArrowheads="1"/>
          </p:cNvSpPr>
          <p:nvPr/>
        </p:nvSpPr>
        <p:spPr bwMode="auto">
          <a:xfrm>
            <a:off x="3187703" y="145256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4000</a:t>
            </a:r>
          </a:p>
        </p:txBody>
      </p:sp>
      <p:sp>
        <p:nvSpPr>
          <p:cNvPr id="124940" name="TextovéPole 18">
            <a:extLst>
              <a:ext uri="{FF2B5EF4-FFF2-40B4-BE49-F238E27FC236}">
                <a16:creationId xmlns:a16="http://schemas.microsoft.com/office/drawing/2014/main" id="{C70865EA-79B7-47F7-8B42-16CC3D3B797D}"/>
              </a:ext>
            </a:extLst>
          </p:cNvPr>
          <p:cNvSpPr txBox="1">
            <a:spLocks noChangeArrowheads="1"/>
          </p:cNvSpPr>
          <p:nvPr/>
        </p:nvSpPr>
        <p:spPr bwMode="auto">
          <a:xfrm>
            <a:off x="3778250" y="5795963"/>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0</a:t>
            </a:r>
          </a:p>
        </p:txBody>
      </p:sp>
      <p:sp>
        <p:nvSpPr>
          <p:cNvPr id="124941" name="TextovéPole 19">
            <a:extLst>
              <a:ext uri="{FF2B5EF4-FFF2-40B4-BE49-F238E27FC236}">
                <a16:creationId xmlns:a16="http://schemas.microsoft.com/office/drawing/2014/main" id="{10EAFF94-C00A-4E4D-B16E-29E2AD6BA959}"/>
              </a:ext>
            </a:extLst>
          </p:cNvPr>
          <p:cNvSpPr txBox="1">
            <a:spLocks noChangeArrowheads="1"/>
          </p:cNvSpPr>
          <p:nvPr/>
        </p:nvSpPr>
        <p:spPr bwMode="auto">
          <a:xfrm>
            <a:off x="4295775"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a:t>
            </a:r>
          </a:p>
        </p:txBody>
      </p:sp>
      <p:sp>
        <p:nvSpPr>
          <p:cNvPr id="124942" name="TextovéPole 20">
            <a:extLst>
              <a:ext uri="{FF2B5EF4-FFF2-40B4-BE49-F238E27FC236}">
                <a16:creationId xmlns:a16="http://schemas.microsoft.com/office/drawing/2014/main" id="{3306185C-EED1-40EB-A8D4-A02FB6B06326}"/>
              </a:ext>
            </a:extLst>
          </p:cNvPr>
          <p:cNvSpPr txBox="1">
            <a:spLocks noChangeArrowheads="1"/>
          </p:cNvSpPr>
          <p:nvPr/>
        </p:nvSpPr>
        <p:spPr bwMode="auto">
          <a:xfrm>
            <a:off x="4862513"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20</a:t>
            </a:r>
          </a:p>
        </p:txBody>
      </p:sp>
      <p:sp>
        <p:nvSpPr>
          <p:cNvPr id="124943" name="TextovéPole 21">
            <a:extLst>
              <a:ext uri="{FF2B5EF4-FFF2-40B4-BE49-F238E27FC236}">
                <a16:creationId xmlns:a16="http://schemas.microsoft.com/office/drawing/2014/main" id="{05B15F0A-342E-4D15-8A3E-53FE9D34E0F2}"/>
              </a:ext>
            </a:extLst>
          </p:cNvPr>
          <p:cNvSpPr txBox="1">
            <a:spLocks noChangeArrowheads="1"/>
          </p:cNvSpPr>
          <p:nvPr/>
        </p:nvSpPr>
        <p:spPr bwMode="auto">
          <a:xfrm>
            <a:off x="5435600"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30</a:t>
            </a:r>
          </a:p>
        </p:txBody>
      </p:sp>
      <p:sp>
        <p:nvSpPr>
          <p:cNvPr id="124944" name="TextovéPole 22">
            <a:extLst>
              <a:ext uri="{FF2B5EF4-FFF2-40B4-BE49-F238E27FC236}">
                <a16:creationId xmlns:a16="http://schemas.microsoft.com/office/drawing/2014/main" id="{B0F8F968-6095-4D32-8094-207E51763CA8}"/>
              </a:ext>
            </a:extLst>
          </p:cNvPr>
          <p:cNvSpPr txBox="1">
            <a:spLocks noChangeArrowheads="1"/>
          </p:cNvSpPr>
          <p:nvPr/>
        </p:nvSpPr>
        <p:spPr bwMode="auto">
          <a:xfrm>
            <a:off x="600868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40</a:t>
            </a:r>
          </a:p>
        </p:txBody>
      </p:sp>
      <p:sp>
        <p:nvSpPr>
          <p:cNvPr id="124945" name="TextovéPole 23">
            <a:extLst>
              <a:ext uri="{FF2B5EF4-FFF2-40B4-BE49-F238E27FC236}">
                <a16:creationId xmlns:a16="http://schemas.microsoft.com/office/drawing/2014/main" id="{676EA388-A12F-4DA4-86BA-651CFEDBE0A4}"/>
              </a:ext>
            </a:extLst>
          </p:cNvPr>
          <p:cNvSpPr txBox="1">
            <a:spLocks noChangeArrowheads="1"/>
          </p:cNvSpPr>
          <p:nvPr/>
        </p:nvSpPr>
        <p:spPr bwMode="auto">
          <a:xfrm>
            <a:off x="6589713"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50</a:t>
            </a:r>
          </a:p>
        </p:txBody>
      </p:sp>
      <p:sp>
        <p:nvSpPr>
          <p:cNvPr id="124946" name="TextovéPole 24">
            <a:extLst>
              <a:ext uri="{FF2B5EF4-FFF2-40B4-BE49-F238E27FC236}">
                <a16:creationId xmlns:a16="http://schemas.microsoft.com/office/drawing/2014/main" id="{E1388C76-3355-41B1-B3D9-6EAF0ED58BB0}"/>
              </a:ext>
            </a:extLst>
          </p:cNvPr>
          <p:cNvSpPr txBox="1">
            <a:spLocks noChangeArrowheads="1"/>
          </p:cNvSpPr>
          <p:nvPr/>
        </p:nvSpPr>
        <p:spPr bwMode="auto">
          <a:xfrm>
            <a:off x="717073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60</a:t>
            </a:r>
          </a:p>
        </p:txBody>
      </p:sp>
      <p:sp>
        <p:nvSpPr>
          <p:cNvPr id="124947" name="TextovéPole 25">
            <a:extLst>
              <a:ext uri="{FF2B5EF4-FFF2-40B4-BE49-F238E27FC236}">
                <a16:creationId xmlns:a16="http://schemas.microsoft.com/office/drawing/2014/main" id="{F5519763-571E-4A76-B400-6ABE06DE3DBD}"/>
              </a:ext>
            </a:extLst>
          </p:cNvPr>
          <p:cNvSpPr txBox="1">
            <a:spLocks noChangeArrowheads="1"/>
          </p:cNvSpPr>
          <p:nvPr/>
        </p:nvSpPr>
        <p:spPr bwMode="auto">
          <a:xfrm>
            <a:off x="773588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70</a:t>
            </a:r>
          </a:p>
        </p:txBody>
      </p:sp>
      <p:sp>
        <p:nvSpPr>
          <p:cNvPr id="124948" name="TextovéPole 26">
            <a:extLst>
              <a:ext uri="{FF2B5EF4-FFF2-40B4-BE49-F238E27FC236}">
                <a16:creationId xmlns:a16="http://schemas.microsoft.com/office/drawing/2014/main" id="{5F709492-EE61-4216-80E4-7F12601EE17D}"/>
              </a:ext>
            </a:extLst>
          </p:cNvPr>
          <p:cNvSpPr txBox="1">
            <a:spLocks noChangeArrowheads="1"/>
          </p:cNvSpPr>
          <p:nvPr/>
        </p:nvSpPr>
        <p:spPr bwMode="auto">
          <a:xfrm>
            <a:off x="8308975"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80</a:t>
            </a:r>
          </a:p>
        </p:txBody>
      </p:sp>
      <p:sp>
        <p:nvSpPr>
          <p:cNvPr id="124949" name="TextovéPole 27">
            <a:extLst>
              <a:ext uri="{FF2B5EF4-FFF2-40B4-BE49-F238E27FC236}">
                <a16:creationId xmlns:a16="http://schemas.microsoft.com/office/drawing/2014/main" id="{C56AC88C-82EC-4005-A35C-04148158A6B9}"/>
              </a:ext>
            </a:extLst>
          </p:cNvPr>
          <p:cNvSpPr txBox="1">
            <a:spLocks noChangeArrowheads="1"/>
          </p:cNvSpPr>
          <p:nvPr/>
        </p:nvSpPr>
        <p:spPr bwMode="auto">
          <a:xfrm>
            <a:off x="8878888" y="5580063"/>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90</a:t>
            </a:r>
          </a:p>
        </p:txBody>
      </p:sp>
      <p:sp>
        <p:nvSpPr>
          <p:cNvPr id="124950" name="TextovéPole 28">
            <a:extLst>
              <a:ext uri="{FF2B5EF4-FFF2-40B4-BE49-F238E27FC236}">
                <a16:creationId xmlns:a16="http://schemas.microsoft.com/office/drawing/2014/main" id="{373116E2-FA66-482E-8469-CE858BACC8B0}"/>
              </a:ext>
            </a:extLst>
          </p:cNvPr>
          <p:cNvSpPr txBox="1">
            <a:spLocks noChangeArrowheads="1"/>
          </p:cNvSpPr>
          <p:nvPr/>
        </p:nvSpPr>
        <p:spPr bwMode="auto">
          <a:xfrm>
            <a:off x="9409116" y="5578475"/>
            <a:ext cx="5693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100</a:t>
            </a:r>
          </a:p>
        </p:txBody>
      </p:sp>
      <p:sp>
        <p:nvSpPr>
          <p:cNvPr id="124951" name="TextovéPole 29">
            <a:extLst>
              <a:ext uri="{FF2B5EF4-FFF2-40B4-BE49-F238E27FC236}">
                <a16:creationId xmlns:a16="http://schemas.microsoft.com/office/drawing/2014/main" id="{C09D5C94-68AB-4E92-9484-915A957EE8BB}"/>
              </a:ext>
            </a:extLst>
          </p:cNvPr>
          <p:cNvSpPr txBox="1">
            <a:spLocks noChangeArrowheads="1"/>
          </p:cNvSpPr>
          <p:nvPr/>
        </p:nvSpPr>
        <p:spPr bwMode="auto">
          <a:xfrm>
            <a:off x="3536950" y="5260975"/>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0</a:t>
            </a:r>
          </a:p>
        </p:txBody>
      </p:sp>
      <p:cxnSp>
        <p:nvCxnSpPr>
          <p:cNvPr id="15" name="Přímá spojnice 14">
            <a:extLst>
              <a:ext uri="{FF2B5EF4-FFF2-40B4-BE49-F238E27FC236}">
                <a16:creationId xmlns:a16="http://schemas.microsoft.com/office/drawing/2014/main" id="{71EFE5A0-6A3D-4D42-A853-092A64DD1980}"/>
              </a:ext>
            </a:extLst>
          </p:cNvPr>
          <p:cNvCxnSpPr/>
          <p:nvPr/>
        </p:nvCxnSpPr>
        <p:spPr>
          <a:xfrm flipH="1">
            <a:off x="3935413" y="5445125"/>
            <a:ext cx="0" cy="1841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Přímá spojnice 32">
            <a:extLst>
              <a:ext uri="{FF2B5EF4-FFF2-40B4-BE49-F238E27FC236}">
                <a16:creationId xmlns:a16="http://schemas.microsoft.com/office/drawing/2014/main" id="{544E241B-6F3D-4F5C-A3C5-3EFC7ED41D6A}"/>
              </a:ext>
            </a:extLst>
          </p:cNvPr>
          <p:cNvCxnSpPr/>
          <p:nvPr/>
        </p:nvCxnSpPr>
        <p:spPr>
          <a:xfrm>
            <a:off x="4511675"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Přímá spojnice 33">
            <a:extLst>
              <a:ext uri="{FF2B5EF4-FFF2-40B4-BE49-F238E27FC236}">
                <a16:creationId xmlns:a16="http://schemas.microsoft.com/office/drawing/2014/main" id="{540454CB-8E71-46B4-A8F3-57ABF47A0683}"/>
              </a:ext>
            </a:extLst>
          </p:cNvPr>
          <p:cNvCxnSpPr/>
          <p:nvPr/>
        </p:nvCxnSpPr>
        <p:spPr>
          <a:xfrm>
            <a:off x="50800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Přímá spojnice 34">
            <a:extLst>
              <a:ext uri="{FF2B5EF4-FFF2-40B4-BE49-F238E27FC236}">
                <a16:creationId xmlns:a16="http://schemas.microsoft.com/office/drawing/2014/main" id="{0AFC3305-E16F-4ABE-B1E1-1E88844764FD}"/>
              </a:ext>
            </a:extLst>
          </p:cNvPr>
          <p:cNvCxnSpPr/>
          <p:nvPr/>
        </p:nvCxnSpPr>
        <p:spPr>
          <a:xfrm>
            <a:off x="564673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Přímá spojnice 50">
            <a:extLst>
              <a:ext uri="{FF2B5EF4-FFF2-40B4-BE49-F238E27FC236}">
                <a16:creationId xmlns:a16="http://schemas.microsoft.com/office/drawing/2014/main" id="{6B67FA94-CAD7-4AC9-A217-79408215593A}"/>
              </a:ext>
            </a:extLst>
          </p:cNvPr>
          <p:cNvCxnSpPr/>
          <p:nvPr/>
        </p:nvCxnSpPr>
        <p:spPr>
          <a:xfrm>
            <a:off x="6232525"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Přímá spojnice 54">
            <a:extLst>
              <a:ext uri="{FF2B5EF4-FFF2-40B4-BE49-F238E27FC236}">
                <a16:creationId xmlns:a16="http://schemas.microsoft.com/office/drawing/2014/main" id="{DBF23ADB-04C6-438A-B982-223BEC9D3C44}"/>
              </a:ext>
            </a:extLst>
          </p:cNvPr>
          <p:cNvCxnSpPr/>
          <p:nvPr/>
        </p:nvCxnSpPr>
        <p:spPr>
          <a:xfrm>
            <a:off x="68087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Přímá spojnice 55">
            <a:extLst>
              <a:ext uri="{FF2B5EF4-FFF2-40B4-BE49-F238E27FC236}">
                <a16:creationId xmlns:a16="http://schemas.microsoft.com/office/drawing/2014/main" id="{1D5F54A5-97ED-49BA-BE4C-B6F050A19CDE}"/>
              </a:ext>
            </a:extLst>
          </p:cNvPr>
          <p:cNvCxnSpPr/>
          <p:nvPr/>
        </p:nvCxnSpPr>
        <p:spPr>
          <a:xfrm>
            <a:off x="73914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Přímá spojnice 56">
            <a:extLst>
              <a:ext uri="{FF2B5EF4-FFF2-40B4-BE49-F238E27FC236}">
                <a16:creationId xmlns:a16="http://schemas.microsoft.com/office/drawing/2014/main" id="{6E12B605-83D7-4966-9EAE-08952F77431D}"/>
              </a:ext>
            </a:extLst>
          </p:cNvPr>
          <p:cNvCxnSpPr/>
          <p:nvPr/>
        </p:nvCxnSpPr>
        <p:spPr>
          <a:xfrm>
            <a:off x="79756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Přímá spojnice 57">
            <a:extLst>
              <a:ext uri="{FF2B5EF4-FFF2-40B4-BE49-F238E27FC236}">
                <a16:creationId xmlns:a16="http://schemas.microsoft.com/office/drawing/2014/main" id="{51FFCEE5-B888-496D-ABDE-487612EC39F5}"/>
              </a:ext>
            </a:extLst>
          </p:cNvPr>
          <p:cNvCxnSpPr/>
          <p:nvPr/>
        </p:nvCxnSpPr>
        <p:spPr>
          <a:xfrm>
            <a:off x="85359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Přímá spojnice 58">
            <a:extLst>
              <a:ext uri="{FF2B5EF4-FFF2-40B4-BE49-F238E27FC236}">
                <a16:creationId xmlns:a16="http://schemas.microsoft.com/office/drawing/2014/main" id="{7B63094E-CAC8-4E6B-930D-81805EA61492}"/>
              </a:ext>
            </a:extLst>
          </p:cNvPr>
          <p:cNvCxnSpPr/>
          <p:nvPr/>
        </p:nvCxnSpPr>
        <p:spPr>
          <a:xfrm>
            <a:off x="91201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Přímá spojnice 59">
            <a:extLst>
              <a:ext uri="{FF2B5EF4-FFF2-40B4-BE49-F238E27FC236}">
                <a16:creationId xmlns:a16="http://schemas.microsoft.com/office/drawing/2014/main" id="{53D2F05E-ED7F-44E4-876F-F89052564600}"/>
              </a:ext>
            </a:extLst>
          </p:cNvPr>
          <p:cNvCxnSpPr/>
          <p:nvPr/>
        </p:nvCxnSpPr>
        <p:spPr>
          <a:xfrm>
            <a:off x="97043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4964" name="TextovéPole 4">
            <a:extLst>
              <a:ext uri="{FF2B5EF4-FFF2-40B4-BE49-F238E27FC236}">
                <a16:creationId xmlns:a16="http://schemas.microsoft.com/office/drawing/2014/main" id="{DF77EF9A-6B04-4AAA-A908-16C13DC21B2E}"/>
              </a:ext>
            </a:extLst>
          </p:cNvPr>
          <p:cNvSpPr txBox="1">
            <a:spLocks noChangeArrowheads="1"/>
          </p:cNvSpPr>
          <p:nvPr/>
        </p:nvSpPr>
        <p:spPr bwMode="auto">
          <a:xfrm>
            <a:off x="4440238" y="476250"/>
            <a:ext cx="5067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a:t>Fick principle:  VO</a:t>
            </a:r>
            <a:r>
              <a:rPr lang="cs-CZ" altLang="cs-CZ" sz="2000" b="1" baseline="-25000"/>
              <a:t>2</a:t>
            </a:r>
            <a:r>
              <a:rPr lang="cs-CZ" altLang="cs-CZ" sz="2000" b="1"/>
              <a:t> = Q x [CaO</a:t>
            </a:r>
            <a:r>
              <a:rPr lang="cs-CZ" altLang="cs-CZ" sz="2000" b="1" baseline="-25000"/>
              <a:t>2</a:t>
            </a:r>
            <a:r>
              <a:rPr lang="cs-CZ" altLang="cs-CZ" sz="2000" b="1"/>
              <a:t> – CvO</a:t>
            </a:r>
            <a:r>
              <a:rPr lang="cs-CZ" altLang="cs-CZ" sz="2000" b="1" baseline="-25000"/>
              <a:t>2</a:t>
            </a:r>
            <a:r>
              <a:rPr lang="cs-CZ" altLang="cs-CZ" sz="2000" b="1"/>
              <a:t>]</a:t>
            </a:r>
          </a:p>
        </p:txBody>
      </p:sp>
      <p:cxnSp>
        <p:nvCxnSpPr>
          <p:cNvPr id="43" name="Přímá spojnice 42">
            <a:extLst>
              <a:ext uri="{FF2B5EF4-FFF2-40B4-BE49-F238E27FC236}">
                <a16:creationId xmlns:a16="http://schemas.microsoft.com/office/drawing/2014/main" id="{79251207-B29B-498D-BBA2-45024A1CFBFE}"/>
              </a:ext>
            </a:extLst>
          </p:cNvPr>
          <p:cNvCxnSpPr>
            <a:cxnSpLocks/>
            <a:endCxn id="69" idx="3"/>
          </p:cNvCxnSpPr>
          <p:nvPr/>
        </p:nvCxnSpPr>
        <p:spPr>
          <a:xfrm flipV="1">
            <a:off x="3935413" y="3437519"/>
            <a:ext cx="762242" cy="200760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24971" name="TextovéPole 61">
            <a:extLst>
              <a:ext uri="{FF2B5EF4-FFF2-40B4-BE49-F238E27FC236}">
                <a16:creationId xmlns:a16="http://schemas.microsoft.com/office/drawing/2014/main" id="{5FEE0821-C793-4A85-BF47-10FD844D3BD3}"/>
              </a:ext>
            </a:extLst>
          </p:cNvPr>
          <p:cNvSpPr txBox="1">
            <a:spLocks noChangeArrowheads="1"/>
          </p:cNvSpPr>
          <p:nvPr/>
        </p:nvSpPr>
        <p:spPr bwMode="auto">
          <a:xfrm>
            <a:off x="7248525" y="3203575"/>
            <a:ext cx="6030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VO</a:t>
            </a:r>
            <a:r>
              <a:rPr lang="cs-CZ" altLang="cs-CZ" baseline="-25000"/>
              <a:t>2</a:t>
            </a:r>
          </a:p>
        </p:txBody>
      </p:sp>
      <p:cxnSp>
        <p:nvCxnSpPr>
          <p:cNvPr id="52" name="Přímá spojnice 51">
            <a:extLst>
              <a:ext uri="{FF2B5EF4-FFF2-40B4-BE49-F238E27FC236}">
                <a16:creationId xmlns:a16="http://schemas.microsoft.com/office/drawing/2014/main" id="{8BCBE388-2310-4233-99C8-72B4F38627CA}"/>
              </a:ext>
            </a:extLst>
          </p:cNvPr>
          <p:cNvCxnSpPr/>
          <p:nvPr/>
        </p:nvCxnSpPr>
        <p:spPr>
          <a:xfrm>
            <a:off x="4632325" y="3584575"/>
            <a:ext cx="0" cy="1860550"/>
          </a:xfrm>
          <a:prstGeom prst="line">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24976" name="TextovéPole 52">
            <a:extLst>
              <a:ext uri="{FF2B5EF4-FFF2-40B4-BE49-F238E27FC236}">
                <a16:creationId xmlns:a16="http://schemas.microsoft.com/office/drawing/2014/main" id="{32439495-57DA-4171-A005-A860E13F9344}"/>
              </a:ext>
            </a:extLst>
          </p:cNvPr>
          <p:cNvSpPr txBox="1">
            <a:spLocks noChangeArrowheads="1"/>
          </p:cNvSpPr>
          <p:nvPr/>
        </p:nvSpPr>
        <p:spPr bwMode="auto">
          <a:xfrm>
            <a:off x="4273550" y="5876925"/>
            <a:ext cx="14366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critical PvO</a:t>
            </a:r>
            <a:r>
              <a:rPr lang="cs-CZ" altLang="cs-CZ" baseline="-25000"/>
              <a:t>2</a:t>
            </a:r>
          </a:p>
        </p:txBody>
      </p:sp>
      <p:cxnSp>
        <p:nvCxnSpPr>
          <p:cNvPr id="63" name="Přímá spojnice 62">
            <a:extLst>
              <a:ext uri="{FF2B5EF4-FFF2-40B4-BE49-F238E27FC236}">
                <a16:creationId xmlns:a16="http://schemas.microsoft.com/office/drawing/2014/main" id="{D5BC5314-7E98-420A-AD86-76662F42636F}"/>
              </a:ext>
            </a:extLst>
          </p:cNvPr>
          <p:cNvCxnSpPr/>
          <p:nvPr/>
        </p:nvCxnSpPr>
        <p:spPr>
          <a:xfrm flipH="1">
            <a:off x="4714875" y="3429003"/>
            <a:ext cx="12700" cy="2551113"/>
          </a:xfrm>
          <a:prstGeom prst="line">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5" name="TextovéPole 64">
            <a:extLst>
              <a:ext uri="{FF2B5EF4-FFF2-40B4-BE49-F238E27FC236}">
                <a16:creationId xmlns:a16="http://schemas.microsoft.com/office/drawing/2014/main" id="{2291941A-6DA3-4FB5-9F46-4BDB6BA6768B}"/>
              </a:ext>
            </a:extLst>
          </p:cNvPr>
          <p:cNvSpPr txBox="1">
            <a:spLocks noChangeArrowheads="1"/>
          </p:cNvSpPr>
          <p:nvPr/>
        </p:nvSpPr>
        <p:spPr bwMode="auto">
          <a:xfrm>
            <a:off x="3863978" y="2852741"/>
            <a:ext cx="11541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crit. PvO</a:t>
            </a:r>
            <a:r>
              <a:rPr lang="cs-CZ" altLang="cs-CZ" baseline="-25000"/>
              <a:t>2</a:t>
            </a:r>
          </a:p>
        </p:txBody>
      </p:sp>
      <p:cxnSp>
        <p:nvCxnSpPr>
          <p:cNvPr id="68" name="Přímá spojnice se šipkou 67">
            <a:extLst>
              <a:ext uri="{FF2B5EF4-FFF2-40B4-BE49-F238E27FC236}">
                <a16:creationId xmlns:a16="http://schemas.microsoft.com/office/drawing/2014/main" id="{543FC2B1-03A2-40C7-A8CE-F95FD1E9FBA3}"/>
              </a:ext>
            </a:extLst>
          </p:cNvPr>
          <p:cNvCxnSpPr/>
          <p:nvPr/>
        </p:nvCxnSpPr>
        <p:spPr>
          <a:xfrm>
            <a:off x="4440241" y="3203575"/>
            <a:ext cx="287337" cy="2286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6" name="TextovéPole 75">
            <a:extLst>
              <a:ext uri="{FF2B5EF4-FFF2-40B4-BE49-F238E27FC236}">
                <a16:creationId xmlns:a16="http://schemas.microsoft.com/office/drawing/2014/main" id="{5B181CA0-82C5-4508-8115-C5188A2956DB}"/>
              </a:ext>
            </a:extLst>
          </p:cNvPr>
          <p:cNvSpPr txBox="1"/>
          <p:nvPr/>
        </p:nvSpPr>
        <p:spPr>
          <a:xfrm>
            <a:off x="7533135" y="3627438"/>
            <a:ext cx="1969192" cy="369332"/>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ctr" eaLnBrk="1" hangingPunct="1">
              <a:defRPr/>
            </a:pPr>
            <a:r>
              <a:rPr lang="cs-CZ" dirty="0" err="1">
                <a:solidFill>
                  <a:schemeClr val="tx1"/>
                </a:solidFill>
              </a:rPr>
              <a:t>Perfusion</a:t>
            </a:r>
            <a:r>
              <a:rPr lang="cs-CZ" dirty="0">
                <a:solidFill>
                  <a:schemeClr val="tx1"/>
                </a:solidFill>
              </a:rPr>
              <a:t> </a:t>
            </a:r>
            <a:r>
              <a:rPr lang="cs-CZ" dirty="0" err="1">
                <a:solidFill>
                  <a:schemeClr val="tx1"/>
                </a:solidFill>
              </a:rPr>
              <a:t>decrease</a:t>
            </a:r>
            <a:endParaRPr lang="cs-CZ" dirty="0">
              <a:solidFill>
                <a:schemeClr val="tx1"/>
              </a:solidFill>
            </a:endParaRPr>
          </a:p>
        </p:txBody>
      </p:sp>
      <p:cxnSp>
        <p:nvCxnSpPr>
          <p:cNvPr id="79" name="Přímá spojnice 78">
            <a:extLst>
              <a:ext uri="{FF2B5EF4-FFF2-40B4-BE49-F238E27FC236}">
                <a16:creationId xmlns:a16="http://schemas.microsoft.com/office/drawing/2014/main" id="{0F5BD5FC-C7E9-4109-9925-17D33510984C}"/>
              </a:ext>
            </a:extLst>
          </p:cNvPr>
          <p:cNvCxnSpPr>
            <a:cxnSpLocks/>
          </p:cNvCxnSpPr>
          <p:nvPr/>
        </p:nvCxnSpPr>
        <p:spPr>
          <a:xfrm>
            <a:off x="3949704" y="3614741"/>
            <a:ext cx="682475" cy="6533"/>
          </a:xfrm>
          <a:prstGeom prst="line">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24987" name="TextovéPole 2">
            <a:extLst>
              <a:ext uri="{FF2B5EF4-FFF2-40B4-BE49-F238E27FC236}">
                <a16:creationId xmlns:a16="http://schemas.microsoft.com/office/drawing/2014/main" id="{82CD8016-7FAB-4427-9BDE-349F2A97371E}"/>
              </a:ext>
            </a:extLst>
          </p:cNvPr>
          <p:cNvSpPr txBox="1">
            <a:spLocks noChangeArrowheads="1"/>
          </p:cNvSpPr>
          <p:nvPr/>
        </p:nvSpPr>
        <p:spPr bwMode="auto">
          <a:xfrm>
            <a:off x="8399466" y="3076575"/>
            <a:ext cx="1857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cs-CZ" altLang="cs-CZ"/>
          </a:p>
        </p:txBody>
      </p:sp>
      <p:sp>
        <p:nvSpPr>
          <p:cNvPr id="124989" name="TextovéPole 30">
            <a:extLst>
              <a:ext uri="{FF2B5EF4-FFF2-40B4-BE49-F238E27FC236}">
                <a16:creationId xmlns:a16="http://schemas.microsoft.com/office/drawing/2014/main" id="{03F8DF3C-5ABE-4F72-896B-3415FC441155}"/>
              </a:ext>
            </a:extLst>
          </p:cNvPr>
          <p:cNvSpPr txBox="1">
            <a:spLocks noChangeArrowheads="1"/>
          </p:cNvSpPr>
          <p:nvPr/>
        </p:nvSpPr>
        <p:spPr bwMode="auto">
          <a:xfrm>
            <a:off x="5280028" y="6159500"/>
            <a:ext cx="26209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a:t>Venous PO2, mmHg</a:t>
            </a:r>
          </a:p>
        </p:txBody>
      </p:sp>
      <p:sp>
        <p:nvSpPr>
          <p:cNvPr id="124990" name="TextovéPole 60">
            <a:extLst>
              <a:ext uri="{FF2B5EF4-FFF2-40B4-BE49-F238E27FC236}">
                <a16:creationId xmlns:a16="http://schemas.microsoft.com/office/drawing/2014/main" id="{C6BACDE6-1E9E-4B48-9034-781CABAD6106}"/>
              </a:ext>
            </a:extLst>
          </p:cNvPr>
          <p:cNvSpPr txBox="1">
            <a:spLocks noChangeArrowheads="1"/>
          </p:cNvSpPr>
          <p:nvPr/>
        </p:nvSpPr>
        <p:spPr bwMode="auto">
          <a:xfrm rot="16200000">
            <a:off x="683419" y="3391694"/>
            <a:ext cx="45958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cs-CZ" sz="2000" b="1"/>
              <a:t>Oxygen consumption (VO2) ml / min</a:t>
            </a:r>
            <a:endParaRPr lang="cs-CZ" altLang="cs-CZ" sz="2000" b="1"/>
          </a:p>
        </p:txBody>
      </p:sp>
      <p:sp>
        <p:nvSpPr>
          <p:cNvPr id="81" name="Ovál 80">
            <a:extLst>
              <a:ext uri="{FF2B5EF4-FFF2-40B4-BE49-F238E27FC236}">
                <a16:creationId xmlns:a16="http://schemas.microsoft.com/office/drawing/2014/main" id="{2B593A7D-516E-46F8-BC37-51C383572FB5}"/>
              </a:ext>
            </a:extLst>
          </p:cNvPr>
          <p:cNvSpPr/>
          <p:nvPr/>
        </p:nvSpPr>
        <p:spPr>
          <a:xfrm>
            <a:off x="4608944" y="3567549"/>
            <a:ext cx="69709" cy="7489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3" name="Šipka: dolů 72">
            <a:extLst>
              <a:ext uri="{FF2B5EF4-FFF2-40B4-BE49-F238E27FC236}">
                <a16:creationId xmlns:a16="http://schemas.microsoft.com/office/drawing/2014/main" id="{FB6CB607-DA10-455E-B819-5D8CB391D849}"/>
              </a:ext>
            </a:extLst>
          </p:cNvPr>
          <p:cNvSpPr/>
          <p:nvPr/>
        </p:nvSpPr>
        <p:spPr>
          <a:xfrm rot="10800000">
            <a:off x="8726488" y="2330776"/>
            <a:ext cx="393700" cy="1290497"/>
          </a:xfrm>
          <a:prstGeom prst="downArrow">
            <a:avLst/>
          </a:prstGeom>
          <a:ln/>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4" name="TextovéPole 73">
            <a:extLst>
              <a:ext uri="{FF2B5EF4-FFF2-40B4-BE49-F238E27FC236}">
                <a16:creationId xmlns:a16="http://schemas.microsoft.com/office/drawing/2014/main" id="{B2B88061-0E8E-4D31-9CA5-91A55E394C64}"/>
              </a:ext>
            </a:extLst>
          </p:cNvPr>
          <p:cNvSpPr txBox="1"/>
          <p:nvPr/>
        </p:nvSpPr>
        <p:spPr>
          <a:xfrm>
            <a:off x="6939400" y="1961442"/>
            <a:ext cx="2596480" cy="36933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wrap="none">
            <a:spAutoFit/>
          </a:bodyPr>
          <a:lstStyle/>
          <a:p>
            <a:pPr algn="ctr" eaLnBrk="1" hangingPunct="1">
              <a:defRPr/>
            </a:pPr>
            <a:r>
              <a:rPr lang="cs-CZ" dirty="0">
                <a:solidFill>
                  <a:schemeClr val="bg1"/>
                </a:solidFill>
              </a:rPr>
              <a:t>Oxygen </a:t>
            </a:r>
            <a:r>
              <a:rPr lang="cs-CZ" dirty="0" err="1">
                <a:solidFill>
                  <a:schemeClr val="bg1"/>
                </a:solidFill>
              </a:rPr>
              <a:t>Delivery</a:t>
            </a:r>
            <a:r>
              <a:rPr lang="cs-CZ" dirty="0">
                <a:solidFill>
                  <a:schemeClr val="bg1"/>
                </a:solidFill>
              </a:rPr>
              <a:t> </a:t>
            </a:r>
            <a:r>
              <a:rPr lang="cs-CZ" dirty="0" err="1">
                <a:solidFill>
                  <a:schemeClr val="bg1"/>
                </a:solidFill>
              </a:rPr>
              <a:t>decrease</a:t>
            </a:r>
            <a:endParaRPr lang="cs-CZ" dirty="0">
              <a:solidFill>
                <a:schemeClr val="bg1"/>
              </a:solidFill>
            </a:endParaRPr>
          </a:p>
        </p:txBody>
      </p:sp>
      <p:cxnSp>
        <p:nvCxnSpPr>
          <p:cNvPr id="75" name="Přímá spojnice 74">
            <a:extLst>
              <a:ext uri="{FF2B5EF4-FFF2-40B4-BE49-F238E27FC236}">
                <a16:creationId xmlns:a16="http://schemas.microsoft.com/office/drawing/2014/main" id="{7198B76D-23FA-468F-B497-8A2A835890EA}"/>
              </a:ext>
            </a:extLst>
          </p:cNvPr>
          <p:cNvCxnSpPr>
            <a:cxnSpLocks/>
          </p:cNvCxnSpPr>
          <p:nvPr/>
        </p:nvCxnSpPr>
        <p:spPr>
          <a:xfrm flipV="1">
            <a:off x="4753473" y="3395160"/>
            <a:ext cx="2491370" cy="2252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66" name="Ovál 65">
            <a:extLst>
              <a:ext uri="{FF2B5EF4-FFF2-40B4-BE49-F238E27FC236}">
                <a16:creationId xmlns:a16="http://schemas.microsoft.com/office/drawing/2014/main" id="{C7C7092F-7A72-47C5-875C-B128413B9778}"/>
              </a:ext>
            </a:extLst>
          </p:cNvPr>
          <p:cNvSpPr/>
          <p:nvPr/>
        </p:nvSpPr>
        <p:spPr>
          <a:xfrm>
            <a:off x="6174511" y="3364352"/>
            <a:ext cx="69709" cy="7489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7" name="Ovál 66">
            <a:extLst>
              <a:ext uri="{FF2B5EF4-FFF2-40B4-BE49-F238E27FC236}">
                <a16:creationId xmlns:a16="http://schemas.microsoft.com/office/drawing/2014/main" id="{B451D546-5C15-4BF2-A765-C59A19B821FF}"/>
              </a:ext>
            </a:extLst>
          </p:cNvPr>
          <p:cNvSpPr/>
          <p:nvPr/>
        </p:nvSpPr>
        <p:spPr>
          <a:xfrm>
            <a:off x="5454070" y="3368972"/>
            <a:ext cx="69709" cy="7489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9" name="Ovál 68">
            <a:extLst>
              <a:ext uri="{FF2B5EF4-FFF2-40B4-BE49-F238E27FC236}">
                <a16:creationId xmlns:a16="http://schemas.microsoft.com/office/drawing/2014/main" id="{DE4CFFE1-BFA7-4E44-BC9C-E9D567134F6E}"/>
              </a:ext>
            </a:extLst>
          </p:cNvPr>
          <p:cNvSpPr/>
          <p:nvPr/>
        </p:nvSpPr>
        <p:spPr>
          <a:xfrm>
            <a:off x="4687449" y="3373592"/>
            <a:ext cx="69709" cy="7489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2766617300"/>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3E6D6750-F81C-4E52-B82D-84D678AE916F}"/>
              </a:ext>
            </a:extLst>
          </p:cNvPr>
          <p:cNvSpPr/>
          <p:nvPr/>
        </p:nvSpPr>
        <p:spPr>
          <a:xfrm>
            <a:off x="3935416" y="1268413"/>
            <a:ext cx="5761037" cy="41767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cxnSp>
        <p:nvCxnSpPr>
          <p:cNvPr id="4" name="Přímá spojnice 3">
            <a:extLst>
              <a:ext uri="{FF2B5EF4-FFF2-40B4-BE49-F238E27FC236}">
                <a16:creationId xmlns:a16="http://schemas.microsoft.com/office/drawing/2014/main" id="{C4630E53-FA54-4410-AECE-61C11EB63465}"/>
              </a:ext>
            </a:extLst>
          </p:cNvPr>
          <p:cNvCxnSpPr/>
          <p:nvPr/>
        </p:nvCxnSpPr>
        <p:spPr>
          <a:xfrm>
            <a:off x="3863975" y="4524375"/>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Přímá spojnice 7">
            <a:extLst>
              <a:ext uri="{FF2B5EF4-FFF2-40B4-BE49-F238E27FC236}">
                <a16:creationId xmlns:a16="http://schemas.microsoft.com/office/drawing/2014/main" id="{153C8C40-07D5-4F45-9B20-CD9A352859EC}"/>
              </a:ext>
            </a:extLst>
          </p:cNvPr>
          <p:cNvCxnSpPr/>
          <p:nvPr/>
        </p:nvCxnSpPr>
        <p:spPr>
          <a:xfrm>
            <a:off x="3792541" y="4494213"/>
            <a:ext cx="1047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Přímá spojnice 11">
            <a:extLst>
              <a:ext uri="{FF2B5EF4-FFF2-40B4-BE49-F238E27FC236}">
                <a16:creationId xmlns:a16="http://schemas.microsoft.com/office/drawing/2014/main" id="{5A54D24F-6B38-4E3F-A994-BBC3733C6838}"/>
              </a:ext>
            </a:extLst>
          </p:cNvPr>
          <p:cNvCxnSpPr/>
          <p:nvPr/>
        </p:nvCxnSpPr>
        <p:spPr>
          <a:xfrm>
            <a:off x="3830641" y="3548063"/>
            <a:ext cx="1047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Přímá spojnice 12">
            <a:extLst>
              <a:ext uri="{FF2B5EF4-FFF2-40B4-BE49-F238E27FC236}">
                <a16:creationId xmlns:a16="http://schemas.microsoft.com/office/drawing/2014/main" id="{87A46221-8E43-4C4A-B221-DD1E2C7A765C}"/>
              </a:ext>
            </a:extLst>
          </p:cNvPr>
          <p:cNvCxnSpPr/>
          <p:nvPr/>
        </p:nvCxnSpPr>
        <p:spPr>
          <a:xfrm>
            <a:off x="3806828" y="2586038"/>
            <a:ext cx="1063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Přímá spojnice 13">
            <a:extLst>
              <a:ext uri="{FF2B5EF4-FFF2-40B4-BE49-F238E27FC236}">
                <a16:creationId xmlns:a16="http://schemas.microsoft.com/office/drawing/2014/main" id="{326B790F-C0EA-407B-89DE-63BA2BD789E2}"/>
              </a:ext>
            </a:extLst>
          </p:cNvPr>
          <p:cNvCxnSpPr/>
          <p:nvPr/>
        </p:nvCxnSpPr>
        <p:spPr>
          <a:xfrm>
            <a:off x="3814763" y="1628775"/>
            <a:ext cx="106362" cy="0"/>
          </a:xfrm>
          <a:prstGeom prst="line">
            <a:avLst/>
          </a:prstGeom>
        </p:spPr>
        <p:style>
          <a:lnRef idx="1">
            <a:schemeClr val="accent1"/>
          </a:lnRef>
          <a:fillRef idx="0">
            <a:schemeClr val="accent1"/>
          </a:fillRef>
          <a:effectRef idx="0">
            <a:schemeClr val="accent1"/>
          </a:effectRef>
          <a:fontRef idx="minor">
            <a:schemeClr val="tx1"/>
          </a:fontRef>
        </p:style>
      </p:cxnSp>
      <p:sp>
        <p:nvSpPr>
          <p:cNvPr id="125960" name="TextovéPole 9">
            <a:extLst>
              <a:ext uri="{FF2B5EF4-FFF2-40B4-BE49-F238E27FC236}">
                <a16:creationId xmlns:a16="http://schemas.microsoft.com/office/drawing/2014/main" id="{620EB209-2C46-4B60-9CE2-7D8D61EA09A9}"/>
              </a:ext>
            </a:extLst>
          </p:cNvPr>
          <p:cNvSpPr txBox="1">
            <a:spLocks noChangeArrowheads="1"/>
          </p:cNvSpPr>
          <p:nvPr/>
        </p:nvSpPr>
        <p:spPr bwMode="auto">
          <a:xfrm>
            <a:off x="3143253" y="431641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1000</a:t>
            </a:r>
          </a:p>
        </p:txBody>
      </p:sp>
      <p:sp>
        <p:nvSpPr>
          <p:cNvPr id="125961" name="TextovéPole 15">
            <a:extLst>
              <a:ext uri="{FF2B5EF4-FFF2-40B4-BE49-F238E27FC236}">
                <a16:creationId xmlns:a16="http://schemas.microsoft.com/office/drawing/2014/main" id="{347B30DC-6F01-4020-804B-E417A35B49FC}"/>
              </a:ext>
            </a:extLst>
          </p:cNvPr>
          <p:cNvSpPr txBox="1">
            <a:spLocks noChangeArrowheads="1"/>
          </p:cNvSpPr>
          <p:nvPr/>
        </p:nvSpPr>
        <p:spPr bwMode="auto">
          <a:xfrm>
            <a:off x="3138491" y="3355975"/>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2000</a:t>
            </a:r>
          </a:p>
        </p:txBody>
      </p:sp>
      <p:sp>
        <p:nvSpPr>
          <p:cNvPr id="125962" name="TextovéPole 16">
            <a:extLst>
              <a:ext uri="{FF2B5EF4-FFF2-40B4-BE49-F238E27FC236}">
                <a16:creationId xmlns:a16="http://schemas.microsoft.com/office/drawing/2014/main" id="{4BFC33E0-CDB4-40D6-AFFF-E4B0C33FD9E9}"/>
              </a:ext>
            </a:extLst>
          </p:cNvPr>
          <p:cNvSpPr txBox="1">
            <a:spLocks noChangeArrowheads="1"/>
          </p:cNvSpPr>
          <p:nvPr/>
        </p:nvSpPr>
        <p:spPr bwMode="auto">
          <a:xfrm>
            <a:off x="3184528" y="241141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3000</a:t>
            </a:r>
          </a:p>
        </p:txBody>
      </p:sp>
      <p:sp>
        <p:nvSpPr>
          <p:cNvPr id="125963" name="TextovéPole 17">
            <a:extLst>
              <a:ext uri="{FF2B5EF4-FFF2-40B4-BE49-F238E27FC236}">
                <a16:creationId xmlns:a16="http://schemas.microsoft.com/office/drawing/2014/main" id="{ED1ED794-E043-46C0-8F11-F3C657E1884D}"/>
              </a:ext>
            </a:extLst>
          </p:cNvPr>
          <p:cNvSpPr txBox="1">
            <a:spLocks noChangeArrowheads="1"/>
          </p:cNvSpPr>
          <p:nvPr/>
        </p:nvSpPr>
        <p:spPr bwMode="auto">
          <a:xfrm>
            <a:off x="3187703" y="145256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4000</a:t>
            </a:r>
          </a:p>
        </p:txBody>
      </p:sp>
      <p:sp>
        <p:nvSpPr>
          <p:cNvPr id="125964" name="TextovéPole 18">
            <a:extLst>
              <a:ext uri="{FF2B5EF4-FFF2-40B4-BE49-F238E27FC236}">
                <a16:creationId xmlns:a16="http://schemas.microsoft.com/office/drawing/2014/main" id="{EEC93823-3CF7-4AA7-98CA-98E353997DE3}"/>
              </a:ext>
            </a:extLst>
          </p:cNvPr>
          <p:cNvSpPr txBox="1">
            <a:spLocks noChangeArrowheads="1"/>
          </p:cNvSpPr>
          <p:nvPr/>
        </p:nvSpPr>
        <p:spPr bwMode="auto">
          <a:xfrm>
            <a:off x="3778250" y="5795963"/>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0</a:t>
            </a:r>
          </a:p>
        </p:txBody>
      </p:sp>
      <p:sp>
        <p:nvSpPr>
          <p:cNvPr id="125965" name="TextovéPole 19">
            <a:extLst>
              <a:ext uri="{FF2B5EF4-FFF2-40B4-BE49-F238E27FC236}">
                <a16:creationId xmlns:a16="http://schemas.microsoft.com/office/drawing/2014/main" id="{12044CD4-6910-411E-A4C0-2CC08612689B}"/>
              </a:ext>
            </a:extLst>
          </p:cNvPr>
          <p:cNvSpPr txBox="1">
            <a:spLocks noChangeArrowheads="1"/>
          </p:cNvSpPr>
          <p:nvPr/>
        </p:nvSpPr>
        <p:spPr bwMode="auto">
          <a:xfrm>
            <a:off x="4295775"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a:t>
            </a:r>
          </a:p>
        </p:txBody>
      </p:sp>
      <p:sp>
        <p:nvSpPr>
          <p:cNvPr id="125966" name="TextovéPole 20">
            <a:extLst>
              <a:ext uri="{FF2B5EF4-FFF2-40B4-BE49-F238E27FC236}">
                <a16:creationId xmlns:a16="http://schemas.microsoft.com/office/drawing/2014/main" id="{D548E56B-B0E8-48AB-8F55-12F0F6FBFC89}"/>
              </a:ext>
            </a:extLst>
          </p:cNvPr>
          <p:cNvSpPr txBox="1">
            <a:spLocks noChangeArrowheads="1"/>
          </p:cNvSpPr>
          <p:nvPr/>
        </p:nvSpPr>
        <p:spPr bwMode="auto">
          <a:xfrm>
            <a:off x="4862513"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20</a:t>
            </a:r>
          </a:p>
        </p:txBody>
      </p:sp>
      <p:sp>
        <p:nvSpPr>
          <p:cNvPr id="125967" name="TextovéPole 21">
            <a:extLst>
              <a:ext uri="{FF2B5EF4-FFF2-40B4-BE49-F238E27FC236}">
                <a16:creationId xmlns:a16="http://schemas.microsoft.com/office/drawing/2014/main" id="{A82FB5E8-B4E3-4BBE-B77C-E34B116E2BB7}"/>
              </a:ext>
            </a:extLst>
          </p:cNvPr>
          <p:cNvSpPr txBox="1">
            <a:spLocks noChangeArrowheads="1"/>
          </p:cNvSpPr>
          <p:nvPr/>
        </p:nvSpPr>
        <p:spPr bwMode="auto">
          <a:xfrm>
            <a:off x="5435600"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30</a:t>
            </a:r>
          </a:p>
        </p:txBody>
      </p:sp>
      <p:sp>
        <p:nvSpPr>
          <p:cNvPr id="125968" name="TextovéPole 22">
            <a:extLst>
              <a:ext uri="{FF2B5EF4-FFF2-40B4-BE49-F238E27FC236}">
                <a16:creationId xmlns:a16="http://schemas.microsoft.com/office/drawing/2014/main" id="{76DDFB55-63D2-4ABA-862B-15AF0E6D1D95}"/>
              </a:ext>
            </a:extLst>
          </p:cNvPr>
          <p:cNvSpPr txBox="1">
            <a:spLocks noChangeArrowheads="1"/>
          </p:cNvSpPr>
          <p:nvPr/>
        </p:nvSpPr>
        <p:spPr bwMode="auto">
          <a:xfrm>
            <a:off x="600868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40</a:t>
            </a:r>
          </a:p>
        </p:txBody>
      </p:sp>
      <p:sp>
        <p:nvSpPr>
          <p:cNvPr id="125969" name="TextovéPole 23">
            <a:extLst>
              <a:ext uri="{FF2B5EF4-FFF2-40B4-BE49-F238E27FC236}">
                <a16:creationId xmlns:a16="http://schemas.microsoft.com/office/drawing/2014/main" id="{57E8C202-A1DD-4C57-A8E3-68BD80909940}"/>
              </a:ext>
            </a:extLst>
          </p:cNvPr>
          <p:cNvSpPr txBox="1">
            <a:spLocks noChangeArrowheads="1"/>
          </p:cNvSpPr>
          <p:nvPr/>
        </p:nvSpPr>
        <p:spPr bwMode="auto">
          <a:xfrm>
            <a:off x="6589713"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50</a:t>
            </a:r>
          </a:p>
        </p:txBody>
      </p:sp>
      <p:sp>
        <p:nvSpPr>
          <p:cNvPr id="125970" name="TextovéPole 24">
            <a:extLst>
              <a:ext uri="{FF2B5EF4-FFF2-40B4-BE49-F238E27FC236}">
                <a16:creationId xmlns:a16="http://schemas.microsoft.com/office/drawing/2014/main" id="{F3FBFD63-5EB6-45DD-BD13-955721DE29DE}"/>
              </a:ext>
            </a:extLst>
          </p:cNvPr>
          <p:cNvSpPr txBox="1">
            <a:spLocks noChangeArrowheads="1"/>
          </p:cNvSpPr>
          <p:nvPr/>
        </p:nvSpPr>
        <p:spPr bwMode="auto">
          <a:xfrm>
            <a:off x="717073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60</a:t>
            </a:r>
          </a:p>
        </p:txBody>
      </p:sp>
      <p:sp>
        <p:nvSpPr>
          <p:cNvPr id="125971" name="TextovéPole 25">
            <a:extLst>
              <a:ext uri="{FF2B5EF4-FFF2-40B4-BE49-F238E27FC236}">
                <a16:creationId xmlns:a16="http://schemas.microsoft.com/office/drawing/2014/main" id="{5C410B4C-F96B-4050-B70E-A140A43D9B9E}"/>
              </a:ext>
            </a:extLst>
          </p:cNvPr>
          <p:cNvSpPr txBox="1">
            <a:spLocks noChangeArrowheads="1"/>
          </p:cNvSpPr>
          <p:nvPr/>
        </p:nvSpPr>
        <p:spPr bwMode="auto">
          <a:xfrm>
            <a:off x="773588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70</a:t>
            </a:r>
          </a:p>
        </p:txBody>
      </p:sp>
      <p:sp>
        <p:nvSpPr>
          <p:cNvPr id="125972" name="TextovéPole 26">
            <a:extLst>
              <a:ext uri="{FF2B5EF4-FFF2-40B4-BE49-F238E27FC236}">
                <a16:creationId xmlns:a16="http://schemas.microsoft.com/office/drawing/2014/main" id="{8B08D2EA-6C99-4376-BD45-EFCA5815721C}"/>
              </a:ext>
            </a:extLst>
          </p:cNvPr>
          <p:cNvSpPr txBox="1">
            <a:spLocks noChangeArrowheads="1"/>
          </p:cNvSpPr>
          <p:nvPr/>
        </p:nvSpPr>
        <p:spPr bwMode="auto">
          <a:xfrm>
            <a:off x="8308975"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80</a:t>
            </a:r>
          </a:p>
        </p:txBody>
      </p:sp>
      <p:sp>
        <p:nvSpPr>
          <p:cNvPr id="125973" name="TextovéPole 27">
            <a:extLst>
              <a:ext uri="{FF2B5EF4-FFF2-40B4-BE49-F238E27FC236}">
                <a16:creationId xmlns:a16="http://schemas.microsoft.com/office/drawing/2014/main" id="{EAF444B6-C707-4B3F-B26D-BB7C87EDE0F3}"/>
              </a:ext>
            </a:extLst>
          </p:cNvPr>
          <p:cNvSpPr txBox="1">
            <a:spLocks noChangeArrowheads="1"/>
          </p:cNvSpPr>
          <p:nvPr/>
        </p:nvSpPr>
        <p:spPr bwMode="auto">
          <a:xfrm>
            <a:off x="8878888" y="5580063"/>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90</a:t>
            </a:r>
          </a:p>
        </p:txBody>
      </p:sp>
      <p:sp>
        <p:nvSpPr>
          <p:cNvPr id="125974" name="TextovéPole 28">
            <a:extLst>
              <a:ext uri="{FF2B5EF4-FFF2-40B4-BE49-F238E27FC236}">
                <a16:creationId xmlns:a16="http://schemas.microsoft.com/office/drawing/2014/main" id="{5FCE6719-A3E6-42C7-B16B-AEEF61FDF300}"/>
              </a:ext>
            </a:extLst>
          </p:cNvPr>
          <p:cNvSpPr txBox="1">
            <a:spLocks noChangeArrowheads="1"/>
          </p:cNvSpPr>
          <p:nvPr/>
        </p:nvSpPr>
        <p:spPr bwMode="auto">
          <a:xfrm>
            <a:off x="9409116" y="5578475"/>
            <a:ext cx="5693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100</a:t>
            </a:r>
          </a:p>
        </p:txBody>
      </p:sp>
      <p:sp>
        <p:nvSpPr>
          <p:cNvPr id="125975" name="TextovéPole 29">
            <a:extLst>
              <a:ext uri="{FF2B5EF4-FFF2-40B4-BE49-F238E27FC236}">
                <a16:creationId xmlns:a16="http://schemas.microsoft.com/office/drawing/2014/main" id="{D35D746D-CFB6-401F-94E1-86437A7C40E2}"/>
              </a:ext>
            </a:extLst>
          </p:cNvPr>
          <p:cNvSpPr txBox="1">
            <a:spLocks noChangeArrowheads="1"/>
          </p:cNvSpPr>
          <p:nvPr/>
        </p:nvSpPr>
        <p:spPr bwMode="auto">
          <a:xfrm>
            <a:off x="3536950" y="5260975"/>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0</a:t>
            </a:r>
          </a:p>
        </p:txBody>
      </p:sp>
      <p:cxnSp>
        <p:nvCxnSpPr>
          <p:cNvPr id="15" name="Přímá spojnice 14">
            <a:extLst>
              <a:ext uri="{FF2B5EF4-FFF2-40B4-BE49-F238E27FC236}">
                <a16:creationId xmlns:a16="http://schemas.microsoft.com/office/drawing/2014/main" id="{C8F81137-A1BB-4E33-9E4D-90867221FFBC}"/>
              </a:ext>
            </a:extLst>
          </p:cNvPr>
          <p:cNvCxnSpPr/>
          <p:nvPr/>
        </p:nvCxnSpPr>
        <p:spPr>
          <a:xfrm flipH="1">
            <a:off x="3935413" y="5445125"/>
            <a:ext cx="0" cy="18415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Přímá spojnice 32">
            <a:extLst>
              <a:ext uri="{FF2B5EF4-FFF2-40B4-BE49-F238E27FC236}">
                <a16:creationId xmlns:a16="http://schemas.microsoft.com/office/drawing/2014/main" id="{3A1BF714-DF39-415D-B102-91D5CDF31E41}"/>
              </a:ext>
            </a:extLst>
          </p:cNvPr>
          <p:cNvCxnSpPr/>
          <p:nvPr/>
        </p:nvCxnSpPr>
        <p:spPr>
          <a:xfrm>
            <a:off x="4511675"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Přímá spojnice 33">
            <a:extLst>
              <a:ext uri="{FF2B5EF4-FFF2-40B4-BE49-F238E27FC236}">
                <a16:creationId xmlns:a16="http://schemas.microsoft.com/office/drawing/2014/main" id="{0DEF8561-42C1-4432-A069-7DF2C72D555C}"/>
              </a:ext>
            </a:extLst>
          </p:cNvPr>
          <p:cNvCxnSpPr/>
          <p:nvPr/>
        </p:nvCxnSpPr>
        <p:spPr>
          <a:xfrm>
            <a:off x="50800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Přímá spojnice 34">
            <a:extLst>
              <a:ext uri="{FF2B5EF4-FFF2-40B4-BE49-F238E27FC236}">
                <a16:creationId xmlns:a16="http://schemas.microsoft.com/office/drawing/2014/main" id="{7380698C-469E-46DE-ACAE-65FF3B21056F}"/>
              </a:ext>
            </a:extLst>
          </p:cNvPr>
          <p:cNvCxnSpPr/>
          <p:nvPr/>
        </p:nvCxnSpPr>
        <p:spPr>
          <a:xfrm>
            <a:off x="564673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Přímá spojnice 50">
            <a:extLst>
              <a:ext uri="{FF2B5EF4-FFF2-40B4-BE49-F238E27FC236}">
                <a16:creationId xmlns:a16="http://schemas.microsoft.com/office/drawing/2014/main" id="{27AC939B-3988-45B4-A137-DF87531A5B67}"/>
              </a:ext>
            </a:extLst>
          </p:cNvPr>
          <p:cNvCxnSpPr/>
          <p:nvPr/>
        </p:nvCxnSpPr>
        <p:spPr>
          <a:xfrm>
            <a:off x="6232525"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Přímá spojnice 54">
            <a:extLst>
              <a:ext uri="{FF2B5EF4-FFF2-40B4-BE49-F238E27FC236}">
                <a16:creationId xmlns:a16="http://schemas.microsoft.com/office/drawing/2014/main" id="{ADAA384D-93EA-484C-85EB-C344247A1CBA}"/>
              </a:ext>
            </a:extLst>
          </p:cNvPr>
          <p:cNvCxnSpPr/>
          <p:nvPr/>
        </p:nvCxnSpPr>
        <p:spPr>
          <a:xfrm>
            <a:off x="68087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Přímá spojnice 55">
            <a:extLst>
              <a:ext uri="{FF2B5EF4-FFF2-40B4-BE49-F238E27FC236}">
                <a16:creationId xmlns:a16="http://schemas.microsoft.com/office/drawing/2014/main" id="{84DE1C17-0445-4CEB-B7BF-6EB9137046A3}"/>
              </a:ext>
            </a:extLst>
          </p:cNvPr>
          <p:cNvCxnSpPr/>
          <p:nvPr/>
        </p:nvCxnSpPr>
        <p:spPr>
          <a:xfrm>
            <a:off x="73914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Přímá spojnice 56">
            <a:extLst>
              <a:ext uri="{FF2B5EF4-FFF2-40B4-BE49-F238E27FC236}">
                <a16:creationId xmlns:a16="http://schemas.microsoft.com/office/drawing/2014/main" id="{E3CEA7E9-C60B-4AB4-BFDF-D9C6F2D93131}"/>
              </a:ext>
            </a:extLst>
          </p:cNvPr>
          <p:cNvCxnSpPr/>
          <p:nvPr/>
        </p:nvCxnSpPr>
        <p:spPr>
          <a:xfrm>
            <a:off x="79756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Přímá spojnice 57">
            <a:extLst>
              <a:ext uri="{FF2B5EF4-FFF2-40B4-BE49-F238E27FC236}">
                <a16:creationId xmlns:a16="http://schemas.microsoft.com/office/drawing/2014/main" id="{C29C32CC-E774-4EF7-9C04-08A4328A1685}"/>
              </a:ext>
            </a:extLst>
          </p:cNvPr>
          <p:cNvCxnSpPr/>
          <p:nvPr/>
        </p:nvCxnSpPr>
        <p:spPr>
          <a:xfrm>
            <a:off x="85359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Přímá spojnice 58">
            <a:extLst>
              <a:ext uri="{FF2B5EF4-FFF2-40B4-BE49-F238E27FC236}">
                <a16:creationId xmlns:a16="http://schemas.microsoft.com/office/drawing/2014/main" id="{CD95E4A3-A0DC-49E1-8B53-426B19D8E5CE}"/>
              </a:ext>
            </a:extLst>
          </p:cNvPr>
          <p:cNvCxnSpPr/>
          <p:nvPr/>
        </p:nvCxnSpPr>
        <p:spPr>
          <a:xfrm>
            <a:off x="91201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Přímá spojnice 59">
            <a:extLst>
              <a:ext uri="{FF2B5EF4-FFF2-40B4-BE49-F238E27FC236}">
                <a16:creationId xmlns:a16="http://schemas.microsoft.com/office/drawing/2014/main" id="{3EE9FB92-9F0D-4830-A98B-0F05E097FB34}"/>
              </a:ext>
            </a:extLst>
          </p:cNvPr>
          <p:cNvCxnSpPr/>
          <p:nvPr/>
        </p:nvCxnSpPr>
        <p:spPr>
          <a:xfrm>
            <a:off x="97043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24" name="Volný tvar 1023">
            <a:extLst>
              <a:ext uri="{FF2B5EF4-FFF2-40B4-BE49-F238E27FC236}">
                <a16:creationId xmlns:a16="http://schemas.microsoft.com/office/drawing/2014/main" id="{4B6F6A5B-48C8-413C-BF7E-FCAEBFD87D74}"/>
              </a:ext>
            </a:extLst>
          </p:cNvPr>
          <p:cNvSpPr/>
          <p:nvPr/>
        </p:nvSpPr>
        <p:spPr>
          <a:xfrm>
            <a:off x="3927475" y="1565275"/>
            <a:ext cx="5778500" cy="3868738"/>
          </a:xfrm>
          <a:custGeom>
            <a:avLst/>
            <a:gdLst>
              <a:gd name="connsiteX0" fmla="*/ 0 w 5744308"/>
              <a:gd name="connsiteY0" fmla="*/ 0 h 3868615"/>
              <a:gd name="connsiteX1" fmla="*/ 328247 w 5744308"/>
              <a:gd name="connsiteY1" fmla="*/ 78153 h 3868615"/>
              <a:gd name="connsiteX2" fmla="*/ 640862 w 5744308"/>
              <a:gd name="connsiteY2" fmla="*/ 203200 h 3868615"/>
              <a:gd name="connsiteX3" fmla="*/ 859693 w 5744308"/>
              <a:gd name="connsiteY3" fmla="*/ 359507 h 3868615"/>
              <a:gd name="connsiteX4" fmla="*/ 1101970 w 5744308"/>
              <a:gd name="connsiteY4" fmla="*/ 601784 h 3868615"/>
              <a:gd name="connsiteX5" fmla="*/ 2805723 w 5744308"/>
              <a:gd name="connsiteY5" fmla="*/ 2805723 h 3868615"/>
              <a:gd name="connsiteX6" fmla="*/ 3438770 w 5744308"/>
              <a:gd name="connsiteY6" fmla="*/ 3298092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40862 w 5744308"/>
              <a:gd name="connsiteY2" fmla="*/ 203200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687754 w 5744308"/>
              <a:gd name="connsiteY1" fmla="*/ 234461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0523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1101970 w 5744308"/>
              <a:gd name="connsiteY1" fmla="*/ 601784 h 3868615"/>
              <a:gd name="connsiteX2" fmla="*/ 2805723 w 5744308"/>
              <a:gd name="connsiteY2" fmla="*/ 2805723 h 3868615"/>
              <a:gd name="connsiteX3" fmla="*/ 3438770 w 5744308"/>
              <a:gd name="connsiteY3" fmla="*/ 3329354 h 3868615"/>
              <a:gd name="connsiteX4" fmla="*/ 3993662 w 5744308"/>
              <a:gd name="connsiteY4" fmla="*/ 3618523 h 3868615"/>
              <a:gd name="connsiteX5" fmla="*/ 4032739 w 5744308"/>
              <a:gd name="connsiteY5" fmla="*/ 3595077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211015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945968 w 5744308"/>
              <a:gd name="connsiteY2" fmla="*/ 385944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1101970 w 5744308"/>
              <a:gd name="connsiteY1" fmla="*/ 601784 h 3868615"/>
              <a:gd name="connsiteX2" fmla="*/ 2711938 w 5744308"/>
              <a:gd name="connsiteY2" fmla="*/ 2665046 h 3868615"/>
              <a:gd name="connsiteX3" fmla="*/ 3438770 w 5744308"/>
              <a:gd name="connsiteY3" fmla="*/ 3329354 h 3868615"/>
              <a:gd name="connsiteX4" fmla="*/ 3993662 w 5744308"/>
              <a:gd name="connsiteY4" fmla="*/ 3618523 h 3868615"/>
              <a:gd name="connsiteX5" fmla="*/ 4657970 w 5744308"/>
              <a:gd name="connsiteY5" fmla="*/ 3767016 h 3868615"/>
              <a:gd name="connsiteX6" fmla="*/ 5205047 w 5744308"/>
              <a:gd name="connsiteY6" fmla="*/ 3845169 h 3868615"/>
              <a:gd name="connsiteX7" fmla="*/ 5744308 w 5744308"/>
              <a:gd name="connsiteY7"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29812 w 5744308"/>
              <a:gd name="connsiteY1" fmla="*/ 168642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68734 w 5744308"/>
              <a:gd name="connsiteY2" fmla="*/ 390463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68734 w 5744308"/>
              <a:gd name="connsiteY2" fmla="*/ 390463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68734 w 5744308"/>
              <a:gd name="connsiteY2" fmla="*/ 390463 h 3868615"/>
              <a:gd name="connsiteX3" fmla="*/ 1281870 w 5744308"/>
              <a:gd name="connsiteY3" fmla="*/ 743413 h 3868615"/>
              <a:gd name="connsiteX4" fmla="*/ 2913927 w 5744308"/>
              <a:gd name="connsiteY4" fmla="*/ 2610338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44308" h="3868615">
                <a:moveTo>
                  <a:pt x="0" y="0"/>
                </a:moveTo>
                <a:cubicBezTo>
                  <a:pt x="97065" y="40034"/>
                  <a:pt x="437281" y="56673"/>
                  <a:pt x="598737" y="121750"/>
                </a:cubicBezTo>
                <a:cubicBezTo>
                  <a:pt x="760193" y="186827"/>
                  <a:pt x="853247" y="262749"/>
                  <a:pt x="968734" y="390463"/>
                </a:cubicBezTo>
                <a:cubicBezTo>
                  <a:pt x="1052606" y="470469"/>
                  <a:pt x="957671" y="373434"/>
                  <a:pt x="1281870" y="743413"/>
                </a:cubicBezTo>
                <a:lnTo>
                  <a:pt x="2913927" y="2610338"/>
                </a:lnTo>
                <a:cubicBezTo>
                  <a:pt x="3296717" y="3036118"/>
                  <a:pt x="3381820" y="3128759"/>
                  <a:pt x="3578608" y="3298092"/>
                </a:cubicBezTo>
                <a:cubicBezTo>
                  <a:pt x="3775396" y="3467425"/>
                  <a:pt x="3891457" y="3553395"/>
                  <a:pt x="4094657" y="3626339"/>
                </a:cubicBezTo>
                <a:cubicBezTo>
                  <a:pt x="4297857" y="3699283"/>
                  <a:pt x="4472905" y="3730544"/>
                  <a:pt x="4657970" y="3767016"/>
                </a:cubicBezTo>
                <a:cubicBezTo>
                  <a:pt x="4843035" y="3803488"/>
                  <a:pt x="5023991" y="3828236"/>
                  <a:pt x="5205047" y="3845169"/>
                </a:cubicBezTo>
                <a:cubicBezTo>
                  <a:pt x="5386103" y="3862102"/>
                  <a:pt x="5565205" y="3862753"/>
                  <a:pt x="5744308" y="3868615"/>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sp>
        <p:nvSpPr>
          <p:cNvPr id="125988" name="TextovéPole 4">
            <a:extLst>
              <a:ext uri="{FF2B5EF4-FFF2-40B4-BE49-F238E27FC236}">
                <a16:creationId xmlns:a16="http://schemas.microsoft.com/office/drawing/2014/main" id="{B7477E79-3070-461F-BBED-FD3BD298D69A}"/>
              </a:ext>
            </a:extLst>
          </p:cNvPr>
          <p:cNvSpPr txBox="1">
            <a:spLocks noChangeArrowheads="1"/>
          </p:cNvSpPr>
          <p:nvPr/>
        </p:nvSpPr>
        <p:spPr bwMode="auto">
          <a:xfrm>
            <a:off x="4440238" y="476250"/>
            <a:ext cx="5067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a:t>Fick principle:  VO</a:t>
            </a:r>
            <a:r>
              <a:rPr lang="cs-CZ" altLang="cs-CZ" sz="2000" b="1" baseline="-25000"/>
              <a:t>2</a:t>
            </a:r>
            <a:r>
              <a:rPr lang="cs-CZ" altLang="cs-CZ" sz="2000" b="1"/>
              <a:t> = Q x [CaO</a:t>
            </a:r>
            <a:r>
              <a:rPr lang="cs-CZ" altLang="cs-CZ" sz="2000" b="1" baseline="-25000"/>
              <a:t>2</a:t>
            </a:r>
            <a:r>
              <a:rPr lang="cs-CZ" altLang="cs-CZ" sz="2000" b="1"/>
              <a:t> – CvO</a:t>
            </a:r>
            <a:r>
              <a:rPr lang="cs-CZ" altLang="cs-CZ" sz="2000" b="1" baseline="-25000"/>
              <a:t>2</a:t>
            </a:r>
            <a:r>
              <a:rPr lang="cs-CZ" altLang="cs-CZ" sz="2000" b="1"/>
              <a:t>]</a:t>
            </a:r>
          </a:p>
        </p:txBody>
      </p:sp>
      <p:sp>
        <p:nvSpPr>
          <p:cNvPr id="125989" name="TextovéPole 47">
            <a:extLst>
              <a:ext uri="{FF2B5EF4-FFF2-40B4-BE49-F238E27FC236}">
                <a16:creationId xmlns:a16="http://schemas.microsoft.com/office/drawing/2014/main" id="{6A0398F0-68CB-4E8A-AC9A-A4CD1AC3F2E7}"/>
              </a:ext>
            </a:extLst>
          </p:cNvPr>
          <p:cNvSpPr txBox="1">
            <a:spLocks noChangeArrowheads="1"/>
          </p:cNvSpPr>
          <p:nvPr/>
        </p:nvSpPr>
        <p:spPr bwMode="auto">
          <a:xfrm>
            <a:off x="6159503" y="2041525"/>
            <a:ext cx="11031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VO</a:t>
            </a:r>
            <a:r>
              <a:rPr lang="cs-CZ" altLang="cs-CZ" baseline="-25000"/>
              <a:t>2</a:t>
            </a:r>
            <a:r>
              <a:rPr lang="cs-CZ" altLang="cs-CZ"/>
              <a:t> max</a:t>
            </a:r>
            <a:endParaRPr lang="cs-CZ" altLang="cs-CZ" baseline="-25000"/>
          </a:p>
        </p:txBody>
      </p:sp>
      <p:cxnSp>
        <p:nvCxnSpPr>
          <p:cNvPr id="49" name="Přímá spojnice se šipkou 48">
            <a:extLst>
              <a:ext uri="{FF2B5EF4-FFF2-40B4-BE49-F238E27FC236}">
                <a16:creationId xmlns:a16="http://schemas.microsoft.com/office/drawing/2014/main" id="{9F8ACBDD-0DC8-4DB0-91A7-ACC798838CF7}"/>
              </a:ext>
            </a:extLst>
          </p:cNvPr>
          <p:cNvCxnSpPr>
            <a:stCxn id="125989" idx="1"/>
          </p:cNvCxnSpPr>
          <p:nvPr/>
        </p:nvCxnSpPr>
        <p:spPr>
          <a:xfrm flipH="1">
            <a:off x="5141914" y="2226191"/>
            <a:ext cx="1017586" cy="1853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3" name="Přímá spojnice 42">
            <a:extLst>
              <a:ext uri="{FF2B5EF4-FFF2-40B4-BE49-F238E27FC236}">
                <a16:creationId xmlns:a16="http://schemas.microsoft.com/office/drawing/2014/main" id="{6ACF6559-3519-4966-BDAA-4183087B20E2}"/>
              </a:ext>
            </a:extLst>
          </p:cNvPr>
          <p:cNvCxnSpPr/>
          <p:nvPr/>
        </p:nvCxnSpPr>
        <p:spPr>
          <a:xfrm flipV="1">
            <a:off x="3935416" y="1268413"/>
            <a:ext cx="1584325" cy="417671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Přímá spojnice 6">
            <a:extLst>
              <a:ext uri="{FF2B5EF4-FFF2-40B4-BE49-F238E27FC236}">
                <a16:creationId xmlns:a16="http://schemas.microsoft.com/office/drawing/2014/main" id="{C87CA893-90AE-42DF-8D06-38EC5671758F}"/>
              </a:ext>
            </a:extLst>
          </p:cNvPr>
          <p:cNvCxnSpPr/>
          <p:nvPr/>
        </p:nvCxnSpPr>
        <p:spPr>
          <a:xfrm>
            <a:off x="4008441" y="3432175"/>
            <a:ext cx="2224087" cy="0"/>
          </a:xfrm>
          <a:prstGeom prst="line">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Přímá spojnice 35">
            <a:extLst>
              <a:ext uri="{FF2B5EF4-FFF2-40B4-BE49-F238E27FC236}">
                <a16:creationId xmlns:a16="http://schemas.microsoft.com/office/drawing/2014/main" id="{2790B615-3060-44E6-BCF4-A01CFB88C923}"/>
              </a:ext>
            </a:extLst>
          </p:cNvPr>
          <p:cNvCxnSpPr/>
          <p:nvPr/>
        </p:nvCxnSpPr>
        <p:spPr>
          <a:xfrm>
            <a:off x="6232525" y="3429003"/>
            <a:ext cx="0" cy="2005013"/>
          </a:xfrm>
          <a:prstGeom prst="line">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4" name="Přímá spojnice se šipkou 53">
            <a:extLst>
              <a:ext uri="{FF2B5EF4-FFF2-40B4-BE49-F238E27FC236}">
                <a16:creationId xmlns:a16="http://schemas.microsoft.com/office/drawing/2014/main" id="{7AF40EC3-DD97-47D9-A94D-07080E4B8FA0}"/>
              </a:ext>
            </a:extLst>
          </p:cNvPr>
          <p:cNvCxnSpPr/>
          <p:nvPr/>
        </p:nvCxnSpPr>
        <p:spPr>
          <a:xfrm flipH="1">
            <a:off x="6240466" y="3411538"/>
            <a:ext cx="1017587" cy="1746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5995" name="TextovéPole 61">
            <a:extLst>
              <a:ext uri="{FF2B5EF4-FFF2-40B4-BE49-F238E27FC236}">
                <a16:creationId xmlns:a16="http://schemas.microsoft.com/office/drawing/2014/main" id="{68B54865-791C-4349-BEFC-70A29C1A41BC}"/>
              </a:ext>
            </a:extLst>
          </p:cNvPr>
          <p:cNvSpPr txBox="1">
            <a:spLocks noChangeArrowheads="1"/>
          </p:cNvSpPr>
          <p:nvPr/>
        </p:nvSpPr>
        <p:spPr bwMode="auto">
          <a:xfrm>
            <a:off x="7248525" y="3203575"/>
            <a:ext cx="6030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VO</a:t>
            </a:r>
            <a:r>
              <a:rPr lang="cs-CZ" altLang="cs-CZ" baseline="-25000"/>
              <a:t>2</a:t>
            </a:r>
          </a:p>
        </p:txBody>
      </p:sp>
      <p:cxnSp>
        <p:nvCxnSpPr>
          <p:cNvPr id="50" name="Přímá spojnice se šipkou 49">
            <a:extLst>
              <a:ext uri="{FF2B5EF4-FFF2-40B4-BE49-F238E27FC236}">
                <a16:creationId xmlns:a16="http://schemas.microsoft.com/office/drawing/2014/main" id="{61F43A23-E3A3-40B5-99CB-B757EFD30C9A}"/>
              </a:ext>
            </a:extLst>
          </p:cNvPr>
          <p:cNvCxnSpPr/>
          <p:nvPr/>
        </p:nvCxnSpPr>
        <p:spPr>
          <a:xfrm flipH="1">
            <a:off x="4889503" y="2971800"/>
            <a:ext cx="1566863"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2" name="TextovéPole 51">
            <a:extLst>
              <a:ext uri="{FF2B5EF4-FFF2-40B4-BE49-F238E27FC236}">
                <a16:creationId xmlns:a16="http://schemas.microsoft.com/office/drawing/2014/main" id="{51555DBB-9A9A-4758-89D2-AA1C1CF85B19}"/>
              </a:ext>
            </a:extLst>
          </p:cNvPr>
          <p:cNvSpPr txBox="1">
            <a:spLocks noChangeArrowheads="1"/>
          </p:cNvSpPr>
          <p:nvPr/>
        </p:nvSpPr>
        <p:spPr bwMode="auto">
          <a:xfrm>
            <a:off x="6497641" y="2759075"/>
            <a:ext cx="11031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VO</a:t>
            </a:r>
            <a:r>
              <a:rPr lang="cs-CZ" altLang="cs-CZ" baseline="-25000"/>
              <a:t>2</a:t>
            </a:r>
            <a:r>
              <a:rPr lang="cs-CZ" altLang="cs-CZ"/>
              <a:t> max</a:t>
            </a:r>
            <a:endParaRPr lang="cs-CZ" altLang="cs-CZ" baseline="-25000"/>
          </a:p>
        </p:txBody>
      </p:sp>
      <p:sp>
        <p:nvSpPr>
          <p:cNvPr id="53" name="Volný tvar 52">
            <a:extLst>
              <a:ext uri="{FF2B5EF4-FFF2-40B4-BE49-F238E27FC236}">
                <a16:creationId xmlns:a16="http://schemas.microsoft.com/office/drawing/2014/main" id="{D54AC371-6EF4-4A84-A6BF-D22945D0ECE6}"/>
              </a:ext>
            </a:extLst>
          </p:cNvPr>
          <p:cNvSpPr/>
          <p:nvPr/>
        </p:nvSpPr>
        <p:spPr>
          <a:xfrm>
            <a:off x="3929066" y="2227263"/>
            <a:ext cx="3862387" cy="3206750"/>
          </a:xfrm>
          <a:custGeom>
            <a:avLst/>
            <a:gdLst>
              <a:gd name="connsiteX0" fmla="*/ 0 w 5744308"/>
              <a:gd name="connsiteY0" fmla="*/ 0 h 3868615"/>
              <a:gd name="connsiteX1" fmla="*/ 328247 w 5744308"/>
              <a:gd name="connsiteY1" fmla="*/ 78153 h 3868615"/>
              <a:gd name="connsiteX2" fmla="*/ 640862 w 5744308"/>
              <a:gd name="connsiteY2" fmla="*/ 203200 h 3868615"/>
              <a:gd name="connsiteX3" fmla="*/ 859693 w 5744308"/>
              <a:gd name="connsiteY3" fmla="*/ 359507 h 3868615"/>
              <a:gd name="connsiteX4" fmla="*/ 1101970 w 5744308"/>
              <a:gd name="connsiteY4" fmla="*/ 601784 h 3868615"/>
              <a:gd name="connsiteX5" fmla="*/ 2805723 w 5744308"/>
              <a:gd name="connsiteY5" fmla="*/ 2805723 h 3868615"/>
              <a:gd name="connsiteX6" fmla="*/ 3438770 w 5744308"/>
              <a:gd name="connsiteY6" fmla="*/ 3298092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40862 w 5744308"/>
              <a:gd name="connsiteY2" fmla="*/ 203200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687754 w 5744308"/>
              <a:gd name="connsiteY1" fmla="*/ 234461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0523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1101970 w 5744308"/>
              <a:gd name="connsiteY1" fmla="*/ 601784 h 3868615"/>
              <a:gd name="connsiteX2" fmla="*/ 2805723 w 5744308"/>
              <a:gd name="connsiteY2" fmla="*/ 2805723 h 3868615"/>
              <a:gd name="connsiteX3" fmla="*/ 3438770 w 5744308"/>
              <a:gd name="connsiteY3" fmla="*/ 3329354 h 3868615"/>
              <a:gd name="connsiteX4" fmla="*/ 3993662 w 5744308"/>
              <a:gd name="connsiteY4" fmla="*/ 3618523 h 3868615"/>
              <a:gd name="connsiteX5" fmla="*/ 4032739 w 5744308"/>
              <a:gd name="connsiteY5" fmla="*/ 3595077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211015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945968 w 5744308"/>
              <a:gd name="connsiteY2" fmla="*/ 385944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1101970 w 5744308"/>
              <a:gd name="connsiteY1" fmla="*/ 601784 h 3868615"/>
              <a:gd name="connsiteX2" fmla="*/ 2711938 w 5744308"/>
              <a:gd name="connsiteY2" fmla="*/ 2665046 h 3868615"/>
              <a:gd name="connsiteX3" fmla="*/ 3438770 w 5744308"/>
              <a:gd name="connsiteY3" fmla="*/ 3329354 h 3868615"/>
              <a:gd name="connsiteX4" fmla="*/ 3993662 w 5744308"/>
              <a:gd name="connsiteY4" fmla="*/ 3618523 h 3868615"/>
              <a:gd name="connsiteX5" fmla="*/ 4657970 w 5744308"/>
              <a:gd name="connsiteY5" fmla="*/ 3767016 h 3868615"/>
              <a:gd name="connsiteX6" fmla="*/ 5205047 w 5744308"/>
              <a:gd name="connsiteY6" fmla="*/ 3845169 h 3868615"/>
              <a:gd name="connsiteX7" fmla="*/ 5744308 w 5744308"/>
              <a:gd name="connsiteY7"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29812 w 5744308"/>
              <a:gd name="connsiteY1" fmla="*/ 168642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68734 w 5744308"/>
              <a:gd name="connsiteY2" fmla="*/ 390463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68734 w 5744308"/>
              <a:gd name="connsiteY2" fmla="*/ 390463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68734 w 5744308"/>
              <a:gd name="connsiteY2" fmla="*/ 390463 h 3868615"/>
              <a:gd name="connsiteX3" fmla="*/ 1281870 w 5744308"/>
              <a:gd name="connsiteY3" fmla="*/ 743413 h 3868615"/>
              <a:gd name="connsiteX4" fmla="*/ 2913927 w 5744308"/>
              <a:gd name="connsiteY4" fmla="*/ 2610338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68734 w 5744308"/>
              <a:gd name="connsiteY2" fmla="*/ 390463 h 3868615"/>
              <a:gd name="connsiteX3" fmla="*/ 1281870 w 5744308"/>
              <a:gd name="connsiteY3" fmla="*/ 743413 h 3868615"/>
              <a:gd name="connsiteX4" fmla="*/ 2913927 w 5744308"/>
              <a:gd name="connsiteY4" fmla="*/ 2610338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44308" h="3868615">
                <a:moveTo>
                  <a:pt x="0" y="0"/>
                </a:moveTo>
                <a:cubicBezTo>
                  <a:pt x="468942" y="58891"/>
                  <a:pt x="437281" y="56673"/>
                  <a:pt x="598737" y="121750"/>
                </a:cubicBezTo>
                <a:cubicBezTo>
                  <a:pt x="760193" y="186827"/>
                  <a:pt x="853247" y="262749"/>
                  <a:pt x="968734" y="390463"/>
                </a:cubicBezTo>
                <a:cubicBezTo>
                  <a:pt x="1052606" y="470469"/>
                  <a:pt x="957671" y="373434"/>
                  <a:pt x="1281870" y="743413"/>
                </a:cubicBezTo>
                <a:lnTo>
                  <a:pt x="2913927" y="2610338"/>
                </a:lnTo>
                <a:cubicBezTo>
                  <a:pt x="3296717" y="3036118"/>
                  <a:pt x="3381820" y="3128759"/>
                  <a:pt x="3578608" y="3298092"/>
                </a:cubicBezTo>
                <a:cubicBezTo>
                  <a:pt x="3775396" y="3467425"/>
                  <a:pt x="3891457" y="3553395"/>
                  <a:pt x="4094657" y="3626339"/>
                </a:cubicBezTo>
                <a:cubicBezTo>
                  <a:pt x="4297857" y="3699283"/>
                  <a:pt x="4472905" y="3730544"/>
                  <a:pt x="4657970" y="3767016"/>
                </a:cubicBezTo>
                <a:cubicBezTo>
                  <a:pt x="4843035" y="3803488"/>
                  <a:pt x="5023991" y="3828236"/>
                  <a:pt x="5205047" y="3845169"/>
                </a:cubicBezTo>
                <a:cubicBezTo>
                  <a:pt x="5386103" y="3862102"/>
                  <a:pt x="5565205" y="3862753"/>
                  <a:pt x="5744308" y="3868615"/>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sp>
        <p:nvSpPr>
          <p:cNvPr id="63" name="Volný tvar 62">
            <a:extLst>
              <a:ext uri="{FF2B5EF4-FFF2-40B4-BE49-F238E27FC236}">
                <a16:creationId xmlns:a16="http://schemas.microsoft.com/office/drawing/2014/main" id="{A5834BD6-EDD0-4DA8-B40D-63A4F881D2D1}"/>
              </a:ext>
            </a:extLst>
          </p:cNvPr>
          <p:cNvSpPr/>
          <p:nvPr/>
        </p:nvSpPr>
        <p:spPr>
          <a:xfrm>
            <a:off x="3929066" y="3203575"/>
            <a:ext cx="2319337" cy="2222500"/>
          </a:xfrm>
          <a:custGeom>
            <a:avLst/>
            <a:gdLst>
              <a:gd name="connsiteX0" fmla="*/ 0 w 5744308"/>
              <a:gd name="connsiteY0" fmla="*/ 0 h 3868615"/>
              <a:gd name="connsiteX1" fmla="*/ 328247 w 5744308"/>
              <a:gd name="connsiteY1" fmla="*/ 78153 h 3868615"/>
              <a:gd name="connsiteX2" fmla="*/ 640862 w 5744308"/>
              <a:gd name="connsiteY2" fmla="*/ 203200 h 3868615"/>
              <a:gd name="connsiteX3" fmla="*/ 859693 w 5744308"/>
              <a:gd name="connsiteY3" fmla="*/ 359507 h 3868615"/>
              <a:gd name="connsiteX4" fmla="*/ 1101970 w 5744308"/>
              <a:gd name="connsiteY4" fmla="*/ 601784 h 3868615"/>
              <a:gd name="connsiteX5" fmla="*/ 2805723 w 5744308"/>
              <a:gd name="connsiteY5" fmla="*/ 2805723 h 3868615"/>
              <a:gd name="connsiteX6" fmla="*/ 3438770 w 5744308"/>
              <a:gd name="connsiteY6" fmla="*/ 3298092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40862 w 5744308"/>
              <a:gd name="connsiteY2" fmla="*/ 203200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687754 w 5744308"/>
              <a:gd name="connsiteY1" fmla="*/ 234461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0523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1101970 w 5744308"/>
              <a:gd name="connsiteY1" fmla="*/ 601784 h 3868615"/>
              <a:gd name="connsiteX2" fmla="*/ 2805723 w 5744308"/>
              <a:gd name="connsiteY2" fmla="*/ 2805723 h 3868615"/>
              <a:gd name="connsiteX3" fmla="*/ 3438770 w 5744308"/>
              <a:gd name="connsiteY3" fmla="*/ 3329354 h 3868615"/>
              <a:gd name="connsiteX4" fmla="*/ 3993662 w 5744308"/>
              <a:gd name="connsiteY4" fmla="*/ 3618523 h 3868615"/>
              <a:gd name="connsiteX5" fmla="*/ 4032739 w 5744308"/>
              <a:gd name="connsiteY5" fmla="*/ 3595077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211015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945968 w 5744308"/>
              <a:gd name="connsiteY2" fmla="*/ 385944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1101970 w 5744308"/>
              <a:gd name="connsiteY1" fmla="*/ 601784 h 3868615"/>
              <a:gd name="connsiteX2" fmla="*/ 2711938 w 5744308"/>
              <a:gd name="connsiteY2" fmla="*/ 2665046 h 3868615"/>
              <a:gd name="connsiteX3" fmla="*/ 3438770 w 5744308"/>
              <a:gd name="connsiteY3" fmla="*/ 3329354 h 3868615"/>
              <a:gd name="connsiteX4" fmla="*/ 3993662 w 5744308"/>
              <a:gd name="connsiteY4" fmla="*/ 3618523 h 3868615"/>
              <a:gd name="connsiteX5" fmla="*/ 4657970 w 5744308"/>
              <a:gd name="connsiteY5" fmla="*/ 3767016 h 3868615"/>
              <a:gd name="connsiteX6" fmla="*/ 5205047 w 5744308"/>
              <a:gd name="connsiteY6" fmla="*/ 3845169 h 3868615"/>
              <a:gd name="connsiteX7" fmla="*/ 5744308 w 5744308"/>
              <a:gd name="connsiteY7"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29812 w 5744308"/>
              <a:gd name="connsiteY1" fmla="*/ 168642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68734 w 5744308"/>
              <a:gd name="connsiteY2" fmla="*/ 390463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68734 w 5744308"/>
              <a:gd name="connsiteY2" fmla="*/ 390463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68734 w 5744308"/>
              <a:gd name="connsiteY2" fmla="*/ 390463 h 3868615"/>
              <a:gd name="connsiteX3" fmla="*/ 1281870 w 5744308"/>
              <a:gd name="connsiteY3" fmla="*/ 743413 h 3868615"/>
              <a:gd name="connsiteX4" fmla="*/ 2913927 w 5744308"/>
              <a:gd name="connsiteY4" fmla="*/ 2610338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44308" h="3868615">
                <a:moveTo>
                  <a:pt x="0" y="0"/>
                </a:moveTo>
                <a:cubicBezTo>
                  <a:pt x="97065" y="40034"/>
                  <a:pt x="437281" y="56673"/>
                  <a:pt x="598737" y="121750"/>
                </a:cubicBezTo>
                <a:cubicBezTo>
                  <a:pt x="760193" y="186827"/>
                  <a:pt x="853247" y="262749"/>
                  <a:pt x="968734" y="390463"/>
                </a:cubicBezTo>
                <a:cubicBezTo>
                  <a:pt x="1052606" y="470469"/>
                  <a:pt x="957671" y="373434"/>
                  <a:pt x="1281870" y="743413"/>
                </a:cubicBezTo>
                <a:lnTo>
                  <a:pt x="2913927" y="2610338"/>
                </a:lnTo>
                <a:cubicBezTo>
                  <a:pt x="3296717" y="3036118"/>
                  <a:pt x="3381820" y="3128759"/>
                  <a:pt x="3578608" y="3298092"/>
                </a:cubicBezTo>
                <a:cubicBezTo>
                  <a:pt x="3775396" y="3467425"/>
                  <a:pt x="3891457" y="3553395"/>
                  <a:pt x="4094657" y="3626339"/>
                </a:cubicBezTo>
                <a:cubicBezTo>
                  <a:pt x="4297857" y="3699283"/>
                  <a:pt x="4472905" y="3730544"/>
                  <a:pt x="4657970" y="3767016"/>
                </a:cubicBezTo>
                <a:cubicBezTo>
                  <a:pt x="4843035" y="3803488"/>
                  <a:pt x="5023991" y="3828236"/>
                  <a:pt x="5205047" y="3845169"/>
                </a:cubicBezTo>
                <a:cubicBezTo>
                  <a:pt x="5386103" y="3862102"/>
                  <a:pt x="5565205" y="3862753"/>
                  <a:pt x="5744308" y="3868615"/>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cxnSp>
        <p:nvCxnSpPr>
          <p:cNvPr id="64" name="Přímá spojnice 63">
            <a:extLst>
              <a:ext uri="{FF2B5EF4-FFF2-40B4-BE49-F238E27FC236}">
                <a16:creationId xmlns:a16="http://schemas.microsoft.com/office/drawing/2014/main" id="{E00D0109-EB65-4B5A-8D0B-A7BBE5691A71}"/>
              </a:ext>
            </a:extLst>
          </p:cNvPr>
          <p:cNvCxnSpPr/>
          <p:nvPr/>
        </p:nvCxnSpPr>
        <p:spPr>
          <a:xfrm>
            <a:off x="4568825" y="3852866"/>
            <a:ext cx="7938" cy="1584325"/>
          </a:xfrm>
          <a:prstGeom prst="line">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5" name="Přímá spojnice se šipkou 64">
            <a:extLst>
              <a:ext uri="{FF2B5EF4-FFF2-40B4-BE49-F238E27FC236}">
                <a16:creationId xmlns:a16="http://schemas.microsoft.com/office/drawing/2014/main" id="{DF620688-38B7-4C35-98E0-65A4D1944ED7}"/>
              </a:ext>
            </a:extLst>
          </p:cNvPr>
          <p:cNvCxnSpPr/>
          <p:nvPr/>
        </p:nvCxnSpPr>
        <p:spPr>
          <a:xfrm>
            <a:off x="3611131" y="3796002"/>
            <a:ext cx="928688"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9" name="TextovéPole 68">
            <a:extLst>
              <a:ext uri="{FF2B5EF4-FFF2-40B4-BE49-F238E27FC236}">
                <a16:creationId xmlns:a16="http://schemas.microsoft.com/office/drawing/2014/main" id="{687DF1C0-D518-47E7-82B4-AFC8D67586E3}"/>
              </a:ext>
            </a:extLst>
          </p:cNvPr>
          <p:cNvSpPr txBox="1">
            <a:spLocks noChangeArrowheads="1"/>
          </p:cNvSpPr>
          <p:nvPr/>
        </p:nvSpPr>
        <p:spPr bwMode="auto">
          <a:xfrm>
            <a:off x="4337050" y="5876925"/>
            <a:ext cx="10493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1600"/>
              <a:t>crit. PvO</a:t>
            </a:r>
            <a:r>
              <a:rPr lang="cs-CZ" altLang="cs-CZ" sz="1600" baseline="-25000"/>
              <a:t>2</a:t>
            </a:r>
          </a:p>
        </p:txBody>
      </p:sp>
      <p:sp>
        <p:nvSpPr>
          <p:cNvPr id="71" name="TextovéPole 70">
            <a:extLst>
              <a:ext uri="{FF2B5EF4-FFF2-40B4-BE49-F238E27FC236}">
                <a16:creationId xmlns:a16="http://schemas.microsoft.com/office/drawing/2014/main" id="{F944678E-B4E4-4412-B87B-A90A549B4922}"/>
              </a:ext>
            </a:extLst>
          </p:cNvPr>
          <p:cNvSpPr txBox="1">
            <a:spLocks noChangeArrowheads="1"/>
          </p:cNvSpPr>
          <p:nvPr/>
        </p:nvSpPr>
        <p:spPr bwMode="auto">
          <a:xfrm>
            <a:off x="2616926" y="3587317"/>
            <a:ext cx="11031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dirty="0"/>
              <a:t>VO</a:t>
            </a:r>
            <a:r>
              <a:rPr lang="cs-CZ" altLang="cs-CZ" baseline="-25000" dirty="0"/>
              <a:t>2</a:t>
            </a:r>
            <a:r>
              <a:rPr lang="cs-CZ" altLang="cs-CZ" dirty="0"/>
              <a:t> </a:t>
            </a:r>
            <a:r>
              <a:rPr lang="cs-CZ" altLang="cs-CZ" dirty="0" err="1"/>
              <a:t>max</a:t>
            </a:r>
            <a:endParaRPr lang="cs-CZ" altLang="cs-CZ" baseline="-25000" dirty="0"/>
          </a:p>
        </p:txBody>
      </p:sp>
      <p:sp>
        <p:nvSpPr>
          <p:cNvPr id="3" name="Šipka dolů 2">
            <a:extLst>
              <a:ext uri="{FF2B5EF4-FFF2-40B4-BE49-F238E27FC236}">
                <a16:creationId xmlns:a16="http://schemas.microsoft.com/office/drawing/2014/main" id="{FFB226E1-08D6-4160-8839-B4EB496AE91D}"/>
              </a:ext>
            </a:extLst>
          </p:cNvPr>
          <p:cNvSpPr/>
          <p:nvPr/>
        </p:nvSpPr>
        <p:spPr>
          <a:xfrm>
            <a:off x="8328025" y="1989138"/>
            <a:ext cx="361950" cy="823912"/>
          </a:xfrm>
          <a:prstGeom prst="downArrow">
            <a:avLst/>
          </a:prstGeom>
        </p:spPr>
        <p:style>
          <a:lnRef idx="1">
            <a:schemeClr val="accent2"/>
          </a:lnRef>
          <a:fillRef idx="2">
            <a:schemeClr val="accent2"/>
          </a:fillRef>
          <a:effectRef idx="1">
            <a:schemeClr val="accent2"/>
          </a:effectRef>
          <a:fontRef idx="minor">
            <a:schemeClr val="dk1"/>
          </a:fontRef>
        </p:style>
        <p:txBody>
          <a:bodyPr anchor="ctr"/>
          <a:lstStyle/>
          <a:p>
            <a:pPr algn="ctr" eaLnBrk="1" hangingPunct="1">
              <a:defRPr/>
            </a:pPr>
            <a:endParaRPr lang="cs-CZ"/>
          </a:p>
        </p:txBody>
      </p:sp>
      <p:sp>
        <p:nvSpPr>
          <p:cNvPr id="66" name="TextovéPole 65">
            <a:extLst>
              <a:ext uri="{FF2B5EF4-FFF2-40B4-BE49-F238E27FC236}">
                <a16:creationId xmlns:a16="http://schemas.microsoft.com/office/drawing/2014/main" id="{28F590AD-C7F6-4C90-ACA9-0D3A4B8D3D7D}"/>
              </a:ext>
            </a:extLst>
          </p:cNvPr>
          <p:cNvSpPr txBox="1"/>
          <p:nvPr/>
        </p:nvSpPr>
        <p:spPr>
          <a:xfrm>
            <a:off x="7751763" y="2843213"/>
            <a:ext cx="1584280" cy="369332"/>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eaLnBrk="1" hangingPunct="1">
              <a:defRPr/>
            </a:pPr>
            <a:r>
              <a:rPr lang="cs-CZ" dirty="0"/>
              <a:t>CaO2 </a:t>
            </a:r>
            <a:r>
              <a:rPr lang="cs-CZ" dirty="0" err="1"/>
              <a:t>decrease</a:t>
            </a:r>
            <a:endParaRPr lang="cs-CZ" dirty="0"/>
          </a:p>
        </p:txBody>
      </p:sp>
      <p:grpSp>
        <p:nvGrpSpPr>
          <p:cNvPr id="5" name="Skupina 71">
            <a:extLst>
              <a:ext uri="{FF2B5EF4-FFF2-40B4-BE49-F238E27FC236}">
                <a16:creationId xmlns:a16="http://schemas.microsoft.com/office/drawing/2014/main" id="{BBB051A4-EC23-422D-8829-CE19CEF97A0A}"/>
              </a:ext>
            </a:extLst>
          </p:cNvPr>
          <p:cNvGrpSpPr>
            <a:grpSpLocks/>
          </p:cNvGrpSpPr>
          <p:nvPr/>
        </p:nvGrpSpPr>
        <p:grpSpPr bwMode="auto">
          <a:xfrm rot="3351237">
            <a:off x="4731698" y="4450965"/>
            <a:ext cx="591829" cy="276999"/>
            <a:chOff x="5814379" y="4611800"/>
            <a:chExt cx="734683" cy="277775"/>
          </a:xfrm>
        </p:grpSpPr>
        <p:sp>
          <p:nvSpPr>
            <p:cNvPr id="73" name="TextovéPole 72">
              <a:extLst>
                <a:ext uri="{FF2B5EF4-FFF2-40B4-BE49-F238E27FC236}">
                  <a16:creationId xmlns:a16="http://schemas.microsoft.com/office/drawing/2014/main" id="{598F0DC4-4907-4AFA-BB53-8B7C57D25058}"/>
                </a:ext>
              </a:extLst>
            </p:cNvPr>
            <p:cNvSpPr txBox="1"/>
            <p:nvPr/>
          </p:nvSpPr>
          <p:spPr>
            <a:xfrm>
              <a:off x="5814379" y="4611800"/>
              <a:ext cx="734683" cy="27777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r" eaLnBrk="1" hangingPunct="1">
                <a:defRPr/>
              </a:pPr>
              <a:r>
                <a:rPr lang="cs-CZ" sz="1200" dirty="0"/>
                <a:t>  CaO2</a:t>
              </a:r>
            </a:p>
          </p:txBody>
        </p:sp>
        <p:sp>
          <p:nvSpPr>
            <p:cNvPr id="74" name="Šipka dolů 73">
              <a:extLst>
                <a:ext uri="{FF2B5EF4-FFF2-40B4-BE49-F238E27FC236}">
                  <a16:creationId xmlns:a16="http://schemas.microsoft.com/office/drawing/2014/main" id="{3638A637-A6C5-495E-9F12-AFC7D189C8C0}"/>
                </a:ext>
              </a:extLst>
            </p:cNvPr>
            <p:cNvSpPr/>
            <p:nvPr/>
          </p:nvSpPr>
          <p:spPr>
            <a:xfrm>
              <a:off x="5908627" y="4671133"/>
              <a:ext cx="55179" cy="176706"/>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eaLnBrk="1" hangingPunct="1">
                <a:defRPr/>
              </a:pPr>
              <a:r>
                <a:rPr lang="cs-CZ" dirty="0"/>
                <a:t>  </a:t>
              </a:r>
            </a:p>
          </p:txBody>
        </p:sp>
      </p:grpSp>
      <p:grpSp>
        <p:nvGrpSpPr>
          <p:cNvPr id="6" name="Skupina 74">
            <a:extLst>
              <a:ext uri="{FF2B5EF4-FFF2-40B4-BE49-F238E27FC236}">
                <a16:creationId xmlns:a16="http://schemas.microsoft.com/office/drawing/2014/main" id="{7852D1F8-AB76-4229-A59E-9A633B814E83}"/>
              </a:ext>
            </a:extLst>
          </p:cNvPr>
          <p:cNvGrpSpPr>
            <a:grpSpLocks/>
          </p:cNvGrpSpPr>
          <p:nvPr/>
        </p:nvGrpSpPr>
        <p:grpSpPr bwMode="auto">
          <a:xfrm rot="3351237">
            <a:off x="5451625" y="4146167"/>
            <a:ext cx="591829" cy="276999"/>
            <a:chOff x="5814378" y="4612593"/>
            <a:chExt cx="734683" cy="276188"/>
          </a:xfrm>
        </p:grpSpPr>
        <p:sp>
          <p:nvSpPr>
            <p:cNvPr id="76" name="TextovéPole 75">
              <a:extLst>
                <a:ext uri="{FF2B5EF4-FFF2-40B4-BE49-F238E27FC236}">
                  <a16:creationId xmlns:a16="http://schemas.microsoft.com/office/drawing/2014/main" id="{0C261726-6C87-4D25-BDFD-FC070CDEE260}"/>
                </a:ext>
              </a:extLst>
            </p:cNvPr>
            <p:cNvSpPr txBox="1"/>
            <p:nvPr/>
          </p:nvSpPr>
          <p:spPr>
            <a:xfrm>
              <a:off x="5814378" y="4612593"/>
              <a:ext cx="734683" cy="276188"/>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algn="r" eaLnBrk="1" hangingPunct="1">
                <a:defRPr/>
              </a:pPr>
              <a:r>
                <a:rPr lang="cs-CZ" sz="1200" dirty="0"/>
                <a:t>  CaO2</a:t>
              </a:r>
            </a:p>
          </p:txBody>
        </p:sp>
        <p:sp>
          <p:nvSpPr>
            <p:cNvPr id="77" name="Šipka dolů 76">
              <a:extLst>
                <a:ext uri="{FF2B5EF4-FFF2-40B4-BE49-F238E27FC236}">
                  <a16:creationId xmlns:a16="http://schemas.microsoft.com/office/drawing/2014/main" id="{A2EFAEF2-8715-4650-B9DD-F29072D7ECAA}"/>
                </a:ext>
              </a:extLst>
            </p:cNvPr>
            <p:cNvSpPr/>
            <p:nvPr/>
          </p:nvSpPr>
          <p:spPr>
            <a:xfrm>
              <a:off x="5915901" y="4653720"/>
              <a:ext cx="55179" cy="17728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eaLnBrk="1" hangingPunct="1">
                <a:defRPr/>
              </a:pPr>
              <a:r>
                <a:rPr lang="cs-CZ" dirty="0"/>
                <a:t>  </a:t>
              </a:r>
            </a:p>
          </p:txBody>
        </p:sp>
      </p:grpSp>
      <p:cxnSp>
        <p:nvCxnSpPr>
          <p:cNvPr id="47" name="Přímá spojnice 46">
            <a:extLst>
              <a:ext uri="{FF2B5EF4-FFF2-40B4-BE49-F238E27FC236}">
                <a16:creationId xmlns:a16="http://schemas.microsoft.com/office/drawing/2014/main" id="{35BFF94C-0C2C-4BAD-BDC1-6D70E70D6F1A}"/>
              </a:ext>
            </a:extLst>
          </p:cNvPr>
          <p:cNvCxnSpPr/>
          <p:nvPr/>
        </p:nvCxnSpPr>
        <p:spPr>
          <a:xfrm>
            <a:off x="5232400" y="3419478"/>
            <a:ext cx="0" cy="2005013"/>
          </a:xfrm>
          <a:prstGeom prst="line">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8" name="Přímá spojnice 67">
            <a:extLst>
              <a:ext uri="{FF2B5EF4-FFF2-40B4-BE49-F238E27FC236}">
                <a16:creationId xmlns:a16="http://schemas.microsoft.com/office/drawing/2014/main" id="{CDD912A7-07DD-4690-B93E-55CF905F4E4D}"/>
              </a:ext>
            </a:extLst>
          </p:cNvPr>
          <p:cNvCxnSpPr/>
          <p:nvPr/>
        </p:nvCxnSpPr>
        <p:spPr>
          <a:xfrm>
            <a:off x="4704485" y="3429003"/>
            <a:ext cx="0" cy="2551113"/>
          </a:xfrm>
          <a:prstGeom prst="line">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1" name="TextovéPole 40">
            <a:extLst>
              <a:ext uri="{FF2B5EF4-FFF2-40B4-BE49-F238E27FC236}">
                <a16:creationId xmlns:a16="http://schemas.microsoft.com/office/drawing/2014/main" id="{997BF55A-9E19-40A9-A9AB-D55EE5CC1BB3}"/>
              </a:ext>
            </a:extLst>
          </p:cNvPr>
          <p:cNvSpPr txBox="1"/>
          <p:nvPr/>
        </p:nvSpPr>
        <p:spPr>
          <a:xfrm>
            <a:off x="6497638" y="1395416"/>
            <a:ext cx="2961580" cy="646331"/>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eaLnBrk="1" hangingPunct="1">
              <a:defRPr/>
            </a:pPr>
            <a:r>
              <a:rPr lang="cs-CZ" dirty="0"/>
              <a:t>PaO2 </a:t>
            </a:r>
            <a:r>
              <a:rPr lang="cs-CZ" dirty="0" err="1"/>
              <a:t>decrease</a:t>
            </a:r>
            <a:endParaRPr lang="cs-CZ" dirty="0"/>
          </a:p>
          <a:p>
            <a:pPr eaLnBrk="1" hangingPunct="1">
              <a:defRPr/>
            </a:pPr>
            <a:r>
              <a:rPr lang="cs-CZ" dirty="0" err="1"/>
              <a:t>or</a:t>
            </a:r>
            <a:r>
              <a:rPr lang="cs-CZ" dirty="0"/>
              <a:t> </a:t>
            </a:r>
            <a:r>
              <a:rPr lang="cs-CZ" dirty="0" err="1"/>
              <a:t>Hb</a:t>
            </a:r>
            <a:r>
              <a:rPr lang="cs-CZ" dirty="0"/>
              <a:t> </a:t>
            </a:r>
            <a:r>
              <a:rPr lang="cs-CZ" dirty="0" err="1"/>
              <a:t>concentration</a:t>
            </a:r>
            <a:r>
              <a:rPr lang="cs-CZ" dirty="0"/>
              <a:t> </a:t>
            </a:r>
            <a:r>
              <a:rPr lang="cs-CZ" dirty="0" err="1"/>
              <a:t>decrease</a:t>
            </a:r>
            <a:endParaRPr lang="cs-CZ" dirty="0"/>
          </a:p>
        </p:txBody>
      </p:sp>
      <p:sp>
        <p:nvSpPr>
          <p:cNvPr id="126011" name="TextovéPole 30">
            <a:extLst>
              <a:ext uri="{FF2B5EF4-FFF2-40B4-BE49-F238E27FC236}">
                <a16:creationId xmlns:a16="http://schemas.microsoft.com/office/drawing/2014/main" id="{BE2F8EA8-1B21-4D0D-A058-7913B6CED531}"/>
              </a:ext>
            </a:extLst>
          </p:cNvPr>
          <p:cNvSpPr txBox="1">
            <a:spLocks noChangeArrowheads="1"/>
          </p:cNvSpPr>
          <p:nvPr/>
        </p:nvSpPr>
        <p:spPr bwMode="auto">
          <a:xfrm>
            <a:off x="5280028" y="6159500"/>
            <a:ext cx="26209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a:t>Venous PO2, mmHg</a:t>
            </a:r>
          </a:p>
        </p:txBody>
      </p:sp>
      <p:sp>
        <p:nvSpPr>
          <p:cNvPr id="126012" name="TextovéPole 60">
            <a:extLst>
              <a:ext uri="{FF2B5EF4-FFF2-40B4-BE49-F238E27FC236}">
                <a16:creationId xmlns:a16="http://schemas.microsoft.com/office/drawing/2014/main" id="{F4B2D6CB-9C7A-4954-B15D-6770BC52A0D1}"/>
              </a:ext>
            </a:extLst>
          </p:cNvPr>
          <p:cNvSpPr txBox="1">
            <a:spLocks noChangeArrowheads="1"/>
          </p:cNvSpPr>
          <p:nvPr/>
        </p:nvSpPr>
        <p:spPr bwMode="auto">
          <a:xfrm rot="16200000">
            <a:off x="246857" y="3391694"/>
            <a:ext cx="45958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cs-CZ" sz="2000" b="1"/>
              <a:t>Oxygen consumption (VO2) ml / min</a:t>
            </a:r>
            <a:endParaRPr lang="cs-CZ" altLang="cs-CZ" sz="2000" b="1"/>
          </a:p>
        </p:txBody>
      </p:sp>
      <p:sp>
        <p:nvSpPr>
          <p:cNvPr id="70" name="Šipka dolů 2">
            <a:extLst>
              <a:ext uri="{FF2B5EF4-FFF2-40B4-BE49-F238E27FC236}">
                <a16:creationId xmlns:a16="http://schemas.microsoft.com/office/drawing/2014/main" id="{400949A2-4170-488C-8405-9189BF46BC6D}"/>
              </a:ext>
            </a:extLst>
          </p:cNvPr>
          <p:cNvSpPr/>
          <p:nvPr/>
        </p:nvSpPr>
        <p:spPr>
          <a:xfrm>
            <a:off x="8314242" y="3221327"/>
            <a:ext cx="361950" cy="823912"/>
          </a:xfrm>
          <a:prstGeom prst="downArrow">
            <a:avLst/>
          </a:prstGeom>
        </p:spPr>
        <p:style>
          <a:lnRef idx="1">
            <a:schemeClr val="accent2"/>
          </a:lnRef>
          <a:fillRef idx="2">
            <a:schemeClr val="accent2"/>
          </a:fillRef>
          <a:effectRef idx="1">
            <a:schemeClr val="accent2"/>
          </a:effectRef>
          <a:fontRef idx="minor">
            <a:schemeClr val="dk1"/>
          </a:fontRef>
        </p:style>
        <p:txBody>
          <a:bodyPr anchor="ctr"/>
          <a:lstStyle/>
          <a:p>
            <a:pPr algn="ctr" eaLnBrk="1" hangingPunct="1">
              <a:defRPr/>
            </a:pPr>
            <a:endParaRPr lang="cs-CZ"/>
          </a:p>
        </p:txBody>
      </p:sp>
      <p:sp>
        <p:nvSpPr>
          <p:cNvPr id="72" name="TextovéPole 71">
            <a:extLst>
              <a:ext uri="{FF2B5EF4-FFF2-40B4-BE49-F238E27FC236}">
                <a16:creationId xmlns:a16="http://schemas.microsoft.com/office/drawing/2014/main" id="{51F63C23-3D5F-4F12-8F48-9207B9BA5225}"/>
              </a:ext>
            </a:extLst>
          </p:cNvPr>
          <p:cNvSpPr txBox="1"/>
          <p:nvPr/>
        </p:nvSpPr>
        <p:spPr>
          <a:xfrm>
            <a:off x="7439027" y="4059796"/>
            <a:ext cx="2260299" cy="646331"/>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wrap="square">
            <a:spAutoFit/>
          </a:bodyPr>
          <a:lstStyle/>
          <a:p>
            <a:pPr algn="ctr" eaLnBrk="1" hangingPunct="1">
              <a:defRPr/>
            </a:pPr>
            <a:r>
              <a:rPr lang="cs-CZ" dirty="0">
                <a:solidFill>
                  <a:schemeClr val="bg1"/>
                </a:solidFill>
              </a:rPr>
              <a:t>Oxygen </a:t>
            </a:r>
            <a:r>
              <a:rPr lang="cs-CZ" dirty="0" err="1">
                <a:solidFill>
                  <a:schemeClr val="bg1"/>
                </a:solidFill>
              </a:rPr>
              <a:t>Delivery</a:t>
            </a:r>
            <a:r>
              <a:rPr lang="cs-CZ" dirty="0">
                <a:solidFill>
                  <a:schemeClr val="bg1"/>
                </a:solidFill>
              </a:rPr>
              <a:t> </a:t>
            </a:r>
            <a:r>
              <a:rPr lang="cs-CZ" dirty="0" err="1">
                <a:solidFill>
                  <a:schemeClr val="bg1"/>
                </a:solidFill>
              </a:rPr>
              <a:t>decrease</a:t>
            </a:r>
            <a:endParaRPr lang="cs-CZ" dirty="0">
              <a:solidFill>
                <a:schemeClr val="bg1"/>
              </a:solidFill>
            </a:endParaRPr>
          </a:p>
        </p:txBody>
      </p:sp>
      <p:sp>
        <p:nvSpPr>
          <p:cNvPr id="75" name="Ovál 74">
            <a:extLst>
              <a:ext uri="{FF2B5EF4-FFF2-40B4-BE49-F238E27FC236}">
                <a16:creationId xmlns:a16="http://schemas.microsoft.com/office/drawing/2014/main" id="{71A87922-F1FF-4939-9754-3E8C2FCFC7CE}"/>
              </a:ext>
            </a:extLst>
          </p:cNvPr>
          <p:cNvSpPr/>
          <p:nvPr/>
        </p:nvSpPr>
        <p:spPr>
          <a:xfrm>
            <a:off x="6174511" y="3401298"/>
            <a:ext cx="69709" cy="7489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8" name="Ovál 77">
            <a:extLst>
              <a:ext uri="{FF2B5EF4-FFF2-40B4-BE49-F238E27FC236}">
                <a16:creationId xmlns:a16="http://schemas.microsoft.com/office/drawing/2014/main" id="{754DD7C4-93EC-4BD1-92DE-E8479575C9FF}"/>
              </a:ext>
            </a:extLst>
          </p:cNvPr>
          <p:cNvSpPr/>
          <p:nvPr/>
        </p:nvSpPr>
        <p:spPr>
          <a:xfrm>
            <a:off x="5192133" y="3394728"/>
            <a:ext cx="69709" cy="7489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9" name="Ovál 78">
            <a:extLst>
              <a:ext uri="{FF2B5EF4-FFF2-40B4-BE49-F238E27FC236}">
                <a16:creationId xmlns:a16="http://schemas.microsoft.com/office/drawing/2014/main" id="{F4353FDD-266C-427E-8512-C83885879A68}"/>
              </a:ext>
            </a:extLst>
          </p:cNvPr>
          <p:cNvSpPr/>
          <p:nvPr/>
        </p:nvSpPr>
        <p:spPr>
          <a:xfrm>
            <a:off x="4674902" y="3408588"/>
            <a:ext cx="69709" cy="7489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0" name="Ovál 79">
            <a:extLst>
              <a:ext uri="{FF2B5EF4-FFF2-40B4-BE49-F238E27FC236}">
                <a16:creationId xmlns:a16="http://schemas.microsoft.com/office/drawing/2014/main" id="{2B09CBAE-CDA7-44C4-BC58-D33385C032E2}"/>
              </a:ext>
            </a:extLst>
          </p:cNvPr>
          <p:cNvSpPr/>
          <p:nvPr/>
        </p:nvSpPr>
        <p:spPr>
          <a:xfrm>
            <a:off x="4522504" y="3750330"/>
            <a:ext cx="69709" cy="7489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10510077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fade">
                                      <p:cBhvr>
                                        <p:cTn id="7" dur="500"/>
                                        <p:tgtEl>
                                          <p:spTgt spid="7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2"/>
                                        </p:tgtEl>
                                        <p:attrNameLst>
                                          <p:attrName>style.visibility</p:attrName>
                                        </p:attrNameLst>
                                      </p:cBhvr>
                                      <p:to>
                                        <p:strVal val="visible"/>
                                      </p:to>
                                    </p:set>
                                    <p:animEffect transition="in" filter="fade">
                                      <p:cBhvr>
                                        <p:cTn id="10" dur="500"/>
                                        <p:tgtEl>
                                          <p:spTgt spid="72"/>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par>
                                <p:cTn id="21" presetID="10" presetClass="entr" presetSubtype="0" fill="hold" grpId="0" nodeType="withEffect">
                                  <p:stCondLst>
                                    <p:cond delay="0"/>
                                  </p:stCondLst>
                                  <p:childTnLst>
                                    <p:set>
                                      <p:cBhvr>
                                        <p:cTn id="22" dur="1" fill="hold">
                                          <p:stCondLst>
                                            <p:cond delay="0"/>
                                          </p:stCondLst>
                                        </p:cTn>
                                        <p:tgtEl>
                                          <p:spTgt spid="78"/>
                                        </p:tgtEl>
                                        <p:attrNameLst>
                                          <p:attrName>style.visibility</p:attrName>
                                        </p:attrNameLst>
                                      </p:cBhvr>
                                      <p:to>
                                        <p:strVal val="visible"/>
                                      </p:to>
                                    </p:set>
                                    <p:animEffect transition="in" filter="fade">
                                      <p:cBhvr>
                                        <p:cTn id="23" dur="500"/>
                                        <p:tgtEl>
                                          <p:spTgt spid="78"/>
                                        </p:tgtEl>
                                      </p:cBhvr>
                                    </p:animEffect>
                                  </p:childTnLst>
                                </p:cTn>
                              </p:par>
                              <p:par>
                                <p:cTn id="24" presetID="1" presetClass="exit" presetSubtype="0" fill="hold" grpId="0" nodeType="withEffect">
                                  <p:stCondLst>
                                    <p:cond delay="0"/>
                                  </p:stCondLst>
                                  <p:childTnLst>
                                    <p:set>
                                      <p:cBhvr>
                                        <p:cTn id="25" dur="1" fill="hold">
                                          <p:stCondLst>
                                            <p:cond delay="0"/>
                                          </p:stCondLst>
                                        </p:cTn>
                                        <p:tgtEl>
                                          <p:spTgt spid="75"/>
                                        </p:tgtEl>
                                        <p:attrNameLst>
                                          <p:attrName>style.visibility</p:attrName>
                                        </p:attrNameLst>
                                      </p:cBhvr>
                                      <p:to>
                                        <p:strVal val="hidden"/>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nodeType="clickEffect">
                                  <p:stCondLst>
                                    <p:cond delay="0"/>
                                  </p:stCondLst>
                                  <p:childTnLst>
                                    <p:set>
                                      <p:cBhvr>
                                        <p:cTn id="29" dur="1" fill="hold">
                                          <p:stCondLst>
                                            <p:cond delay="0"/>
                                          </p:stCondLst>
                                        </p:cTn>
                                        <p:tgtEl>
                                          <p:spTgt spid="50"/>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52"/>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nodeType="clickEffect">
                                  <p:stCondLst>
                                    <p:cond delay="0"/>
                                  </p:stCondLst>
                                  <p:childTnLst>
                                    <p:set>
                                      <p:cBhvr>
                                        <p:cTn id="35" dur="1" fill="hold">
                                          <p:stCondLst>
                                            <p:cond delay="0"/>
                                          </p:stCondLst>
                                        </p:cTn>
                                        <p:tgtEl>
                                          <p:spTgt spid="5"/>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63"/>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nodeType="clickEffect">
                                  <p:stCondLst>
                                    <p:cond delay="0"/>
                                  </p:stCondLst>
                                  <p:childTnLst>
                                    <p:set>
                                      <p:cBhvr>
                                        <p:cTn id="41" dur="1" fill="hold">
                                          <p:stCondLst>
                                            <p:cond delay="0"/>
                                          </p:stCondLst>
                                        </p:cTn>
                                        <p:tgtEl>
                                          <p:spTgt spid="68"/>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69"/>
                                        </p:tgtEl>
                                        <p:attrNameLst>
                                          <p:attrName>style.visibility</p:attrName>
                                        </p:attrNameLst>
                                      </p:cBhvr>
                                      <p:to>
                                        <p:strVal val="visible"/>
                                      </p:to>
                                    </p:set>
                                  </p:childTnLst>
                                </p:cTn>
                              </p:par>
                              <p:par>
                                <p:cTn id="44" presetID="1" presetClass="exit" presetSubtype="0" fill="hold" grpId="1" nodeType="withEffect">
                                  <p:stCondLst>
                                    <p:cond delay="0"/>
                                  </p:stCondLst>
                                  <p:childTnLst>
                                    <p:set>
                                      <p:cBhvr>
                                        <p:cTn id="45" dur="1" fill="hold">
                                          <p:stCondLst>
                                            <p:cond delay="0"/>
                                          </p:stCondLst>
                                        </p:cTn>
                                        <p:tgtEl>
                                          <p:spTgt spid="78"/>
                                        </p:tgtEl>
                                        <p:attrNameLst>
                                          <p:attrName>style.visibility</p:attrName>
                                        </p:attrNameLst>
                                      </p:cBhvr>
                                      <p:to>
                                        <p:strVal val="hidden"/>
                                      </p:to>
                                    </p:set>
                                  </p:childTnLst>
                                </p:cTn>
                              </p:par>
                              <p:par>
                                <p:cTn id="46" presetID="10" presetClass="entr" presetSubtype="0" fill="hold" grpId="0" nodeType="withEffect">
                                  <p:stCondLst>
                                    <p:cond delay="0"/>
                                  </p:stCondLst>
                                  <p:childTnLst>
                                    <p:set>
                                      <p:cBhvr>
                                        <p:cTn id="47" dur="1" fill="hold">
                                          <p:stCondLst>
                                            <p:cond delay="0"/>
                                          </p:stCondLst>
                                        </p:cTn>
                                        <p:tgtEl>
                                          <p:spTgt spid="79"/>
                                        </p:tgtEl>
                                        <p:attrNameLst>
                                          <p:attrName>style.visibility</p:attrName>
                                        </p:attrNameLst>
                                      </p:cBhvr>
                                      <p:to>
                                        <p:strVal val="visible"/>
                                      </p:to>
                                    </p:set>
                                    <p:animEffect transition="in" filter="fade">
                                      <p:cBhvr>
                                        <p:cTn id="48" dur="500"/>
                                        <p:tgtEl>
                                          <p:spTgt spid="79"/>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nodeType="clickEffect">
                                  <p:stCondLst>
                                    <p:cond delay="0"/>
                                  </p:stCondLst>
                                  <p:childTnLst>
                                    <p:set>
                                      <p:cBhvr>
                                        <p:cTn id="52" dur="1" fill="hold">
                                          <p:stCondLst>
                                            <p:cond delay="0"/>
                                          </p:stCondLst>
                                        </p:cTn>
                                        <p:tgtEl>
                                          <p:spTgt spid="64"/>
                                        </p:tgtEl>
                                        <p:attrNameLst>
                                          <p:attrName>style.visibility</p:attrName>
                                        </p:attrNameLst>
                                      </p:cBhvr>
                                      <p:to>
                                        <p:strVal val="visible"/>
                                      </p:to>
                                    </p:set>
                                  </p:childTnLst>
                                </p:cTn>
                              </p:par>
                              <p:par>
                                <p:cTn id="53" presetID="10" presetClass="entr" presetSubtype="0" fill="hold" grpId="0" nodeType="withEffect">
                                  <p:stCondLst>
                                    <p:cond delay="0"/>
                                  </p:stCondLst>
                                  <p:childTnLst>
                                    <p:set>
                                      <p:cBhvr>
                                        <p:cTn id="54" dur="1" fill="hold">
                                          <p:stCondLst>
                                            <p:cond delay="0"/>
                                          </p:stCondLst>
                                        </p:cTn>
                                        <p:tgtEl>
                                          <p:spTgt spid="80"/>
                                        </p:tgtEl>
                                        <p:attrNameLst>
                                          <p:attrName>style.visibility</p:attrName>
                                        </p:attrNameLst>
                                      </p:cBhvr>
                                      <p:to>
                                        <p:strVal val="visible"/>
                                      </p:to>
                                    </p:set>
                                    <p:animEffect transition="in" filter="fade">
                                      <p:cBhvr>
                                        <p:cTn id="55" dur="500"/>
                                        <p:tgtEl>
                                          <p:spTgt spid="80"/>
                                        </p:tgtEl>
                                      </p:cBhvr>
                                    </p:animEffect>
                                  </p:childTnLst>
                                </p:cTn>
                              </p:par>
                              <p:par>
                                <p:cTn id="56" presetID="1" presetClass="exit" presetSubtype="0" fill="hold" grpId="1" nodeType="withEffect">
                                  <p:stCondLst>
                                    <p:cond delay="0"/>
                                  </p:stCondLst>
                                  <p:childTnLst>
                                    <p:set>
                                      <p:cBhvr>
                                        <p:cTn id="57" dur="1" fill="hold">
                                          <p:stCondLst>
                                            <p:cond delay="0"/>
                                          </p:stCondLst>
                                        </p:cTn>
                                        <p:tgtEl>
                                          <p:spTgt spid="79"/>
                                        </p:tgtEl>
                                        <p:attrNameLst>
                                          <p:attrName>style.visibility</p:attrName>
                                        </p:attrNameLst>
                                      </p:cBhvr>
                                      <p:to>
                                        <p:strVal val="hidden"/>
                                      </p:to>
                                    </p:set>
                                  </p:childTnLst>
                                </p:cTn>
                              </p:par>
                            </p:childTnLst>
                          </p:cTn>
                        </p:par>
                      </p:childTnLst>
                    </p:cTn>
                  </p:par>
                  <p:par>
                    <p:cTn id="58" fill="hold" nodeType="clickPar">
                      <p:stCondLst>
                        <p:cond delay="indefinite"/>
                      </p:stCondLst>
                      <p:childTnLst>
                        <p:par>
                          <p:cTn id="59" fill="hold" nodeType="withGroup">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71"/>
                                        </p:tgtEl>
                                        <p:attrNameLst>
                                          <p:attrName>style.visibility</p:attrName>
                                        </p:attrNameLst>
                                      </p:cBhvr>
                                      <p:to>
                                        <p:strVal val="visible"/>
                                      </p:to>
                                    </p:set>
                                  </p:childTnLst>
                                </p:cTn>
                              </p:par>
                              <p:par>
                                <p:cTn id="62" presetID="1" presetClass="entr" presetSubtype="0" fill="hold" nodeType="withEffect">
                                  <p:stCondLst>
                                    <p:cond delay="0"/>
                                  </p:stCondLst>
                                  <p:childTnLst>
                                    <p:set>
                                      <p:cBhvr>
                                        <p:cTn id="63"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69" grpId="0"/>
      <p:bldP spid="71" grpId="0"/>
      <p:bldP spid="70" grpId="0" animBg="1"/>
      <p:bldP spid="72" grpId="0" animBg="1"/>
      <p:bldP spid="75" grpId="0" animBg="1"/>
      <p:bldP spid="78" grpId="0" animBg="1"/>
      <p:bldP spid="78" grpId="1" animBg="1"/>
      <p:bldP spid="79" grpId="0" animBg="1"/>
      <p:bldP spid="79" grpId="1" animBg="1"/>
      <p:bldP spid="80" grpId="0" animBg="1"/>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3E6D6750-F81C-4E52-B82D-84D678AE916F}"/>
              </a:ext>
            </a:extLst>
          </p:cNvPr>
          <p:cNvSpPr/>
          <p:nvPr/>
        </p:nvSpPr>
        <p:spPr>
          <a:xfrm>
            <a:off x="3935416" y="1268413"/>
            <a:ext cx="5761037" cy="41767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cxnSp>
        <p:nvCxnSpPr>
          <p:cNvPr id="4" name="Přímá spojnice 3">
            <a:extLst>
              <a:ext uri="{FF2B5EF4-FFF2-40B4-BE49-F238E27FC236}">
                <a16:creationId xmlns:a16="http://schemas.microsoft.com/office/drawing/2014/main" id="{C4630E53-FA54-4410-AECE-61C11EB63465}"/>
              </a:ext>
            </a:extLst>
          </p:cNvPr>
          <p:cNvCxnSpPr/>
          <p:nvPr/>
        </p:nvCxnSpPr>
        <p:spPr>
          <a:xfrm>
            <a:off x="3863975" y="4524375"/>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Přímá spojnice 7">
            <a:extLst>
              <a:ext uri="{FF2B5EF4-FFF2-40B4-BE49-F238E27FC236}">
                <a16:creationId xmlns:a16="http://schemas.microsoft.com/office/drawing/2014/main" id="{153C8C40-07D5-4F45-9B20-CD9A352859EC}"/>
              </a:ext>
            </a:extLst>
          </p:cNvPr>
          <p:cNvCxnSpPr/>
          <p:nvPr/>
        </p:nvCxnSpPr>
        <p:spPr>
          <a:xfrm>
            <a:off x="3792541" y="4494213"/>
            <a:ext cx="1047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Přímá spojnice 11">
            <a:extLst>
              <a:ext uri="{FF2B5EF4-FFF2-40B4-BE49-F238E27FC236}">
                <a16:creationId xmlns:a16="http://schemas.microsoft.com/office/drawing/2014/main" id="{5A54D24F-6B38-4E3F-A994-BBC3733C6838}"/>
              </a:ext>
            </a:extLst>
          </p:cNvPr>
          <p:cNvCxnSpPr/>
          <p:nvPr/>
        </p:nvCxnSpPr>
        <p:spPr>
          <a:xfrm>
            <a:off x="3830641" y="3548063"/>
            <a:ext cx="1047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Přímá spojnice 12">
            <a:extLst>
              <a:ext uri="{FF2B5EF4-FFF2-40B4-BE49-F238E27FC236}">
                <a16:creationId xmlns:a16="http://schemas.microsoft.com/office/drawing/2014/main" id="{87A46221-8E43-4C4A-B221-DD1E2C7A765C}"/>
              </a:ext>
            </a:extLst>
          </p:cNvPr>
          <p:cNvCxnSpPr/>
          <p:nvPr/>
        </p:nvCxnSpPr>
        <p:spPr>
          <a:xfrm>
            <a:off x="3806828" y="2586038"/>
            <a:ext cx="1063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Přímá spojnice 13">
            <a:extLst>
              <a:ext uri="{FF2B5EF4-FFF2-40B4-BE49-F238E27FC236}">
                <a16:creationId xmlns:a16="http://schemas.microsoft.com/office/drawing/2014/main" id="{326B790F-C0EA-407B-89DE-63BA2BD789E2}"/>
              </a:ext>
            </a:extLst>
          </p:cNvPr>
          <p:cNvCxnSpPr/>
          <p:nvPr/>
        </p:nvCxnSpPr>
        <p:spPr>
          <a:xfrm>
            <a:off x="3814763" y="1628775"/>
            <a:ext cx="106362" cy="0"/>
          </a:xfrm>
          <a:prstGeom prst="line">
            <a:avLst/>
          </a:prstGeom>
        </p:spPr>
        <p:style>
          <a:lnRef idx="1">
            <a:schemeClr val="accent1"/>
          </a:lnRef>
          <a:fillRef idx="0">
            <a:schemeClr val="accent1"/>
          </a:fillRef>
          <a:effectRef idx="0">
            <a:schemeClr val="accent1"/>
          </a:effectRef>
          <a:fontRef idx="minor">
            <a:schemeClr val="tx1"/>
          </a:fontRef>
        </p:style>
      </p:cxnSp>
      <p:sp>
        <p:nvSpPr>
          <p:cNvPr id="125960" name="TextovéPole 9">
            <a:extLst>
              <a:ext uri="{FF2B5EF4-FFF2-40B4-BE49-F238E27FC236}">
                <a16:creationId xmlns:a16="http://schemas.microsoft.com/office/drawing/2014/main" id="{620EB209-2C46-4B60-9CE2-7D8D61EA09A9}"/>
              </a:ext>
            </a:extLst>
          </p:cNvPr>
          <p:cNvSpPr txBox="1">
            <a:spLocks noChangeArrowheads="1"/>
          </p:cNvSpPr>
          <p:nvPr/>
        </p:nvSpPr>
        <p:spPr bwMode="auto">
          <a:xfrm>
            <a:off x="3143253" y="431641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1000</a:t>
            </a:r>
          </a:p>
        </p:txBody>
      </p:sp>
      <p:sp>
        <p:nvSpPr>
          <p:cNvPr id="125961" name="TextovéPole 15">
            <a:extLst>
              <a:ext uri="{FF2B5EF4-FFF2-40B4-BE49-F238E27FC236}">
                <a16:creationId xmlns:a16="http://schemas.microsoft.com/office/drawing/2014/main" id="{347B30DC-6F01-4020-804B-E417A35B49FC}"/>
              </a:ext>
            </a:extLst>
          </p:cNvPr>
          <p:cNvSpPr txBox="1">
            <a:spLocks noChangeArrowheads="1"/>
          </p:cNvSpPr>
          <p:nvPr/>
        </p:nvSpPr>
        <p:spPr bwMode="auto">
          <a:xfrm>
            <a:off x="3138491" y="3355975"/>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2000</a:t>
            </a:r>
          </a:p>
        </p:txBody>
      </p:sp>
      <p:sp>
        <p:nvSpPr>
          <p:cNvPr id="125962" name="TextovéPole 16">
            <a:extLst>
              <a:ext uri="{FF2B5EF4-FFF2-40B4-BE49-F238E27FC236}">
                <a16:creationId xmlns:a16="http://schemas.microsoft.com/office/drawing/2014/main" id="{4BFC33E0-CDB4-40D6-AFFF-E4B0C33FD9E9}"/>
              </a:ext>
            </a:extLst>
          </p:cNvPr>
          <p:cNvSpPr txBox="1">
            <a:spLocks noChangeArrowheads="1"/>
          </p:cNvSpPr>
          <p:nvPr/>
        </p:nvSpPr>
        <p:spPr bwMode="auto">
          <a:xfrm>
            <a:off x="3184528" y="241141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3000</a:t>
            </a:r>
          </a:p>
        </p:txBody>
      </p:sp>
      <p:sp>
        <p:nvSpPr>
          <p:cNvPr id="125963" name="TextovéPole 17">
            <a:extLst>
              <a:ext uri="{FF2B5EF4-FFF2-40B4-BE49-F238E27FC236}">
                <a16:creationId xmlns:a16="http://schemas.microsoft.com/office/drawing/2014/main" id="{ED1ED794-E043-46C0-8F11-F3C657E1884D}"/>
              </a:ext>
            </a:extLst>
          </p:cNvPr>
          <p:cNvSpPr txBox="1">
            <a:spLocks noChangeArrowheads="1"/>
          </p:cNvSpPr>
          <p:nvPr/>
        </p:nvSpPr>
        <p:spPr bwMode="auto">
          <a:xfrm>
            <a:off x="3187703" y="145256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4000</a:t>
            </a:r>
          </a:p>
        </p:txBody>
      </p:sp>
      <p:sp>
        <p:nvSpPr>
          <p:cNvPr id="125964" name="TextovéPole 18">
            <a:extLst>
              <a:ext uri="{FF2B5EF4-FFF2-40B4-BE49-F238E27FC236}">
                <a16:creationId xmlns:a16="http://schemas.microsoft.com/office/drawing/2014/main" id="{EEC93823-3CF7-4AA7-98CA-98E353997DE3}"/>
              </a:ext>
            </a:extLst>
          </p:cNvPr>
          <p:cNvSpPr txBox="1">
            <a:spLocks noChangeArrowheads="1"/>
          </p:cNvSpPr>
          <p:nvPr/>
        </p:nvSpPr>
        <p:spPr bwMode="auto">
          <a:xfrm>
            <a:off x="3778250" y="5795963"/>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0</a:t>
            </a:r>
          </a:p>
        </p:txBody>
      </p:sp>
      <p:sp>
        <p:nvSpPr>
          <p:cNvPr id="125965" name="TextovéPole 19">
            <a:extLst>
              <a:ext uri="{FF2B5EF4-FFF2-40B4-BE49-F238E27FC236}">
                <a16:creationId xmlns:a16="http://schemas.microsoft.com/office/drawing/2014/main" id="{12044CD4-6910-411E-A4C0-2CC08612689B}"/>
              </a:ext>
            </a:extLst>
          </p:cNvPr>
          <p:cNvSpPr txBox="1">
            <a:spLocks noChangeArrowheads="1"/>
          </p:cNvSpPr>
          <p:nvPr/>
        </p:nvSpPr>
        <p:spPr bwMode="auto">
          <a:xfrm>
            <a:off x="4295775"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a:t>
            </a:r>
          </a:p>
        </p:txBody>
      </p:sp>
      <p:sp>
        <p:nvSpPr>
          <p:cNvPr id="125966" name="TextovéPole 20">
            <a:extLst>
              <a:ext uri="{FF2B5EF4-FFF2-40B4-BE49-F238E27FC236}">
                <a16:creationId xmlns:a16="http://schemas.microsoft.com/office/drawing/2014/main" id="{D548E56B-B0E8-48AB-8F55-12F0F6FBFC89}"/>
              </a:ext>
            </a:extLst>
          </p:cNvPr>
          <p:cNvSpPr txBox="1">
            <a:spLocks noChangeArrowheads="1"/>
          </p:cNvSpPr>
          <p:nvPr/>
        </p:nvSpPr>
        <p:spPr bwMode="auto">
          <a:xfrm>
            <a:off x="4862513"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20</a:t>
            </a:r>
          </a:p>
        </p:txBody>
      </p:sp>
      <p:sp>
        <p:nvSpPr>
          <p:cNvPr id="125967" name="TextovéPole 21">
            <a:extLst>
              <a:ext uri="{FF2B5EF4-FFF2-40B4-BE49-F238E27FC236}">
                <a16:creationId xmlns:a16="http://schemas.microsoft.com/office/drawing/2014/main" id="{A82FB5E8-B4E3-4BBE-B77C-E34B116E2BB7}"/>
              </a:ext>
            </a:extLst>
          </p:cNvPr>
          <p:cNvSpPr txBox="1">
            <a:spLocks noChangeArrowheads="1"/>
          </p:cNvSpPr>
          <p:nvPr/>
        </p:nvSpPr>
        <p:spPr bwMode="auto">
          <a:xfrm>
            <a:off x="5435600"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30</a:t>
            </a:r>
          </a:p>
        </p:txBody>
      </p:sp>
      <p:sp>
        <p:nvSpPr>
          <p:cNvPr id="125968" name="TextovéPole 22">
            <a:extLst>
              <a:ext uri="{FF2B5EF4-FFF2-40B4-BE49-F238E27FC236}">
                <a16:creationId xmlns:a16="http://schemas.microsoft.com/office/drawing/2014/main" id="{76DDFB55-63D2-4ABA-862B-15AF0E6D1D95}"/>
              </a:ext>
            </a:extLst>
          </p:cNvPr>
          <p:cNvSpPr txBox="1">
            <a:spLocks noChangeArrowheads="1"/>
          </p:cNvSpPr>
          <p:nvPr/>
        </p:nvSpPr>
        <p:spPr bwMode="auto">
          <a:xfrm>
            <a:off x="600868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40</a:t>
            </a:r>
          </a:p>
        </p:txBody>
      </p:sp>
      <p:sp>
        <p:nvSpPr>
          <p:cNvPr id="125969" name="TextovéPole 23">
            <a:extLst>
              <a:ext uri="{FF2B5EF4-FFF2-40B4-BE49-F238E27FC236}">
                <a16:creationId xmlns:a16="http://schemas.microsoft.com/office/drawing/2014/main" id="{57E8C202-A1DD-4C57-A8E3-68BD80909940}"/>
              </a:ext>
            </a:extLst>
          </p:cNvPr>
          <p:cNvSpPr txBox="1">
            <a:spLocks noChangeArrowheads="1"/>
          </p:cNvSpPr>
          <p:nvPr/>
        </p:nvSpPr>
        <p:spPr bwMode="auto">
          <a:xfrm>
            <a:off x="6589713"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50</a:t>
            </a:r>
          </a:p>
        </p:txBody>
      </p:sp>
      <p:sp>
        <p:nvSpPr>
          <p:cNvPr id="125970" name="TextovéPole 24">
            <a:extLst>
              <a:ext uri="{FF2B5EF4-FFF2-40B4-BE49-F238E27FC236}">
                <a16:creationId xmlns:a16="http://schemas.microsoft.com/office/drawing/2014/main" id="{F3FBFD63-5EB6-45DD-BD13-955721DE29DE}"/>
              </a:ext>
            </a:extLst>
          </p:cNvPr>
          <p:cNvSpPr txBox="1">
            <a:spLocks noChangeArrowheads="1"/>
          </p:cNvSpPr>
          <p:nvPr/>
        </p:nvSpPr>
        <p:spPr bwMode="auto">
          <a:xfrm>
            <a:off x="717073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60</a:t>
            </a:r>
          </a:p>
        </p:txBody>
      </p:sp>
      <p:sp>
        <p:nvSpPr>
          <p:cNvPr id="125971" name="TextovéPole 25">
            <a:extLst>
              <a:ext uri="{FF2B5EF4-FFF2-40B4-BE49-F238E27FC236}">
                <a16:creationId xmlns:a16="http://schemas.microsoft.com/office/drawing/2014/main" id="{5C410B4C-F96B-4050-B70E-A140A43D9B9E}"/>
              </a:ext>
            </a:extLst>
          </p:cNvPr>
          <p:cNvSpPr txBox="1">
            <a:spLocks noChangeArrowheads="1"/>
          </p:cNvSpPr>
          <p:nvPr/>
        </p:nvSpPr>
        <p:spPr bwMode="auto">
          <a:xfrm>
            <a:off x="773588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70</a:t>
            </a:r>
          </a:p>
        </p:txBody>
      </p:sp>
      <p:sp>
        <p:nvSpPr>
          <p:cNvPr id="125972" name="TextovéPole 26">
            <a:extLst>
              <a:ext uri="{FF2B5EF4-FFF2-40B4-BE49-F238E27FC236}">
                <a16:creationId xmlns:a16="http://schemas.microsoft.com/office/drawing/2014/main" id="{8B08D2EA-6C99-4376-BD45-EFCA5815721C}"/>
              </a:ext>
            </a:extLst>
          </p:cNvPr>
          <p:cNvSpPr txBox="1">
            <a:spLocks noChangeArrowheads="1"/>
          </p:cNvSpPr>
          <p:nvPr/>
        </p:nvSpPr>
        <p:spPr bwMode="auto">
          <a:xfrm>
            <a:off x="8308975"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80</a:t>
            </a:r>
          </a:p>
        </p:txBody>
      </p:sp>
      <p:sp>
        <p:nvSpPr>
          <p:cNvPr id="125973" name="TextovéPole 27">
            <a:extLst>
              <a:ext uri="{FF2B5EF4-FFF2-40B4-BE49-F238E27FC236}">
                <a16:creationId xmlns:a16="http://schemas.microsoft.com/office/drawing/2014/main" id="{EAF444B6-C707-4B3F-B26D-BB7C87EDE0F3}"/>
              </a:ext>
            </a:extLst>
          </p:cNvPr>
          <p:cNvSpPr txBox="1">
            <a:spLocks noChangeArrowheads="1"/>
          </p:cNvSpPr>
          <p:nvPr/>
        </p:nvSpPr>
        <p:spPr bwMode="auto">
          <a:xfrm>
            <a:off x="8878888" y="5580063"/>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90</a:t>
            </a:r>
          </a:p>
        </p:txBody>
      </p:sp>
      <p:sp>
        <p:nvSpPr>
          <p:cNvPr id="125974" name="TextovéPole 28">
            <a:extLst>
              <a:ext uri="{FF2B5EF4-FFF2-40B4-BE49-F238E27FC236}">
                <a16:creationId xmlns:a16="http://schemas.microsoft.com/office/drawing/2014/main" id="{5FCE6719-A3E6-42C7-B16B-AEEF61FDF300}"/>
              </a:ext>
            </a:extLst>
          </p:cNvPr>
          <p:cNvSpPr txBox="1">
            <a:spLocks noChangeArrowheads="1"/>
          </p:cNvSpPr>
          <p:nvPr/>
        </p:nvSpPr>
        <p:spPr bwMode="auto">
          <a:xfrm>
            <a:off x="9409116" y="5578475"/>
            <a:ext cx="5693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100</a:t>
            </a:r>
          </a:p>
        </p:txBody>
      </p:sp>
      <p:sp>
        <p:nvSpPr>
          <p:cNvPr id="125975" name="TextovéPole 29">
            <a:extLst>
              <a:ext uri="{FF2B5EF4-FFF2-40B4-BE49-F238E27FC236}">
                <a16:creationId xmlns:a16="http://schemas.microsoft.com/office/drawing/2014/main" id="{D35D746D-CFB6-401F-94E1-86437A7C40E2}"/>
              </a:ext>
            </a:extLst>
          </p:cNvPr>
          <p:cNvSpPr txBox="1">
            <a:spLocks noChangeArrowheads="1"/>
          </p:cNvSpPr>
          <p:nvPr/>
        </p:nvSpPr>
        <p:spPr bwMode="auto">
          <a:xfrm>
            <a:off x="3536950" y="5260975"/>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0</a:t>
            </a:r>
          </a:p>
        </p:txBody>
      </p:sp>
      <p:cxnSp>
        <p:nvCxnSpPr>
          <p:cNvPr id="15" name="Přímá spojnice 14">
            <a:extLst>
              <a:ext uri="{FF2B5EF4-FFF2-40B4-BE49-F238E27FC236}">
                <a16:creationId xmlns:a16="http://schemas.microsoft.com/office/drawing/2014/main" id="{C8F81137-A1BB-4E33-9E4D-90867221FFBC}"/>
              </a:ext>
            </a:extLst>
          </p:cNvPr>
          <p:cNvCxnSpPr/>
          <p:nvPr/>
        </p:nvCxnSpPr>
        <p:spPr>
          <a:xfrm flipH="1">
            <a:off x="3935413" y="5445125"/>
            <a:ext cx="0" cy="18415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Přímá spojnice 32">
            <a:extLst>
              <a:ext uri="{FF2B5EF4-FFF2-40B4-BE49-F238E27FC236}">
                <a16:creationId xmlns:a16="http://schemas.microsoft.com/office/drawing/2014/main" id="{3A1BF714-DF39-415D-B102-91D5CDF31E41}"/>
              </a:ext>
            </a:extLst>
          </p:cNvPr>
          <p:cNvCxnSpPr/>
          <p:nvPr/>
        </p:nvCxnSpPr>
        <p:spPr>
          <a:xfrm>
            <a:off x="4511675"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Přímá spojnice 33">
            <a:extLst>
              <a:ext uri="{FF2B5EF4-FFF2-40B4-BE49-F238E27FC236}">
                <a16:creationId xmlns:a16="http://schemas.microsoft.com/office/drawing/2014/main" id="{0DEF8561-42C1-4432-A069-7DF2C72D555C}"/>
              </a:ext>
            </a:extLst>
          </p:cNvPr>
          <p:cNvCxnSpPr/>
          <p:nvPr/>
        </p:nvCxnSpPr>
        <p:spPr>
          <a:xfrm>
            <a:off x="50800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Přímá spojnice 34">
            <a:extLst>
              <a:ext uri="{FF2B5EF4-FFF2-40B4-BE49-F238E27FC236}">
                <a16:creationId xmlns:a16="http://schemas.microsoft.com/office/drawing/2014/main" id="{7380698C-469E-46DE-ACAE-65FF3B21056F}"/>
              </a:ext>
            </a:extLst>
          </p:cNvPr>
          <p:cNvCxnSpPr/>
          <p:nvPr/>
        </p:nvCxnSpPr>
        <p:spPr>
          <a:xfrm>
            <a:off x="564673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Přímá spojnice 50">
            <a:extLst>
              <a:ext uri="{FF2B5EF4-FFF2-40B4-BE49-F238E27FC236}">
                <a16:creationId xmlns:a16="http://schemas.microsoft.com/office/drawing/2014/main" id="{27AC939B-3988-45B4-A137-DF87531A5B67}"/>
              </a:ext>
            </a:extLst>
          </p:cNvPr>
          <p:cNvCxnSpPr/>
          <p:nvPr/>
        </p:nvCxnSpPr>
        <p:spPr>
          <a:xfrm>
            <a:off x="6232525"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Přímá spojnice 54">
            <a:extLst>
              <a:ext uri="{FF2B5EF4-FFF2-40B4-BE49-F238E27FC236}">
                <a16:creationId xmlns:a16="http://schemas.microsoft.com/office/drawing/2014/main" id="{ADAA384D-93EA-484C-85EB-C344247A1CBA}"/>
              </a:ext>
            </a:extLst>
          </p:cNvPr>
          <p:cNvCxnSpPr/>
          <p:nvPr/>
        </p:nvCxnSpPr>
        <p:spPr>
          <a:xfrm>
            <a:off x="68087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Přímá spojnice 55">
            <a:extLst>
              <a:ext uri="{FF2B5EF4-FFF2-40B4-BE49-F238E27FC236}">
                <a16:creationId xmlns:a16="http://schemas.microsoft.com/office/drawing/2014/main" id="{84DE1C17-0445-4CEB-B7BF-6EB9137046A3}"/>
              </a:ext>
            </a:extLst>
          </p:cNvPr>
          <p:cNvCxnSpPr/>
          <p:nvPr/>
        </p:nvCxnSpPr>
        <p:spPr>
          <a:xfrm>
            <a:off x="73914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Přímá spojnice 56">
            <a:extLst>
              <a:ext uri="{FF2B5EF4-FFF2-40B4-BE49-F238E27FC236}">
                <a16:creationId xmlns:a16="http://schemas.microsoft.com/office/drawing/2014/main" id="{E3CEA7E9-C60B-4AB4-BFDF-D9C6F2D93131}"/>
              </a:ext>
            </a:extLst>
          </p:cNvPr>
          <p:cNvCxnSpPr/>
          <p:nvPr/>
        </p:nvCxnSpPr>
        <p:spPr>
          <a:xfrm>
            <a:off x="79756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Přímá spojnice 57">
            <a:extLst>
              <a:ext uri="{FF2B5EF4-FFF2-40B4-BE49-F238E27FC236}">
                <a16:creationId xmlns:a16="http://schemas.microsoft.com/office/drawing/2014/main" id="{C29C32CC-E774-4EF7-9C04-08A4328A1685}"/>
              </a:ext>
            </a:extLst>
          </p:cNvPr>
          <p:cNvCxnSpPr/>
          <p:nvPr/>
        </p:nvCxnSpPr>
        <p:spPr>
          <a:xfrm>
            <a:off x="85359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Přímá spojnice 58">
            <a:extLst>
              <a:ext uri="{FF2B5EF4-FFF2-40B4-BE49-F238E27FC236}">
                <a16:creationId xmlns:a16="http://schemas.microsoft.com/office/drawing/2014/main" id="{CD95E4A3-A0DC-49E1-8B53-426B19D8E5CE}"/>
              </a:ext>
            </a:extLst>
          </p:cNvPr>
          <p:cNvCxnSpPr/>
          <p:nvPr/>
        </p:nvCxnSpPr>
        <p:spPr>
          <a:xfrm>
            <a:off x="91201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Přímá spojnice 59">
            <a:extLst>
              <a:ext uri="{FF2B5EF4-FFF2-40B4-BE49-F238E27FC236}">
                <a16:creationId xmlns:a16="http://schemas.microsoft.com/office/drawing/2014/main" id="{3EE9FB92-9F0D-4830-A98B-0F05E097FB34}"/>
              </a:ext>
            </a:extLst>
          </p:cNvPr>
          <p:cNvCxnSpPr/>
          <p:nvPr/>
        </p:nvCxnSpPr>
        <p:spPr>
          <a:xfrm>
            <a:off x="97043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5988" name="TextovéPole 4">
            <a:extLst>
              <a:ext uri="{FF2B5EF4-FFF2-40B4-BE49-F238E27FC236}">
                <a16:creationId xmlns:a16="http://schemas.microsoft.com/office/drawing/2014/main" id="{B7477E79-3070-461F-BBED-FD3BD298D69A}"/>
              </a:ext>
            </a:extLst>
          </p:cNvPr>
          <p:cNvSpPr txBox="1">
            <a:spLocks noChangeArrowheads="1"/>
          </p:cNvSpPr>
          <p:nvPr/>
        </p:nvSpPr>
        <p:spPr bwMode="auto">
          <a:xfrm>
            <a:off x="4440238" y="476250"/>
            <a:ext cx="5067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a:t>Fick principle:  VO</a:t>
            </a:r>
            <a:r>
              <a:rPr lang="cs-CZ" altLang="cs-CZ" sz="2000" b="1" baseline="-25000"/>
              <a:t>2</a:t>
            </a:r>
            <a:r>
              <a:rPr lang="cs-CZ" altLang="cs-CZ" sz="2000" b="1"/>
              <a:t> = Q x [CaO</a:t>
            </a:r>
            <a:r>
              <a:rPr lang="cs-CZ" altLang="cs-CZ" sz="2000" b="1" baseline="-25000"/>
              <a:t>2</a:t>
            </a:r>
            <a:r>
              <a:rPr lang="cs-CZ" altLang="cs-CZ" sz="2000" b="1"/>
              <a:t> – CvO</a:t>
            </a:r>
            <a:r>
              <a:rPr lang="cs-CZ" altLang="cs-CZ" sz="2000" b="1" baseline="-25000"/>
              <a:t>2</a:t>
            </a:r>
            <a:r>
              <a:rPr lang="cs-CZ" altLang="cs-CZ" sz="2000" b="1"/>
              <a:t>]</a:t>
            </a:r>
          </a:p>
        </p:txBody>
      </p:sp>
      <p:sp>
        <p:nvSpPr>
          <p:cNvPr id="125989" name="TextovéPole 47">
            <a:extLst>
              <a:ext uri="{FF2B5EF4-FFF2-40B4-BE49-F238E27FC236}">
                <a16:creationId xmlns:a16="http://schemas.microsoft.com/office/drawing/2014/main" id="{6A0398F0-68CB-4E8A-AC9A-A4CD1AC3F2E7}"/>
              </a:ext>
            </a:extLst>
          </p:cNvPr>
          <p:cNvSpPr txBox="1">
            <a:spLocks noChangeArrowheads="1"/>
          </p:cNvSpPr>
          <p:nvPr/>
        </p:nvSpPr>
        <p:spPr bwMode="auto">
          <a:xfrm>
            <a:off x="6159503" y="2041525"/>
            <a:ext cx="11031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VO</a:t>
            </a:r>
            <a:r>
              <a:rPr lang="cs-CZ" altLang="cs-CZ" baseline="-25000"/>
              <a:t>2</a:t>
            </a:r>
            <a:r>
              <a:rPr lang="cs-CZ" altLang="cs-CZ"/>
              <a:t> max</a:t>
            </a:r>
            <a:endParaRPr lang="cs-CZ" altLang="cs-CZ" baseline="-25000"/>
          </a:p>
        </p:txBody>
      </p:sp>
      <p:cxnSp>
        <p:nvCxnSpPr>
          <p:cNvPr id="43" name="Přímá spojnice 42">
            <a:extLst>
              <a:ext uri="{FF2B5EF4-FFF2-40B4-BE49-F238E27FC236}">
                <a16:creationId xmlns:a16="http://schemas.microsoft.com/office/drawing/2014/main" id="{6ACF6559-3519-4966-BDAA-4183087B20E2}"/>
              </a:ext>
            </a:extLst>
          </p:cNvPr>
          <p:cNvCxnSpPr>
            <a:cxnSpLocks/>
            <a:endCxn id="79" idx="3"/>
          </p:cNvCxnSpPr>
          <p:nvPr/>
        </p:nvCxnSpPr>
        <p:spPr>
          <a:xfrm flipV="1">
            <a:off x="3935416" y="3472515"/>
            <a:ext cx="749695" cy="197261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Přímá spojnice 6">
            <a:extLst>
              <a:ext uri="{FF2B5EF4-FFF2-40B4-BE49-F238E27FC236}">
                <a16:creationId xmlns:a16="http://schemas.microsoft.com/office/drawing/2014/main" id="{C87CA893-90AE-42DF-8D06-38EC5671758F}"/>
              </a:ext>
            </a:extLst>
          </p:cNvPr>
          <p:cNvCxnSpPr/>
          <p:nvPr/>
        </p:nvCxnSpPr>
        <p:spPr>
          <a:xfrm>
            <a:off x="4008441" y="3432175"/>
            <a:ext cx="2224087" cy="0"/>
          </a:xfrm>
          <a:prstGeom prst="line">
            <a:avLst/>
          </a:prstGeom>
          <a:ln w="12700">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Přímá spojnice 35">
            <a:extLst>
              <a:ext uri="{FF2B5EF4-FFF2-40B4-BE49-F238E27FC236}">
                <a16:creationId xmlns:a16="http://schemas.microsoft.com/office/drawing/2014/main" id="{2790B615-3060-44E6-BCF4-A01CFB88C923}"/>
              </a:ext>
            </a:extLst>
          </p:cNvPr>
          <p:cNvCxnSpPr/>
          <p:nvPr/>
        </p:nvCxnSpPr>
        <p:spPr>
          <a:xfrm>
            <a:off x="6232525" y="3429003"/>
            <a:ext cx="0" cy="2005013"/>
          </a:xfrm>
          <a:prstGeom prst="line">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4" name="Přímá spojnice se šipkou 53">
            <a:extLst>
              <a:ext uri="{FF2B5EF4-FFF2-40B4-BE49-F238E27FC236}">
                <a16:creationId xmlns:a16="http://schemas.microsoft.com/office/drawing/2014/main" id="{7AF40EC3-DD97-47D9-A94D-07080E4B8FA0}"/>
              </a:ext>
            </a:extLst>
          </p:cNvPr>
          <p:cNvCxnSpPr/>
          <p:nvPr/>
        </p:nvCxnSpPr>
        <p:spPr>
          <a:xfrm flipH="1">
            <a:off x="6240466" y="3411538"/>
            <a:ext cx="1017587" cy="1746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5995" name="TextovéPole 61">
            <a:extLst>
              <a:ext uri="{FF2B5EF4-FFF2-40B4-BE49-F238E27FC236}">
                <a16:creationId xmlns:a16="http://schemas.microsoft.com/office/drawing/2014/main" id="{68B54865-791C-4349-BEFC-70A29C1A41BC}"/>
              </a:ext>
            </a:extLst>
          </p:cNvPr>
          <p:cNvSpPr txBox="1">
            <a:spLocks noChangeArrowheads="1"/>
          </p:cNvSpPr>
          <p:nvPr/>
        </p:nvSpPr>
        <p:spPr bwMode="auto">
          <a:xfrm>
            <a:off x="7248525" y="3203575"/>
            <a:ext cx="6030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VO</a:t>
            </a:r>
            <a:r>
              <a:rPr lang="cs-CZ" altLang="cs-CZ" baseline="-25000"/>
              <a:t>2</a:t>
            </a:r>
          </a:p>
        </p:txBody>
      </p:sp>
      <p:sp>
        <p:nvSpPr>
          <p:cNvPr id="52" name="TextovéPole 51">
            <a:extLst>
              <a:ext uri="{FF2B5EF4-FFF2-40B4-BE49-F238E27FC236}">
                <a16:creationId xmlns:a16="http://schemas.microsoft.com/office/drawing/2014/main" id="{51555DBB-9A9A-4758-89D2-AA1C1CF85B19}"/>
              </a:ext>
            </a:extLst>
          </p:cNvPr>
          <p:cNvSpPr txBox="1">
            <a:spLocks noChangeArrowheads="1"/>
          </p:cNvSpPr>
          <p:nvPr/>
        </p:nvSpPr>
        <p:spPr bwMode="auto">
          <a:xfrm>
            <a:off x="6497641" y="2759075"/>
            <a:ext cx="11031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VO</a:t>
            </a:r>
            <a:r>
              <a:rPr lang="cs-CZ" altLang="cs-CZ" baseline="-25000"/>
              <a:t>2</a:t>
            </a:r>
            <a:r>
              <a:rPr lang="cs-CZ" altLang="cs-CZ"/>
              <a:t> max</a:t>
            </a:r>
            <a:endParaRPr lang="cs-CZ" altLang="cs-CZ" baseline="-25000"/>
          </a:p>
        </p:txBody>
      </p:sp>
      <p:cxnSp>
        <p:nvCxnSpPr>
          <p:cNvPr id="64" name="Přímá spojnice 63">
            <a:extLst>
              <a:ext uri="{FF2B5EF4-FFF2-40B4-BE49-F238E27FC236}">
                <a16:creationId xmlns:a16="http://schemas.microsoft.com/office/drawing/2014/main" id="{E00D0109-EB65-4B5A-8D0B-A7BBE5691A71}"/>
              </a:ext>
            </a:extLst>
          </p:cNvPr>
          <p:cNvCxnSpPr/>
          <p:nvPr/>
        </p:nvCxnSpPr>
        <p:spPr>
          <a:xfrm>
            <a:off x="4568825" y="3852866"/>
            <a:ext cx="7938" cy="1584325"/>
          </a:xfrm>
          <a:prstGeom prst="line">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5" name="Přímá spojnice se šipkou 64">
            <a:extLst>
              <a:ext uri="{FF2B5EF4-FFF2-40B4-BE49-F238E27FC236}">
                <a16:creationId xmlns:a16="http://schemas.microsoft.com/office/drawing/2014/main" id="{DF620688-38B7-4C35-98E0-65A4D1944ED7}"/>
              </a:ext>
            </a:extLst>
          </p:cNvPr>
          <p:cNvCxnSpPr/>
          <p:nvPr/>
        </p:nvCxnSpPr>
        <p:spPr>
          <a:xfrm>
            <a:off x="3611131" y="3796002"/>
            <a:ext cx="928688"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9" name="TextovéPole 68">
            <a:extLst>
              <a:ext uri="{FF2B5EF4-FFF2-40B4-BE49-F238E27FC236}">
                <a16:creationId xmlns:a16="http://schemas.microsoft.com/office/drawing/2014/main" id="{687DF1C0-D518-47E7-82B4-AFC8D67586E3}"/>
              </a:ext>
            </a:extLst>
          </p:cNvPr>
          <p:cNvSpPr txBox="1">
            <a:spLocks noChangeArrowheads="1"/>
          </p:cNvSpPr>
          <p:nvPr/>
        </p:nvSpPr>
        <p:spPr bwMode="auto">
          <a:xfrm>
            <a:off x="4337050" y="5876925"/>
            <a:ext cx="10493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1600"/>
              <a:t>crit. PvO</a:t>
            </a:r>
            <a:r>
              <a:rPr lang="cs-CZ" altLang="cs-CZ" sz="1600" baseline="-25000"/>
              <a:t>2</a:t>
            </a:r>
          </a:p>
        </p:txBody>
      </p:sp>
      <p:sp>
        <p:nvSpPr>
          <p:cNvPr id="71" name="TextovéPole 70">
            <a:extLst>
              <a:ext uri="{FF2B5EF4-FFF2-40B4-BE49-F238E27FC236}">
                <a16:creationId xmlns:a16="http://schemas.microsoft.com/office/drawing/2014/main" id="{F944678E-B4E4-4412-B87B-A90A549B4922}"/>
              </a:ext>
            </a:extLst>
          </p:cNvPr>
          <p:cNvSpPr txBox="1">
            <a:spLocks noChangeArrowheads="1"/>
          </p:cNvSpPr>
          <p:nvPr/>
        </p:nvSpPr>
        <p:spPr bwMode="auto">
          <a:xfrm>
            <a:off x="2616926" y="3587317"/>
            <a:ext cx="11031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dirty="0"/>
              <a:t>VO</a:t>
            </a:r>
            <a:r>
              <a:rPr lang="cs-CZ" altLang="cs-CZ" baseline="-25000" dirty="0"/>
              <a:t>2</a:t>
            </a:r>
            <a:r>
              <a:rPr lang="cs-CZ" altLang="cs-CZ" dirty="0"/>
              <a:t> </a:t>
            </a:r>
            <a:r>
              <a:rPr lang="cs-CZ" altLang="cs-CZ" dirty="0" err="1"/>
              <a:t>max</a:t>
            </a:r>
            <a:endParaRPr lang="cs-CZ" altLang="cs-CZ" baseline="-25000" dirty="0"/>
          </a:p>
        </p:txBody>
      </p:sp>
      <p:sp>
        <p:nvSpPr>
          <p:cNvPr id="3" name="Šipka dolů 2">
            <a:extLst>
              <a:ext uri="{FF2B5EF4-FFF2-40B4-BE49-F238E27FC236}">
                <a16:creationId xmlns:a16="http://schemas.microsoft.com/office/drawing/2014/main" id="{FFB226E1-08D6-4160-8839-B4EB496AE91D}"/>
              </a:ext>
            </a:extLst>
          </p:cNvPr>
          <p:cNvSpPr/>
          <p:nvPr/>
        </p:nvSpPr>
        <p:spPr>
          <a:xfrm>
            <a:off x="8328025" y="1989138"/>
            <a:ext cx="361950" cy="823912"/>
          </a:xfrm>
          <a:prstGeom prst="downArrow">
            <a:avLst/>
          </a:prstGeom>
        </p:spPr>
        <p:style>
          <a:lnRef idx="1">
            <a:schemeClr val="accent2"/>
          </a:lnRef>
          <a:fillRef idx="2">
            <a:schemeClr val="accent2"/>
          </a:fillRef>
          <a:effectRef idx="1">
            <a:schemeClr val="accent2"/>
          </a:effectRef>
          <a:fontRef idx="minor">
            <a:schemeClr val="dk1"/>
          </a:fontRef>
        </p:style>
        <p:txBody>
          <a:bodyPr anchor="ctr"/>
          <a:lstStyle/>
          <a:p>
            <a:pPr algn="ctr" eaLnBrk="1" hangingPunct="1">
              <a:defRPr/>
            </a:pPr>
            <a:endParaRPr lang="cs-CZ"/>
          </a:p>
        </p:txBody>
      </p:sp>
      <p:sp>
        <p:nvSpPr>
          <p:cNvPr id="66" name="TextovéPole 65">
            <a:extLst>
              <a:ext uri="{FF2B5EF4-FFF2-40B4-BE49-F238E27FC236}">
                <a16:creationId xmlns:a16="http://schemas.microsoft.com/office/drawing/2014/main" id="{28F590AD-C7F6-4C90-ACA9-0D3A4B8D3D7D}"/>
              </a:ext>
            </a:extLst>
          </p:cNvPr>
          <p:cNvSpPr txBox="1"/>
          <p:nvPr/>
        </p:nvSpPr>
        <p:spPr>
          <a:xfrm>
            <a:off x="7751763" y="2843213"/>
            <a:ext cx="1584280" cy="369332"/>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eaLnBrk="1" hangingPunct="1">
              <a:defRPr/>
            </a:pPr>
            <a:r>
              <a:rPr lang="cs-CZ" dirty="0"/>
              <a:t>CaO2 </a:t>
            </a:r>
            <a:r>
              <a:rPr lang="cs-CZ" dirty="0" err="1"/>
              <a:t>decrease</a:t>
            </a:r>
            <a:endParaRPr lang="cs-CZ" dirty="0"/>
          </a:p>
        </p:txBody>
      </p:sp>
      <p:cxnSp>
        <p:nvCxnSpPr>
          <p:cNvPr id="47" name="Přímá spojnice 46">
            <a:extLst>
              <a:ext uri="{FF2B5EF4-FFF2-40B4-BE49-F238E27FC236}">
                <a16:creationId xmlns:a16="http://schemas.microsoft.com/office/drawing/2014/main" id="{35BFF94C-0C2C-4BAD-BDC1-6D70E70D6F1A}"/>
              </a:ext>
            </a:extLst>
          </p:cNvPr>
          <p:cNvCxnSpPr/>
          <p:nvPr/>
        </p:nvCxnSpPr>
        <p:spPr>
          <a:xfrm>
            <a:off x="5232400" y="3419478"/>
            <a:ext cx="0" cy="2005013"/>
          </a:xfrm>
          <a:prstGeom prst="line">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8" name="Přímá spojnice 67">
            <a:extLst>
              <a:ext uri="{FF2B5EF4-FFF2-40B4-BE49-F238E27FC236}">
                <a16:creationId xmlns:a16="http://schemas.microsoft.com/office/drawing/2014/main" id="{CDD912A7-07DD-4690-B93E-55CF905F4E4D}"/>
              </a:ext>
            </a:extLst>
          </p:cNvPr>
          <p:cNvCxnSpPr/>
          <p:nvPr/>
        </p:nvCxnSpPr>
        <p:spPr>
          <a:xfrm>
            <a:off x="4704485" y="3429003"/>
            <a:ext cx="0" cy="2551113"/>
          </a:xfrm>
          <a:prstGeom prst="line">
            <a:avLst/>
          </a:prstGeom>
          <a:ln w="12700">
            <a:solidFill>
              <a:schemeClr val="tx1"/>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1" name="TextovéPole 40">
            <a:extLst>
              <a:ext uri="{FF2B5EF4-FFF2-40B4-BE49-F238E27FC236}">
                <a16:creationId xmlns:a16="http://schemas.microsoft.com/office/drawing/2014/main" id="{997BF55A-9E19-40A9-A9AB-D55EE5CC1BB3}"/>
              </a:ext>
            </a:extLst>
          </p:cNvPr>
          <p:cNvSpPr txBox="1"/>
          <p:nvPr/>
        </p:nvSpPr>
        <p:spPr>
          <a:xfrm>
            <a:off x="6497638" y="1395416"/>
            <a:ext cx="2961580" cy="646331"/>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pPr eaLnBrk="1" hangingPunct="1">
              <a:defRPr/>
            </a:pPr>
            <a:r>
              <a:rPr lang="cs-CZ" dirty="0"/>
              <a:t>PaO2 </a:t>
            </a:r>
            <a:r>
              <a:rPr lang="cs-CZ" dirty="0" err="1"/>
              <a:t>decrease</a:t>
            </a:r>
            <a:endParaRPr lang="cs-CZ" dirty="0"/>
          </a:p>
          <a:p>
            <a:pPr eaLnBrk="1" hangingPunct="1">
              <a:defRPr/>
            </a:pPr>
            <a:r>
              <a:rPr lang="cs-CZ" dirty="0" err="1"/>
              <a:t>or</a:t>
            </a:r>
            <a:r>
              <a:rPr lang="cs-CZ" dirty="0"/>
              <a:t> </a:t>
            </a:r>
            <a:r>
              <a:rPr lang="cs-CZ" dirty="0" err="1"/>
              <a:t>Hb</a:t>
            </a:r>
            <a:r>
              <a:rPr lang="cs-CZ" dirty="0"/>
              <a:t> </a:t>
            </a:r>
            <a:r>
              <a:rPr lang="cs-CZ" dirty="0" err="1"/>
              <a:t>concentration</a:t>
            </a:r>
            <a:r>
              <a:rPr lang="cs-CZ" dirty="0"/>
              <a:t> </a:t>
            </a:r>
            <a:r>
              <a:rPr lang="cs-CZ" dirty="0" err="1"/>
              <a:t>decrease</a:t>
            </a:r>
            <a:endParaRPr lang="cs-CZ" dirty="0"/>
          </a:p>
        </p:txBody>
      </p:sp>
      <p:sp>
        <p:nvSpPr>
          <p:cNvPr id="126011" name="TextovéPole 30">
            <a:extLst>
              <a:ext uri="{FF2B5EF4-FFF2-40B4-BE49-F238E27FC236}">
                <a16:creationId xmlns:a16="http://schemas.microsoft.com/office/drawing/2014/main" id="{BE2F8EA8-1B21-4D0D-A058-7913B6CED531}"/>
              </a:ext>
            </a:extLst>
          </p:cNvPr>
          <p:cNvSpPr txBox="1">
            <a:spLocks noChangeArrowheads="1"/>
          </p:cNvSpPr>
          <p:nvPr/>
        </p:nvSpPr>
        <p:spPr bwMode="auto">
          <a:xfrm>
            <a:off x="5280028" y="6159500"/>
            <a:ext cx="26209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a:t>Venous PO2, mmHg</a:t>
            </a:r>
          </a:p>
        </p:txBody>
      </p:sp>
      <p:sp>
        <p:nvSpPr>
          <p:cNvPr id="126012" name="TextovéPole 60">
            <a:extLst>
              <a:ext uri="{FF2B5EF4-FFF2-40B4-BE49-F238E27FC236}">
                <a16:creationId xmlns:a16="http://schemas.microsoft.com/office/drawing/2014/main" id="{F4B2D6CB-9C7A-4954-B15D-6770BC52A0D1}"/>
              </a:ext>
            </a:extLst>
          </p:cNvPr>
          <p:cNvSpPr txBox="1">
            <a:spLocks noChangeArrowheads="1"/>
          </p:cNvSpPr>
          <p:nvPr/>
        </p:nvSpPr>
        <p:spPr bwMode="auto">
          <a:xfrm rot="16200000">
            <a:off x="246857" y="3391694"/>
            <a:ext cx="45958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cs-CZ" sz="2000" b="1"/>
              <a:t>Oxygen consumption (VO2) ml / min</a:t>
            </a:r>
            <a:endParaRPr lang="cs-CZ" altLang="cs-CZ" sz="2000" b="1"/>
          </a:p>
        </p:txBody>
      </p:sp>
      <p:sp>
        <p:nvSpPr>
          <p:cNvPr id="70" name="Šipka dolů 2">
            <a:extLst>
              <a:ext uri="{FF2B5EF4-FFF2-40B4-BE49-F238E27FC236}">
                <a16:creationId xmlns:a16="http://schemas.microsoft.com/office/drawing/2014/main" id="{400949A2-4170-488C-8405-9189BF46BC6D}"/>
              </a:ext>
            </a:extLst>
          </p:cNvPr>
          <p:cNvSpPr/>
          <p:nvPr/>
        </p:nvSpPr>
        <p:spPr>
          <a:xfrm>
            <a:off x="8314242" y="3221327"/>
            <a:ext cx="361950" cy="823912"/>
          </a:xfrm>
          <a:prstGeom prst="downArrow">
            <a:avLst/>
          </a:prstGeom>
        </p:spPr>
        <p:style>
          <a:lnRef idx="1">
            <a:schemeClr val="accent2"/>
          </a:lnRef>
          <a:fillRef idx="2">
            <a:schemeClr val="accent2"/>
          </a:fillRef>
          <a:effectRef idx="1">
            <a:schemeClr val="accent2"/>
          </a:effectRef>
          <a:fontRef idx="minor">
            <a:schemeClr val="dk1"/>
          </a:fontRef>
        </p:style>
        <p:txBody>
          <a:bodyPr anchor="ctr"/>
          <a:lstStyle/>
          <a:p>
            <a:pPr algn="ctr" eaLnBrk="1" hangingPunct="1">
              <a:defRPr/>
            </a:pPr>
            <a:endParaRPr lang="cs-CZ"/>
          </a:p>
        </p:txBody>
      </p:sp>
      <p:sp>
        <p:nvSpPr>
          <p:cNvPr id="72" name="TextovéPole 71">
            <a:extLst>
              <a:ext uri="{FF2B5EF4-FFF2-40B4-BE49-F238E27FC236}">
                <a16:creationId xmlns:a16="http://schemas.microsoft.com/office/drawing/2014/main" id="{51F63C23-3D5F-4F12-8F48-9207B9BA5225}"/>
              </a:ext>
            </a:extLst>
          </p:cNvPr>
          <p:cNvSpPr txBox="1"/>
          <p:nvPr/>
        </p:nvSpPr>
        <p:spPr>
          <a:xfrm>
            <a:off x="7439027" y="4059796"/>
            <a:ext cx="2260299" cy="646331"/>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wrap="square">
            <a:spAutoFit/>
          </a:bodyPr>
          <a:lstStyle/>
          <a:p>
            <a:pPr algn="ctr" eaLnBrk="1" hangingPunct="1">
              <a:defRPr/>
            </a:pPr>
            <a:r>
              <a:rPr lang="cs-CZ" dirty="0">
                <a:solidFill>
                  <a:schemeClr val="bg1"/>
                </a:solidFill>
              </a:rPr>
              <a:t>Oxygen </a:t>
            </a:r>
            <a:r>
              <a:rPr lang="cs-CZ" dirty="0" err="1">
                <a:solidFill>
                  <a:schemeClr val="bg1"/>
                </a:solidFill>
              </a:rPr>
              <a:t>Delivery</a:t>
            </a:r>
            <a:r>
              <a:rPr lang="cs-CZ" dirty="0">
                <a:solidFill>
                  <a:schemeClr val="bg1"/>
                </a:solidFill>
              </a:rPr>
              <a:t> </a:t>
            </a:r>
            <a:r>
              <a:rPr lang="cs-CZ" dirty="0" err="1">
                <a:solidFill>
                  <a:schemeClr val="bg1"/>
                </a:solidFill>
              </a:rPr>
              <a:t>decrease</a:t>
            </a:r>
            <a:endParaRPr lang="cs-CZ" dirty="0">
              <a:solidFill>
                <a:schemeClr val="bg1"/>
              </a:solidFill>
            </a:endParaRPr>
          </a:p>
        </p:txBody>
      </p:sp>
      <p:sp>
        <p:nvSpPr>
          <p:cNvPr id="80" name="Ovál 79">
            <a:extLst>
              <a:ext uri="{FF2B5EF4-FFF2-40B4-BE49-F238E27FC236}">
                <a16:creationId xmlns:a16="http://schemas.microsoft.com/office/drawing/2014/main" id="{2B09CBAE-CDA7-44C4-BC58-D33385C032E2}"/>
              </a:ext>
            </a:extLst>
          </p:cNvPr>
          <p:cNvSpPr/>
          <p:nvPr/>
        </p:nvSpPr>
        <p:spPr>
          <a:xfrm>
            <a:off x="4522504" y="3750330"/>
            <a:ext cx="69709" cy="7489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cxnSp>
        <p:nvCxnSpPr>
          <p:cNvPr id="81" name="Přímá spojnice 80">
            <a:extLst>
              <a:ext uri="{FF2B5EF4-FFF2-40B4-BE49-F238E27FC236}">
                <a16:creationId xmlns:a16="http://schemas.microsoft.com/office/drawing/2014/main" id="{FAF3D614-B6B8-4C46-9444-12626D2BF554}"/>
              </a:ext>
            </a:extLst>
          </p:cNvPr>
          <p:cNvCxnSpPr>
            <a:cxnSpLocks/>
          </p:cNvCxnSpPr>
          <p:nvPr/>
        </p:nvCxnSpPr>
        <p:spPr>
          <a:xfrm>
            <a:off x="4714878" y="3434128"/>
            <a:ext cx="145963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78" name="Ovál 77">
            <a:extLst>
              <a:ext uri="{FF2B5EF4-FFF2-40B4-BE49-F238E27FC236}">
                <a16:creationId xmlns:a16="http://schemas.microsoft.com/office/drawing/2014/main" id="{754DD7C4-93EC-4BD1-92DE-E8479575C9FF}"/>
              </a:ext>
            </a:extLst>
          </p:cNvPr>
          <p:cNvSpPr/>
          <p:nvPr/>
        </p:nvSpPr>
        <p:spPr>
          <a:xfrm>
            <a:off x="5192133" y="3394728"/>
            <a:ext cx="69709" cy="7489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9" name="Ovál 78">
            <a:extLst>
              <a:ext uri="{FF2B5EF4-FFF2-40B4-BE49-F238E27FC236}">
                <a16:creationId xmlns:a16="http://schemas.microsoft.com/office/drawing/2014/main" id="{F4353FDD-266C-427E-8512-C83885879A68}"/>
              </a:ext>
            </a:extLst>
          </p:cNvPr>
          <p:cNvSpPr/>
          <p:nvPr/>
        </p:nvSpPr>
        <p:spPr>
          <a:xfrm>
            <a:off x="4674902" y="3408588"/>
            <a:ext cx="69709" cy="7489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5" name="Ovál 74">
            <a:extLst>
              <a:ext uri="{FF2B5EF4-FFF2-40B4-BE49-F238E27FC236}">
                <a16:creationId xmlns:a16="http://schemas.microsoft.com/office/drawing/2014/main" id="{71A87922-F1FF-4939-9754-3E8C2FCFC7CE}"/>
              </a:ext>
            </a:extLst>
          </p:cNvPr>
          <p:cNvSpPr/>
          <p:nvPr/>
        </p:nvSpPr>
        <p:spPr>
          <a:xfrm>
            <a:off x="6174511" y="3401298"/>
            <a:ext cx="69709" cy="7489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Tree>
    <p:extLst>
      <p:ext uri="{BB962C8B-B14F-4D97-AF65-F5344CB8AC3E}">
        <p14:creationId xmlns:p14="http://schemas.microsoft.com/office/powerpoint/2010/main" val="37456145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BEFF3"/>
        </a:solidFill>
        <a:effectLst/>
      </p:bgPr>
    </p:bg>
    <p:spTree>
      <p:nvGrpSpPr>
        <p:cNvPr id="1" name=""/>
        <p:cNvGrpSpPr/>
        <p:nvPr/>
      </p:nvGrpSpPr>
      <p:grpSpPr>
        <a:xfrm>
          <a:off x="0" y="0"/>
          <a:ext cx="0" cy="0"/>
          <a:chOff x="0" y="0"/>
          <a:chExt cx="0" cy="0"/>
        </a:xfrm>
      </p:grpSpPr>
      <p:pic>
        <p:nvPicPr>
          <p:cNvPr id="27650" name="Picture 4" descr="sejmout002">
            <a:extLst>
              <a:ext uri="{FF2B5EF4-FFF2-40B4-BE49-F238E27FC236}">
                <a16:creationId xmlns:a16="http://schemas.microsoft.com/office/drawing/2014/main" id="{6F653069-69B8-8827-E4D8-87A2447B50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769" t="12216" r="4408" b="6287"/>
          <a:stretch>
            <a:fillRect/>
          </a:stretch>
        </p:blipFill>
        <p:spPr bwMode="auto">
          <a:xfrm>
            <a:off x="1524000" y="1"/>
            <a:ext cx="9144000" cy="694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8CA641E2-F4A7-42B3-8C0F-DB42DAD236FA}"/>
              </a:ext>
            </a:extLst>
          </p:cNvPr>
          <p:cNvSpPr/>
          <p:nvPr/>
        </p:nvSpPr>
        <p:spPr>
          <a:xfrm>
            <a:off x="3935416" y="1268413"/>
            <a:ext cx="5761037" cy="41767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cxnSp>
        <p:nvCxnSpPr>
          <p:cNvPr id="4" name="Přímá spojnice 3">
            <a:extLst>
              <a:ext uri="{FF2B5EF4-FFF2-40B4-BE49-F238E27FC236}">
                <a16:creationId xmlns:a16="http://schemas.microsoft.com/office/drawing/2014/main" id="{35D1ED8F-FD25-48AC-84E3-5ACC1E9CC78D}"/>
              </a:ext>
            </a:extLst>
          </p:cNvPr>
          <p:cNvCxnSpPr/>
          <p:nvPr/>
        </p:nvCxnSpPr>
        <p:spPr>
          <a:xfrm>
            <a:off x="3863975" y="4524375"/>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Přímá spojnice 7">
            <a:extLst>
              <a:ext uri="{FF2B5EF4-FFF2-40B4-BE49-F238E27FC236}">
                <a16:creationId xmlns:a16="http://schemas.microsoft.com/office/drawing/2014/main" id="{06C8F092-7C6D-4997-823D-0B6B34817054}"/>
              </a:ext>
            </a:extLst>
          </p:cNvPr>
          <p:cNvCxnSpPr/>
          <p:nvPr/>
        </p:nvCxnSpPr>
        <p:spPr>
          <a:xfrm>
            <a:off x="3792541" y="4494213"/>
            <a:ext cx="1047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Přímá spojnice 11">
            <a:extLst>
              <a:ext uri="{FF2B5EF4-FFF2-40B4-BE49-F238E27FC236}">
                <a16:creationId xmlns:a16="http://schemas.microsoft.com/office/drawing/2014/main" id="{052F4017-2FED-4469-9B17-1489C8023EF7}"/>
              </a:ext>
            </a:extLst>
          </p:cNvPr>
          <p:cNvCxnSpPr/>
          <p:nvPr/>
        </p:nvCxnSpPr>
        <p:spPr>
          <a:xfrm>
            <a:off x="3830641" y="3548063"/>
            <a:ext cx="1047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Přímá spojnice 12">
            <a:extLst>
              <a:ext uri="{FF2B5EF4-FFF2-40B4-BE49-F238E27FC236}">
                <a16:creationId xmlns:a16="http://schemas.microsoft.com/office/drawing/2014/main" id="{4DB641A0-D049-4CE2-898B-C810B313CF56}"/>
              </a:ext>
            </a:extLst>
          </p:cNvPr>
          <p:cNvCxnSpPr/>
          <p:nvPr/>
        </p:nvCxnSpPr>
        <p:spPr>
          <a:xfrm>
            <a:off x="3806828" y="2586038"/>
            <a:ext cx="1063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Přímá spojnice 13">
            <a:extLst>
              <a:ext uri="{FF2B5EF4-FFF2-40B4-BE49-F238E27FC236}">
                <a16:creationId xmlns:a16="http://schemas.microsoft.com/office/drawing/2014/main" id="{85E2BCA8-4D44-4F8E-B476-80B286CE7C37}"/>
              </a:ext>
            </a:extLst>
          </p:cNvPr>
          <p:cNvCxnSpPr/>
          <p:nvPr/>
        </p:nvCxnSpPr>
        <p:spPr>
          <a:xfrm>
            <a:off x="3814763" y="1628775"/>
            <a:ext cx="106362" cy="0"/>
          </a:xfrm>
          <a:prstGeom prst="line">
            <a:avLst/>
          </a:prstGeom>
        </p:spPr>
        <p:style>
          <a:lnRef idx="1">
            <a:schemeClr val="accent1"/>
          </a:lnRef>
          <a:fillRef idx="0">
            <a:schemeClr val="accent1"/>
          </a:fillRef>
          <a:effectRef idx="0">
            <a:schemeClr val="accent1"/>
          </a:effectRef>
          <a:fontRef idx="minor">
            <a:schemeClr val="tx1"/>
          </a:fontRef>
        </p:style>
      </p:cxnSp>
      <p:sp>
        <p:nvSpPr>
          <p:cNvPr id="126984" name="TextovéPole 9">
            <a:extLst>
              <a:ext uri="{FF2B5EF4-FFF2-40B4-BE49-F238E27FC236}">
                <a16:creationId xmlns:a16="http://schemas.microsoft.com/office/drawing/2014/main" id="{A98F7596-F3FE-4CD8-B5A6-055F5683ABCF}"/>
              </a:ext>
            </a:extLst>
          </p:cNvPr>
          <p:cNvSpPr txBox="1">
            <a:spLocks noChangeArrowheads="1"/>
          </p:cNvSpPr>
          <p:nvPr/>
        </p:nvSpPr>
        <p:spPr bwMode="auto">
          <a:xfrm>
            <a:off x="3143253" y="431641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1000</a:t>
            </a:r>
          </a:p>
        </p:txBody>
      </p:sp>
      <p:sp>
        <p:nvSpPr>
          <p:cNvPr id="126985" name="TextovéPole 15">
            <a:extLst>
              <a:ext uri="{FF2B5EF4-FFF2-40B4-BE49-F238E27FC236}">
                <a16:creationId xmlns:a16="http://schemas.microsoft.com/office/drawing/2014/main" id="{0265DB57-1716-4AC9-9D02-59E5F1F5DFFA}"/>
              </a:ext>
            </a:extLst>
          </p:cNvPr>
          <p:cNvSpPr txBox="1">
            <a:spLocks noChangeArrowheads="1"/>
          </p:cNvSpPr>
          <p:nvPr/>
        </p:nvSpPr>
        <p:spPr bwMode="auto">
          <a:xfrm>
            <a:off x="3138491" y="3355975"/>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2000</a:t>
            </a:r>
          </a:p>
        </p:txBody>
      </p:sp>
      <p:sp>
        <p:nvSpPr>
          <p:cNvPr id="126986" name="TextovéPole 16">
            <a:extLst>
              <a:ext uri="{FF2B5EF4-FFF2-40B4-BE49-F238E27FC236}">
                <a16:creationId xmlns:a16="http://schemas.microsoft.com/office/drawing/2014/main" id="{5A97DA71-5864-4B00-947B-9E6F06972FD1}"/>
              </a:ext>
            </a:extLst>
          </p:cNvPr>
          <p:cNvSpPr txBox="1">
            <a:spLocks noChangeArrowheads="1"/>
          </p:cNvSpPr>
          <p:nvPr/>
        </p:nvSpPr>
        <p:spPr bwMode="auto">
          <a:xfrm>
            <a:off x="3184528" y="241141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3000</a:t>
            </a:r>
          </a:p>
        </p:txBody>
      </p:sp>
      <p:sp>
        <p:nvSpPr>
          <p:cNvPr id="126987" name="TextovéPole 17">
            <a:extLst>
              <a:ext uri="{FF2B5EF4-FFF2-40B4-BE49-F238E27FC236}">
                <a16:creationId xmlns:a16="http://schemas.microsoft.com/office/drawing/2014/main" id="{B78F9337-24E0-4444-8055-34F5ACFB85A3}"/>
              </a:ext>
            </a:extLst>
          </p:cNvPr>
          <p:cNvSpPr txBox="1">
            <a:spLocks noChangeArrowheads="1"/>
          </p:cNvSpPr>
          <p:nvPr/>
        </p:nvSpPr>
        <p:spPr bwMode="auto">
          <a:xfrm>
            <a:off x="3187703" y="1452563"/>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4000</a:t>
            </a:r>
          </a:p>
        </p:txBody>
      </p:sp>
      <p:sp>
        <p:nvSpPr>
          <p:cNvPr id="126988" name="TextovéPole 18">
            <a:extLst>
              <a:ext uri="{FF2B5EF4-FFF2-40B4-BE49-F238E27FC236}">
                <a16:creationId xmlns:a16="http://schemas.microsoft.com/office/drawing/2014/main" id="{35BB13D1-5F06-49C8-9BF0-618D14C0D923}"/>
              </a:ext>
            </a:extLst>
          </p:cNvPr>
          <p:cNvSpPr txBox="1">
            <a:spLocks noChangeArrowheads="1"/>
          </p:cNvSpPr>
          <p:nvPr/>
        </p:nvSpPr>
        <p:spPr bwMode="auto">
          <a:xfrm>
            <a:off x="3778250" y="5795963"/>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0</a:t>
            </a:r>
          </a:p>
        </p:txBody>
      </p:sp>
      <p:sp>
        <p:nvSpPr>
          <p:cNvPr id="126989" name="TextovéPole 19">
            <a:extLst>
              <a:ext uri="{FF2B5EF4-FFF2-40B4-BE49-F238E27FC236}">
                <a16:creationId xmlns:a16="http://schemas.microsoft.com/office/drawing/2014/main" id="{B0361BF4-7040-4B7C-BE08-1AB91B437070}"/>
              </a:ext>
            </a:extLst>
          </p:cNvPr>
          <p:cNvSpPr txBox="1">
            <a:spLocks noChangeArrowheads="1"/>
          </p:cNvSpPr>
          <p:nvPr/>
        </p:nvSpPr>
        <p:spPr bwMode="auto">
          <a:xfrm>
            <a:off x="4295775"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a:t>
            </a:r>
          </a:p>
        </p:txBody>
      </p:sp>
      <p:sp>
        <p:nvSpPr>
          <p:cNvPr id="126990" name="TextovéPole 20">
            <a:extLst>
              <a:ext uri="{FF2B5EF4-FFF2-40B4-BE49-F238E27FC236}">
                <a16:creationId xmlns:a16="http://schemas.microsoft.com/office/drawing/2014/main" id="{3F085023-E655-41D0-BCF0-E005FCC7D6D9}"/>
              </a:ext>
            </a:extLst>
          </p:cNvPr>
          <p:cNvSpPr txBox="1">
            <a:spLocks noChangeArrowheads="1"/>
          </p:cNvSpPr>
          <p:nvPr/>
        </p:nvSpPr>
        <p:spPr bwMode="auto">
          <a:xfrm>
            <a:off x="4862513"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20</a:t>
            </a:r>
          </a:p>
        </p:txBody>
      </p:sp>
      <p:sp>
        <p:nvSpPr>
          <p:cNvPr id="126991" name="TextovéPole 21">
            <a:extLst>
              <a:ext uri="{FF2B5EF4-FFF2-40B4-BE49-F238E27FC236}">
                <a16:creationId xmlns:a16="http://schemas.microsoft.com/office/drawing/2014/main" id="{180759E3-15DF-46BB-BDC6-17CFD44D6A32}"/>
              </a:ext>
            </a:extLst>
          </p:cNvPr>
          <p:cNvSpPr txBox="1">
            <a:spLocks noChangeArrowheads="1"/>
          </p:cNvSpPr>
          <p:nvPr/>
        </p:nvSpPr>
        <p:spPr bwMode="auto">
          <a:xfrm>
            <a:off x="5435600"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30</a:t>
            </a:r>
          </a:p>
        </p:txBody>
      </p:sp>
      <p:sp>
        <p:nvSpPr>
          <p:cNvPr id="126992" name="TextovéPole 22">
            <a:extLst>
              <a:ext uri="{FF2B5EF4-FFF2-40B4-BE49-F238E27FC236}">
                <a16:creationId xmlns:a16="http://schemas.microsoft.com/office/drawing/2014/main" id="{1F1B1D2B-6777-4473-9F1B-B804A7D86692}"/>
              </a:ext>
            </a:extLst>
          </p:cNvPr>
          <p:cNvSpPr txBox="1">
            <a:spLocks noChangeArrowheads="1"/>
          </p:cNvSpPr>
          <p:nvPr/>
        </p:nvSpPr>
        <p:spPr bwMode="auto">
          <a:xfrm>
            <a:off x="600868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40</a:t>
            </a:r>
          </a:p>
        </p:txBody>
      </p:sp>
      <p:sp>
        <p:nvSpPr>
          <p:cNvPr id="126993" name="TextovéPole 23">
            <a:extLst>
              <a:ext uri="{FF2B5EF4-FFF2-40B4-BE49-F238E27FC236}">
                <a16:creationId xmlns:a16="http://schemas.microsoft.com/office/drawing/2014/main" id="{56826819-6A7A-4598-8F85-C0757CF4CAEE}"/>
              </a:ext>
            </a:extLst>
          </p:cNvPr>
          <p:cNvSpPr txBox="1">
            <a:spLocks noChangeArrowheads="1"/>
          </p:cNvSpPr>
          <p:nvPr/>
        </p:nvSpPr>
        <p:spPr bwMode="auto">
          <a:xfrm>
            <a:off x="6589713"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50</a:t>
            </a:r>
          </a:p>
        </p:txBody>
      </p:sp>
      <p:sp>
        <p:nvSpPr>
          <p:cNvPr id="126994" name="TextovéPole 24">
            <a:extLst>
              <a:ext uri="{FF2B5EF4-FFF2-40B4-BE49-F238E27FC236}">
                <a16:creationId xmlns:a16="http://schemas.microsoft.com/office/drawing/2014/main" id="{80A1D6ED-6DDE-4438-8D7C-C2C8114FDE43}"/>
              </a:ext>
            </a:extLst>
          </p:cNvPr>
          <p:cNvSpPr txBox="1">
            <a:spLocks noChangeArrowheads="1"/>
          </p:cNvSpPr>
          <p:nvPr/>
        </p:nvSpPr>
        <p:spPr bwMode="auto">
          <a:xfrm>
            <a:off x="717073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60</a:t>
            </a:r>
          </a:p>
        </p:txBody>
      </p:sp>
      <p:sp>
        <p:nvSpPr>
          <p:cNvPr id="126995" name="TextovéPole 25">
            <a:extLst>
              <a:ext uri="{FF2B5EF4-FFF2-40B4-BE49-F238E27FC236}">
                <a16:creationId xmlns:a16="http://schemas.microsoft.com/office/drawing/2014/main" id="{9A3A9F55-7C23-42BB-8B11-DFF7E8CE0E32}"/>
              </a:ext>
            </a:extLst>
          </p:cNvPr>
          <p:cNvSpPr txBox="1">
            <a:spLocks noChangeArrowheads="1"/>
          </p:cNvSpPr>
          <p:nvPr/>
        </p:nvSpPr>
        <p:spPr bwMode="auto">
          <a:xfrm>
            <a:off x="7735888"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70</a:t>
            </a:r>
          </a:p>
        </p:txBody>
      </p:sp>
      <p:sp>
        <p:nvSpPr>
          <p:cNvPr id="126996" name="TextovéPole 26">
            <a:extLst>
              <a:ext uri="{FF2B5EF4-FFF2-40B4-BE49-F238E27FC236}">
                <a16:creationId xmlns:a16="http://schemas.microsoft.com/office/drawing/2014/main" id="{E7F088C7-FD83-4249-B2E6-0646556E39BF}"/>
              </a:ext>
            </a:extLst>
          </p:cNvPr>
          <p:cNvSpPr txBox="1">
            <a:spLocks noChangeArrowheads="1"/>
          </p:cNvSpPr>
          <p:nvPr/>
        </p:nvSpPr>
        <p:spPr bwMode="auto">
          <a:xfrm>
            <a:off x="8308975" y="5581650"/>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80</a:t>
            </a:r>
          </a:p>
        </p:txBody>
      </p:sp>
      <p:sp>
        <p:nvSpPr>
          <p:cNvPr id="126997" name="TextovéPole 27">
            <a:extLst>
              <a:ext uri="{FF2B5EF4-FFF2-40B4-BE49-F238E27FC236}">
                <a16:creationId xmlns:a16="http://schemas.microsoft.com/office/drawing/2014/main" id="{804C1E28-B86A-481E-A596-6FA4EBE6041E}"/>
              </a:ext>
            </a:extLst>
          </p:cNvPr>
          <p:cNvSpPr txBox="1">
            <a:spLocks noChangeArrowheads="1"/>
          </p:cNvSpPr>
          <p:nvPr/>
        </p:nvSpPr>
        <p:spPr bwMode="auto">
          <a:xfrm>
            <a:off x="8878888" y="5580063"/>
            <a:ext cx="44114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90</a:t>
            </a:r>
          </a:p>
        </p:txBody>
      </p:sp>
      <p:sp>
        <p:nvSpPr>
          <p:cNvPr id="126998" name="TextovéPole 28">
            <a:extLst>
              <a:ext uri="{FF2B5EF4-FFF2-40B4-BE49-F238E27FC236}">
                <a16:creationId xmlns:a16="http://schemas.microsoft.com/office/drawing/2014/main" id="{04EFBF41-F38A-403E-BEE7-43F419E01D7F}"/>
              </a:ext>
            </a:extLst>
          </p:cNvPr>
          <p:cNvSpPr txBox="1">
            <a:spLocks noChangeArrowheads="1"/>
          </p:cNvSpPr>
          <p:nvPr/>
        </p:nvSpPr>
        <p:spPr bwMode="auto">
          <a:xfrm>
            <a:off x="9409116" y="5578475"/>
            <a:ext cx="5693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100</a:t>
            </a:r>
          </a:p>
        </p:txBody>
      </p:sp>
      <p:sp>
        <p:nvSpPr>
          <p:cNvPr id="126999" name="TextovéPole 29">
            <a:extLst>
              <a:ext uri="{FF2B5EF4-FFF2-40B4-BE49-F238E27FC236}">
                <a16:creationId xmlns:a16="http://schemas.microsoft.com/office/drawing/2014/main" id="{8231BA41-F7A0-4671-B33B-912E923936CB}"/>
              </a:ext>
            </a:extLst>
          </p:cNvPr>
          <p:cNvSpPr txBox="1">
            <a:spLocks noChangeArrowheads="1"/>
          </p:cNvSpPr>
          <p:nvPr/>
        </p:nvSpPr>
        <p:spPr bwMode="auto">
          <a:xfrm>
            <a:off x="3536950" y="5260975"/>
            <a:ext cx="31290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0</a:t>
            </a:r>
          </a:p>
        </p:txBody>
      </p:sp>
      <p:cxnSp>
        <p:nvCxnSpPr>
          <p:cNvPr id="15" name="Přímá spojnice 14">
            <a:extLst>
              <a:ext uri="{FF2B5EF4-FFF2-40B4-BE49-F238E27FC236}">
                <a16:creationId xmlns:a16="http://schemas.microsoft.com/office/drawing/2014/main" id="{C6D10D05-CD31-44B1-A41F-D8B0D572826F}"/>
              </a:ext>
            </a:extLst>
          </p:cNvPr>
          <p:cNvCxnSpPr/>
          <p:nvPr/>
        </p:nvCxnSpPr>
        <p:spPr>
          <a:xfrm flipH="1">
            <a:off x="3935413" y="5445125"/>
            <a:ext cx="0" cy="1841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Přímá spojnice 32">
            <a:extLst>
              <a:ext uri="{FF2B5EF4-FFF2-40B4-BE49-F238E27FC236}">
                <a16:creationId xmlns:a16="http://schemas.microsoft.com/office/drawing/2014/main" id="{2F67B792-D5C0-4B34-A042-AFBDF2C9C3E8}"/>
              </a:ext>
            </a:extLst>
          </p:cNvPr>
          <p:cNvCxnSpPr/>
          <p:nvPr/>
        </p:nvCxnSpPr>
        <p:spPr>
          <a:xfrm>
            <a:off x="4511675"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Přímá spojnice 33">
            <a:extLst>
              <a:ext uri="{FF2B5EF4-FFF2-40B4-BE49-F238E27FC236}">
                <a16:creationId xmlns:a16="http://schemas.microsoft.com/office/drawing/2014/main" id="{48C77524-DD9C-4D8E-9505-340B1A2FA6B5}"/>
              </a:ext>
            </a:extLst>
          </p:cNvPr>
          <p:cNvCxnSpPr/>
          <p:nvPr/>
        </p:nvCxnSpPr>
        <p:spPr>
          <a:xfrm>
            <a:off x="50800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Přímá spojnice 34">
            <a:extLst>
              <a:ext uri="{FF2B5EF4-FFF2-40B4-BE49-F238E27FC236}">
                <a16:creationId xmlns:a16="http://schemas.microsoft.com/office/drawing/2014/main" id="{06EA03F6-1A7D-4BFE-A49C-1916F56C2B7B}"/>
              </a:ext>
            </a:extLst>
          </p:cNvPr>
          <p:cNvCxnSpPr/>
          <p:nvPr/>
        </p:nvCxnSpPr>
        <p:spPr>
          <a:xfrm>
            <a:off x="564673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Přímá spojnice 50">
            <a:extLst>
              <a:ext uri="{FF2B5EF4-FFF2-40B4-BE49-F238E27FC236}">
                <a16:creationId xmlns:a16="http://schemas.microsoft.com/office/drawing/2014/main" id="{0F9A581A-A44E-4FC1-9326-67694E3AB546}"/>
              </a:ext>
            </a:extLst>
          </p:cNvPr>
          <p:cNvCxnSpPr/>
          <p:nvPr/>
        </p:nvCxnSpPr>
        <p:spPr>
          <a:xfrm>
            <a:off x="6232525"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Přímá spojnice 54">
            <a:extLst>
              <a:ext uri="{FF2B5EF4-FFF2-40B4-BE49-F238E27FC236}">
                <a16:creationId xmlns:a16="http://schemas.microsoft.com/office/drawing/2014/main" id="{4FD591B5-21F5-43AE-A9F1-3C904E972221}"/>
              </a:ext>
            </a:extLst>
          </p:cNvPr>
          <p:cNvCxnSpPr/>
          <p:nvPr/>
        </p:nvCxnSpPr>
        <p:spPr>
          <a:xfrm>
            <a:off x="68087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Přímá spojnice 55">
            <a:extLst>
              <a:ext uri="{FF2B5EF4-FFF2-40B4-BE49-F238E27FC236}">
                <a16:creationId xmlns:a16="http://schemas.microsoft.com/office/drawing/2014/main" id="{0A993BE0-CCB9-4008-A057-6C1B3D791076}"/>
              </a:ext>
            </a:extLst>
          </p:cNvPr>
          <p:cNvCxnSpPr/>
          <p:nvPr/>
        </p:nvCxnSpPr>
        <p:spPr>
          <a:xfrm>
            <a:off x="73914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Přímá spojnice 56">
            <a:extLst>
              <a:ext uri="{FF2B5EF4-FFF2-40B4-BE49-F238E27FC236}">
                <a16:creationId xmlns:a16="http://schemas.microsoft.com/office/drawing/2014/main" id="{7260A9E2-F92B-4183-A66F-3EE5B2D61E7C}"/>
              </a:ext>
            </a:extLst>
          </p:cNvPr>
          <p:cNvCxnSpPr/>
          <p:nvPr/>
        </p:nvCxnSpPr>
        <p:spPr>
          <a:xfrm>
            <a:off x="7975600"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Přímá spojnice 57">
            <a:extLst>
              <a:ext uri="{FF2B5EF4-FFF2-40B4-BE49-F238E27FC236}">
                <a16:creationId xmlns:a16="http://schemas.microsoft.com/office/drawing/2014/main" id="{F0E16793-9369-4C8E-8CA4-27119E448AAF}"/>
              </a:ext>
            </a:extLst>
          </p:cNvPr>
          <p:cNvCxnSpPr/>
          <p:nvPr/>
        </p:nvCxnSpPr>
        <p:spPr>
          <a:xfrm>
            <a:off x="85359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Přímá spojnice 58">
            <a:extLst>
              <a:ext uri="{FF2B5EF4-FFF2-40B4-BE49-F238E27FC236}">
                <a16:creationId xmlns:a16="http://schemas.microsoft.com/office/drawing/2014/main" id="{50399B68-62AD-4F1C-A004-F7355AACE0FA}"/>
              </a:ext>
            </a:extLst>
          </p:cNvPr>
          <p:cNvCxnSpPr/>
          <p:nvPr/>
        </p:nvCxnSpPr>
        <p:spPr>
          <a:xfrm>
            <a:off x="91201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Přímá spojnice 59">
            <a:extLst>
              <a:ext uri="{FF2B5EF4-FFF2-40B4-BE49-F238E27FC236}">
                <a16:creationId xmlns:a16="http://schemas.microsoft.com/office/drawing/2014/main" id="{8068FEC8-CFB2-4DC7-AA93-D3802C6E515C}"/>
              </a:ext>
            </a:extLst>
          </p:cNvPr>
          <p:cNvCxnSpPr/>
          <p:nvPr/>
        </p:nvCxnSpPr>
        <p:spPr>
          <a:xfrm>
            <a:off x="9704388" y="5445125"/>
            <a:ext cx="0" cy="133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24" name="Volný tvar 1023">
            <a:extLst>
              <a:ext uri="{FF2B5EF4-FFF2-40B4-BE49-F238E27FC236}">
                <a16:creationId xmlns:a16="http://schemas.microsoft.com/office/drawing/2014/main" id="{C498A4A6-8C7D-45D4-BA3A-3AC21A9BA5ED}"/>
              </a:ext>
            </a:extLst>
          </p:cNvPr>
          <p:cNvSpPr/>
          <p:nvPr/>
        </p:nvSpPr>
        <p:spPr>
          <a:xfrm>
            <a:off x="3927475" y="1666875"/>
            <a:ext cx="5778500" cy="3767138"/>
          </a:xfrm>
          <a:custGeom>
            <a:avLst/>
            <a:gdLst>
              <a:gd name="connsiteX0" fmla="*/ 0 w 5744308"/>
              <a:gd name="connsiteY0" fmla="*/ 0 h 3868615"/>
              <a:gd name="connsiteX1" fmla="*/ 328247 w 5744308"/>
              <a:gd name="connsiteY1" fmla="*/ 78153 h 3868615"/>
              <a:gd name="connsiteX2" fmla="*/ 640862 w 5744308"/>
              <a:gd name="connsiteY2" fmla="*/ 203200 h 3868615"/>
              <a:gd name="connsiteX3" fmla="*/ 859693 w 5744308"/>
              <a:gd name="connsiteY3" fmla="*/ 359507 h 3868615"/>
              <a:gd name="connsiteX4" fmla="*/ 1101970 w 5744308"/>
              <a:gd name="connsiteY4" fmla="*/ 601784 h 3868615"/>
              <a:gd name="connsiteX5" fmla="*/ 2805723 w 5744308"/>
              <a:gd name="connsiteY5" fmla="*/ 2805723 h 3868615"/>
              <a:gd name="connsiteX6" fmla="*/ 3438770 w 5744308"/>
              <a:gd name="connsiteY6" fmla="*/ 3298092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40862 w 5744308"/>
              <a:gd name="connsiteY2" fmla="*/ 203200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298092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4032739 w 5744308"/>
              <a:gd name="connsiteY6" fmla="*/ 3595077 h 3868615"/>
              <a:gd name="connsiteX7" fmla="*/ 4657970 w 5744308"/>
              <a:gd name="connsiteY7" fmla="*/ 3798277 h 3868615"/>
              <a:gd name="connsiteX8" fmla="*/ 5205047 w 5744308"/>
              <a:gd name="connsiteY8" fmla="*/ 3845169 h 3868615"/>
              <a:gd name="connsiteX9" fmla="*/ 5744308 w 5744308"/>
              <a:gd name="connsiteY9"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98277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328247 w 5744308"/>
              <a:gd name="connsiteY1" fmla="*/ 78153 h 3868615"/>
              <a:gd name="connsiteX2" fmla="*/ 687754 w 5744308"/>
              <a:gd name="connsiteY2" fmla="*/ 234461 h 3868615"/>
              <a:gd name="connsiteX3" fmla="*/ 1101970 w 5744308"/>
              <a:gd name="connsiteY3" fmla="*/ 601784 h 3868615"/>
              <a:gd name="connsiteX4" fmla="*/ 2805723 w 5744308"/>
              <a:gd name="connsiteY4" fmla="*/ 2805723 h 3868615"/>
              <a:gd name="connsiteX5" fmla="*/ 3438770 w 5744308"/>
              <a:gd name="connsiteY5" fmla="*/ 3329354 h 3868615"/>
              <a:gd name="connsiteX6" fmla="*/ 3993662 w 5744308"/>
              <a:gd name="connsiteY6" fmla="*/ 3618523 h 3868615"/>
              <a:gd name="connsiteX7" fmla="*/ 4032739 w 5744308"/>
              <a:gd name="connsiteY7" fmla="*/ 3595077 h 3868615"/>
              <a:gd name="connsiteX8" fmla="*/ 4657970 w 5744308"/>
              <a:gd name="connsiteY8" fmla="*/ 3767016 h 3868615"/>
              <a:gd name="connsiteX9" fmla="*/ 5205047 w 5744308"/>
              <a:gd name="connsiteY9" fmla="*/ 3845169 h 3868615"/>
              <a:gd name="connsiteX10" fmla="*/ 5744308 w 5744308"/>
              <a:gd name="connsiteY10" fmla="*/ 3868615 h 3868615"/>
              <a:gd name="connsiteX0" fmla="*/ 0 w 5744308"/>
              <a:gd name="connsiteY0" fmla="*/ 0 h 3868615"/>
              <a:gd name="connsiteX1" fmla="*/ 687754 w 5744308"/>
              <a:gd name="connsiteY1" fmla="*/ 234461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47077 w 5744308"/>
              <a:gd name="connsiteY1" fmla="*/ 171938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0523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1101970 w 5744308"/>
              <a:gd name="connsiteY1" fmla="*/ 601784 h 3868615"/>
              <a:gd name="connsiteX2" fmla="*/ 2805723 w 5744308"/>
              <a:gd name="connsiteY2" fmla="*/ 2805723 h 3868615"/>
              <a:gd name="connsiteX3" fmla="*/ 3438770 w 5744308"/>
              <a:gd name="connsiteY3" fmla="*/ 3329354 h 3868615"/>
              <a:gd name="connsiteX4" fmla="*/ 3993662 w 5744308"/>
              <a:gd name="connsiteY4" fmla="*/ 3618523 h 3868615"/>
              <a:gd name="connsiteX5" fmla="*/ 4032739 w 5744308"/>
              <a:gd name="connsiteY5" fmla="*/ 3595077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211015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032739 w 5744308"/>
              <a:gd name="connsiteY6" fmla="*/ 3595077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805723 w 5744308"/>
              <a:gd name="connsiteY3" fmla="*/ 2805723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78339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86243 w 5744308"/>
              <a:gd name="connsiteY1" fmla="*/ 164123 h 3868615"/>
              <a:gd name="connsiteX2" fmla="*/ 945968 w 5744308"/>
              <a:gd name="connsiteY2" fmla="*/ 385944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882737 w 5744308"/>
              <a:gd name="connsiteY2" fmla="*/ 330285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86243 w 5744308"/>
              <a:gd name="connsiteY1" fmla="*/ 164123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1101970 w 5744308"/>
              <a:gd name="connsiteY1" fmla="*/ 601784 h 3868615"/>
              <a:gd name="connsiteX2" fmla="*/ 2711938 w 5744308"/>
              <a:gd name="connsiteY2" fmla="*/ 2665046 h 3868615"/>
              <a:gd name="connsiteX3" fmla="*/ 3438770 w 5744308"/>
              <a:gd name="connsiteY3" fmla="*/ 3329354 h 3868615"/>
              <a:gd name="connsiteX4" fmla="*/ 3993662 w 5744308"/>
              <a:gd name="connsiteY4" fmla="*/ 3618523 h 3868615"/>
              <a:gd name="connsiteX5" fmla="*/ 4657970 w 5744308"/>
              <a:gd name="connsiteY5" fmla="*/ 3767016 h 3868615"/>
              <a:gd name="connsiteX6" fmla="*/ 5205047 w 5744308"/>
              <a:gd name="connsiteY6" fmla="*/ 3845169 h 3868615"/>
              <a:gd name="connsiteX7" fmla="*/ 5744308 w 5744308"/>
              <a:gd name="connsiteY7"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37717 w 5744308"/>
              <a:gd name="connsiteY1" fmla="*/ 216349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629812 w 5744308"/>
              <a:gd name="connsiteY1" fmla="*/ 168642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1101970 w 5744308"/>
              <a:gd name="connsiteY2" fmla="*/ 601784 h 3868615"/>
              <a:gd name="connsiteX3" fmla="*/ 2711938 w 5744308"/>
              <a:gd name="connsiteY3" fmla="*/ 2665046 h 3868615"/>
              <a:gd name="connsiteX4" fmla="*/ 3438770 w 5744308"/>
              <a:gd name="connsiteY4" fmla="*/ 3329354 h 3868615"/>
              <a:gd name="connsiteX5" fmla="*/ 3993662 w 5744308"/>
              <a:gd name="connsiteY5" fmla="*/ 3618523 h 3868615"/>
              <a:gd name="connsiteX6" fmla="*/ 4657970 w 5744308"/>
              <a:gd name="connsiteY6" fmla="*/ 3767016 h 3868615"/>
              <a:gd name="connsiteX7" fmla="*/ 5205047 w 5744308"/>
              <a:gd name="connsiteY7" fmla="*/ 3845169 h 3868615"/>
              <a:gd name="connsiteX8" fmla="*/ 5744308 w 5744308"/>
              <a:gd name="connsiteY8"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898545 w 5744308"/>
              <a:gd name="connsiteY2" fmla="*/ 359473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01970 w 5744308"/>
              <a:gd name="connsiteY3" fmla="*/ 60178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711938 w 5744308"/>
              <a:gd name="connsiteY4" fmla="*/ 2665046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438770 w 5744308"/>
              <a:gd name="connsiteY5" fmla="*/ 3329354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3993662 w 5744308"/>
              <a:gd name="connsiteY6" fmla="*/ 3618523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173106 w 5744308"/>
              <a:gd name="connsiteY3" fmla="*/ 657444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14353 w 5744308"/>
              <a:gd name="connsiteY2" fmla="*/ 343570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68734 w 5744308"/>
              <a:gd name="connsiteY2" fmla="*/ 390463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68734 w 5744308"/>
              <a:gd name="connsiteY2" fmla="*/ 390463 h 3868615"/>
              <a:gd name="connsiteX3" fmla="*/ 1281870 w 5744308"/>
              <a:gd name="connsiteY3" fmla="*/ 743413 h 3868615"/>
              <a:gd name="connsiteX4" fmla="*/ 2913927 w 5744308"/>
              <a:gd name="connsiteY4" fmla="*/ 2586892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868615"/>
              <a:gd name="connsiteX1" fmla="*/ 598737 w 5744308"/>
              <a:gd name="connsiteY1" fmla="*/ 121750 h 3868615"/>
              <a:gd name="connsiteX2" fmla="*/ 968734 w 5744308"/>
              <a:gd name="connsiteY2" fmla="*/ 390463 h 3868615"/>
              <a:gd name="connsiteX3" fmla="*/ 1281870 w 5744308"/>
              <a:gd name="connsiteY3" fmla="*/ 743413 h 3868615"/>
              <a:gd name="connsiteX4" fmla="*/ 2913927 w 5744308"/>
              <a:gd name="connsiteY4" fmla="*/ 2610338 h 3868615"/>
              <a:gd name="connsiteX5" fmla="*/ 3578608 w 5744308"/>
              <a:gd name="connsiteY5" fmla="*/ 3298092 h 3868615"/>
              <a:gd name="connsiteX6" fmla="*/ 4094657 w 5744308"/>
              <a:gd name="connsiteY6" fmla="*/ 3626339 h 3868615"/>
              <a:gd name="connsiteX7" fmla="*/ 4657970 w 5744308"/>
              <a:gd name="connsiteY7" fmla="*/ 3767016 h 3868615"/>
              <a:gd name="connsiteX8" fmla="*/ 5205047 w 5744308"/>
              <a:gd name="connsiteY8" fmla="*/ 3845169 h 3868615"/>
              <a:gd name="connsiteX9" fmla="*/ 5744308 w 5744308"/>
              <a:gd name="connsiteY9" fmla="*/ 3868615 h 3868615"/>
              <a:gd name="connsiteX0" fmla="*/ 0 w 5744308"/>
              <a:gd name="connsiteY0" fmla="*/ 0 h 3767015"/>
              <a:gd name="connsiteX1" fmla="*/ 598737 w 5744308"/>
              <a:gd name="connsiteY1" fmla="*/ 20150 h 3767015"/>
              <a:gd name="connsiteX2" fmla="*/ 968734 w 5744308"/>
              <a:gd name="connsiteY2" fmla="*/ 288863 h 3767015"/>
              <a:gd name="connsiteX3" fmla="*/ 1281870 w 5744308"/>
              <a:gd name="connsiteY3" fmla="*/ 641813 h 3767015"/>
              <a:gd name="connsiteX4" fmla="*/ 2913927 w 5744308"/>
              <a:gd name="connsiteY4" fmla="*/ 2508738 h 3767015"/>
              <a:gd name="connsiteX5" fmla="*/ 3578608 w 5744308"/>
              <a:gd name="connsiteY5" fmla="*/ 3196492 h 3767015"/>
              <a:gd name="connsiteX6" fmla="*/ 4094657 w 5744308"/>
              <a:gd name="connsiteY6" fmla="*/ 3524739 h 3767015"/>
              <a:gd name="connsiteX7" fmla="*/ 4657970 w 5744308"/>
              <a:gd name="connsiteY7" fmla="*/ 3665416 h 3767015"/>
              <a:gd name="connsiteX8" fmla="*/ 5205047 w 5744308"/>
              <a:gd name="connsiteY8" fmla="*/ 3743569 h 3767015"/>
              <a:gd name="connsiteX9" fmla="*/ 5744308 w 5744308"/>
              <a:gd name="connsiteY9" fmla="*/ 3767015 h 3767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44308" h="3767015">
                <a:moveTo>
                  <a:pt x="0" y="0"/>
                </a:moveTo>
                <a:cubicBezTo>
                  <a:pt x="97065" y="40034"/>
                  <a:pt x="437281" y="-27994"/>
                  <a:pt x="598737" y="20150"/>
                </a:cubicBezTo>
                <a:cubicBezTo>
                  <a:pt x="760193" y="68294"/>
                  <a:pt x="853247" y="161149"/>
                  <a:pt x="968734" y="288863"/>
                </a:cubicBezTo>
                <a:cubicBezTo>
                  <a:pt x="1052606" y="368869"/>
                  <a:pt x="957671" y="271834"/>
                  <a:pt x="1281870" y="641813"/>
                </a:cubicBezTo>
                <a:lnTo>
                  <a:pt x="2913927" y="2508738"/>
                </a:lnTo>
                <a:cubicBezTo>
                  <a:pt x="3296717" y="2934518"/>
                  <a:pt x="3381820" y="3027159"/>
                  <a:pt x="3578608" y="3196492"/>
                </a:cubicBezTo>
                <a:cubicBezTo>
                  <a:pt x="3775396" y="3365825"/>
                  <a:pt x="3891457" y="3451795"/>
                  <a:pt x="4094657" y="3524739"/>
                </a:cubicBezTo>
                <a:cubicBezTo>
                  <a:pt x="4297857" y="3597683"/>
                  <a:pt x="4472905" y="3628944"/>
                  <a:pt x="4657970" y="3665416"/>
                </a:cubicBezTo>
                <a:cubicBezTo>
                  <a:pt x="4843035" y="3701888"/>
                  <a:pt x="5023991" y="3726636"/>
                  <a:pt x="5205047" y="3743569"/>
                </a:cubicBezTo>
                <a:cubicBezTo>
                  <a:pt x="5386103" y="3760502"/>
                  <a:pt x="5565205" y="3761153"/>
                  <a:pt x="5744308" y="3767015"/>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sp>
        <p:nvSpPr>
          <p:cNvPr id="127012" name="TextovéPole 4">
            <a:extLst>
              <a:ext uri="{FF2B5EF4-FFF2-40B4-BE49-F238E27FC236}">
                <a16:creationId xmlns:a16="http://schemas.microsoft.com/office/drawing/2014/main" id="{9FE54220-1FCE-4DBF-B305-2D7201842C61}"/>
              </a:ext>
            </a:extLst>
          </p:cNvPr>
          <p:cNvSpPr txBox="1">
            <a:spLocks noChangeArrowheads="1"/>
          </p:cNvSpPr>
          <p:nvPr/>
        </p:nvSpPr>
        <p:spPr bwMode="auto">
          <a:xfrm>
            <a:off x="4440238" y="476250"/>
            <a:ext cx="49974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a:t>Fick principle:  VO</a:t>
            </a:r>
            <a:r>
              <a:rPr lang="cs-CZ" altLang="cs-CZ" sz="2000" b="1" baseline="-25000"/>
              <a:t>2</a:t>
            </a:r>
            <a:r>
              <a:rPr lang="cs-CZ" altLang="cs-CZ" sz="2000" b="1"/>
              <a:t> = Q x [CaO</a:t>
            </a:r>
            <a:r>
              <a:rPr lang="cs-CZ" altLang="cs-CZ" sz="2000" b="1" baseline="-25000"/>
              <a:t>2</a:t>
            </a:r>
            <a:r>
              <a:rPr lang="cs-CZ" altLang="cs-CZ" sz="2000" b="1"/>
              <a:t> – CvO</a:t>
            </a:r>
            <a:r>
              <a:rPr lang="cs-CZ" altLang="cs-CZ" sz="2000" b="1" baseline="-25000"/>
              <a:t>2</a:t>
            </a:r>
            <a:r>
              <a:rPr lang="cs-CZ" altLang="cs-CZ" sz="2000" b="1"/>
              <a:t>]</a:t>
            </a:r>
          </a:p>
        </p:txBody>
      </p:sp>
      <p:sp>
        <p:nvSpPr>
          <p:cNvPr id="127013" name="TextovéPole 47">
            <a:extLst>
              <a:ext uri="{FF2B5EF4-FFF2-40B4-BE49-F238E27FC236}">
                <a16:creationId xmlns:a16="http://schemas.microsoft.com/office/drawing/2014/main" id="{BF2B86AC-F1E0-41C2-BCEC-1BE1A642CC33}"/>
              </a:ext>
            </a:extLst>
          </p:cNvPr>
          <p:cNvSpPr txBox="1">
            <a:spLocks noChangeArrowheads="1"/>
          </p:cNvSpPr>
          <p:nvPr/>
        </p:nvSpPr>
        <p:spPr bwMode="auto">
          <a:xfrm>
            <a:off x="6219828" y="2124075"/>
            <a:ext cx="110318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VO</a:t>
            </a:r>
            <a:r>
              <a:rPr lang="cs-CZ" altLang="cs-CZ" baseline="-25000"/>
              <a:t>2</a:t>
            </a:r>
            <a:r>
              <a:rPr lang="cs-CZ" altLang="cs-CZ"/>
              <a:t> max</a:t>
            </a:r>
            <a:endParaRPr lang="cs-CZ" altLang="cs-CZ" baseline="-25000"/>
          </a:p>
        </p:txBody>
      </p:sp>
      <p:cxnSp>
        <p:nvCxnSpPr>
          <p:cNvPr id="49" name="Přímá spojnice se šipkou 48">
            <a:extLst>
              <a:ext uri="{FF2B5EF4-FFF2-40B4-BE49-F238E27FC236}">
                <a16:creationId xmlns:a16="http://schemas.microsoft.com/office/drawing/2014/main" id="{3A51EC82-6F1B-4F61-B0DF-D5357EFE979C}"/>
              </a:ext>
            </a:extLst>
          </p:cNvPr>
          <p:cNvCxnSpPr/>
          <p:nvPr/>
        </p:nvCxnSpPr>
        <p:spPr>
          <a:xfrm flipH="1">
            <a:off x="5435603" y="2351088"/>
            <a:ext cx="862013" cy="23495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3" name="Přímá spojnice 42">
            <a:extLst>
              <a:ext uri="{FF2B5EF4-FFF2-40B4-BE49-F238E27FC236}">
                <a16:creationId xmlns:a16="http://schemas.microsoft.com/office/drawing/2014/main" id="{B149E39C-F760-4714-816F-39DCBFA01074}"/>
              </a:ext>
            </a:extLst>
          </p:cNvPr>
          <p:cNvCxnSpPr/>
          <p:nvPr/>
        </p:nvCxnSpPr>
        <p:spPr>
          <a:xfrm flipV="1">
            <a:off x="3935416" y="1268413"/>
            <a:ext cx="2160587" cy="417671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4" name="Přímá spojnice se šipkou 53">
            <a:extLst>
              <a:ext uri="{FF2B5EF4-FFF2-40B4-BE49-F238E27FC236}">
                <a16:creationId xmlns:a16="http://schemas.microsoft.com/office/drawing/2014/main" id="{C492D6C0-41EB-49B9-8BB5-490D74B425D4}"/>
              </a:ext>
            </a:extLst>
          </p:cNvPr>
          <p:cNvCxnSpPr/>
          <p:nvPr/>
        </p:nvCxnSpPr>
        <p:spPr>
          <a:xfrm flipH="1">
            <a:off x="5646738" y="2411416"/>
            <a:ext cx="665162" cy="36988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 name="Přímá spojnice 5">
            <a:extLst>
              <a:ext uri="{FF2B5EF4-FFF2-40B4-BE49-F238E27FC236}">
                <a16:creationId xmlns:a16="http://schemas.microsoft.com/office/drawing/2014/main" id="{6E037D9F-3BBD-4BE5-9BAD-E82CDEB2CED6}"/>
              </a:ext>
            </a:extLst>
          </p:cNvPr>
          <p:cNvCxnSpPr/>
          <p:nvPr/>
        </p:nvCxnSpPr>
        <p:spPr>
          <a:xfrm>
            <a:off x="3913191" y="1820863"/>
            <a:ext cx="5792787" cy="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sp>
        <p:nvSpPr>
          <p:cNvPr id="66" name="TextovéPole 65">
            <a:extLst>
              <a:ext uri="{FF2B5EF4-FFF2-40B4-BE49-F238E27FC236}">
                <a16:creationId xmlns:a16="http://schemas.microsoft.com/office/drawing/2014/main" id="{B1C0AA4E-9EC7-4093-9C6D-CD28ED79E4CB}"/>
              </a:ext>
            </a:extLst>
          </p:cNvPr>
          <p:cNvSpPr txBox="1"/>
          <p:nvPr/>
        </p:nvSpPr>
        <p:spPr>
          <a:xfrm>
            <a:off x="6232528" y="1628775"/>
            <a:ext cx="4435475" cy="369888"/>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eaLnBrk="1" hangingPunct="1">
              <a:defRPr/>
            </a:pPr>
            <a:r>
              <a:rPr lang="cs-CZ" dirty="0" err="1"/>
              <a:t>High</a:t>
            </a:r>
            <a:r>
              <a:rPr lang="cs-CZ" dirty="0"/>
              <a:t> maximum </a:t>
            </a:r>
            <a:r>
              <a:rPr lang="cs-CZ" dirty="0" err="1"/>
              <a:t>metabolic</a:t>
            </a:r>
            <a:r>
              <a:rPr lang="cs-CZ" dirty="0"/>
              <a:t> </a:t>
            </a:r>
            <a:r>
              <a:rPr lang="cs-CZ" dirty="0" err="1"/>
              <a:t>capacity</a:t>
            </a:r>
            <a:endParaRPr lang="cs-CZ" dirty="0"/>
          </a:p>
        </p:txBody>
      </p:sp>
      <p:cxnSp>
        <p:nvCxnSpPr>
          <p:cNvPr id="72" name="Přímá spojnice 71">
            <a:extLst>
              <a:ext uri="{FF2B5EF4-FFF2-40B4-BE49-F238E27FC236}">
                <a16:creationId xmlns:a16="http://schemas.microsoft.com/office/drawing/2014/main" id="{4588AD2B-F5CC-471C-85AF-E44D2E4D8F87}"/>
              </a:ext>
            </a:extLst>
          </p:cNvPr>
          <p:cNvCxnSpPr/>
          <p:nvPr/>
        </p:nvCxnSpPr>
        <p:spPr>
          <a:xfrm>
            <a:off x="3983038" y="2776541"/>
            <a:ext cx="5276850" cy="7937"/>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sp>
        <p:nvSpPr>
          <p:cNvPr id="67" name="TextovéPole 66">
            <a:extLst>
              <a:ext uri="{FF2B5EF4-FFF2-40B4-BE49-F238E27FC236}">
                <a16:creationId xmlns:a16="http://schemas.microsoft.com/office/drawing/2014/main" id="{99E8BA9F-6320-4F51-AB73-7C6499E3A469}"/>
              </a:ext>
            </a:extLst>
          </p:cNvPr>
          <p:cNvSpPr txBox="1"/>
          <p:nvPr/>
        </p:nvSpPr>
        <p:spPr>
          <a:xfrm>
            <a:off x="6604003" y="2592391"/>
            <a:ext cx="4100513" cy="369887"/>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eaLnBrk="1" hangingPunct="1">
              <a:defRPr/>
            </a:pPr>
            <a:r>
              <a:rPr lang="cs-CZ" dirty="0" err="1"/>
              <a:t>Low</a:t>
            </a:r>
            <a:r>
              <a:rPr lang="cs-CZ" dirty="0"/>
              <a:t> maximum </a:t>
            </a:r>
            <a:r>
              <a:rPr lang="cs-CZ" dirty="0" err="1"/>
              <a:t>metabolic</a:t>
            </a:r>
            <a:r>
              <a:rPr lang="cs-CZ" dirty="0"/>
              <a:t> </a:t>
            </a:r>
            <a:r>
              <a:rPr lang="cs-CZ" dirty="0" err="1"/>
              <a:t>capacity</a:t>
            </a:r>
            <a:endParaRPr lang="cs-CZ" dirty="0"/>
          </a:p>
        </p:txBody>
      </p:sp>
      <p:cxnSp>
        <p:nvCxnSpPr>
          <p:cNvPr id="74" name="Přímá spojnice 73">
            <a:extLst>
              <a:ext uri="{FF2B5EF4-FFF2-40B4-BE49-F238E27FC236}">
                <a16:creationId xmlns:a16="http://schemas.microsoft.com/office/drawing/2014/main" id="{C2C2A6FC-1F42-478F-B695-E59DBBBBD81A}"/>
              </a:ext>
            </a:extLst>
          </p:cNvPr>
          <p:cNvCxnSpPr/>
          <p:nvPr/>
        </p:nvCxnSpPr>
        <p:spPr>
          <a:xfrm flipV="1">
            <a:off x="3935416" y="1268413"/>
            <a:ext cx="1368425" cy="417671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2" name="Přímá spojnice se šipkou 81">
            <a:extLst>
              <a:ext uri="{FF2B5EF4-FFF2-40B4-BE49-F238E27FC236}">
                <a16:creationId xmlns:a16="http://schemas.microsoft.com/office/drawing/2014/main" id="{8560E1DC-4848-41F8-A878-70DEA4394497}"/>
              </a:ext>
            </a:extLst>
          </p:cNvPr>
          <p:cNvCxnSpPr>
            <a:stCxn id="127013" idx="1"/>
          </p:cNvCxnSpPr>
          <p:nvPr/>
        </p:nvCxnSpPr>
        <p:spPr>
          <a:xfrm flipH="1" flipV="1">
            <a:off x="5016501" y="2124075"/>
            <a:ext cx="1203324" cy="18466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7023" name="TextovéPole 83">
            <a:extLst>
              <a:ext uri="{FF2B5EF4-FFF2-40B4-BE49-F238E27FC236}">
                <a16:creationId xmlns:a16="http://schemas.microsoft.com/office/drawing/2014/main" id="{42B4DB86-2139-4E4C-9E65-C7B3129B66B7}"/>
              </a:ext>
            </a:extLst>
          </p:cNvPr>
          <p:cNvSpPr txBox="1">
            <a:spLocks noChangeArrowheads="1"/>
          </p:cNvSpPr>
          <p:nvPr/>
        </p:nvSpPr>
        <p:spPr bwMode="auto">
          <a:xfrm rot="17277057">
            <a:off x="3895725" y="3632200"/>
            <a:ext cx="8905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trained</a:t>
            </a:r>
          </a:p>
        </p:txBody>
      </p:sp>
      <p:sp>
        <p:nvSpPr>
          <p:cNvPr id="86" name="TextovéPole 85">
            <a:extLst>
              <a:ext uri="{FF2B5EF4-FFF2-40B4-BE49-F238E27FC236}">
                <a16:creationId xmlns:a16="http://schemas.microsoft.com/office/drawing/2014/main" id="{C6FE9946-A313-47CF-9687-AF6084B16587}"/>
              </a:ext>
            </a:extLst>
          </p:cNvPr>
          <p:cNvSpPr txBox="1">
            <a:spLocks noChangeArrowheads="1"/>
          </p:cNvSpPr>
          <p:nvPr/>
        </p:nvSpPr>
        <p:spPr bwMode="auto">
          <a:xfrm rot="17738488">
            <a:off x="4040190" y="3700463"/>
            <a:ext cx="11477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untrained</a:t>
            </a:r>
          </a:p>
        </p:txBody>
      </p:sp>
      <p:sp>
        <p:nvSpPr>
          <p:cNvPr id="87" name="TextovéPole 86">
            <a:extLst>
              <a:ext uri="{FF2B5EF4-FFF2-40B4-BE49-F238E27FC236}">
                <a16:creationId xmlns:a16="http://schemas.microsoft.com/office/drawing/2014/main" id="{D5FF3BBF-34A7-466C-AE6E-F761A3C4D4A4}"/>
              </a:ext>
            </a:extLst>
          </p:cNvPr>
          <p:cNvSpPr txBox="1">
            <a:spLocks noChangeArrowheads="1"/>
          </p:cNvSpPr>
          <p:nvPr/>
        </p:nvSpPr>
        <p:spPr bwMode="auto">
          <a:xfrm>
            <a:off x="7402513" y="1331916"/>
            <a:ext cx="9588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Trained</a:t>
            </a:r>
          </a:p>
        </p:txBody>
      </p:sp>
      <p:sp>
        <p:nvSpPr>
          <p:cNvPr id="88" name="TextovéPole 87">
            <a:extLst>
              <a:ext uri="{FF2B5EF4-FFF2-40B4-BE49-F238E27FC236}">
                <a16:creationId xmlns:a16="http://schemas.microsoft.com/office/drawing/2014/main" id="{32DED91D-2B74-4ACE-9C16-F9468B5922F6}"/>
              </a:ext>
            </a:extLst>
          </p:cNvPr>
          <p:cNvSpPr txBox="1">
            <a:spLocks noChangeArrowheads="1"/>
          </p:cNvSpPr>
          <p:nvPr/>
        </p:nvSpPr>
        <p:spPr bwMode="auto">
          <a:xfrm>
            <a:off x="7564441" y="2276475"/>
            <a:ext cx="11842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a:t>Untrained</a:t>
            </a:r>
          </a:p>
        </p:txBody>
      </p:sp>
      <p:sp>
        <p:nvSpPr>
          <p:cNvPr id="127027" name="TextovéPole 30">
            <a:extLst>
              <a:ext uri="{FF2B5EF4-FFF2-40B4-BE49-F238E27FC236}">
                <a16:creationId xmlns:a16="http://schemas.microsoft.com/office/drawing/2014/main" id="{3316924F-F8B3-49FF-9125-2839AC54923F}"/>
              </a:ext>
            </a:extLst>
          </p:cNvPr>
          <p:cNvSpPr txBox="1">
            <a:spLocks noChangeArrowheads="1"/>
          </p:cNvSpPr>
          <p:nvPr/>
        </p:nvSpPr>
        <p:spPr bwMode="auto">
          <a:xfrm>
            <a:off x="5280028" y="6159500"/>
            <a:ext cx="26209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cs-CZ" altLang="cs-CZ" sz="2000" b="1"/>
              <a:t>Venous PO2, mmHg</a:t>
            </a:r>
          </a:p>
        </p:txBody>
      </p:sp>
      <p:sp>
        <p:nvSpPr>
          <p:cNvPr id="127028" name="TextovéPole 60">
            <a:extLst>
              <a:ext uri="{FF2B5EF4-FFF2-40B4-BE49-F238E27FC236}">
                <a16:creationId xmlns:a16="http://schemas.microsoft.com/office/drawing/2014/main" id="{3F11A097-DB8C-4C32-A028-8AC7F4FABFF4}"/>
              </a:ext>
            </a:extLst>
          </p:cNvPr>
          <p:cNvSpPr txBox="1">
            <a:spLocks noChangeArrowheads="1"/>
          </p:cNvSpPr>
          <p:nvPr/>
        </p:nvSpPr>
        <p:spPr bwMode="auto">
          <a:xfrm rot="16200000">
            <a:off x="683419" y="3391694"/>
            <a:ext cx="45958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cs-CZ" sz="2000" b="1"/>
              <a:t>Oxygen consumption (VO2) ml / min</a:t>
            </a:r>
            <a:endParaRPr lang="cs-CZ" altLang="cs-CZ" sz="2000" b="1"/>
          </a:p>
        </p:txBody>
      </p:sp>
    </p:spTree>
    <p:extLst>
      <p:ext uri="{BB962C8B-B14F-4D97-AF65-F5344CB8AC3E}">
        <p14:creationId xmlns:p14="http://schemas.microsoft.com/office/powerpoint/2010/main" val="30371577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4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7"/>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7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8"/>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7" grpId="0" animBg="1"/>
      <p:bldP spid="86" grpId="0"/>
      <p:bldP spid="87" grpId="0"/>
      <p:bldP spid="88" grpId="0"/>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1B625-1215-9707-02D4-49B18F7FD55F}"/>
              </a:ext>
            </a:extLst>
          </p:cNvPr>
          <p:cNvSpPr>
            <a:spLocks noGrp="1"/>
          </p:cNvSpPr>
          <p:nvPr>
            <p:ph type="title"/>
          </p:nvPr>
        </p:nvSpPr>
        <p:spPr/>
        <p:txBody>
          <a:bodyPr/>
          <a:lstStyle/>
          <a:p>
            <a:r>
              <a:rPr lang="cs-CZ" dirty="0"/>
              <a:t>Covid and </a:t>
            </a:r>
            <a:r>
              <a:rPr lang="cs-CZ" dirty="0" err="1"/>
              <a:t>respiration</a:t>
            </a:r>
            <a:endParaRPr lang="en-US" dirty="0"/>
          </a:p>
        </p:txBody>
      </p:sp>
      <p:sp>
        <p:nvSpPr>
          <p:cNvPr id="3" name="Content Placeholder 2">
            <a:extLst>
              <a:ext uri="{FF2B5EF4-FFF2-40B4-BE49-F238E27FC236}">
                <a16:creationId xmlns:a16="http://schemas.microsoft.com/office/drawing/2014/main" id="{5C6763ED-432D-2EB1-F683-239F376139A4}"/>
              </a:ext>
            </a:extLst>
          </p:cNvPr>
          <p:cNvSpPr>
            <a:spLocks noGrp="1"/>
          </p:cNvSpPr>
          <p:nvPr>
            <p:ph idx="1"/>
          </p:nvPr>
        </p:nvSpPr>
        <p:spPr/>
        <p:txBody>
          <a:bodyPr/>
          <a:lstStyle/>
          <a:p>
            <a:endParaRPr lang="en-US" dirty="0"/>
          </a:p>
        </p:txBody>
      </p:sp>
      <p:pic>
        <p:nvPicPr>
          <p:cNvPr id="4" name="Obrázek 18">
            <a:extLst>
              <a:ext uri="{FF2B5EF4-FFF2-40B4-BE49-F238E27FC236}">
                <a16:creationId xmlns:a16="http://schemas.microsoft.com/office/drawing/2014/main" id="{4592D2D3-A11B-FD9B-C68B-E194DAB292ED}"/>
              </a:ext>
            </a:extLst>
          </p:cNvPr>
          <p:cNvPicPr>
            <a:picLocks noChangeAspect="1"/>
          </p:cNvPicPr>
          <p:nvPr/>
        </p:nvPicPr>
        <p:blipFill>
          <a:blip r:embed="rId2"/>
          <a:stretch>
            <a:fillRect/>
          </a:stretch>
        </p:blipFill>
        <p:spPr>
          <a:xfrm>
            <a:off x="4516799" y="1778191"/>
            <a:ext cx="4059676" cy="2730972"/>
          </a:xfrm>
          <a:prstGeom prst="rect">
            <a:avLst/>
          </a:prstGeom>
        </p:spPr>
      </p:pic>
      <p:pic>
        <p:nvPicPr>
          <p:cNvPr id="5" name="Picture 2" descr="Best Practices for Mechanical Ventilation in Patients with ARDS, COVID-19">
            <a:extLst>
              <a:ext uri="{FF2B5EF4-FFF2-40B4-BE49-F238E27FC236}">
                <a16:creationId xmlns:a16="http://schemas.microsoft.com/office/drawing/2014/main" id="{1A399854-DE41-CE8D-8F15-92D4ECAF23B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2621"/>
          <a:stretch/>
        </p:blipFill>
        <p:spPr bwMode="auto">
          <a:xfrm>
            <a:off x="155685" y="1784824"/>
            <a:ext cx="4293330" cy="275155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Dapagliflozin No Help, but No Harm, in Hospitalized COVID-19 Patients |  tctmd.com">
            <a:extLst>
              <a:ext uri="{FF2B5EF4-FFF2-40B4-BE49-F238E27FC236}">
                <a16:creationId xmlns:a16="http://schemas.microsoft.com/office/drawing/2014/main" id="{4924B2BE-EA50-1566-B584-A69CAC42496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631"/>
          <a:stretch/>
        </p:blipFill>
        <p:spPr bwMode="auto">
          <a:xfrm>
            <a:off x="8606541" y="1778191"/>
            <a:ext cx="3802671" cy="2730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0210022"/>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AA830DD-0B7A-43B7-A294-4A479B3D8C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355" y="17097"/>
            <a:ext cx="8251268" cy="6693841"/>
          </a:xfrm>
          <a:prstGeom prst="rect">
            <a:avLst/>
          </a:prstGeom>
          <a:noFill/>
          <a:extLst>
            <a:ext uri="{909E8E84-426E-40DD-AFC4-6F175D3DCCD1}">
              <a14:hiddenFill xmlns:a14="http://schemas.microsoft.com/office/drawing/2010/main">
                <a:solidFill>
                  <a:srgbClr val="FFFFFF"/>
                </a:solidFill>
              </a14:hiddenFill>
            </a:ext>
          </a:extLst>
        </p:spPr>
      </p:pic>
      <p:sp>
        <p:nvSpPr>
          <p:cNvPr id="5" name="Ovál 4">
            <a:extLst>
              <a:ext uri="{FF2B5EF4-FFF2-40B4-BE49-F238E27FC236}">
                <a16:creationId xmlns:a16="http://schemas.microsoft.com/office/drawing/2014/main" id="{A9780EE6-02BF-417F-82A7-9A9C5D45E9A7}"/>
              </a:ext>
            </a:extLst>
          </p:cNvPr>
          <p:cNvSpPr/>
          <p:nvPr/>
        </p:nvSpPr>
        <p:spPr>
          <a:xfrm>
            <a:off x="7135148" y="166212"/>
            <a:ext cx="1836892" cy="943249"/>
          </a:xfrm>
          <a:prstGeom prst="ellipse">
            <a:avLst/>
          </a:prstGeom>
          <a:solidFill>
            <a:srgbClr val="CCE2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ovéPole 3">
            <a:extLst>
              <a:ext uri="{FF2B5EF4-FFF2-40B4-BE49-F238E27FC236}">
                <a16:creationId xmlns:a16="http://schemas.microsoft.com/office/drawing/2014/main" id="{69816117-6FB5-4C80-B582-90622CB171F0}"/>
              </a:ext>
            </a:extLst>
          </p:cNvPr>
          <p:cNvSpPr txBox="1"/>
          <p:nvPr/>
        </p:nvSpPr>
        <p:spPr>
          <a:xfrm>
            <a:off x="7539238" y="344436"/>
            <a:ext cx="1086195" cy="646331"/>
          </a:xfrm>
          <a:prstGeom prst="rect">
            <a:avLst/>
          </a:prstGeom>
          <a:solidFill>
            <a:srgbClr val="CCE2F8"/>
          </a:solidFill>
        </p:spPr>
        <p:txBody>
          <a:bodyPr wrap="none" rtlCol="0">
            <a:spAutoFit/>
          </a:bodyPr>
          <a:lstStyle/>
          <a:p>
            <a:pPr algn="ctr"/>
            <a:r>
              <a:rPr lang="cs-CZ" sz="1200" dirty="0"/>
              <a:t>Poškození plic </a:t>
            </a:r>
          </a:p>
          <a:p>
            <a:pPr algn="ctr"/>
            <a:r>
              <a:rPr lang="cs-CZ" sz="1200" dirty="0"/>
              <a:t>např. infekcí,</a:t>
            </a:r>
          </a:p>
          <a:p>
            <a:pPr algn="ctr"/>
            <a:r>
              <a:rPr lang="cs-CZ" sz="1200" dirty="0"/>
              <a:t>Sepse</a:t>
            </a:r>
            <a:endParaRPr lang="en-US" sz="1200" dirty="0"/>
          </a:p>
        </p:txBody>
      </p:sp>
      <p:sp>
        <p:nvSpPr>
          <p:cNvPr id="7" name="TextovéPole 6">
            <a:extLst>
              <a:ext uri="{FF2B5EF4-FFF2-40B4-BE49-F238E27FC236}">
                <a16:creationId xmlns:a16="http://schemas.microsoft.com/office/drawing/2014/main" id="{DD04B1A0-CA56-43C3-94D7-BCA3D8B59212}"/>
              </a:ext>
            </a:extLst>
          </p:cNvPr>
          <p:cNvSpPr txBox="1"/>
          <p:nvPr/>
        </p:nvSpPr>
        <p:spPr>
          <a:xfrm>
            <a:off x="7321268" y="4526464"/>
            <a:ext cx="1399922" cy="1015663"/>
          </a:xfrm>
          <a:prstGeom prst="rect">
            <a:avLst/>
          </a:prstGeom>
          <a:solidFill>
            <a:srgbClr val="F9DFCB"/>
          </a:solidFill>
        </p:spPr>
        <p:txBody>
          <a:bodyPr wrap="square" rtlCol="0">
            <a:spAutoFit/>
          </a:bodyPr>
          <a:lstStyle/>
          <a:p>
            <a:pPr algn="ctr"/>
            <a:r>
              <a:rPr lang="cs-CZ" sz="1200" dirty="0" err="1"/>
              <a:t>prooxidační</a:t>
            </a:r>
            <a:r>
              <a:rPr lang="cs-CZ" sz="1200" dirty="0"/>
              <a:t>, prozánětlivý, vazokonstrikce, prosakování cév, </a:t>
            </a:r>
            <a:r>
              <a:rPr lang="cs-CZ" sz="1200" dirty="0" err="1"/>
              <a:t>profibrotický</a:t>
            </a:r>
            <a:endParaRPr lang="cs-CZ" sz="1200" dirty="0"/>
          </a:p>
        </p:txBody>
      </p:sp>
      <p:sp>
        <p:nvSpPr>
          <p:cNvPr id="10" name="TextovéPole 9">
            <a:extLst>
              <a:ext uri="{FF2B5EF4-FFF2-40B4-BE49-F238E27FC236}">
                <a16:creationId xmlns:a16="http://schemas.microsoft.com/office/drawing/2014/main" id="{6A472FD8-B53E-4910-A3B9-092940818217}"/>
              </a:ext>
            </a:extLst>
          </p:cNvPr>
          <p:cNvSpPr txBox="1"/>
          <p:nvPr/>
        </p:nvSpPr>
        <p:spPr>
          <a:xfrm>
            <a:off x="7293541" y="4551296"/>
            <a:ext cx="1399922" cy="1015663"/>
          </a:xfrm>
          <a:prstGeom prst="rect">
            <a:avLst/>
          </a:prstGeom>
          <a:solidFill>
            <a:srgbClr val="F9DFCB"/>
          </a:solidFill>
        </p:spPr>
        <p:txBody>
          <a:bodyPr wrap="square" rtlCol="0">
            <a:spAutoFit/>
          </a:bodyPr>
          <a:lstStyle/>
          <a:p>
            <a:pPr algn="ctr"/>
            <a:r>
              <a:rPr lang="cs-CZ" sz="1200" dirty="0" err="1"/>
              <a:t>prooxidative</a:t>
            </a:r>
            <a:r>
              <a:rPr lang="cs-CZ" sz="1200" dirty="0"/>
              <a:t>, </a:t>
            </a:r>
            <a:r>
              <a:rPr lang="cs-CZ" sz="1200" dirty="0" err="1"/>
              <a:t>proinflammatory</a:t>
            </a:r>
            <a:r>
              <a:rPr lang="cs-CZ" sz="1200" dirty="0"/>
              <a:t>, </a:t>
            </a:r>
            <a:r>
              <a:rPr lang="cs-CZ" sz="1200" dirty="0" err="1"/>
              <a:t>vasoconstriction</a:t>
            </a:r>
            <a:r>
              <a:rPr lang="cs-CZ" sz="1200" dirty="0"/>
              <a:t>, </a:t>
            </a:r>
            <a:r>
              <a:rPr lang="cs-CZ" sz="1200" dirty="0" err="1"/>
              <a:t>vascular</a:t>
            </a:r>
            <a:r>
              <a:rPr lang="cs-CZ" sz="1200" dirty="0"/>
              <a:t> </a:t>
            </a:r>
            <a:r>
              <a:rPr lang="cs-CZ" sz="1200" dirty="0" err="1"/>
              <a:t>leakage</a:t>
            </a:r>
            <a:r>
              <a:rPr lang="cs-CZ" sz="1200" dirty="0"/>
              <a:t>, </a:t>
            </a:r>
            <a:r>
              <a:rPr lang="cs-CZ" sz="1200" dirty="0" err="1"/>
              <a:t>profibrotic</a:t>
            </a:r>
            <a:endParaRPr lang="cs-CZ" sz="1200" dirty="0"/>
          </a:p>
        </p:txBody>
      </p:sp>
      <p:sp>
        <p:nvSpPr>
          <p:cNvPr id="11" name="TextovéPole 10">
            <a:extLst>
              <a:ext uri="{FF2B5EF4-FFF2-40B4-BE49-F238E27FC236}">
                <a16:creationId xmlns:a16="http://schemas.microsoft.com/office/drawing/2014/main" id="{E2D94849-69CE-46BF-B2D0-03218B523FE4}"/>
              </a:ext>
            </a:extLst>
          </p:cNvPr>
          <p:cNvSpPr txBox="1"/>
          <p:nvPr/>
        </p:nvSpPr>
        <p:spPr>
          <a:xfrm>
            <a:off x="7321268" y="5963829"/>
            <a:ext cx="1399922" cy="276999"/>
          </a:xfrm>
          <a:prstGeom prst="rect">
            <a:avLst/>
          </a:prstGeom>
          <a:solidFill>
            <a:srgbClr val="ECAA88"/>
          </a:solidFill>
        </p:spPr>
        <p:txBody>
          <a:bodyPr wrap="square" rtlCol="0">
            <a:spAutoFit/>
          </a:bodyPr>
          <a:lstStyle/>
          <a:p>
            <a:pPr algn="ctr"/>
            <a:r>
              <a:rPr lang="cs-CZ" sz="1200" dirty="0"/>
              <a:t>Poškození plic</a:t>
            </a:r>
          </a:p>
        </p:txBody>
      </p:sp>
      <p:sp>
        <p:nvSpPr>
          <p:cNvPr id="12" name="TextovéPole 11">
            <a:extLst>
              <a:ext uri="{FF2B5EF4-FFF2-40B4-BE49-F238E27FC236}">
                <a16:creationId xmlns:a16="http://schemas.microsoft.com/office/drawing/2014/main" id="{02F48F79-A2F0-4C84-8B0C-A25C34A9B0DE}"/>
              </a:ext>
            </a:extLst>
          </p:cNvPr>
          <p:cNvSpPr txBox="1"/>
          <p:nvPr/>
        </p:nvSpPr>
        <p:spPr>
          <a:xfrm>
            <a:off x="7293541" y="6024220"/>
            <a:ext cx="1399922" cy="276999"/>
          </a:xfrm>
          <a:prstGeom prst="rect">
            <a:avLst/>
          </a:prstGeom>
          <a:solidFill>
            <a:srgbClr val="ECAA88"/>
          </a:solidFill>
        </p:spPr>
        <p:txBody>
          <a:bodyPr wrap="square" rtlCol="0">
            <a:spAutoFit/>
          </a:bodyPr>
          <a:lstStyle/>
          <a:p>
            <a:pPr algn="ctr"/>
            <a:r>
              <a:rPr lang="cs-CZ" sz="1200" dirty="0" err="1"/>
              <a:t>Lung</a:t>
            </a:r>
            <a:r>
              <a:rPr lang="cs-CZ" sz="1200" dirty="0"/>
              <a:t> </a:t>
            </a:r>
            <a:r>
              <a:rPr lang="cs-CZ" sz="1200" dirty="0" err="1"/>
              <a:t>damage</a:t>
            </a:r>
            <a:endParaRPr lang="cs-CZ" sz="1200" dirty="0"/>
          </a:p>
        </p:txBody>
      </p:sp>
      <p:sp>
        <p:nvSpPr>
          <p:cNvPr id="13" name="TextovéPole 12">
            <a:extLst>
              <a:ext uri="{FF2B5EF4-FFF2-40B4-BE49-F238E27FC236}">
                <a16:creationId xmlns:a16="http://schemas.microsoft.com/office/drawing/2014/main" id="{6A43882B-1C4F-4639-AC5E-B350D0E68D33}"/>
              </a:ext>
            </a:extLst>
          </p:cNvPr>
          <p:cNvSpPr txBox="1"/>
          <p:nvPr/>
        </p:nvSpPr>
        <p:spPr>
          <a:xfrm>
            <a:off x="7395646" y="319308"/>
            <a:ext cx="1321025" cy="646331"/>
          </a:xfrm>
          <a:prstGeom prst="rect">
            <a:avLst/>
          </a:prstGeom>
          <a:solidFill>
            <a:srgbClr val="CCE2F8"/>
          </a:solidFill>
        </p:spPr>
        <p:txBody>
          <a:bodyPr wrap="square" rtlCol="0">
            <a:spAutoFit/>
          </a:bodyPr>
          <a:lstStyle/>
          <a:p>
            <a:pPr algn="ctr"/>
            <a:r>
              <a:rPr lang="en-US" sz="1200" dirty="0"/>
              <a:t>Lung damage e.g. through infection</a:t>
            </a:r>
            <a:r>
              <a:rPr lang="cs-CZ" sz="1200" dirty="0"/>
              <a:t>, S</a:t>
            </a:r>
            <a:r>
              <a:rPr lang="en-US" sz="1200" dirty="0" err="1"/>
              <a:t>epsis</a:t>
            </a:r>
            <a:endParaRPr lang="en-US" sz="1200" dirty="0"/>
          </a:p>
        </p:txBody>
      </p:sp>
      <p:sp>
        <p:nvSpPr>
          <p:cNvPr id="14" name="TextovéPole 13">
            <a:extLst>
              <a:ext uri="{FF2B5EF4-FFF2-40B4-BE49-F238E27FC236}">
                <a16:creationId xmlns:a16="http://schemas.microsoft.com/office/drawing/2014/main" id="{6B535E80-6B9C-48D4-A249-D6D18B83A8FD}"/>
              </a:ext>
            </a:extLst>
          </p:cNvPr>
          <p:cNvSpPr txBox="1"/>
          <p:nvPr/>
        </p:nvSpPr>
        <p:spPr>
          <a:xfrm>
            <a:off x="7431185" y="1366048"/>
            <a:ext cx="1194248" cy="461665"/>
          </a:xfrm>
          <a:prstGeom prst="rect">
            <a:avLst/>
          </a:prstGeom>
          <a:solidFill>
            <a:srgbClr val="F9DFCB"/>
          </a:solidFill>
        </p:spPr>
        <p:txBody>
          <a:bodyPr wrap="square" rtlCol="0">
            <a:spAutoFit/>
          </a:bodyPr>
          <a:lstStyle/>
          <a:p>
            <a:pPr algn="ctr"/>
            <a:r>
              <a:rPr lang="cs-CZ" sz="1200" dirty="0"/>
              <a:t>Angiotenzin I</a:t>
            </a:r>
          </a:p>
          <a:p>
            <a:pPr algn="ctr"/>
            <a:r>
              <a:rPr lang="cs-CZ" sz="1200" dirty="0"/>
              <a:t>(</a:t>
            </a:r>
            <a:r>
              <a:rPr lang="cs-CZ" sz="1200" dirty="0" err="1"/>
              <a:t>Ang</a:t>
            </a:r>
            <a:r>
              <a:rPr lang="cs-CZ" sz="1200" dirty="0"/>
              <a:t> 1-10)</a:t>
            </a:r>
          </a:p>
        </p:txBody>
      </p:sp>
      <p:sp>
        <p:nvSpPr>
          <p:cNvPr id="15" name="TextovéPole 14">
            <a:extLst>
              <a:ext uri="{FF2B5EF4-FFF2-40B4-BE49-F238E27FC236}">
                <a16:creationId xmlns:a16="http://schemas.microsoft.com/office/drawing/2014/main" id="{C9C22F2D-EA6B-47D5-AFE3-AFAB2F365664}"/>
              </a:ext>
            </a:extLst>
          </p:cNvPr>
          <p:cNvSpPr txBox="1"/>
          <p:nvPr/>
        </p:nvSpPr>
        <p:spPr>
          <a:xfrm>
            <a:off x="7423093" y="2459502"/>
            <a:ext cx="1194248" cy="461665"/>
          </a:xfrm>
          <a:prstGeom prst="rect">
            <a:avLst/>
          </a:prstGeom>
          <a:solidFill>
            <a:srgbClr val="F9DFCB"/>
          </a:solidFill>
        </p:spPr>
        <p:txBody>
          <a:bodyPr wrap="square" rtlCol="0">
            <a:spAutoFit/>
          </a:bodyPr>
          <a:lstStyle/>
          <a:p>
            <a:pPr algn="ctr"/>
            <a:r>
              <a:rPr lang="cs-CZ" sz="1200" dirty="0"/>
              <a:t>Angiotenzin II</a:t>
            </a:r>
          </a:p>
          <a:p>
            <a:pPr algn="ctr"/>
            <a:r>
              <a:rPr lang="cs-CZ" sz="1200" dirty="0"/>
              <a:t>(</a:t>
            </a:r>
            <a:r>
              <a:rPr lang="cs-CZ" sz="1200" dirty="0" err="1"/>
              <a:t>Ang</a:t>
            </a:r>
            <a:r>
              <a:rPr lang="cs-CZ" sz="1200" dirty="0"/>
              <a:t> 1-8)</a:t>
            </a:r>
          </a:p>
        </p:txBody>
      </p:sp>
      <p:sp>
        <p:nvSpPr>
          <p:cNvPr id="16" name="TextovéPole 15">
            <a:extLst>
              <a:ext uri="{FF2B5EF4-FFF2-40B4-BE49-F238E27FC236}">
                <a16:creationId xmlns:a16="http://schemas.microsoft.com/office/drawing/2014/main" id="{497A897D-5BE8-444D-B5EE-B226FBBFA950}"/>
              </a:ext>
            </a:extLst>
          </p:cNvPr>
          <p:cNvSpPr txBox="1"/>
          <p:nvPr/>
        </p:nvSpPr>
        <p:spPr>
          <a:xfrm>
            <a:off x="7423093" y="1395482"/>
            <a:ext cx="1194248" cy="461665"/>
          </a:xfrm>
          <a:prstGeom prst="rect">
            <a:avLst/>
          </a:prstGeom>
          <a:solidFill>
            <a:srgbClr val="F9DFCB"/>
          </a:solidFill>
        </p:spPr>
        <p:txBody>
          <a:bodyPr wrap="square" rtlCol="0">
            <a:spAutoFit/>
          </a:bodyPr>
          <a:lstStyle/>
          <a:p>
            <a:pPr algn="ctr"/>
            <a:r>
              <a:rPr lang="cs-CZ" sz="1200" dirty="0"/>
              <a:t>Angiotensin I</a:t>
            </a:r>
          </a:p>
          <a:p>
            <a:pPr algn="ctr"/>
            <a:r>
              <a:rPr lang="cs-CZ" sz="1200" dirty="0"/>
              <a:t>(</a:t>
            </a:r>
            <a:r>
              <a:rPr lang="cs-CZ" sz="1200" dirty="0" err="1"/>
              <a:t>Ang</a:t>
            </a:r>
            <a:r>
              <a:rPr lang="cs-CZ" sz="1200" dirty="0"/>
              <a:t> 1-10)</a:t>
            </a:r>
          </a:p>
        </p:txBody>
      </p:sp>
      <p:sp>
        <p:nvSpPr>
          <p:cNvPr id="17" name="TextovéPole 16">
            <a:extLst>
              <a:ext uri="{FF2B5EF4-FFF2-40B4-BE49-F238E27FC236}">
                <a16:creationId xmlns:a16="http://schemas.microsoft.com/office/drawing/2014/main" id="{29F1F3E2-71F9-402A-A47E-F480140FE4C5}"/>
              </a:ext>
            </a:extLst>
          </p:cNvPr>
          <p:cNvSpPr txBox="1"/>
          <p:nvPr/>
        </p:nvSpPr>
        <p:spPr>
          <a:xfrm>
            <a:off x="7431185" y="2480740"/>
            <a:ext cx="1194248" cy="461665"/>
          </a:xfrm>
          <a:prstGeom prst="rect">
            <a:avLst/>
          </a:prstGeom>
          <a:solidFill>
            <a:srgbClr val="F9DFCB"/>
          </a:solidFill>
        </p:spPr>
        <p:txBody>
          <a:bodyPr wrap="square" rtlCol="0">
            <a:spAutoFit/>
          </a:bodyPr>
          <a:lstStyle/>
          <a:p>
            <a:pPr algn="ctr"/>
            <a:r>
              <a:rPr lang="cs-CZ" sz="1200" dirty="0"/>
              <a:t>Angiotensin II</a:t>
            </a:r>
          </a:p>
          <a:p>
            <a:pPr algn="ctr"/>
            <a:r>
              <a:rPr lang="cs-CZ" sz="1200" dirty="0"/>
              <a:t>(</a:t>
            </a:r>
            <a:r>
              <a:rPr lang="cs-CZ" sz="1200" dirty="0" err="1"/>
              <a:t>Ang</a:t>
            </a:r>
            <a:r>
              <a:rPr lang="cs-CZ" sz="1200" dirty="0"/>
              <a:t> 1-8)</a:t>
            </a:r>
          </a:p>
        </p:txBody>
      </p:sp>
      <p:sp>
        <p:nvSpPr>
          <p:cNvPr id="18" name="TextovéPole 17">
            <a:extLst>
              <a:ext uri="{FF2B5EF4-FFF2-40B4-BE49-F238E27FC236}">
                <a16:creationId xmlns:a16="http://schemas.microsoft.com/office/drawing/2014/main" id="{DEC94380-D1BE-4C27-93A1-564753ECA36E}"/>
              </a:ext>
            </a:extLst>
          </p:cNvPr>
          <p:cNvSpPr txBox="1"/>
          <p:nvPr/>
        </p:nvSpPr>
        <p:spPr>
          <a:xfrm>
            <a:off x="5396039" y="6032145"/>
            <a:ext cx="1399922" cy="276999"/>
          </a:xfrm>
          <a:prstGeom prst="rect">
            <a:avLst/>
          </a:prstGeom>
          <a:solidFill>
            <a:srgbClr val="BEE0DF"/>
          </a:solidFill>
          <a:ln>
            <a:solidFill>
              <a:srgbClr val="BEE0DF"/>
            </a:solidFill>
          </a:ln>
        </p:spPr>
        <p:txBody>
          <a:bodyPr wrap="square" rtlCol="0">
            <a:spAutoFit/>
          </a:bodyPr>
          <a:lstStyle/>
          <a:p>
            <a:pPr algn="ctr"/>
            <a:r>
              <a:rPr lang="cs-CZ" sz="1200" dirty="0"/>
              <a:t>Ochrana plic</a:t>
            </a:r>
          </a:p>
        </p:txBody>
      </p:sp>
      <p:sp>
        <p:nvSpPr>
          <p:cNvPr id="19" name="TextovéPole 18">
            <a:extLst>
              <a:ext uri="{FF2B5EF4-FFF2-40B4-BE49-F238E27FC236}">
                <a16:creationId xmlns:a16="http://schemas.microsoft.com/office/drawing/2014/main" id="{90CE5010-7665-4EB0-A000-57450D12D50E}"/>
              </a:ext>
            </a:extLst>
          </p:cNvPr>
          <p:cNvSpPr txBox="1"/>
          <p:nvPr/>
        </p:nvSpPr>
        <p:spPr>
          <a:xfrm>
            <a:off x="5368312" y="6024219"/>
            <a:ext cx="1399922" cy="276999"/>
          </a:xfrm>
          <a:prstGeom prst="rect">
            <a:avLst/>
          </a:prstGeom>
          <a:solidFill>
            <a:srgbClr val="BEE0DF"/>
          </a:solidFill>
          <a:ln>
            <a:solidFill>
              <a:srgbClr val="BEE0DF"/>
            </a:solidFill>
          </a:ln>
        </p:spPr>
        <p:txBody>
          <a:bodyPr wrap="square" rtlCol="0">
            <a:spAutoFit/>
          </a:bodyPr>
          <a:lstStyle/>
          <a:p>
            <a:pPr algn="ctr"/>
            <a:r>
              <a:rPr lang="cs-CZ" sz="1200" dirty="0" err="1"/>
              <a:t>Lung</a:t>
            </a:r>
            <a:r>
              <a:rPr lang="cs-CZ" sz="1200" dirty="0"/>
              <a:t> </a:t>
            </a:r>
            <a:r>
              <a:rPr lang="cs-CZ" sz="1200" dirty="0" err="1"/>
              <a:t>protection</a:t>
            </a:r>
            <a:endParaRPr lang="cs-CZ" sz="1200" dirty="0"/>
          </a:p>
        </p:txBody>
      </p:sp>
      <p:sp>
        <p:nvSpPr>
          <p:cNvPr id="21" name="TextovéPole 20">
            <a:extLst>
              <a:ext uri="{FF2B5EF4-FFF2-40B4-BE49-F238E27FC236}">
                <a16:creationId xmlns:a16="http://schemas.microsoft.com/office/drawing/2014/main" id="{E4D31BB5-2219-4A0B-B2B7-8C3EC1DB2C47}"/>
              </a:ext>
            </a:extLst>
          </p:cNvPr>
          <p:cNvSpPr txBox="1"/>
          <p:nvPr/>
        </p:nvSpPr>
        <p:spPr>
          <a:xfrm>
            <a:off x="5368312" y="4579536"/>
            <a:ext cx="1399922" cy="830997"/>
          </a:xfrm>
          <a:prstGeom prst="rect">
            <a:avLst/>
          </a:prstGeom>
          <a:solidFill>
            <a:srgbClr val="CFE9E7"/>
          </a:solidFill>
        </p:spPr>
        <p:txBody>
          <a:bodyPr wrap="square" rtlCol="0">
            <a:spAutoFit/>
          </a:bodyPr>
          <a:lstStyle/>
          <a:p>
            <a:pPr algn="ctr"/>
            <a:r>
              <a:rPr lang="cs-CZ" sz="1200" dirty="0"/>
              <a:t>antioxidační, protizánětlivý, </a:t>
            </a:r>
            <a:r>
              <a:rPr lang="cs-CZ" sz="1200" dirty="0" err="1"/>
              <a:t>vazodilatační</a:t>
            </a:r>
            <a:r>
              <a:rPr lang="cs-CZ" sz="1200" dirty="0"/>
              <a:t>, </a:t>
            </a:r>
            <a:r>
              <a:rPr lang="cs-CZ" sz="1200" dirty="0" err="1"/>
              <a:t>antifibrotický</a:t>
            </a:r>
            <a:endParaRPr lang="cs-CZ" sz="1200" dirty="0"/>
          </a:p>
        </p:txBody>
      </p:sp>
      <p:sp>
        <p:nvSpPr>
          <p:cNvPr id="22" name="TextovéPole 21">
            <a:extLst>
              <a:ext uri="{FF2B5EF4-FFF2-40B4-BE49-F238E27FC236}">
                <a16:creationId xmlns:a16="http://schemas.microsoft.com/office/drawing/2014/main" id="{9F045858-B3C4-4F5A-B738-495613E95334}"/>
              </a:ext>
            </a:extLst>
          </p:cNvPr>
          <p:cNvSpPr txBox="1"/>
          <p:nvPr/>
        </p:nvSpPr>
        <p:spPr>
          <a:xfrm>
            <a:off x="5368312" y="4591494"/>
            <a:ext cx="1399922" cy="830997"/>
          </a:xfrm>
          <a:prstGeom prst="rect">
            <a:avLst/>
          </a:prstGeom>
          <a:solidFill>
            <a:srgbClr val="CFE9E7"/>
          </a:solidFill>
        </p:spPr>
        <p:txBody>
          <a:bodyPr wrap="square" rtlCol="0">
            <a:spAutoFit/>
          </a:bodyPr>
          <a:lstStyle/>
          <a:p>
            <a:pPr algn="ctr"/>
            <a:r>
              <a:rPr lang="cs-CZ" sz="1200" dirty="0"/>
              <a:t>antioxidant, </a:t>
            </a:r>
          </a:p>
          <a:p>
            <a:pPr algn="ctr"/>
            <a:r>
              <a:rPr lang="cs-CZ" sz="1200" dirty="0"/>
              <a:t>anti-</a:t>
            </a:r>
            <a:r>
              <a:rPr lang="cs-CZ" sz="1200" dirty="0" err="1"/>
              <a:t>inflammatory</a:t>
            </a:r>
            <a:r>
              <a:rPr lang="cs-CZ" sz="1200" dirty="0"/>
              <a:t>, </a:t>
            </a:r>
            <a:r>
              <a:rPr lang="cs-CZ" sz="1200" dirty="0" err="1"/>
              <a:t>vasodilation</a:t>
            </a:r>
            <a:r>
              <a:rPr lang="cs-CZ" sz="1200" dirty="0"/>
              <a:t>, </a:t>
            </a:r>
            <a:r>
              <a:rPr lang="cs-CZ" sz="1200" dirty="0" err="1"/>
              <a:t>antifibrotic</a:t>
            </a:r>
            <a:endParaRPr lang="cs-CZ" sz="1200" dirty="0"/>
          </a:p>
        </p:txBody>
      </p:sp>
      <p:sp>
        <p:nvSpPr>
          <p:cNvPr id="2" name="Obdélník 1">
            <a:extLst>
              <a:ext uri="{FF2B5EF4-FFF2-40B4-BE49-F238E27FC236}">
                <a16:creationId xmlns:a16="http://schemas.microsoft.com/office/drawing/2014/main" id="{A76AD702-8DDC-4ABD-9664-83E1253E5213}"/>
              </a:ext>
            </a:extLst>
          </p:cNvPr>
          <p:cNvSpPr/>
          <p:nvPr/>
        </p:nvSpPr>
        <p:spPr>
          <a:xfrm>
            <a:off x="1132556" y="3295859"/>
            <a:ext cx="6107281" cy="3395929"/>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bdélník 19">
            <a:extLst>
              <a:ext uri="{FF2B5EF4-FFF2-40B4-BE49-F238E27FC236}">
                <a16:creationId xmlns:a16="http://schemas.microsoft.com/office/drawing/2014/main" id="{2ABA9EE3-7682-46F8-937A-35FA6E008651}"/>
              </a:ext>
            </a:extLst>
          </p:cNvPr>
          <p:cNvSpPr/>
          <p:nvPr/>
        </p:nvSpPr>
        <p:spPr>
          <a:xfrm>
            <a:off x="1457011" y="523060"/>
            <a:ext cx="4611262" cy="323608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bdélník 22">
            <a:extLst>
              <a:ext uri="{FF2B5EF4-FFF2-40B4-BE49-F238E27FC236}">
                <a16:creationId xmlns:a16="http://schemas.microsoft.com/office/drawing/2014/main" id="{7BAE1154-969E-4852-9828-BB131F692CB7}"/>
              </a:ext>
            </a:extLst>
          </p:cNvPr>
          <p:cNvSpPr/>
          <p:nvPr/>
        </p:nvSpPr>
        <p:spPr>
          <a:xfrm>
            <a:off x="2405678" y="1163593"/>
            <a:ext cx="4989968" cy="2414484"/>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bdélník 23">
            <a:extLst>
              <a:ext uri="{FF2B5EF4-FFF2-40B4-BE49-F238E27FC236}">
                <a16:creationId xmlns:a16="http://schemas.microsoft.com/office/drawing/2014/main" id="{E78E9B91-EFA8-47F8-8E4D-E7A479DBAA47}"/>
              </a:ext>
            </a:extLst>
          </p:cNvPr>
          <p:cNvSpPr/>
          <p:nvPr/>
        </p:nvSpPr>
        <p:spPr>
          <a:xfrm>
            <a:off x="5199208" y="0"/>
            <a:ext cx="4207782" cy="1335091"/>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Obdélník 24">
            <a:extLst>
              <a:ext uri="{FF2B5EF4-FFF2-40B4-BE49-F238E27FC236}">
                <a16:creationId xmlns:a16="http://schemas.microsoft.com/office/drawing/2014/main" id="{95599FC7-3573-4666-B440-4043A3D4506A}"/>
              </a:ext>
            </a:extLst>
          </p:cNvPr>
          <p:cNvSpPr/>
          <p:nvPr/>
        </p:nvSpPr>
        <p:spPr>
          <a:xfrm>
            <a:off x="528974" y="3750502"/>
            <a:ext cx="6745680" cy="2764480"/>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délník 2">
            <a:extLst>
              <a:ext uri="{FF2B5EF4-FFF2-40B4-BE49-F238E27FC236}">
                <a16:creationId xmlns:a16="http://schemas.microsoft.com/office/drawing/2014/main" id="{CA47E004-CFD3-44F3-829D-D66CEE68F60E}"/>
              </a:ext>
            </a:extLst>
          </p:cNvPr>
          <p:cNvSpPr/>
          <p:nvPr/>
        </p:nvSpPr>
        <p:spPr>
          <a:xfrm>
            <a:off x="514310" y="3569784"/>
            <a:ext cx="6906165" cy="160704"/>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106" name="Picture 2" descr="The liver is an organ with many functions | Lifespan.io">
            <a:extLst>
              <a:ext uri="{FF2B5EF4-FFF2-40B4-BE49-F238E27FC236}">
                <a16:creationId xmlns:a16="http://schemas.microsoft.com/office/drawing/2014/main" id="{AFDEFE88-A0DF-48BA-987A-7A2224408BA9}"/>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6230" y="523060"/>
            <a:ext cx="933864" cy="522964"/>
          </a:xfrm>
          <a:prstGeom prst="rect">
            <a:avLst/>
          </a:prstGeom>
          <a:noFill/>
          <a:extLst>
            <a:ext uri="{909E8E84-426E-40DD-AFC4-6F175D3DCCD1}">
              <a14:hiddenFill xmlns:a14="http://schemas.microsoft.com/office/drawing/2010/main">
                <a:solidFill>
                  <a:srgbClr val="FFFFFF"/>
                </a:solidFill>
              </a14:hiddenFill>
            </a:ext>
          </a:extLst>
        </p:spPr>
      </p:pic>
      <p:pic>
        <p:nvPicPr>
          <p:cNvPr id="47110" name="Picture 6" descr="Real Lungs: snímky, stock fotografie a vektory | Shutterstock">
            <a:extLst>
              <a:ext uri="{FF2B5EF4-FFF2-40B4-BE49-F238E27FC236}">
                <a16:creationId xmlns:a16="http://schemas.microsoft.com/office/drawing/2014/main" id="{36B8666A-2498-4443-A75C-A2CB1A492533}"/>
              </a:ext>
            </a:extLst>
          </p:cNvPr>
          <p:cNvPicPr>
            <a:picLocks noChangeAspect="1" noChangeArrowheads="1"/>
          </p:cNvPicPr>
          <p:nvPr/>
        </p:nvPicPr>
        <p:blipFill rotWithShape="1">
          <a:blip r:embed="rId5">
            <a:clrChange>
              <a:clrFrom>
                <a:srgbClr val="FFFFFD"/>
              </a:clrFrom>
              <a:clrTo>
                <a:srgbClr val="FFFFFD">
                  <a:alpha val="0"/>
                </a:srgbClr>
              </a:clrTo>
            </a:clrChange>
            <a:extLst>
              <a:ext uri="{28A0092B-C50C-407E-A947-70E740481C1C}">
                <a14:useLocalDpi xmlns:a14="http://schemas.microsoft.com/office/drawing/2010/main" val="0"/>
              </a:ext>
            </a:extLst>
          </a:blip>
          <a:srcRect l="13187" t="10363" r="12303" b="15642"/>
          <a:stretch/>
        </p:blipFill>
        <p:spPr bwMode="auto">
          <a:xfrm>
            <a:off x="3739442" y="-24283"/>
            <a:ext cx="937425" cy="1002561"/>
          </a:xfrm>
          <a:prstGeom prst="rect">
            <a:avLst/>
          </a:prstGeom>
          <a:noFill/>
          <a:extLst>
            <a:ext uri="{909E8E84-426E-40DD-AFC4-6F175D3DCCD1}">
              <a14:hiddenFill xmlns:a14="http://schemas.microsoft.com/office/drawing/2010/main">
                <a:solidFill>
                  <a:srgbClr val="FFFFFF"/>
                </a:solidFill>
              </a14:hiddenFill>
            </a:ext>
          </a:extLst>
        </p:spPr>
      </p:pic>
      <p:sp>
        <p:nvSpPr>
          <p:cNvPr id="26" name="TextovéPole 25">
            <a:extLst>
              <a:ext uri="{FF2B5EF4-FFF2-40B4-BE49-F238E27FC236}">
                <a16:creationId xmlns:a16="http://schemas.microsoft.com/office/drawing/2014/main" id="{9BC945CB-5A37-4F48-93D6-200C23368A92}"/>
              </a:ext>
            </a:extLst>
          </p:cNvPr>
          <p:cNvSpPr txBox="1"/>
          <p:nvPr/>
        </p:nvSpPr>
        <p:spPr>
          <a:xfrm>
            <a:off x="544023" y="1070097"/>
            <a:ext cx="1236492" cy="276999"/>
          </a:xfrm>
          <a:prstGeom prst="rect">
            <a:avLst/>
          </a:prstGeom>
          <a:solidFill>
            <a:srgbClr val="F9DFCB"/>
          </a:solidFill>
        </p:spPr>
        <p:txBody>
          <a:bodyPr wrap="none" rtlCol="0">
            <a:spAutoFit/>
          </a:bodyPr>
          <a:lstStyle/>
          <a:p>
            <a:r>
              <a:rPr lang="cs-CZ" sz="1200" dirty="0" err="1"/>
              <a:t>Angiotensinogen</a:t>
            </a:r>
            <a:endParaRPr lang="en-US" sz="1200" dirty="0"/>
          </a:p>
        </p:txBody>
      </p:sp>
      <p:sp>
        <p:nvSpPr>
          <p:cNvPr id="31" name="TextovéPole 30">
            <a:extLst>
              <a:ext uri="{FF2B5EF4-FFF2-40B4-BE49-F238E27FC236}">
                <a16:creationId xmlns:a16="http://schemas.microsoft.com/office/drawing/2014/main" id="{0FB08089-4E57-4962-986B-1AF75237EAE5}"/>
              </a:ext>
            </a:extLst>
          </p:cNvPr>
          <p:cNvSpPr txBox="1"/>
          <p:nvPr/>
        </p:nvSpPr>
        <p:spPr>
          <a:xfrm>
            <a:off x="40657" y="2551268"/>
            <a:ext cx="2073472" cy="461665"/>
          </a:xfrm>
          <a:prstGeom prst="rect">
            <a:avLst/>
          </a:prstGeom>
          <a:solidFill>
            <a:srgbClr val="FFFF00"/>
          </a:solidFill>
          <a:ln>
            <a:solidFill>
              <a:schemeClr val="tx1"/>
            </a:solidFill>
          </a:ln>
        </p:spPr>
        <p:txBody>
          <a:bodyPr wrap="square" rtlCol="0">
            <a:spAutoFit/>
          </a:bodyPr>
          <a:lstStyle/>
          <a:p>
            <a:pPr algn="ctr"/>
            <a:r>
              <a:rPr lang="cs-CZ" sz="1200" dirty="0" err="1"/>
              <a:t>Decrease</a:t>
            </a:r>
            <a:r>
              <a:rPr lang="cs-CZ" sz="1200" dirty="0"/>
              <a:t> in </a:t>
            </a:r>
            <a:r>
              <a:rPr lang="cs-CZ" sz="1200" dirty="0" err="1"/>
              <a:t>renal</a:t>
            </a:r>
            <a:r>
              <a:rPr lang="cs-CZ" sz="1200" dirty="0"/>
              <a:t> </a:t>
            </a:r>
            <a:r>
              <a:rPr lang="cs-CZ" sz="1200" dirty="0" err="1"/>
              <a:t>perfusion</a:t>
            </a:r>
            <a:r>
              <a:rPr lang="cs-CZ" sz="1200" dirty="0"/>
              <a:t> (</a:t>
            </a:r>
            <a:r>
              <a:rPr lang="cs-CZ" sz="1200" dirty="0" err="1"/>
              <a:t>juxtaglomerular</a:t>
            </a:r>
            <a:r>
              <a:rPr lang="cs-CZ" sz="1200" dirty="0"/>
              <a:t> </a:t>
            </a:r>
            <a:r>
              <a:rPr lang="cs-CZ" sz="1200" dirty="0" err="1"/>
              <a:t>apparatus</a:t>
            </a:r>
            <a:r>
              <a:rPr lang="cs-CZ" sz="1200" dirty="0"/>
              <a:t>)</a:t>
            </a:r>
            <a:endParaRPr lang="en-US" sz="1200" dirty="0"/>
          </a:p>
        </p:txBody>
      </p:sp>
      <p:sp>
        <p:nvSpPr>
          <p:cNvPr id="33" name="TextovéPole 32">
            <a:extLst>
              <a:ext uri="{FF2B5EF4-FFF2-40B4-BE49-F238E27FC236}">
                <a16:creationId xmlns:a16="http://schemas.microsoft.com/office/drawing/2014/main" id="{EF14F205-21AB-46AA-A95D-FED25C1BCD4C}"/>
              </a:ext>
            </a:extLst>
          </p:cNvPr>
          <p:cNvSpPr txBox="1"/>
          <p:nvPr/>
        </p:nvSpPr>
        <p:spPr>
          <a:xfrm>
            <a:off x="2153443" y="1244970"/>
            <a:ext cx="537840" cy="276999"/>
          </a:xfrm>
          <a:prstGeom prst="rect">
            <a:avLst/>
          </a:prstGeom>
          <a:solidFill>
            <a:srgbClr val="F9DFCB"/>
          </a:solidFill>
        </p:spPr>
        <p:txBody>
          <a:bodyPr wrap="square" rtlCol="0">
            <a:spAutoFit/>
          </a:bodyPr>
          <a:lstStyle/>
          <a:p>
            <a:r>
              <a:rPr lang="cs-CZ" sz="1200" dirty="0"/>
              <a:t>Renin</a:t>
            </a:r>
            <a:endParaRPr lang="en-US" sz="1200" dirty="0"/>
          </a:p>
        </p:txBody>
      </p:sp>
      <p:sp>
        <p:nvSpPr>
          <p:cNvPr id="34" name="TextovéPole 33">
            <a:extLst>
              <a:ext uri="{FF2B5EF4-FFF2-40B4-BE49-F238E27FC236}">
                <a16:creationId xmlns:a16="http://schemas.microsoft.com/office/drawing/2014/main" id="{6AA5FF4E-223C-4691-B8D0-6AFC61C295B3}"/>
              </a:ext>
            </a:extLst>
          </p:cNvPr>
          <p:cNvSpPr txBox="1"/>
          <p:nvPr/>
        </p:nvSpPr>
        <p:spPr>
          <a:xfrm>
            <a:off x="3672210" y="1007175"/>
            <a:ext cx="1000530" cy="461665"/>
          </a:xfrm>
          <a:prstGeom prst="rect">
            <a:avLst/>
          </a:prstGeom>
          <a:solidFill>
            <a:srgbClr val="F9DFCB"/>
          </a:solidFill>
          <a:ln>
            <a:solidFill>
              <a:schemeClr val="tx1"/>
            </a:solidFill>
          </a:ln>
        </p:spPr>
        <p:txBody>
          <a:bodyPr wrap="none" rtlCol="0">
            <a:spAutoFit/>
          </a:bodyPr>
          <a:lstStyle/>
          <a:p>
            <a:r>
              <a:rPr lang="cs-CZ" sz="1200" dirty="0"/>
              <a:t>Angiotensin I</a:t>
            </a:r>
          </a:p>
          <a:p>
            <a:pPr algn="ctr"/>
            <a:r>
              <a:rPr lang="cs-CZ" sz="1200" dirty="0"/>
              <a:t>(</a:t>
            </a:r>
            <a:r>
              <a:rPr lang="cs-CZ" sz="1200" dirty="0" err="1"/>
              <a:t>Ang</a:t>
            </a:r>
            <a:r>
              <a:rPr lang="cs-CZ" sz="1200" dirty="0"/>
              <a:t> 1-10)</a:t>
            </a:r>
            <a:endParaRPr lang="en-US" sz="1200" dirty="0"/>
          </a:p>
        </p:txBody>
      </p:sp>
      <p:sp>
        <p:nvSpPr>
          <p:cNvPr id="28" name="Ovál 27">
            <a:extLst>
              <a:ext uri="{FF2B5EF4-FFF2-40B4-BE49-F238E27FC236}">
                <a16:creationId xmlns:a16="http://schemas.microsoft.com/office/drawing/2014/main" id="{A96DA49B-E676-4FBD-B43F-BD30443B59FE}"/>
              </a:ext>
            </a:extLst>
          </p:cNvPr>
          <p:cNvSpPr/>
          <p:nvPr/>
        </p:nvSpPr>
        <p:spPr>
          <a:xfrm>
            <a:off x="4199922" y="1722778"/>
            <a:ext cx="666232" cy="384642"/>
          </a:xfrm>
          <a:prstGeom prst="ellipse">
            <a:avLst/>
          </a:prstGeom>
          <a:solidFill>
            <a:srgbClr val="CC5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400" dirty="0"/>
              <a:t>ACE</a:t>
            </a:r>
            <a:endParaRPr lang="en-US" sz="1400" dirty="0"/>
          </a:p>
        </p:txBody>
      </p:sp>
      <p:sp>
        <p:nvSpPr>
          <p:cNvPr id="30" name="Obdélník 29">
            <a:extLst>
              <a:ext uri="{FF2B5EF4-FFF2-40B4-BE49-F238E27FC236}">
                <a16:creationId xmlns:a16="http://schemas.microsoft.com/office/drawing/2014/main" id="{62644E78-578E-4944-90A3-8B7EBCF59469}"/>
              </a:ext>
            </a:extLst>
          </p:cNvPr>
          <p:cNvSpPr/>
          <p:nvPr/>
        </p:nvSpPr>
        <p:spPr>
          <a:xfrm>
            <a:off x="7249885" y="5617029"/>
            <a:ext cx="1567544" cy="808477"/>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Skupina 36">
            <a:extLst>
              <a:ext uri="{FF2B5EF4-FFF2-40B4-BE49-F238E27FC236}">
                <a16:creationId xmlns:a16="http://schemas.microsoft.com/office/drawing/2014/main" id="{5C79A605-29B2-4AB4-AB5A-5C00F24F5C73}"/>
              </a:ext>
            </a:extLst>
          </p:cNvPr>
          <p:cNvGrpSpPr/>
          <p:nvPr/>
        </p:nvGrpSpPr>
        <p:grpSpPr>
          <a:xfrm>
            <a:off x="1862317" y="3327759"/>
            <a:ext cx="613342" cy="636500"/>
            <a:chOff x="3903513" y="3267825"/>
            <a:chExt cx="613342" cy="636500"/>
          </a:xfrm>
        </p:grpSpPr>
        <p:sp>
          <p:nvSpPr>
            <p:cNvPr id="29" name="Obdélník 28">
              <a:extLst>
                <a:ext uri="{FF2B5EF4-FFF2-40B4-BE49-F238E27FC236}">
                  <a16:creationId xmlns:a16="http://schemas.microsoft.com/office/drawing/2014/main" id="{EEB0F92C-54E4-4CAC-B4A9-B3871B2F8ECA}"/>
                </a:ext>
              </a:extLst>
            </p:cNvPr>
            <p:cNvSpPr/>
            <p:nvPr/>
          </p:nvSpPr>
          <p:spPr>
            <a:xfrm>
              <a:off x="3928634" y="3406872"/>
              <a:ext cx="588221" cy="486965"/>
            </a:xfrm>
            <a:prstGeom prst="rect">
              <a:avLst/>
            </a:prstGeom>
            <a:solidFill>
              <a:srgbClr val="D56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ál 31">
              <a:extLst>
                <a:ext uri="{FF2B5EF4-FFF2-40B4-BE49-F238E27FC236}">
                  <a16:creationId xmlns:a16="http://schemas.microsoft.com/office/drawing/2014/main" id="{AA2BF5F9-A9CA-4DB2-AFA6-94EFACA2EA97}"/>
                </a:ext>
              </a:extLst>
            </p:cNvPr>
            <p:cNvSpPr/>
            <p:nvPr/>
          </p:nvSpPr>
          <p:spPr>
            <a:xfrm>
              <a:off x="4029389" y="3267825"/>
              <a:ext cx="376813" cy="364384"/>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ovéPole 34">
              <a:extLst>
                <a:ext uri="{FF2B5EF4-FFF2-40B4-BE49-F238E27FC236}">
                  <a16:creationId xmlns:a16="http://schemas.microsoft.com/office/drawing/2014/main" id="{F1EAA12C-52C2-4A41-84EE-5F645C7BD2ED}"/>
                </a:ext>
              </a:extLst>
            </p:cNvPr>
            <p:cNvSpPr txBox="1"/>
            <p:nvPr/>
          </p:nvSpPr>
          <p:spPr>
            <a:xfrm>
              <a:off x="3903513" y="3565771"/>
              <a:ext cx="567784" cy="338554"/>
            </a:xfrm>
            <a:prstGeom prst="rect">
              <a:avLst/>
            </a:prstGeom>
            <a:noFill/>
          </p:spPr>
          <p:txBody>
            <a:bodyPr wrap="none" rtlCol="0">
              <a:spAutoFit/>
            </a:bodyPr>
            <a:lstStyle/>
            <a:p>
              <a:r>
                <a:rPr lang="cs-CZ" sz="1600" dirty="0">
                  <a:solidFill>
                    <a:schemeClr val="bg1"/>
                  </a:solidFill>
                </a:rPr>
                <a:t>AT</a:t>
              </a:r>
              <a:r>
                <a:rPr lang="cs-CZ" sz="1600" baseline="-25000" dirty="0">
                  <a:solidFill>
                    <a:schemeClr val="bg1"/>
                  </a:solidFill>
                </a:rPr>
                <a:t>1</a:t>
              </a:r>
              <a:r>
                <a:rPr lang="cs-CZ" sz="1600" dirty="0">
                  <a:solidFill>
                    <a:schemeClr val="bg1"/>
                  </a:solidFill>
                </a:rPr>
                <a:t>R</a:t>
              </a:r>
              <a:endParaRPr lang="en-US" sz="1600" dirty="0">
                <a:solidFill>
                  <a:schemeClr val="bg1"/>
                </a:solidFill>
              </a:endParaRPr>
            </a:p>
          </p:txBody>
        </p:sp>
      </p:grpSp>
      <p:sp>
        <p:nvSpPr>
          <p:cNvPr id="45" name="TextovéPole 44">
            <a:extLst>
              <a:ext uri="{FF2B5EF4-FFF2-40B4-BE49-F238E27FC236}">
                <a16:creationId xmlns:a16="http://schemas.microsoft.com/office/drawing/2014/main" id="{3F2CA0C7-4FE4-48CC-A1DD-85599BD119EF}"/>
              </a:ext>
            </a:extLst>
          </p:cNvPr>
          <p:cNvSpPr txBox="1"/>
          <p:nvPr/>
        </p:nvSpPr>
        <p:spPr>
          <a:xfrm>
            <a:off x="5635409" y="3900855"/>
            <a:ext cx="1397416" cy="461665"/>
          </a:xfrm>
          <a:prstGeom prst="rect">
            <a:avLst/>
          </a:prstGeom>
          <a:solidFill>
            <a:srgbClr val="F9DFCB"/>
          </a:solidFill>
          <a:ln w="19050">
            <a:solidFill>
              <a:srgbClr val="ECA981"/>
            </a:solidFill>
          </a:ln>
        </p:spPr>
        <p:txBody>
          <a:bodyPr wrap="square" rtlCol="0">
            <a:spAutoFit/>
          </a:bodyPr>
          <a:lstStyle/>
          <a:p>
            <a:pPr algn="ctr"/>
            <a:r>
              <a:rPr lang="en-US" sz="1200" dirty="0"/>
              <a:t>Neurohypophysis: </a:t>
            </a:r>
            <a:endParaRPr lang="cs-CZ" sz="1200" dirty="0"/>
          </a:p>
          <a:p>
            <a:pPr algn="ctr"/>
            <a:r>
              <a:rPr lang="en-US" sz="1200" dirty="0"/>
              <a:t>ADH secretion</a:t>
            </a:r>
            <a:endParaRPr lang="en-US" sz="1200" baseline="30000" dirty="0"/>
          </a:p>
        </p:txBody>
      </p:sp>
      <p:grpSp>
        <p:nvGrpSpPr>
          <p:cNvPr id="51" name="Skupina 50">
            <a:extLst>
              <a:ext uri="{FF2B5EF4-FFF2-40B4-BE49-F238E27FC236}">
                <a16:creationId xmlns:a16="http://schemas.microsoft.com/office/drawing/2014/main" id="{EB518412-EA16-46BF-88E2-EA49602ACB9C}"/>
              </a:ext>
            </a:extLst>
          </p:cNvPr>
          <p:cNvGrpSpPr/>
          <p:nvPr/>
        </p:nvGrpSpPr>
        <p:grpSpPr>
          <a:xfrm>
            <a:off x="4603043" y="3309223"/>
            <a:ext cx="613342" cy="636500"/>
            <a:chOff x="3903513" y="3267825"/>
            <a:chExt cx="613342" cy="636500"/>
          </a:xfrm>
        </p:grpSpPr>
        <p:sp>
          <p:nvSpPr>
            <p:cNvPr id="52" name="Obdélník 51">
              <a:extLst>
                <a:ext uri="{FF2B5EF4-FFF2-40B4-BE49-F238E27FC236}">
                  <a16:creationId xmlns:a16="http://schemas.microsoft.com/office/drawing/2014/main" id="{7DC0B89E-B88F-4574-A94A-525211CE3F06}"/>
                </a:ext>
              </a:extLst>
            </p:cNvPr>
            <p:cNvSpPr/>
            <p:nvPr/>
          </p:nvSpPr>
          <p:spPr>
            <a:xfrm>
              <a:off x="3928634" y="3406872"/>
              <a:ext cx="588221" cy="486965"/>
            </a:xfrm>
            <a:prstGeom prst="rect">
              <a:avLst/>
            </a:prstGeom>
            <a:solidFill>
              <a:srgbClr val="D56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ál 52">
              <a:extLst>
                <a:ext uri="{FF2B5EF4-FFF2-40B4-BE49-F238E27FC236}">
                  <a16:creationId xmlns:a16="http://schemas.microsoft.com/office/drawing/2014/main" id="{D5060B9D-E863-4323-BADF-743323A931B4}"/>
                </a:ext>
              </a:extLst>
            </p:cNvPr>
            <p:cNvSpPr/>
            <p:nvPr/>
          </p:nvSpPr>
          <p:spPr>
            <a:xfrm>
              <a:off x="4029389" y="3267825"/>
              <a:ext cx="376813" cy="364384"/>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ovéPole 53">
              <a:extLst>
                <a:ext uri="{FF2B5EF4-FFF2-40B4-BE49-F238E27FC236}">
                  <a16:creationId xmlns:a16="http://schemas.microsoft.com/office/drawing/2014/main" id="{209C1FC3-4BCD-4D44-889B-70153D6C718D}"/>
                </a:ext>
              </a:extLst>
            </p:cNvPr>
            <p:cNvSpPr txBox="1"/>
            <p:nvPr/>
          </p:nvSpPr>
          <p:spPr>
            <a:xfrm>
              <a:off x="3903513" y="3565771"/>
              <a:ext cx="567784" cy="338554"/>
            </a:xfrm>
            <a:prstGeom prst="rect">
              <a:avLst/>
            </a:prstGeom>
            <a:noFill/>
          </p:spPr>
          <p:txBody>
            <a:bodyPr wrap="none" rtlCol="0">
              <a:spAutoFit/>
            </a:bodyPr>
            <a:lstStyle/>
            <a:p>
              <a:r>
                <a:rPr lang="cs-CZ" sz="1600" dirty="0">
                  <a:solidFill>
                    <a:schemeClr val="bg1"/>
                  </a:solidFill>
                </a:rPr>
                <a:t>AT</a:t>
              </a:r>
              <a:r>
                <a:rPr lang="cs-CZ" sz="1600" baseline="-25000" dirty="0">
                  <a:solidFill>
                    <a:schemeClr val="bg1"/>
                  </a:solidFill>
                </a:rPr>
                <a:t>1</a:t>
              </a:r>
              <a:r>
                <a:rPr lang="cs-CZ" sz="1600" dirty="0">
                  <a:solidFill>
                    <a:schemeClr val="bg1"/>
                  </a:solidFill>
                </a:rPr>
                <a:t>R</a:t>
              </a:r>
              <a:endParaRPr lang="en-US" sz="1600" dirty="0">
                <a:solidFill>
                  <a:schemeClr val="bg1"/>
                </a:solidFill>
              </a:endParaRPr>
            </a:p>
          </p:txBody>
        </p:sp>
      </p:grpSp>
      <p:grpSp>
        <p:nvGrpSpPr>
          <p:cNvPr id="55" name="Skupina 54">
            <a:extLst>
              <a:ext uri="{FF2B5EF4-FFF2-40B4-BE49-F238E27FC236}">
                <a16:creationId xmlns:a16="http://schemas.microsoft.com/office/drawing/2014/main" id="{6C6846D8-1B3B-4383-A3BD-638FF44DBC9E}"/>
              </a:ext>
            </a:extLst>
          </p:cNvPr>
          <p:cNvGrpSpPr/>
          <p:nvPr/>
        </p:nvGrpSpPr>
        <p:grpSpPr>
          <a:xfrm>
            <a:off x="3171658" y="3341201"/>
            <a:ext cx="613342" cy="636500"/>
            <a:chOff x="3903513" y="3267825"/>
            <a:chExt cx="613342" cy="636500"/>
          </a:xfrm>
        </p:grpSpPr>
        <p:sp>
          <p:nvSpPr>
            <p:cNvPr id="56" name="Obdélník 55">
              <a:extLst>
                <a:ext uri="{FF2B5EF4-FFF2-40B4-BE49-F238E27FC236}">
                  <a16:creationId xmlns:a16="http://schemas.microsoft.com/office/drawing/2014/main" id="{51667F91-9F14-4D48-A780-76F18F78E58C}"/>
                </a:ext>
              </a:extLst>
            </p:cNvPr>
            <p:cNvSpPr/>
            <p:nvPr/>
          </p:nvSpPr>
          <p:spPr>
            <a:xfrm>
              <a:off x="3928634" y="3406872"/>
              <a:ext cx="588221" cy="486965"/>
            </a:xfrm>
            <a:prstGeom prst="rect">
              <a:avLst/>
            </a:prstGeom>
            <a:solidFill>
              <a:srgbClr val="D56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ál 56">
              <a:extLst>
                <a:ext uri="{FF2B5EF4-FFF2-40B4-BE49-F238E27FC236}">
                  <a16:creationId xmlns:a16="http://schemas.microsoft.com/office/drawing/2014/main" id="{CB9CAA20-8B29-4CCF-B145-6DC2E79B3FF1}"/>
                </a:ext>
              </a:extLst>
            </p:cNvPr>
            <p:cNvSpPr/>
            <p:nvPr/>
          </p:nvSpPr>
          <p:spPr>
            <a:xfrm>
              <a:off x="4029389" y="3267825"/>
              <a:ext cx="376813" cy="364384"/>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ovéPole 57">
              <a:extLst>
                <a:ext uri="{FF2B5EF4-FFF2-40B4-BE49-F238E27FC236}">
                  <a16:creationId xmlns:a16="http://schemas.microsoft.com/office/drawing/2014/main" id="{09D1FF31-E213-481A-B112-748EEF3EF80F}"/>
                </a:ext>
              </a:extLst>
            </p:cNvPr>
            <p:cNvSpPr txBox="1"/>
            <p:nvPr/>
          </p:nvSpPr>
          <p:spPr>
            <a:xfrm>
              <a:off x="3903513" y="3565771"/>
              <a:ext cx="567784" cy="338554"/>
            </a:xfrm>
            <a:prstGeom prst="rect">
              <a:avLst/>
            </a:prstGeom>
            <a:noFill/>
          </p:spPr>
          <p:txBody>
            <a:bodyPr wrap="none" rtlCol="0">
              <a:spAutoFit/>
            </a:bodyPr>
            <a:lstStyle/>
            <a:p>
              <a:r>
                <a:rPr lang="cs-CZ" sz="1600" dirty="0">
                  <a:solidFill>
                    <a:schemeClr val="bg1"/>
                  </a:solidFill>
                </a:rPr>
                <a:t>AT</a:t>
              </a:r>
              <a:r>
                <a:rPr lang="cs-CZ" sz="1600" baseline="-25000" dirty="0">
                  <a:solidFill>
                    <a:schemeClr val="bg1"/>
                  </a:solidFill>
                </a:rPr>
                <a:t>1</a:t>
              </a:r>
              <a:r>
                <a:rPr lang="cs-CZ" sz="1600" dirty="0">
                  <a:solidFill>
                    <a:schemeClr val="bg1"/>
                  </a:solidFill>
                </a:rPr>
                <a:t>R</a:t>
              </a:r>
              <a:endParaRPr lang="en-US" sz="1600" dirty="0">
                <a:solidFill>
                  <a:schemeClr val="bg1"/>
                </a:solidFill>
              </a:endParaRPr>
            </a:p>
          </p:txBody>
        </p:sp>
      </p:grpSp>
      <p:grpSp>
        <p:nvGrpSpPr>
          <p:cNvPr id="59" name="Skupina 58">
            <a:extLst>
              <a:ext uri="{FF2B5EF4-FFF2-40B4-BE49-F238E27FC236}">
                <a16:creationId xmlns:a16="http://schemas.microsoft.com/office/drawing/2014/main" id="{9194E4AF-E064-4996-9104-1E6DA9184146}"/>
              </a:ext>
            </a:extLst>
          </p:cNvPr>
          <p:cNvGrpSpPr/>
          <p:nvPr/>
        </p:nvGrpSpPr>
        <p:grpSpPr>
          <a:xfrm>
            <a:off x="6001679" y="3288919"/>
            <a:ext cx="613342" cy="636500"/>
            <a:chOff x="3903513" y="3267825"/>
            <a:chExt cx="613342" cy="636500"/>
          </a:xfrm>
        </p:grpSpPr>
        <p:sp>
          <p:nvSpPr>
            <p:cNvPr id="60" name="Obdélník 59">
              <a:extLst>
                <a:ext uri="{FF2B5EF4-FFF2-40B4-BE49-F238E27FC236}">
                  <a16:creationId xmlns:a16="http://schemas.microsoft.com/office/drawing/2014/main" id="{2E237504-31A2-4504-B1A4-A2267526DB87}"/>
                </a:ext>
              </a:extLst>
            </p:cNvPr>
            <p:cNvSpPr/>
            <p:nvPr/>
          </p:nvSpPr>
          <p:spPr>
            <a:xfrm>
              <a:off x="3928634" y="3406872"/>
              <a:ext cx="588221" cy="486965"/>
            </a:xfrm>
            <a:prstGeom prst="rect">
              <a:avLst/>
            </a:prstGeom>
            <a:solidFill>
              <a:srgbClr val="D56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ál 60">
              <a:extLst>
                <a:ext uri="{FF2B5EF4-FFF2-40B4-BE49-F238E27FC236}">
                  <a16:creationId xmlns:a16="http://schemas.microsoft.com/office/drawing/2014/main" id="{875A193C-D385-470E-8ED7-DF9DAFD272D0}"/>
                </a:ext>
              </a:extLst>
            </p:cNvPr>
            <p:cNvSpPr/>
            <p:nvPr/>
          </p:nvSpPr>
          <p:spPr>
            <a:xfrm>
              <a:off x="4029389" y="3267825"/>
              <a:ext cx="376813" cy="364384"/>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ovéPole 61">
              <a:extLst>
                <a:ext uri="{FF2B5EF4-FFF2-40B4-BE49-F238E27FC236}">
                  <a16:creationId xmlns:a16="http://schemas.microsoft.com/office/drawing/2014/main" id="{BEE205E2-AD14-4068-AC36-721FB54F1DC9}"/>
                </a:ext>
              </a:extLst>
            </p:cNvPr>
            <p:cNvSpPr txBox="1"/>
            <p:nvPr/>
          </p:nvSpPr>
          <p:spPr>
            <a:xfrm>
              <a:off x="3903513" y="3565771"/>
              <a:ext cx="567784" cy="338554"/>
            </a:xfrm>
            <a:prstGeom prst="rect">
              <a:avLst/>
            </a:prstGeom>
            <a:noFill/>
          </p:spPr>
          <p:txBody>
            <a:bodyPr wrap="none" rtlCol="0">
              <a:spAutoFit/>
            </a:bodyPr>
            <a:lstStyle/>
            <a:p>
              <a:r>
                <a:rPr lang="cs-CZ" sz="1600" dirty="0">
                  <a:solidFill>
                    <a:schemeClr val="bg1"/>
                  </a:solidFill>
                </a:rPr>
                <a:t>AT</a:t>
              </a:r>
              <a:r>
                <a:rPr lang="cs-CZ" sz="1600" baseline="-25000" dirty="0">
                  <a:solidFill>
                    <a:schemeClr val="bg1"/>
                  </a:solidFill>
                </a:rPr>
                <a:t>1</a:t>
              </a:r>
              <a:r>
                <a:rPr lang="cs-CZ" sz="1600" dirty="0">
                  <a:solidFill>
                    <a:schemeClr val="bg1"/>
                  </a:solidFill>
                </a:rPr>
                <a:t>R</a:t>
              </a:r>
              <a:endParaRPr lang="en-US" sz="1600" dirty="0">
                <a:solidFill>
                  <a:schemeClr val="bg1"/>
                </a:solidFill>
              </a:endParaRPr>
            </a:p>
          </p:txBody>
        </p:sp>
      </p:grpSp>
      <p:grpSp>
        <p:nvGrpSpPr>
          <p:cNvPr id="63" name="Skupina 62">
            <a:extLst>
              <a:ext uri="{FF2B5EF4-FFF2-40B4-BE49-F238E27FC236}">
                <a16:creationId xmlns:a16="http://schemas.microsoft.com/office/drawing/2014/main" id="{4367A344-555D-4894-99D3-ADE04AFF3516}"/>
              </a:ext>
            </a:extLst>
          </p:cNvPr>
          <p:cNvGrpSpPr/>
          <p:nvPr/>
        </p:nvGrpSpPr>
        <p:grpSpPr>
          <a:xfrm>
            <a:off x="761517" y="3320897"/>
            <a:ext cx="613342" cy="636500"/>
            <a:chOff x="3903513" y="3267825"/>
            <a:chExt cx="613342" cy="636500"/>
          </a:xfrm>
        </p:grpSpPr>
        <p:sp>
          <p:nvSpPr>
            <p:cNvPr id="64" name="Obdélník 63">
              <a:extLst>
                <a:ext uri="{FF2B5EF4-FFF2-40B4-BE49-F238E27FC236}">
                  <a16:creationId xmlns:a16="http://schemas.microsoft.com/office/drawing/2014/main" id="{BA043DCD-BEC7-49B7-889A-BFE889AC6F79}"/>
                </a:ext>
              </a:extLst>
            </p:cNvPr>
            <p:cNvSpPr/>
            <p:nvPr/>
          </p:nvSpPr>
          <p:spPr>
            <a:xfrm>
              <a:off x="3928634" y="3406872"/>
              <a:ext cx="588221" cy="486965"/>
            </a:xfrm>
            <a:prstGeom prst="rect">
              <a:avLst/>
            </a:prstGeom>
            <a:solidFill>
              <a:srgbClr val="D56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ál 64">
              <a:extLst>
                <a:ext uri="{FF2B5EF4-FFF2-40B4-BE49-F238E27FC236}">
                  <a16:creationId xmlns:a16="http://schemas.microsoft.com/office/drawing/2014/main" id="{3FA442CA-9EC2-41C6-A2F6-B7E92735D5DC}"/>
                </a:ext>
              </a:extLst>
            </p:cNvPr>
            <p:cNvSpPr/>
            <p:nvPr/>
          </p:nvSpPr>
          <p:spPr>
            <a:xfrm>
              <a:off x="4029389" y="3267825"/>
              <a:ext cx="376813" cy="364384"/>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ovéPole 65">
              <a:extLst>
                <a:ext uri="{FF2B5EF4-FFF2-40B4-BE49-F238E27FC236}">
                  <a16:creationId xmlns:a16="http://schemas.microsoft.com/office/drawing/2014/main" id="{EC6F6DD2-5603-436C-B991-874E0B8108E1}"/>
                </a:ext>
              </a:extLst>
            </p:cNvPr>
            <p:cNvSpPr txBox="1"/>
            <p:nvPr/>
          </p:nvSpPr>
          <p:spPr>
            <a:xfrm>
              <a:off x="3903513" y="3565771"/>
              <a:ext cx="567784" cy="338554"/>
            </a:xfrm>
            <a:prstGeom prst="rect">
              <a:avLst/>
            </a:prstGeom>
            <a:noFill/>
          </p:spPr>
          <p:txBody>
            <a:bodyPr wrap="none" rtlCol="0">
              <a:spAutoFit/>
            </a:bodyPr>
            <a:lstStyle/>
            <a:p>
              <a:r>
                <a:rPr lang="cs-CZ" sz="1600" dirty="0">
                  <a:solidFill>
                    <a:schemeClr val="bg1"/>
                  </a:solidFill>
                </a:rPr>
                <a:t>AT</a:t>
              </a:r>
              <a:r>
                <a:rPr lang="cs-CZ" sz="1600" baseline="-25000" dirty="0">
                  <a:solidFill>
                    <a:schemeClr val="bg1"/>
                  </a:solidFill>
                </a:rPr>
                <a:t>1</a:t>
              </a:r>
              <a:r>
                <a:rPr lang="cs-CZ" sz="1600" dirty="0">
                  <a:solidFill>
                    <a:schemeClr val="bg1"/>
                  </a:solidFill>
                </a:rPr>
                <a:t>R</a:t>
              </a:r>
              <a:endParaRPr lang="en-US" sz="1600" dirty="0">
                <a:solidFill>
                  <a:schemeClr val="bg1"/>
                </a:solidFill>
              </a:endParaRPr>
            </a:p>
          </p:txBody>
        </p:sp>
      </p:grpSp>
      <p:cxnSp>
        <p:nvCxnSpPr>
          <p:cNvPr id="40" name="Spojnice: zakřivená 39">
            <a:extLst>
              <a:ext uri="{FF2B5EF4-FFF2-40B4-BE49-F238E27FC236}">
                <a16:creationId xmlns:a16="http://schemas.microsoft.com/office/drawing/2014/main" id="{53AE4BA9-C64E-46D8-B8DD-CA52E6222280}"/>
              </a:ext>
            </a:extLst>
          </p:cNvPr>
          <p:cNvCxnSpPr>
            <a:stCxn id="43" idx="2"/>
            <a:endCxn id="42" idx="2"/>
          </p:cNvCxnSpPr>
          <p:nvPr/>
        </p:nvCxnSpPr>
        <p:spPr>
          <a:xfrm rot="16200000" flipH="1">
            <a:off x="4154260" y="4007856"/>
            <a:ext cx="154560" cy="1357684"/>
          </a:xfrm>
          <a:prstGeom prst="curvedConnector3">
            <a:avLst>
              <a:gd name="adj1" fmla="val 247904"/>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70" name="Spojnice: zakřivená 69">
            <a:extLst>
              <a:ext uri="{FF2B5EF4-FFF2-40B4-BE49-F238E27FC236}">
                <a16:creationId xmlns:a16="http://schemas.microsoft.com/office/drawing/2014/main" id="{6C58B124-37E0-4F21-AFB6-1390E703AD95}"/>
              </a:ext>
            </a:extLst>
          </p:cNvPr>
          <p:cNvCxnSpPr>
            <a:cxnSpLocks/>
            <a:stCxn id="48" idx="2"/>
            <a:endCxn id="44" idx="2"/>
          </p:cNvCxnSpPr>
          <p:nvPr/>
        </p:nvCxnSpPr>
        <p:spPr>
          <a:xfrm rot="16200000" flipH="1">
            <a:off x="1557373" y="4099214"/>
            <a:ext cx="179570" cy="1172905"/>
          </a:xfrm>
          <a:prstGeom prst="curvedConnector3">
            <a:avLst>
              <a:gd name="adj1" fmla="val 227304"/>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86" name="Spojnice: zakřivená 85">
            <a:extLst>
              <a:ext uri="{FF2B5EF4-FFF2-40B4-BE49-F238E27FC236}">
                <a16:creationId xmlns:a16="http://schemas.microsoft.com/office/drawing/2014/main" id="{6EF3730E-96CC-4741-A56B-E710D31B18E6}"/>
              </a:ext>
            </a:extLst>
          </p:cNvPr>
          <p:cNvCxnSpPr>
            <a:cxnSpLocks/>
            <a:stCxn id="48" idx="2"/>
            <a:endCxn id="42" idx="2"/>
          </p:cNvCxnSpPr>
          <p:nvPr/>
        </p:nvCxnSpPr>
        <p:spPr>
          <a:xfrm rot="16200000" flipH="1">
            <a:off x="2901496" y="2755092"/>
            <a:ext cx="168096" cy="3849676"/>
          </a:xfrm>
          <a:prstGeom prst="curvedConnector3">
            <a:avLst>
              <a:gd name="adj1" fmla="val 672368"/>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100" name="Spojnice: zakřivená 99">
            <a:extLst>
              <a:ext uri="{FF2B5EF4-FFF2-40B4-BE49-F238E27FC236}">
                <a16:creationId xmlns:a16="http://schemas.microsoft.com/office/drawing/2014/main" id="{E4D91D92-5C91-4437-9E4D-915ABC9F2D7F}"/>
              </a:ext>
            </a:extLst>
          </p:cNvPr>
          <p:cNvCxnSpPr>
            <a:cxnSpLocks/>
            <a:stCxn id="45" idx="2"/>
            <a:endCxn id="46" idx="0"/>
          </p:cNvCxnSpPr>
          <p:nvPr/>
        </p:nvCxnSpPr>
        <p:spPr>
          <a:xfrm rot="16200000" flipH="1">
            <a:off x="6035499" y="4661138"/>
            <a:ext cx="603956" cy="6720"/>
          </a:xfrm>
          <a:prstGeom prst="curvedConnector3">
            <a:avLst>
              <a:gd name="adj1" fmla="val 50000"/>
            </a:avLst>
          </a:prstGeom>
          <a:ln w="28575">
            <a:tailEnd type="triangle"/>
          </a:ln>
        </p:spPr>
        <p:style>
          <a:lnRef idx="1">
            <a:schemeClr val="accent2"/>
          </a:lnRef>
          <a:fillRef idx="0">
            <a:schemeClr val="accent2"/>
          </a:fillRef>
          <a:effectRef idx="0">
            <a:schemeClr val="accent2"/>
          </a:effectRef>
          <a:fontRef idx="minor">
            <a:schemeClr val="tx1"/>
          </a:fontRef>
        </p:style>
      </p:cxnSp>
      <p:sp>
        <p:nvSpPr>
          <p:cNvPr id="71" name="Šipka: dolů 70">
            <a:extLst>
              <a:ext uri="{FF2B5EF4-FFF2-40B4-BE49-F238E27FC236}">
                <a16:creationId xmlns:a16="http://schemas.microsoft.com/office/drawing/2014/main" id="{F6B31A4A-490A-4250-AE3A-CA3444E5BF2E}"/>
              </a:ext>
            </a:extLst>
          </p:cNvPr>
          <p:cNvSpPr/>
          <p:nvPr/>
        </p:nvSpPr>
        <p:spPr>
          <a:xfrm rot="20384776" flipH="1">
            <a:off x="1097875" y="4452713"/>
            <a:ext cx="188846" cy="2069459"/>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ovéPole 47">
            <a:extLst>
              <a:ext uri="{FF2B5EF4-FFF2-40B4-BE49-F238E27FC236}">
                <a16:creationId xmlns:a16="http://schemas.microsoft.com/office/drawing/2014/main" id="{1F73985A-D505-4DA0-989E-9EC30207923E}"/>
              </a:ext>
            </a:extLst>
          </p:cNvPr>
          <p:cNvSpPr txBox="1"/>
          <p:nvPr/>
        </p:nvSpPr>
        <p:spPr>
          <a:xfrm>
            <a:off x="549890" y="3949551"/>
            <a:ext cx="1021631" cy="646331"/>
          </a:xfrm>
          <a:prstGeom prst="rect">
            <a:avLst/>
          </a:prstGeom>
          <a:solidFill>
            <a:srgbClr val="F9DFCB"/>
          </a:solidFill>
          <a:ln w="19050">
            <a:solidFill>
              <a:srgbClr val="ECA981"/>
            </a:solidFill>
          </a:ln>
        </p:spPr>
        <p:txBody>
          <a:bodyPr wrap="square" rtlCol="0">
            <a:spAutoFit/>
          </a:bodyPr>
          <a:lstStyle/>
          <a:p>
            <a:pPr algn="ctr"/>
            <a:r>
              <a:rPr lang="en-US" sz="1200" dirty="0"/>
              <a:t>Increased sympathetic activity</a:t>
            </a:r>
            <a:endParaRPr lang="en-US" sz="1200" baseline="30000" dirty="0"/>
          </a:p>
        </p:txBody>
      </p:sp>
      <p:sp>
        <p:nvSpPr>
          <p:cNvPr id="110" name="Šipka: dolů 109">
            <a:extLst>
              <a:ext uri="{FF2B5EF4-FFF2-40B4-BE49-F238E27FC236}">
                <a16:creationId xmlns:a16="http://schemas.microsoft.com/office/drawing/2014/main" id="{A538F06F-83B9-45AA-BDBA-058A7147D3D8}"/>
              </a:ext>
            </a:extLst>
          </p:cNvPr>
          <p:cNvSpPr/>
          <p:nvPr/>
        </p:nvSpPr>
        <p:spPr>
          <a:xfrm flipH="1">
            <a:off x="2340528" y="4409170"/>
            <a:ext cx="188846" cy="2069459"/>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ovéPole 43">
            <a:extLst>
              <a:ext uri="{FF2B5EF4-FFF2-40B4-BE49-F238E27FC236}">
                <a16:creationId xmlns:a16="http://schemas.microsoft.com/office/drawing/2014/main" id="{ECDA9222-2FE8-4036-B685-E46ED0B29ACB}"/>
              </a:ext>
            </a:extLst>
          </p:cNvPr>
          <p:cNvSpPr txBox="1"/>
          <p:nvPr/>
        </p:nvSpPr>
        <p:spPr>
          <a:xfrm>
            <a:off x="1682739" y="3944455"/>
            <a:ext cx="1101743" cy="830997"/>
          </a:xfrm>
          <a:prstGeom prst="rect">
            <a:avLst/>
          </a:prstGeom>
          <a:solidFill>
            <a:srgbClr val="F9DFCB"/>
          </a:solidFill>
          <a:ln w="19050">
            <a:solidFill>
              <a:srgbClr val="ECA981"/>
            </a:solidFill>
          </a:ln>
        </p:spPr>
        <p:txBody>
          <a:bodyPr wrap="square" rtlCol="0">
            <a:spAutoFit/>
          </a:bodyPr>
          <a:lstStyle/>
          <a:p>
            <a:pPr algn="ctr"/>
            <a:r>
              <a:rPr lang="en-US" sz="1200" dirty="0"/>
              <a:t>Vasoconstriction arterioles: rise in blood pressure</a:t>
            </a:r>
            <a:endParaRPr lang="en-US" sz="1200" baseline="30000" dirty="0"/>
          </a:p>
        </p:txBody>
      </p:sp>
      <p:sp>
        <p:nvSpPr>
          <p:cNvPr id="111" name="Šipka: dolů 110">
            <a:extLst>
              <a:ext uri="{FF2B5EF4-FFF2-40B4-BE49-F238E27FC236}">
                <a16:creationId xmlns:a16="http://schemas.microsoft.com/office/drawing/2014/main" id="{05160265-7805-47F8-9CA5-428B777E1540}"/>
              </a:ext>
            </a:extLst>
          </p:cNvPr>
          <p:cNvSpPr/>
          <p:nvPr/>
        </p:nvSpPr>
        <p:spPr>
          <a:xfrm flipH="1">
            <a:off x="3321918" y="4410845"/>
            <a:ext cx="188846" cy="2069459"/>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Šipka: dolů 111">
            <a:extLst>
              <a:ext uri="{FF2B5EF4-FFF2-40B4-BE49-F238E27FC236}">
                <a16:creationId xmlns:a16="http://schemas.microsoft.com/office/drawing/2014/main" id="{94818BDD-01E5-47DD-87ED-4B92D6439379}"/>
              </a:ext>
            </a:extLst>
          </p:cNvPr>
          <p:cNvSpPr/>
          <p:nvPr/>
        </p:nvSpPr>
        <p:spPr>
          <a:xfrm flipH="1">
            <a:off x="4981577" y="4407496"/>
            <a:ext cx="188846" cy="2069459"/>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Šipka: dolů 112">
            <a:extLst>
              <a:ext uri="{FF2B5EF4-FFF2-40B4-BE49-F238E27FC236}">
                <a16:creationId xmlns:a16="http://schemas.microsoft.com/office/drawing/2014/main" id="{D9D5E1BB-9F95-4E1B-85D4-1B0B3C568AC0}"/>
              </a:ext>
            </a:extLst>
          </p:cNvPr>
          <p:cNvSpPr/>
          <p:nvPr/>
        </p:nvSpPr>
        <p:spPr>
          <a:xfrm flipH="1">
            <a:off x="6214185" y="5277805"/>
            <a:ext cx="188846" cy="1195801"/>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ovéPole 41">
            <a:extLst>
              <a:ext uri="{FF2B5EF4-FFF2-40B4-BE49-F238E27FC236}">
                <a16:creationId xmlns:a16="http://schemas.microsoft.com/office/drawing/2014/main" id="{1F23B316-18C8-40E1-91E9-A5F29164D31F}"/>
              </a:ext>
            </a:extLst>
          </p:cNvPr>
          <p:cNvSpPr txBox="1"/>
          <p:nvPr/>
        </p:nvSpPr>
        <p:spPr>
          <a:xfrm>
            <a:off x="4299371" y="3932981"/>
            <a:ext cx="1222022" cy="830997"/>
          </a:xfrm>
          <a:prstGeom prst="rect">
            <a:avLst/>
          </a:prstGeom>
          <a:solidFill>
            <a:srgbClr val="F9DFCB"/>
          </a:solidFill>
          <a:ln w="19050">
            <a:solidFill>
              <a:srgbClr val="ECA981"/>
            </a:solidFill>
          </a:ln>
        </p:spPr>
        <p:txBody>
          <a:bodyPr wrap="square" rtlCol="0">
            <a:spAutoFit/>
          </a:bodyPr>
          <a:lstStyle/>
          <a:p>
            <a:pPr algn="ctr"/>
            <a:r>
              <a:rPr lang="en-US" sz="1200" dirty="0"/>
              <a:t>Tubular reabsorption of Na</a:t>
            </a:r>
            <a:r>
              <a:rPr lang="en-US" sz="1200" baseline="30000" dirty="0"/>
              <a:t>+</a:t>
            </a:r>
            <a:r>
              <a:rPr lang="cs-CZ" sz="1200" dirty="0"/>
              <a:t>, </a:t>
            </a:r>
            <a:r>
              <a:rPr lang="en-US" sz="1200" dirty="0"/>
              <a:t>Cl</a:t>
            </a:r>
            <a:r>
              <a:rPr lang="en-US" sz="1200" baseline="30000" dirty="0"/>
              <a:t>-</a:t>
            </a:r>
            <a:r>
              <a:rPr lang="en-US" sz="1200" dirty="0"/>
              <a:t> and excretion of K</a:t>
            </a:r>
            <a:r>
              <a:rPr lang="cs-CZ" sz="1200" baseline="30000" dirty="0"/>
              <a:t>+</a:t>
            </a:r>
            <a:endParaRPr lang="en-US" sz="1200" baseline="30000" dirty="0"/>
          </a:p>
        </p:txBody>
      </p:sp>
      <p:sp>
        <p:nvSpPr>
          <p:cNvPr id="43" name="TextovéPole 42">
            <a:extLst>
              <a:ext uri="{FF2B5EF4-FFF2-40B4-BE49-F238E27FC236}">
                <a16:creationId xmlns:a16="http://schemas.microsoft.com/office/drawing/2014/main" id="{27BCD7A3-C3B4-4C34-9473-A64F0CBC1814}"/>
              </a:ext>
            </a:extLst>
          </p:cNvPr>
          <p:cNvSpPr txBox="1"/>
          <p:nvPr/>
        </p:nvSpPr>
        <p:spPr>
          <a:xfrm>
            <a:off x="2941687" y="3963087"/>
            <a:ext cx="1222022" cy="646331"/>
          </a:xfrm>
          <a:prstGeom prst="rect">
            <a:avLst/>
          </a:prstGeom>
          <a:solidFill>
            <a:srgbClr val="F9DFCB"/>
          </a:solidFill>
          <a:ln w="19050">
            <a:solidFill>
              <a:srgbClr val="ECA981"/>
            </a:solidFill>
          </a:ln>
        </p:spPr>
        <p:txBody>
          <a:bodyPr wrap="square" rtlCol="0">
            <a:spAutoFit/>
          </a:bodyPr>
          <a:lstStyle/>
          <a:p>
            <a:pPr algn="ctr"/>
            <a:r>
              <a:rPr lang="en-US" sz="1200" dirty="0"/>
              <a:t>Adrenal cortex: aldosterone secretion</a:t>
            </a:r>
            <a:endParaRPr lang="en-US" sz="1200" baseline="30000" dirty="0"/>
          </a:p>
        </p:txBody>
      </p:sp>
      <p:sp>
        <p:nvSpPr>
          <p:cNvPr id="46" name="TextovéPole 45">
            <a:extLst>
              <a:ext uri="{FF2B5EF4-FFF2-40B4-BE49-F238E27FC236}">
                <a16:creationId xmlns:a16="http://schemas.microsoft.com/office/drawing/2014/main" id="{502F8A2D-5351-44E0-B6F0-97664AF35B35}"/>
              </a:ext>
            </a:extLst>
          </p:cNvPr>
          <p:cNvSpPr txBox="1"/>
          <p:nvPr/>
        </p:nvSpPr>
        <p:spPr>
          <a:xfrm>
            <a:off x="5721812" y="4966476"/>
            <a:ext cx="1238049" cy="461665"/>
          </a:xfrm>
          <a:prstGeom prst="rect">
            <a:avLst/>
          </a:prstGeom>
          <a:solidFill>
            <a:srgbClr val="F9DFCB"/>
          </a:solidFill>
          <a:ln w="19050">
            <a:solidFill>
              <a:srgbClr val="ECA981"/>
            </a:solidFill>
          </a:ln>
        </p:spPr>
        <p:txBody>
          <a:bodyPr wrap="square" rtlCol="0">
            <a:spAutoFit/>
          </a:bodyPr>
          <a:lstStyle/>
          <a:p>
            <a:pPr algn="ctr"/>
            <a:r>
              <a:rPr lang="en-US" sz="1200" dirty="0" err="1"/>
              <a:t>Collecti</a:t>
            </a:r>
            <a:r>
              <a:rPr lang="cs-CZ" sz="1200" dirty="0" err="1"/>
              <a:t>ng</a:t>
            </a:r>
            <a:r>
              <a:rPr lang="cs-CZ" sz="1200" dirty="0"/>
              <a:t> </a:t>
            </a:r>
            <a:r>
              <a:rPr lang="cs-CZ" sz="1200" dirty="0" err="1"/>
              <a:t>duct</a:t>
            </a:r>
            <a:r>
              <a:rPr lang="en-US" sz="1200" dirty="0"/>
              <a:t>: H</a:t>
            </a:r>
            <a:r>
              <a:rPr lang="en-US" sz="1200" baseline="-25000" dirty="0"/>
              <a:t>2</a:t>
            </a:r>
            <a:r>
              <a:rPr lang="en-US" sz="1200" dirty="0"/>
              <a:t>O </a:t>
            </a:r>
            <a:r>
              <a:rPr lang="en-US" sz="1200" dirty="0" err="1"/>
              <a:t>absorptio</a:t>
            </a:r>
            <a:r>
              <a:rPr lang="cs-CZ" sz="1200" dirty="0"/>
              <a:t>n</a:t>
            </a:r>
            <a:endParaRPr lang="en-US" sz="1200" baseline="30000" dirty="0"/>
          </a:p>
        </p:txBody>
      </p:sp>
      <p:sp>
        <p:nvSpPr>
          <p:cNvPr id="74" name="Šipka: ohnutá 73">
            <a:extLst>
              <a:ext uri="{FF2B5EF4-FFF2-40B4-BE49-F238E27FC236}">
                <a16:creationId xmlns:a16="http://schemas.microsoft.com/office/drawing/2014/main" id="{7C0D67A3-CF3F-45F1-AC76-DBD4C65C82DC}"/>
              </a:ext>
            </a:extLst>
          </p:cNvPr>
          <p:cNvSpPr/>
          <p:nvPr/>
        </p:nvSpPr>
        <p:spPr>
          <a:xfrm rot="16200000">
            <a:off x="-1003874" y="4063198"/>
            <a:ext cx="3665790" cy="1629690"/>
          </a:xfrm>
          <a:prstGeom prst="bentArrow">
            <a:avLst>
              <a:gd name="adj1" fmla="val 11127"/>
              <a:gd name="adj2" fmla="val 14364"/>
              <a:gd name="adj3" fmla="val 25000"/>
              <a:gd name="adj4" fmla="val 42208"/>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79" name="Přímá spojnice se šipkou 78">
            <a:extLst>
              <a:ext uri="{FF2B5EF4-FFF2-40B4-BE49-F238E27FC236}">
                <a16:creationId xmlns:a16="http://schemas.microsoft.com/office/drawing/2014/main" id="{1005CEB7-78E9-474C-BCF7-05878CB197CB}"/>
              </a:ext>
            </a:extLst>
          </p:cNvPr>
          <p:cNvCxnSpPr>
            <a:cxnSpLocks/>
          </p:cNvCxnSpPr>
          <p:nvPr/>
        </p:nvCxnSpPr>
        <p:spPr>
          <a:xfrm flipH="1">
            <a:off x="1060705" y="2642499"/>
            <a:ext cx="2573455" cy="837749"/>
          </a:xfrm>
          <a:prstGeom prst="straightConnector1">
            <a:avLst/>
          </a:prstGeom>
          <a:ln w="28575">
            <a:solidFill>
              <a:srgbClr val="D36438"/>
            </a:solidFill>
            <a:tailEnd type="triangle"/>
          </a:ln>
        </p:spPr>
        <p:style>
          <a:lnRef idx="1">
            <a:schemeClr val="accent1"/>
          </a:lnRef>
          <a:fillRef idx="0">
            <a:schemeClr val="accent1"/>
          </a:fillRef>
          <a:effectRef idx="0">
            <a:schemeClr val="accent1"/>
          </a:effectRef>
          <a:fontRef idx="minor">
            <a:schemeClr val="tx1"/>
          </a:fontRef>
        </p:style>
      </p:cxnSp>
      <p:cxnSp>
        <p:nvCxnSpPr>
          <p:cNvPr id="121" name="Přímá spojnice se šipkou 120">
            <a:extLst>
              <a:ext uri="{FF2B5EF4-FFF2-40B4-BE49-F238E27FC236}">
                <a16:creationId xmlns:a16="http://schemas.microsoft.com/office/drawing/2014/main" id="{EF512D10-A16C-4B08-AA45-9A0B55CB59E7}"/>
              </a:ext>
            </a:extLst>
          </p:cNvPr>
          <p:cNvCxnSpPr>
            <a:cxnSpLocks/>
          </p:cNvCxnSpPr>
          <p:nvPr/>
        </p:nvCxnSpPr>
        <p:spPr>
          <a:xfrm flipH="1">
            <a:off x="2162067" y="2782178"/>
            <a:ext cx="1543943" cy="735485"/>
          </a:xfrm>
          <a:prstGeom prst="straightConnector1">
            <a:avLst/>
          </a:prstGeom>
          <a:ln w="28575">
            <a:solidFill>
              <a:srgbClr val="D36438"/>
            </a:solidFill>
            <a:tailEnd type="triangle"/>
          </a:ln>
        </p:spPr>
        <p:style>
          <a:lnRef idx="1">
            <a:schemeClr val="accent1"/>
          </a:lnRef>
          <a:fillRef idx="0">
            <a:schemeClr val="accent1"/>
          </a:fillRef>
          <a:effectRef idx="0">
            <a:schemeClr val="accent1"/>
          </a:effectRef>
          <a:fontRef idx="minor">
            <a:schemeClr val="tx1"/>
          </a:fontRef>
        </p:style>
      </p:cxnSp>
      <p:cxnSp>
        <p:nvCxnSpPr>
          <p:cNvPr id="124" name="Přímá spojnice se šipkou 123">
            <a:extLst>
              <a:ext uri="{FF2B5EF4-FFF2-40B4-BE49-F238E27FC236}">
                <a16:creationId xmlns:a16="http://schemas.microsoft.com/office/drawing/2014/main" id="{FCA5F208-E0FB-4DDA-8A36-514574B46589}"/>
              </a:ext>
            </a:extLst>
          </p:cNvPr>
          <p:cNvCxnSpPr>
            <a:cxnSpLocks/>
          </p:cNvCxnSpPr>
          <p:nvPr/>
        </p:nvCxnSpPr>
        <p:spPr>
          <a:xfrm flipH="1">
            <a:off x="3448625" y="2831179"/>
            <a:ext cx="495045" cy="722981"/>
          </a:xfrm>
          <a:prstGeom prst="straightConnector1">
            <a:avLst/>
          </a:prstGeom>
          <a:ln w="28575">
            <a:solidFill>
              <a:srgbClr val="D36438"/>
            </a:solidFill>
            <a:tailEnd type="triangle"/>
          </a:ln>
        </p:spPr>
        <p:style>
          <a:lnRef idx="1">
            <a:schemeClr val="accent1"/>
          </a:lnRef>
          <a:fillRef idx="0">
            <a:schemeClr val="accent1"/>
          </a:fillRef>
          <a:effectRef idx="0">
            <a:schemeClr val="accent1"/>
          </a:effectRef>
          <a:fontRef idx="minor">
            <a:schemeClr val="tx1"/>
          </a:fontRef>
        </p:style>
      </p:cxnSp>
      <p:cxnSp>
        <p:nvCxnSpPr>
          <p:cNvPr id="131" name="Přímá spojnice se šipkou 130">
            <a:extLst>
              <a:ext uri="{FF2B5EF4-FFF2-40B4-BE49-F238E27FC236}">
                <a16:creationId xmlns:a16="http://schemas.microsoft.com/office/drawing/2014/main" id="{00140D3C-2C3B-4BF2-A4B3-1B2E5B162BFE}"/>
              </a:ext>
            </a:extLst>
          </p:cNvPr>
          <p:cNvCxnSpPr>
            <a:cxnSpLocks/>
          </p:cNvCxnSpPr>
          <p:nvPr/>
        </p:nvCxnSpPr>
        <p:spPr>
          <a:xfrm>
            <a:off x="4434804" y="2672740"/>
            <a:ext cx="450451" cy="811770"/>
          </a:xfrm>
          <a:prstGeom prst="straightConnector1">
            <a:avLst/>
          </a:prstGeom>
          <a:ln w="28575">
            <a:solidFill>
              <a:srgbClr val="D36438"/>
            </a:solidFill>
            <a:tailEnd type="triangle"/>
          </a:ln>
        </p:spPr>
        <p:style>
          <a:lnRef idx="1">
            <a:schemeClr val="accent1"/>
          </a:lnRef>
          <a:fillRef idx="0">
            <a:schemeClr val="accent1"/>
          </a:fillRef>
          <a:effectRef idx="0">
            <a:schemeClr val="accent1"/>
          </a:effectRef>
          <a:fontRef idx="minor">
            <a:schemeClr val="tx1"/>
          </a:fontRef>
        </p:style>
      </p:cxnSp>
      <p:cxnSp>
        <p:nvCxnSpPr>
          <p:cNvPr id="133" name="Přímá spojnice se šipkou 132">
            <a:extLst>
              <a:ext uri="{FF2B5EF4-FFF2-40B4-BE49-F238E27FC236}">
                <a16:creationId xmlns:a16="http://schemas.microsoft.com/office/drawing/2014/main" id="{D8737368-8EEF-4D36-9626-33A66CB41DB8}"/>
              </a:ext>
            </a:extLst>
          </p:cNvPr>
          <p:cNvCxnSpPr>
            <a:cxnSpLocks/>
          </p:cNvCxnSpPr>
          <p:nvPr/>
        </p:nvCxnSpPr>
        <p:spPr>
          <a:xfrm>
            <a:off x="4569918" y="2672694"/>
            <a:ext cx="1789904" cy="811816"/>
          </a:xfrm>
          <a:prstGeom prst="straightConnector1">
            <a:avLst/>
          </a:prstGeom>
          <a:ln w="28575">
            <a:solidFill>
              <a:srgbClr val="D36438"/>
            </a:solidFill>
            <a:tailEnd type="triangle"/>
          </a:ln>
        </p:spPr>
        <p:style>
          <a:lnRef idx="1">
            <a:schemeClr val="accent1"/>
          </a:lnRef>
          <a:fillRef idx="0">
            <a:schemeClr val="accent1"/>
          </a:fillRef>
          <a:effectRef idx="0">
            <a:schemeClr val="accent1"/>
          </a:effectRef>
          <a:fontRef idx="minor">
            <a:schemeClr val="tx1"/>
          </a:fontRef>
        </p:style>
      </p:cxnSp>
      <p:sp>
        <p:nvSpPr>
          <p:cNvPr id="36" name="TextovéPole 35">
            <a:extLst>
              <a:ext uri="{FF2B5EF4-FFF2-40B4-BE49-F238E27FC236}">
                <a16:creationId xmlns:a16="http://schemas.microsoft.com/office/drawing/2014/main" id="{BA5808A5-632E-4483-84F2-74409911A8A7}"/>
              </a:ext>
            </a:extLst>
          </p:cNvPr>
          <p:cNvSpPr txBox="1"/>
          <p:nvPr/>
        </p:nvSpPr>
        <p:spPr>
          <a:xfrm>
            <a:off x="3644208" y="2393097"/>
            <a:ext cx="1039002" cy="461665"/>
          </a:xfrm>
          <a:prstGeom prst="rect">
            <a:avLst/>
          </a:prstGeom>
          <a:solidFill>
            <a:srgbClr val="F9DFCB"/>
          </a:solidFill>
        </p:spPr>
        <p:txBody>
          <a:bodyPr wrap="none" rtlCol="0">
            <a:spAutoFit/>
          </a:bodyPr>
          <a:lstStyle/>
          <a:p>
            <a:r>
              <a:rPr lang="cs-CZ" sz="1200" dirty="0"/>
              <a:t>Angiotensin II</a:t>
            </a:r>
          </a:p>
          <a:p>
            <a:pPr algn="ctr"/>
            <a:r>
              <a:rPr lang="cs-CZ" sz="1200" dirty="0"/>
              <a:t>(</a:t>
            </a:r>
            <a:r>
              <a:rPr lang="cs-CZ" sz="1200" dirty="0" err="1"/>
              <a:t>Ang</a:t>
            </a:r>
            <a:r>
              <a:rPr lang="cs-CZ" sz="1200" dirty="0"/>
              <a:t> 1-8)</a:t>
            </a:r>
            <a:endParaRPr lang="en-US" sz="1200" dirty="0"/>
          </a:p>
        </p:txBody>
      </p:sp>
      <p:cxnSp>
        <p:nvCxnSpPr>
          <p:cNvPr id="137" name="Přímá spojnice se šipkou 136">
            <a:extLst>
              <a:ext uri="{FF2B5EF4-FFF2-40B4-BE49-F238E27FC236}">
                <a16:creationId xmlns:a16="http://schemas.microsoft.com/office/drawing/2014/main" id="{18257CE4-900C-42B0-97E2-B5FE8F3D6D93}"/>
              </a:ext>
            </a:extLst>
          </p:cNvPr>
          <p:cNvCxnSpPr>
            <a:cxnSpLocks/>
            <a:endCxn id="33" idx="2"/>
          </p:cNvCxnSpPr>
          <p:nvPr/>
        </p:nvCxnSpPr>
        <p:spPr>
          <a:xfrm flipV="1">
            <a:off x="2422363" y="1521969"/>
            <a:ext cx="0" cy="711284"/>
          </a:xfrm>
          <a:prstGeom prst="straightConnector1">
            <a:avLst/>
          </a:prstGeom>
          <a:ln w="28575">
            <a:solidFill>
              <a:srgbClr val="D36438"/>
            </a:solidFill>
            <a:tailEnd type="triangle"/>
          </a:ln>
        </p:spPr>
        <p:style>
          <a:lnRef idx="1">
            <a:schemeClr val="accent1"/>
          </a:lnRef>
          <a:fillRef idx="0">
            <a:schemeClr val="accent1"/>
          </a:fillRef>
          <a:effectRef idx="0">
            <a:schemeClr val="accent1"/>
          </a:effectRef>
          <a:fontRef idx="minor">
            <a:schemeClr val="tx1"/>
          </a:fontRef>
        </p:style>
      </p:cxnSp>
      <p:pic>
        <p:nvPicPr>
          <p:cNvPr id="47108" name="Picture 4" descr="What is the Function of Our Kidneys? - NephCure Kidney International ®">
            <a:extLst>
              <a:ext uri="{FF2B5EF4-FFF2-40B4-BE49-F238E27FC236}">
                <a16:creationId xmlns:a16="http://schemas.microsoft.com/office/drawing/2014/main" id="{A0F8095B-8BBC-4337-AD2D-129D4044A8E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0000011">
            <a:off x="2057129" y="2165758"/>
            <a:ext cx="664988" cy="701593"/>
          </a:xfrm>
          <a:prstGeom prst="rect">
            <a:avLst/>
          </a:prstGeom>
          <a:noFill/>
          <a:extLst>
            <a:ext uri="{909E8E84-426E-40DD-AFC4-6F175D3DCCD1}">
              <a14:hiddenFill xmlns:a14="http://schemas.microsoft.com/office/drawing/2010/main">
                <a:solidFill>
                  <a:srgbClr val="FFFFFF"/>
                </a:solidFill>
              </a14:hiddenFill>
            </a:ext>
          </a:extLst>
        </p:spPr>
      </p:pic>
      <p:cxnSp>
        <p:nvCxnSpPr>
          <p:cNvPr id="141" name="Přímá spojnice se šipkou 140">
            <a:extLst>
              <a:ext uri="{FF2B5EF4-FFF2-40B4-BE49-F238E27FC236}">
                <a16:creationId xmlns:a16="http://schemas.microsoft.com/office/drawing/2014/main" id="{8C9AF2E8-E85C-438D-9FE6-1F70F20EA331}"/>
              </a:ext>
            </a:extLst>
          </p:cNvPr>
          <p:cNvCxnSpPr>
            <a:cxnSpLocks/>
            <a:stCxn id="26" idx="3"/>
            <a:endCxn id="34" idx="1"/>
          </p:cNvCxnSpPr>
          <p:nvPr/>
        </p:nvCxnSpPr>
        <p:spPr>
          <a:xfrm>
            <a:off x="1780515" y="1208597"/>
            <a:ext cx="1891695" cy="2941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3" name="Přímá spojnice se šipkou 152">
            <a:extLst>
              <a:ext uri="{FF2B5EF4-FFF2-40B4-BE49-F238E27FC236}">
                <a16:creationId xmlns:a16="http://schemas.microsoft.com/office/drawing/2014/main" id="{A6D4CE31-6479-4741-B700-917D99149C73}"/>
              </a:ext>
            </a:extLst>
          </p:cNvPr>
          <p:cNvCxnSpPr>
            <a:cxnSpLocks/>
            <a:stCxn id="34" idx="2"/>
            <a:endCxn id="36" idx="0"/>
          </p:cNvCxnSpPr>
          <p:nvPr/>
        </p:nvCxnSpPr>
        <p:spPr>
          <a:xfrm flipH="1">
            <a:off x="4163709" y="1468840"/>
            <a:ext cx="8766" cy="92425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6" name="Obdélník 155">
            <a:extLst>
              <a:ext uri="{FF2B5EF4-FFF2-40B4-BE49-F238E27FC236}">
                <a16:creationId xmlns:a16="http://schemas.microsoft.com/office/drawing/2014/main" id="{7720F2D6-07A4-4942-974E-BC4DC763370B}"/>
              </a:ext>
            </a:extLst>
          </p:cNvPr>
          <p:cNvSpPr/>
          <p:nvPr/>
        </p:nvSpPr>
        <p:spPr>
          <a:xfrm>
            <a:off x="7187258" y="990767"/>
            <a:ext cx="4012043" cy="5701538"/>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TextovéPole 48">
            <a:extLst>
              <a:ext uri="{FF2B5EF4-FFF2-40B4-BE49-F238E27FC236}">
                <a16:creationId xmlns:a16="http://schemas.microsoft.com/office/drawing/2014/main" id="{8FAC0311-41D3-4D13-AB09-8B980D36187B}"/>
              </a:ext>
            </a:extLst>
          </p:cNvPr>
          <p:cNvSpPr txBox="1"/>
          <p:nvPr/>
        </p:nvSpPr>
        <p:spPr>
          <a:xfrm>
            <a:off x="1062923" y="6475180"/>
            <a:ext cx="6517352" cy="276999"/>
          </a:xfrm>
          <a:prstGeom prst="rect">
            <a:avLst/>
          </a:prstGeom>
          <a:solidFill>
            <a:srgbClr val="FFFF00"/>
          </a:solidFill>
          <a:ln>
            <a:solidFill>
              <a:schemeClr val="tx1"/>
            </a:solidFill>
          </a:ln>
        </p:spPr>
        <p:txBody>
          <a:bodyPr wrap="square" rtlCol="0">
            <a:spAutoFit/>
          </a:bodyPr>
          <a:lstStyle/>
          <a:p>
            <a:r>
              <a:rPr lang="en-US" sz="1200" dirty="0"/>
              <a:t>Water and salt retention. Total blood volume and blood pressure are rising. Renal perfusion increases.</a:t>
            </a:r>
            <a:endParaRPr lang="en-US" sz="1200" baseline="30000" dirty="0"/>
          </a:p>
        </p:txBody>
      </p:sp>
      <p:sp>
        <p:nvSpPr>
          <p:cNvPr id="158" name="TextovéPole 157">
            <a:extLst>
              <a:ext uri="{FF2B5EF4-FFF2-40B4-BE49-F238E27FC236}">
                <a16:creationId xmlns:a16="http://schemas.microsoft.com/office/drawing/2014/main" id="{FEC3EC87-9F0F-4856-AADD-D9F555461F89}"/>
              </a:ext>
            </a:extLst>
          </p:cNvPr>
          <p:cNvSpPr txBox="1"/>
          <p:nvPr/>
        </p:nvSpPr>
        <p:spPr>
          <a:xfrm>
            <a:off x="9500717" y="24233"/>
            <a:ext cx="2691283" cy="1569660"/>
          </a:xfrm>
          <a:prstGeom prst="rect">
            <a:avLst/>
          </a:prstGeom>
          <a:noFill/>
        </p:spPr>
        <p:txBody>
          <a:bodyPr wrap="square" rtlCol="0">
            <a:spAutoFit/>
          </a:bodyPr>
          <a:lstStyle/>
          <a:p>
            <a:r>
              <a:rPr lang="cs-CZ" sz="2400" b="1" dirty="0">
                <a:solidFill>
                  <a:srgbClr val="FF0000"/>
                </a:solidFill>
              </a:rPr>
              <a:t>RAS </a:t>
            </a:r>
            <a:r>
              <a:rPr lang="cs-CZ" sz="2400" b="1" dirty="0" err="1">
                <a:solidFill>
                  <a:srgbClr val="FF0000"/>
                </a:solidFill>
              </a:rPr>
              <a:t>system</a:t>
            </a:r>
            <a:r>
              <a:rPr lang="cs-CZ" sz="2400" b="1" dirty="0">
                <a:solidFill>
                  <a:srgbClr val="FF0000"/>
                </a:solidFill>
              </a:rPr>
              <a:t>:</a:t>
            </a:r>
          </a:p>
          <a:p>
            <a:endParaRPr lang="cs-CZ" dirty="0">
              <a:solidFill>
                <a:schemeClr val="accent1"/>
              </a:solidFill>
            </a:endParaRPr>
          </a:p>
          <a:p>
            <a:pPr lvl="1"/>
            <a:r>
              <a:rPr lang="cs-CZ" dirty="0" err="1">
                <a:solidFill>
                  <a:schemeClr val="accent1"/>
                </a:solidFill>
              </a:rPr>
              <a:t>Volume</a:t>
            </a:r>
            <a:r>
              <a:rPr lang="cs-CZ" dirty="0">
                <a:solidFill>
                  <a:schemeClr val="accent1"/>
                </a:solidFill>
              </a:rPr>
              <a:t> and </a:t>
            </a:r>
            <a:r>
              <a:rPr lang="cs-CZ" dirty="0" err="1">
                <a:solidFill>
                  <a:schemeClr val="accent1"/>
                </a:solidFill>
              </a:rPr>
              <a:t>blood</a:t>
            </a:r>
            <a:r>
              <a:rPr lang="cs-CZ" dirty="0">
                <a:solidFill>
                  <a:schemeClr val="accent1"/>
                </a:solidFill>
              </a:rPr>
              <a:t> </a:t>
            </a:r>
            <a:r>
              <a:rPr lang="cs-CZ" dirty="0" err="1">
                <a:solidFill>
                  <a:schemeClr val="accent1"/>
                </a:solidFill>
              </a:rPr>
              <a:t>pressure</a:t>
            </a:r>
            <a:r>
              <a:rPr lang="cs-CZ" dirty="0">
                <a:solidFill>
                  <a:schemeClr val="accent1"/>
                </a:solidFill>
              </a:rPr>
              <a:t> </a:t>
            </a:r>
            <a:r>
              <a:rPr lang="cs-CZ" dirty="0" err="1">
                <a:solidFill>
                  <a:schemeClr val="accent1"/>
                </a:solidFill>
              </a:rPr>
              <a:t>homeostasis</a:t>
            </a:r>
            <a:endParaRPr lang="cs-CZ" dirty="0">
              <a:solidFill>
                <a:schemeClr val="accent1"/>
              </a:solidFill>
            </a:endParaRPr>
          </a:p>
          <a:p>
            <a:pPr lvl="1"/>
            <a:endParaRPr lang="cs-CZ" dirty="0">
              <a:solidFill>
                <a:schemeClr val="accent1"/>
              </a:solidFill>
            </a:endParaRPr>
          </a:p>
        </p:txBody>
      </p:sp>
    </p:spTree>
    <p:extLst>
      <p:ext uri="{BB962C8B-B14F-4D97-AF65-F5344CB8AC3E}">
        <p14:creationId xmlns:p14="http://schemas.microsoft.com/office/powerpoint/2010/main" val="2780516057"/>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AA830DD-0B7A-43B7-A294-4A479B3D8C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355" y="17097"/>
            <a:ext cx="8251268" cy="6693841"/>
          </a:xfrm>
          <a:prstGeom prst="rect">
            <a:avLst/>
          </a:prstGeom>
          <a:noFill/>
          <a:extLst>
            <a:ext uri="{909E8E84-426E-40DD-AFC4-6F175D3DCCD1}">
              <a14:hiddenFill xmlns:a14="http://schemas.microsoft.com/office/drawing/2010/main">
                <a:solidFill>
                  <a:srgbClr val="FFFFFF"/>
                </a:solidFill>
              </a14:hiddenFill>
            </a:ext>
          </a:extLst>
        </p:spPr>
      </p:pic>
      <p:sp>
        <p:nvSpPr>
          <p:cNvPr id="5" name="Ovál 4">
            <a:extLst>
              <a:ext uri="{FF2B5EF4-FFF2-40B4-BE49-F238E27FC236}">
                <a16:creationId xmlns:a16="http://schemas.microsoft.com/office/drawing/2014/main" id="{A9780EE6-02BF-417F-82A7-9A9C5D45E9A7}"/>
              </a:ext>
            </a:extLst>
          </p:cNvPr>
          <p:cNvSpPr/>
          <p:nvPr/>
        </p:nvSpPr>
        <p:spPr>
          <a:xfrm>
            <a:off x="7135148" y="166212"/>
            <a:ext cx="1836892" cy="943249"/>
          </a:xfrm>
          <a:prstGeom prst="ellipse">
            <a:avLst/>
          </a:prstGeom>
          <a:solidFill>
            <a:srgbClr val="CCE2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ovéPole 3">
            <a:extLst>
              <a:ext uri="{FF2B5EF4-FFF2-40B4-BE49-F238E27FC236}">
                <a16:creationId xmlns:a16="http://schemas.microsoft.com/office/drawing/2014/main" id="{69816117-6FB5-4C80-B582-90622CB171F0}"/>
              </a:ext>
            </a:extLst>
          </p:cNvPr>
          <p:cNvSpPr txBox="1"/>
          <p:nvPr/>
        </p:nvSpPr>
        <p:spPr>
          <a:xfrm>
            <a:off x="7539238" y="344436"/>
            <a:ext cx="1086195" cy="646331"/>
          </a:xfrm>
          <a:prstGeom prst="rect">
            <a:avLst/>
          </a:prstGeom>
          <a:solidFill>
            <a:srgbClr val="CCE2F8"/>
          </a:solidFill>
        </p:spPr>
        <p:txBody>
          <a:bodyPr wrap="none" rtlCol="0">
            <a:spAutoFit/>
          </a:bodyPr>
          <a:lstStyle/>
          <a:p>
            <a:pPr algn="ctr"/>
            <a:r>
              <a:rPr lang="cs-CZ" sz="1200" dirty="0"/>
              <a:t>Poškození plic </a:t>
            </a:r>
          </a:p>
          <a:p>
            <a:pPr algn="ctr"/>
            <a:r>
              <a:rPr lang="cs-CZ" sz="1200" dirty="0"/>
              <a:t>např. infekcí,</a:t>
            </a:r>
          </a:p>
          <a:p>
            <a:pPr algn="ctr"/>
            <a:r>
              <a:rPr lang="cs-CZ" sz="1200" dirty="0"/>
              <a:t>Sepse</a:t>
            </a:r>
            <a:endParaRPr lang="en-US" sz="1200" dirty="0"/>
          </a:p>
        </p:txBody>
      </p:sp>
      <p:sp>
        <p:nvSpPr>
          <p:cNvPr id="7" name="TextovéPole 6">
            <a:extLst>
              <a:ext uri="{FF2B5EF4-FFF2-40B4-BE49-F238E27FC236}">
                <a16:creationId xmlns:a16="http://schemas.microsoft.com/office/drawing/2014/main" id="{DD04B1A0-CA56-43C3-94D7-BCA3D8B59212}"/>
              </a:ext>
            </a:extLst>
          </p:cNvPr>
          <p:cNvSpPr txBox="1"/>
          <p:nvPr/>
        </p:nvSpPr>
        <p:spPr>
          <a:xfrm>
            <a:off x="7321268" y="4526464"/>
            <a:ext cx="1399922" cy="1015663"/>
          </a:xfrm>
          <a:prstGeom prst="rect">
            <a:avLst/>
          </a:prstGeom>
          <a:solidFill>
            <a:srgbClr val="F9DFCB"/>
          </a:solidFill>
        </p:spPr>
        <p:txBody>
          <a:bodyPr wrap="square" rtlCol="0">
            <a:spAutoFit/>
          </a:bodyPr>
          <a:lstStyle/>
          <a:p>
            <a:pPr algn="ctr"/>
            <a:r>
              <a:rPr lang="cs-CZ" sz="1200" dirty="0" err="1"/>
              <a:t>prooxidační</a:t>
            </a:r>
            <a:r>
              <a:rPr lang="cs-CZ" sz="1200" dirty="0"/>
              <a:t>, prozánětlivý, vazokonstrikce, prosakování cév, </a:t>
            </a:r>
            <a:r>
              <a:rPr lang="cs-CZ" sz="1200" dirty="0" err="1"/>
              <a:t>profibrotický</a:t>
            </a:r>
            <a:endParaRPr lang="cs-CZ" sz="1200" dirty="0"/>
          </a:p>
        </p:txBody>
      </p:sp>
      <p:sp>
        <p:nvSpPr>
          <p:cNvPr id="10" name="TextovéPole 9">
            <a:extLst>
              <a:ext uri="{FF2B5EF4-FFF2-40B4-BE49-F238E27FC236}">
                <a16:creationId xmlns:a16="http://schemas.microsoft.com/office/drawing/2014/main" id="{6A472FD8-B53E-4910-A3B9-092940818217}"/>
              </a:ext>
            </a:extLst>
          </p:cNvPr>
          <p:cNvSpPr txBox="1"/>
          <p:nvPr/>
        </p:nvSpPr>
        <p:spPr>
          <a:xfrm>
            <a:off x="7293541" y="4551296"/>
            <a:ext cx="1399922" cy="1015663"/>
          </a:xfrm>
          <a:prstGeom prst="rect">
            <a:avLst/>
          </a:prstGeom>
          <a:solidFill>
            <a:srgbClr val="F9DFCB"/>
          </a:solidFill>
        </p:spPr>
        <p:txBody>
          <a:bodyPr wrap="square" rtlCol="0">
            <a:spAutoFit/>
          </a:bodyPr>
          <a:lstStyle/>
          <a:p>
            <a:pPr algn="ctr"/>
            <a:r>
              <a:rPr lang="cs-CZ" sz="1200" dirty="0" err="1"/>
              <a:t>prooxidative</a:t>
            </a:r>
            <a:r>
              <a:rPr lang="cs-CZ" sz="1200" dirty="0"/>
              <a:t>, </a:t>
            </a:r>
            <a:r>
              <a:rPr lang="cs-CZ" sz="1200" dirty="0" err="1"/>
              <a:t>proinflammatory</a:t>
            </a:r>
            <a:r>
              <a:rPr lang="cs-CZ" sz="1200" dirty="0"/>
              <a:t>, </a:t>
            </a:r>
            <a:r>
              <a:rPr lang="cs-CZ" sz="1200" dirty="0" err="1"/>
              <a:t>vasoconstriction</a:t>
            </a:r>
            <a:r>
              <a:rPr lang="cs-CZ" sz="1200" dirty="0"/>
              <a:t>, </a:t>
            </a:r>
            <a:r>
              <a:rPr lang="cs-CZ" sz="1200" dirty="0" err="1"/>
              <a:t>vascular</a:t>
            </a:r>
            <a:r>
              <a:rPr lang="cs-CZ" sz="1200" dirty="0"/>
              <a:t> </a:t>
            </a:r>
            <a:r>
              <a:rPr lang="cs-CZ" sz="1200" dirty="0" err="1"/>
              <a:t>leakage</a:t>
            </a:r>
            <a:r>
              <a:rPr lang="cs-CZ" sz="1200" dirty="0"/>
              <a:t>, </a:t>
            </a:r>
            <a:r>
              <a:rPr lang="cs-CZ" sz="1200" dirty="0" err="1"/>
              <a:t>profibrotic</a:t>
            </a:r>
            <a:endParaRPr lang="cs-CZ" sz="1200" dirty="0"/>
          </a:p>
        </p:txBody>
      </p:sp>
      <p:sp>
        <p:nvSpPr>
          <p:cNvPr id="11" name="TextovéPole 10">
            <a:extLst>
              <a:ext uri="{FF2B5EF4-FFF2-40B4-BE49-F238E27FC236}">
                <a16:creationId xmlns:a16="http://schemas.microsoft.com/office/drawing/2014/main" id="{E2D94849-69CE-46BF-B2D0-03218B523FE4}"/>
              </a:ext>
            </a:extLst>
          </p:cNvPr>
          <p:cNvSpPr txBox="1"/>
          <p:nvPr/>
        </p:nvSpPr>
        <p:spPr>
          <a:xfrm>
            <a:off x="7321268" y="5963829"/>
            <a:ext cx="1399922" cy="276999"/>
          </a:xfrm>
          <a:prstGeom prst="rect">
            <a:avLst/>
          </a:prstGeom>
          <a:solidFill>
            <a:srgbClr val="ECAA88"/>
          </a:solidFill>
        </p:spPr>
        <p:txBody>
          <a:bodyPr wrap="square" rtlCol="0">
            <a:spAutoFit/>
          </a:bodyPr>
          <a:lstStyle/>
          <a:p>
            <a:pPr algn="ctr"/>
            <a:r>
              <a:rPr lang="cs-CZ" sz="1200" dirty="0"/>
              <a:t>Poškození plic</a:t>
            </a:r>
          </a:p>
        </p:txBody>
      </p:sp>
      <p:sp>
        <p:nvSpPr>
          <p:cNvPr id="12" name="TextovéPole 11">
            <a:extLst>
              <a:ext uri="{FF2B5EF4-FFF2-40B4-BE49-F238E27FC236}">
                <a16:creationId xmlns:a16="http://schemas.microsoft.com/office/drawing/2014/main" id="{02F48F79-A2F0-4C84-8B0C-A25C34A9B0DE}"/>
              </a:ext>
            </a:extLst>
          </p:cNvPr>
          <p:cNvSpPr txBox="1"/>
          <p:nvPr/>
        </p:nvSpPr>
        <p:spPr>
          <a:xfrm>
            <a:off x="7293541" y="6024220"/>
            <a:ext cx="1399922" cy="276999"/>
          </a:xfrm>
          <a:prstGeom prst="rect">
            <a:avLst/>
          </a:prstGeom>
          <a:solidFill>
            <a:srgbClr val="ECAA88"/>
          </a:solidFill>
        </p:spPr>
        <p:txBody>
          <a:bodyPr wrap="square" rtlCol="0">
            <a:spAutoFit/>
          </a:bodyPr>
          <a:lstStyle/>
          <a:p>
            <a:pPr algn="ctr"/>
            <a:r>
              <a:rPr lang="cs-CZ" sz="1200" dirty="0" err="1"/>
              <a:t>Lung</a:t>
            </a:r>
            <a:r>
              <a:rPr lang="cs-CZ" sz="1200" dirty="0"/>
              <a:t> </a:t>
            </a:r>
            <a:r>
              <a:rPr lang="cs-CZ" sz="1200" dirty="0" err="1"/>
              <a:t>damage</a:t>
            </a:r>
            <a:endParaRPr lang="cs-CZ" sz="1200" dirty="0"/>
          </a:p>
        </p:txBody>
      </p:sp>
      <p:sp>
        <p:nvSpPr>
          <p:cNvPr id="13" name="TextovéPole 12">
            <a:extLst>
              <a:ext uri="{FF2B5EF4-FFF2-40B4-BE49-F238E27FC236}">
                <a16:creationId xmlns:a16="http://schemas.microsoft.com/office/drawing/2014/main" id="{6A43882B-1C4F-4639-AC5E-B350D0E68D33}"/>
              </a:ext>
            </a:extLst>
          </p:cNvPr>
          <p:cNvSpPr txBox="1"/>
          <p:nvPr/>
        </p:nvSpPr>
        <p:spPr>
          <a:xfrm>
            <a:off x="7395646" y="319308"/>
            <a:ext cx="1321025" cy="646331"/>
          </a:xfrm>
          <a:prstGeom prst="rect">
            <a:avLst/>
          </a:prstGeom>
          <a:solidFill>
            <a:srgbClr val="CCE2F8"/>
          </a:solidFill>
        </p:spPr>
        <p:txBody>
          <a:bodyPr wrap="square" rtlCol="0">
            <a:spAutoFit/>
          </a:bodyPr>
          <a:lstStyle/>
          <a:p>
            <a:pPr algn="ctr"/>
            <a:r>
              <a:rPr lang="en-US" sz="1200" dirty="0"/>
              <a:t>Lung damage e.g. through infection</a:t>
            </a:r>
            <a:r>
              <a:rPr lang="cs-CZ" sz="1200" dirty="0"/>
              <a:t>, S</a:t>
            </a:r>
            <a:r>
              <a:rPr lang="en-US" sz="1200" dirty="0" err="1"/>
              <a:t>epsis</a:t>
            </a:r>
            <a:endParaRPr lang="en-US" sz="1200" dirty="0"/>
          </a:p>
        </p:txBody>
      </p:sp>
      <p:sp>
        <p:nvSpPr>
          <p:cNvPr id="14" name="TextovéPole 13">
            <a:extLst>
              <a:ext uri="{FF2B5EF4-FFF2-40B4-BE49-F238E27FC236}">
                <a16:creationId xmlns:a16="http://schemas.microsoft.com/office/drawing/2014/main" id="{6B535E80-6B9C-48D4-A249-D6D18B83A8FD}"/>
              </a:ext>
            </a:extLst>
          </p:cNvPr>
          <p:cNvSpPr txBox="1"/>
          <p:nvPr/>
        </p:nvSpPr>
        <p:spPr>
          <a:xfrm>
            <a:off x="7431185" y="1366048"/>
            <a:ext cx="1194248" cy="461665"/>
          </a:xfrm>
          <a:prstGeom prst="rect">
            <a:avLst/>
          </a:prstGeom>
          <a:solidFill>
            <a:srgbClr val="F9DFCB"/>
          </a:solidFill>
        </p:spPr>
        <p:txBody>
          <a:bodyPr wrap="square" rtlCol="0">
            <a:spAutoFit/>
          </a:bodyPr>
          <a:lstStyle/>
          <a:p>
            <a:pPr algn="ctr"/>
            <a:r>
              <a:rPr lang="cs-CZ" sz="1200" dirty="0"/>
              <a:t>Angiotenzin I</a:t>
            </a:r>
          </a:p>
          <a:p>
            <a:pPr algn="ctr"/>
            <a:r>
              <a:rPr lang="cs-CZ" sz="1200" dirty="0"/>
              <a:t>(</a:t>
            </a:r>
            <a:r>
              <a:rPr lang="cs-CZ" sz="1200" dirty="0" err="1"/>
              <a:t>Ang</a:t>
            </a:r>
            <a:r>
              <a:rPr lang="cs-CZ" sz="1200" dirty="0"/>
              <a:t> 1-10)</a:t>
            </a:r>
          </a:p>
        </p:txBody>
      </p:sp>
      <p:sp>
        <p:nvSpPr>
          <p:cNvPr id="15" name="TextovéPole 14">
            <a:extLst>
              <a:ext uri="{FF2B5EF4-FFF2-40B4-BE49-F238E27FC236}">
                <a16:creationId xmlns:a16="http://schemas.microsoft.com/office/drawing/2014/main" id="{C9C22F2D-EA6B-47D5-AFE3-AFAB2F365664}"/>
              </a:ext>
            </a:extLst>
          </p:cNvPr>
          <p:cNvSpPr txBox="1"/>
          <p:nvPr/>
        </p:nvSpPr>
        <p:spPr>
          <a:xfrm>
            <a:off x="7423093" y="2459502"/>
            <a:ext cx="1194248" cy="461665"/>
          </a:xfrm>
          <a:prstGeom prst="rect">
            <a:avLst/>
          </a:prstGeom>
          <a:solidFill>
            <a:srgbClr val="F9DFCB"/>
          </a:solidFill>
        </p:spPr>
        <p:txBody>
          <a:bodyPr wrap="square" rtlCol="0">
            <a:spAutoFit/>
          </a:bodyPr>
          <a:lstStyle/>
          <a:p>
            <a:pPr algn="ctr"/>
            <a:r>
              <a:rPr lang="cs-CZ" sz="1200" dirty="0"/>
              <a:t>Angiotenzin II</a:t>
            </a:r>
          </a:p>
          <a:p>
            <a:pPr algn="ctr"/>
            <a:r>
              <a:rPr lang="cs-CZ" sz="1200" dirty="0"/>
              <a:t>(</a:t>
            </a:r>
            <a:r>
              <a:rPr lang="cs-CZ" sz="1200" dirty="0" err="1"/>
              <a:t>Ang</a:t>
            </a:r>
            <a:r>
              <a:rPr lang="cs-CZ" sz="1200" dirty="0"/>
              <a:t> 1-8)</a:t>
            </a:r>
          </a:p>
        </p:txBody>
      </p:sp>
      <p:sp>
        <p:nvSpPr>
          <p:cNvPr id="16" name="TextovéPole 15">
            <a:extLst>
              <a:ext uri="{FF2B5EF4-FFF2-40B4-BE49-F238E27FC236}">
                <a16:creationId xmlns:a16="http://schemas.microsoft.com/office/drawing/2014/main" id="{497A897D-5BE8-444D-B5EE-B226FBBFA950}"/>
              </a:ext>
            </a:extLst>
          </p:cNvPr>
          <p:cNvSpPr txBox="1"/>
          <p:nvPr/>
        </p:nvSpPr>
        <p:spPr>
          <a:xfrm>
            <a:off x="7423093" y="1395482"/>
            <a:ext cx="1194248" cy="461665"/>
          </a:xfrm>
          <a:prstGeom prst="rect">
            <a:avLst/>
          </a:prstGeom>
          <a:solidFill>
            <a:srgbClr val="F9DFCB"/>
          </a:solidFill>
        </p:spPr>
        <p:txBody>
          <a:bodyPr wrap="square" rtlCol="0">
            <a:spAutoFit/>
          </a:bodyPr>
          <a:lstStyle/>
          <a:p>
            <a:pPr algn="ctr"/>
            <a:r>
              <a:rPr lang="cs-CZ" sz="1200" dirty="0"/>
              <a:t>Angiotensin I</a:t>
            </a:r>
          </a:p>
          <a:p>
            <a:pPr algn="ctr"/>
            <a:r>
              <a:rPr lang="cs-CZ" sz="1200" dirty="0"/>
              <a:t>(</a:t>
            </a:r>
            <a:r>
              <a:rPr lang="cs-CZ" sz="1200" dirty="0" err="1"/>
              <a:t>Ang</a:t>
            </a:r>
            <a:r>
              <a:rPr lang="cs-CZ" sz="1200" dirty="0"/>
              <a:t> 1-10)</a:t>
            </a:r>
          </a:p>
        </p:txBody>
      </p:sp>
      <p:sp>
        <p:nvSpPr>
          <p:cNvPr id="17" name="TextovéPole 16">
            <a:extLst>
              <a:ext uri="{FF2B5EF4-FFF2-40B4-BE49-F238E27FC236}">
                <a16:creationId xmlns:a16="http://schemas.microsoft.com/office/drawing/2014/main" id="{29F1F3E2-71F9-402A-A47E-F480140FE4C5}"/>
              </a:ext>
            </a:extLst>
          </p:cNvPr>
          <p:cNvSpPr txBox="1"/>
          <p:nvPr/>
        </p:nvSpPr>
        <p:spPr>
          <a:xfrm>
            <a:off x="7431185" y="2480740"/>
            <a:ext cx="1194248" cy="461665"/>
          </a:xfrm>
          <a:prstGeom prst="rect">
            <a:avLst/>
          </a:prstGeom>
          <a:solidFill>
            <a:srgbClr val="F9DFCB"/>
          </a:solidFill>
        </p:spPr>
        <p:txBody>
          <a:bodyPr wrap="square" rtlCol="0">
            <a:spAutoFit/>
          </a:bodyPr>
          <a:lstStyle/>
          <a:p>
            <a:pPr algn="ctr"/>
            <a:r>
              <a:rPr lang="cs-CZ" sz="1200" dirty="0"/>
              <a:t>Angiotensin II</a:t>
            </a:r>
          </a:p>
          <a:p>
            <a:pPr algn="ctr"/>
            <a:r>
              <a:rPr lang="cs-CZ" sz="1200" dirty="0"/>
              <a:t>(</a:t>
            </a:r>
            <a:r>
              <a:rPr lang="cs-CZ" sz="1200" dirty="0" err="1"/>
              <a:t>Ang</a:t>
            </a:r>
            <a:r>
              <a:rPr lang="cs-CZ" sz="1200" dirty="0"/>
              <a:t> 1-8)</a:t>
            </a:r>
          </a:p>
        </p:txBody>
      </p:sp>
      <p:sp>
        <p:nvSpPr>
          <p:cNvPr id="18" name="TextovéPole 17">
            <a:extLst>
              <a:ext uri="{FF2B5EF4-FFF2-40B4-BE49-F238E27FC236}">
                <a16:creationId xmlns:a16="http://schemas.microsoft.com/office/drawing/2014/main" id="{DEC94380-D1BE-4C27-93A1-564753ECA36E}"/>
              </a:ext>
            </a:extLst>
          </p:cNvPr>
          <p:cNvSpPr txBox="1"/>
          <p:nvPr/>
        </p:nvSpPr>
        <p:spPr>
          <a:xfrm>
            <a:off x="5396039" y="6032145"/>
            <a:ext cx="1399922" cy="276999"/>
          </a:xfrm>
          <a:prstGeom prst="rect">
            <a:avLst/>
          </a:prstGeom>
          <a:solidFill>
            <a:srgbClr val="BEE0DF"/>
          </a:solidFill>
          <a:ln>
            <a:solidFill>
              <a:srgbClr val="BEE0DF"/>
            </a:solidFill>
          </a:ln>
        </p:spPr>
        <p:txBody>
          <a:bodyPr wrap="square" rtlCol="0">
            <a:spAutoFit/>
          </a:bodyPr>
          <a:lstStyle/>
          <a:p>
            <a:pPr algn="ctr"/>
            <a:r>
              <a:rPr lang="cs-CZ" sz="1200" dirty="0"/>
              <a:t>Ochrana plic</a:t>
            </a:r>
          </a:p>
        </p:txBody>
      </p:sp>
      <p:sp>
        <p:nvSpPr>
          <p:cNvPr id="19" name="TextovéPole 18">
            <a:extLst>
              <a:ext uri="{FF2B5EF4-FFF2-40B4-BE49-F238E27FC236}">
                <a16:creationId xmlns:a16="http://schemas.microsoft.com/office/drawing/2014/main" id="{90CE5010-7665-4EB0-A000-57450D12D50E}"/>
              </a:ext>
            </a:extLst>
          </p:cNvPr>
          <p:cNvSpPr txBox="1"/>
          <p:nvPr/>
        </p:nvSpPr>
        <p:spPr>
          <a:xfrm>
            <a:off x="5368312" y="6024219"/>
            <a:ext cx="1399922" cy="276999"/>
          </a:xfrm>
          <a:prstGeom prst="rect">
            <a:avLst/>
          </a:prstGeom>
          <a:solidFill>
            <a:srgbClr val="BEE0DF"/>
          </a:solidFill>
          <a:ln>
            <a:solidFill>
              <a:srgbClr val="BEE0DF"/>
            </a:solidFill>
          </a:ln>
        </p:spPr>
        <p:txBody>
          <a:bodyPr wrap="square" rtlCol="0">
            <a:spAutoFit/>
          </a:bodyPr>
          <a:lstStyle/>
          <a:p>
            <a:pPr algn="ctr"/>
            <a:r>
              <a:rPr lang="cs-CZ" sz="1200" dirty="0" err="1"/>
              <a:t>Lung</a:t>
            </a:r>
            <a:r>
              <a:rPr lang="cs-CZ" sz="1200" dirty="0"/>
              <a:t> </a:t>
            </a:r>
            <a:r>
              <a:rPr lang="cs-CZ" sz="1200" dirty="0" err="1"/>
              <a:t>protection</a:t>
            </a:r>
            <a:endParaRPr lang="cs-CZ" sz="1200" dirty="0"/>
          </a:p>
        </p:txBody>
      </p:sp>
      <p:sp>
        <p:nvSpPr>
          <p:cNvPr id="21" name="TextovéPole 20">
            <a:extLst>
              <a:ext uri="{FF2B5EF4-FFF2-40B4-BE49-F238E27FC236}">
                <a16:creationId xmlns:a16="http://schemas.microsoft.com/office/drawing/2014/main" id="{E4D31BB5-2219-4A0B-B2B7-8C3EC1DB2C47}"/>
              </a:ext>
            </a:extLst>
          </p:cNvPr>
          <p:cNvSpPr txBox="1"/>
          <p:nvPr/>
        </p:nvSpPr>
        <p:spPr>
          <a:xfrm>
            <a:off x="5368312" y="4579536"/>
            <a:ext cx="1399922" cy="830997"/>
          </a:xfrm>
          <a:prstGeom prst="rect">
            <a:avLst/>
          </a:prstGeom>
          <a:solidFill>
            <a:srgbClr val="CFE9E7"/>
          </a:solidFill>
        </p:spPr>
        <p:txBody>
          <a:bodyPr wrap="square" rtlCol="0">
            <a:spAutoFit/>
          </a:bodyPr>
          <a:lstStyle/>
          <a:p>
            <a:pPr algn="ctr"/>
            <a:r>
              <a:rPr lang="cs-CZ" sz="1200" dirty="0"/>
              <a:t>antioxidační, protizánětlivý, </a:t>
            </a:r>
            <a:r>
              <a:rPr lang="cs-CZ" sz="1200" dirty="0" err="1"/>
              <a:t>vazodilatační</a:t>
            </a:r>
            <a:r>
              <a:rPr lang="cs-CZ" sz="1200" dirty="0"/>
              <a:t>, </a:t>
            </a:r>
            <a:r>
              <a:rPr lang="cs-CZ" sz="1200" dirty="0" err="1"/>
              <a:t>antifibrotický</a:t>
            </a:r>
            <a:endParaRPr lang="cs-CZ" sz="1200" dirty="0"/>
          </a:p>
        </p:txBody>
      </p:sp>
      <p:sp>
        <p:nvSpPr>
          <p:cNvPr id="22" name="TextovéPole 21">
            <a:extLst>
              <a:ext uri="{FF2B5EF4-FFF2-40B4-BE49-F238E27FC236}">
                <a16:creationId xmlns:a16="http://schemas.microsoft.com/office/drawing/2014/main" id="{9F045858-B3C4-4F5A-B738-495613E95334}"/>
              </a:ext>
            </a:extLst>
          </p:cNvPr>
          <p:cNvSpPr txBox="1"/>
          <p:nvPr/>
        </p:nvSpPr>
        <p:spPr>
          <a:xfrm>
            <a:off x="5368312" y="4591494"/>
            <a:ext cx="1399922" cy="830997"/>
          </a:xfrm>
          <a:prstGeom prst="rect">
            <a:avLst/>
          </a:prstGeom>
          <a:solidFill>
            <a:srgbClr val="CFE9E7"/>
          </a:solidFill>
        </p:spPr>
        <p:txBody>
          <a:bodyPr wrap="square" rtlCol="0">
            <a:spAutoFit/>
          </a:bodyPr>
          <a:lstStyle/>
          <a:p>
            <a:pPr algn="ctr"/>
            <a:r>
              <a:rPr lang="cs-CZ" sz="1200" dirty="0"/>
              <a:t>antioxidant, </a:t>
            </a:r>
          </a:p>
          <a:p>
            <a:pPr algn="ctr"/>
            <a:r>
              <a:rPr lang="cs-CZ" sz="1200" dirty="0"/>
              <a:t>anti-</a:t>
            </a:r>
            <a:r>
              <a:rPr lang="cs-CZ" sz="1200" dirty="0" err="1"/>
              <a:t>inflammatory</a:t>
            </a:r>
            <a:r>
              <a:rPr lang="cs-CZ" sz="1200" dirty="0"/>
              <a:t>, </a:t>
            </a:r>
            <a:r>
              <a:rPr lang="cs-CZ" sz="1200" dirty="0" err="1"/>
              <a:t>vasodilation</a:t>
            </a:r>
            <a:r>
              <a:rPr lang="cs-CZ" sz="1200" dirty="0"/>
              <a:t>, </a:t>
            </a:r>
            <a:r>
              <a:rPr lang="cs-CZ" sz="1200" dirty="0" err="1"/>
              <a:t>antifibrotic</a:t>
            </a:r>
            <a:endParaRPr lang="cs-CZ" sz="1200" dirty="0"/>
          </a:p>
        </p:txBody>
      </p:sp>
      <p:sp>
        <p:nvSpPr>
          <p:cNvPr id="2" name="Obdélník 1">
            <a:extLst>
              <a:ext uri="{FF2B5EF4-FFF2-40B4-BE49-F238E27FC236}">
                <a16:creationId xmlns:a16="http://schemas.microsoft.com/office/drawing/2014/main" id="{A76AD702-8DDC-4ABD-9664-83E1253E5213}"/>
              </a:ext>
            </a:extLst>
          </p:cNvPr>
          <p:cNvSpPr/>
          <p:nvPr/>
        </p:nvSpPr>
        <p:spPr>
          <a:xfrm>
            <a:off x="1132556" y="3295859"/>
            <a:ext cx="6107281" cy="3395929"/>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bdélník 19">
            <a:extLst>
              <a:ext uri="{FF2B5EF4-FFF2-40B4-BE49-F238E27FC236}">
                <a16:creationId xmlns:a16="http://schemas.microsoft.com/office/drawing/2014/main" id="{2ABA9EE3-7682-46F8-937A-35FA6E008651}"/>
              </a:ext>
            </a:extLst>
          </p:cNvPr>
          <p:cNvSpPr/>
          <p:nvPr/>
        </p:nvSpPr>
        <p:spPr>
          <a:xfrm>
            <a:off x="1457011" y="523060"/>
            <a:ext cx="4611262" cy="323608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bdélník 22">
            <a:extLst>
              <a:ext uri="{FF2B5EF4-FFF2-40B4-BE49-F238E27FC236}">
                <a16:creationId xmlns:a16="http://schemas.microsoft.com/office/drawing/2014/main" id="{7BAE1154-969E-4852-9828-BB131F692CB7}"/>
              </a:ext>
            </a:extLst>
          </p:cNvPr>
          <p:cNvSpPr/>
          <p:nvPr/>
        </p:nvSpPr>
        <p:spPr>
          <a:xfrm>
            <a:off x="2405678" y="1163593"/>
            <a:ext cx="4989968" cy="2414484"/>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bdélník 23">
            <a:extLst>
              <a:ext uri="{FF2B5EF4-FFF2-40B4-BE49-F238E27FC236}">
                <a16:creationId xmlns:a16="http://schemas.microsoft.com/office/drawing/2014/main" id="{E78E9B91-EFA8-47F8-8E4D-E7A479DBAA47}"/>
              </a:ext>
            </a:extLst>
          </p:cNvPr>
          <p:cNvSpPr/>
          <p:nvPr/>
        </p:nvSpPr>
        <p:spPr>
          <a:xfrm>
            <a:off x="5199208" y="0"/>
            <a:ext cx="4207782" cy="1335091"/>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Obdélník 24">
            <a:extLst>
              <a:ext uri="{FF2B5EF4-FFF2-40B4-BE49-F238E27FC236}">
                <a16:creationId xmlns:a16="http://schemas.microsoft.com/office/drawing/2014/main" id="{95599FC7-3573-4666-B440-4043A3D4506A}"/>
              </a:ext>
            </a:extLst>
          </p:cNvPr>
          <p:cNvSpPr/>
          <p:nvPr/>
        </p:nvSpPr>
        <p:spPr>
          <a:xfrm>
            <a:off x="528974" y="3750502"/>
            <a:ext cx="6745680" cy="2764480"/>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délník 2">
            <a:extLst>
              <a:ext uri="{FF2B5EF4-FFF2-40B4-BE49-F238E27FC236}">
                <a16:creationId xmlns:a16="http://schemas.microsoft.com/office/drawing/2014/main" id="{CA47E004-CFD3-44F3-829D-D66CEE68F60E}"/>
              </a:ext>
            </a:extLst>
          </p:cNvPr>
          <p:cNvSpPr/>
          <p:nvPr/>
        </p:nvSpPr>
        <p:spPr>
          <a:xfrm>
            <a:off x="514310" y="3569784"/>
            <a:ext cx="6906165" cy="160704"/>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106" name="Picture 2" descr="The liver is an organ with many functions | Lifespan.io">
            <a:extLst>
              <a:ext uri="{FF2B5EF4-FFF2-40B4-BE49-F238E27FC236}">
                <a16:creationId xmlns:a16="http://schemas.microsoft.com/office/drawing/2014/main" id="{AFDEFE88-A0DF-48BA-987A-7A2224408BA9}"/>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8415" y="498959"/>
            <a:ext cx="933864" cy="522964"/>
          </a:xfrm>
          <a:prstGeom prst="rect">
            <a:avLst/>
          </a:prstGeom>
          <a:noFill/>
          <a:extLst>
            <a:ext uri="{909E8E84-426E-40DD-AFC4-6F175D3DCCD1}">
              <a14:hiddenFill xmlns:a14="http://schemas.microsoft.com/office/drawing/2010/main">
                <a:solidFill>
                  <a:srgbClr val="FFFFFF"/>
                </a:solidFill>
              </a14:hiddenFill>
            </a:ext>
          </a:extLst>
        </p:spPr>
      </p:pic>
      <p:pic>
        <p:nvPicPr>
          <p:cNvPr id="47110" name="Picture 6" descr="Real Lungs: snímky, stock fotografie a vektory | Shutterstock">
            <a:extLst>
              <a:ext uri="{FF2B5EF4-FFF2-40B4-BE49-F238E27FC236}">
                <a16:creationId xmlns:a16="http://schemas.microsoft.com/office/drawing/2014/main" id="{36B8666A-2498-4443-A75C-A2CB1A492533}"/>
              </a:ext>
            </a:extLst>
          </p:cNvPr>
          <p:cNvPicPr>
            <a:picLocks noChangeAspect="1" noChangeArrowheads="1"/>
          </p:cNvPicPr>
          <p:nvPr/>
        </p:nvPicPr>
        <p:blipFill rotWithShape="1">
          <a:blip r:embed="rId5">
            <a:clrChange>
              <a:clrFrom>
                <a:srgbClr val="FFFFFD"/>
              </a:clrFrom>
              <a:clrTo>
                <a:srgbClr val="FFFFFD">
                  <a:alpha val="0"/>
                </a:srgbClr>
              </a:clrTo>
            </a:clrChange>
            <a:extLst>
              <a:ext uri="{28A0092B-C50C-407E-A947-70E740481C1C}">
                <a14:useLocalDpi xmlns:a14="http://schemas.microsoft.com/office/drawing/2010/main" val="0"/>
              </a:ext>
            </a:extLst>
          </a:blip>
          <a:srcRect l="13187" t="10363" r="12303" b="15642"/>
          <a:stretch/>
        </p:blipFill>
        <p:spPr bwMode="auto">
          <a:xfrm>
            <a:off x="3739442" y="-24283"/>
            <a:ext cx="937425" cy="1002561"/>
          </a:xfrm>
          <a:prstGeom prst="rect">
            <a:avLst/>
          </a:prstGeom>
          <a:noFill/>
          <a:extLst>
            <a:ext uri="{909E8E84-426E-40DD-AFC4-6F175D3DCCD1}">
              <a14:hiddenFill xmlns:a14="http://schemas.microsoft.com/office/drawing/2010/main">
                <a:solidFill>
                  <a:srgbClr val="FFFFFF"/>
                </a:solidFill>
              </a14:hiddenFill>
            </a:ext>
          </a:extLst>
        </p:spPr>
      </p:pic>
      <p:sp>
        <p:nvSpPr>
          <p:cNvPr id="26" name="TextovéPole 25">
            <a:extLst>
              <a:ext uri="{FF2B5EF4-FFF2-40B4-BE49-F238E27FC236}">
                <a16:creationId xmlns:a16="http://schemas.microsoft.com/office/drawing/2014/main" id="{9BC945CB-5A37-4F48-93D6-200C23368A92}"/>
              </a:ext>
            </a:extLst>
          </p:cNvPr>
          <p:cNvSpPr txBox="1"/>
          <p:nvPr/>
        </p:nvSpPr>
        <p:spPr>
          <a:xfrm>
            <a:off x="544023" y="1070097"/>
            <a:ext cx="1236492" cy="276999"/>
          </a:xfrm>
          <a:prstGeom prst="rect">
            <a:avLst/>
          </a:prstGeom>
          <a:solidFill>
            <a:srgbClr val="F9DFCB"/>
          </a:solidFill>
        </p:spPr>
        <p:txBody>
          <a:bodyPr wrap="none" rtlCol="0">
            <a:spAutoFit/>
          </a:bodyPr>
          <a:lstStyle/>
          <a:p>
            <a:r>
              <a:rPr lang="cs-CZ" sz="1200" dirty="0" err="1"/>
              <a:t>Angiotensinogen</a:t>
            </a:r>
            <a:endParaRPr lang="en-US" sz="1200" dirty="0"/>
          </a:p>
        </p:txBody>
      </p:sp>
      <p:sp>
        <p:nvSpPr>
          <p:cNvPr id="31" name="TextovéPole 30">
            <a:extLst>
              <a:ext uri="{FF2B5EF4-FFF2-40B4-BE49-F238E27FC236}">
                <a16:creationId xmlns:a16="http://schemas.microsoft.com/office/drawing/2014/main" id="{0FB08089-4E57-4962-986B-1AF75237EAE5}"/>
              </a:ext>
            </a:extLst>
          </p:cNvPr>
          <p:cNvSpPr txBox="1"/>
          <p:nvPr/>
        </p:nvSpPr>
        <p:spPr>
          <a:xfrm>
            <a:off x="40657" y="2551268"/>
            <a:ext cx="2073472" cy="461665"/>
          </a:xfrm>
          <a:prstGeom prst="rect">
            <a:avLst/>
          </a:prstGeom>
          <a:solidFill>
            <a:srgbClr val="FFFF00"/>
          </a:solidFill>
          <a:ln>
            <a:solidFill>
              <a:schemeClr val="tx1"/>
            </a:solidFill>
          </a:ln>
        </p:spPr>
        <p:txBody>
          <a:bodyPr wrap="square" rtlCol="0">
            <a:spAutoFit/>
          </a:bodyPr>
          <a:lstStyle/>
          <a:p>
            <a:pPr algn="ctr"/>
            <a:r>
              <a:rPr lang="cs-CZ" sz="1200" dirty="0" err="1"/>
              <a:t>Decrease</a:t>
            </a:r>
            <a:r>
              <a:rPr lang="cs-CZ" sz="1200" dirty="0"/>
              <a:t> in </a:t>
            </a:r>
            <a:r>
              <a:rPr lang="cs-CZ" sz="1200" dirty="0" err="1"/>
              <a:t>renal</a:t>
            </a:r>
            <a:r>
              <a:rPr lang="cs-CZ" sz="1200" dirty="0"/>
              <a:t> </a:t>
            </a:r>
            <a:r>
              <a:rPr lang="cs-CZ" sz="1200" dirty="0" err="1"/>
              <a:t>perfusion</a:t>
            </a:r>
            <a:r>
              <a:rPr lang="cs-CZ" sz="1200" dirty="0"/>
              <a:t> (</a:t>
            </a:r>
            <a:r>
              <a:rPr lang="cs-CZ" sz="1200" dirty="0" err="1"/>
              <a:t>juxtaglomerular</a:t>
            </a:r>
            <a:r>
              <a:rPr lang="cs-CZ" sz="1200" dirty="0"/>
              <a:t> </a:t>
            </a:r>
            <a:r>
              <a:rPr lang="cs-CZ" sz="1200" dirty="0" err="1"/>
              <a:t>apparatus</a:t>
            </a:r>
            <a:r>
              <a:rPr lang="cs-CZ" sz="1200" dirty="0"/>
              <a:t>)</a:t>
            </a:r>
            <a:endParaRPr lang="en-US" sz="1200" dirty="0"/>
          </a:p>
        </p:txBody>
      </p:sp>
      <p:sp>
        <p:nvSpPr>
          <p:cNvPr id="33" name="TextovéPole 32">
            <a:extLst>
              <a:ext uri="{FF2B5EF4-FFF2-40B4-BE49-F238E27FC236}">
                <a16:creationId xmlns:a16="http://schemas.microsoft.com/office/drawing/2014/main" id="{EF14F205-21AB-46AA-A95D-FED25C1BCD4C}"/>
              </a:ext>
            </a:extLst>
          </p:cNvPr>
          <p:cNvSpPr txBox="1"/>
          <p:nvPr/>
        </p:nvSpPr>
        <p:spPr>
          <a:xfrm>
            <a:off x="2153443" y="1244970"/>
            <a:ext cx="537840" cy="276999"/>
          </a:xfrm>
          <a:prstGeom prst="rect">
            <a:avLst/>
          </a:prstGeom>
          <a:solidFill>
            <a:srgbClr val="F9DFCB"/>
          </a:solidFill>
        </p:spPr>
        <p:txBody>
          <a:bodyPr wrap="square" rtlCol="0">
            <a:spAutoFit/>
          </a:bodyPr>
          <a:lstStyle/>
          <a:p>
            <a:r>
              <a:rPr lang="cs-CZ" sz="1200" dirty="0"/>
              <a:t>Renin</a:t>
            </a:r>
            <a:endParaRPr lang="en-US" sz="1200" dirty="0"/>
          </a:p>
        </p:txBody>
      </p:sp>
      <p:sp>
        <p:nvSpPr>
          <p:cNvPr id="34" name="TextovéPole 33">
            <a:extLst>
              <a:ext uri="{FF2B5EF4-FFF2-40B4-BE49-F238E27FC236}">
                <a16:creationId xmlns:a16="http://schemas.microsoft.com/office/drawing/2014/main" id="{6AA5FF4E-223C-4691-B8D0-6AFC61C295B3}"/>
              </a:ext>
            </a:extLst>
          </p:cNvPr>
          <p:cNvSpPr txBox="1"/>
          <p:nvPr/>
        </p:nvSpPr>
        <p:spPr>
          <a:xfrm>
            <a:off x="3672210" y="1007175"/>
            <a:ext cx="1000530" cy="461665"/>
          </a:xfrm>
          <a:prstGeom prst="rect">
            <a:avLst/>
          </a:prstGeom>
          <a:solidFill>
            <a:srgbClr val="F9DFCB"/>
          </a:solidFill>
          <a:ln>
            <a:solidFill>
              <a:schemeClr val="tx1"/>
            </a:solidFill>
          </a:ln>
        </p:spPr>
        <p:txBody>
          <a:bodyPr wrap="none" rtlCol="0">
            <a:spAutoFit/>
          </a:bodyPr>
          <a:lstStyle/>
          <a:p>
            <a:r>
              <a:rPr lang="cs-CZ" sz="1200" dirty="0"/>
              <a:t>Angiotensin I</a:t>
            </a:r>
          </a:p>
          <a:p>
            <a:pPr algn="ctr"/>
            <a:r>
              <a:rPr lang="cs-CZ" sz="1200" dirty="0"/>
              <a:t>(</a:t>
            </a:r>
            <a:r>
              <a:rPr lang="cs-CZ" sz="1200" dirty="0" err="1"/>
              <a:t>Ang</a:t>
            </a:r>
            <a:r>
              <a:rPr lang="cs-CZ" sz="1200" dirty="0"/>
              <a:t> 1-10)</a:t>
            </a:r>
            <a:endParaRPr lang="en-US" sz="1200" dirty="0"/>
          </a:p>
        </p:txBody>
      </p:sp>
      <p:sp>
        <p:nvSpPr>
          <p:cNvPr id="28" name="Ovál 27">
            <a:extLst>
              <a:ext uri="{FF2B5EF4-FFF2-40B4-BE49-F238E27FC236}">
                <a16:creationId xmlns:a16="http://schemas.microsoft.com/office/drawing/2014/main" id="{A96DA49B-E676-4FBD-B43F-BD30443B59FE}"/>
              </a:ext>
            </a:extLst>
          </p:cNvPr>
          <p:cNvSpPr/>
          <p:nvPr/>
        </p:nvSpPr>
        <p:spPr>
          <a:xfrm>
            <a:off x="4199922" y="1722778"/>
            <a:ext cx="666232" cy="384642"/>
          </a:xfrm>
          <a:prstGeom prst="ellipse">
            <a:avLst/>
          </a:prstGeom>
          <a:solidFill>
            <a:srgbClr val="CC5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400" dirty="0"/>
              <a:t>ACE</a:t>
            </a:r>
            <a:endParaRPr lang="en-US" sz="1400" dirty="0"/>
          </a:p>
        </p:txBody>
      </p:sp>
      <p:sp>
        <p:nvSpPr>
          <p:cNvPr id="30" name="Obdélník 29">
            <a:extLst>
              <a:ext uri="{FF2B5EF4-FFF2-40B4-BE49-F238E27FC236}">
                <a16:creationId xmlns:a16="http://schemas.microsoft.com/office/drawing/2014/main" id="{62644E78-578E-4944-90A3-8B7EBCF59469}"/>
              </a:ext>
            </a:extLst>
          </p:cNvPr>
          <p:cNvSpPr/>
          <p:nvPr/>
        </p:nvSpPr>
        <p:spPr>
          <a:xfrm>
            <a:off x="7249885" y="5617029"/>
            <a:ext cx="1567544" cy="808477"/>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Skupina 36">
            <a:extLst>
              <a:ext uri="{FF2B5EF4-FFF2-40B4-BE49-F238E27FC236}">
                <a16:creationId xmlns:a16="http://schemas.microsoft.com/office/drawing/2014/main" id="{5C79A605-29B2-4AB4-AB5A-5C00F24F5C73}"/>
              </a:ext>
            </a:extLst>
          </p:cNvPr>
          <p:cNvGrpSpPr/>
          <p:nvPr/>
        </p:nvGrpSpPr>
        <p:grpSpPr>
          <a:xfrm>
            <a:off x="1862317" y="3327759"/>
            <a:ext cx="613342" cy="636500"/>
            <a:chOff x="3903513" y="3267825"/>
            <a:chExt cx="613342" cy="636500"/>
          </a:xfrm>
        </p:grpSpPr>
        <p:sp>
          <p:nvSpPr>
            <p:cNvPr id="29" name="Obdélník 28">
              <a:extLst>
                <a:ext uri="{FF2B5EF4-FFF2-40B4-BE49-F238E27FC236}">
                  <a16:creationId xmlns:a16="http://schemas.microsoft.com/office/drawing/2014/main" id="{EEB0F92C-54E4-4CAC-B4A9-B3871B2F8ECA}"/>
                </a:ext>
              </a:extLst>
            </p:cNvPr>
            <p:cNvSpPr/>
            <p:nvPr/>
          </p:nvSpPr>
          <p:spPr>
            <a:xfrm>
              <a:off x="3928634" y="3406872"/>
              <a:ext cx="588221" cy="486965"/>
            </a:xfrm>
            <a:prstGeom prst="rect">
              <a:avLst/>
            </a:prstGeom>
            <a:solidFill>
              <a:srgbClr val="D56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ál 31">
              <a:extLst>
                <a:ext uri="{FF2B5EF4-FFF2-40B4-BE49-F238E27FC236}">
                  <a16:creationId xmlns:a16="http://schemas.microsoft.com/office/drawing/2014/main" id="{AA2BF5F9-A9CA-4DB2-AFA6-94EFACA2EA97}"/>
                </a:ext>
              </a:extLst>
            </p:cNvPr>
            <p:cNvSpPr/>
            <p:nvPr/>
          </p:nvSpPr>
          <p:spPr>
            <a:xfrm>
              <a:off x="4029389" y="3267825"/>
              <a:ext cx="376813" cy="364384"/>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ovéPole 34">
              <a:extLst>
                <a:ext uri="{FF2B5EF4-FFF2-40B4-BE49-F238E27FC236}">
                  <a16:creationId xmlns:a16="http://schemas.microsoft.com/office/drawing/2014/main" id="{F1EAA12C-52C2-4A41-84EE-5F645C7BD2ED}"/>
                </a:ext>
              </a:extLst>
            </p:cNvPr>
            <p:cNvSpPr txBox="1"/>
            <p:nvPr/>
          </p:nvSpPr>
          <p:spPr>
            <a:xfrm>
              <a:off x="3903513" y="3565771"/>
              <a:ext cx="567784" cy="338554"/>
            </a:xfrm>
            <a:prstGeom prst="rect">
              <a:avLst/>
            </a:prstGeom>
            <a:noFill/>
          </p:spPr>
          <p:txBody>
            <a:bodyPr wrap="none" rtlCol="0">
              <a:spAutoFit/>
            </a:bodyPr>
            <a:lstStyle/>
            <a:p>
              <a:r>
                <a:rPr lang="cs-CZ" sz="1600" dirty="0">
                  <a:solidFill>
                    <a:schemeClr val="bg1"/>
                  </a:solidFill>
                </a:rPr>
                <a:t>AT</a:t>
              </a:r>
              <a:r>
                <a:rPr lang="cs-CZ" sz="1600" baseline="-25000" dirty="0">
                  <a:solidFill>
                    <a:schemeClr val="bg1"/>
                  </a:solidFill>
                </a:rPr>
                <a:t>1</a:t>
              </a:r>
              <a:r>
                <a:rPr lang="cs-CZ" sz="1600" dirty="0">
                  <a:solidFill>
                    <a:schemeClr val="bg1"/>
                  </a:solidFill>
                </a:rPr>
                <a:t>R</a:t>
              </a:r>
              <a:endParaRPr lang="en-US" sz="1600" dirty="0">
                <a:solidFill>
                  <a:schemeClr val="bg1"/>
                </a:solidFill>
              </a:endParaRPr>
            </a:p>
          </p:txBody>
        </p:sp>
      </p:grpSp>
      <p:sp>
        <p:nvSpPr>
          <p:cNvPr id="45" name="TextovéPole 44">
            <a:extLst>
              <a:ext uri="{FF2B5EF4-FFF2-40B4-BE49-F238E27FC236}">
                <a16:creationId xmlns:a16="http://schemas.microsoft.com/office/drawing/2014/main" id="{3F2CA0C7-4FE4-48CC-A1DD-85599BD119EF}"/>
              </a:ext>
            </a:extLst>
          </p:cNvPr>
          <p:cNvSpPr txBox="1"/>
          <p:nvPr/>
        </p:nvSpPr>
        <p:spPr>
          <a:xfrm>
            <a:off x="5635409" y="3900855"/>
            <a:ext cx="1397416" cy="461665"/>
          </a:xfrm>
          <a:prstGeom prst="rect">
            <a:avLst/>
          </a:prstGeom>
          <a:solidFill>
            <a:srgbClr val="F9DFCB"/>
          </a:solidFill>
          <a:ln w="19050">
            <a:solidFill>
              <a:srgbClr val="ECA981"/>
            </a:solidFill>
          </a:ln>
        </p:spPr>
        <p:txBody>
          <a:bodyPr wrap="square" rtlCol="0">
            <a:spAutoFit/>
          </a:bodyPr>
          <a:lstStyle/>
          <a:p>
            <a:pPr algn="ctr"/>
            <a:r>
              <a:rPr lang="en-US" sz="1200" dirty="0"/>
              <a:t>Neurohypophysis: </a:t>
            </a:r>
            <a:endParaRPr lang="cs-CZ" sz="1200" dirty="0"/>
          </a:p>
          <a:p>
            <a:pPr algn="ctr"/>
            <a:r>
              <a:rPr lang="en-US" sz="1200" dirty="0"/>
              <a:t>ADH secretion</a:t>
            </a:r>
            <a:endParaRPr lang="en-US" sz="1200" baseline="30000" dirty="0"/>
          </a:p>
        </p:txBody>
      </p:sp>
      <p:grpSp>
        <p:nvGrpSpPr>
          <p:cNvPr id="51" name="Skupina 50">
            <a:extLst>
              <a:ext uri="{FF2B5EF4-FFF2-40B4-BE49-F238E27FC236}">
                <a16:creationId xmlns:a16="http://schemas.microsoft.com/office/drawing/2014/main" id="{EB518412-EA16-46BF-88E2-EA49602ACB9C}"/>
              </a:ext>
            </a:extLst>
          </p:cNvPr>
          <p:cNvGrpSpPr/>
          <p:nvPr/>
        </p:nvGrpSpPr>
        <p:grpSpPr>
          <a:xfrm>
            <a:off x="4603043" y="3309223"/>
            <a:ext cx="613342" cy="636500"/>
            <a:chOff x="3903513" y="3267825"/>
            <a:chExt cx="613342" cy="636500"/>
          </a:xfrm>
        </p:grpSpPr>
        <p:sp>
          <p:nvSpPr>
            <p:cNvPr id="52" name="Obdélník 51">
              <a:extLst>
                <a:ext uri="{FF2B5EF4-FFF2-40B4-BE49-F238E27FC236}">
                  <a16:creationId xmlns:a16="http://schemas.microsoft.com/office/drawing/2014/main" id="{7DC0B89E-B88F-4574-A94A-525211CE3F06}"/>
                </a:ext>
              </a:extLst>
            </p:cNvPr>
            <p:cNvSpPr/>
            <p:nvPr/>
          </p:nvSpPr>
          <p:spPr>
            <a:xfrm>
              <a:off x="3928634" y="3406872"/>
              <a:ext cx="588221" cy="486965"/>
            </a:xfrm>
            <a:prstGeom prst="rect">
              <a:avLst/>
            </a:prstGeom>
            <a:solidFill>
              <a:srgbClr val="D56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ál 52">
              <a:extLst>
                <a:ext uri="{FF2B5EF4-FFF2-40B4-BE49-F238E27FC236}">
                  <a16:creationId xmlns:a16="http://schemas.microsoft.com/office/drawing/2014/main" id="{D5060B9D-E863-4323-BADF-743323A931B4}"/>
                </a:ext>
              </a:extLst>
            </p:cNvPr>
            <p:cNvSpPr/>
            <p:nvPr/>
          </p:nvSpPr>
          <p:spPr>
            <a:xfrm>
              <a:off x="4029389" y="3267825"/>
              <a:ext cx="376813" cy="364384"/>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ovéPole 53">
              <a:extLst>
                <a:ext uri="{FF2B5EF4-FFF2-40B4-BE49-F238E27FC236}">
                  <a16:creationId xmlns:a16="http://schemas.microsoft.com/office/drawing/2014/main" id="{209C1FC3-4BCD-4D44-889B-70153D6C718D}"/>
                </a:ext>
              </a:extLst>
            </p:cNvPr>
            <p:cNvSpPr txBox="1"/>
            <p:nvPr/>
          </p:nvSpPr>
          <p:spPr>
            <a:xfrm>
              <a:off x="3903513" y="3565771"/>
              <a:ext cx="567784" cy="338554"/>
            </a:xfrm>
            <a:prstGeom prst="rect">
              <a:avLst/>
            </a:prstGeom>
            <a:noFill/>
          </p:spPr>
          <p:txBody>
            <a:bodyPr wrap="none" rtlCol="0">
              <a:spAutoFit/>
            </a:bodyPr>
            <a:lstStyle/>
            <a:p>
              <a:r>
                <a:rPr lang="cs-CZ" sz="1600" dirty="0">
                  <a:solidFill>
                    <a:schemeClr val="bg1"/>
                  </a:solidFill>
                </a:rPr>
                <a:t>AT</a:t>
              </a:r>
              <a:r>
                <a:rPr lang="cs-CZ" sz="1600" baseline="-25000" dirty="0">
                  <a:solidFill>
                    <a:schemeClr val="bg1"/>
                  </a:solidFill>
                </a:rPr>
                <a:t>1</a:t>
              </a:r>
              <a:r>
                <a:rPr lang="cs-CZ" sz="1600" dirty="0">
                  <a:solidFill>
                    <a:schemeClr val="bg1"/>
                  </a:solidFill>
                </a:rPr>
                <a:t>R</a:t>
              </a:r>
              <a:endParaRPr lang="en-US" sz="1600" dirty="0">
                <a:solidFill>
                  <a:schemeClr val="bg1"/>
                </a:solidFill>
              </a:endParaRPr>
            </a:p>
          </p:txBody>
        </p:sp>
      </p:grpSp>
      <p:grpSp>
        <p:nvGrpSpPr>
          <p:cNvPr id="55" name="Skupina 54">
            <a:extLst>
              <a:ext uri="{FF2B5EF4-FFF2-40B4-BE49-F238E27FC236}">
                <a16:creationId xmlns:a16="http://schemas.microsoft.com/office/drawing/2014/main" id="{6C6846D8-1B3B-4383-A3BD-638FF44DBC9E}"/>
              </a:ext>
            </a:extLst>
          </p:cNvPr>
          <p:cNvGrpSpPr/>
          <p:nvPr/>
        </p:nvGrpSpPr>
        <p:grpSpPr>
          <a:xfrm>
            <a:off x="3171658" y="3341201"/>
            <a:ext cx="613342" cy="636500"/>
            <a:chOff x="3903513" y="3267825"/>
            <a:chExt cx="613342" cy="636500"/>
          </a:xfrm>
        </p:grpSpPr>
        <p:sp>
          <p:nvSpPr>
            <p:cNvPr id="56" name="Obdélník 55">
              <a:extLst>
                <a:ext uri="{FF2B5EF4-FFF2-40B4-BE49-F238E27FC236}">
                  <a16:creationId xmlns:a16="http://schemas.microsoft.com/office/drawing/2014/main" id="{51667F91-9F14-4D48-A780-76F18F78E58C}"/>
                </a:ext>
              </a:extLst>
            </p:cNvPr>
            <p:cNvSpPr/>
            <p:nvPr/>
          </p:nvSpPr>
          <p:spPr>
            <a:xfrm>
              <a:off x="3928634" y="3406872"/>
              <a:ext cx="588221" cy="486965"/>
            </a:xfrm>
            <a:prstGeom prst="rect">
              <a:avLst/>
            </a:prstGeom>
            <a:solidFill>
              <a:srgbClr val="D56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ál 56">
              <a:extLst>
                <a:ext uri="{FF2B5EF4-FFF2-40B4-BE49-F238E27FC236}">
                  <a16:creationId xmlns:a16="http://schemas.microsoft.com/office/drawing/2014/main" id="{CB9CAA20-8B29-4CCF-B145-6DC2E79B3FF1}"/>
                </a:ext>
              </a:extLst>
            </p:cNvPr>
            <p:cNvSpPr/>
            <p:nvPr/>
          </p:nvSpPr>
          <p:spPr>
            <a:xfrm>
              <a:off x="4029389" y="3267825"/>
              <a:ext cx="376813" cy="364384"/>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ovéPole 57">
              <a:extLst>
                <a:ext uri="{FF2B5EF4-FFF2-40B4-BE49-F238E27FC236}">
                  <a16:creationId xmlns:a16="http://schemas.microsoft.com/office/drawing/2014/main" id="{09D1FF31-E213-481A-B112-748EEF3EF80F}"/>
                </a:ext>
              </a:extLst>
            </p:cNvPr>
            <p:cNvSpPr txBox="1"/>
            <p:nvPr/>
          </p:nvSpPr>
          <p:spPr>
            <a:xfrm>
              <a:off x="3903513" y="3565771"/>
              <a:ext cx="567784" cy="338554"/>
            </a:xfrm>
            <a:prstGeom prst="rect">
              <a:avLst/>
            </a:prstGeom>
            <a:noFill/>
          </p:spPr>
          <p:txBody>
            <a:bodyPr wrap="none" rtlCol="0">
              <a:spAutoFit/>
            </a:bodyPr>
            <a:lstStyle/>
            <a:p>
              <a:r>
                <a:rPr lang="cs-CZ" sz="1600" dirty="0">
                  <a:solidFill>
                    <a:schemeClr val="bg1"/>
                  </a:solidFill>
                </a:rPr>
                <a:t>AT</a:t>
              </a:r>
              <a:r>
                <a:rPr lang="cs-CZ" sz="1600" baseline="-25000" dirty="0">
                  <a:solidFill>
                    <a:schemeClr val="bg1"/>
                  </a:solidFill>
                </a:rPr>
                <a:t>1</a:t>
              </a:r>
              <a:r>
                <a:rPr lang="cs-CZ" sz="1600" dirty="0">
                  <a:solidFill>
                    <a:schemeClr val="bg1"/>
                  </a:solidFill>
                </a:rPr>
                <a:t>R</a:t>
              </a:r>
              <a:endParaRPr lang="en-US" sz="1600" dirty="0">
                <a:solidFill>
                  <a:schemeClr val="bg1"/>
                </a:solidFill>
              </a:endParaRPr>
            </a:p>
          </p:txBody>
        </p:sp>
      </p:grpSp>
      <p:grpSp>
        <p:nvGrpSpPr>
          <p:cNvPr id="59" name="Skupina 58">
            <a:extLst>
              <a:ext uri="{FF2B5EF4-FFF2-40B4-BE49-F238E27FC236}">
                <a16:creationId xmlns:a16="http://schemas.microsoft.com/office/drawing/2014/main" id="{9194E4AF-E064-4996-9104-1E6DA9184146}"/>
              </a:ext>
            </a:extLst>
          </p:cNvPr>
          <p:cNvGrpSpPr/>
          <p:nvPr/>
        </p:nvGrpSpPr>
        <p:grpSpPr>
          <a:xfrm>
            <a:off x="6001679" y="3288919"/>
            <a:ext cx="613342" cy="636500"/>
            <a:chOff x="3903513" y="3267825"/>
            <a:chExt cx="613342" cy="636500"/>
          </a:xfrm>
        </p:grpSpPr>
        <p:sp>
          <p:nvSpPr>
            <p:cNvPr id="60" name="Obdélník 59">
              <a:extLst>
                <a:ext uri="{FF2B5EF4-FFF2-40B4-BE49-F238E27FC236}">
                  <a16:creationId xmlns:a16="http://schemas.microsoft.com/office/drawing/2014/main" id="{2E237504-31A2-4504-B1A4-A2267526DB87}"/>
                </a:ext>
              </a:extLst>
            </p:cNvPr>
            <p:cNvSpPr/>
            <p:nvPr/>
          </p:nvSpPr>
          <p:spPr>
            <a:xfrm>
              <a:off x="3928634" y="3406872"/>
              <a:ext cx="588221" cy="486965"/>
            </a:xfrm>
            <a:prstGeom prst="rect">
              <a:avLst/>
            </a:prstGeom>
            <a:solidFill>
              <a:srgbClr val="D56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ál 60">
              <a:extLst>
                <a:ext uri="{FF2B5EF4-FFF2-40B4-BE49-F238E27FC236}">
                  <a16:creationId xmlns:a16="http://schemas.microsoft.com/office/drawing/2014/main" id="{875A193C-D385-470E-8ED7-DF9DAFD272D0}"/>
                </a:ext>
              </a:extLst>
            </p:cNvPr>
            <p:cNvSpPr/>
            <p:nvPr/>
          </p:nvSpPr>
          <p:spPr>
            <a:xfrm>
              <a:off x="4029389" y="3267825"/>
              <a:ext cx="376813" cy="364384"/>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ovéPole 61">
              <a:extLst>
                <a:ext uri="{FF2B5EF4-FFF2-40B4-BE49-F238E27FC236}">
                  <a16:creationId xmlns:a16="http://schemas.microsoft.com/office/drawing/2014/main" id="{BEE205E2-AD14-4068-AC36-721FB54F1DC9}"/>
                </a:ext>
              </a:extLst>
            </p:cNvPr>
            <p:cNvSpPr txBox="1"/>
            <p:nvPr/>
          </p:nvSpPr>
          <p:spPr>
            <a:xfrm>
              <a:off x="3903513" y="3565771"/>
              <a:ext cx="567784" cy="338554"/>
            </a:xfrm>
            <a:prstGeom prst="rect">
              <a:avLst/>
            </a:prstGeom>
            <a:noFill/>
          </p:spPr>
          <p:txBody>
            <a:bodyPr wrap="none" rtlCol="0">
              <a:spAutoFit/>
            </a:bodyPr>
            <a:lstStyle/>
            <a:p>
              <a:r>
                <a:rPr lang="cs-CZ" sz="1600" dirty="0">
                  <a:solidFill>
                    <a:schemeClr val="bg1"/>
                  </a:solidFill>
                </a:rPr>
                <a:t>AT</a:t>
              </a:r>
              <a:r>
                <a:rPr lang="cs-CZ" sz="1600" baseline="-25000" dirty="0">
                  <a:solidFill>
                    <a:schemeClr val="bg1"/>
                  </a:solidFill>
                </a:rPr>
                <a:t>1</a:t>
              </a:r>
              <a:r>
                <a:rPr lang="cs-CZ" sz="1600" dirty="0">
                  <a:solidFill>
                    <a:schemeClr val="bg1"/>
                  </a:solidFill>
                </a:rPr>
                <a:t>R</a:t>
              </a:r>
              <a:endParaRPr lang="en-US" sz="1600" dirty="0">
                <a:solidFill>
                  <a:schemeClr val="bg1"/>
                </a:solidFill>
              </a:endParaRPr>
            </a:p>
          </p:txBody>
        </p:sp>
      </p:grpSp>
      <p:grpSp>
        <p:nvGrpSpPr>
          <p:cNvPr id="63" name="Skupina 62">
            <a:extLst>
              <a:ext uri="{FF2B5EF4-FFF2-40B4-BE49-F238E27FC236}">
                <a16:creationId xmlns:a16="http://schemas.microsoft.com/office/drawing/2014/main" id="{4367A344-555D-4894-99D3-ADE04AFF3516}"/>
              </a:ext>
            </a:extLst>
          </p:cNvPr>
          <p:cNvGrpSpPr/>
          <p:nvPr/>
        </p:nvGrpSpPr>
        <p:grpSpPr>
          <a:xfrm>
            <a:off x="761517" y="3320897"/>
            <a:ext cx="613342" cy="636500"/>
            <a:chOff x="3903513" y="3267825"/>
            <a:chExt cx="613342" cy="636500"/>
          </a:xfrm>
        </p:grpSpPr>
        <p:sp>
          <p:nvSpPr>
            <p:cNvPr id="64" name="Obdélník 63">
              <a:extLst>
                <a:ext uri="{FF2B5EF4-FFF2-40B4-BE49-F238E27FC236}">
                  <a16:creationId xmlns:a16="http://schemas.microsoft.com/office/drawing/2014/main" id="{BA043DCD-BEC7-49B7-889A-BFE889AC6F79}"/>
                </a:ext>
              </a:extLst>
            </p:cNvPr>
            <p:cNvSpPr/>
            <p:nvPr/>
          </p:nvSpPr>
          <p:spPr>
            <a:xfrm>
              <a:off x="3928634" y="3406872"/>
              <a:ext cx="588221" cy="486965"/>
            </a:xfrm>
            <a:prstGeom prst="rect">
              <a:avLst/>
            </a:prstGeom>
            <a:solidFill>
              <a:srgbClr val="D56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ál 64">
              <a:extLst>
                <a:ext uri="{FF2B5EF4-FFF2-40B4-BE49-F238E27FC236}">
                  <a16:creationId xmlns:a16="http://schemas.microsoft.com/office/drawing/2014/main" id="{3FA442CA-9EC2-41C6-A2F6-B7E92735D5DC}"/>
                </a:ext>
              </a:extLst>
            </p:cNvPr>
            <p:cNvSpPr/>
            <p:nvPr/>
          </p:nvSpPr>
          <p:spPr>
            <a:xfrm>
              <a:off x="4029389" y="3267825"/>
              <a:ext cx="376813" cy="364384"/>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ovéPole 65">
              <a:extLst>
                <a:ext uri="{FF2B5EF4-FFF2-40B4-BE49-F238E27FC236}">
                  <a16:creationId xmlns:a16="http://schemas.microsoft.com/office/drawing/2014/main" id="{EC6F6DD2-5603-436C-B991-874E0B8108E1}"/>
                </a:ext>
              </a:extLst>
            </p:cNvPr>
            <p:cNvSpPr txBox="1"/>
            <p:nvPr/>
          </p:nvSpPr>
          <p:spPr>
            <a:xfrm>
              <a:off x="3903513" y="3565771"/>
              <a:ext cx="567784" cy="338554"/>
            </a:xfrm>
            <a:prstGeom prst="rect">
              <a:avLst/>
            </a:prstGeom>
            <a:noFill/>
          </p:spPr>
          <p:txBody>
            <a:bodyPr wrap="none" rtlCol="0">
              <a:spAutoFit/>
            </a:bodyPr>
            <a:lstStyle/>
            <a:p>
              <a:r>
                <a:rPr lang="cs-CZ" sz="1600" dirty="0">
                  <a:solidFill>
                    <a:schemeClr val="bg1"/>
                  </a:solidFill>
                </a:rPr>
                <a:t>AT</a:t>
              </a:r>
              <a:r>
                <a:rPr lang="cs-CZ" sz="1600" baseline="-25000" dirty="0">
                  <a:solidFill>
                    <a:schemeClr val="bg1"/>
                  </a:solidFill>
                </a:rPr>
                <a:t>1</a:t>
              </a:r>
              <a:r>
                <a:rPr lang="cs-CZ" sz="1600" dirty="0">
                  <a:solidFill>
                    <a:schemeClr val="bg1"/>
                  </a:solidFill>
                </a:rPr>
                <a:t>R</a:t>
              </a:r>
              <a:endParaRPr lang="en-US" sz="1600" dirty="0">
                <a:solidFill>
                  <a:schemeClr val="bg1"/>
                </a:solidFill>
              </a:endParaRPr>
            </a:p>
          </p:txBody>
        </p:sp>
      </p:grpSp>
      <p:cxnSp>
        <p:nvCxnSpPr>
          <p:cNvPr id="40" name="Spojnice: zakřivená 39">
            <a:extLst>
              <a:ext uri="{FF2B5EF4-FFF2-40B4-BE49-F238E27FC236}">
                <a16:creationId xmlns:a16="http://schemas.microsoft.com/office/drawing/2014/main" id="{53AE4BA9-C64E-46D8-B8DD-CA52E6222280}"/>
              </a:ext>
            </a:extLst>
          </p:cNvPr>
          <p:cNvCxnSpPr>
            <a:stCxn id="43" idx="2"/>
            <a:endCxn id="42" idx="2"/>
          </p:cNvCxnSpPr>
          <p:nvPr/>
        </p:nvCxnSpPr>
        <p:spPr>
          <a:xfrm rot="16200000" flipH="1">
            <a:off x="4154260" y="4007856"/>
            <a:ext cx="154560" cy="1357684"/>
          </a:xfrm>
          <a:prstGeom prst="curvedConnector3">
            <a:avLst>
              <a:gd name="adj1" fmla="val 247904"/>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70" name="Spojnice: zakřivená 69">
            <a:extLst>
              <a:ext uri="{FF2B5EF4-FFF2-40B4-BE49-F238E27FC236}">
                <a16:creationId xmlns:a16="http://schemas.microsoft.com/office/drawing/2014/main" id="{6C58B124-37E0-4F21-AFB6-1390E703AD95}"/>
              </a:ext>
            </a:extLst>
          </p:cNvPr>
          <p:cNvCxnSpPr>
            <a:cxnSpLocks/>
            <a:stCxn id="48" idx="2"/>
            <a:endCxn id="44" idx="2"/>
          </p:cNvCxnSpPr>
          <p:nvPr/>
        </p:nvCxnSpPr>
        <p:spPr>
          <a:xfrm rot="16200000" flipH="1">
            <a:off x="1557373" y="4099214"/>
            <a:ext cx="179570" cy="1172905"/>
          </a:xfrm>
          <a:prstGeom prst="curvedConnector3">
            <a:avLst>
              <a:gd name="adj1" fmla="val 227304"/>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86" name="Spojnice: zakřivená 85">
            <a:extLst>
              <a:ext uri="{FF2B5EF4-FFF2-40B4-BE49-F238E27FC236}">
                <a16:creationId xmlns:a16="http://schemas.microsoft.com/office/drawing/2014/main" id="{6EF3730E-96CC-4741-A56B-E710D31B18E6}"/>
              </a:ext>
            </a:extLst>
          </p:cNvPr>
          <p:cNvCxnSpPr>
            <a:cxnSpLocks/>
            <a:stCxn id="48" idx="2"/>
            <a:endCxn id="42" idx="2"/>
          </p:cNvCxnSpPr>
          <p:nvPr/>
        </p:nvCxnSpPr>
        <p:spPr>
          <a:xfrm rot="16200000" flipH="1">
            <a:off x="2901496" y="2755092"/>
            <a:ext cx="168096" cy="3849676"/>
          </a:xfrm>
          <a:prstGeom prst="curvedConnector3">
            <a:avLst>
              <a:gd name="adj1" fmla="val 672368"/>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100" name="Spojnice: zakřivená 99">
            <a:extLst>
              <a:ext uri="{FF2B5EF4-FFF2-40B4-BE49-F238E27FC236}">
                <a16:creationId xmlns:a16="http://schemas.microsoft.com/office/drawing/2014/main" id="{E4D91D92-5C91-4437-9E4D-915ABC9F2D7F}"/>
              </a:ext>
            </a:extLst>
          </p:cNvPr>
          <p:cNvCxnSpPr>
            <a:cxnSpLocks/>
            <a:stCxn id="45" idx="2"/>
            <a:endCxn id="46" idx="0"/>
          </p:cNvCxnSpPr>
          <p:nvPr/>
        </p:nvCxnSpPr>
        <p:spPr>
          <a:xfrm rot="16200000" flipH="1">
            <a:off x="6035499" y="4661138"/>
            <a:ext cx="603956" cy="6720"/>
          </a:xfrm>
          <a:prstGeom prst="curvedConnector3">
            <a:avLst>
              <a:gd name="adj1" fmla="val 50000"/>
            </a:avLst>
          </a:prstGeom>
          <a:ln w="28575">
            <a:tailEnd type="triangle"/>
          </a:ln>
        </p:spPr>
        <p:style>
          <a:lnRef idx="1">
            <a:schemeClr val="accent2"/>
          </a:lnRef>
          <a:fillRef idx="0">
            <a:schemeClr val="accent2"/>
          </a:fillRef>
          <a:effectRef idx="0">
            <a:schemeClr val="accent2"/>
          </a:effectRef>
          <a:fontRef idx="minor">
            <a:schemeClr val="tx1"/>
          </a:fontRef>
        </p:style>
      </p:cxnSp>
      <p:sp>
        <p:nvSpPr>
          <p:cNvPr id="71" name="Šipka: dolů 70">
            <a:extLst>
              <a:ext uri="{FF2B5EF4-FFF2-40B4-BE49-F238E27FC236}">
                <a16:creationId xmlns:a16="http://schemas.microsoft.com/office/drawing/2014/main" id="{F6B31A4A-490A-4250-AE3A-CA3444E5BF2E}"/>
              </a:ext>
            </a:extLst>
          </p:cNvPr>
          <p:cNvSpPr/>
          <p:nvPr/>
        </p:nvSpPr>
        <p:spPr>
          <a:xfrm rot="20384776" flipH="1">
            <a:off x="1097875" y="4452713"/>
            <a:ext cx="188846" cy="2069459"/>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ovéPole 47">
            <a:extLst>
              <a:ext uri="{FF2B5EF4-FFF2-40B4-BE49-F238E27FC236}">
                <a16:creationId xmlns:a16="http://schemas.microsoft.com/office/drawing/2014/main" id="{1F73985A-D505-4DA0-989E-9EC30207923E}"/>
              </a:ext>
            </a:extLst>
          </p:cNvPr>
          <p:cNvSpPr txBox="1"/>
          <p:nvPr/>
        </p:nvSpPr>
        <p:spPr>
          <a:xfrm>
            <a:off x="549890" y="3949551"/>
            <a:ext cx="1021631" cy="646331"/>
          </a:xfrm>
          <a:prstGeom prst="rect">
            <a:avLst/>
          </a:prstGeom>
          <a:solidFill>
            <a:srgbClr val="F9DFCB"/>
          </a:solidFill>
          <a:ln w="19050">
            <a:solidFill>
              <a:srgbClr val="ECA981"/>
            </a:solidFill>
          </a:ln>
        </p:spPr>
        <p:txBody>
          <a:bodyPr wrap="square" rtlCol="0">
            <a:spAutoFit/>
          </a:bodyPr>
          <a:lstStyle/>
          <a:p>
            <a:pPr algn="ctr"/>
            <a:r>
              <a:rPr lang="en-US" sz="1200" dirty="0"/>
              <a:t>Increased sympathetic activity</a:t>
            </a:r>
            <a:endParaRPr lang="en-US" sz="1200" baseline="30000" dirty="0"/>
          </a:p>
        </p:txBody>
      </p:sp>
      <p:sp>
        <p:nvSpPr>
          <p:cNvPr id="110" name="Šipka: dolů 109">
            <a:extLst>
              <a:ext uri="{FF2B5EF4-FFF2-40B4-BE49-F238E27FC236}">
                <a16:creationId xmlns:a16="http://schemas.microsoft.com/office/drawing/2014/main" id="{A538F06F-83B9-45AA-BDBA-058A7147D3D8}"/>
              </a:ext>
            </a:extLst>
          </p:cNvPr>
          <p:cNvSpPr/>
          <p:nvPr/>
        </p:nvSpPr>
        <p:spPr>
          <a:xfrm flipH="1">
            <a:off x="2340528" y="4409170"/>
            <a:ext cx="188846" cy="2069459"/>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ovéPole 43">
            <a:extLst>
              <a:ext uri="{FF2B5EF4-FFF2-40B4-BE49-F238E27FC236}">
                <a16:creationId xmlns:a16="http://schemas.microsoft.com/office/drawing/2014/main" id="{ECDA9222-2FE8-4036-B685-E46ED0B29ACB}"/>
              </a:ext>
            </a:extLst>
          </p:cNvPr>
          <p:cNvSpPr txBox="1"/>
          <p:nvPr/>
        </p:nvSpPr>
        <p:spPr>
          <a:xfrm>
            <a:off x="1682739" y="3944455"/>
            <a:ext cx="1101743" cy="830997"/>
          </a:xfrm>
          <a:prstGeom prst="rect">
            <a:avLst/>
          </a:prstGeom>
          <a:solidFill>
            <a:srgbClr val="F9DFCB"/>
          </a:solidFill>
          <a:ln w="19050">
            <a:solidFill>
              <a:srgbClr val="ECA981"/>
            </a:solidFill>
          </a:ln>
        </p:spPr>
        <p:txBody>
          <a:bodyPr wrap="square" rtlCol="0">
            <a:spAutoFit/>
          </a:bodyPr>
          <a:lstStyle/>
          <a:p>
            <a:pPr algn="ctr"/>
            <a:r>
              <a:rPr lang="en-US" sz="1200" dirty="0"/>
              <a:t>Vasoconstriction arterioles: rise in blood pressure</a:t>
            </a:r>
            <a:endParaRPr lang="en-US" sz="1200" baseline="30000" dirty="0"/>
          </a:p>
        </p:txBody>
      </p:sp>
      <p:sp>
        <p:nvSpPr>
          <p:cNvPr id="111" name="Šipka: dolů 110">
            <a:extLst>
              <a:ext uri="{FF2B5EF4-FFF2-40B4-BE49-F238E27FC236}">
                <a16:creationId xmlns:a16="http://schemas.microsoft.com/office/drawing/2014/main" id="{05160265-7805-47F8-9CA5-428B777E1540}"/>
              </a:ext>
            </a:extLst>
          </p:cNvPr>
          <p:cNvSpPr/>
          <p:nvPr/>
        </p:nvSpPr>
        <p:spPr>
          <a:xfrm flipH="1">
            <a:off x="3321918" y="4410845"/>
            <a:ext cx="188846" cy="2069459"/>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Šipka: dolů 111">
            <a:extLst>
              <a:ext uri="{FF2B5EF4-FFF2-40B4-BE49-F238E27FC236}">
                <a16:creationId xmlns:a16="http://schemas.microsoft.com/office/drawing/2014/main" id="{94818BDD-01E5-47DD-87ED-4B92D6439379}"/>
              </a:ext>
            </a:extLst>
          </p:cNvPr>
          <p:cNvSpPr/>
          <p:nvPr/>
        </p:nvSpPr>
        <p:spPr>
          <a:xfrm flipH="1">
            <a:off x="4981577" y="4407496"/>
            <a:ext cx="188846" cy="2069459"/>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Šipka: dolů 112">
            <a:extLst>
              <a:ext uri="{FF2B5EF4-FFF2-40B4-BE49-F238E27FC236}">
                <a16:creationId xmlns:a16="http://schemas.microsoft.com/office/drawing/2014/main" id="{D9D5E1BB-9F95-4E1B-85D4-1B0B3C568AC0}"/>
              </a:ext>
            </a:extLst>
          </p:cNvPr>
          <p:cNvSpPr/>
          <p:nvPr/>
        </p:nvSpPr>
        <p:spPr>
          <a:xfrm flipH="1">
            <a:off x="6214185" y="5277805"/>
            <a:ext cx="188846" cy="1195801"/>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ovéPole 41">
            <a:extLst>
              <a:ext uri="{FF2B5EF4-FFF2-40B4-BE49-F238E27FC236}">
                <a16:creationId xmlns:a16="http://schemas.microsoft.com/office/drawing/2014/main" id="{1F23B316-18C8-40E1-91E9-A5F29164D31F}"/>
              </a:ext>
            </a:extLst>
          </p:cNvPr>
          <p:cNvSpPr txBox="1"/>
          <p:nvPr/>
        </p:nvSpPr>
        <p:spPr>
          <a:xfrm>
            <a:off x="4299371" y="3932981"/>
            <a:ext cx="1222022" cy="830997"/>
          </a:xfrm>
          <a:prstGeom prst="rect">
            <a:avLst/>
          </a:prstGeom>
          <a:solidFill>
            <a:srgbClr val="F9DFCB"/>
          </a:solidFill>
          <a:ln w="19050">
            <a:solidFill>
              <a:srgbClr val="ECA981"/>
            </a:solidFill>
          </a:ln>
        </p:spPr>
        <p:txBody>
          <a:bodyPr wrap="square" rtlCol="0">
            <a:spAutoFit/>
          </a:bodyPr>
          <a:lstStyle/>
          <a:p>
            <a:pPr algn="ctr"/>
            <a:r>
              <a:rPr lang="en-US" sz="1200" dirty="0"/>
              <a:t>Tubular reabsorption of Na</a:t>
            </a:r>
            <a:r>
              <a:rPr lang="en-US" sz="1200" baseline="30000" dirty="0"/>
              <a:t>+</a:t>
            </a:r>
            <a:r>
              <a:rPr lang="cs-CZ" sz="1200" dirty="0"/>
              <a:t>, </a:t>
            </a:r>
            <a:r>
              <a:rPr lang="en-US" sz="1200" dirty="0"/>
              <a:t>Cl</a:t>
            </a:r>
            <a:r>
              <a:rPr lang="en-US" sz="1200" baseline="30000" dirty="0"/>
              <a:t>-</a:t>
            </a:r>
            <a:r>
              <a:rPr lang="en-US" sz="1200" dirty="0"/>
              <a:t> and excretion of K</a:t>
            </a:r>
            <a:r>
              <a:rPr lang="cs-CZ" sz="1200" baseline="30000" dirty="0"/>
              <a:t>+</a:t>
            </a:r>
            <a:endParaRPr lang="en-US" sz="1200" baseline="30000" dirty="0"/>
          </a:p>
        </p:txBody>
      </p:sp>
      <p:sp>
        <p:nvSpPr>
          <p:cNvPr id="43" name="TextovéPole 42">
            <a:extLst>
              <a:ext uri="{FF2B5EF4-FFF2-40B4-BE49-F238E27FC236}">
                <a16:creationId xmlns:a16="http://schemas.microsoft.com/office/drawing/2014/main" id="{27BCD7A3-C3B4-4C34-9473-A64F0CBC1814}"/>
              </a:ext>
            </a:extLst>
          </p:cNvPr>
          <p:cNvSpPr txBox="1"/>
          <p:nvPr/>
        </p:nvSpPr>
        <p:spPr>
          <a:xfrm>
            <a:off x="2941687" y="3963087"/>
            <a:ext cx="1222022" cy="646331"/>
          </a:xfrm>
          <a:prstGeom prst="rect">
            <a:avLst/>
          </a:prstGeom>
          <a:solidFill>
            <a:srgbClr val="F9DFCB"/>
          </a:solidFill>
          <a:ln w="19050">
            <a:solidFill>
              <a:srgbClr val="ECA981"/>
            </a:solidFill>
          </a:ln>
        </p:spPr>
        <p:txBody>
          <a:bodyPr wrap="square" rtlCol="0">
            <a:spAutoFit/>
          </a:bodyPr>
          <a:lstStyle/>
          <a:p>
            <a:pPr algn="ctr"/>
            <a:r>
              <a:rPr lang="en-US" sz="1200" dirty="0"/>
              <a:t>Adrenal cortex: aldosterone secretion</a:t>
            </a:r>
            <a:endParaRPr lang="en-US" sz="1200" baseline="30000" dirty="0"/>
          </a:p>
        </p:txBody>
      </p:sp>
      <p:sp>
        <p:nvSpPr>
          <p:cNvPr id="46" name="TextovéPole 45">
            <a:extLst>
              <a:ext uri="{FF2B5EF4-FFF2-40B4-BE49-F238E27FC236}">
                <a16:creationId xmlns:a16="http://schemas.microsoft.com/office/drawing/2014/main" id="{502F8A2D-5351-44E0-B6F0-97664AF35B35}"/>
              </a:ext>
            </a:extLst>
          </p:cNvPr>
          <p:cNvSpPr txBox="1"/>
          <p:nvPr/>
        </p:nvSpPr>
        <p:spPr>
          <a:xfrm>
            <a:off x="5721812" y="4966476"/>
            <a:ext cx="1238049" cy="461665"/>
          </a:xfrm>
          <a:prstGeom prst="rect">
            <a:avLst/>
          </a:prstGeom>
          <a:solidFill>
            <a:srgbClr val="F9DFCB"/>
          </a:solidFill>
          <a:ln w="19050">
            <a:solidFill>
              <a:srgbClr val="ECA981"/>
            </a:solidFill>
          </a:ln>
        </p:spPr>
        <p:txBody>
          <a:bodyPr wrap="square" rtlCol="0">
            <a:spAutoFit/>
          </a:bodyPr>
          <a:lstStyle/>
          <a:p>
            <a:pPr algn="ctr"/>
            <a:r>
              <a:rPr lang="en-US" sz="1200" dirty="0" err="1"/>
              <a:t>Collecti</a:t>
            </a:r>
            <a:r>
              <a:rPr lang="cs-CZ" sz="1200" dirty="0" err="1"/>
              <a:t>ng</a:t>
            </a:r>
            <a:r>
              <a:rPr lang="cs-CZ" sz="1200" dirty="0"/>
              <a:t> </a:t>
            </a:r>
            <a:r>
              <a:rPr lang="cs-CZ" sz="1200" dirty="0" err="1"/>
              <a:t>duct</a:t>
            </a:r>
            <a:r>
              <a:rPr lang="en-US" sz="1200" dirty="0"/>
              <a:t>: H</a:t>
            </a:r>
            <a:r>
              <a:rPr lang="en-US" sz="1200" baseline="-25000" dirty="0"/>
              <a:t>2</a:t>
            </a:r>
            <a:r>
              <a:rPr lang="en-US" sz="1200" dirty="0"/>
              <a:t>O </a:t>
            </a:r>
            <a:r>
              <a:rPr lang="en-US" sz="1200" dirty="0" err="1"/>
              <a:t>absorptio</a:t>
            </a:r>
            <a:r>
              <a:rPr lang="cs-CZ" sz="1200" dirty="0"/>
              <a:t>n</a:t>
            </a:r>
            <a:endParaRPr lang="en-US" sz="1200" baseline="30000" dirty="0"/>
          </a:p>
        </p:txBody>
      </p:sp>
      <p:sp>
        <p:nvSpPr>
          <p:cNvPr id="74" name="Šipka: ohnutá 73">
            <a:extLst>
              <a:ext uri="{FF2B5EF4-FFF2-40B4-BE49-F238E27FC236}">
                <a16:creationId xmlns:a16="http://schemas.microsoft.com/office/drawing/2014/main" id="{7C0D67A3-CF3F-45F1-AC76-DBD4C65C82DC}"/>
              </a:ext>
            </a:extLst>
          </p:cNvPr>
          <p:cNvSpPr/>
          <p:nvPr/>
        </p:nvSpPr>
        <p:spPr>
          <a:xfrm rot="16200000">
            <a:off x="-1003874" y="4063198"/>
            <a:ext cx="3665790" cy="1629690"/>
          </a:xfrm>
          <a:prstGeom prst="bentArrow">
            <a:avLst>
              <a:gd name="adj1" fmla="val 11127"/>
              <a:gd name="adj2" fmla="val 14364"/>
              <a:gd name="adj3" fmla="val 25000"/>
              <a:gd name="adj4" fmla="val 42208"/>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79" name="Přímá spojnice se šipkou 78">
            <a:extLst>
              <a:ext uri="{FF2B5EF4-FFF2-40B4-BE49-F238E27FC236}">
                <a16:creationId xmlns:a16="http://schemas.microsoft.com/office/drawing/2014/main" id="{1005CEB7-78E9-474C-BCF7-05878CB197CB}"/>
              </a:ext>
            </a:extLst>
          </p:cNvPr>
          <p:cNvCxnSpPr>
            <a:cxnSpLocks/>
          </p:cNvCxnSpPr>
          <p:nvPr/>
        </p:nvCxnSpPr>
        <p:spPr>
          <a:xfrm flipH="1">
            <a:off x="1060705" y="2642499"/>
            <a:ext cx="2573455" cy="837749"/>
          </a:xfrm>
          <a:prstGeom prst="straightConnector1">
            <a:avLst/>
          </a:prstGeom>
          <a:ln w="28575">
            <a:solidFill>
              <a:srgbClr val="D36438"/>
            </a:solidFill>
            <a:tailEnd type="triangle"/>
          </a:ln>
        </p:spPr>
        <p:style>
          <a:lnRef idx="1">
            <a:schemeClr val="accent1"/>
          </a:lnRef>
          <a:fillRef idx="0">
            <a:schemeClr val="accent1"/>
          </a:fillRef>
          <a:effectRef idx="0">
            <a:schemeClr val="accent1"/>
          </a:effectRef>
          <a:fontRef idx="minor">
            <a:schemeClr val="tx1"/>
          </a:fontRef>
        </p:style>
      </p:cxnSp>
      <p:cxnSp>
        <p:nvCxnSpPr>
          <p:cNvPr id="121" name="Přímá spojnice se šipkou 120">
            <a:extLst>
              <a:ext uri="{FF2B5EF4-FFF2-40B4-BE49-F238E27FC236}">
                <a16:creationId xmlns:a16="http://schemas.microsoft.com/office/drawing/2014/main" id="{EF512D10-A16C-4B08-AA45-9A0B55CB59E7}"/>
              </a:ext>
            </a:extLst>
          </p:cNvPr>
          <p:cNvCxnSpPr>
            <a:cxnSpLocks/>
          </p:cNvCxnSpPr>
          <p:nvPr/>
        </p:nvCxnSpPr>
        <p:spPr>
          <a:xfrm flipH="1">
            <a:off x="2162067" y="2782178"/>
            <a:ext cx="1543943" cy="735485"/>
          </a:xfrm>
          <a:prstGeom prst="straightConnector1">
            <a:avLst/>
          </a:prstGeom>
          <a:ln w="28575">
            <a:solidFill>
              <a:srgbClr val="D36438"/>
            </a:solidFill>
            <a:tailEnd type="triangle"/>
          </a:ln>
        </p:spPr>
        <p:style>
          <a:lnRef idx="1">
            <a:schemeClr val="accent1"/>
          </a:lnRef>
          <a:fillRef idx="0">
            <a:schemeClr val="accent1"/>
          </a:fillRef>
          <a:effectRef idx="0">
            <a:schemeClr val="accent1"/>
          </a:effectRef>
          <a:fontRef idx="minor">
            <a:schemeClr val="tx1"/>
          </a:fontRef>
        </p:style>
      </p:cxnSp>
      <p:cxnSp>
        <p:nvCxnSpPr>
          <p:cNvPr id="124" name="Přímá spojnice se šipkou 123">
            <a:extLst>
              <a:ext uri="{FF2B5EF4-FFF2-40B4-BE49-F238E27FC236}">
                <a16:creationId xmlns:a16="http://schemas.microsoft.com/office/drawing/2014/main" id="{FCA5F208-E0FB-4DDA-8A36-514574B46589}"/>
              </a:ext>
            </a:extLst>
          </p:cNvPr>
          <p:cNvCxnSpPr>
            <a:cxnSpLocks/>
          </p:cNvCxnSpPr>
          <p:nvPr/>
        </p:nvCxnSpPr>
        <p:spPr>
          <a:xfrm flipH="1">
            <a:off x="3448625" y="2831179"/>
            <a:ext cx="495045" cy="722981"/>
          </a:xfrm>
          <a:prstGeom prst="straightConnector1">
            <a:avLst/>
          </a:prstGeom>
          <a:ln w="28575">
            <a:solidFill>
              <a:srgbClr val="D36438"/>
            </a:solidFill>
            <a:tailEnd type="triangle"/>
          </a:ln>
        </p:spPr>
        <p:style>
          <a:lnRef idx="1">
            <a:schemeClr val="accent1"/>
          </a:lnRef>
          <a:fillRef idx="0">
            <a:schemeClr val="accent1"/>
          </a:fillRef>
          <a:effectRef idx="0">
            <a:schemeClr val="accent1"/>
          </a:effectRef>
          <a:fontRef idx="minor">
            <a:schemeClr val="tx1"/>
          </a:fontRef>
        </p:style>
      </p:cxnSp>
      <p:cxnSp>
        <p:nvCxnSpPr>
          <p:cNvPr id="131" name="Přímá spojnice se šipkou 130">
            <a:extLst>
              <a:ext uri="{FF2B5EF4-FFF2-40B4-BE49-F238E27FC236}">
                <a16:creationId xmlns:a16="http://schemas.microsoft.com/office/drawing/2014/main" id="{00140D3C-2C3B-4BF2-A4B3-1B2E5B162BFE}"/>
              </a:ext>
            </a:extLst>
          </p:cNvPr>
          <p:cNvCxnSpPr>
            <a:cxnSpLocks/>
          </p:cNvCxnSpPr>
          <p:nvPr/>
        </p:nvCxnSpPr>
        <p:spPr>
          <a:xfrm>
            <a:off x="4434804" y="2672740"/>
            <a:ext cx="450451" cy="811770"/>
          </a:xfrm>
          <a:prstGeom prst="straightConnector1">
            <a:avLst/>
          </a:prstGeom>
          <a:ln w="28575">
            <a:solidFill>
              <a:srgbClr val="D36438"/>
            </a:solidFill>
            <a:tailEnd type="triangle"/>
          </a:ln>
        </p:spPr>
        <p:style>
          <a:lnRef idx="1">
            <a:schemeClr val="accent1"/>
          </a:lnRef>
          <a:fillRef idx="0">
            <a:schemeClr val="accent1"/>
          </a:fillRef>
          <a:effectRef idx="0">
            <a:schemeClr val="accent1"/>
          </a:effectRef>
          <a:fontRef idx="minor">
            <a:schemeClr val="tx1"/>
          </a:fontRef>
        </p:style>
      </p:cxnSp>
      <p:cxnSp>
        <p:nvCxnSpPr>
          <p:cNvPr id="133" name="Přímá spojnice se šipkou 132">
            <a:extLst>
              <a:ext uri="{FF2B5EF4-FFF2-40B4-BE49-F238E27FC236}">
                <a16:creationId xmlns:a16="http://schemas.microsoft.com/office/drawing/2014/main" id="{D8737368-8EEF-4D36-9626-33A66CB41DB8}"/>
              </a:ext>
            </a:extLst>
          </p:cNvPr>
          <p:cNvCxnSpPr>
            <a:cxnSpLocks/>
          </p:cNvCxnSpPr>
          <p:nvPr/>
        </p:nvCxnSpPr>
        <p:spPr>
          <a:xfrm>
            <a:off x="4569918" y="2672694"/>
            <a:ext cx="1789904" cy="811816"/>
          </a:xfrm>
          <a:prstGeom prst="straightConnector1">
            <a:avLst/>
          </a:prstGeom>
          <a:ln w="28575">
            <a:solidFill>
              <a:srgbClr val="D36438"/>
            </a:solidFill>
            <a:tailEnd type="triangle"/>
          </a:ln>
        </p:spPr>
        <p:style>
          <a:lnRef idx="1">
            <a:schemeClr val="accent1"/>
          </a:lnRef>
          <a:fillRef idx="0">
            <a:schemeClr val="accent1"/>
          </a:fillRef>
          <a:effectRef idx="0">
            <a:schemeClr val="accent1"/>
          </a:effectRef>
          <a:fontRef idx="minor">
            <a:schemeClr val="tx1"/>
          </a:fontRef>
        </p:style>
      </p:cxnSp>
      <p:sp>
        <p:nvSpPr>
          <p:cNvPr id="36" name="TextovéPole 35">
            <a:extLst>
              <a:ext uri="{FF2B5EF4-FFF2-40B4-BE49-F238E27FC236}">
                <a16:creationId xmlns:a16="http://schemas.microsoft.com/office/drawing/2014/main" id="{BA5808A5-632E-4483-84F2-74409911A8A7}"/>
              </a:ext>
            </a:extLst>
          </p:cNvPr>
          <p:cNvSpPr txBox="1"/>
          <p:nvPr/>
        </p:nvSpPr>
        <p:spPr>
          <a:xfrm>
            <a:off x="3644208" y="2393097"/>
            <a:ext cx="1039002" cy="461665"/>
          </a:xfrm>
          <a:prstGeom prst="rect">
            <a:avLst/>
          </a:prstGeom>
          <a:solidFill>
            <a:srgbClr val="F9DFCB"/>
          </a:solidFill>
        </p:spPr>
        <p:txBody>
          <a:bodyPr wrap="none" rtlCol="0">
            <a:spAutoFit/>
          </a:bodyPr>
          <a:lstStyle/>
          <a:p>
            <a:r>
              <a:rPr lang="cs-CZ" sz="1200" dirty="0"/>
              <a:t>Angiotensin II</a:t>
            </a:r>
          </a:p>
          <a:p>
            <a:pPr algn="ctr"/>
            <a:r>
              <a:rPr lang="cs-CZ" sz="1200" dirty="0"/>
              <a:t>(</a:t>
            </a:r>
            <a:r>
              <a:rPr lang="cs-CZ" sz="1200" dirty="0" err="1"/>
              <a:t>Ang</a:t>
            </a:r>
            <a:r>
              <a:rPr lang="cs-CZ" sz="1200" dirty="0"/>
              <a:t> 1-8)</a:t>
            </a:r>
            <a:endParaRPr lang="en-US" sz="1200" dirty="0"/>
          </a:p>
        </p:txBody>
      </p:sp>
      <p:cxnSp>
        <p:nvCxnSpPr>
          <p:cNvPr id="137" name="Přímá spojnice se šipkou 136">
            <a:extLst>
              <a:ext uri="{FF2B5EF4-FFF2-40B4-BE49-F238E27FC236}">
                <a16:creationId xmlns:a16="http://schemas.microsoft.com/office/drawing/2014/main" id="{18257CE4-900C-42B0-97E2-B5FE8F3D6D93}"/>
              </a:ext>
            </a:extLst>
          </p:cNvPr>
          <p:cNvCxnSpPr>
            <a:cxnSpLocks/>
            <a:endCxn id="33" idx="2"/>
          </p:cNvCxnSpPr>
          <p:nvPr/>
        </p:nvCxnSpPr>
        <p:spPr>
          <a:xfrm flipV="1">
            <a:off x="2422363" y="1521969"/>
            <a:ext cx="0" cy="711284"/>
          </a:xfrm>
          <a:prstGeom prst="straightConnector1">
            <a:avLst/>
          </a:prstGeom>
          <a:ln w="28575">
            <a:solidFill>
              <a:srgbClr val="D36438"/>
            </a:solidFill>
            <a:tailEnd type="triangle"/>
          </a:ln>
        </p:spPr>
        <p:style>
          <a:lnRef idx="1">
            <a:schemeClr val="accent1"/>
          </a:lnRef>
          <a:fillRef idx="0">
            <a:schemeClr val="accent1"/>
          </a:fillRef>
          <a:effectRef idx="0">
            <a:schemeClr val="accent1"/>
          </a:effectRef>
          <a:fontRef idx="minor">
            <a:schemeClr val="tx1"/>
          </a:fontRef>
        </p:style>
      </p:cxnSp>
      <p:pic>
        <p:nvPicPr>
          <p:cNvPr id="47108" name="Picture 4" descr="What is the Function of Our Kidneys? - NephCure Kidney International ®">
            <a:extLst>
              <a:ext uri="{FF2B5EF4-FFF2-40B4-BE49-F238E27FC236}">
                <a16:creationId xmlns:a16="http://schemas.microsoft.com/office/drawing/2014/main" id="{A0F8095B-8BBC-4337-AD2D-129D4044A8E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0000011">
            <a:off x="2057129" y="2165758"/>
            <a:ext cx="664988" cy="701593"/>
          </a:xfrm>
          <a:prstGeom prst="rect">
            <a:avLst/>
          </a:prstGeom>
          <a:noFill/>
          <a:extLst>
            <a:ext uri="{909E8E84-426E-40DD-AFC4-6F175D3DCCD1}">
              <a14:hiddenFill xmlns:a14="http://schemas.microsoft.com/office/drawing/2010/main">
                <a:solidFill>
                  <a:srgbClr val="FFFFFF"/>
                </a:solidFill>
              </a14:hiddenFill>
            </a:ext>
          </a:extLst>
        </p:spPr>
      </p:pic>
      <p:cxnSp>
        <p:nvCxnSpPr>
          <p:cNvPr id="141" name="Přímá spojnice se šipkou 140">
            <a:extLst>
              <a:ext uri="{FF2B5EF4-FFF2-40B4-BE49-F238E27FC236}">
                <a16:creationId xmlns:a16="http://schemas.microsoft.com/office/drawing/2014/main" id="{8C9AF2E8-E85C-438D-9FE6-1F70F20EA331}"/>
              </a:ext>
            </a:extLst>
          </p:cNvPr>
          <p:cNvCxnSpPr>
            <a:cxnSpLocks/>
            <a:stCxn id="26" idx="3"/>
            <a:endCxn id="34" idx="1"/>
          </p:cNvCxnSpPr>
          <p:nvPr/>
        </p:nvCxnSpPr>
        <p:spPr>
          <a:xfrm>
            <a:off x="1780515" y="1208597"/>
            <a:ext cx="1891695" cy="2941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3" name="Přímá spojnice se šipkou 152">
            <a:extLst>
              <a:ext uri="{FF2B5EF4-FFF2-40B4-BE49-F238E27FC236}">
                <a16:creationId xmlns:a16="http://schemas.microsoft.com/office/drawing/2014/main" id="{A6D4CE31-6479-4741-B700-917D99149C73}"/>
              </a:ext>
            </a:extLst>
          </p:cNvPr>
          <p:cNvCxnSpPr>
            <a:cxnSpLocks/>
            <a:stCxn id="34" idx="2"/>
            <a:endCxn id="36" idx="0"/>
          </p:cNvCxnSpPr>
          <p:nvPr/>
        </p:nvCxnSpPr>
        <p:spPr>
          <a:xfrm flipH="1">
            <a:off x="4163709" y="1468840"/>
            <a:ext cx="8766" cy="92425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9" name="TextovéPole 48">
            <a:extLst>
              <a:ext uri="{FF2B5EF4-FFF2-40B4-BE49-F238E27FC236}">
                <a16:creationId xmlns:a16="http://schemas.microsoft.com/office/drawing/2014/main" id="{8FAC0311-41D3-4D13-AB09-8B980D36187B}"/>
              </a:ext>
            </a:extLst>
          </p:cNvPr>
          <p:cNvSpPr txBox="1"/>
          <p:nvPr/>
        </p:nvSpPr>
        <p:spPr>
          <a:xfrm>
            <a:off x="1062923" y="6475180"/>
            <a:ext cx="6517352" cy="276999"/>
          </a:xfrm>
          <a:prstGeom prst="rect">
            <a:avLst/>
          </a:prstGeom>
          <a:solidFill>
            <a:srgbClr val="FFFF00"/>
          </a:solidFill>
          <a:ln>
            <a:solidFill>
              <a:schemeClr val="tx1"/>
            </a:solidFill>
          </a:ln>
        </p:spPr>
        <p:txBody>
          <a:bodyPr wrap="square" rtlCol="0">
            <a:spAutoFit/>
          </a:bodyPr>
          <a:lstStyle/>
          <a:p>
            <a:r>
              <a:rPr lang="en-US" sz="1200" dirty="0"/>
              <a:t>Water and salt retention. Total blood volume and blood pressure are rising. Renal perfusion increases.</a:t>
            </a:r>
            <a:endParaRPr lang="en-US" sz="1200" baseline="30000" dirty="0"/>
          </a:p>
        </p:txBody>
      </p:sp>
      <p:sp>
        <p:nvSpPr>
          <p:cNvPr id="81" name="TextovéPole 80">
            <a:extLst>
              <a:ext uri="{FF2B5EF4-FFF2-40B4-BE49-F238E27FC236}">
                <a16:creationId xmlns:a16="http://schemas.microsoft.com/office/drawing/2014/main" id="{59C8C33E-08E6-4A56-8507-609F33ADE58B}"/>
              </a:ext>
            </a:extLst>
          </p:cNvPr>
          <p:cNvSpPr txBox="1"/>
          <p:nvPr/>
        </p:nvSpPr>
        <p:spPr>
          <a:xfrm>
            <a:off x="9500717" y="24233"/>
            <a:ext cx="2691283" cy="1569660"/>
          </a:xfrm>
          <a:prstGeom prst="rect">
            <a:avLst/>
          </a:prstGeom>
          <a:noFill/>
        </p:spPr>
        <p:txBody>
          <a:bodyPr wrap="square" rtlCol="0">
            <a:spAutoFit/>
          </a:bodyPr>
          <a:lstStyle/>
          <a:p>
            <a:r>
              <a:rPr lang="cs-CZ" sz="2400" b="1" dirty="0">
                <a:solidFill>
                  <a:srgbClr val="FF0000"/>
                </a:solidFill>
              </a:rPr>
              <a:t>RAS </a:t>
            </a:r>
            <a:r>
              <a:rPr lang="cs-CZ" sz="2400" b="1" dirty="0" err="1">
                <a:solidFill>
                  <a:srgbClr val="FF0000"/>
                </a:solidFill>
              </a:rPr>
              <a:t>system</a:t>
            </a:r>
            <a:r>
              <a:rPr lang="cs-CZ" sz="2400" b="1" dirty="0">
                <a:solidFill>
                  <a:srgbClr val="FF0000"/>
                </a:solidFill>
              </a:rPr>
              <a:t>:</a:t>
            </a:r>
          </a:p>
          <a:p>
            <a:endParaRPr lang="cs-CZ" dirty="0">
              <a:solidFill>
                <a:schemeClr val="accent1"/>
              </a:solidFill>
            </a:endParaRPr>
          </a:p>
          <a:p>
            <a:pPr lvl="1"/>
            <a:r>
              <a:rPr lang="cs-CZ" dirty="0" err="1">
                <a:solidFill>
                  <a:schemeClr val="accent1"/>
                </a:solidFill>
              </a:rPr>
              <a:t>Volume</a:t>
            </a:r>
            <a:r>
              <a:rPr lang="cs-CZ" dirty="0">
                <a:solidFill>
                  <a:schemeClr val="accent1"/>
                </a:solidFill>
              </a:rPr>
              <a:t> and </a:t>
            </a:r>
            <a:r>
              <a:rPr lang="cs-CZ" dirty="0" err="1">
                <a:solidFill>
                  <a:schemeClr val="accent1"/>
                </a:solidFill>
              </a:rPr>
              <a:t>blood</a:t>
            </a:r>
            <a:r>
              <a:rPr lang="cs-CZ" dirty="0">
                <a:solidFill>
                  <a:schemeClr val="accent1"/>
                </a:solidFill>
              </a:rPr>
              <a:t> </a:t>
            </a:r>
            <a:r>
              <a:rPr lang="cs-CZ" dirty="0" err="1">
                <a:solidFill>
                  <a:schemeClr val="accent1"/>
                </a:solidFill>
              </a:rPr>
              <a:t>pressure</a:t>
            </a:r>
            <a:r>
              <a:rPr lang="cs-CZ" dirty="0">
                <a:solidFill>
                  <a:schemeClr val="accent1"/>
                </a:solidFill>
              </a:rPr>
              <a:t> </a:t>
            </a:r>
            <a:r>
              <a:rPr lang="cs-CZ" dirty="0" err="1">
                <a:solidFill>
                  <a:schemeClr val="accent1"/>
                </a:solidFill>
              </a:rPr>
              <a:t>homeostasis</a:t>
            </a:r>
            <a:endParaRPr lang="cs-CZ" dirty="0">
              <a:solidFill>
                <a:schemeClr val="accent1"/>
              </a:solidFill>
            </a:endParaRPr>
          </a:p>
          <a:p>
            <a:pPr lvl="1"/>
            <a:endParaRPr lang="cs-CZ" dirty="0">
              <a:solidFill>
                <a:schemeClr val="accent1"/>
              </a:solidFill>
            </a:endParaRPr>
          </a:p>
        </p:txBody>
      </p:sp>
    </p:spTree>
    <p:extLst>
      <p:ext uri="{BB962C8B-B14F-4D97-AF65-F5344CB8AC3E}">
        <p14:creationId xmlns:p14="http://schemas.microsoft.com/office/powerpoint/2010/main" val="3751889134"/>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AA830DD-0B7A-43B7-A294-4A479B3D8C4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2163" t="17261" r="1"/>
          <a:stretch/>
        </p:blipFill>
        <p:spPr bwMode="auto">
          <a:xfrm>
            <a:off x="1603127" y="1026876"/>
            <a:ext cx="6030608" cy="5564009"/>
          </a:xfrm>
          <a:prstGeom prst="rect">
            <a:avLst/>
          </a:prstGeom>
          <a:noFill/>
          <a:extLst>
            <a:ext uri="{909E8E84-426E-40DD-AFC4-6F175D3DCCD1}">
              <a14:hiddenFill xmlns:a14="http://schemas.microsoft.com/office/drawing/2010/main">
                <a:solidFill>
                  <a:srgbClr val="FFFFFF"/>
                </a:solidFill>
              </a14:hiddenFill>
            </a:ext>
          </a:extLst>
        </p:spPr>
      </p:pic>
      <p:sp>
        <p:nvSpPr>
          <p:cNvPr id="10" name="TextovéPole 9">
            <a:extLst>
              <a:ext uri="{FF2B5EF4-FFF2-40B4-BE49-F238E27FC236}">
                <a16:creationId xmlns:a16="http://schemas.microsoft.com/office/drawing/2014/main" id="{6A472FD8-B53E-4910-A3B9-092940818217}"/>
              </a:ext>
            </a:extLst>
          </p:cNvPr>
          <p:cNvSpPr txBox="1"/>
          <p:nvPr/>
        </p:nvSpPr>
        <p:spPr>
          <a:xfrm>
            <a:off x="4470400" y="4439677"/>
            <a:ext cx="1745632" cy="1015663"/>
          </a:xfrm>
          <a:prstGeom prst="rect">
            <a:avLst/>
          </a:prstGeom>
          <a:solidFill>
            <a:srgbClr val="F9DFCB"/>
          </a:solidFill>
        </p:spPr>
        <p:txBody>
          <a:bodyPr wrap="square" rtlCol="0">
            <a:spAutoFit/>
          </a:bodyPr>
          <a:lstStyle/>
          <a:p>
            <a:pPr algn="ctr"/>
            <a:r>
              <a:rPr lang="cs-CZ" sz="1200" dirty="0" err="1"/>
              <a:t>prooxidative</a:t>
            </a:r>
            <a:r>
              <a:rPr lang="cs-CZ" sz="1200" dirty="0"/>
              <a:t>, </a:t>
            </a:r>
            <a:r>
              <a:rPr lang="cs-CZ" sz="1200" dirty="0" err="1"/>
              <a:t>proinflammatory</a:t>
            </a:r>
            <a:r>
              <a:rPr lang="cs-CZ" sz="1200" dirty="0"/>
              <a:t>, </a:t>
            </a:r>
            <a:r>
              <a:rPr lang="cs-CZ" sz="1200" dirty="0" err="1"/>
              <a:t>vasoconstriction</a:t>
            </a:r>
            <a:r>
              <a:rPr lang="cs-CZ" sz="1200" dirty="0"/>
              <a:t>, </a:t>
            </a:r>
            <a:r>
              <a:rPr lang="cs-CZ" sz="1200" dirty="0" err="1"/>
              <a:t>vascular</a:t>
            </a:r>
            <a:r>
              <a:rPr lang="cs-CZ" sz="1200" dirty="0"/>
              <a:t> </a:t>
            </a:r>
            <a:r>
              <a:rPr lang="cs-CZ" sz="1200" dirty="0" err="1"/>
              <a:t>leakage</a:t>
            </a:r>
            <a:r>
              <a:rPr lang="cs-CZ" sz="1200" dirty="0"/>
              <a:t>, </a:t>
            </a:r>
            <a:r>
              <a:rPr lang="cs-CZ" sz="1200" dirty="0" err="1"/>
              <a:t>profibrotic</a:t>
            </a:r>
            <a:endParaRPr lang="cs-CZ" sz="1200" dirty="0"/>
          </a:p>
        </p:txBody>
      </p:sp>
      <p:sp>
        <p:nvSpPr>
          <p:cNvPr id="12" name="TextovéPole 11">
            <a:extLst>
              <a:ext uri="{FF2B5EF4-FFF2-40B4-BE49-F238E27FC236}">
                <a16:creationId xmlns:a16="http://schemas.microsoft.com/office/drawing/2014/main" id="{02F48F79-A2F0-4C84-8B0C-A25C34A9B0DE}"/>
              </a:ext>
            </a:extLst>
          </p:cNvPr>
          <p:cNvSpPr txBox="1"/>
          <p:nvPr/>
        </p:nvSpPr>
        <p:spPr>
          <a:xfrm>
            <a:off x="4543639" y="5869224"/>
            <a:ext cx="1586227" cy="307777"/>
          </a:xfrm>
          <a:prstGeom prst="rect">
            <a:avLst/>
          </a:prstGeom>
          <a:solidFill>
            <a:srgbClr val="ECAA88"/>
          </a:solidFill>
        </p:spPr>
        <p:txBody>
          <a:bodyPr wrap="square" rtlCol="0">
            <a:spAutoFit/>
          </a:bodyPr>
          <a:lstStyle/>
          <a:p>
            <a:pPr algn="ctr"/>
            <a:r>
              <a:rPr lang="cs-CZ" sz="1400" dirty="0" err="1"/>
              <a:t>Lung</a:t>
            </a:r>
            <a:r>
              <a:rPr lang="cs-CZ" sz="1400" dirty="0"/>
              <a:t> </a:t>
            </a:r>
            <a:r>
              <a:rPr lang="cs-CZ" sz="1400" dirty="0" err="1"/>
              <a:t>damage</a:t>
            </a:r>
            <a:endParaRPr lang="cs-CZ" sz="1400" dirty="0"/>
          </a:p>
        </p:txBody>
      </p:sp>
      <p:sp>
        <p:nvSpPr>
          <p:cNvPr id="16" name="TextovéPole 15">
            <a:extLst>
              <a:ext uri="{FF2B5EF4-FFF2-40B4-BE49-F238E27FC236}">
                <a16:creationId xmlns:a16="http://schemas.microsoft.com/office/drawing/2014/main" id="{497A897D-5BE8-444D-B5EE-B226FBBFA950}"/>
              </a:ext>
            </a:extLst>
          </p:cNvPr>
          <p:cNvSpPr txBox="1"/>
          <p:nvPr/>
        </p:nvSpPr>
        <p:spPr>
          <a:xfrm>
            <a:off x="4613255" y="1262661"/>
            <a:ext cx="1399922" cy="461665"/>
          </a:xfrm>
          <a:prstGeom prst="rect">
            <a:avLst/>
          </a:prstGeom>
          <a:solidFill>
            <a:srgbClr val="F9DFCB"/>
          </a:solidFill>
        </p:spPr>
        <p:txBody>
          <a:bodyPr wrap="square" rtlCol="0">
            <a:spAutoFit/>
          </a:bodyPr>
          <a:lstStyle/>
          <a:p>
            <a:pPr algn="ctr"/>
            <a:r>
              <a:rPr lang="cs-CZ" sz="1200" dirty="0"/>
              <a:t>Angiotensin I</a:t>
            </a:r>
          </a:p>
          <a:p>
            <a:pPr algn="ctr"/>
            <a:r>
              <a:rPr lang="cs-CZ" sz="1200" dirty="0"/>
              <a:t>(</a:t>
            </a:r>
            <a:r>
              <a:rPr lang="cs-CZ" sz="1200" dirty="0" err="1"/>
              <a:t>Ang</a:t>
            </a:r>
            <a:r>
              <a:rPr lang="cs-CZ" sz="1200" dirty="0"/>
              <a:t> 1-10)</a:t>
            </a:r>
          </a:p>
        </p:txBody>
      </p:sp>
      <p:sp>
        <p:nvSpPr>
          <p:cNvPr id="17" name="TextovéPole 16">
            <a:extLst>
              <a:ext uri="{FF2B5EF4-FFF2-40B4-BE49-F238E27FC236}">
                <a16:creationId xmlns:a16="http://schemas.microsoft.com/office/drawing/2014/main" id="{29F1F3E2-71F9-402A-A47E-F480140FE4C5}"/>
              </a:ext>
            </a:extLst>
          </p:cNvPr>
          <p:cNvSpPr txBox="1"/>
          <p:nvPr/>
        </p:nvSpPr>
        <p:spPr>
          <a:xfrm>
            <a:off x="4716092" y="2348094"/>
            <a:ext cx="1194248" cy="461665"/>
          </a:xfrm>
          <a:prstGeom prst="rect">
            <a:avLst/>
          </a:prstGeom>
          <a:solidFill>
            <a:srgbClr val="F9DFCB"/>
          </a:solidFill>
        </p:spPr>
        <p:txBody>
          <a:bodyPr wrap="square" rtlCol="0">
            <a:spAutoFit/>
          </a:bodyPr>
          <a:lstStyle/>
          <a:p>
            <a:pPr algn="ctr"/>
            <a:r>
              <a:rPr lang="cs-CZ" sz="1200" dirty="0"/>
              <a:t>Angiotensin II</a:t>
            </a:r>
          </a:p>
          <a:p>
            <a:pPr algn="ctr"/>
            <a:r>
              <a:rPr lang="cs-CZ" sz="1200" dirty="0"/>
              <a:t>(</a:t>
            </a:r>
            <a:r>
              <a:rPr lang="cs-CZ" sz="1200" dirty="0" err="1"/>
              <a:t>Ang</a:t>
            </a:r>
            <a:r>
              <a:rPr lang="cs-CZ" sz="1200" dirty="0"/>
              <a:t> 1-8)</a:t>
            </a:r>
          </a:p>
        </p:txBody>
      </p:sp>
      <p:sp>
        <p:nvSpPr>
          <p:cNvPr id="19" name="TextovéPole 18">
            <a:extLst>
              <a:ext uri="{FF2B5EF4-FFF2-40B4-BE49-F238E27FC236}">
                <a16:creationId xmlns:a16="http://schemas.microsoft.com/office/drawing/2014/main" id="{90CE5010-7665-4EB0-A000-57450D12D50E}"/>
              </a:ext>
            </a:extLst>
          </p:cNvPr>
          <p:cNvSpPr txBox="1"/>
          <p:nvPr/>
        </p:nvSpPr>
        <p:spPr>
          <a:xfrm>
            <a:off x="2226976" y="5843875"/>
            <a:ext cx="1399922" cy="307777"/>
          </a:xfrm>
          <a:prstGeom prst="rect">
            <a:avLst/>
          </a:prstGeom>
          <a:solidFill>
            <a:srgbClr val="BEE0DF"/>
          </a:solidFill>
          <a:ln>
            <a:solidFill>
              <a:srgbClr val="BEE0DF"/>
            </a:solidFill>
          </a:ln>
        </p:spPr>
        <p:txBody>
          <a:bodyPr wrap="square" rtlCol="0">
            <a:spAutoFit/>
          </a:bodyPr>
          <a:lstStyle/>
          <a:p>
            <a:pPr algn="ctr"/>
            <a:r>
              <a:rPr lang="cs-CZ" sz="1400" dirty="0" err="1"/>
              <a:t>Lung</a:t>
            </a:r>
            <a:r>
              <a:rPr lang="cs-CZ" sz="1200" dirty="0"/>
              <a:t> </a:t>
            </a:r>
            <a:r>
              <a:rPr lang="cs-CZ" sz="1200" dirty="0" err="1"/>
              <a:t>protection</a:t>
            </a:r>
            <a:endParaRPr lang="cs-CZ" sz="1200" dirty="0"/>
          </a:p>
        </p:txBody>
      </p:sp>
      <p:sp>
        <p:nvSpPr>
          <p:cNvPr id="22" name="TextovéPole 21">
            <a:extLst>
              <a:ext uri="{FF2B5EF4-FFF2-40B4-BE49-F238E27FC236}">
                <a16:creationId xmlns:a16="http://schemas.microsoft.com/office/drawing/2014/main" id="{9F045858-B3C4-4F5A-B738-495613E95334}"/>
              </a:ext>
            </a:extLst>
          </p:cNvPr>
          <p:cNvSpPr txBox="1"/>
          <p:nvPr/>
        </p:nvSpPr>
        <p:spPr>
          <a:xfrm>
            <a:off x="2003787" y="4402790"/>
            <a:ext cx="1745632" cy="954107"/>
          </a:xfrm>
          <a:prstGeom prst="rect">
            <a:avLst/>
          </a:prstGeom>
          <a:solidFill>
            <a:srgbClr val="CFE9E7"/>
          </a:solidFill>
        </p:spPr>
        <p:txBody>
          <a:bodyPr wrap="square" rtlCol="0">
            <a:spAutoFit/>
          </a:bodyPr>
          <a:lstStyle/>
          <a:p>
            <a:pPr algn="ctr"/>
            <a:r>
              <a:rPr lang="cs-CZ" sz="1400" dirty="0"/>
              <a:t>antioxidant, </a:t>
            </a:r>
          </a:p>
          <a:p>
            <a:pPr algn="ctr"/>
            <a:r>
              <a:rPr lang="cs-CZ" sz="1400" dirty="0"/>
              <a:t>anti-</a:t>
            </a:r>
            <a:r>
              <a:rPr lang="cs-CZ" sz="1400" dirty="0" err="1"/>
              <a:t>inflammatory</a:t>
            </a:r>
            <a:r>
              <a:rPr lang="cs-CZ" sz="1400" dirty="0"/>
              <a:t>, </a:t>
            </a:r>
            <a:r>
              <a:rPr lang="cs-CZ" sz="1400" dirty="0" err="1"/>
              <a:t>vasodilation</a:t>
            </a:r>
            <a:r>
              <a:rPr lang="cs-CZ" sz="1400" dirty="0"/>
              <a:t>, </a:t>
            </a:r>
            <a:r>
              <a:rPr lang="cs-CZ" sz="1400" dirty="0" err="1"/>
              <a:t>antifibrotic</a:t>
            </a:r>
            <a:endParaRPr lang="cs-CZ" sz="1400" dirty="0"/>
          </a:p>
        </p:txBody>
      </p:sp>
      <p:sp>
        <p:nvSpPr>
          <p:cNvPr id="20" name="TextovéPole 19">
            <a:extLst>
              <a:ext uri="{FF2B5EF4-FFF2-40B4-BE49-F238E27FC236}">
                <a16:creationId xmlns:a16="http://schemas.microsoft.com/office/drawing/2014/main" id="{75B91D90-CA07-464B-BECF-0AB856E3ABF5}"/>
              </a:ext>
            </a:extLst>
          </p:cNvPr>
          <p:cNvSpPr txBox="1"/>
          <p:nvPr/>
        </p:nvSpPr>
        <p:spPr>
          <a:xfrm>
            <a:off x="9500717" y="24233"/>
            <a:ext cx="2691283" cy="2400657"/>
          </a:xfrm>
          <a:prstGeom prst="rect">
            <a:avLst/>
          </a:prstGeom>
          <a:noFill/>
        </p:spPr>
        <p:txBody>
          <a:bodyPr wrap="square" rtlCol="0">
            <a:spAutoFit/>
          </a:bodyPr>
          <a:lstStyle/>
          <a:p>
            <a:r>
              <a:rPr lang="cs-CZ" sz="2400" b="1" dirty="0">
                <a:solidFill>
                  <a:srgbClr val="FF0000"/>
                </a:solidFill>
              </a:rPr>
              <a:t>RAS </a:t>
            </a:r>
            <a:r>
              <a:rPr lang="cs-CZ" sz="2400" b="1" dirty="0" err="1">
                <a:solidFill>
                  <a:srgbClr val="FF0000"/>
                </a:solidFill>
              </a:rPr>
              <a:t>system</a:t>
            </a:r>
            <a:r>
              <a:rPr lang="cs-CZ" sz="2400" b="1" dirty="0">
                <a:solidFill>
                  <a:srgbClr val="FF0000"/>
                </a:solidFill>
              </a:rPr>
              <a:t>:</a:t>
            </a:r>
          </a:p>
          <a:p>
            <a:endParaRPr lang="cs-CZ" dirty="0">
              <a:solidFill>
                <a:schemeClr val="accent1"/>
              </a:solidFill>
            </a:endParaRPr>
          </a:p>
          <a:p>
            <a:pPr lvl="1"/>
            <a:r>
              <a:rPr lang="cs-CZ" dirty="0" err="1">
                <a:solidFill>
                  <a:schemeClr val="accent1"/>
                </a:solidFill>
              </a:rPr>
              <a:t>Volume</a:t>
            </a:r>
            <a:r>
              <a:rPr lang="cs-CZ" dirty="0">
                <a:solidFill>
                  <a:schemeClr val="accent1"/>
                </a:solidFill>
              </a:rPr>
              <a:t> and </a:t>
            </a:r>
            <a:r>
              <a:rPr lang="cs-CZ" dirty="0" err="1">
                <a:solidFill>
                  <a:schemeClr val="accent1"/>
                </a:solidFill>
              </a:rPr>
              <a:t>blood</a:t>
            </a:r>
            <a:r>
              <a:rPr lang="cs-CZ" dirty="0">
                <a:solidFill>
                  <a:schemeClr val="accent1"/>
                </a:solidFill>
              </a:rPr>
              <a:t> </a:t>
            </a:r>
            <a:r>
              <a:rPr lang="cs-CZ" dirty="0" err="1">
                <a:solidFill>
                  <a:schemeClr val="accent1"/>
                </a:solidFill>
              </a:rPr>
              <a:t>pressure</a:t>
            </a:r>
            <a:r>
              <a:rPr lang="cs-CZ" dirty="0">
                <a:solidFill>
                  <a:schemeClr val="accent1"/>
                </a:solidFill>
              </a:rPr>
              <a:t> </a:t>
            </a:r>
            <a:r>
              <a:rPr lang="cs-CZ" dirty="0" err="1">
                <a:solidFill>
                  <a:schemeClr val="accent1"/>
                </a:solidFill>
              </a:rPr>
              <a:t>homeostasis</a:t>
            </a:r>
            <a:endParaRPr lang="cs-CZ" dirty="0">
              <a:solidFill>
                <a:schemeClr val="accent1"/>
              </a:solidFill>
            </a:endParaRPr>
          </a:p>
          <a:p>
            <a:pPr lvl="1"/>
            <a:endParaRPr lang="cs-CZ" dirty="0">
              <a:solidFill>
                <a:schemeClr val="accent1"/>
              </a:solidFill>
            </a:endParaRPr>
          </a:p>
          <a:p>
            <a:pPr lvl="1"/>
            <a:r>
              <a:rPr lang="cs-CZ" dirty="0" err="1">
                <a:solidFill>
                  <a:schemeClr val="accent1"/>
                </a:solidFill>
              </a:rPr>
              <a:t>Inflamantory</a:t>
            </a:r>
            <a:r>
              <a:rPr lang="cs-CZ" dirty="0">
                <a:solidFill>
                  <a:schemeClr val="accent1"/>
                </a:solidFill>
              </a:rPr>
              <a:t> and </a:t>
            </a:r>
            <a:r>
              <a:rPr lang="cs-CZ" dirty="0" err="1">
                <a:solidFill>
                  <a:schemeClr val="accent1"/>
                </a:solidFill>
              </a:rPr>
              <a:t>antiinflamantory</a:t>
            </a:r>
            <a:r>
              <a:rPr lang="cs-CZ" dirty="0">
                <a:solidFill>
                  <a:schemeClr val="accent1"/>
                </a:solidFill>
              </a:rPr>
              <a:t> </a:t>
            </a:r>
            <a:r>
              <a:rPr lang="cs-CZ" dirty="0" err="1">
                <a:solidFill>
                  <a:schemeClr val="accent1"/>
                </a:solidFill>
              </a:rPr>
              <a:t>homeostasis</a:t>
            </a:r>
            <a:endParaRPr lang="en-US" dirty="0">
              <a:solidFill>
                <a:schemeClr val="accent1"/>
              </a:solidFill>
            </a:endParaRPr>
          </a:p>
        </p:txBody>
      </p:sp>
      <p:cxnSp>
        <p:nvCxnSpPr>
          <p:cNvPr id="8" name="Přímá spojnice se šipkou 7">
            <a:extLst>
              <a:ext uri="{FF2B5EF4-FFF2-40B4-BE49-F238E27FC236}">
                <a16:creationId xmlns:a16="http://schemas.microsoft.com/office/drawing/2014/main" id="{8B79E2CF-33E7-466A-81BC-FBD9813A11B7}"/>
              </a:ext>
            </a:extLst>
          </p:cNvPr>
          <p:cNvCxnSpPr>
            <a:cxnSpLocks/>
          </p:cNvCxnSpPr>
          <p:nvPr/>
        </p:nvCxnSpPr>
        <p:spPr>
          <a:xfrm>
            <a:off x="5313216" y="639233"/>
            <a:ext cx="0" cy="58532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TextovéPole 8">
            <a:extLst>
              <a:ext uri="{FF2B5EF4-FFF2-40B4-BE49-F238E27FC236}">
                <a16:creationId xmlns:a16="http://schemas.microsoft.com/office/drawing/2014/main" id="{79E87467-916E-D248-83AF-3875BD1705FB}"/>
              </a:ext>
            </a:extLst>
          </p:cNvPr>
          <p:cNvSpPr txBox="1"/>
          <p:nvPr/>
        </p:nvSpPr>
        <p:spPr>
          <a:xfrm>
            <a:off x="4593570" y="361894"/>
            <a:ext cx="1439292" cy="276999"/>
          </a:xfrm>
          <a:prstGeom prst="rect">
            <a:avLst/>
          </a:prstGeom>
          <a:solidFill>
            <a:srgbClr val="F9DFCB"/>
          </a:solidFill>
        </p:spPr>
        <p:txBody>
          <a:bodyPr wrap="square" rtlCol="0">
            <a:spAutoFit/>
          </a:bodyPr>
          <a:lstStyle/>
          <a:p>
            <a:pPr algn="ctr"/>
            <a:r>
              <a:rPr lang="cs-CZ" sz="1200" dirty="0" err="1"/>
              <a:t>Angiotensinogen</a:t>
            </a:r>
            <a:endParaRPr lang="cs-CZ" sz="1200" dirty="0"/>
          </a:p>
        </p:txBody>
      </p:sp>
      <p:sp>
        <p:nvSpPr>
          <p:cNvPr id="23" name="Ovál 22">
            <a:extLst>
              <a:ext uri="{FF2B5EF4-FFF2-40B4-BE49-F238E27FC236}">
                <a16:creationId xmlns:a16="http://schemas.microsoft.com/office/drawing/2014/main" id="{4D628386-F64E-7A5D-99D6-0E13DC0A184C}"/>
              </a:ext>
            </a:extLst>
          </p:cNvPr>
          <p:cNvSpPr/>
          <p:nvPr/>
        </p:nvSpPr>
        <p:spPr>
          <a:xfrm>
            <a:off x="3288266" y="1797697"/>
            <a:ext cx="599351" cy="276999"/>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dirty="0"/>
              <a:t>ACE</a:t>
            </a:r>
            <a:endParaRPr lang="en-US" sz="1100" dirty="0"/>
          </a:p>
        </p:txBody>
      </p:sp>
      <p:cxnSp>
        <p:nvCxnSpPr>
          <p:cNvPr id="24" name="Přímá spojnice se šipkou 23">
            <a:extLst>
              <a:ext uri="{FF2B5EF4-FFF2-40B4-BE49-F238E27FC236}">
                <a16:creationId xmlns:a16="http://schemas.microsoft.com/office/drawing/2014/main" id="{EA48E662-3325-F018-DAA7-13726607C6CC}"/>
              </a:ext>
            </a:extLst>
          </p:cNvPr>
          <p:cNvCxnSpPr/>
          <p:nvPr/>
        </p:nvCxnSpPr>
        <p:spPr>
          <a:xfrm>
            <a:off x="3253801" y="1724502"/>
            <a:ext cx="0" cy="70038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Obdélník 24">
            <a:extLst>
              <a:ext uri="{FF2B5EF4-FFF2-40B4-BE49-F238E27FC236}">
                <a16:creationId xmlns:a16="http://schemas.microsoft.com/office/drawing/2014/main" id="{9623DD98-B0EF-2CBA-71F1-AFE7B33C531A}"/>
              </a:ext>
            </a:extLst>
          </p:cNvPr>
          <p:cNvSpPr/>
          <p:nvPr/>
        </p:nvSpPr>
        <p:spPr>
          <a:xfrm>
            <a:off x="1791511" y="5500196"/>
            <a:ext cx="4829422" cy="811703"/>
          </a:xfrm>
          <a:prstGeom prst="rect">
            <a:avLst/>
          </a:prstGeom>
          <a:solidFill>
            <a:srgbClr val="E3E3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814747651"/>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AA830DD-0B7A-43B7-A294-4A479B3D8C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355" y="12073"/>
            <a:ext cx="8251268" cy="6693841"/>
          </a:xfrm>
          <a:prstGeom prst="rect">
            <a:avLst/>
          </a:prstGeom>
          <a:noFill/>
          <a:extLst>
            <a:ext uri="{909E8E84-426E-40DD-AFC4-6F175D3DCCD1}">
              <a14:hiddenFill xmlns:a14="http://schemas.microsoft.com/office/drawing/2010/main">
                <a:solidFill>
                  <a:srgbClr val="FFFFFF"/>
                </a:solidFill>
              </a14:hiddenFill>
            </a:ext>
          </a:extLst>
        </p:spPr>
      </p:pic>
      <p:sp>
        <p:nvSpPr>
          <p:cNvPr id="5" name="Ovál 4">
            <a:extLst>
              <a:ext uri="{FF2B5EF4-FFF2-40B4-BE49-F238E27FC236}">
                <a16:creationId xmlns:a16="http://schemas.microsoft.com/office/drawing/2014/main" id="{A9780EE6-02BF-417F-82A7-9A9C5D45E9A7}"/>
              </a:ext>
            </a:extLst>
          </p:cNvPr>
          <p:cNvSpPr/>
          <p:nvPr/>
        </p:nvSpPr>
        <p:spPr>
          <a:xfrm>
            <a:off x="7135148" y="166212"/>
            <a:ext cx="1836892" cy="943249"/>
          </a:xfrm>
          <a:prstGeom prst="ellipse">
            <a:avLst/>
          </a:prstGeom>
          <a:solidFill>
            <a:srgbClr val="CCE2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ovéPole 3">
            <a:extLst>
              <a:ext uri="{FF2B5EF4-FFF2-40B4-BE49-F238E27FC236}">
                <a16:creationId xmlns:a16="http://schemas.microsoft.com/office/drawing/2014/main" id="{69816117-6FB5-4C80-B582-90622CB171F0}"/>
              </a:ext>
            </a:extLst>
          </p:cNvPr>
          <p:cNvSpPr txBox="1"/>
          <p:nvPr/>
        </p:nvSpPr>
        <p:spPr>
          <a:xfrm>
            <a:off x="7539238" y="344436"/>
            <a:ext cx="1086195" cy="646331"/>
          </a:xfrm>
          <a:prstGeom prst="rect">
            <a:avLst/>
          </a:prstGeom>
          <a:solidFill>
            <a:srgbClr val="CCE2F8"/>
          </a:solidFill>
        </p:spPr>
        <p:txBody>
          <a:bodyPr wrap="none" rtlCol="0">
            <a:spAutoFit/>
          </a:bodyPr>
          <a:lstStyle/>
          <a:p>
            <a:pPr algn="ctr"/>
            <a:r>
              <a:rPr lang="cs-CZ" sz="1200" dirty="0"/>
              <a:t>Poškození plic </a:t>
            </a:r>
          </a:p>
          <a:p>
            <a:pPr algn="ctr"/>
            <a:r>
              <a:rPr lang="cs-CZ" sz="1200" dirty="0"/>
              <a:t>např. infekcí,</a:t>
            </a:r>
          </a:p>
          <a:p>
            <a:pPr algn="ctr"/>
            <a:r>
              <a:rPr lang="cs-CZ" sz="1200" dirty="0"/>
              <a:t>Sepse</a:t>
            </a:r>
            <a:endParaRPr lang="en-US" sz="1200" dirty="0"/>
          </a:p>
        </p:txBody>
      </p:sp>
      <p:sp>
        <p:nvSpPr>
          <p:cNvPr id="7" name="TextovéPole 6">
            <a:extLst>
              <a:ext uri="{FF2B5EF4-FFF2-40B4-BE49-F238E27FC236}">
                <a16:creationId xmlns:a16="http://schemas.microsoft.com/office/drawing/2014/main" id="{DD04B1A0-CA56-43C3-94D7-BCA3D8B59212}"/>
              </a:ext>
            </a:extLst>
          </p:cNvPr>
          <p:cNvSpPr txBox="1"/>
          <p:nvPr/>
        </p:nvSpPr>
        <p:spPr>
          <a:xfrm>
            <a:off x="7321268" y="4526464"/>
            <a:ext cx="1399922" cy="1015663"/>
          </a:xfrm>
          <a:prstGeom prst="rect">
            <a:avLst/>
          </a:prstGeom>
          <a:solidFill>
            <a:srgbClr val="F9DFCB"/>
          </a:solidFill>
        </p:spPr>
        <p:txBody>
          <a:bodyPr wrap="square" rtlCol="0">
            <a:spAutoFit/>
          </a:bodyPr>
          <a:lstStyle/>
          <a:p>
            <a:pPr algn="ctr"/>
            <a:r>
              <a:rPr lang="cs-CZ" sz="1200" dirty="0" err="1"/>
              <a:t>prooxidační</a:t>
            </a:r>
            <a:r>
              <a:rPr lang="cs-CZ" sz="1200" dirty="0"/>
              <a:t>, prozánětlivý, vazokonstrikce, prosakování cév, </a:t>
            </a:r>
            <a:r>
              <a:rPr lang="cs-CZ" sz="1200" dirty="0" err="1"/>
              <a:t>profibrotický</a:t>
            </a:r>
            <a:endParaRPr lang="cs-CZ" sz="1200" dirty="0"/>
          </a:p>
        </p:txBody>
      </p:sp>
      <p:sp>
        <p:nvSpPr>
          <p:cNvPr id="10" name="TextovéPole 9">
            <a:extLst>
              <a:ext uri="{FF2B5EF4-FFF2-40B4-BE49-F238E27FC236}">
                <a16:creationId xmlns:a16="http://schemas.microsoft.com/office/drawing/2014/main" id="{6A472FD8-B53E-4910-A3B9-092940818217}"/>
              </a:ext>
            </a:extLst>
          </p:cNvPr>
          <p:cNvSpPr txBox="1"/>
          <p:nvPr/>
        </p:nvSpPr>
        <p:spPr>
          <a:xfrm>
            <a:off x="7293541" y="4551296"/>
            <a:ext cx="1399922" cy="1015663"/>
          </a:xfrm>
          <a:prstGeom prst="rect">
            <a:avLst/>
          </a:prstGeom>
          <a:solidFill>
            <a:srgbClr val="F9DFCB"/>
          </a:solidFill>
        </p:spPr>
        <p:txBody>
          <a:bodyPr wrap="square" rtlCol="0">
            <a:spAutoFit/>
          </a:bodyPr>
          <a:lstStyle/>
          <a:p>
            <a:pPr algn="ctr"/>
            <a:r>
              <a:rPr lang="cs-CZ" sz="1200" dirty="0" err="1"/>
              <a:t>prooxidative</a:t>
            </a:r>
            <a:r>
              <a:rPr lang="cs-CZ" sz="1200" dirty="0"/>
              <a:t>, </a:t>
            </a:r>
            <a:r>
              <a:rPr lang="cs-CZ" sz="1200" dirty="0" err="1"/>
              <a:t>proinflammatory</a:t>
            </a:r>
            <a:r>
              <a:rPr lang="cs-CZ" sz="1200" dirty="0"/>
              <a:t>, </a:t>
            </a:r>
            <a:r>
              <a:rPr lang="cs-CZ" sz="1200" dirty="0" err="1"/>
              <a:t>vasoconstriction</a:t>
            </a:r>
            <a:r>
              <a:rPr lang="cs-CZ" sz="1200" dirty="0"/>
              <a:t>, </a:t>
            </a:r>
            <a:r>
              <a:rPr lang="cs-CZ" sz="1200" dirty="0" err="1"/>
              <a:t>vascular</a:t>
            </a:r>
            <a:r>
              <a:rPr lang="cs-CZ" sz="1200" dirty="0"/>
              <a:t> </a:t>
            </a:r>
            <a:r>
              <a:rPr lang="cs-CZ" sz="1200" dirty="0" err="1"/>
              <a:t>leakage</a:t>
            </a:r>
            <a:r>
              <a:rPr lang="cs-CZ" sz="1200" dirty="0"/>
              <a:t>, </a:t>
            </a:r>
            <a:r>
              <a:rPr lang="cs-CZ" sz="1200" dirty="0" err="1"/>
              <a:t>profibrotic</a:t>
            </a:r>
            <a:endParaRPr lang="cs-CZ" sz="1200" dirty="0"/>
          </a:p>
        </p:txBody>
      </p:sp>
      <p:sp>
        <p:nvSpPr>
          <p:cNvPr id="11" name="TextovéPole 10">
            <a:extLst>
              <a:ext uri="{FF2B5EF4-FFF2-40B4-BE49-F238E27FC236}">
                <a16:creationId xmlns:a16="http://schemas.microsoft.com/office/drawing/2014/main" id="{E2D94849-69CE-46BF-B2D0-03218B523FE4}"/>
              </a:ext>
            </a:extLst>
          </p:cNvPr>
          <p:cNvSpPr txBox="1"/>
          <p:nvPr/>
        </p:nvSpPr>
        <p:spPr>
          <a:xfrm>
            <a:off x="7321268" y="5963829"/>
            <a:ext cx="1399922" cy="276999"/>
          </a:xfrm>
          <a:prstGeom prst="rect">
            <a:avLst/>
          </a:prstGeom>
          <a:solidFill>
            <a:srgbClr val="ECAA88"/>
          </a:solidFill>
        </p:spPr>
        <p:txBody>
          <a:bodyPr wrap="square" rtlCol="0">
            <a:spAutoFit/>
          </a:bodyPr>
          <a:lstStyle/>
          <a:p>
            <a:pPr algn="ctr"/>
            <a:r>
              <a:rPr lang="cs-CZ" sz="1200" dirty="0"/>
              <a:t>Poškození plic</a:t>
            </a:r>
          </a:p>
        </p:txBody>
      </p:sp>
      <p:sp>
        <p:nvSpPr>
          <p:cNvPr id="12" name="TextovéPole 11">
            <a:extLst>
              <a:ext uri="{FF2B5EF4-FFF2-40B4-BE49-F238E27FC236}">
                <a16:creationId xmlns:a16="http://schemas.microsoft.com/office/drawing/2014/main" id="{02F48F79-A2F0-4C84-8B0C-A25C34A9B0DE}"/>
              </a:ext>
            </a:extLst>
          </p:cNvPr>
          <p:cNvSpPr txBox="1"/>
          <p:nvPr/>
        </p:nvSpPr>
        <p:spPr>
          <a:xfrm>
            <a:off x="7293541" y="6024220"/>
            <a:ext cx="1399922" cy="276999"/>
          </a:xfrm>
          <a:prstGeom prst="rect">
            <a:avLst/>
          </a:prstGeom>
          <a:solidFill>
            <a:srgbClr val="ECAA88"/>
          </a:solidFill>
        </p:spPr>
        <p:txBody>
          <a:bodyPr wrap="square" rtlCol="0">
            <a:spAutoFit/>
          </a:bodyPr>
          <a:lstStyle/>
          <a:p>
            <a:pPr algn="ctr"/>
            <a:r>
              <a:rPr lang="cs-CZ" sz="1200" dirty="0" err="1"/>
              <a:t>Lung</a:t>
            </a:r>
            <a:r>
              <a:rPr lang="cs-CZ" sz="1200" dirty="0"/>
              <a:t> </a:t>
            </a:r>
            <a:r>
              <a:rPr lang="cs-CZ" sz="1200" dirty="0" err="1"/>
              <a:t>damage</a:t>
            </a:r>
            <a:endParaRPr lang="cs-CZ" sz="1200" dirty="0"/>
          </a:p>
        </p:txBody>
      </p:sp>
      <p:sp>
        <p:nvSpPr>
          <p:cNvPr id="13" name="TextovéPole 12">
            <a:extLst>
              <a:ext uri="{FF2B5EF4-FFF2-40B4-BE49-F238E27FC236}">
                <a16:creationId xmlns:a16="http://schemas.microsoft.com/office/drawing/2014/main" id="{6A43882B-1C4F-4639-AC5E-B350D0E68D33}"/>
              </a:ext>
            </a:extLst>
          </p:cNvPr>
          <p:cNvSpPr txBox="1"/>
          <p:nvPr/>
        </p:nvSpPr>
        <p:spPr>
          <a:xfrm>
            <a:off x="7395646" y="319308"/>
            <a:ext cx="1321025" cy="646331"/>
          </a:xfrm>
          <a:prstGeom prst="rect">
            <a:avLst/>
          </a:prstGeom>
          <a:solidFill>
            <a:srgbClr val="CCE2F8"/>
          </a:solidFill>
        </p:spPr>
        <p:txBody>
          <a:bodyPr wrap="square" rtlCol="0">
            <a:spAutoFit/>
          </a:bodyPr>
          <a:lstStyle/>
          <a:p>
            <a:pPr algn="ctr"/>
            <a:r>
              <a:rPr lang="en-US" sz="1200" dirty="0"/>
              <a:t>Lung damage e.g. through infection</a:t>
            </a:r>
            <a:r>
              <a:rPr lang="cs-CZ" sz="1200" dirty="0"/>
              <a:t>, S</a:t>
            </a:r>
            <a:r>
              <a:rPr lang="en-US" sz="1200" dirty="0" err="1"/>
              <a:t>epsis</a:t>
            </a:r>
            <a:endParaRPr lang="en-US" sz="1200" dirty="0"/>
          </a:p>
        </p:txBody>
      </p:sp>
      <p:sp>
        <p:nvSpPr>
          <p:cNvPr id="14" name="TextovéPole 13">
            <a:extLst>
              <a:ext uri="{FF2B5EF4-FFF2-40B4-BE49-F238E27FC236}">
                <a16:creationId xmlns:a16="http://schemas.microsoft.com/office/drawing/2014/main" id="{6B535E80-6B9C-48D4-A249-D6D18B83A8FD}"/>
              </a:ext>
            </a:extLst>
          </p:cNvPr>
          <p:cNvSpPr txBox="1"/>
          <p:nvPr/>
        </p:nvSpPr>
        <p:spPr>
          <a:xfrm>
            <a:off x="7431185" y="1366048"/>
            <a:ext cx="1194248" cy="461665"/>
          </a:xfrm>
          <a:prstGeom prst="rect">
            <a:avLst/>
          </a:prstGeom>
          <a:solidFill>
            <a:srgbClr val="F9DFCB"/>
          </a:solidFill>
        </p:spPr>
        <p:txBody>
          <a:bodyPr wrap="square" rtlCol="0">
            <a:spAutoFit/>
          </a:bodyPr>
          <a:lstStyle/>
          <a:p>
            <a:pPr algn="ctr"/>
            <a:r>
              <a:rPr lang="cs-CZ" sz="1200" dirty="0"/>
              <a:t>Angiotenzin I</a:t>
            </a:r>
          </a:p>
          <a:p>
            <a:pPr algn="ctr"/>
            <a:r>
              <a:rPr lang="cs-CZ" sz="1200" dirty="0"/>
              <a:t>(</a:t>
            </a:r>
            <a:r>
              <a:rPr lang="cs-CZ" sz="1200" dirty="0" err="1"/>
              <a:t>Ang</a:t>
            </a:r>
            <a:r>
              <a:rPr lang="cs-CZ" sz="1200" dirty="0"/>
              <a:t> 1-10)</a:t>
            </a:r>
          </a:p>
        </p:txBody>
      </p:sp>
      <p:sp>
        <p:nvSpPr>
          <p:cNvPr id="15" name="TextovéPole 14">
            <a:extLst>
              <a:ext uri="{FF2B5EF4-FFF2-40B4-BE49-F238E27FC236}">
                <a16:creationId xmlns:a16="http://schemas.microsoft.com/office/drawing/2014/main" id="{C9C22F2D-EA6B-47D5-AFE3-AFAB2F365664}"/>
              </a:ext>
            </a:extLst>
          </p:cNvPr>
          <p:cNvSpPr txBox="1"/>
          <p:nvPr/>
        </p:nvSpPr>
        <p:spPr>
          <a:xfrm>
            <a:off x="7423093" y="2459502"/>
            <a:ext cx="1194248" cy="461665"/>
          </a:xfrm>
          <a:prstGeom prst="rect">
            <a:avLst/>
          </a:prstGeom>
          <a:solidFill>
            <a:srgbClr val="F9DFCB"/>
          </a:solidFill>
        </p:spPr>
        <p:txBody>
          <a:bodyPr wrap="square" rtlCol="0">
            <a:spAutoFit/>
          </a:bodyPr>
          <a:lstStyle/>
          <a:p>
            <a:pPr algn="ctr"/>
            <a:r>
              <a:rPr lang="cs-CZ" sz="1200" dirty="0"/>
              <a:t>Angiotenzin II</a:t>
            </a:r>
          </a:p>
          <a:p>
            <a:pPr algn="ctr"/>
            <a:r>
              <a:rPr lang="cs-CZ" sz="1200" dirty="0"/>
              <a:t>(</a:t>
            </a:r>
            <a:r>
              <a:rPr lang="cs-CZ" sz="1200" dirty="0" err="1"/>
              <a:t>Ang</a:t>
            </a:r>
            <a:r>
              <a:rPr lang="cs-CZ" sz="1200" dirty="0"/>
              <a:t> 1-8)</a:t>
            </a:r>
          </a:p>
        </p:txBody>
      </p:sp>
      <p:sp>
        <p:nvSpPr>
          <p:cNvPr id="16" name="TextovéPole 15">
            <a:extLst>
              <a:ext uri="{FF2B5EF4-FFF2-40B4-BE49-F238E27FC236}">
                <a16:creationId xmlns:a16="http://schemas.microsoft.com/office/drawing/2014/main" id="{497A897D-5BE8-444D-B5EE-B226FBBFA950}"/>
              </a:ext>
            </a:extLst>
          </p:cNvPr>
          <p:cNvSpPr txBox="1"/>
          <p:nvPr/>
        </p:nvSpPr>
        <p:spPr>
          <a:xfrm>
            <a:off x="7423093" y="1395482"/>
            <a:ext cx="1194248" cy="461665"/>
          </a:xfrm>
          <a:prstGeom prst="rect">
            <a:avLst/>
          </a:prstGeom>
          <a:solidFill>
            <a:srgbClr val="F9DFCB"/>
          </a:solidFill>
        </p:spPr>
        <p:txBody>
          <a:bodyPr wrap="square" rtlCol="0">
            <a:spAutoFit/>
          </a:bodyPr>
          <a:lstStyle/>
          <a:p>
            <a:pPr algn="ctr"/>
            <a:r>
              <a:rPr lang="cs-CZ" sz="1200" dirty="0"/>
              <a:t>Angiotensin I</a:t>
            </a:r>
          </a:p>
          <a:p>
            <a:pPr algn="ctr"/>
            <a:r>
              <a:rPr lang="cs-CZ" sz="1200" dirty="0"/>
              <a:t>(</a:t>
            </a:r>
            <a:r>
              <a:rPr lang="cs-CZ" sz="1200" dirty="0" err="1"/>
              <a:t>Ang</a:t>
            </a:r>
            <a:r>
              <a:rPr lang="cs-CZ" sz="1200" dirty="0"/>
              <a:t> 1-10)</a:t>
            </a:r>
          </a:p>
        </p:txBody>
      </p:sp>
      <p:sp>
        <p:nvSpPr>
          <p:cNvPr id="17" name="TextovéPole 16">
            <a:extLst>
              <a:ext uri="{FF2B5EF4-FFF2-40B4-BE49-F238E27FC236}">
                <a16:creationId xmlns:a16="http://schemas.microsoft.com/office/drawing/2014/main" id="{29F1F3E2-71F9-402A-A47E-F480140FE4C5}"/>
              </a:ext>
            </a:extLst>
          </p:cNvPr>
          <p:cNvSpPr txBox="1"/>
          <p:nvPr/>
        </p:nvSpPr>
        <p:spPr>
          <a:xfrm>
            <a:off x="7431185" y="2480740"/>
            <a:ext cx="1194248" cy="461665"/>
          </a:xfrm>
          <a:prstGeom prst="rect">
            <a:avLst/>
          </a:prstGeom>
          <a:solidFill>
            <a:srgbClr val="F9DFCB"/>
          </a:solidFill>
        </p:spPr>
        <p:txBody>
          <a:bodyPr wrap="square" rtlCol="0">
            <a:spAutoFit/>
          </a:bodyPr>
          <a:lstStyle/>
          <a:p>
            <a:pPr algn="ctr"/>
            <a:r>
              <a:rPr lang="cs-CZ" sz="1200" dirty="0"/>
              <a:t>Angiotensin II</a:t>
            </a:r>
          </a:p>
          <a:p>
            <a:pPr algn="ctr"/>
            <a:r>
              <a:rPr lang="cs-CZ" sz="1200" dirty="0"/>
              <a:t>(</a:t>
            </a:r>
            <a:r>
              <a:rPr lang="cs-CZ" sz="1200" dirty="0" err="1"/>
              <a:t>Ang</a:t>
            </a:r>
            <a:r>
              <a:rPr lang="cs-CZ" sz="1200" dirty="0"/>
              <a:t> 1-8)</a:t>
            </a:r>
          </a:p>
        </p:txBody>
      </p:sp>
      <p:sp>
        <p:nvSpPr>
          <p:cNvPr id="18" name="TextovéPole 17">
            <a:extLst>
              <a:ext uri="{FF2B5EF4-FFF2-40B4-BE49-F238E27FC236}">
                <a16:creationId xmlns:a16="http://schemas.microsoft.com/office/drawing/2014/main" id="{DEC94380-D1BE-4C27-93A1-564753ECA36E}"/>
              </a:ext>
            </a:extLst>
          </p:cNvPr>
          <p:cNvSpPr txBox="1"/>
          <p:nvPr/>
        </p:nvSpPr>
        <p:spPr>
          <a:xfrm>
            <a:off x="5396039" y="6032145"/>
            <a:ext cx="1399922" cy="276999"/>
          </a:xfrm>
          <a:prstGeom prst="rect">
            <a:avLst/>
          </a:prstGeom>
          <a:solidFill>
            <a:srgbClr val="BEE0DF"/>
          </a:solidFill>
          <a:ln>
            <a:solidFill>
              <a:srgbClr val="BEE0DF"/>
            </a:solidFill>
          </a:ln>
        </p:spPr>
        <p:txBody>
          <a:bodyPr wrap="square" rtlCol="0">
            <a:spAutoFit/>
          </a:bodyPr>
          <a:lstStyle/>
          <a:p>
            <a:pPr algn="ctr"/>
            <a:r>
              <a:rPr lang="cs-CZ" sz="1200" dirty="0"/>
              <a:t>Ochrana plic</a:t>
            </a:r>
          </a:p>
        </p:txBody>
      </p:sp>
      <p:sp>
        <p:nvSpPr>
          <p:cNvPr id="19" name="TextovéPole 18">
            <a:extLst>
              <a:ext uri="{FF2B5EF4-FFF2-40B4-BE49-F238E27FC236}">
                <a16:creationId xmlns:a16="http://schemas.microsoft.com/office/drawing/2014/main" id="{90CE5010-7665-4EB0-A000-57450D12D50E}"/>
              </a:ext>
            </a:extLst>
          </p:cNvPr>
          <p:cNvSpPr txBox="1"/>
          <p:nvPr/>
        </p:nvSpPr>
        <p:spPr>
          <a:xfrm>
            <a:off x="5368312" y="6024219"/>
            <a:ext cx="1399922" cy="276999"/>
          </a:xfrm>
          <a:prstGeom prst="rect">
            <a:avLst/>
          </a:prstGeom>
          <a:solidFill>
            <a:srgbClr val="BEE0DF"/>
          </a:solidFill>
          <a:ln>
            <a:solidFill>
              <a:srgbClr val="BEE0DF"/>
            </a:solidFill>
          </a:ln>
        </p:spPr>
        <p:txBody>
          <a:bodyPr wrap="square" rtlCol="0">
            <a:spAutoFit/>
          </a:bodyPr>
          <a:lstStyle/>
          <a:p>
            <a:pPr algn="ctr"/>
            <a:r>
              <a:rPr lang="cs-CZ" sz="1200" dirty="0" err="1"/>
              <a:t>Lung</a:t>
            </a:r>
            <a:r>
              <a:rPr lang="cs-CZ" sz="1200" dirty="0"/>
              <a:t> </a:t>
            </a:r>
            <a:r>
              <a:rPr lang="cs-CZ" sz="1200" dirty="0" err="1"/>
              <a:t>protection</a:t>
            </a:r>
            <a:endParaRPr lang="cs-CZ" sz="1200" dirty="0"/>
          </a:p>
        </p:txBody>
      </p:sp>
      <p:sp>
        <p:nvSpPr>
          <p:cNvPr id="21" name="TextovéPole 20">
            <a:extLst>
              <a:ext uri="{FF2B5EF4-FFF2-40B4-BE49-F238E27FC236}">
                <a16:creationId xmlns:a16="http://schemas.microsoft.com/office/drawing/2014/main" id="{E4D31BB5-2219-4A0B-B2B7-8C3EC1DB2C47}"/>
              </a:ext>
            </a:extLst>
          </p:cNvPr>
          <p:cNvSpPr txBox="1"/>
          <p:nvPr/>
        </p:nvSpPr>
        <p:spPr>
          <a:xfrm>
            <a:off x="5368312" y="4579536"/>
            <a:ext cx="1399922" cy="830997"/>
          </a:xfrm>
          <a:prstGeom prst="rect">
            <a:avLst/>
          </a:prstGeom>
          <a:solidFill>
            <a:srgbClr val="CFE9E7"/>
          </a:solidFill>
        </p:spPr>
        <p:txBody>
          <a:bodyPr wrap="square" rtlCol="0">
            <a:spAutoFit/>
          </a:bodyPr>
          <a:lstStyle/>
          <a:p>
            <a:pPr algn="ctr"/>
            <a:r>
              <a:rPr lang="cs-CZ" sz="1200" dirty="0"/>
              <a:t>antioxidační, protizánětlivý, </a:t>
            </a:r>
            <a:r>
              <a:rPr lang="cs-CZ" sz="1200" dirty="0" err="1"/>
              <a:t>vazodilatační</a:t>
            </a:r>
            <a:r>
              <a:rPr lang="cs-CZ" sz="1200" dirty="0"/>
              <a:t>, </a:t>
            </a:r>
            <a:r>
              <a:rPr lang="cs-CZ" sz="1200" dirty="0" err="1"/>
              <a:t>antifibrotický</a:t>
            </a:r>
            <a:endParaRPr lang="cs-CZ" sz="1200" dirty="0"/>
          </a:p>
        </p:txBody>
      </p:sp>
      <p:sp>
        <p:nvSpPr>
          <p:cNvPr id="22" name="TextovéPole 21">
            <a:extLst>
              <a:ext uri="{FF2B5EF4-FFF2-40B4-BE49-F238E27FC236}">
                <a16:creationId xmlns:a16="http://schemas.microsoft.com/office/drawing/2014/main" id="{9F045858-B3C4-4F5A-B738-495613E95334}"/>
              </a:ext>
            </a:extLst>
          </p:cNvPr>
          <p:cNvSpPr txBox="1"/>
          <p:nvPr/>
        </p:nvSpPr>
        <p:spPr>
          <a:xfrm>
            <a:off x="5368312" y="4591494"/>
            <a:ext cx="1399922" cy="830997"/>
          </a:xfrm>
          <a:prstGeom prst="rect">
            <a:avLst/>
          </a:prstGeom>
          <a:solidFill>
            <a:srgbClr val="CFE9E7"/>
          </a:solidFill>
        </p:spPr>
        <p:txBody>
          <a:bodyPr wrap="square" rtlCol="0">
            <a:spAutoFit/>
          </a:bodyPr>
          <a:lstStyle/>
          <a:p>
            <a:pPr algn="ctr"/>
            <a:r>
              <a:rPr lang="cs-CZ" sz="1200" dirty="0"/>
              <a:t>antioxidant, </a:t>
            </a:r>
          </a:p>
          <a:p>
            <a:pPr algn="ctr"/>
            <a:r>
              <a:rPr lang="cs-CZ" sz="1200" dirty="0"/>
              <a:t>anti-</a:t>
            </a:r>
            <a:r>
              <a:rPr lang="cs-CZ" sz="1200" dirty="0" err="1"/>
              <a:t>inflammatory</a:t>
            </a:r>
            <a:r>
              <a:rPr lang="cs-CZ" sz="1200" dirty="0"/>
              <a:t>, </a:t>
            </a:r>
            <a:r>
              <a:rPr lang="cs-CZ" sz="1200" dirty="0" err="1"/>
              <a:t>vasodilation</a:t>
            </a:r>
            <a:r>
              <a:rPr lang="cs-CZ" sz="1200" dirty="0"/>
              <a:t>, </a:t>
            </a:r>
            <a:r>
              <a:rPr lang="cs-CZ" sz="1200" dirty="0" err="1"/>
              <a:t>antifibrotic</a:t>
            </a:r>
            <a:endParaRPr lang="cs-CZ" sz="1200" dirty="0"/>
          </a:p>
        </p:txBody>
      </p:sp>
      <p:sp>
        <p:nvSpPr>
          <p:cNvPr id="2" name="Obdélník 1">
            <a:extLst>
              <a:ext uri="{FF2B5EF4-FFF2-40B4-BE49-F238E27FC236}">
                <a16:creationId xmlns:a16="http://schemas.microsoft.com/office/drawing/2014/main" id="{A76AD702-8DDC-4ABD-9664-83E1253E5213}"/>
              </a:ext>
            </a:extLst>
          </p:cNvPr>
          <p:cNvSpPr/>
          <p:nvPr/>
        </p:nvSpPr>
        <p:spPr>
          <a:xfrm>
            <a:off x="1132556" y="533787"/>
            <a:ext cx="3980387" cy="6108377"/>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ovéPole 19">
            <a:extLst>
              <a:ext uri="{FF2B5EF4-FFF2-40B4-BE49-F238E27FC236}">
                <a16:creationId xmlns:a16="http://schemas.microsoft.com/office/drawing/2014/main" id="{75B91D90-CA07-464B-BECF-0AB856E3ABF5}"/>
              </a:ext>
            </a:extLst>
          </p:cNvPr>
          <p:cNvSpPr txBox="1"/>
          <p:nvPr/>
        </p:nvSpPr>
        <p:spPr>
          <a:xfrm>
            <a:off x="9500717" y="24233"/>
            <a:ext cx="2691283" cy="2400657"/>
          </a:xfrm>
          <a:prstGeom prst="rect">
            <a:avLst/>
          </a:prstGeom>
          <a:noFill/>
        </p:spPr>
        <p:txBody>
          <a:bodyPr wrap="square" rtlCol="0">
            <a:spAutoFit/>
          </a:bodyPr>
          <a:lstStyle/>
          <a:p>
            <a:r>
              <a:rPr lang="cs-CZ" sz="2400" b="1" dirty="0">
                <a:solidFill>
                  <a:srgbClr val="FF0000"/>
                </a:solidFill>
              </a:rPr>
              <a:t>RAS </a:t>
            </a:r>
            <a:r>
              <a:rPr lang="cs-CZ" sz="2400" b="1" dirty="0" err="1">
                <a:solidFill>
                  <a:srgbClr val="FF0000"/>
                </a:solidFill>
              </a:rPr>
              <a:t>system</a:t>
            </a:r>
            <a:r>
              <a:rPr lang="cs-CZ" sz="2400" b="1" dirty="0">
                <a:solidFill>
                  <a:srgbClr val="FF0000"/>
                </a:solidFill>
              </a:rPr>
              <a:t>:</a:t>
            </a:r>
          </a:p>
          <a:p>
            <a:endParaRPr lang="cs-CZ" dirty="0">
              <a:solidFill>
                <a:schemeClr val="accent1"/>
              </a:solidFill>
            </a:endParaRPr>
          </a:p>
          <a:p>
            <a:pPr lvl="1"/>
            <a:r>
              <a:rPr lang="cs-CZ" dirty="0" err="1">
                <a:solidFill>
                  <a:schemeClr val="accent1"/>
                </a:solidFill>
              </a:rPr>
              <a:t>Volume</a:t>
            </a:r>
            <a:r>
              <a:rPr lang="cs-CZ" dirty="0">
                <a:solidFill>
                  <a:schemeClr val="accent1"/>
                </a:solidFill>
              </a:rPr>
              <a:t> and </a:t>
            </a:r>
            <a:r>
              <a:rPr lang="cs-CZ" dirty="0" err="1">
                <a:solidFill>
                  <a:schemeClr val="accent1"/>
                </a:solidFill>
              </a:rPr>
              <a:t>blood</a:t>
            </a:r>
            <a:r>
              <a:rPr lang="cs-CZ" dirty="0">
                <a:solidFill>
                  <a:schemeClr val="accent1"/>
                </a:solidFill>
              </a:rPr>
              <a:t> </a:t>
            </a:r>
            <a:r>
              <a:rPr lang="cs-CZ" dirty="0" err="1">
                <a:solidFill>
                  <a:schemeClr val="accent1"/>
                </a:solidFill>
              </a:rPr>
              <a:t>pressure</a:t>
            </a:r>
            <a:r>
              <a:rPr lang="cs-CZ" dirty="0">
                <a:solidFill>
                  <a:schemeClr val="accent1"/>
                </a:solidFill>
              </a:rPr>
              <a:t> </a:t>
            </a:r>
            <a:r>
              <a:rPr lang="cs-CZ" dirty="0" err="1">
                <a:solidFill>
                  <a:schemeClr val="accent1"/>
                </a:solidFill>
              </a:rPr>
              <a:t>homeostasis</a:t>
            </a:r>
            <a:endParaRPr lang="cs-CZ" dirty="0">
              <a:solidFill>
                <a:schemeClr val="accent1"/>
              </a:solidFill>
            </a:endParaRPr>
          </a:p>
          <a:p>
            <a:pPr lvl="1"/>
            <a:endParaRPr lang="cs-CZ" dirty="0">
              <a:solidFill>
                <a:schemeClr val="accent1"/>
              </a:solidFill>
            </a:endParaRPr>
          </a:p>
          <a:p>
            <a:pPr lvl="1"/>
            <a:r>
              <a:rPr lang="cs-CZ" dirty="0" err="1">
                <a:solidFill>
                  <a:schemeClr val="accent1"/>
                </a:solidFill>
              </a:rPr>
              <a:t>Inflamantory</a:t>
            </a:r>
            <a:r>
              <a:rPr lang="cs-CZ" dirty="0">
                <a:solidFill>
                  <a:schemeClr val="accent1"/>
                </a:solidFill>
              </a:rPr>
              <a:t> and </a:t>
            </a:r>
            <a:r>
              <a:rPr lang="cs-CZ" dirty="0" err="1">
                <a:solidFill>
                  <a:schemeClr val="accent1"/>
                </a:solidFill>
              </a:rPr>
              <a:t>antiinflamantory</a:t>
            </a:r>
            <a:r>
              <a:rPr lang="cs-CZ" dirty="0">
                <a:solidFill>
                  <a:schemeClr val="accent1"/>
                </a:solidFill>
              </a:rPr>
              <a:t> </a:t>
            </a:r>
            <a:r>
              <a:rPr lang="cs-CZ" dirty="0" err="1">
                <a:solidFill>
                  <a:schemeClr val="accent1"/>
                </a:solidFill>
              </a:rPr>
              <a:t>homeostasis</a:t>
            </a:r>
            <a:endParaRPr lang="en-US" dirty="0">
              <a:solidFill>
                <a:schemeClr val="accent1"/>
              </a:solidFill>
            </a:endParaRPr>
          </a:p>
        </p:txBody>
      </p:sp>
      <p:sp>
        <p:nvSpPr>
          <p:cNvPr id="3" name="Ovál 2">
            <a:extLst>
              <a:ext uri="{FF2B5EF4-FFF2-40B4-BE49-F238E27FC236}">
                <a16:creationId xmlns:a16="http://schemas.microsoft.com/office/drawing/2014/main" id="{D13F6388-D25A-4653-A0CC-11BF1ECE32B0}"/>
              </a:ext>
            </a:extLst>
          </p:cNvPr>
          <p:cNvSpPr/>
          <p:nvPr/>
        </p:nvSpPr>
        <p:spPr>
          <a:xfrm>
            <a:off x="6398519" y="1935558"/>
            <a:ext cx="599351" cy="276999"/>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dirty="0"/>
              <a:t>ACE</a:t>
            </a:r>
            <a:endParaRPr lang="en-US" sz="1100" dirty="0"/>
          </a:p>
        </p:txBody>
      </p:sp>
      <p:cxnSp>
        <p:nvCxnSpPr>
          <p:cNvPr id="8" name="Přímá spojnice se šipkou 7">
            <a:extLst>
              <a:ext uri="{FF2B5EF4-FFF2-40B4-BE49-F238E27FC236}">
                <a16:creationId xmlns:a16="http://schemas.microsoft.com/office/drawing/2014/main" id="{8B79E2CF-33E7-466A-81BC-FBD9813A11B7}"/>
              </a:ext>
            </a:extLst>
          </p:cNvPr>
          <p:cNvCxnSpPr/>
          <p:nvPr/>
        </p:nvCxnSpPr>
        <p:spPr>
          <a:xfrm>
            <a:off x="6382235" y="1857147"/>
            <a:ext cx="0" cy="70038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1568696"/>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AA830DD-0B7A-43B7-A294-4A479B3D8C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355" y="12073"/>
            <a:ext cx="8251268" cy="6693841"/>
          </a:xfrm>
          <a:prstGeom prst="rect">
            <a:avLst/>
          </a:prstGeom>
          <a:noFill/>
          <a:extLst>
            <a:ext uri="{909E8E84-426E-40DD-AFC4-6F175D3DCCD1}">
              <a14:hiddenFill xmlns:a14="http://schemas.microsoft.com/office/drawing/2010/main">
                <a:solidFill>
                  <a:srgbClr val="FFFFFF"/>
                </a:solidFill>
              </a14:hiddenFill>
            </a:ext>
          </a:extLst>
        </p:spPr>
      </p:pic>
      <p:sp>
        <p:nvSpPr>
          <p:cNvPr id="5" name="Ovál 4">
            <a:extLst>
              <a:ext uri="{FF2B5EF4-FFF2-40B4-BE49-F238E27FC236}">
                <a16:creationId xmlns:a16="http://schemas.microsoft.com/office/drawing/2014/main" id="{A9780EE6-02BF-417F-82A7-9A9C5D45E9A7}"/>
              </a:ext>
            </a:extLst>
          </p:cNvPr>
          <p:cNvSpPr/>
          <p:nvPr/>
        </p:nvSpPr>
        <p:spPr>
          <a:xfrm>
            <a:off x="7135148" y="166212"/>
            <a:ext cx="1836892" cy="943249"/>
          </a:xfrm>
          <a:prstGeom prst="ellipse">
            <a:avLst/>
          </a:prstGeom>
          <a:solidFill>
            <a:srgbClr val="CCE2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ovéPole 3">
            <a:extLst>
              <a:ext uri="{FF2B5EF4-FFF2-40B4-BE49-F238E27FC236}">
                <a16:creationId xmlns:a16="http://schemas.microsoft.com/office/drawing/2014/main" id="{69816117-6FB5-4C80-B582-90622CB171F0}"/>
              </a:ext>
            </a:extLst>
          </p:cNvPr>
          <p:cNvSpPr txBox="1"/>
          <p:nvPr/>
        </p:nvSpPr>
        <p:spPr>
          <a:xfrm>
            <a:off x="7539238" y="344436"/>
            <a:ext cx="1086195" cy="646331"/>
          </a:xfrm>
          <a:prstGeom prst="rect">
            <a:avLst/>
          </a:prstGeom>
          <a:solidFill>
            <a:srgbClr val="CCE2F8"/>
          </a:solidFill>
        </p:spPr>
        <p:txBody>
          <a:bodyPr wrap="none" rtlCol="0">
            <a:spAutoFit/>
          </a:bodyPr>
          <a:lstStyle/>
          <a:p>
            <a:pPr algn="ctr"/>
            <a:r>
              <a:rPr lang="cs-CZ" sz="1200" dirty="0"/>
              <a:t>Poškození plic </a:t>
            </a:r>
          </a:p>
          <a:p>
            <a:pPr algn="ctr"/>
            <a:r>
              <a:rPr lang="cs-CZ" sz="1200" dirty="0"/>
              <a:t>např. infekcí,</a:t>
            </a:r>
          </a:p>
          <a:p>
            <a:pPr algn="ctr"/>
            <a:r>
              <a:rPr lang="cs-CZ" sz="1200" dirty="0"/>
              <a:t>Sepse</a:t>
            </a:r>
            <a:endParaRPr lang="en-US" sz="1200" dirty="0"/>
          </a:p>
        </p:txBody>
      </p:sp>
      <p:sp>
        <p:nvSpPr>
          <p:cNvPr id="7" name="TextovéPole 6">
            <a:extLst>
              <a:ext uri="{FF2B5EF4-FFF2-40B4-BE49-F238E27FC236}">
                <a16:creationId xmlns:a16="http://schemas.microsoft.com/office/drawing/2014/main" id="{DD04B1A0-CA56-43C3-94D7-BCA3D8B59212}"/>
              </a:ext>
            </a:extLst>
          </p:cNvPr>
          <p:cNvSpPr txBox="1"/>
          <p:nvPr/>
        </p:nvSpPr>
        <p:spPr>
          <a:xfrm>
            <a:off x="7321268" y="4526464"/>
            <a:ext cx="1399922" cy="1015663"/>
          </a:xfrm>
          <a:prstGeom prst="rect">
            <a:avLst/>
          </a:prstGeom>
          <a:solidFill>
            <a:srgbClr val="F9DFCB"/>
          </a:solidFill>
        </p:spPr>
        <p:txBody>
          <a:bodyPr wrap="square" rtlCol="0">
            <a:spAutoFit/>
          </a:bodyPr>
          <a:lstStyle/>
          <a:p>
            <a:pPr algn="ctr"/>
            <a:r>
              <a:rPr lang="cs-CZ" sz="1200" dirty="0" err="1"/>
              <a:t>prooxidační</a:t>
            </a:r>
            <a:r>
              <a:rPr lang="cs-CZ" sz="1200" dirty="0"/>
              <a:t>, prozánětlivý, vazokonstrikce, prosakování cév, </a:t>
            </a:r>
            <a:r>
              <a:rPr lang="cs-CZ" sz="1200" dirty="0" err="1"/>
              <a:t>profibrotický</a:t>
            </a:r>
            <a:endParaRPr lang="cs-CZ" sz="1200" dirty="0"/>
          </a:p>
        </p:txBody>
      </p:sp>
      <p:sp>
        <p:nvSpPr>
          <p:cNvPr id="10" name="TextovéPole 9">
            <a:extLst>
              <a:ext uri="{FF2B5EF4-FFF2-40B4-BE49-F238E27FC236}">
                <a16:creationId xmlns:a16="http://schemas.microsoft.com/office/drawing/2014/main" id="{6A472FD8-B53E-4910-A3B9-092940818217}"/>
              </a:ext>
            </a:extLst>
          </p:cNvPr>
          <p:cNvSpPr txBox="1"/>
          <p:nvPr/>
        </p:nvSpPr>
        <p:spPr>
          <a:xfrm>
            <a:off x="7293541" y="4551296"/>
            <a:ext cx="1399922" cy="1015663"/>
          </a:xfrm>
          <a:prstGeom prst="rect">
            <a:avLst/>
          </a:prstGeom>
          <a:solidFill>
            <a:srgbClr val="F9DFCB"/>
          </a:solidFill>
        </p:spPr>
        <p:txBody>
          <a:bodyPr wrap="square" rtlCol="0">
            <a:spAutoFit/>
          </a:bodyPr>
          <a:lstStyle/>
          <a:p>
            <a:pPr algn="ctr"/>
            <a:r>
              <a:rPr lang="cs-CZ" sz="1200" dirty="0" err="1"/>
              <a:t>prooxidative</a:t>
            </a:r>
            <a:r>
              <a:rPr lang="cs-CZ" sz="1200" dirty="0"/>
              <a:t>, </a:t>
            </a:r>
            <a:r>
              <a:rPr lang="cs-CZ" sz="1200" dirty="0" err="1"/>
              <a:t>proinflammatory</a:t>
            </a:r>
            <a:r>
              <a:rPr lang="cs-CZ" sz="1200" dirty="0"/>
              <a:t>, </a:t>
            </a:r>
            <a:r>
              <a:rPr lang="cs-CZ" sz="1200" dirty="0" err="1"/>
              <a:t>vasoconstriction</a:t>
            </a:r>
            <a:r>
              <a:rPr lang="cs-CZ" sz="1200" dirty="0"/>
              <a:t>, </a:t>
            </a:r>
            <a:r>
              <a:rPr lang="cs-CZ" sz="1200" dirty="0" err="1"/>
              <a:t>vascular</a:t>
            </a:r>
            <a:r>
              <a:rPr lang="cs-CZ" sz="1200" dirty="0"/>
              <a:t> </a:t>
            </a:r>
            <a:r>
              <a:rPr lang="cs-CZ" sz="1200" dirty="0" err="1"/>
              <a:t>leakage</a:t>
            </a:r>
            <a:r>
              <a:rPr lang="cs-CZ" sz="1200" dirty="0"/>
              <a:t>, </a:t>
            </a:r>
            <a:r>
              <a:rPr lang="cs-CZ" sz="1200" dirty="0" err="1"/>
              <a:t>profibrotic</a:t>
            </a:r>
            <a:endParaRPr lang="cs-CZ" sz="1200" dirty="0"/>
          </a:p>
        </p:txBody>
      </p:sp>
      <p:sp>
        <p:nvSpPr>
          <p:cNvPr id="11" name="TextovéPole 10">
            <a:extLst>
              <a:ext uri="{FF2B5EF4-FFF2-40B4-BE49-F238E27FC236}">
                <a16:creationId xmlns:a16="http://schemas.microsoft.com/office/drawing/2014/main" id="{E2D94849-69CE-46BF-B2D0-03218B523FE4}"/>
              </a:ext>
            </a:extLst>
          </p:cNvPr>
          <p:cNvSpPr txBox="1"/>
          <p:nvPr/>
        </p:nvSpPr>
        <p:spPr>
          <a:xfrm>
            <a:off x="7321268" y="5963829"/>
            <a:ext cx="1399922" cy="276999"/>
          </a:xfrm>
          <a:prstGeom prst="rect">
            <a:avLst/>
          </a:prstGeom>
          <a:solidFill>
            <a:srgbClr val="ECAA88"/>
          </a:solidFill>
        </p:spPr>
        <p:txBody>
          <a:bodyPr wrap="square" rtlCol="0">
            <a:spAutoFit/>
          </a:bodyPr>
          <a:lstStyle/>
          <a:p>
            <a:pPr algn="ctr"/>
            <a:r>
              <a:rPr lang="cs-CZ" sz="1200" dirty="0"/>
              <a:t>Poškození plic</a:t>
            </a:r>
          </a:p>
        </p:txBody>
      </p:sp>
      <p:sp>
        <p:nvSpPr>
          <p:cNvPr id="12" name="TextovéPole 11">
            <a:extLst>
              <a:ext uri="{FF2B5EF4-FFF2-40B4-BE49-F238E27FC236}">
                <a16:creationId xmlns:a16="http://schemas.microsoft.com/office/drawing/2014/main" id="{02F48F79-A2F0-4C84-8B0C-A25C34A9B0DE}"/>
              </a:ext>
            </a:extLst>
          </p:cNvPr>
          <p:cNvSpPr txBox="1"/>
          <p:nvPr/>
        </p:nvSpPr>
        <p:spPr>
          <a:xfrm>
            <a:off x="7293541" y="6024220"/>
            <a:ext cx="1399922" cy="276999"/>
          </a:xfrm>
          <a:prstGeom prst="rect">
            <a:avLst/>
          </a:prstGeom>
          <a:solidFill>
            <a:srgbClr val="ECAA88"/>
          </a:solidFill>
        </p:spPr>
        <p:txBody>
          <a:bodyPr wrap="square" rtlCol="0">
            <a:spAutoFit/>
          </a:bodyPr>
          <a:lstStyle/>
          <a:p>
            <a:pPr algn="ctr"/>
            <a:r>
              <a:rPr lang="cs-CZ" sz="1200" dirty="0" err="1"/>
              <a:t>Lung</a:t>
            </a:r>
            <a:r>
              <a:rPr lang="cs-CZ" sz="1200" dirty="0"/>
              <a:t> </a:t>
            </a:r>
            <a:r>
              <a:rPr lang="cs-CZ" sz="1200" dirty="0" err="1"/>
              <a:t>damage</a:t>
            </a:r>
            <a:endParaRPr lang="cs-CZ" sz="1200" dirty="0"/>
          </a:p>
        </p:txBody>
      </p:sp>
      <p:sp>
        <p:nvSpPr>
          <p:cNvPr id="13" name="TextovéPole 12">
            <a:extLst>
              <a:ext uri="{FF2B5EF4-FFF2-40B4-BE49-F238E27FC236}">
                <a16:creationId xmlns:a16="http://schemas.microsoft.com/office/drawing/2014/main" id="{6A43882B-1C4F-4639-AC5E-B350D0E68D33}"/>
              </a:ext>
            </a:extLst>
          </p:cNvPr>
          <p:cNvSpPr txBox="1"/>
          <p:nvPr/>
        </p:nvSpPr>
        <p:spPr>
          <a:xfrm>
            <a:off x="7395646" y="319308"/>
            <a:ext cx="1321025" cy="646331"/>
          </a:xfrm>
          <a:prstGeom prst="rect">
            <a:avLst/>
          </a:prstGeom>
          <a:solidFill>
            <a:srgbClr val="CCE2F8"/>
          </a:solidFill>
        </p:spPr>
        <p:txBody>
          <a:bodyPr wrap="square" rtlCol="0">
            <a:spAutoFit/>
          </a:bodyPr>
          <a:lstStyle/>
          <a:p>
            <a:pPr algn="ctr"/>
            <a:r>
              <a:rPr lang="en-US" sz="1200" dirty="0"/>
              <a:t>Lung damage e.g. through infection</a:t>
            </a:r>
            <a:r>
              <a:rPr lang="cs-CZ" sz="1200" dirty="0"/>
              <a:t>, S</a:t>
            </a:r>
            <a:r>
              <a:rPr lang="en-US" sz="1200" dirty="0" err="1"/>
              <a:t>epsis</a:t>
            </a:r>
            <a:endParaRPr lang="en-US" sz="1200" dirty="0"/>
          </a:p>
        </p:txBody>
      </p:sp>
      <p:sp>
        <p:nvSpPr>
          <p:cNvPr id="14" name="TextovéPole 13">
            <a:extLst>
              <a:ext uri="{FF2B5EF4-FFF2-40B4-BE49-F238E27FC236}">
                <a16:creationId xmlns:a16="http://schemas.microsoft.com/office/drawing/2014/main" id="{6B535E80-6B9C-48D4-A249-D6D18B83A8FD}"/>
              </a:ext>
            </a:extLst>
          </p:cNvPr>
          <p:cNvSpPr txBox="1"/>
          <p:nvPr/>
        </p:nvSpPr>
        <p:spPr>
          <a:xfrm>
            <a:off x="7431185" y="1366048"/>
            <a:ext cx="1194248" cy="461665"/>
          </a:xfrm>
          <a:prstGeom prst="rect">
            <a:avLst/>
          </a:prstGeom>
          <a:solidFill>
            <a:srgbClr val="F9DFCB"/>
          </a:solidFill>
        </p:spPr>
        <p:txBody>
          <a:bodyPr wrap="square" rtlCol="0">
            <a:spAutoFit/>
          </a:bodyPr>
          <a:lstStyle/>
          <a:p>
            <a:pPr algn="ctr"/>
            <a:r>
              <a:rPr lang="cs-CZ" sz="1200" dirty="0"/>
              <a:t>Angiotenzin I</a:t>
            </a:r>
          </a:p>
          <a:p>
            <a:pPr algn="ctr"/>
            <a:r>
              <a:rPr lang="cs-CZ" sz="1200" dirty="0"/>
              <a:t>(</a:t>
            </a:r>
            <a:r>
              <a:rPr lang="cs-CZ" sz="1200" dirty="0" err="1"/>
              <a:t>Ang</a:t>
            </a:r>
            <a:r>
              <a:rPr lang="cs-CZ" sz="1200" dirty="0"/>
              <a:t> 1-10)</a:t>
            </a:r>
          </a:p>
        </p:txBody>
      </p:sp>
      <p:sp>
        <p:nvSpPr>
          <p:cNvPr id="15" name="TextovéPole 14">
            <a:extLst>
              <a:ext uri="{FF2B5EF4-FFF2-40B4-BE49-F238E27FC236}">
                <a16:creationId xmlns:a16="http://schemas.microsoft.com/office/drawing/2014/main" id="{C9C22F2D-EA6B-47D5-AFE3-AFAB2F365664}"/>
              </a:ext>
            </a:extLst>
          </p:cNvPr>
          <p:cNvSpPr txBox="1"/>
          <p:nvPr/>
        </p:nvSpPr>
        <p:spPr>
          <a:xfrm>
            <a:off x="7423093" y="2459502"/>
            <a:ext cx="1194248" cy="461665"/>
          </a:xfrm>
          <a:prstGeom prst="rect">
            <a:avLst/>
          </a:prstGeom>
          <a:solidFill>
            <a:srgbClr val="F9DFCB"/>
          </a:solidFill>
        </p:spPr>
        <p:txBody>
          <a:bodyPr wrap="square" rtlCol="0">
            <a:spAutoFit/>
          </a:bodyPr>
          <a:lstStyle/>
          <a:p>
            <a:pPr algn="ctr"/>
            <a:r>
              <a:rPr lang="cs-CZ" sz="1200" dirty="0"/>
              <a:t>Angiotenzin II</a:t>
            </a:r>
          </a:p>
          <a:p>
            <a:pPr algn="ctr"/>
            <a:r>
              <a:rPr lang="cs-CZ" sz="1200" dirty="0"/>
              <a:t>(</a:t>
            </a:r>
            <a:r>
              <a:rPr lang="cs-CZ" sz="1200" dirty="0" err="1"/>
              <a:t>Ang</a:t>
            </a:r>
            <a:r>
              <a:rPr lang="cs-CZ" sz="1200" dirty="0"/>
              <a:t> 1-8)</a:t>
            </a:r>
          </a:p>
        </p:txBody>
      </p:sp>
      <p:sp>
        <p:nvSpPr>
          <p:cNvPr id="16" name="TextovéPole 15">
            <a:extLst>
              <a:ext uri="{FF2B5EF4-FFF2-40B4-BE49-F238E27FC236}">
                <a16:creationId xmlns:a16="http://schemas.microsoft.com/office/drawing/2014/main" id="{497A897D-5BE8-444D-B5EE-B226FBBFA950}"/>
              </a:ext>
            </a:extLst>
          </p:cNvPr>
          <p:cNvSpPr txBox="1"/>
          <p:nvPr/>
        </p:nvSpPr>
        <p:spPr>
          <a:xfrm>
            <a:off x="7423093" y="1395482"/>
            <a:ext cx="1194248" cy="461665"/>
          </a:xfrm>
          <a:prstGeom prst="rect">
            <a:avLst/>
          </a:prstGeom>
          <a:solidFill>
            <a:srgbClr val="F9DFCB"/>
          </a:solidFill>
        </p:spPr>
        <p:txBody>
          <a:bodyPr wrap="square" rtlCol="0">
            <a:spAutoFit/>
          </a:bodyPr>
          <a:lstStyle/>
          <a:p>
            <a:pPr algn="ctr"/>
            <a:r>
              <a:rPr lang="cs-CZ" sz="1200" dirty="0"/>
              <a:t>Angiotensin I</a:t>
            </a:r>
          </a:p>
          <a:p>
            <a:pPr algn="ctr"/>
            <a:r>
              <a:rPr lang="cs-CZ" sz="1200" dirty="0"/>
              <a:t>(</a:t>
            </a:r>
            <a:r>
              <a:rPr lang="cs-CZ" sz="1200" dirty="0" err="1"/>
              <a:t>Ang</a:t>
            </a:r>
            <a:r>
              <a:rPr lang="cs-CZ" sz="1200" dirty="0"/>
              <a:t> 1-10)</a:t>
            </a:r>
          </a:p>
        </p:txBody>
      </p:sp>
      <p:sp>
        <p:nvSpPr>
          <p:cNvPr id="18" name="TextovéPole 17">
            <a:extLst>
              <a:ext uri="{FF2B5EF4-FFF2-40B4-BE49-F238E27FC236}">
                <a16:creationId xmlns:a16="http://schemas.microsoft.com/office/drawing/2014/main" id="{DEC94380-D1BE-4C27-93A1-564753ECA36E}"/>
              </a:ext>
            </a:extLst>
          </p:cNvPr>
          <p:cNvSpPr txBox="1"/>
          <p:nvPr/>
        </p:nvSpPr>
        <p:spPr>
          <a:xfrm>
            <a:off x="5396039" y="6032145"/>
            <a:ext cx="1399922" cy="276999"/>
          </a:xfrm>
          <a:prstGeom prst="rect">
            <a:avLst/>
          </a:prstGeom>
          <a:solidFill>
            <a:srgbClr val="BEE0DF"/>
          </a:solidFill>
          <a:ln>
            <a:solidFill>
              <a:srgbClr val="BEE0DF"/>
            </a:solidFill>
          </a:ln>
        </p:spPr>
        <p:txBody>
          <a:bodyPr wrap="square" rtlCol="0">
            <a:spAutoFit/>
          </a:bodyPr>
          <a:lstStyle/>
          <a:p>
            <a:pPr algn="ctr"/>
            <a:r>
              <a:rPr lang="cs-CZ" sz="1200" dirty="0"/>
              <a:t>Ochrana plic</a:t>
            </a:r>
          </a:p>
        </p:txBody>
      </p:sp>
      <p:sp>
        <p:nvSpPr>
          <p:cNvPr id="19" name="TextovéPole 18">
            <a:extLst>
              <a:ext uri="{FF2B5EF4-FFF2-40B4-BE49-F238E27FC236}">
                <a16:creationId xmlns:a16="http://schemas.microsoft.com/office/drawing/2014/main" id="{90CE5010-7665-4EB0-A000-57450D12D50E}"/>
              </a:ext>
            </a:extLst>
          </p:cNvPr>
          <p:cNvSpPr txBox="1"/>
          <p:nvPr/>
        </p:nvSpPr>
        <p:spPr>
          <a:xfrm>
            <a:off x="5368312" y="6024219"/>
            <a:ext cx="1399922" cy="276999"/>
          </a:xfrm>
          <a:prstGeom prst="rect">
            <a:avLst/>
          </a:prstGeom>
          <a:solidFill>
            <a:srgbClr val="BEE0DF"/>
          </a:solidFill>
          <a:ln>
            <a:solidFill>
              <a:srgbClr val="BEE0DF"/>
            </a:solidFill>
          </a:ln>
        </p:spPr>
        <p:txBody>
          <a:bodyPr wrap="square" rtlCol="0">
            <a:spAutoFit/>
          </a:bodyPr>
          <a:lstStyle/>
          <a:p>
            <a:pPr algn="ctr"/>
            <a:r>
              <a:rPr lang="cs-CZ" sz="1200" dirty="0" err="1"/>
              <a:t>Lung</a:t>
            </a:r>
            <a:r>
              <a:rPr lang="cs-CZ" sz="1200" dirty="0"/>
              <a:t> </a:t>
            </a:r>
            <a:r>
              <a:rPr lang="cs-CZ" sz="1200" dirty="0" err="1"/>
              <a:t>protection</a:t>
            </a:r>
            <a:endParaRPr lang="cs-CZ" sz="1200" dirty="0"/>
          </a:p>
        </p:txBody>
      </p:sp>
      <p:sp>
        <p:nvSpPr>
          <p:cNvPr id="21" name="TextovéPole 20">
            <a:extLst>
              <a:ext uri="{FF2B5EF4-FFF2-40B4-BE49-F238E27FC236}">
                <a16:creationId xmlns:a16="http://schemas.microsoft.com/office/drawing/2014/main" id="{E4D31BB5-2219-4A0B-B2B7-8C3EC1DB2C47}"/>
              </a:ext>
            </a:extLst>
          </p:cNvPr>
          <p:cNvSpPr txBox="1"/>
          <p:nvPr/>
        </p:nvSpPr>
        <p:spPr>
          <a:xfrm>
            <a:off x="5368312" y="4579536"/>
            <a:ext cx="1399922" cy="830997"/>
          </a:xfrm>
          <a:prstGeom prst="rect">
            <a:avLst/>
          </a:prstGeom>
          <a:solidFill>
            <a:srgbClr val="CFE9E7"/>
          </a:solidFill>
        </p:spPr>
        <p:txBody>
          <a:bodyPr wrap="square" rtlCol="0">
            <a:spAutoFit/>
          </a:bodyPr>
          <a:lstStyle/>
          <a:p>
            <a:pPr algn="ctr"/>
            <a:r>
              <a:rPr lang="cs-CZ" sz="1200" dirty="0"/>
              <a:t>antioxidační, protizánětlivý, </a:t>
            </a:r>
            <a:r>
              <a:rPr lang="cs-CZ" sz="1200" dirty="0" err="1"/>
              <a:t>vazodilatační</a:t>
            </a:r>
            <a:r>
              <a:rPr lang="cs-CZ" sz="1200" dirty="0"/>
              <a:t>, </a:t>
            </a:r>
            <a:r>
              <a:rPr lang="cs-CZ" sz="1200" dirty="0" err="1"/>
              <a:t>antifibrotický</a:t>
            </a:r>
            <a:endParaRPr lang="cs-CZ" sz="1200" dirty="0"/>
          </a:p>
        </p:txBody>
      </p:sp>
      <p:sp>
        <p:nvSpPr>
          <p:cNvPr id="22" name="TextovéPole 21">
            <a:extLst>
              <a:ext uri="{FF2B5EF4-FFF2-40B4-BE49-F238E27FC236}">
                <a16:creationId xmlns:a16="http://schemas.microsoft.com/office/drawing/2014/main" id="{9F045858-B3C4-4F5A-B738-495613E95334}"/>
              </a:ext>
            </a:extLst>
          </p:cNvPr>
          <p:cNvSpPr txBox="1"/>
          <p:nvPr/>
        </p:nvSpPr>
        <p:spPr>
          <a:xfrm>
            <a:off x="5368312" y="4591494"/>
            <a:ext cx="1399922" cy="830997"/>
          </a:xfrm>
          <a:prstGeom prst="rect">
            <a:avLst/>
          </a:prstGeom>
          <a:solidFill>
            <a:srgbClr val="CFE9E7"/>
          </a:solidFill>
        </p:spPr>
        <p:txBody>
          <a:bodyPr wrap="square" rtlCol="0">
            <a:spAutoFit/>
          </a:bodyPr>
          <a:lstStyle/>
          <a:p>
            <a:pPr algn="ctr"/>
            <a:r>
              <a:rPr lang="cs-CZ" sz="1200" dirty="0"/>
              <a:t>antioxidant, </a:t>
            </a:r>
          </a:p>
          <a:p>
            <a:pPr algn="ctr"/>
            <a:r>
              <a:rPr lang="cs-CZ" sz="1200" dirty="0"/>
              <a:t>anti-</a:t>
            </a:r>
            <a:r>
              <a:rPr lang="cs-CZ" sz="1200" dirty="0" err="1"/>
              <a:t>inflammatory</a:t>
            </a:r>
            <a:r>
              <a:rPr lang="cs-CZ" sz="1200" dirty="0"/>
              <a:t>, </a:t>
            </a:r>
            <a:r>
              <a:rPr lang="cs-CZ" sz="1200" dirty="0" err="1"/>
              <a:t>vasodilation</a:t>
            </a:r>
            <a:r>
              <a:rPr lang="cs-CZ" sz="1200" dirty="0"/>
              <a:t>, </a:t>
            </a:r>
            <a:r>
              <a:rPr lang="cs-CZ" sz="1200" dirty="0" err="1"/>
              <a:t>antifibrotic</a:t>
            </a:r>
            <a:endParaRPr lang="cs-CZ" sz="1200" dirty="0"/>
          </a:p>
        </p:txBody>
      </p:sp>
      <p:sp>
        <p:nvSpPr>
          <p:cNvPr id="20" name="Obdélník 19">
            <a:extLst>
              <a:ext uri="{FF2B5EF4-FFF2-40B4-BE49-F238E27FC236}">
                <a16:creationId xmlns:a16="http://schemas.microsoft.com/office/drawing/2014/main" id="{891A27E8-E2B4-4B49-A0C8-2026C0C2A02C}"/>
              </a:ext>
            </a:extLst>
          </p:cNvPr>
          <p:cNvSpPr/>
          <p:nvPr/>
        </p:nvSpPr>
        <p:spPr>
          <a:xfrm>
            <a:off x="2877806" y="447781"/>
            <a:ext cx="1883009" cy="132336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bdélník 22">
            <a:extLst>
              <a:ext uri="{FF2B5EF4-FFF2-40B4-BE49-F238E27FC236}">
                <a16:creationId xmlns:a16="http://schemas.microsoft.com/office/drawing/2014/main" id="{753A08BF-1860-49E9-B863-94802DF1732D}"/>
              </a:ext>
            </a:extLst>
          </p:cNvPr>
          <p:cNvSpPr/>
          <p:nvPr/>
        </p:nvSpPr>
        <p:spPr>
          <a:xfrm>
            <a:off x="3708658" y="799771"/>
            <a:ext cx="930701" cy="132336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ovéPole 23">
            <a:extLst>
              <a:ext uri="{FF2B5EF4-FFF2-40B4-BE49-F238E27FC236}">
                <a16:creationId xmlns:a16="http://schemas.microsoft.com/office/drawing/2014/main" id="{F4133E26-66EE-4927-BD77-DD0C6AFB2D89}"/>
              </a:ext>
            </a:extLst>
          </p:cNvPr>
          <p:cNvSpPr txBox="1"/>
          <p:nvPr/>
        </p:nvSpPr>
        <p:spPr>
          <a:xfrm>
            <a:off x="7431185" y="2480740"/>
            <a:ext cx="1194248" cy="461665"/>
          </a:xfrm>
          <a:prstGeom prst="rect">
            <a:avLst/>
          </a:prstGeom>
          <a:solidFill>
            <a:srgbClr val="F9DFCB"/>
          </a:solidFill>
        </p:spPr>
        <p:txBody>
          <a:bodyPr wrap="square" rtlCol="0">
            <a:spAutoFit/>
          </a:bodyPr>
          <a:lstStyle/>
          <a:p>
            <a:pPr algn="ctr"/>
            <a:r>
              <a:rPr lang="cs-CZ" sz="1200" dirty="0"/>
              <a:t>Angiotensin II</a:t>
            </a:r>
          </a:p>
          <a:p>
            <a:pPr algn="ctr"/>
            <a:r>
              <a:rPr lang="cs-CZ" sz="1200" dirty="0"/>
              <a:t>(</a:t>
            </a:r>
            <a:r>
              <a:rPr lang="cs-CZ" sz="1200" dirty="0" err="1"/>
              <a:t>Ang</a:t>
            </a:r>
            <a:r>
              <a:rPr lang="cs-CZ" sz="1200" dirty="0"/>
              <a:t> 1-8)</a:t>
            </a:r>
          </a:p>
        </p:txBody>
      </p:sp>
      <p:sp>
        <p:nvSpPr>
          <p:cNvPr id="2" name="TextovéPole 1">
            <a:extLst>
              <a:ext uri="{FF2B5EF4-FFF2-40B4-BE49-F238E27FC236}">
                <a16:creationId xmlns:a16="http://schemas.microsoft.com/office/drawing/2014/main" id="{3026F2FB-F10B-434F-BBF9-AFD4A6766B9B}"/>
              </a:ext>
            </a:extLst>
          </p:cNvPr>
          <p:cNvSpPr txBox="1"/>
          <p:nvPr/>
        </p:nvSpPr>
        <p:spPr>
          <a:xfrm>
            <a:off x="8576268" y="6494708"/>
            <a:ext cx="2685992" cy="369332"/>
          </a:xfrm>
          <a:prstGeom prst="rect">
            <a:avLst/>
          </a:prstGeom>
          <a:noFill/>
        </p:spPr>
        <p:txBody>
          <a:bodyPr wrap="none" rtlCol="0">
            <a:spAutoFit/>
          </a:bodyPr>
          <a:lstStyle/>
          <a:p>
            <a:r>
              <a:rPr lang="en-US" b="0" i="0" dirty="0">
                <a:solidFill>
                  <a:srgbClr val="212121"/>
                </a:solidFill>
                <a:effectLst/>
                <a:latin typeface="BlinkMacSystemFont"/>
              </a:rPr>
              <a:t>DOI: </a:t>
            </a:r>
            <a:r>
              <a:rPr lang="en-US" b="0" i="0" u="none" strike="noStrike" dirty="0">
                <a:solidFill>
                  <a:srgbClr val="0071BC"/>
                </a:solidFill>
                <a:effectLst/>
                <a:latin typeface="BlinkMacSystemFont"/>
                <a:hlinkClick r:id="rId4"/>
              </a:rPr>
              <a:t>10.1055/a-1152-3469</a:t>
            </a:r>
            <a:endParaRPr lang="en-US" b="0" i="0" dirty="0">
              <a:solidFill>
                <a:srgbClr val="212121"/>
              </a:solidFill>
              <a:effectLst/>
              <a:latin typeface="BlinkMacSystemFont"/>
            </a:endParaRPr>
          </a:p>
        </p:txBody>
      </p:sp>
      <p:sp>
        <p:nvSpPr>
          <p:cNvPr id="27" name="Ovál 26">
            <a:extLst>
              <a:ext uri="{FF2B5EF4-FFF2-40B4-BE49-F238E27FC236}">
                <a16:creationId xmlns:a16="http://schemas.microsoft.com/office/drawing/2014/main" id="{31037863-9298-43EF-83FF-7D7D65052BAE}"/>
              </a:ext>
            </a:extLst>
          </p:cNvPr>
          <p:cNvSpPr/>
          <p:nvPr/>
        </p:nvSpPr>
        <p:spPr>
          <a:xfrm>
            <a:off x="6398519" y="1935558"/>
            <a:ext cx="599351" cy="276999"/>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dirty="0"/>
              <a:t>ACE</a:t>
            </a:r>
            <a:endParaRPr lang="en-US" sz="1100" dirty="0"/>
          </a:p>
        </p:txBody>
      </p:sp>
      <p:cxnSp>
        <p:nvCxnSpPr>
          <p:cNvPr id="28" name="Přímá spojnice se šipkou 27">
            <a:extLst>
              <a:ext uri="{FF2B5EF4-FFF2-40B4-BE49-F238E27FC236}">
                <a16:creationId xmlns:a16="http://schemas.microsoft.com/office/drawing/2014/main" id="{4F6760E8-BD34-461E-B954-9BA4AA9A0306}"/>
              </a:ext>
            </a:extLst>
          </p:cNvPr>
          <p:cNvCxnSpPr/>
          <p:nvPr/>
        </p:nvCxnSpPr>
        <p:spPr>
          <a:xfrm>
            <a:off x="6382235" y="1857147"/>
            <a:ext cx="0" cy="70038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8276851"/>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AA830DD-0B7A-43B7-A294-4A479B3D8C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355" y="12073"/>
            <a:ext cx="8251268" cy="6693841"/>
          </a:xfrm>
          <a:prstGeom prst="rect">
            <a:avLst/>
          </a:prstGeom>
          <a:noFill/>
          <a:extLst>
            <a:ext uri="{909E8E84-426E-40DD-AFC4-6F175D3DCCD1}">
              <a14:hiddenFill xmlns:a14="http://schemas.microsoft.com/office/drawing/2010/main">
                <a:solidFill>
                  <a:srgbClr val="FFFFFF"/>
                </a:solidFill>
              </a14:hiddenFill>
            </a:ext>
          </a:extLst>
        </p:spPr>
      </p:pic>
      <p:sp>
        <p:nvSpPr>
          <p:cNvPr id="5" name="Ovál 4">
            <a:extLst>
              <a:ext uri="{FF2B5EF4-FFF2-40B4-BE49-F238E27FC236}">
                <a16:creationId xmlns:a16="http://schemas.microsoft.com/office/drawing/2014/main" id="{A9780EE6-02BF-417F-82A7-9A9C5D45E9A7}"/>
              </a:ext>
            </a:extLst>
          </p:cNvPr>
          <p:cNvSpPr/>
          <p:nvPr/>
        </p:nvSpPr>
        <p:spPr>
          <a:xfrm>
            <a:off x="7135148" y="166212"/>
            <a:ext cx="1836892" cy="943249"/>
          </a:xfrm>
          <a:prstGeom prst="ellipse">
            <a:avLst/>
          </a:prstGeom>
          <a:solidFill>
            <a:srgbClr val="CCE2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ovéPole 3">
            <a:extLst>
              <a:ext uri="{FF2B5EF4-FFF2-40B4-BE49-F238E27FC236}">
                <a16:creationId xmlns:a16="http://schemas.microsoft.com/office/drawing/2014/main" id="{69816117-6FB5-4C80-B582-90622CB171F0}"/>
              </a:ext>
            </a:extLst>
          </p:cNvPr>
          <p:cNvSpPr txBox="1"/>
          <p:nvPr/>
        </p:nvSpPr>
        <p:spPr>
          <a:xfrm>
            <a:off x="7539238" y="344436"/>
            <a:ext cx="1086195" cy="646331"/>
          </a:xfrm>
          <a:prstGeom prst="rect">
            <a:avLst/>
          </a:prstGeom>
          <a:solidFill>
            <a:srgbClr val="CCE2F8"/>
          </a:solidFill>
        </p:spPr>
        <p:txBody>
          <a:bodyPr wrap="none" rtlCol="0">
            <a:spAutoFit/>
          </a:bodyPr>
          <a:lstStyle/>
          <a:p>
            <a:pPr algn="ctr"/>
            <a:r>
              <a:rPr lang="cs-CZ" sz="1200" dirty="0"/>
              <a:t>Poškození plic </a:t>
            </a:r>
          </a:p>
          <a:p>
            <a:pPr algn="ctr"/>
            <a:r>
              <a:rPr lang="cs-CZ" sz="1200" dirty="0"/>
              <a:t>např. infekcí,</a:t>
            </a:r>
          </a:p>
          <a:p>
            <a:pPr algn="ctr"/>
            <a:r>
              <a:rPr lang="cs-CZ" sz="1200" dirty="0"/>
              <a:t>Sepse</a:t>
            </a:r>
            <a:endParaRPr lang="en-US" sz="1200" dirty="0"/>
          </a:p>
        </p:txBody>
      </p:sp>
      <p:sp>
        <p:nvSpPr>
          <p:cNvPr id="7" name="TextovéPole 6">
            <a:extLst>
              <a:ext uri="{FF2B5EF4-FFF2-40B4-BE49-F238E27FC236}">
                <a16:creationId xmlns:a16="http://schemas.microsoft.com/office/drawing/2014/main" id="{DD04B1A0-CA56-43C3-94D7-BCA3D8B59212}"/>
              </a:ext>
            </a:extLst>
          </p:cNvPr>
          <p:cNvSpPr txBox="1"/>
          <p:nvPr/>
        </p:nvSpPr>
        <p:spPr>
          <a:xfrm>
            <a:off x="7321268" y="4526464"/>
            <a:ext cx="1399922" cy="1015663"/>
          </a:xfrm>
          <a:prstGeom prst="rect">
            <a:avLst/>
          </a:prstGeom>
          <a:solidFill>
            <a:srgbClr val="F9DFCB"/>
          </a:solidFill>
        </p:spPr>
        <p:txBody>
          <a:bodyPr wrap="square" rtlCol="0">
            <a:spAutoFit/>
          </a:bodyPr>
          <a:lstStyle/>
          <a:p>
            <a:pPr algn="ctr"/>
            <a:r>
              <a:rPr lang="cs-CZ" sz="1200" dirty="0" err="1"/>
              <a:t>prooxidační</a:t>
            </a:r>
            <a:r>
              <a:rPr lang="cs-CZ" sz="1200" dirty="0"/>
              <a:t>, prozánětlivý, vazokonstrikce, prosakování cév, </a:t>
            </a:r>
            <a:r>
              <a:rPr lang="cs-CZ" sz="1200" dirty="0" err="1"/>
              <a:t>profibrotický</a:t>
            </a:r>
            <a:endParaRPr lang="cs-CZ" sz="1200" dirty="0"/>
          </a:p>
        </p:txBody>
      </p:sp>
      <p:sp>
        <p:nvSpPr>
          <p:cNvPr id="10" name="TextovéPole 9">
            <a:extLst>
              <a:ext uri="{FF2B5EF4-FFF2-40B4-BE49-F238E27FC236}">
                <a16:creationId xmlns:a16="http://schemas.microsoft.com/office/drawing/2014/main" id="{6A472FD8-B53E-4910-A3B9-092940818217}"/>
              </a:ext>
            </a:extLst>
          </p:cNvPr>
          <p:cNvSpPr txBox="1"/>
          <p:nvPr/>
        </p:nvSpPr>
        <p:spPr>
          <a:xfrm>
            <a:off x="7293541" y="4551296"/>
            <a:ext cx="1399922" cy="1015663"/>
          </a:xfrm>
          <a:prstGeom prst="rect">
            <a:avLst/>
          </a:prstGeom>
          <a:solidFill>
            <a:srgbClr val="F9DFCB"/>
          </a:solidFill>
        </p:spPr>
        <p:txBody>
          <a:bodyPr wrap="square" rtlCol="0">
            <a:spAutoFit/>
          </a:bodyPr>
          <a:lstStyle/>
          <a:p>
            <a:pPr algn="ctr"/>
            <a:r>
              <a:rPr lang="cs-CZ" sz="1200" dirty="0" err="1"/>
              <a:t>prooxidative</a:t>
            </a:r>
            <a:r>
              <a:rPr lang="cs-CZ" sz="1200" dirty="0"/>
              <a:t>, </a:t>
            </a:r>
            <a:r>
              <a:rPr lang="cs-CZ" sz="1200" dirty="0" err="1"/>
              <a:t>proinflammatory</a:t>
            </a:r>
            <a:r>
              <a:rPr lang="cs-CZ" sz="1200" dirty="0"/>
              <a:t>, </a:t>
            </a:r>
            <a:r>
              <a:rPr lang="cs-CZ" sz="1200" dirty="0" err="1"/>
              <a:t>vasoconstriction</a:t>
            </a:r>
            <a:r>
              <a:rPr lang="cs-CZ" sz="1200" dirty="0"/>
              <a:t>, </a:t>
            </a:r>
            <a:r>
              <a:rPr lang="cs-CZ" sz="1200" dirty="0" err="1"/>
              <a:t>vascular</a:t>
            </a:r>
            <a:r>
              <a:rPr lang="cs-CZ" sz="1200" dirty="0"/>
              <a:t> </a:t>
            </a:r>
            <a:r>
              <a:rPr lang="cs-CZ" sz="1200" dirty="0" err="1"/>
              <a:t>leakage</a:t>
            </a:r>
            <a:r>
              <a:rPr lang="cs-CZ" sz="1200" dirty="0"/>
              <a:t>, </a:t>
            </a:r>
            <a:r>
              <a:rPr lang="cs-CZ" sz="1200" dirty="0" err="1"/>
              <a:t>profibrotic</a:t>
            </a:r>
            <a:endParaRPr lang="cs-CZ" sz="1200" dirty="0"/>
          </a:p>
        </p:txBody>
      </p:sp>
      <p:sp>
        <p:nvSpPr>
          <p:cNvPr id="11" name="TextovéPole 10">
            <a:extLst>
              <a:ext uri="{FF2B5EF4-FFF2-40B4-BE49-F238E27FC236}">
                <a16:creationId xmlns:a16="http://schemas.microsoft.com/office/drawing/2014/main" id="{E2D94849-69CE-46BF-B2D0-03218B523FE4}"/>
              </a:ext>
            </a:extLst>
          </p:cNvPr>
          <p:cNvSpPr txBox="1"/>
          <p:nvPr/>
        </p:nvSpPr>
        <p:spPr>
          <a:xfrm>
            <a:off x="7321268" y="5963829"/>
            <a:ext cx="1399922" cy="276999"/>
          </a:xfrm>
          <a:prstGeom prst="rect">
            <a:avLst/>
          </a:prstGeom>
          <a:solidFill>
            <a:srgbClr val="ECAA88"/>
          </a:solidFill>
        </p:spPr>
        <p:txBody>
          <a:bodyPr wrap="square" rtlCol="0">
            <a:spAutoFit/>
          </a:bodyPr>
          <a:lstStyle/>
          <a:p>
            <a:pPr algn="ctr"/>
            <a:r>
              <a:rPr lang="cs-CZ" sz="1200" dirty="0"/>
              <a:t>Poškození plic</a:t>
            </a:r>
          </a:p>
        </p:txBody>
      </p:sp>
      <p:sp>
        <p:nvSpPr>
          <p:cNvPr id="12" name="TextovéPole 11">
            <a:extLst>
              <a:ext uri="{FF2B5EF4-FFF2-40B4-BE49-F238E27FC236}">
                <a16:creationId xmlns:a16="http://schemas.microsoft.com/office/drawing/2014/main" id="{02F48F79-A2F0-4C84-8B0C-A25C34A9B0DE}"/>
              </a:ext>
            </a:extLst>
          </p:cNvPr>
          <p:cNvSpPr txBox="1"/>
          <p:nvPr/>
        </p:nvSpPr>
        <p:spPr>
          <a:xfrm>
            <a:off x="7293541" y="6024220"/>
            <a:ext cx="1399922" cy="276999"/>
          </a:xfrm>
          <a:prstGeom prst="rect">
            <a:avLst/>
          </a:prstGeom>
          <a:solidFill>
            <a:srgbClr val="ECAA88"/>
          </a:solidFill>
        </p:spPr>
        <p:txBody>
          <a:bodyPr wrap="square" rtlCol="0">
            <a:spAutoFit/>
          </a:bodyPr>
          <a:lstStyle/>
          <a:p>
            <a:pPr algn="ctr"/>
            <a:r>
              <a:rPr lang="cs-CZ" sz="1200" dirty="0" err="1"/>
              <a:t>Lung</a:t>
            </a:r>
            <a:r>
              <a:rPr lang="cs-CZ" sz="1200" dirty="0"/>
              <a:t> </a:t>
            </a:r>
            <a:r>
              <a:rPr lang="cs-CZ" sz="1200" dirty="0" err="1"/>
              <a:t>damage</a:t>
            </a:r>
            <a:endParaRPr lang="cs-CZ" sz="1200" dirty="0"/>
          </a:p>
        </p:txBody>
      </p:sp>
      <p:sp>
        <p:nvSpPr>
          <p:cNvPr id="13" name="TextovéPole 12">
            <a:extLst>
              <a:ext uri="{FF2B5EF4-FFF2-40B4-BE49-F238E27FC236}">
                <a16:creationId xmlns:a16="http://schemas.microsoft.com/office/drawing/2014/main" id="{6A43882B-1C4F-4639-AC5E-B350D0E68D33}"/>
              </a:ext>
            </a:extLst>
          </p:cNvPr>
          <p:cNvSpPr txBox="1"/>
          <p:nvPr/>
        </p:nvSpPr>
        <p:spPr>
          <a:xfrm>
            <a:off x="7395646" y="319308"/>
            <a:ext cx="1321025" cy="646331"/>
          </a:xfrm>
          <a:prstGeom prst="rect">
            <a:avLst/>
          </a:prstGeom>
          <a:solidFill>
            <a:srgbClr val="CCE2F8"/>
          </a:solidFill>
        </p:spPr>
        <p:txBody>
          <a:bodyPr wrap="square" rtlCol="0">
            <a:spAutoFit/>
          </a:bodyPr>
          <a:lstStyle/>
          <a:p>
            <a:pPr algn="ctr"/>
            <a:r>
              <a:rPr lang="en-US" sz="1200" dirty="0"/>
              <a:t>Lung damage e.g. through infection</a:t>
            </a:r>
            <a:r>
              <a:rPr lang="cs-CZ" sz="1200" dirty="0"/>
              <a:t>, S</a:t>
            </a:r>
            <a:r>
              <a:rPr lang="en-US" sz="1200" dirty="0" err="1"/>
              <a:t>epsis</a:t>
            </a:r>
            <a:endParaRPr lang="en-US" sz="1200" dirty="0"/>
          </a:p>
        </p:txBody>
      </p:sp>
      <p:sp>
        <p:nvSpPr>
          <p:cNvPr id="14" name="TextovéPole 13">
            <a:extLst>
              <a:ext uri="{FF2B5EF4-FFF2-40B4-BE49-F238E27FC236}">
                <a16:creationId xmlns:a16="http://schemas.microsoft.com/office/drawing/2014/main" id="{6B535E80-6B9C-48D4-A249-D6D18B83A8FD}"/>
              </a:ext>
            </a:extLst>
          </p:cNvPr>
          <p:cNvSpPr txBox="1"/>
          <p:nvPr/>
        </p:nvSpPr>
        <p:spPr>
          <a:xfrm>
            <a:off x="7431185" y="1366048"/>
            <a:ext cx="1194248" cy="461665"/>
          </a:xfrm>
          <a:prstGeom prst="rect">
            <a:avLst/>
          </a:prstGeom>
          <a:solidFill>
            <a:srgbClr val="F9DFCB"/>
          </a:solidFill>
        </p:spPr>
        <p:txBody>
          <a:bodyPr wrap="square" rtlCol="0">
            <a:spAutoFit/>
          </a:bodyPr>
          <a:lstStyle/>
          <a:p>
            <a:pPr algn="ctr"/>
            <a:r>
              <a:rPr lang="cs-CZ" sz="1200" dirty="0"/>
              <a:t>Angiotenzin I</a:t>
            </a:r>
          </a:p>
          <a:p>
            <a:pPr algn="ctr"/>
            <a:r>
              <a:rPr lang="cs-CZ" sz="1200" dirty="0"/>
              <a:t>(</a:t>
            </a:r>
            <a:r>
              <a:rPr lang="cs-CZ" sz="1200" dirty="0" err="1"/>
              <a:t>Ang</a:t>
            </a:r>
            <a:r>
              <a:rPr lang="cs-CZ" sz="1200" dirty="0"/>
              <a:t> 1-10)</a:t>
            </a:r>
          </a:p>
        </p:txBody>
      </p:sp>
      <p:sp>
        <p:nvSpPr>
          <p:cNvPr id="15" name="TextovéPole 14">
            <a:extLst>
              <a:ext uri="{FF2B5EF4-FFF2-40B4-BE49-F238E27FC236}">
                <a16:creationId xmlns:a16="http://schemas.microsoft.com/office/drawing/2014/main" id="{C9C22F2D-EA6B-47D5-AFE3-AFAB2F365664}"/>
              </a:ext>
            </a:extLst>
          </p:cNvPr>
          <p:cNvSpPr txBox="1"/>
          <p:nvPr/>
        </p:nvSpPr>
        <p:spPr>
          <a:xfrm>
            <a:off x="7423093" y="2459502"/>
            <a:ext cx="1194248" cy="461665"/>
          </a:xfrm>
          <a:prstGeom prst="rect">
            <a:avLst/>
          </a:prstGeom>
          <a:solidFill>
            <a:srgbClr val="F9DFCB"/>
          </a:solidFill>
        </p:spPr>
        <p:txBody>
          <a:bodyPr wrap="square" rtlCol="0">
            <a:spAutoFit/>
          </a:bodyPr>
          <a:lstStyle/>
          <a:p>
            <a:pPr algn="ctr"/>
            <a:r>
              <a:rPr lang="cs-CZ" sz="1200" dirty="0"/>
              <a:t>Angiotenzin II</a:t>
            </a:r>
          </a:p>
          <a:p>
            <a:pPr algn="ctr"/>
            <a:r>
              <a:rPr lang="cs-CZ" sz="1200" dirty="0"/>
              <a:t>(</a:t>
            </a:r>
            <a:r>
              <a:rPr lang="cs-CZ" sz="1200" dirty="0" err="1"/>
              <a:t>Ang</a:t>
            </a:r>
            <a:r>
              <a:rPr lang="cs-CZ" sz="1200" dirty="0"/>
              <a:t> 1-8)</a:t>
            </a:r>
          </a:p>
        </p:txBody>
      </p:sp>
      <p:sp>
        <p:nvSpPr>
          <p:cNvPr id="16" name="TextovéPole 15">
            <a:extLst>
              <a:ext uri="{FF2B5EF4-FFF2-40B4-BE49-F238E27FC236}">
                <a16:creationId xmlns:a16="http://schemas.microsoft.com/office/drawing/2014/main" id="{497A897D-5BE8-444D-B5EE-B226FBBFA950}"/>
              </a:ext>
            </a:extLst>
          </p:cNvPr>
          <p:cNvSpPr txBox="1"/>
          <p:nvPr/>
        </p:nvSpPr>
        <p:spPr>
          <a:xfrm>
            <a:off x="7423093" y="1395482"/>
            <a:ext cx="1194248" cy="461665"/>
          </a:xfrm>
          <a:prstGeom prst="rect">
            <a:avLst/>
          </a:prstGeom>
          <a:solidFill>
            <a:srgbClr val="F9DFCB"/>
          </a:solidFill>
        </p:spPr>
        <p:txBody>
          <a:bodyPr wrap="square" rtlCol="0">
            <a:spAutoFit/>
          </a:bodyPr>
          <a:lstStyle/>
          <a:p>
            <a:pPr algn="ctr"/>
            <a:r>
              <a:rPr lang="cs-CZ" sz="1200" dirty="0"/>
              <a:t>Angiotensin I</a:t>
            </a:r>
          </a:p>
          <a:p>
            <a:pPr algn="ctr"/>
            <a:r>
              <a:rPr lang="cs-CZ" sz="1200" dirty="0"/>
              <a:t>(</a:t>
            </a:r>
            <a:r>
              <a:rPr lang="cs-CZ" sz="1200" dirty="0" err="1"/>
              <a:t>Ang</a:t>
            </a:r>
            <a:r>
              <a:rPr lang="cs-CZ" sz="1200" dirty="0"/>
              <a:t> 1-10)</a:t>
            </a:r>
          </a:p>
        </p:txBody>
      </p:sp>
      <p:sp>
        <p:nvSpPr>
          <p:cNvPr id="18" name="TextovéPole 17">
            <a:extLst>
              <a:ext uri="{FF2B5EF4-FFF2-40B4-BE49-F238E27FC236}">
                <a16:creationId xmlns:a16="http://schemas.microsoft.com/office/drawing/2014/main" id="{DEC94380-D1BE-4C27-93A1-564753ECA36E}"/>
              </a:ext>
            </a:extLst>
          </p:cNvPr>
          <p:cNvSpPr txBox="1"/>
          <p:nvPr/>
        </p:nvSpPr>
        <p:spPr>
          <a:xfrm>
            <a:off x="5396039" y="6032145"/>
            <a:ext cx="1399922" cy="276999"/>
          </a:xfrm>
          <a:prstGeom prst="rect">
            <a:avLst/>
          </a:prstGeom>
          <a:solidFill>
            <a:srgbClr val="BEE0DF"/>
          </a:solidFill>
          <a:ln>
            <a:solidFill>
              <a:srgbClr val="BEE0DF"/>
            </a:solidFill>
          </a:ln>
        </p:spPr>
        <p:txBody>
          <a:bodyPr wrap="square" rtlCol="0">
            <a:spAutoFit/>
          </a:bodyPr>
          <a:lstStyle/>
          <a:p>
            <a:pPr algn="ctr"/>
            <a:r>
              <a:rPr lang="cs-CZ" sz="1200" dirty="0"/>
              <a:t>Ochrana plic</a:t>
            </a:r>
          </a:p>
        </p:txBody>
      </p:sp>
      <p:sp>
        <p:nvSpPr>
          <p:cNvPr id="19" name="TextovéPole 18">
            <a:extLst>
              <a:ext uri="{FF2B5EF4-FFF2-40B4-BE49-F238E27FC236}">
                <a16:creationId xmlns:a16="http://schemas.microsoft.com/office/drawing/2014/main" id="{90CE5010-7665-4EB0-A000-57450D12D50E}"/>
              </a:ext>
            </a:extLst>
          </p:cNvPr>
          <p:cNvSpPr txBox="1"/>
          <p:nvPr/>
        </p:nvSpPr>
        <p:spPr>
          <a:xfrm>
            <a:off x="5368312" y="6024219"/>
            <a:ext cx="1399922" cy="276999"/>
          </a:xfrm>
          <a:prstGeom prst="rect">
            <a:avLst/>
          </a:prstGeom>
          <a:solidFill>
            <a:srgbClr val="BEE0DF"/>
          </a:solidFill>
          <a:ln>
            <a:solidFill>
              <a:srgbClr val="BEE0DF"/>
            </a:solidFill>
          </a:ln>
        </p:spPr>
        <p:txBody>
          <a:bodyPr wrap="square" rtlCol="0">
            <a:spAutoFit/>
          </a:bodyPr>
          <a:lstStyle/>
          <a:p>
            <a:pPr algn="ctr"/>
            <a:r>
              <a:rPr lang="cs-CZ" sz="1200" dirty="0" err="1"/>
              <a:t>Lung</a:t>
            </a:r>
            <a:r>
              <a:rPr lang="cs-CZ" sz="1200" dirty="0"/>
              <a:t> </a:t>
            </a:r>
            <a:r>
              <a:rPr lang="cs-CZ" sz="1200" dirty="0" err="1"/>
              <a:t>protection</a:t>
            </a:r>
            <a:endParaRPr lang="cs-CZ" sz="1200" dirty="0"/>
          </a:p>
        </p:txBody>
      </p:sp>
      <p:sp>
        <p:nvSpPr>
          <p:cNvPr id="21" name="TextovéPole 20">
            <a:extLst>
              <a:ext uri="{FF2B5EF4-FFF2-40B4-BE49-F238E27FC236}">
                <a16:creationId xmlns:a16="http://schemas.microsoft.com/office/drawing/2014/main" id="{E4D31BB5-2219-4A0B-B2B7-8C3EC1DB2C47}"/>
              </a:ext>
            </a:extLst>
          </p:cNvPr>
          <p:cNvSpPr txBox="1"/>
          <p:nvPr/>
        </p:nvSpPr>
        <p:spPr>
          <a:xfrm>
            <a:off x="5368312" y="4579536"/>
            <a:ext cx="1399922" cy="830997"/>
          </a:xfrm>
          <a:prstGeom prst="rect">
            <a:avLst/>
          </a:prstGeom>
          <a:solidFill>
            <a:srgbClr val="CFE9E7"/>
          </a:solidFill>
        </p:spPr>
        <p:txBody>
          <a:bodyPr wrap="square" rtlCol="0">
            <a:spAutoFit/>
          </a:bodyPr>
          <a:lstStyle/>
          <a:p>
            <a:pPr algn="ctr"/>
            <a:r>
              <a:rPr lang="cs-CZ" sz="1200" dirty="0"/>
              <a:t>antioxidační, protizánětlivý, </a:t>
            </a:r>
            <a:r>
              <a:rPr lang="cs-CZ" sz="1200" dirty="0" err="1"/>
              <a:t>vazodilatační</a:t>
            </a:r>
            <a:r>
              <a:rPr lang="cs-CZ" sz="1200" dirty="0"/>
              <a:t>, </a:t>
            </a:r>
            <a:r>
              <a:rPr lang="cs-CZ" sz="1200" dirty="0" err="1"/>
              <a:t>antifibrotický</a:t>
            </a:r>
            <a:endParaRPr lang="cs-CZ" sz="1200" dirty="0"/>
          </a:p>
        </p:txBody>
      </p:sp>
      <p:sp>
        <p:nvSpPr>
          <p:cNvPr id="22" name="TextovéPole 21">
            <a:extLst>
              <a:ext uri="{FF2B5EF4-FFF2-40B4-BE49-F238E27FC236}">
                <a16:creationId xmlns:a16="http://schemas.microsoft.com/office/drawing/2014/main" id="{9F045858-B3C4-4F5A-B738-495613E95334}"/>
              </a:ext>
            </a:extLst>
          </p:cNvPr>
          <p:cNvSpPr txBox="1"/>
          <p:nvPr/>
        </p:nvSpPr>
        <p:spPr>
          <a:xfrm>
            <a:off x="5368312" y="4591494"/>
            <a:ext cx="1399922" cy="830997"/>
          </a:xfrm>
          <a:prstGeom prst="rect">
            <a:avLst/>
          </a:prstGeom>
          <a:solidFill>
            <a:srgbClr val="CFE9E7"/>
          </a:solidFill>
        </p:spPr>
        <p:txBody>
          <a:bodyPr wrap="square" rtlCol="0">
            <a:spAutoFit/>
          </a:bodyPr>
          <a:lstStyle/>
          <a:p>
            <a:pPr algn="ctr"/>
            <a:r>
              <a:rPr lang="cs-CZ" sz="1200" dirty="0"/>
              <a:t>antioxidant, </a:t>
            </a:r>
          </a:p>
          <a:p>
            <a:pPr algn="ctr"/>
            <a:r>
              <a:rPr lang="cs-CZ" sz="1200" dirty="0"/>
              <a:t>anti-</a:t>
            </a:r>
            <a:r>
              <a:rPr lang="cs-CZ" sz="1200" dirty="0" err="1"/>
              <a:t>inflammatory</a:t>
            </a:r>
            <a:r>
              <a:rPr lang="cs-CZ" sz="1200" dirty="0"/>
              <a:t>, </a:t>
            </a:r>
            <a:r>
              <a:rPr lang="cs-CZ" sz="1200" dirty="0" err="1"/>
              <a:t>vasodilation</a:t>
            </a:r>
            <a:r>
              <a:rPr lang="cs-CZ" sz="1200" dirty="0"/>
              <a:t>, </a:t>
            </a:r>
            <a:r>
              <a:rPr lang="cs-CZ" sz="1200" dirty="0" err="1"/>
              <a:t>antifibrotic</a:t>
            </a:r>
            <a:endParaRPr lang="cs-CZ" sz="1200" dirty="0"/>
          </a:p>
        </p:txBody>
      </p:sp>
      <p:sp>
        <p:nvSpPr>
          <p:cNvPr id="20" name="Obdélník 19">
            <a:extLst>
              <a:ext uri="{FF2B5EF4-FFF2-40B4-BE49-F238E27FC236}">
                <a16:creationId xmlns:a16="http://schemas.microsoft.com/office/drawing/2014/main" id="{891A27E8-E2B4-4B49-A0C8-2026C0C2A02C}"/>
              </a:ext>
            </a:extLst>
          </p:cNvPr>
          <p:cNvSpPr/>
          <p:nvPr/>
        </p:nvSpPr>
        <p:spPr>
          <a:xfrm>
            <a:off x="2877806" y="447781"/>
            <a:ext cx="1883009" cy="132336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bdélník 22">
            <a:extLst>
              <a:ext uri="{FF2B5EF4-FFF2-40B4-BE49-F238E27FC236}">
                <a16:creationId xmlns:a16="http://schemas.microsoft.com/office/drawing/2014/main" id="{753A08BF-1860-49E9-B863-94802DF1732D}"/>
              </a:ext>
            </a:extLst>
          </p:cNvPr>
          <p:cNvSpPr/>
          <p:nvPr/>
        </p:nvSpPr>
        <p:spPr>
          <a:xfrm>
            <a:off x="3708658" y="799771"/>
            <a:ext cx="930701" cy="132336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Přímá spojnice se šipkou 7">
            <a:extLst>
              <a:ext uri="{FF2B5EF4-FFF2-40B4-BE49-F238E27FC236}">
                <a16:creationId xmlns:a16="http://schemas.microsoft.com/office/drawing/2014/main" id="{8E46A70A-154C-4581-B004-272A35882330}"/>
              </a:ext>
            </a:extLst>
          </p:cNvPr>
          <p:cNvCxnSpPr>
            <a:cxnSpLocks/>
          </p:cNvCxnSpPr>
          <p:nvPr/>
        </p:nvCxnSpPr>
        <p:spPr>
          <a:xfrm>
            <a:off x="7993977" y="1109461"/>
            <a:ext cx="0" cy="299926"/>
          </a:xfrm>
          <a:prstGeom prst="straightConnector1">
            <a:avLst/>
          </a:prstGeom>
          <a:ln w="76200">
            <a:solidFill>
              <a:srgbClr val="B6B6B6"/>
            </a:solidFill>
            <a:tailEnd type="triangle"/>
          </a:ln>
        </p:spPr>
        <p:style>
          <a:lnRef idx="1">
            <a:schemeClr val="accent1"/>
          </a:lnRef>
          <a:fillRef idx="0">
            <a:schemeClr val="accent1"/>
          </a:fillRef>
          <a:effectRef idx="0">
            <a:schemeClr val="accent1"/>
          </a:effectRef>
          <a:fontRef idx="minor">
            <a:schemeClr val="tx1"/>
          </a:fontRef>
        </p:style>
      </p:cxnSp>
      <p:cxnSp>
        <p:nvCxnSpPr>
          <p:cNvPr id="27" name="Přímá spojnice se šipkou 26">
            <a:extLst>
              <a:ext uri="{FF2B5EF4-FFF2-40B4-BE49-F238E27FC236}">
                <a16:creationId xmlns:a16="http://schemas.microsoft.com/office/drawing/2014/main" id="{07E34608-D1F2-4215-B0DE-124365CA9296}"/>
              </a:ext>
            </a:extLst>
          </p:cNvPr>
          <p:cNvCxnSpPr>
            <a:cxnSpLocks/>
          </p:cNvCxnSpPr>
          <p:nvPr/>
        </p:nvCxnSpPr>
        <p:spPr>
          <a:xfrm>
            <a:off x="7993502" y="1930916"/>
            <a:ext cx="0" cy="528585"/>
          </a:xfrm>
          <a:prstGeom prst="straightConnector1">
            <a:avLst/>
          </a:prstGeom>
          <a:ln w="76200">
            <a:solidFill>
              <a:srgbClr val="2C2C2A"/>
            </a:solidFill>
            <a:tailEnd type="triangle"/>
          </a:ln>
        </p:spPr>
        <p:style>
          <a:lnRef idx="1">
            <a:schemeClr val="accent1"/>
          </a:lnRef>
          <a:fillRef idx="0">
            <a:schemeClr val="accent1"/>
          </a:fillRef>
          <a:effectRef idx="0">
            <a:schemeClr val="accent1"/>
          </a:effectRef>
          <a:fontRef idx="minor">
            <a:schemeClr val="tx1"/>
          </a:fontRef>
        </p:style>
      </p:cxnSp>
      <p:cxnSp>
        <p:nvCxnSpPr>
          <p:cNvPr id="29" name="Přímá spojnice se šipkou 28">
            <a:extLst>
              <a:ext uri="{FF2B5EF4-FFF2-40B4-BE49-F238E27FC236}">
                <a16:creationId xmlns:a16="http://schemas.microsoft.com/office/drawing/2014/main" id="{147CEFD3-F4DC-4243-BC66-7FE43191F331}"/>
              </a:ext>
            </a:extLst>
          </p:cNvPr>
          <p:cNvCxnSpPr>
            <a:cxnSpLocks/>
          </p:cNvCxnSpPr>
          <p:nvPr/>
        </p:nvCxnSpPr>
        <p:spPr>
          <a:xfrm>
            <a:off x="7993502" y="2994409"/>
            <a:ext cx="0" cy="614115"/>
          </a:xfrm>
          <a:prstGeom prst="straightConnector1">
            <a:avLst/>
          </a:prstGeom>
          <a:ln w="76200">
            <a:solidFill>
              <a:srgbClr val="E5703A"/>
            </a:solidFill>
            <a:tailEnd type="triangle"/>
          </a:ln>
        </p:spPr>
        <p:style>
          <a:lnRef idx="1">
            <a:schemeClr val="accent1"/>
          </a:lnRef>
          <a:fillRef idx="0">
            <a:schemeClr val="accent1"/>
          </a:fillRef>
          <a:effectRef idx="0">
            <a:schemeClr val="accent1"/>
          </a:effectRef>
          <a:fontRef idx="minor">
            <a:schemeClr val="tx1"/>
          </a:fontRef>
        </p:style>
      </p:cxnSp>
      <p:sp>
        <p:nvSpPr>
          <p:cNvPr id="1024" name="Šipka: dolů 1023">
            <a:extLst>
              <a:ext uri="{FF2B5EF4-FFF2-40B4-BE49-F238E27FC236}">
                <a16:creationId xmlns:a16="http://schemas.microsoft.com/office/drawing/2014/main" id="{6A86D1DE-A113-4488-A6C2-D4E7D399A562}"/>
              </a:ext>
            </a:extLst>
          </p:cNvPr>
          <p:cNvSpPr/>
          <p:nvPr/>
        </p:nvSpPr>
        <p:spPr>
          <a:xfrm>
            <a:off x="7789360" y="3936834"/>
            <a:ext cx="398703" cy="564797"/>
          </a:xfrm>
          <a:prstGeom prst="downArrow">
            <a:avLst/>
          </a:prstGeom>
          <a:solidFill>
            <a:srgbClr val="D95E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Šipka: dolů 33">
            <a:extLst>
              <a:ext uri="{FF2B5EF4-FFF2-40B4-BE49-F238E27FC236}">
                <a16:creationId xmlns:a16="http://schemas.microsoft.com/office/drawing/2014/main" id="{B9C0490F-343A-4A81-A504-7B9A154A2BFE}"/>
              </a:ext>
            </a:extLst>
          </p:cNvPr>
          <p:cNvSpPr/>
          <p:nvPr/>
        </p:nvSpPr>
        <p:spPr>
          <a:xfrm>
            <a:off x="7820865" y="5607077"/>
            <a:ext cx="398703" cy="354536"/>
          </a:xfrm>
          <a:prstGeom prst="downArrow">
            <a:avLst/>
          </a:prstGeom>
          <a:solidFill>
            <a:srgbClr val="D26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bdélník 40">
            <a:extLst>
              <a:ext uri="{FF2B5EF4-FFF2-40B4-BE49-F238E27FC236}">
                <a16:creationId xmlns:a16="http://schemas.microsoft.com/office/drawing/2014/main" id="{80EDFF98-0160-48E4-BB53-BA8F624E812C}"/>
              </a:ext>
            </a:extLst>
          </p:cNvPr>
          <p:cNvSpPr/>
          <p:nvPr/>
        </p:nvSpPr>
        <p:spPr>
          <a:xfrm>
            <a:off x="6762661" y="2419383"/>
            <a:ext cx="521511" cy="425217"/>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bdélník 41">
            <a:extLst>
              <a:ext uri="{FF2B5EF4-FFF2-40B4-BE49-F238E27FC236}">
                <a16:creationId xmlns:a16="http://schemas.microsoft.com/office/drawing/2014/main" id="{62264333-7B04-45B9-A754-9DA8DB41CF7D}"/>
              </a:ext>
            </a:extLst>
          </p:cNvPr>
          <p:cNvSpPr/>
          <p:nvPr/>
        </p:nvSpPr>
        <p:spPr>
          <a:xfrm>
            <a:off x="6762662" y="1674920"/>
            <a:ext cx="572316" cy="383711"/>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2" name="Ovál 1031">
            <a:extLst>
              <a:ext uri="{FF2B5EF4-FFF2-40B4-BE49-F238E27FC236}">
                <a16:creationId xmlns:a16="http://schemas.microsoft.com/office/drawing/2014/main" id="{993023D5-6295-4AE1-80D2-ECC2266255B3}"/>
              </a:ext>
            </a:extLst>
          </p:cNvPr>
          <p:cNvSpPr/>
          <p:nvPr/>
        </p:nvSpPr>
        <p:spPr>
          <a:xfrm>
            <a:off x="6665373" y="1219296"/>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ál 43">
            <a:extLst>
              <a:ext uri="{FF2B5EF4-FFF2-40B4-BE49-F238E27FC236}">
                <a16:creationId xmlns:a16="http://schemas.microsoft.com/office/drawing/2014/main" id="{E9759BFC-DDF3-489A-A66A-B83F22D9B9B7}"/>
              </a:ext>
            </a:extLst>
          </p:cNvPr>
          <p:cNvSpPr/>
          <p:nvPr/>
        </p:nvSpPr>
        <p:spPr>
          <a:xfrm>
            <a:off x="6630161" y="2160338"/>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34" name="Skupina 1033">
            <a:extLst>
              <a:ext uri="{FF2B5EF4-FFF2-40B4-BE49-F238E27FC236}">
                <a16:creationId xmlns:a16="http://schemas.microsoft.com/office/drawing/2014/main" id="{65587D75-491B-4E83-918E-D23B72389A2C}"/>
              </a:ext>
            </a:extLst>
          </p:cNvPr>
          <p:cNvGrpSpPr/>
          <p:nvPr/>
        </p:nvGrpSpPr>
        <p:grpSpPr>
          <a:xfrm>
            <a:off x="6754570" y="1528729"/>
            <a:ext cx="519768" cy="370173"/>
            <a:chOff x="10197839" y="895303"/>
            <a:chExt cx="519768" cy="370173"/>
          </a:xfrm>
        </p:grpSpPr>
        <p:sp>
          <p:nvSpPr>
            <p:cNvPr id="1030" name="Ovál 1029">
              <a:extLst>
                <a:ext uri="{FF2B5EF4-FFF2-40B4-BE49-F238E27FC236}">
                  <a16:creationId xmlns:a16="http://schemas.microsoft.com/office/drawing/2014/main" id="{760F4681-3AD0-46DD-B9CC-CD29971C1FE6}"/>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33" name="Skupina 1032">
              <a:extLst>
                <a:ext uri="{FF2B5EF4-FFF2-40B4-BE49-F238E27FC236}">
                  <a16:creationId xmlns:a16="http://schemas.microsoft.com/office/drawing/2014/main" id="{97A29011-6BE1-4BB6-B7C9-860E9960EC8D}"/>
                </a:ext>
              </a:extLst>
            </p:cNvPr>
            <p:cNvGrpSpPr/>
            <p:nvPr/>
          </p:nvGrpSpPr>
          <p:grpSpPr>
            <a:xfrm>
              <a:off x="10197839" y="895303"/>
              <a:ext cx="519768" cy="370173"/>
              <a:chOff x="9468584" y="973075"/>
              <a:chExt cx="519768" cy="370173"/>
            </a:xfrm>
          </p:grpSpPr>
          <p:sp>
            <p:nvSpPr>
              <p:cNvPr id="1029" name="Volný tvar: obrazec 1028">
                <a:extLst>
                  <a:ext uri="{FF2B5EF4-FFF2-40B4-BE49-F238E27FC236}">
                    <a16:creationId xmlns:a16="http://schemas.microsoft.com/office/drawing/2014/main" id="{A064334A-E9B0-4E26-B0DA-A290C46B8F24}"/>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1" name="TextovéPole 1030">
                <a:extLst>
                  <a:ext uri="{FF2B5EF4-FFF2-40B4-BE49-F238E27FC236}">
                    <a16:creationId xmlns:a16="http://schemas.microsoft.com/office/drawing/2014/main" id="{35FE5A63-5E6E-43B1-923D-F78C32FB45D9}"/>
                  </a:ext>
                </a:extLst>
              </p:cNvPr>
              <p:cNvSpPr txBox="1"/>
              <p:nvPr/>
            </p:nvSpPr>
            <p:spPr>
              <a:xfrm>
                <a:off x="9532778" y="973075"/>
                <a:ext cx="455574" cy="246221"/>
              </a:xfrm>
              <a:prstGeom prst="rect">
                <a:avLst/>
              </a:prstGeom>
              <a:noFill/>
            </p:spPr>
            <p:txBody>
              <a:bodyPr wrap="square" rtlCol="0">
                <a:spAutoFit/>
              </a:bodyPr>
              <a:lstStyle/>
              <a:p>
                <a:r>
                  <a:rPr lang="cs-CZ" sz="1000" dirty="0">
                    <a:solidFill>
                      <a:schemeClr val="bg1"/>
                    </a:solidFill>
                  </a:rPr>
                  <a:t>ACE2</a:t>
                </a:r>
                <a:endParaRPr lang="en-US" sz="1000" dirty="0">
                  <a:solidFill>
                    <a:schemeClr val="bg1"/>
                  </a:solidFill>
                </a:endParaRPr>
              </a:p>
            </p:txBody>
          </p:sp>
        </p:grpSp>
      </p:grpSp>
      <p:grpSp>
        <p:nvGrpSpPr>
          <p:cNvPr id="47" name="Skupina 46">
            <a:extLst>
              <a:ext uri="{FF2B5EF4-FFF2-40B4-BE49-F238E27FC236}">
                <a16:creationId xmlns:a16="http://schemas.microsoft.com/office/drawing/2014/main" id="{639AEB45-AA4B-40DE-B335-8E56CFB80218}"/>
              </a:ext>
            </a:extLst>
          </p:cNvPr>
          <p:cNvGrpSpPr/>
          <p:nvPr/>
        </p:nvGrpSpPr>
        <p:grpSpPr>
          <a:xfrm>
            <a:off x="6660356" y="2550993"/>
            <a:ext cx="519768" cy="370173"/>
            <a:chOff x="10197839" y="895303"/>
            <a:chExt cx="519768" cy="370173"/>
          </a:xfrm>
        </p:grpSpPr>
        <p:sp>
          <p:nvSpPr>
            <p:cNvPr id="48" name="Ovál 47">
              <a:extLst>
                <a:ext uri="{FF2B5EF4-FFF2-40B4-BE49-F238E27FC236}">
                  <a16:creationId xmlns:a16="http://schemas.microsoft.com/office/drawing/2014/main" id="{1F2F6B58-052F-4584-B8AD-A45816400413}"/>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9" name="Skupina 48">
              <a:extLst>
                <a:ext uri="{FF2B5EF4-FFF2-40B4-BE49-F238E27FC236}">
                  <a16:creationId xmlns:a16="http://schemas.microsoft.com/office/drawing/2014/main" id="{1BD06A59-B414-45D5-B73F-6ADA75E7371A}"/>
                </a:ext>
              </a:extLst>
            </p:cNvPr>
            <p:cNvGrpSpPr/>
            <p:nvPr/>
          </p:nvGrpSpPr>
          <p:grpSpPr>
            <a:xfrm>
              <a:off x="10197839" y="895303"/>
              <a:ext cx="519768" cy="370173"/>
              <a:chOff x="9468584" y="973075"/>
              <a:chExt cx="519768" cy="370173"/>
            </a:xfrm>
          </p:grpSpPr>
          <p:sp>
            <p:nvSpPr>
              <p:cNvPr id="50" name="Volný tvar: obrazec 49">
                <a:extLst>
                  <a:ext uri="{FF2B5EF4-FFF2-40B4-BE49-F238E27FC236}">
                    <a16:creationId xmlns:a16="http://schemas.microsoft.com/office/drawing/2014/main" id="{260A9AC7-FB31-4E45-978E-737FE8FA8457}"/>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ovéPole 50">
                <a:extLst>
                  <a:ext uri="{FF2B5EF4-FFF2-40B4-BE49-F238E27FC236}">
                    <a16:creationId xmlns:a16="http://schemas.microsoft.com/office/drawing/2014/main" id="{9F712454-F72B-4CD3-BFFF-7354A757C678}"/>
                  </a:ext>
                </a:extLst>
              </p:cNvPr>
              <p:cNvSpPr txBox="1"/>
              <p:nvPr/>
            </p:nvSpPr>
            <p:spPr>
              <a:xfrm>
                <a:off x="9532778" y="973075"/>
                <a:ext cx="455574" cy="246221"/>
              </a:xfrm>
              <a:prstGeom prst="rect">
                <a:avLst/>
              </a:prstGeom>
              <a:noFill/>
            </p:spPr>
            <p:txBody>
              <a:bodyPr wrap="square" rtlCol="0">
                <a:spAutoFit/>
              </a:bodyPr>
              <a:lstStyle/>
              <a:p>
                <a:r>
                  <a:rPr lang="cs-CZ" sz="1000" dirty="0">
                    <a:solidFill>
                      <a:schemeClr val="bg1"/>
                    </a:solidFill>
                  </a:rPr>
                  <a:t>ACE2</a:t>
                </a:r>
                <a:endParaRPr lang="en-US" sz="1000" dirty="0">
                  <a:solidFill>
                    <a:schemeClr val="bg1"/>
                  </a:solidFill>
                </a:endParaRPr>
              </a:p>
            </p:txBody>
          </p:sp>
        </p:grpSp>
      </p:grpSp>
      <p:sp>
        <p:nvSpPr>
          <p:cNvPr id="1035" name="Obdélník 1034">
            <a:extLst>
              <a:ext uri="{FF2B5EF4-FFF2-40B4-BE49-F238E27FC236}">
                <a16:creationId xmlns:a16="http://schemas.microsoft.com/office/drawing/2014/main" id="{8BC4E57D-4C6D-4493-85EB-49313C068948}"/>
              </a:ext>
            </a:extLst>
          </p:cNvPr>
          <p:cNvSpPr/>
          <p:nvPr/>
        </p:nvSpPr>
        <p:spPr>
          <a:xfrm rot="880972">
            <a:off x="5850349" y="1770523"/>
            <a:ext cx="237337" cy="1660371"/>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bdélník 52">
            <a:extLst>
              <a:ext uri="{FF2B5EF4-FFF2-40B4-BE49-F238E27FC236}">
                <a16:creationId xmlns:a16="http://schemas.microsoft.com/office/drawing/2014/main" id="{227FA9A4-9781-4DB2-83E0-15B8081A6E97}"/>
              </a:ext>
            </a:extLst>
          </p:cNvPr>
          <p:cNvSpPr/>
          <p:nvPr/>
        </p:nvSpPr>
        <p:spPr>
          <a:xfrm>
            <a:off x="6308068" y="2791551"/>
            <a:ext cx="237337" cy="78346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p:txBody>
      </p:sp>
      <p:cxnSp>
        <p:nvCxnSpPr>
          <p:cNvPr id="1037" name="Přímá spojnice se šipkou 1036">
            <a:extLst>
              <a:ext uri="{FF2B5EF4-FFF2-40B4-BE49-F238E27FC236}">
                <a16:creationId xmlns:a16="http://schemas.microsoft.com/office/drawing/2014/main" id="{866F6626-FAC6-48F6-B955-E4C73EED7923}"/>
              </a:ext>
            </a:extLst>
          </p:cNvPr>
          <p:cNvCxnSpPr>
            <a:cxnSpLocks/>
            <a:stCxn id="1035" idx="0"/>
          </p:cNvCxnSpPr>
          <p:nvPr/>
        </p:nvCxnSpPr>
        <p:spPr>
          <a:xfrm flipH="1">
            <a:off x="5710990" y="1797634"/>
            <a:ext cx="468454" cy="1669659"/>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57" name="Přímá spojnice se šipkou 56">
            <a:extLst>
              <a:ext uri="{FF2B5EF4-FFF2-40B4-BE49-F238E27FC236}">
                <a16:creationId xmlns:a16="http://schemas.microsoft.com/office/drawing/2014/main" id="{00AE6ECA-3957-4518-BAF7-CDF70181AFF5}"/>
              </a:ext>
            </a:extLst>
          </p:cNvPr>
          <p:cNvCxnSpPr>
            <a:cxnSpLocks/>
            <a:stCxn id="53" idx="0"/>
            <a:endCxn id="53" idx="2"/>
          </p:cNvCxnSpPr>
          <p:nvPr/>
        </p:nvCxnSpPr>
        <p:spPr>
          <a:xfrm>
            <a:off x="6426737" y="2791551"/>
            <a:ext cx="0" cy="783460"/>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sp>
        <p:nvSpPr>
          <p:cNvPr id="1043" name="Obdélník 1042">
            <a:extLst>
              <a:ext uri="{FF2B5EF4-FFF2-40B4-BE49-F238E27FC236}">
                <a16:creationId xmlns:a16="http://schemas.microsoft.com/office/drawing/2014/main" id="{D2D8E7B7-A0DF-4D19-90CD-E8E214C72923}"/>
              </a:ext>
            </a:extLst>
          </p:cNvPr>
          <p:cNvSpPr/>
          <p:nvPr/>
        </p:nvSpPr>
        <p:spPr>
          <a:xfrm>
            <a:off x="5490256" y="3974264"/>
            <a:ext cx="1328508" cy="475656"/>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bdélník 62">
            <a:extLst>
              <a:ext uri="{FF2B5EF4-FFF2-40B4-BE49-F238E27FC236}">
                <a16:creationId xmlns:a16="http://schemas.microsoft.com/office/drawing/2014/main" id="{139E056B-5565-4203-A995-81B0FDF494D0}"/>
              </a:ext>
            </a:extLst>
          </p:cNvPr>
          <p:cNvSpPr/>
          <p:nvPr/>
        </p:nvSpPr>
        <p:spPr>
          <a:xfrm>
            <a:off x="5412240" y="5616807"/>
            <a:ext cx="1328508" cy="344805"/>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4" name="Přímá spojnice se šipkou 63">
            <a:extLst>
              <a:ext uri="{FF2B5EF4-FFF2-40B4-BE49-F238E27FC236}">
                <a16:creationId xmlns:a16="http://schemas.microsoft.com/office/drawing/2014/main" id="{150479CE-E249-496A-8445-DFD12F762F86}"/>
              </a:ext>
            </a:extLst>
          </p:cNvPr>
          <p:cNvCxnSpPr>
            <a:cxnSpLocks/>
          </p:cNvCxnSpPr>
          <p:nvPr/>
        </p:nvCxnSpPr>
        <p:spPr>
          <a:xfrm>
            <a:off x="6402758" y="3974264"/>
            <a:ext cx="0" cy="527367"/>
          </a:xfrm>
          <a:prstGeom prst="straightConnector1">
            <a:avLst/>
          </a:prstGeom>
          <a:ln w="28575">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6" name="Přímá spojnice se šipkou 65">
            <a:extLst>
              <a:ext uri="{FF2B5EF4-FFF2-40B4-BE49-F238E27FC236}">
                <a16:creationId xmlns:a16="http://schemas.microsoft.com/office/drawing/2014/main" id="{7E514F86-EBDC-4B86-9DAA-D10CFE9578AE}"/>
              </a:ext>
            </a:extLst>
          </p:cNvPr>
          <p:cNvCxnSpPr>
            <a:cxnSpLocks/>
          </p:cNvCxnSpPr>
          <p:nvPr/>
        </p:nvCxnSpPr>
        <p:spPr>
          <a:xfrm>
            <a:off x="5756799" y="3974264"/>
            <a:ext cx="0" cy="527367"/>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7" name="Přímá spojnice se šipkou 66">
            <a:extLst>
              <a:ext uri="{FF2B5EF4-FFF2-40B4-BE49-F238E27FC236}">
                <a16:creationId xmlns:a16="http://schemas.microsoft.com/office/drawing/2014/main" id="{6BCF077A-F3B9-4FEC-8A99-9ED455929466}"/>
              </a:ext>
            </a:extLst>
          </p:cNvPr>
          <p:cNvCxnSpPr>
            <a:cxnSpLocks/>
            <a:stCxn id="63" idx="0"/>
            <a:endCxn id="63" idx="2"/>
          </p:cNvCxnSpPr>
          <p:nvPr/>
        </p:nvCxnSpPr>
        <p:spPr>
          <a:xfrm>
            <a:off x="6076494" y="5616807"/>
            <a:ext cx="0" cy="344805"/>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sp>
        <p:nvSpPr>
          <p:cNvPr id="71" name="TextovéPole 70">
            <a:extLst>
              <a:ext uri="{FF2B5EF4-FFF2-40B4-BE49-F238E27FC236}">
                <a16:creationId xmlns:a16="http://schemas.microsoft.com/office/drawing/2014/main" id="{9389CEB8-0BD2-431F-AD36-BF635EE0A3E8}"/>
              </a:ext>
            </a:extLst>
          </p:cNvPr>
          <p:cNvSpPr txBox="1"/>
          <p:nvPr/>
        </p:nvSpPr>
        <p:spPr>
          <a:xfrm>
            <a:off x="7431185" y="2480740"/>
            <a:ext cx="1194248" cy="461665"/>
          </a:xfrm>
          <a:prstGeom prst="rect">
            <a:avLst/>
          </a:prstGeom>
          <a:solidFill>
            <a:srgbClr val="F9DFCB"/>
          </a:solidFill>
        </p:spPr>
        <p:txBody>
          <a:bodyPr wrap="square" rtlCol="0">
            <a:spAutoFit/>
          </a:bodyPr>
          <a:lstStyle/>
          <a:p>
            <a:pPr algn="ctr"/>
            <a:r>
              <a:rPr lang="cs-CZ" sz="1200" dirty="0"/>
              <a:t>Angiotensin II</a:t>
            </a:r>
          </a:p>
          <a:p>
            <a:pPr algn="ctr"/>
            <a:r>
              <a:rPr lang="cs-CZ" sz="1200" dirty="0"/>
              <a:t>(</a:t>
            </a:r>
            <a:r>
              <a:rPr lang="cs-CZ" sz="1200" dirty="0" err="1"/>
              <a:t>Ang</a:t>
            </a:r>
            <a:r>
              <a:rPr lang="cs-CZ" sz="1200" dirty="0"/>
              <a:t> 1-8)</a:t>
            </a:r>
          </a:p>
        </p:txBody>
      </p:sp>
      <p:sp>
        <p:nvSpPr>
          <p:cNvPr id="52" name="TextovéPole 51">
            <a:extLst>
              <a:ext uri="{FF2B5EF4-FFF2-40B4-BE49-F238E27FC236}">
                <a16:creationId xmlns:a16="http://schemas.microsoft.com/office/drawing/2014/main" id="{ADF2D922-E86F-48E2-90EB-985F206DD8A2}"/>
              </a:ext>
            </a:extLst>
          </p:cNvPr>
          <p:cNvSpPr txBox="1"/>
          <p:nvPr/>
        </p:nvSpPr>
        <p:spPr>
          <a:xfrm>
            <a:off x="8576268" y="6494708"/>
            <a:ext cx="2685992" cy="369332"/>
          </a:xfrm>
          <a:prstGeom prst="rect">
            <a:avLst/>
          </a:prstGeom>
          <a:noFill/>
        </p:spPr>
        <p:txBody>
          <a:bodyPr wrap="none" rtlCol="0">
            <a:spAutoFit/>
          </a:bodyPr>
          <a:lstStyle/>
          <a:p>
            <a:r>
              <a:rPr lang="en-US" b="0" i="0" dirty="0">
                <a:solidFill>
                  <a:srgbClr val="212121"/>
                </a:solidFill>
                <a:effectLst/>
                <a:latin typeface="BlinkMacSystemFont"/>
              </a:rPr>
              <a:t>DOI: </a:t>
            </a:r>
            <a:r>
              <a:rPr lang="en-US" b="0" i="0" u="none" strike="noStrike" dirty="0">
                <a:solidFill>
                  <a:srgbClr val="0071BC"/>
                </a:solidFill>
                <a:effectLst/>
                <a:latin typeface="BlinkMacSystemFont"/>
                <a:hlinkClick r:id="rId4"/>
              </a:rPr>
              <a:t>10.1055/a-1152-3469</a:t>
            </a:r>
            <a:endParaRPr lang="en-US" b="0" i="0" dirty="0">
              <a:solidFill>
                <a:srgbClr val="212121"/>
              </a:solidFill>
              <a:effectLst/>
              <a:latin typeface="BlinkMacSystemFont"/>
            </a:endParaRPr>
          </a:p>
        </p:txBody>
      </p:sp>
      <p:sp>
        <p:nvSpPr>
          <p:cNvPr id="54" name="Ovál 53">
            <a:extLst>
              <a:ext uri="{FF2B5EF4-FFF2-40B4-BE49-F238E27FC236}">
                <a16:creationId xmlns:a16="http://schemas.microsoft.com/office/drawing/2014/main" id="{EE1FC6AE-4689-4149-A725-52FD04478577}"/>
              </a:ext>
            </a:extLst>
          </p:cNvPr>
          <p:cNvSpPr/>
          <p:nvPr/>
        </p:nvSpPr>
        <p:spPr>
          <a:xfrm>
            <a:off x="6398519" y="1935558"/>
            <a:ext cx="599351" cy="276999"/>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dirty="0"/>
              <a:t>ACE</a:t>
            </a:r>
            <a:endParaRPr lang="en-US" sz="1100" dirty="0"/>
          </a:p>
        </p:txBody>
      </p:sp>
      <p:cxnSp>
        <p:nvCxnSpPr>
          <p:cNvPr id="55" name="Přímá spojnice se šipkou 54">
            <a:extLst>
              <a:ext uri="{FF2B5EF4-FFF2-40B4-BE49-F238E27FC236}">
                <a16:creationId xmlns:a16="http://schemas.microsoft.com/office/drawing/2014/main" id="{9739685A-6861-4800-8352-2238D1200091}"/>
              </a:ext>
            </a:extLst>
          </p:cNvPr>
          <p:cNvCxnSpPr/>
          <p:nvPr/>
        </p:nvCxnSpPr>
        <p:spPr>
          <a:xfrm>
            <a:off x="6382235" y="1857147"/>
            <a:ext cx="0" cy="70038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6090503"/>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AA830DD-0B7A-43B7-A294-4A479B3D8C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355" y="16715"/>
            <a:ext cx="8251268" cy="6693841"/>
          </a:xfrm>
          <a:prstGeom prst="rect">
            <a:avLst/>
          </a:prstGeom>
          <a:noFill/>
          <a:extLst>
            <a:ext uri="{909E8E84-426E-40DD-AFC4-6F175D3DCCD1}">
              <a14:hiddenFill xmlns:a14="http://schemas.microsoft.com/office/drawing/2010/main">
                <a:solidFill>
                  <a:srgbClr val="FFFFFF"/>
                </a:solidFill>
              </a14:hiddenFill>
            </a:ext>
          </a:extLst>
        </p:spPr>
      </p:pic>
      <p:sp>
        <p:nvSpPr>
          <p:cNvPr id="5" name="Ovál 4">
            <a:extLst>
              <a:ext uri="{FF2B5EF4-FFF2-40B4-BE49-F238E27FC236}">
                <a16:creationId xmlns:a16="http://schemas.microsoft.com/office/drawing/2014/main" id="{A9780EE6-02BF-417F-82A7-9A9C5D45E9A7}"/>
              </a:ext>
            </a:extLst>
          </p:cNvPr>
          <p:cNvSpPr/>
          <p:nvPr/>
        </p:nvSpPr>
        <p:spPr>
          <a:xfrm>
            <a:off x="7135148" y="166212"/>
            <a:ext cx="1836892" cy="943249"/>
          </a:xfrm>
          <a:prstGeom prst="ellipse">
            <a:avLst/>
          </a:prstGeom>
          <a:solidFill>
            <a:srgbClr val="CCE2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ovéPole 3">
            <a:extLst>
              <a:ext uri="{FF2B5EF4-FFF2-40B4-BE49-F238E27FC236}">
                <a16:creationId xmlns:a16="http://schemas.microsoft.com/office/drawing/2014/main" id="{69816117-6FB5-4C80-B582-90622CB171F0}"/>
              </a:ext>
            </a:extLst>
          </p:cNvPr>
          <p:cNvSpPr txBox="1"/>
          <p:nvPr/>
        </p:nvSpPr>
        <p:spPr>
          <a:xfrm>
            <a:off x="7539238" y="344436"/>
            <a:ext cx="1086195" cy="646331"/>
          </a:xfrm>
          <a:prstGeom prst="rect">
            <a:avLst/>
          </a:prstGeom>
          <a:solidFill>
            <a:srgbClr val="CCE2F8"/>
          </a:solidFill>
        </p:spPr>
        <p:txBody>
          <a:bodyPr wrap="none" rtlCol="0">
            <a:spAutoFit/>
          </a:bodyPr>
          <a:lstStyle/>
          <a:p>
            <a:pPr algn="ctr"/>
            <a:r>
              <a:rPr lang="cs-CZ" sz="1200" dirty="0"/>
              <a:t>Poškození plic </a:t>
            </a:r>
          </a:p>
          <a:p>
            <a:pPr algn="ctr"/>
            <a:r>
              <a:rPr lang="cs-CZ" sz="1200" dirty="0"/>
              <a:t>např. infekcí,</a:t>
            </a:r>
          </a:p>
          <a:p>
            <a:pPr algn="ctr"/>
            <a:r>
              <a:rPr lang="cs-CZ" sz="1200" dirty="0"/>
              <a:t>Sepse</a:t>
            </a:r>
            <a:endParaRPr lang="en-US" sz="1200" dirty="0"/>
          </a:p>
        </p:txBody>
      </p:sp>
      <p:sp>
        <p:nvSpPr>
          <p:cNvPr id="7" name="TextovéPole 6">
            <a:extLst>
              <a:ext uri="{FF2B5EF4-FFF2-40B4-BE49-F238E27FC236}">
                <a16:creationId xmlns:a16="http://schemas.microsoft.com/office/drawing/2014/main" id="{DD04B1A0-CA56-43C3-94D7-BCA3D8B59212}"/>
              </a:ext>
            </a:extLst>
          </p:cNvPr>
          <p:cNvSpPr txBox="1"/>
          <p:nvPr/>
        </p:nvSpPr>
        <p:spPr>
          <a:xfrm>
            <a:off x="7321268" y="4526464"/>
            <a:ext cx="1399922" cy="1015663"/>
          </a:xfrm>
          <a:prstGeom prst="rect">
            <a:avLst/>
          </a:prstGeom>
          <a:solidFill>
            <a:srgbClr val="F9DFCB"/>
          </a:solidFill>
        </p:spPr>
        <p:txBody>
          <a:bodyPr wrap="square" rtlCol="0">
            <a:spAutoFit/>
          </a:bodyPr>
          <a:lstStyle/>
          <a:p>
            <a:pPr algn="ctr"/>
            <a:r>
              <a:rPr lang="cs-CZ" sz="1200" dirty="0" err="1"/>
              <a:t>prooxidační</a:t>
            </a:r>
            <a:r>
              <a:rPr lang="cs-CZ" sz="1200" dirty="0"/>
              <a:t>, prozánětlivý, vazokonstrikce, prosakování cév, </a:t>
            </a:r>
            <a:r>
              <a:rPr lang="cs-CZ" sz="1200" dirty="0" err="1"/>
              <a:t>profibrotický</a:t>
            </a:r>
            <a:endParaRPr lang="cs-CZ" sz="1200" dirty="0"/>
          </a:p>
        </p:txBody>
      </p:sp>
      <p:sp>
        <p:nvSpPr>
          <p:cNvPr id="10" name="TextovéPole 9">
            <a:extLst>
              <a:ext uri="{FF2B5EF4-FFF2-40B4-BE49-F238E27FC236}">
                <a16:creationId xmlns:a16="http://schemas.microsoft.com/office/drawing/2014/main" id="{6A472FD8-B53E-4910-A3B9-092940818217}"/>
              </a:ext>
            </a:extLst>
          </p:cNvPr>
          <p:cNvSpPr txBox="1"/>
          <p:nvPr/>
        </p:nvSpPr>
        <p:spPr>
          <a:xfrm>
            <a:off x="7293541" y="4551296"/>
            <a:ext cx="1399922" cy="1015663"/>
          </a:xfrm>
          <a:prstGeom prst="rect">
            <a:avLst/>
          </a:prstGeom>
          <a:solidFill>
            <a:srgbClr val="F9DFCB"/>
          </a:solidFill>
        </p:spPr>
        <p:txBody>
          <a:bodyPr wrap="square" rtlCol="0">
            <a:spAutoFit/>
          </a:bodyPr>
          <a:lstStyle/>
          <a:p>
            <a:pPr algn="ctr"/>
            <a:r>
              <a:rPr lang="cs-CZ" sz="1200" dirty="0" err="1"/>
              <a:t>prooxidative</a:t>
            </a:r>
            <a:r>
              <a:rPr lang="cs-CZ" sz="1200" dirty="0"/>
              <a:t>, </a:t>
            </a:r>
            <a:r>
              <a:rPr lang="cs-CZ" sz="1200" dirty="0" err="1"/>
              <a:t>proinflammatory</a:t>
            </a:r>
            <a:r>
              <a:rPr lang="cs-CZ" sz="1200" dirty="0"/>
              <a:t>, </a:t>
            </a:r>
            <a:r>
              <a:rPr lang="cs-CZ" sz="1200" dirty="0" err="1"/>
              <a:t>vasoconstriction</a:t>
            </a:r>
            <a:r>
              <a:rPr lang="cs-CZ" sz="1200" dirty="0"/>
              <a:t>, </a:t>
            </a:r>
            <a:r>
              <a:rPr lang="cs-CZ" sz="1200" dirty="0" err="1"/>
              <a:t>vascular</a:t>
            </a:r>
            <a:r>
              <a:rPr lang="cs-CZ" sz="1200" dirty="0"/>
              <a:t> </a:t>
            </a:r>
            <a:r>
              <a:rPr lang="cs-CZ" sz="1200" dirty="0" err="1"/>
              <a:t>leakage</a:t>
            </a:r>
            <a:r>
              <a:rPr lang="cs-CZ" sz="1200" dirty="0"/>
              <a:t>, </a:t>
            </a:r>
            <a:r>
              <a:rPr lang="cs-CZ" sz="1200" dirty="0" err="1"/>
              <a:t>profibrotic</a:t>
            </a:r>
            <a:endParaRPr lang="cs-CZ" sz="1200" dirty="0"/>
          </a:p>
        </p:txBody>
      </p:sp>
      <p:sp>
        <p:nvSpPr>
          <p:cNvPr id="11" name="TextovéPole 10">
            <a:extLst>
              <a:ext uri="{FF2B5EF4-FFF2-40B4-BE49-F238E27FC236}">
                <a16:creationId xmlns:a16="http://schemas.microsoft.com/office/drawing/2014/main" id="{E2D94849-69CE-46BF-B2D0-03218B523FE4}"/>
              </a:ext>
            </a:extLst>
          </p:cNvPr>
          <p:cNvSpPr txBox="1"/>
          <p:nvPr/>
        </p:nvSpPr>
        <p:spPr>
          <a:xfrm>
            <a:off x="7321268" y="5963829"/>
            <a:ext cx="1399922" cy="276999"/>
          </a:xfrm>
          <a:prstGeom prst="rect">
            <a:avLst/>
          </a:prstGeom>
          <a:solidFill>
            <a:srgbClr val="ECAA88"/>
          </a:solidFill>
        </p:spPr>
        <p:txBody>
          <a:bodyPr wrap="square" rtlCol="0">
            <a:spAutoFit/>
          </a:bodyPr>
          <a:lstStyle/>
          <a:p>
            <a:pPr algn="ctr"/>
            <a:r>
              <a:rPr lang="cs-CZ" sz="1200" dirty="0"/>
              <a:t>Poškození plic</a:t>
            </a:r>
          </a:p>
        </p:txBody>
      </p:sp>
      <p:sp>
        <p:nvSpPr>
          <p:cNvPr id="12" name="TextovéPole 11">
            <a:extLst>
              <a:ext uri="{FF2B5EF4-FFF2-40B4-BE49-F238E27FC236}">
                <a16:creationId xmlns:a16="http://schemas.microsoft.com/office/drawing/2014/main" id="{02F48F79-A2F0-4C84-8B0C-A25C34A9B0DE}"/>
              </a:ext>
            </a:extLst>
          </p:cNvPr>
          <p:cNvSpPr txBox="1"/>
          <p:nvPr/>
        </p:nvSpPr>
        <p:spPr>
          <a:xfrm>
            <a:off x="7293541" y="6024220"/>
            <a:ext cx="1399922" cy="276999"/>
          </a:xfrm>
          <a:prstGeom prst="rect">
            <a:avLst/>
          </a:prstGeom>
          <a:solidFill>
            <a:srgbClr val="ECAA88"/>
          </a:solidFill>
        </p:spPr>
        <p:txBody>
          <a:bodyPr wrap="square" rtlCol="0">
            <a:spAutoFit/>
          </a:bodyPr>
          <a:lstStyle/>
          <a:p>
            <a:pPr algn="ctr"/>
            <a:r>
              <a:rPr lang="cs-CZ" sz="1200" dirty="0" err="1"/>
              <a:t>Lung</a:t>
            </a:r>
            <a:r>
              <a:rPr lang="cs-CZ" sz="1200" dirty="0"/>
              <a:t> </a:t>
            </a:r>
            <a:r>
              <a:rPr lang="cs-CZ" sz="1200" dirty="0" err="1"/>
              <a:t>damage</a:t>
            </a:r>
            <a:endParaRPr lang="cs-CZ" sz="1200" dirty="0"/>
          </a:p>
        </p:txBody>
      </p:sp>
      <p:sp>
        <p:nvSpPr>
          <p:cNvPr id="13" name="TextovéPole 12">
            <a:extLst>
              <a:ext uri="{FF2B5EF4-FFF2-40B4-BE49-F238E27FC236}">
                <a16:creationId xmlns:a16="http://schemas.microsoft.com/office/drawing/2014/main" id="{6A43882B-1C4F-4639-AC5E-B350D0E68D33}"/>
              </a:ext>
            </a:extLst>
          </p:cNvPr>
          <p:cNvSpPr txBox="1"/>
          <p:nvPr/>
        </p:nvSpPr>
        <p:spPr>
          <a:xfrm>
            <a:off x="7395646" y="319308"/>
            <a:ext cx="1321025" cy="646331"/>
          </a:xfrm>
          <a:prstGeom prst="rect">
            <a:avLst/>
          </a:prstGeom>
          <a:solidFill>
            <a:srgbClr val="CCE2F8"/>
          </a:solidFill>
        </p:spPr>
        <p:txBody>
          <a:bodyPr wrap="square" rtlCol="0">
            <a:spAutoFit/>
          </a:bodyPr>
          <a:lstStyle/>
          <a:p>
            <a:pPr algn="ctr"/>
            <a:r>
              <a:rPr lang="en-US" sz="1200" dirty="0"/>
              <a:t>Lung damage e.g. through infection</a:t>
            </a:r>
            <a:r>
              <a:rPr lang="cs-CZ" sz="1200" dirty="0"/>
              <a:t>, S</a:t>
            </a:r>
            <a:r>
              <a:rPr lang="en-US" sz="1200" dirty="0" err="1"/>
              <a:t>epsis</a:t>
            </a:r>
            <a:endParaRPr lang="en-US" sz="1200" dirty="0"/>
          </a:p>
        </p:txBody>
      </p:sp>
      <p:sp>
        <p:nvSpPr>
          <p:cNvPr id="14" name="TextovéPole 13">
            <a:extLst>
              <a:ext uri="{FF2B5EF4-FFF2-40B4-BE49-F238E27FC236}">
                <a16:creationId xmlns:a16="http://schemas.microsoft.com/office/drawing/2014/main" id="{6B535E80-6B9C-48D4-A249-D6D18B83A8FD}"/>
              </a:ext>
            </a:extLst>
          </p:cNvPr>
          <p:cNvSpPr txBox="1"/>
          <p:nvPr/>
        </p:nvSpPr>
        <p:spPr>
          <a:xfrm>
            <a:off x="7431185" y="1366048"/>
            <a:ext cx="1194248" cy="461665"/>
          </a:xfrm>
          <a:prstGeom prst="rect">
            <a:avLst/>
          </a:prstGeom>
          <a:solidFill>
            <a:srgbClr val="F9DFCB"/>
          </a:solidFill>
        </p:spPr>
        <p:txBody>
          <a:bodyPr wrap="square" rtlCol="0">
            <a:spAutoFit/>
          </a:bodyPr>
          <a:lstStyle/>
          <a:p>
            <a:pPr algn="ctr"/>
            <a:r>
              <a:rPr lang="cs-CZ" sz="1200" dirty="0"/>
              <a:t>Angiotenzin I</a:t>
            </a:r>
          </a:p>
          <a:p>
            <a:pPr algn="ctr"/>
            <a:r>
              <a:rPr lang="cs-CZ" sz="1200" dirty="0"/>
              <a:t>(</a:t>
            </a:r>
            <a:r>
              <a:rPr lang="cs-CZ" sz="1200" dirty="0" err="1"/>
              <a:t>Ang</a:t>
            </a:r>
            <a:r>
              <a:rPr lang="cs-CZ" sz="1200" dirty="0"/>
              <a:t> 1-10)</a:t>
            </a:r>
          </a:p>
        </p:txBody>
      </p:sp>
      <p:sp>
        <p:nvSpPr>
          <p:cNvPr id="15" name="TextovéPole 14">
            <a:extLst>
              <a:ext uri="{FF2B5EF4-FFF2-40B4-BE49-F238E27FC236}">
                <a16:creationId xmlns:a16="http://schemas.microsoft.com/office/drawing/2014/main" id="{C9C22F2D-EA6B-47D5-AFE3-AFAB2F365664}"/>
              </a:ext>
            </a:extLst>
          </p:cNvPr>
          <p:cNvSpPr txBox="1"/>
          <p:nvPr/>
        </p:nvSpPr>
        <p:spPr>
          <a:xfrm>
            <a:off x="7423093" y="2459502"/>
            <a:ext cx="1194248" cy="461665"/>
          </a:xfrm>
          <a:prstGeom prst="rect">
            <a:avLst/>
          </a:prstGeom>
          <a:solidFill>
            <a:srgbClr val="F9DFCB"/>
          </a:solidFill>
        </p:spPr>
        <p:txBody>
          <a:bodyPr wrap="square" rtlCol="0">
            <a:spAutoFit/>
          </a:bodyPr>
          <a:lstStyle/>
          <a:p>
            <a:pPr algn="ctr"/>
            <a:r>
              <a:rPr lang="cs-CZ" sz="1200" dirty="0"/>
              <a:t>Angiotenzin II</a:t>
            </a:r>
          </a:p>
          <a:p>
            <a:pPr algn="ctr"/>
            <a:r>
              <a:rPr lang="cs-CZ" sz="1200" dirty="0"/>
              <a:t>(</a:t>
            </a:r>
            <a:r>
              <a:rPr lang="cs-CZ" sz="1200" dirty="0" err="1"/>
              <a:t>Ang</a:t>
            </a:r>
            <a:r>
              <a:rPr lang="cs-CZ" sz="1200" dirty="0"/>
              <a:t> 1-8)</a:t>
            </a:r>
          </a:p>
        </p:txBody>
      </p:sp>
      <p:sp>
        <p:nvSpPr>
          <p:cNvPr id="16" name="TextovéPole 15">
            <a:extLst>
              <a:ext uri="{FF2B5EF4-FFF2-40B4-BE49-F238E27FC236}">
                <a16:creationId xmlns:a16="http://schemas.microsoft.com/office/drawing/2014/main" id="{497A897D-5BE8-444D-B5EE-B226FBBFA950}"/>
              </a:ext>
            </a:extLst>
          </p:cNvPr>
          <p:cNvSpPr txBox="1"/>
          <p:nvPr/>
        </p:nvSpPr>
        <p:spPr>
          <a:xfrm>
            <a:off x="7423093" y="1395482"/>
            <a:ext cx="1194248" cy="461665"/>
          </a:xfrm>
          <a:prstGeom prst="rect">
            <a:avLst/>
          </a:prstGeom>
          <a:solidFill>
            <a:srgbClr val="F9DFCB"/>
          </a:solidFill>
        </p:spPr>
        <p:txBody>
          <a:bodyPr wrap="square" rtlCol="0">
            <a:spAutoFit/>
          </a:bodyPr>
          <a:lstStyle/>
          <a:p>
            <a:pPr algn="ctr"/>
            <a:r>
              <a:rPr lang="cs-CZ" sz="1200" dirty="0"/>
              <a:t>Angiotensin I</a:t>
            </a:r>
          </a:p>
          <a:p>
            <a:pPr algn="ctr"/>
            <a:r>
              <a:rPr lang="cs-CZ" sz="1200" dirty="0"/>
              <a:t>(</a:t>
            </a:r>
            <a:r>
              <a:rPr lang="cs-CZ" sz="1200" dirty="0" err="1"/>
              <a:t>Ang</a:t>
            </a:r>
            <a:r>
              <a:rPr lang="cs-CZ" sz="1200" dirty="0"/>
              <a:t> 1-10)</a:t>
            </a:r>
          </a:p>
        </p:txBody>
      </p:sp>
      <p:sp>
        <p:nvSpPr>
          <p:cNvPr id="18" name="TextovéPole 17">
            <a:extLst>
              <a:ext uri="{FF2B5EF4-FFF2-40B4-BE49-F238E27FC236}">
                <a16:creationId xmlns:a16="http://schemas.microsoft.com/office/drawing/2014/main" id="{DEC94380-D1BE-4C27-93A1-564753ECA36E}"/>
              </a:ext>
            </a:extLst>
          </p:cNvPr>
          <p:cNvSpPr txBox="1"/>
          <p:nvPr/>
        </p:nvSpPr>
        <p:spPr>
          <a:xfrm>
            <a:off x="5396039" y="6032145"/>
            <a:ext cx="1399922" cy="276999"/>
          </a:xfrm>
          <a:prstGeom prst="rect">
            <a:avLst/>
          </a:prstGeom>
          <a:solidFill>
            <a:srgbClr val="BEE0DF"/>
          </a:solidFill>
          <a:ln>
            <a:solidFill>
              <a:srgbClr val="BEE0DF"/>
            </a:solidFill>
          </a:ln>
        </p:spPr>
        <p:txBody>
          <a:bodyPr wrap="square" rtlCol="0">
            <a:spAutoFit/>
          </a:bodyPr>
          <a:lstStyle/>
          <a:p>
            <a:pPr algn="ctr"/>
            <a:r>
              <a:rPr lang="cs-CZ" sz="1200" dirty="0"/>
              <a:t>Ochrana plic</a:t>
            </a:r>
          </a:p>
        </p:txBody>
      </p:sp>
      <p:sp>
        <p:nvSpPr>
          <p:cNvPr id="19" name="TextovéPole 18">
            <a:extLst>
              <a:ext uri="{FF2B5EF4-FFF2-40B4-BE49-F238E27FC236}">
                <a16:creationId xmlns:a16="http://schemas.microsoft.com/office/drawing/2014/main" id="{90CE5010-7665-4EB0-A000-57450D12D50E}"/>
              </a:ext>
            </a:extLst>
          </p:cNvPr>
          <p:cNvSpPr txBox="1"/>
          <p:nvPr/>
        </p:nvSpPr>
        <p:spPr>
          <a:xfrm>
            <a:off x="5368312" y="6024219"/>
            <a:ext cx="1399922" cy="276999"/>
          </a:xfrm>
          <a:prstGeom prst="rect">
            <a:avLst/>
          </a:prstGeom>
          <a:solidFill>
            <a:srgbClr val="BEE0DF"/>
          </a:solidFill>
          <a:ln>
            <a:solidFill>
              <a:srgbClr val="BEE0DF"/>
            </a:solidFill>
          </a:ln>
        </p:spPr>
        <p:txBody>
          <a:bodyPr wrap="square" rtlCol="0">
            <a:spAutoFit/>
          </a:bodyPr>
          <a:lstStyle/>
          <a:p>
            <a:pPr algn="ctr"/>
            <a:r>
              <a:rPr lang="cs-CZ" sz="1200" dirty="0" err="1"/>
              <a:t>Lung</a:t>
            </a:r>
            <a:r>
              <a:rPr lang="cs-CZ" sz="1200" dirty="0"/>
              <a:t> </a:t>
            </a:r>
            <a:r>
              <a:rPr lang="cs-CZ" sz="1200" dirty="0" err="1"/>
              <a:t>protection</a:t>
            </a:r>
            <a:endParaRPr lang="cs-CZ" sz="1200" dirty="0"/>
          </a:p>
        </p:txBody>
      </p:sp>
      <p:sp>
        <p:nvSpPr>
          <p:cNvPr id="21" name="TextovéPole 20">
            <a:extLst>
              <a:ext uri="{FF2B5EF4-FFF2-40B4-BE49-F238E27FC236}">
                <a16:creationId xmlns:a16="http://schemas.microsoft.com/office/drawing/2014/main" id="{E4D31BB5-2219-4A0B-B2B7-8C3EC1DB2C47}"/>
              </a:ext>
            </a:extLst>
          </p:cNvPr>
          <p:cNvSpPr txBox="1"/>
          <p:nvPr/>
        </p:nvSpPr>
        <p:spPr>
          <a:xfrm>
            <a:off x="5368312" y="4579536"/>
            <a:ext cx="1399922" cy="830997"/>
          </a:xfrm>
          <a:prstGeom prst="rect">
            <a:avLst/>
          </a:prstGeom>
          <a:solidFill>
            <a:srgbClr val="CFE9E7"/>
          </a:solidFill>
        </p:spPr>
        <p:txBody>
          <a:bodyPr wrap="square" rtlCol="0">
            <a:spAutoFit/>
          </a:bodyPr>
          <a:lstStyle/>
          <a:p>
            <a:pPr algn="ctr"/>
            <a:r>
              <a:rPr lang="cs-CZ" sz="1200" dirty="0"/>
              <a:t>antioxidační, protizánětlivý, </a:t>
            </a:r>
            <a:r>
              <a:rPr lang="cs-CZ" sz="1200" dirty="0" err="1"/>
              <a:t>vazodilatační</a:t>
            </a:r>
            <a:r>
              <a:rPr lang="cs-CZ" sz="1200" dirty="0"/>
              <a:t>, </a:t>
            </a:r>
            <a:r>
              <a:rPr lang="cs-CZ" sz="1200" dirty="0" err="1"/>
              <a:t>antifibrotický</a:t>
            </a:r>
            <a:endParaRPr lang="cs-CZ" sz="1200" dirty="0"/>
          </a:p>
        </p:txBody>
      </p:sp>
      <p:sp>
        <p:nvSpPr>
          <p:cNvPr id="22" name="TextovéPole 21">
            <a:extLst>
              <a:ext uri="{FF2B5EF4-FFF2-40B4-BE49-F238E27FC236}">
                <a16:creationId xmlns:a16="http://schemas.microsoft.com/office/drawing/2014/main" id="{9F045858-B3C4-4F5A-B738-495613E95334}"/>
              </a:ext>
            </a:extLst>
          </p:cNvPr>
          <p:cNvSpPr txBox="1"/>
          <p:nvPr/>
        </p:nvSpPr>
        <p:spPr>
          <a:xfrm>
            <a:off x="5368312" y="4591494"/>
            <a:ext cx="1399922" cy="830997"/>
          </a:xfrm>
          <a:prstGeom prst="rect">
            <a:avLst/>
          </a:prstGeom>
          <a:solidFill>
            <a:srgbClr val="CFE9E7"/>
          </a:solidFill>
        </p:spPr>
        <p:txBody>
          <a:bodyPr wrap="square" rtlCol="0">
            <a:spAutoFit/>
          </a:bodyPr>
          <a:lstStyle/>
          <a:p>
            <a:pPr algn="ctr"/>
            <a:r>
              <a:rPr lang="cs-CZ" sz="1200" dirty="0"/>
              <a:t>antioxidant, </a:t>
            </a:r>
          </a:p>
          <a:p>
            <a:pPr algn="ctr"/>
            <a:r>
              <a:rPr lang="cs-CZ" sz="1200" dirty="0"/>
              <a:t>anti-</a:t>
            </a:r>
            <a:r>
              <a:rPr lang="cs-CZ" sz="1200" dirty="0" err="1"/>
              <a:t>inflammatory</a:t>
            </a:r>
            <a:r>
              <a:rPr lang="cs-CZ" sz="1200" dirty="0"/>
              <a:t>, </a:t>
            </a:r>
            <a:r>
              <a:rPr lang="cs-CZ" sz="1200" dirty="0" err="1"/>
              <a:t>vasodilation</a:t>
            </a:r>
            <a:r>
              <a:rPr lang="cs-CZ" sz="1200" dirty="0"/>
              <a:t>, </a:t>
            </a:r>
            <a:r>
              <a:rPr lang="cs-CZ" sz="1200" dirty="0" err="1"/>
              <a:t>antifibrotic</a:t>
            </a:r>
            <a:endParaRPr lang="cs-CZ" sz="1200" dirty="0"/>
          </a:p>
        </p:txBody>
      </p:sp>
      <p:cxnSp>
        <p:nvCxnSpPr>
          <p:cNvPr id="8" name="Přímá spojnice se šipkou 7">
            <a:extLst>
              <a:ext uri="{FF2B5EF4-FFF2-40B4-BE49-F238E27FC236}">
                <a16:creationId xmlns:a16="http://schemas.microsoft.com/office/drawing/2014/main" id="{8E46A70A-154C-4581-B004-272A35882330}"/>
              </a:ext>
            </a:extLst>
          </p:cNvPr>
          <p:cNvCxnSpPr>
            <a:cxnSpLocks/>
          </p:cNvCxnSpPr>
          <p:nvPr/>
        </p:nvCxnSpPr>
        <p:spPr>
          <a:xfrm>
            <a:off x="7993977" y="1109461"/>
            <a:ext cx="0" cy="299926"/>
          </a:xfrm>
          <a:prstGeom prst="straightConnector1">
            <a:avLst/>
          </a:prstGeom>
          <a:ln w="76200">
            <a:solidFill>
              <a:srgbClr val="B6B6B6"/>
            </a:solidFill>
            <a:tailEnd type="triangle"/>
          </a:ln>
        </p:spPr>
        <p:style>
          <a:lnRef idx="1">
            <a:schemeClr val="accent1"/>
          </a:lnRef>
          <a:fillRef idx="0">
            <a:schemeClr val="accent1"/>
          </a:fillRef>
          <a:effectRef idx="0">
            <a:schemeClr val="accent1"/>
          </a:effectRef>
          <a:fontRef idx="minor">
            <a:schemeClr val="tx1"/>
          </a:fontRef>
        </p:style>
      </p:cxnSp>
      <p:cxnSp>
        <p:nvCxnSpPr>
          <p:cNvPr id="27" name="Přímá spojnice se šipkou 26">
            <a:extLst>
              <a:ext uri="{FF2B5EF4-FFF2-40B4-BE49-F238E27FC236}">
                <a16:creationId xmlns:a16="http://schemas.microsoft.com/office/drawing/2014/main" id="{07E34608-D1F2-4215-B0DE-124365CA9296}"/>
              </a:ext>
            </a:extLst>
          </p:cNvPr>
          <p:cNvCxnSpPr>
            <a:cxnSpLocks/>
          </p:cNvCxnSpPr>
          <p:nvPr/>
        </p:nvCxnSpPr>
        <p:spPr>
          <a:xfrm>
            <a:off x="7993502" y="1930916"/>
            <a:ext cx="0" cy="528585"/>
          </a:xfrm>
          <a:prstGeom prst="straightConnector1">
            <a:avLst/>
          </a:prstGeom>
          <a:ln w="76200">
            <a:solidFill>
              <a:srgbClr val="2C2C2A"/>
            </a:solidFill>
            <a:tailEnd type="triangle"/>
          </a:ln>
        </p:spPr>
        <p:style>
          <a:lnRef idx="1">
            <a:schemeClr val="accent1"/>
          </a:lnRef>
          <a:fillRef idx="0">
            <a:schemeClr val="accent1"/>
          </a:fillRef>
          <a:effectRef idx="0">
            <a:schemeClr val="accent1"/>
          </a:effectRef>
          <a:fontRef idx="minor">
            <a:schemeClr val="tx1"/>
          </a:fontRef>
        </p:style>
      </p:cxnSp>
      <p:cxnSp>
        <p:nvCxnSpPr>
          <p:cNvPr id="29" name="Přímá spojnice se šipkou 28">
            <a:extLst>
              <a:ext uri="{FF2B5EF4-FFF2-40B4-BE49-F238E27FC236}">
                <a16:creationId xmlns:a16="http://schemas.microsoft.com/office/drawing/2014/main" id="{147CEFD3-F4DC-4243-BC66-7FE43191F331}"/>
              </a:ext>
            </a:extLst>
          </p:cNvPr>
          <p:cNvCxnSpPr>
            <a:cxnSpLocks/>
          </p:cNvCxnSpPr>
          <p:nvPr/>
        </p:nvCxnSpPr>
        <p:spPr>
          <a:xfrm>
            <a:off x="7993502" y="2999433"/>
            <a:ext cx="0" cy="609091"/>
          </a:xfrm>
          <a:prstGeom prst="straightConnector1">
            <a:avLst/>
          </a:prstGeom>
          <a:ln w="76200">
            <a:solidFill>
              <a:srgbClr val="E5703A"/>
            </a:solidFill>
            <a:tailEnd type="triangle"/>
          </a:ln>
        </p:spPr>
        <p:style>
          <a:lnRef idx="1">
            <a:schemeClr val="accent1"/>
          </a:lnRef>
          <a:fillRef idx="0">
            <a:schemeClr val="accent1"/>
          </a:fillRef>
          <a:effectRef idx="0">
            <a:schemeClr val="accent1"/>
          </a:effectRef>
          <a:fontRef idx="minor">
            <a:schemeClr val="tx1"/>
          </a:fontRef>
        </p:style>
      </p:cxnSp>
      <p:sp>
        <p:nvSpPr>
          <p:cNvPr id="1024" name="Šipka: dolů 1023">
            <a:extLst>
              <a:ext uri="{FF2B5EF4-FFF2-40B4-BE49-F238E27FC236}">
                <a16:creationId xmlns:a16="http://schemas.microsoft.com/office/drawing/2014/main" id="{6A86D1DE-A113-4488-A6C2-D4E7D399A562}"/>
              </a:ext>
            </a:extLst>
          </p:cNvPr>
          <p:cNvSpPr/>
          <p:nvPr/>
        </p:nvSpPr>
        <p:spPr>
          <a:xfrm>
            <a:off x="7789360" y="3936834"/>
            <a:ext cx="398703" cy="564797"/>
          </a:xfrm>
          <a:prstGeom prst="downArrow">
            <a:avLst/>
          </a:prstGeom>
          <a:solidFill>
            <a:srgbClr val="D95E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Šipka: dolů 33">
            <a:extLst>
              <a:ext uri="{FF2B5EF4-FFF2-40B4-BE49-F238E27FC236}">
                <a16:creationId xmlns:a16="http://schemas.microsoft.com/office/drawing/2014/main" id="{B9C0490F-343A-4A81-A504-7B9A154A2BFE}"/>
              </a:ext>
            </a:extLst>
          </p:cNvPr>
          <p:cNvSpPr/>
          <p:nvPr/>
        </p:nvSpPr>
        <p:spPr>
          <a:xfrm>
            <a:off x="7820865" y="5607077"/>
            <a:ext cx="398703" cy="354536"/>
          </a:xfrm>
          <a:prstGeom prst="downArrow">
            <a:avLst/>
          </a:prstGeom>
          <a:solidFill>
            <a:srgbClr val="D26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bdélník 40">
            <a:extLst>
              <a:ext uri="{FF2B5EF4-FFF2-40B4-BE49-F238E27FC236}">
                <a16:creationId xmlns:a16="http://schemas.microsoft.com/office/drawing/2014/main" id="{80EDFF98-0160-48E4-BB53-BA8F624E812C}"/>
              </a:ext>
            </a:extLst>
          </p:cNvPr>
          <p:cNvSpPr/>
          <p:nvPr/>
        </p:nvSpPr>
        <p:spPr>
          <a:xfrm>
            <a:off x="6762661" y="2419383"/>
            <a:ext cx="521511" cy="425217"/>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bdélník 41">
            <a:extLst>
              <a:ext uri="{FF2B5EF4-FFF2-40B4-BE49-F238E27FC236}">
                <a16:creationId xmlns:a16="http://schemas.microsoft.com/office/drawing/2014/main" id="{62264333-7B04-45B9-A754-9DA8DB41CF7D}"/>
              </a:ext>
            </a:extLst>
          </p:cNvPr>
          <p:cNvSpPr/>
          <p:nvPr/>
        </p:nvSpPr>
        <p:spPr>
          <a:xfrm>
            <a:off x="6762662" y="1674920"/>
            <a:ext cx="572316" cy="383711"/>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2" name="Ovál 1031">
            <a:extLst>
              <a:ext uri="{FF2B5EF4-FFF2-40B4-BE49-F238E27FC236}">
                <a16:creationId xmlns:a16="http://schemas.microsoft.com/office/drawing/2014/main" id="{993023D5-6295-4AE1-80D2-ECC2266255B3}"/>
              </a:ext>
            </a:extLst>
          </p:cNvPr>
          <p:cNvSpPr/>
          <p:nvPr/>
        </p:nvSpPr>
        <p:spPr>
          <a:xfrm>
            <a:off x="6665373" y="1219296"/>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ál 43">
            <a:extLst>
              <a:ext uri="{FF2B5EF4-FFF2-40B4-BE49-F238E27FC236}">
                <a16:creationId xmlns:a16="http://schemas.microsoft.com/office/drawing/2014/main" id="{E9759BFC-DDF3-489A-A66A-B83F22D9B9B7}"/>
              </a:ext>
            </a:extLst>
          </p:cNvPr>
          <p:cNvSpPr/>
          <p:nvPr/>
        </p:nvSpPr>
        <p:spPr>
          <a:xfrm>
            <a:off x="6630161" y="2160338"/>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34" name="Skupina 1033">
            <a:extLst>
              <a:ext uri="{FF2B5EF4-FFF2-40B4-BE49-F238E27FC236}">
                <a16:creationId xmlns:a16="http://schemas.microsoft.com/office/drawing/2014/main" id="{65587D75-491B-4E83-918E-D23B72389A2C}"/>
              </a:ext>
            </a:extLst>
          </p:cNvPr>
          <p:cNvGrpSpPr/>
          <p:nvPr/>
        </p:nvGrpSpPr>
        <p:grpSpPr>
          <a:xfrm>
            <a:off x="6754570" y="1528729"/>
            <a:ext cx="519768" cy="370173"/>
            <a:chOff x="10197839" y="895303"/>
            <a:chExt cx="519768" cy="370173"/>
          </a:xfrm>
        </p:grpSpPr>
        <p:sp>
          <p:nvSpPr>
            <p:cNvPr id="1030" name="Ovál 1029">
              <a:extLst>
                <a:ext uri="{FF2B5EF4-FFF2-40B4-BE49-F238E27FC236}">
                  <a16:creationId xmlns:a16="http://schemas.microsoft.com/office/drawing/2014/main" id="{760F4681-3AD0-46DD-B9CC-CD29971C1FE6}"/>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33" name="Skupina 1032">
              <a:extLst>
                <a:ext uri="{FF2B5EF4-FFF2-40B4-BE49-F238E27FC236}">
                  <a16:creationId xmlns:a16="http://schemas.microsoft.com/office/drawing/2014/main" id="{97A29011-6BE1-4BB6-B7C9-860E9960EC8D}"/>
                </a:ext>
              </a:extLst>
            </p:cNvPr>
            <p:cNvGrpSpPr/>
            <p:nvPr/>
          </p:nvGrpSpPr>
          <p:grpSpPr>
            <a:xfrm>
              <a:off x="10197839" y="895303"/>
              <a:ext cx="519768" cy="370173"/>
              <a:chOff x="9468584" y="973075"/>
              <a:chExt cx="519768" cy="370173"/>
            </a:xfrm>
          </p:grpSpPr>
          <p:sp>
            <p:nvSpPr>
              <p:cNvPr id="1029" name="Volný tvar: obrazec 1028">
                <a:extLst>
                  <a:ext uri="{FF2B5EF4-FFF2-40B4-BE49-F238E27FC236}">
                    <a16:creationId xmlns:a16="http://schemas.microsoft.com/office/drawing/2014/main" id="{A064334A-E9B0-4E26-B0DA-A290C46B8F24}"/>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1" name="TextovéPole 1030">
                <a:extLst>
                  <a:ext uri="{FF2B5EF4-FFF2-40B4-BE49-F238E27FC236}">
                    <a16:creationId xmlns:a16="http://schemas.microsoft.com/office/drawing/2014/main" id="{35FE5A63-5E6E-43B1-923D-F78C32FB45D9}"/>
                  </a:ext>
                </a:extLst>
              </p:cNvPr>
              <p:cNvSpPr txBox="1"/>
              <p:nvPr/>
            </p:nvSpPr>
            <p:spPr>
              <a:xfrm>
                <a:off x="9532778" y="973075"/>
                <a:ext cx="455574" cy="246221"/>
              </a:xfrm>
              <a:prstGeom prst="rect">
                <a:avLst/>
              </a:prstGeom>
              <a:noFill/>
            </p:spPr>
            <p:txBody>
              <a:bodyPr wrap="square" rtlCol="0">
                <a:spAutoFit/>
              </a:bodyPr>
              <a:lstStyle/>
              <a:p>
                <a:r>
                  <a:rPr lang="cs-CZ" sz="1000" dirty="0">
                    <a:solidFill>
                      <a:schemeClr val="bg1"/>
                    </a:solidFill>
                  </a:rPr>
                  <a:t>ACE2</a:t>
                </a:r>
                <a:endParaRPr lang="en-US" sz="1000" dirty="0">
                  <a:solidFill>
                    <a:schemeClr val="bg1"/>
                  </a:solidFill>
                </a:endParaRPr>
              </a:p>
            </p:txBody>
          </p:sp>
        </p:grpSp>
      </p:grpSp>
      <p:grpSp>
        <p:nvGrpSpPr>
          <p:cNvPr id="47" name="Skupina 46">
            <a:extLst>
              <a:ext uri="{FF2B5EF4-FFF2-40B4-BE49-F238E27FC236}">
                <a16:creationId xmlns:a16="http://schemas.microsoft.com/office/drawing/2014/main" id="{639AEB45-AA4B-40DE-B335-8E56CFB80218}"/>
              </a:ext>
            </a:extLst>
          </p:cNvPr>
          <p:cNvGrpSpPr/>
          <p:nvPr/>
        </p:nvGrpSpPr>
        <p:grpSpPr>
          <a:xfrm>
            <a:off x="6660356" y="2550993"/>
            <a:ext cx="519768" cy="370173"/>
            <a:chOff x="10197839" y="895303"/>
            <a:chExt cx="519768" cy="370173"/>
          </a:xfrm>
        </p:grpSpPr>
        <p:sp>
          <p:nvSpPr>
            <p:cNvPr id="48" name="Ovál 47">
              <a:extLst>
                <a:ext uri="{FF2B5EF4-FFF2-40B4-BE49-F238E27FC236}">
                  <a16:creationId xmlns:a16="http://schemas.microsoft.com/office/drawing/2014/main" id="{1F2F6B58-052F-4584-B8AD-A45816400413}"/>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9" name="Skupina 48">
              <a:extLst>
                <a:ext uri="{FF2B5EF4-FFF2-40B4-BE49-F238E27FC236}">
                  <a16:creationId xmlns:a16="http://schemas.microsoft.com/office/drawing/2014/main" id="{1BD06A59-B414-45D5-B73F-6ADA75E7371A}"/>
                </a:ext>
              </a:extLst>
            </p:cNvPr>
            <p:cNvGrpSpPr/>
            <p:nvPr/>
          </p:nvGrpSpPr>
          <p:grpSpPr>
            <a:xfrm>
              <a:off x="10197839" y="895303"/>
              <a:ext cx="519768" cy="370173"/>
              <a:chOff x="9468584" y="973075"/>
              <a:chExt cx="519768" cy="370173"/>
            </a:xfrm>
          </p:grpSpPr>
          <p:sp>
            <p:nvSpPr>
              <p:cNvPr id="50" name="Volný tvar: obrazec 49">
                <a:extLst>
                  <a:ext uri="{FF2B5EF4-FFF2-40B4-BE49-F238E27FC236}">
                    <a16:creationId xmlns:a16="http://schemas.microsoft.com/office/drawing/2014/main" id="{260A9AC7-FB31-4E45-978E-737FE8FA8457}"/>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ovéPole 50">
                <a:extLst>
                  <a:ext uri="{FF2B5EF4-FFF2-40B4-BE49-F238E27FC236}">
                    <a16:creationId xmlns:a16="http://schemas.microsoft.com/office/drawing/2014/main" id="{9F712454-F72B-4CD3-BFFF-7354A757C678}"/>
                  </a:ext>
                </a:extLst>
              </p:cNvPr>
              <p:cNvSpPr txBox="1"/>
              <p:nvPr/>
            </p:nvSpPr>
            <p:spPr>
              <a:xfrm>
                <a:off x="9532778" y="973075"/>
                <a:ext cx="455574" cy="246221"/>
              </a:xfrm>
              <a:prstGeom prst="rect">
                <a:avLst/>
              </a:prstGeom>
              <a:noFill/>
            </p:spPr>
            <p:txBody>
              <a:bodyPr wrap="square" rtlCol="0">
                <a:spAutoFit/>
              </a:bodyPr>
              <a:lstStyle/>
              <a:p>
                <a:r>
                  <a:rPr lang="cs-CZ" sz="1000" dirty="0">
                    <a:solidFill>
                      <a:schemeClr val="bg1"/>
                    </a:solidFill>
                  </a:rPr>
                  <a:t>ACE2</a:t>
                </a:r>
                <a:endParaRPr lang="en-US" sz="1000" dirty="0">
                  <a:solidFill>
                    <a:schemeClr val="bg1"/>
                  </a:solidFill>
                </a:endParaRPr>
              </a:p>
            </p:txBody>
          </p:sp>
        </p:grpSp>
      </p:grpSp>
      <p:sp>
        <p:nvSpPr>
          <p:cNvPr id="1035" name="Obdélník 1034">
            <a:extLst>
              <a:ext uri="{FF2B5EF4-FFF2-40B4-BE49-F238E27FC236}">
                <a16:creationId xmlns:a16="http://schemas.microsoft.com/office/drawing/2014/main" id="{8BC4E57D-4C6D-4493-85EB-49313C068948}"/>
              </a:ext>
            </a:extLst>
          </p:cNvPr>
          <p:cNvSpPr/>
          <p:nvPr/>
        </p:nvSpPr>
        <p:spPr>
          <a:xfrm rot="880972">
            <a:off x="5850349" y="1770523"/>
            <a:ext cx="237337" cy="1660371"/>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bdélník 52">
            <a:extLst>
              <a:ext uri="{FF2B5EF4-FFF2-40B4-BE49-F238E27FC236}">
                <a16:creationId xmlns:a16="http://schemas.microsoft.com/office/drawing/2014/main" id="{227FA9A4-9781-4DB2-83E0-15B8081A6E97}"/>
              </a:ext>
            </a:extLst>
          </p:cNvPr>
          <p:cNvSpPr/>
          <p:nvPr/>
        </p:nvSpPr>
        <p:spPr>
          <a:xfrm>
            <a:off x="6308068" y="2791551"/>
            <a:ext cx="237337" cy="78346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p:txBody>
      </p:sp>
      <p:cxnSp>
        <p:nvCxnSpPr>
          <p:cNvPr id="1037" name="Přímá spojnice se šipkou 1036">
            <a:extLst>
              <a:ext uri="{FF2B5EF4-FFF2-40B4-BE49-F238E27FC236}">
                <a16:creationId xmlns:a16="http://schemas.microsoft.com/office/drawing/2014/main" id="{866F6626-FAC6-48F6-B955-E4C73EED7923}"/>
              </a:ext>
            </a:extLst>
          </p:cNvPr>
          <p:cNvCxnSpPr>
            <a:cxnSpLocks/>
            <a:stCxn id="1035" idx="0"/>
          </p:cNvCxnSpPr>
          <p:nvPr/>
        </p:nvCxnSpPr>
        <p:spPr>
          <a:xfrm flipH="1">
            <a:off x="5710990" y="1797634"/>
            <a:ext cx="468454" cy="1669659"/>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57" name="Přímá spojnice se šipkou 56">
            <a:extLst>
              <a:ext uri="{FF2B5EF4-FFF2-40B4-BE49-F238E27FC236}">
                <a16:creationId xmlns:a16="http://schemas.microsoft.com/office/drawing/2014/main" id="{00AE6ECA-3957-4518-BAF7-CDF70181AFF5}"/>
              </a:ext>
            </a:extLst>
          </p:cNvPr>
          <p:cNvCxnSpPr>
            <a:cxnSpLocks/>
            <a:stCxn id="53" idx="0"/>
            <a:endCxn id="53" idx="2"/>
          </p:cNvCxnSpPr>
          <p:nvPr/>
        </p:nvCxnSpPr>
        <p:spPr>
          <a:xfrm>
            <a:off x="6426737" y="2791551"/>
            <a:ext cx="0" cy="783460"/>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sp>
        <p:nvSpPr>
          <p:cNvPr id="1043" name="Obdélník 1042">
            <a:extLst>
              <a:ext uri="{FF2B5EF4-FFF2-40B4-BE49-F238E27FC236}">
                <a16:creationId xmlns:a16="http://schemas.microsoft.com/office/drawing/2014/main" id="{D2D8E7B7-A0DF-4D19-90CD-E8E214C72923}"/>
              </a:ext>
            </a:extLst>
          </p:cNvPr>
          <p:cNvSpPr/>
          <p:nvPr/>
        </p:nvSpPr>
        <p:spPr>
          <a:xfrm>
            <a:off x="5490256" y="3974264"/>
            <a:ext cx="1328508" cy="475656"/>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bdélník 62">
            <a:extLst>
              <a:ext uri="{FF2B5EF4-FFF2-40B4-BE49-F238E27FC236}">
                <a16:creationId xmlns:a16="http://schemas.microsoft.com/office/drawing/2014/main" id="{139E056B-5565-4203-A995-81B0FDF494D0}"/>
              </a:ext>
            </a:extLst>
          </p:cNvPr>
          <p:cNvSpPr/>
          <p:nvPr/>
        </p:nvSpPr>
        <p:spPr>
          <a:xfrm>
            <a:off x="5412240" y="5616807"/>
            <a:ext cx="1328508" cy="344805"/>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4" name="Přímá spojnice se šipkou 63">
            <a:extLst>
              <a:ext uri="{FF2B5EF4-FFF2-40B4-BE49-F238E27FC236}">
                <a16:creationId xmlns:a16="http://schemas.microsoft.com/office/drawing/2014/main" id="{150479CE-E249-496A-8445-DFD12F762F86}"/>
              </a:ext>
            </a:extLst>
          </p:cNvPr>
          <p:cNvCxnSpPr>
            <a:cxnSpLocks/>
          </p:cNvCxnSpPr>
          <p:nvPr/>
        </p:nvCxnSpPr>
        <p:spPr>
          <a:xfrm>
            <a:off x="6402758" y="3974264"/>
            <a:ext cx="0" cy="527367"/>
          </a:xfrm>
          <a:prstGeom prst="straightConnector1">
            <a:avLst/>
          </a:prstGeom>
          <a:ln w="28575">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6" name="Přímá spojnice se šipkou 65">
            <a:extLst>
              <a:ext uri="{FF2B5EF4-FFF2-40B4-BE49-F238E27FC236}">
                <a16:creationId xmlns:a16="http://schemas.microsoft.com/office/drawing/2014/main" id="{7E514F86-EBDC-4B86-9DAA-D10CFE9578AE}"/>
              </a:ext>
            </a:extLst>
          </p:cNvPr>
          <p:cNvCxnSpPr>
            <a:cxnSpLocks/>
          </p:cNvCxnSpPr>
          <p:nvPr/>
        </p:nvCxnSpPr>
        <p:spPr>
          <a:xfrm>
            <a:off x="5756799" y="3974264"/>
            <a:ext cx="0" cy="527367"/>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7" name="Přímá spojnice se šipkou 66">
            <a:extLst>
              <a:ext uri="{FF2B5EF4-FFF2-40B4-BE49-F238E27FC236}">
                <a16:creationId xmlns:a16="http://schemas.microsoft.com/office/drawing/2014/main" id="{6BCF077A-F3B9-4FEC-8A99-9ED455929466}"/>
              </a:ext>
            </a:extLst>
          </p:cNvPr>
          <p:cNvCxnSpPr>
            <a:cxnSpLocks/>
            <a:stCxn id="63" idx="0"/>
            <a:endCxn id="63" idx="2"/>
          </p:cNvCxnSpPr>
          <p:nvPr/>
        </p:nvCxnSpPr>
        <p:spPr>
          <a:xfrm>
            <a:off x="6076494" y="5616807"/>
            <a:ext cx="0" cy="344805"/>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sp>
        <p:nvSpPr>
          <p:cNvPr id="52" name="TextovéPole 51">
            <a:extLst>
              <a:ext uri="{FF2B5EF4-FFF2-40B4-BE49-F238E27FC236}">
                <a16:creationId xmlns:a16="http://schemas.microsoft.com/office/drawing/2014/main" id="{A89E268F-E392-4681-B2AC-DB3208FE08C7}"/>
              </a:ext>
            </a:extLst>
          </p:cNvPr>
          <p:cNvSpPr txBox="1"/>
          <p:nvPr/>
        </p:nvSpPr>
        <p:spPr>
          <a:xfrm>
            <a:off x="7431185" y="2480740"/>
            <a:ext cx="1194248" cy="461665"/>
          </a:xfrm>
          <a:prstGeom prst="rect">
            <a:avLst/>
          </a:prstGeom>
          <a:solidFill>
            <a:srgbClr val="F9DFCB"/>
          </a:solidFill>
        </p:spPr>
        <p:txBody>
          <a:bodyPr wrap="square" rtlCol="0">
            <a:spAutoFit/>
          </a:bodyPr>
          <a:lstStyle/>
          <a:p>
            <a:pPr algn="ctr"/>
            <a:r>
              <a:rPr lang="cs-CZ" sz="1200" dirty="0"/>
              <a:t>Angiotensin II</a:t>
            </a:r>
          </a:p>
          <a:p>
            <a:pPr algn="ctr"/>
            <a:r>
              <a:rPr lang="cs-CZ" sz="1200" dirty="0"/>
              <a:t>(</a:t>
            </a:r>
            <a:r>
              <a:rPr lang="cs-CZ" sz="1200" dirty="0" err="1"/>
              <a:t>Ang</a:t>
            </a:r>
            <a:r>
              <a:rPr lang="cs-CZ" sz="1200" dirty="0"/>
              <a:t> 1-8)</a:t>
            </a:r>
          </a:p>
        </p:txBody>
      </p:sp>
      <p:sp>
        <p:nvSpPr>
          <p:cNvPr id="46" name="TextovéPole 45">
            <a:extLst>
              <a:ext uri="{FF2B5EF4-FFF2-40B4-BE49-F238E27FC236}">
                <a16:creationId xmlns:a16="http://schemas.microsoft.com/office/drawing/2014/main" id="{E7ADEC26-9AD8-4B35-9B7B-E59E1ABDB729}"/>
              </a:ext>
            </a:extLst>
          </p:cNvPr>
          <p:cNvSpPr txBox="1"/>
          <p:nvPr/>
        </p:nvSpPr>
        <p:spPr>
          <a:xfrm>
            <a:off x="8576268" y="6494708"/>
            <a:ext cx="2685992" cy="369332"/>
          </a:xfrm>
          <a:prstGeom prst="rect">
            <a:avLst/>
          </a:prstGeom>
          <a:noFill/>
        </p:spPr>
        <p:txBody>
          <a:bodyPr wrap="none" rtlCol="0">
            <a:spAutoFit/>
          </a:bodyPr>
          <a:lstStyle/>
          <a:p>
            <a:r>
              <a:rPr lang="en-US" b="0" i="0" dirty="0">
                <a:solidFill>
                  <a:srgbClr val="212121"/>
                </a:solidFill>
                <a:effectLst/>
                <a:latin typeface="BlinkMacSystemFont"/>
              </a:rPr>
              <a:t>DOI: </a:t>
            </a:r>
            <a:r>
              <a:rPr lang="en-US" b="0" i="0" u="none" strike="noStrike" dirty="0">
                <a:solidFill>
                  <a:srgbClr val="0071BC"/>
                </a:solidFill>
                <a:effectLst/>
                <a:latin typeface="BlinkMacSystemFont"/>
                <a:hlinkClick r:id="rId4"/>
              </a:rPr>
              <a:t>10.1055/a-1152-3469</a:t>
            </a:r>
            <a:endParaRPr lang="en-US" b="0" i="0" dirty="0">
              <a:solidFill>
                <a:srgbClr val="212121"/>
              </a:solidFill>
              <a:effectLst/>
              <a:latin typeface="BlinkMacSystemFont"/>
            </a:endParaRPr>
          </a:p>
        </p:txBody>
      </p:sp>
      <p:sp>
        <p:nvSpPr>
          <p:cNvPr id="56" name="Ovál 55">
            <a:extLst>
              <a:ext uri="{FF2B5EF4-FFF2-40B4-BE49-F238E27FC236}">
                <a16:creationId xmlns:a16="http://schemas.microsoft.com/office/drawing/2014/main" id="{9ED1DF22-2686-4DC2-96D1-81C212117386}"/>
              </a:ext>
            </a:extLst>
          </p:cNvPr>
          <p:cNvSpPr/>
          <p:nvPr/>
        </p:nvSpPr>
        <p:spPr>
          <a:xfrm>
            <a:off x="6398519" y="1935558"/>
            <a:ext cx="599351" cy="276999"/>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dirty="0"/>
              <a:t>ACE</a:t>
            </a:r>
            <a:endParaRPr lang="en-US" sz="1100" dirty="0"/>
          </a:p>
        </p:txBody>
      </p:sp>
      <p:cxnSp>
        <p:nvCxnSpPr>
          <p:cNvPr id="58" name="Přímá spojnice se šipkou 57">
            <a:extLst>
              <a:ext uri="{FF2B5EF4-FFF2-40B4-BE49-F238E27FC236}">
                <a16:creationId xmlns:a16="http://schemas.microsoft.com/office/drawing/2014/main" id="{7721A974-58FA-4267-84D8-E2F5FDA73496}"/>
              </a:ext>
            </a:extLst>
          </p:cNvPr>
          <p:cNvCxnSpPr/>
          <p:nvPr/>
        </p:nvCxnSpPr>
        <p:spPr>
          <a:xfrm>
            <a:off x="6382235" y="1857147"/>
            <a:ext cx="0" cy="70038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9865686"/>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EE0216F5-F2BF-496E-BF74-B4314AF705B7}"/>
              </a:ext>
            </a:extLst>
          </p:cNvPr>
          <p:cNvPicPr>
            <a:picLocks noChangeAspect="1"/>
          </p:cNvPicPr>
          <p:nvPr/>
        </p:nvPicPr>
        <p:blipFill>
          <a:blip r:embed="rId3"/>
          <a:stretch>
            <a:fillRect/>
          </a:stretch>
        </p:blipFill>
        <p:spPr>
          <a:xfrm>
            <a:off x="1647929" y="0"/>
            <a:ext cx="7588343" cy="6858000"/>
          </a:xfrm>
          <a:prstGeom prst="rect">
            <a:avLst/>
          </a:prstGeom>
        </p:spPr>
      </p:pic>
      <p:sp>
        <p:nvSpPr>
          <p:cNvPr id="5" name="TextovéPole 4">
            <a:extLst>
              <a:ext uri="{FF2B5EF4-FFF2-40B4-BE49-F238E27FC236}">
                <a16:creationId xmlns:a16="http://schemas.microsoft.com/office/drawing/2014/main" id="{DE30A56B-BE5C-4350-9A1E-735717238CAB}"/>
              </a:ext>
            </a:extLst>
          </p:cNvPr>
          <p:cNvSpPr txBox="1"/>
          <p:nvPr/>
        </p:nvSpPr>
        <p:spPr>
          <a:xfrm>
            <a:off x="7722159" y="6488668"/>
            <a:ext cx="4364143" cy="369332"/>
          </a:xfrm>
          <a:prstGeom prst="rect">
            <a:avLst/>
          </a:prstGeom>
          <a:noFill/>
        </p:spPr>
        <p:txBody>
          <a:bodyPr wrap="none" rtlCol="0">
            <a:spAutoFit/>
          </a:bodyPr>
          <a:lstStyle/>
          <a:p>
            <a:r>
              <a:rPr lang="pt-BR" dirty="0"/>
              <a:t>DOI: https://elifesciences.org/articles/59177</a:t>
            </a:r>
            <a:endParaRPr lang="en-US" dirty="0"/>
          </a:p>
        </p:txBody>
      </p:sp>
      <p:sp>
        <p:nvSpPr>
          <p:cNvPr id="6" name="Obdélník 5">
            <a:extLst>
              <a:ext uri="{FF2B5EF4-FFF2-40B4-BE49-F238E27FC236}">
                <a16:creationId xmlns:a16="http://schemas.microsoft.com/office/drawing/2014/main" id="{ACF1810B-73EE-4CEA-B703-4A15FDC34212}"/>
              </a:ext>
            </a:extLst>
          </p:cNvPr>
          <p:cNvSpPr/>
          <p:nvPr/>
        </p:nvSpPr>
        <p:spPr>
          <a:xfrm>
            <a:off x="9545935" y="1210826"/>
            <a:ext cx="1778558" cy="369332"/>
          </a:xfrm>
          <a:prstGeom prst="rect">
            <a:avLst/>
          </a:prstGeom>
          <a:solidFill>
            <a:srgbClr val="FD63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Upregulation</a:t>
            </a:r>
            <a:endParaRPr lang="en-US" dirty="0"/>
          </a:p>
        </p:txBody>
      </p:sp>
      <p:sp>
        <p:nvSpPr>
          <p:cNvPr id="7" name="Obdélník 6">
            <a:extLst>
              <a:ext uri="{FF2B5EF4-FFF2-40B4-BE49-F238E27FC236}">
                <a16:creationId xmlns:a16="http://schemas.microsoft.com/office/drawing/2014/main" id="{AF73C759-E9A6-4B3C-ACA4-D53A4F3BB74C}"/>
              </a:ext>
            </a:extLst>
          </p:cNvPr>
          <p:cNvSpPr/>
          <p:nvPr/>
        </p:nvSpPr>
        <p:spPr>
          <a:xfrm>
            <a:off x="9545935" y="1810378"/>
            <a:ext cx="1778558" cy="369332"/>
          </a:xfrm>
          <a:prstGeom prst="rect">
            <a:avLst/>
          </a:prstGeom>
          <a:solidFill>
            <a:srgbClr val="0313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Downregulation</a:t>
            </a:r>
            <a:endParaRPr lang="en-US" dirty="0"/>
          </a:p>
        </p:txBody>
      </p:sp>
      <p:sp>
        <p:nvSpPr>
          <p:cNvPr id="8" name="TextovéPole 7">
            <a:extLst>
              <a:ext uri="{FF2B5EF4-FFF2-40B4-BE49-F238E27FC236}">
                <a16:creationId xmlns:a16="http://schemas.microsoft.com/office/drawing/2014/main" id="{DF3BFB0F-AAA1-4BDA-A2E4-F37B9543AD98}"/>
              </a:ext>
            </a:extLst>
          </p:cNvPr>
          <p:cNvSpPr txBox="1"/>
          <p:nvPr/>
        </p:nvSpPr>
        <p:spPr>
          <a:xfrm>
            <a:off x="9545935" y="299218"/>
            <a:ext cx="2092496" cy="369332"/>
          </a:xfrm>
          <a:prstGeom prst="rect">
            <a:avLst/>
          </a:prstGeom>
          <a:solidFill>
            <a:srgbClr val="FFFF00"/>
          </a:solidFill>
        </p:spPr>
        <p:txBody>
          <a:bodyPr wrap="none" rtlCol="0">
            <a:spAutoFit/>
          </a:bodyPr>
          <a:lstStyle/>
          <a:p>
            <a:r>
              <a:rPr lang="cs-CZ" dirty="0"/>
              <a:t>In </a:t>
            </a:r>
            <a:r>
              <a:rPr lang="cs-CZ" dirty="0" err="1"/>
              <a:t>inflamatory</a:t>
            </a:r>
            <a:r>
              <a:rPr lang="cs-CZ" dirty="0"/>
              <a:t> </a:t>
            </a:r>
            <a:r>
              <a:rPr lang="cs-CZ" dirty="0" err="1"/>
              <a:t>lungs</a:t>
            </a:r>
            <a:endParaRPr lang="en-US" dirty="0"/>
          </a:p>
        </p:txBody>
      </p:sp>
    </p:spTree>
    <p:extLst>
      <p:ext uri="{BB962C8B-B14F-4D97-AF65-F5344CB8AC3E}">
        <p14:creationId xmlns:p14="http://schemas.microsoft.com/office/powerpoint/2010/main" val="9615336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BEFF3"/>
        </a:solidFill>
        <a:effectLst/>
      </p:bgPr>
    </p:bg>
    <p:spTree>
      <p:nvGrpSpPr>
        <p:cNvPr id="1" name=""/>
        <p:cNvGrpSpPr/>
        <p:nvPr/>
      </p:nvGrpSpPr>
      <p:grpSpPr>
        <a:xfrm>
          <a:off x="0" y="0"/>
          <a:ext cx="0" cy="0"/>
          <a:chOff x="0" y="0"/>
          <a:chExt cx="0" cy="0"/>
        </a:xfrm>
      </p:grpSpPr>
      <p:pic>
        <p:nvPicPr>
          <p:cNvPr id="29698" name="Picture 3" descr="sejmout003">
            <a:extLst>
              <a:ext uri="{FF2B5EF4-FFF2-40B4-BE49-F238E27FC236}">
                <a16:creationId xmlns:a16="http://schemas.microsoft.com/office/drawing/2014/main" id="{BDB450AF-4327-6AC7-4BB9-035977950C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0"/>
            <a:ext cx="8964613" cy="574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AA830DD-0B7A-43B7-A294-4A479B3D8C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355" y="16715"/>
            <a:ext cx="8251268" cy="6693841"/>
          </a:xfrm>
          <a:prstGeom prst="rect">
            <a:avLst/>
          </a:prstGeom>
          <a:noFill/>
          <a:extLst>
            <a:ext uri="{909E8E84-426E-40DD-AFC4-6F175D3DCCD1}">
              <a14:hiddenFill xmlns:a14="http://schemas.microsoft.com/office/drawing/2010/main">
                <a:solidFill>
                  <a:srgbClr val="FFFFFF"/>
                </a:solidFill>
              </a14:hiddenFill>
            </a:ext>
          </a:extLst>
        </p:spPr>
      </p:pic>
      <p:sp>
        <p:nvSpPr>
          <p:cNvPr id="5" name="Ovál 4">
            <a:extLst>
              <a:ext uri="{FF2B5EF4-FFF2-40B4-BE49-F238E27FC236}">
                <a16:creationId xmlns:a16="http://schemas.microsoft.com/office/drawing/2014/main" id="{A9780EE6-02BF-417F-82A7-9A9C5D45E9A7}"/>
              </a:ext>
            </a:extLst>
          </p:cNvPr>
          <p:cNvSpPr/>
          <p:nvPr/>
        </p:nvSpPr>
        <p:spPr>
          <a:xfrm>
            <a:off x="7135148" y="166212"/>
            <a:ext cx="1836892" cy="943249"/>
          </a:xfrm>
          <a:prstGeom prst="ellipse">
            <a:avLst/>
          </a:prstGeom>
          <a:solidFill>
            <a:srgbClr val="CCE2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ovéPole 3">
            <a:extLst>
              <a:ext uri="{FF2B5EF4-FFF2-40B4-BE49-F238E27FC236}">
                <a16:creationId xmlns:a16="http://schemas.microsoft.com/office/drawing/2014/main" id="{69816117-6FB5-4C80-B582-90622CB171F0}"/>
              </a:ext>
            </a:extLst>
          </p:cNvPr>
          <p:cNvSpPr txBox="1"/>
          <p:nvPr/>
        </p:nvSpPr>
        <p:spPr>
          <a:xfrm>
            <a:off x="7539238" y="344436"/>
            <a:ext cx="1086195" cy="646331"/>
          </a:xfrm>
          <a:prstGeom prst="rect">
            <a:avLst/>
          </a:prstGeom>
          <a:solidFill>
            <a:srgbClr val="CCE2F8"/>
          </a:solidFill>
        </p:spPr>
        <p:txBody>
          <a:bodyPr wrap="none" rtlCol="0">
            <a:spAutoFit/>
          </a:bodyPr>
          <a:lstStyle/>
          <a:p>
            <a:pPr algn="ctr"/>
            <a:r>
              <a:rPr lang="cs-CZ" sz="1200" dirty="0"/>
              <a:t>Poškození plic </a:t>
            </a:r>
          </a:p>
          <a:p>
            <a:pPr algn="ctr"/>
            <a:r>
              <a:rPr lang="cs-CZ" sz="1200" dirty="0"/>
              <a:t>např. infekcí,</a:t>
            </a:r>
          </a:p>
          <a:p>
            <a:pPr algn="ctr"/>
            <a:r>
              <a:rPr lang="cs-CZ" sz="1200" dirty="0"/>
              <a:t>Sepse</a:t>
            </a:r>
            <a:endParaRPr lang="en-US" sz="1200" dirty="0"/>
          </a:p>
        </p:txBody>
      </p:sp>
      <p:sp>
        <p:nvSpPr>
          <p:cNvPr id="7" name="TextovéPole 6">
            <a:extLst>
              <a:ext uri="{FF2B5EF4-FFF2-40B4-BE49-F238E27FC236}">
                <a16:creationId xmlns:a16="http://schemas.microsoft.com/office/drawing/2014/main" id="{DD04B1A0-CA56-43C3-94D7-BCA3D8B59212}"/>
              </a:ext>
            </a:extLst>
          </p:cNvPr>
          <p:cNvSpPr txBox="1"/>
          <p:nvPr/>
        </p:nvSpPr>
        <p:spPr>
          <a:xfrm>
            <a:off x="7321268" y="4526464"/>
            <a:ext cx="1399922" cy="1015663"/>
          </a:xfrm>
          <a:prstGeom prst="rect">
            <a:avLst/>
          </a:prstGeom>
          <a:solidFill>
            <a:srgbClr val="F9DFCB"/>
          </a:solidFill>
        </p:spPr>
        <p:txBody>
          <a:bodyPr wrap="square" rtlCol="0">
            <a:spAutoFit/>
          </a:bodyPr>
          <a:lstStyle/>
          <a:p>
            <a:pPr algn="ctr"/>
            <a:r>
              <a:rPr lang="cs-CZ" sz="1200" dirty="0" err="1"/>
              <a:t>prooxidační</a:t>
            </a:r>
            <a:r>
              <a:rPr lang="cs-CZ" sz="1200" dirty="0"/>
              <a:t>, prozánětlivý, vazokonstrikce, prosakování cév, </a:t>
            </a:r>
            <a:r>
              <a:rPr lang="cs-CZ" sz="1200" dirty="0" err="1"/>
              <a:t>profibrotický</a:t>
            </a:r>
            <a:endParaRPr lang="cs-CZ" sz="1200" dirty="0"/>
          </a:p>
        </p:txBody>
      </p:sp>
      <p:sp>
        <p:nvSpPr>
          <p:cNvPr id="10" name="TextovéPole 9">
            <a:extLst>
              <a:ext uri="{FF2B5EF4-FFF2-40B4-BE49-F238E27FC236}">
                <a16:creationId xmlns:a16="http://schemas.microsoft.com/office/drawing/2014/main" id="{6A472FD8-B53E-4910-A3B9-092940818217}"/>
              </a:ext>
            </a:extLst>
          </p:cNvPr>
          <p:cNvSpPr txBox="1"/>
          <p:nvPr/>
        </p:nvSpPr>
        <p:spPr>
          <a:xfrm>
            <a:off x="7293541" y="4551296"/>
            <a:ext cx="1399922" cy="1015663"/>
          </a:xfrm>
          <a:prstGeom prst="rect">
            <a:avLst/>
          </a:prstGeom>
          <a:solidFill>
            <a:srgbClr val="F9DFCB"/>
          </a:solidFill>
        </p:spPr>
        <p:txBody>
          <a:bodyPr wrap="square" rtlCol="0">
            <a:spAutoFit/>
          </a:bodyPr>
          <a:lstStyle/>
          <a:p>
            <a:pPr algn="ctr"/>
            <a:r>
              <a:rPr lang="cs-CZ" sz="1200" dirty="0" err="1"/>
              <a:t>prooxidative</a:t>
            </a:r>
            <a:r>
              <a:rPr lang="cs-CZ" sz="1200" dirty="0"/>
              <a:t>, </a:t>
            </a:r>
            <a:r>
              <a:rPr lang="cs-CZ" sz="1200" dirty="0" err="1"/>
              <a:t>proinflammatory</a:t>
            </a:r>
            <a:r>
              <a:rPr lang="cs-CZ" sz="1200" dirty="0"/>
              <a:t>, </a:t>
            </a:r>
            <a:r>
              <a:rPr lang="cs-CZ" sz="1200" dirty="0" err="1"/>
              <a:t>vasoconstriction</a:t>
            </a:r>
            <a:r>
              <a:rPr lang="cs-CZ" sz="1200" dirty="0"/>
              <a:t>, </a:t>
            </a:r>
            <a:r>
              <a:rPr lang="cs-CZ" sz="1200" dirty="0" err="1"/>
              <a:t>vascular</a:t>
            </a:r>
            <a:r>
              <a:rPr lang="cs-CZ" sz="1200" dirty="0"/>
              <a:t> </a:t>
            </a:r>
            <a:r>
              <a:rPr lang="cs-CZ" sz="1200" dirty="0" err="1"/>
              <a:t>leakage</a:t>
            </a:r>
            <a:r>
              <a:rPr lang="cs-CZ" sz="1200" dirty="0"/>
              <a:t>, </a:t>
            </a:r>
            <a:r>
              <a:rPr lang="cs-CZ" sz="1200" dirty="0" err="1"/>
              <a:t>profibrotic</a:t>
            </a:r>
            <a:endParaRPr lang="cs-CZ" sz="1200" dirty="0"/>
          </a:p>
        </p:txBody>
      </p:sp>
      <p:sp>
        <p:nvSpPr>
          <p:cNvPr id="11" name="TextovéPole 10">
            <a:extLst>
              <a:ext uri="{FF2B5EF4-FFF2-40B4-BE49-F238E27FC236}">
                <a16:creationId xmlns:a16="http://schemas.microsoft.com/office/drawing/2014/main" id="{E2D94849-69CE-46BF-B2D0-03218B523FE4}"/>
              </a:ext>
            </a:extLst>
          </p:cNvPr>
          <p:cNvSpPr txBox="1"/>
          <p:nvPr/>
        </p:nvSpPr>
        <p:spPr>
          <a:xfrm>
            <a:off x="7321268" y="5963829"/>
            <a:ext cx="1399922" cy="276999"/>
          </a:xfrm>
          <a:prstGeom prst="rect">
            <a:avLst/>
          </a:prstGeom>
          <a:solidFill>
            <a:srgbClr val="ECAA88"/>
          </a:solidFill>
        </p:spPr>
        <p:txBody>
          <a:bodyPr wrap="square" rtlCol="0">
            <a:spAutoFit/>
          </a:bodyPr>
          <a:lstStyle/>
          <a:p>
            <a:pPr algn="ctr"/>
            <a:r>
              <a:rPr lang="cs-CZ" sz="1200" dirty="0"/>
              <a:t>Poškození plic</a:t>
            </a:r>
          </a:p>
        </p:txBody>
      </p:sp>
      <p:sp>
        <p:nvSpPr>
          <p:cNvPr id="12" name="TextovéPole 11">
            <a:extLst>
              <a:ext uri="{FF2B5EF4-FFF2-40B4-BE49-F238E27FC236}">
                <a16:creationId xmlns:a16="http://schemas.microsoft.com/office/drawing/2014/main" id="{02F48F79-A2F0-4C84-8B0C-A25C34A9B0DE}"/>
              </a:ext>
            </a:extLst>
          </p:cNvPr>
          <p:cNvSpPr txBox="1"/>
          <p:nvPr/>
        </p:nvSpPr>
        <p:spPr>
          <a:xfrm>
            <a:off x="7293541" y="6024220"/>
            <a:ext cx="1399922" cy="276999"/>
          </a:xfrm>
          <a:prstGeom prst="rect">
            <a:avLst/>
          </a:prstGeom>
          <a:solidFill>
            <a:srgbClr val="ECAA88"/>
          </a:solidFill>
        </p:spPr>
        <p:txBody>
          <a:bodyPr wrap="square" rtlCol="0">
            <a:spAutoFit/>
          </a:bodyPr>
          <a:lstStyle/>
          <a:p>
            <a:pPr algn="ctr"/>
            <a:r>
              <a:rPr lang="cs-CZ" sz="1200" dirty="0" err="1"/>
              <a:t>Lung</a:t>
            </a:r>
            <a:r>
              <a:rPr lang="cs-CZ" sz="1200" dirty="0"/>
              <a:t> </a:t>
            </a:r>
            <a:r>
              <a:rPr lang="cs-CZ" sz="1200" dirty="0" err="1"/>
              <a:t>damage</a:t>
            </a:r>
            <a:endParaRPr lang="cs-CZ" sz="1200" dirty="0"/>
          </a:p>
        </p:txBody>
      </p:sp>
      <p:sp>
        <p:nvSpPr>
          <p:cNvPr id="13" name="TextovéPole 12">
            <a:extLst>
              <a:ext uri="{FF2B5EF4-FFF2-40B4-BE49-F238E27FC236}">
                <a16:creationId xmlns:a16="http://schemas.microsoft.com/office/drawing/2014/main" id="{6A43882B-1C4F-4639-AC5E-B350D0E68D33}"/>
              </a:ext>
            </a:extLst>
          </p:cNvPr>
          <p:cNvSpPr txBox="1"/>
          <p:nvPr/>
        </p:nvSpPr>
        <p:spPr>
          <a:xfrm>
            <a:off x="7395646" y="319308"/>
            <a:ext cx="1321025" cy="646331"/>
          </a:xfrm>
          <a:prstGeom prst="rect">
            <a:avLst/>
          </a:prstGeom>
          <a:solidFill>
            <a:srgbClr val="CCE2F8"/>
          </a:solidFill>
        </p:spPr>
        <p:txBody>
          <a:bodyPr wrap="square" rtlCol="0">
            <a:spAutoFit/>
          </a:bodyPr>
          <a:lstStyle/>
          <a:p>
            <a:pPr algn="ctr"/>
            <a:r>
              <a:rPr lang="en-US" sz="1200" dirty="0"/>
              <a:t>Lung damage e.g. through infection</a:t>
            </a:r>
            <a:r>
              <a:rPr lang="cs-CZ" sz="1200" dirty="0"/>
              <a:t>, S</a:t>
            </a:r>
            <a:r>
              <a:rPr lang="en-US" sz="1200" dirty="0" err="1"/>
              <a:t>epsis</a:t>
            </a:r>
            <a:endParaRPr lang="en-US" sz="1200" dirty="0"/>
          </a:p>
        </p:txBody>
      </p:sp>
      <p:sp>
        <p:nvSpPr>
          <p:cNvPr id="14" name="TextovéPole 13">
            <a:extLst>
              <a:ext uri="{FF2B5EF4-FFF2-40B4-BE49-F238E27FC236}">
                <a16:creationId xmlns:a16="http://schemas.microsoft.com/office/drawing/2014/main" id="{6B535E80-6B9C-48D4-A249-D6D18B83A8FD}"/>
              </a:ext>
            </a:extLst>
          </p:cNvPr>
          <p:cNvSpPr txBox="1"/>
          <p:nvPr/>
        </p:nvSpPr>
        <p:spPr>
          <a:xfrm>
            <a:off x="7431185" y="1366048"/>
            <a:ext cx="1194248" cy="461665"/>
          </a:xfrm>
          <a:prstGeom prst="rect">
            <a:avLst/>
          </a:prstGeom>
          <a:solidFill>
            <a:srgbClr val="F9DFCB"/>
          </a:solidFill>
        </p:spPr>
        <p:txBody>
          <a:bodyPr wrap="square" rtlCol="0">
            <a:spAutoFit/>
          </a:bodyPr>
          <a:lstStyle/>
          <a:p>
            <a:pPr algn="ctr"/>
            <a:r>
              <a:rPr lang="cs-CZ" sz="1200" dirty="0"/>
              <a:t>Angiotenzin I</a:t>
            </a:r>
          </a:p>
          <a:p>
            <a:pPr algn="ctr"/>
            <a:r>
              <a:rPr lang="cs-CZ" sz="1200" dirty="0"/>
              <a:t>(</a:t>
            </a:r>
            <a:r>
              <a:rPr lang="cs-CZ" sz="1200" dirty="0" err="1"/>
              <a:t>Ang</a:t>
            </a:r>
            <a:r>
              <a:rPr lang="cs-CZ" sz="1200" dirty="0"/>
              <a:t> 1-10)</a:t>
            </a:r>
          </a:p>
        </p:txBody>
      </p:sp>
      <p:sp>
        <p:nvSpPr>
          <p:cNvPr id="15" name="TextovéPole 14">
            <a:extLst>
              <a:ext uri="{FF2B5EF4-FFF2-40B4-BE49-F238E27FC236}">
                <a16:creationId xmlns:a16="http://schemas.microsoft.com/office/drawing/2014/main" id="{C9C22F2D-EA6B-47D5-AFE3-AFAB2F365664}"/>
              </a:ext>
            </a:extLst>
          </p:cNvPr>
          <p:cNvSpPr txBox="1"/>
          <p:nvPr/>
        </p:nvSpPr>
        <p:spPr>
          <a:xfrm>
            <a:off x="7423093" y="2459502"/>
            <a:ext cx="1194248" cy="461665"/>
          </a:xfrm>
          <a:prstGeom prst="rect">
            <a:avLst/>
          </a:prstGeom>
          <a:solidFill>
            <a:srgbClr val="F9DFCB"/>
          </a:solidFill>
        </p:spPr>
        <p:txBody>
          <a:bodyPr wrap="square" rtlCol="0">
            <a:spAutoFit/>
          </a:bodyPr>
          <a:lstStyle/>
          <a:p>
            <a:pPr algn="ctr"/>
            <a:r>
              <a:rPr lang="cs-CZ" sz="1200" dirty="0"/>
              <a:t>Angiotenzin II</a:t>
            </a:r>
          </a:p>
          <a:p>
            <a:pPr algn="ctr"/>
            <a:r>
              <a:rPr lang="cs-CZ" sz="1200" dirty="0"/>
              <a:t>(</a:t>
            </a:r>
            <a:r>
              <a:rPr lang="cs-CZ" sz="1200" dirty="0" err="1"/>
              <a:t>Ang</a:t>
            </a:r>
            <a:r>
              <a:rPr lang="cs-CZ" sz="1200" dirty="0"/>
              <a:t> 1-8)</a:t>
            </a:r>
          </a:p>
        </p:txBody>
      </p:sp>
      <p:sp>
        <p:nvSpPr>
          <p:cNvPr id="16" name="TextovéPole 15">
            <a:extLst>
              <a:ext uri="{FF2B5EF4-FFF2-40B4-BE49-F238E27FC236}">
                <a16:creationId xmlns:a16="http://schemas.microsoft.com/office/drawing/2014/main" id="{497A897D-5BE8-444D-B5EE-B226FBBFA950}"/>
              </a:ext>
            </a:extLst>
          </p:cNvPr>
          <p:cNvSpPr txBox="1"/>
          <p:nvPr/>
        </p:nvSpPr>
        <p:spPr>
          <a:xfrm>
            <a:off x="7423093" y="1395482"/>
            <a:ext cx="1194248" cy="461665"/>
          </a:xfrm>
          <a:prstGeom prst="rect">
            <a:avLst/>
          </a:prstGeom>
          <a:solidFill>
            <a:srgbClr val="F9DFCB"/>
          </a:solidFill>
        </p:spPr>
        <p:txBody>
          <a:bodyPr wrap="square" rtlCol="0">
            <a:spAutoFit/>
          </a:bodyPr>
          <a:lstStyle/>
          <a:p>
            <a:pPr algn="ctr"/>
            <a:r>
              <a:rPr lang="cs-CZ" sz="1200" dirty="0"/>
              <a:t>Angiotensin I</a:t>
            </a:r>
          </a:p>
          <a:p>
            <a:pPr algn="ctr"/>
            <a:r>
              <a:rPr lang="cs-CZ" sz="1200" dirty="0"/>
              <a:t>(</a:t>
            </a:r>
            <a:r>
              <a:rPr lang="cs-CZ" sz="1200" dirty="0" err="1"/>
              <a:t>Ang</a:t>
            </a:r>
            <a:r>
              <a:rPr lang="cs-CZ" sz="1200" dirty="0"/>
              <a:t> 1-10)</a:t>
            </a:r>
          </a:p>
        </p:txBody>
      </p:sp>
      <p:sp>
        <p:nvSpPr>
          <p:cNvPr id="18" name="TextovéPole 17">
            <a:extLst>
              <a:ext uri="{FF2B5EF4-FFF2-40B4-BE49-F238E27FC236}">
                <a16:creationId xmlns:a16="http://schemas.microsoft.com/office/drawing/2014/main" id="{DEC94380-D1BE-4C27-93A1-564753ECA36E}"/>
              </a:ext>
            </a:extLst>
          </p:cNvPr>
          <p:cNvSpPr txBox="1"/>
          <p:nvPr/>
        </p:nvSpPr>
        <p:spPr>
          <a:xfrm>
            <a:off x="5396039" y="6032145"/>
            <a:ext cx="1399922" cy="276999"/>
          </a:xfrm>
          <a:prstGeom prst="rect">
            <a:avLst/>
          </a:prstGeom>
          <a:solidFill>
            <a:srgbClr val="BEE0DF"/>
          </a:solidFill>
          <a:ln>
            <a:solidFill>
              <a:srgbClr val="BEE0DF"/>
            </a:solidFill>
          </a:ln>
        </p:spPr>
        <p:txBody>
          <a:bodyPr wrap="square" rtlCol="0">
            <a:spAutoFit/>
          </a:bodyPr>
          <a:lstStyle/>
          <a:p>
            <a:pPr algn="ctr"/>
            <a:r>
              <a:rPr lang="cs-CZ" sz="1200" dirty="0"/>
              <a:t>Ochrana plic</a:t>
            </a:r>
          </a:p>
        </p:txBody>
      </p:sp>
      <p:sp>
        <p:nvSpPr>
          <p:cNvPr id="19" name="TextovéPole 18">
            <a:extLst>
              <a:ext uri="{FF2B5EF4-FFF2-40B4-BE49-F238E27FC236}">
                <a16:creationId xmlns:a16="http://schemas.microsoft.com/office/drawing/2014/main" id="{90CE5010-7665-4EB0-A000-57450D12D50E}"/>
              </a:ext>
            </a:extLst>
          </p:cNvPr>
          <p:cNvSpPr txBox="1"/>
          <p:nvPr/>
        </p:nvSpPr>
        <p:spPr>
          <a:xfrm>
            <a:off x="5368312" y="6024219"/>
            <a:ext cx="1399922" cy="276999"/>
          </a:xfrm>
          <a:prstGeom prst="rect">
            <a:avLst/>
          </a:prstGeom>
          <a:solidFill>
            <a:srgbClr val="BEE0DF"/>
          </a:solidFill>
          <a:ln>
            <a:solidFill>
              <a:srgbClr val="BEE0DF"/>
            </a:solidFill>
          </a:ln>
        </p:spPr>
        <p:txBody>
          <a:bodyPr wrap="square" rtlCol="0">
            <a:spAutoFit/>
          </a:bodyPr>
          <a:lstStyle/>
          <a:p>
            <a:pPr algn="ctr"/>
            <a:r>
              <a:rPr lang="cs-CZ" sz="1200" dirty="0" err="1"/>
              <a:t>Lung</a:t>
            </a:r>
            <a:r>
              <a:rPr lang="cs-CZ" sz="1200" dirty="0"/>
              <a:t> </a:t>
            </a:r>
            <a:r>
              <a:rPr lang="cs-CZ" sz="1200" dirty="0" err="1"/>
              <a:t>protection</a:t>
            </a:r>
            <a:endParaRPr lang="cs-CZ" sz="1200" dirty="0"/>
          </a:p>
        </p:txBody>
      </p:sp>
      <p:sp>
        <p:nvSpPr>
          <p:cNvPr id="21" name="TextovéPole 20">
            <a:extLst>
              <a:ext uri="{FF2B5EF4-FFF2-40B4-BE49-F238E27FC236}">
                <a16:creationId xmlns:a16="http://schemas.microsoft.com/office/drawing/2014/main" id="{E4D31BB5-2219-4A0B-B2B7-8C3EC1DB2C47}"/>
              </a:ext>
            </a:extLst>
          </p:cNvPr>
          <p:cNvSpPr txBox="1"/>
          <p:nvPr/>
        </p:nvSpPr>
        <p:spPr>
          <a:xfrm>
            <a:off x="5368312" y="4579536"/>
            <a:ext cx="1399922" cy="830997"/>
          </a:xfrm>
          <a:prstGeom prst="rect">
            <a:avLst/>
          </a:prstGeom>
          <a:solidFill>
            <a:srgbClr val="CFE9E7"/>
          </a:solidFill>
        </p:spPr>
        <p:txBody>
          <a:bodyPr wrap="square" rtlCol="0">
            <a:spAutoFit/>
          </a:bodyPr>
          <a:lstStyle/>
          <a:p>
            <a:pPr algn="ctr"/>
            <a:r>
              <a:rPr lang="cs-CZ" sz="1200" dirty="0"/>
              <a:t>antioxidační, protizánětlivý, </a:t>
            </a:r>
            <a:r>
              <a:rPr lang="cs-CZ" sz="1200" dirty="0" err="1"/>
              <a:t>vazodilatační</a:t>
            </a:r>
            <a:r>
              <a:rPr lang="cs-CZ" sz="1200" dirty="0"/>
              <a:t>, </a:t>
            </a:r>
            <a:r>
              <a:rPr lang="cs-CZ" sz="1200" dirty="0" err="1"/>
              <a:t>antifibrotický</a:t>
            </a:r>
            <a:endParaRPr lang="cs-CZ" sz="1200" dirty="0"/>
          </a:p>
        </p:txBody>
      </p:sp>
      <p:sp>
        <p:nvSpPr>
          <p:cNvPr id="22" name="TextovéPole 21">
            <a:extLst>
              <a:ext uri="{FF2B5EF4-FFF2-40B4-BE49-F238E27FC236}">
                <a16:creationId xmlns:a16="http://schemas.microsoft.com/office/drawing/2014/main" id="{9F045858-B3C4-4F5A-B738-495613E95334}"/>
              </a:ext>
            </a:extLst>
          </p:cNvPr>
          <p:cNvSpPr txBox="1"/>
          <p:nvPr/>
        </p:nvSpPr>
        <p:spPr>
          <a:xfrm>
            <a:off x="5368312" y="4591494"/>
            <a:ext cx="1399922" cy="830997"/>
          </a:xfrm>
          <a:prstGeom prst="rect">
            <a:avLst/>
          </a:prstGeom>
          <a:solidFill>
            <a:srgbClr val="CFE9E7"/>
          </a:solidFill>
        </p:spPr>
        <p:txBody>
          <a:bodyPr wrap="square" rtlCol="0">
            <a:spAutoFit/>
          </a:bodyPr>
          <a:lstStyle/>
          <a:p>
            <a:pPr algn="ctr"/>
            <a:r>
              <a:rPr lang="cs-CZ" sz="1200" dirty="0"/>
              <a:t>antioxidant, </a:t>
            </a:r>
          </a:p>
          <a:p>
            <a:pPr algn="ctr"/>
            <a:r>
              <a:rPr lang="cs-CZ" sz="1200" dirty="0"/>
              <a:t>anti-</a:t>
            </a:r>
            <a:r>
              <a:rPr lang="cs-CZ" sz="1200" dirty="0" err="1"/>
              <a:t>inflammatory</a:t>
            </a:r>
            <a:r>
              <a:rPr lang="cs-CZ" sz="1200" dirty="0"/>
              <a:t>, </a:t>
            </a:r>
            <a:r>
              <a:rPr lang="cs-CZ" sz="1200" dirty="0" err="1"/>
              <a:t>vasodilation</a:t>
            </a:r>
            <a:r>
              <a:rPr lang="cs-CZ" sz="1200" dirty="0"/>
              <a:t>, </a:t>
            </a:r>
            <a:r>
              <a:rPr lang="cs-CZ" sz="1200" dirty="0" err="1"/>
              <a:t>antifibrotic</a:t>
            </a:r>
            <a:endParaRPr lang="cs-CZ" sz="1200" dirty="0"/>
          </a:p>
        </p:txBody>
      </p:sp>
      <p:cxnSp>
        <p:nvCxnSpPr>
          <p:cNvPr id="8" name="Přímá spojnice se šipkou 7">
            <a:extLst>
              <a:ext uri="{FF2B5EF4-FFF2-40B4-BE49-F238E27FC236}">
                <a16:creationId xmlns:a16="http://schemas.microsoft.com/office/drawing/2014/main" id="{8E46A70A-154C-4581-B004-272A35882330}"/>
              </a:ext>
            </a:extLst>
          </p:cNvPr>
          <p:cNvCxnSpPr>
            <a:cxnSpLocks/>
          </p:cNvCxnSpPr>
          <p:nvPr/>
        </p:nvCxnSpPr>
        <p:spPr>
          <a:xfrm>
            <a:off x="7993977" y="1109461"/>
            <a:ext cx="0" cy="299926"/>
          </a:xfrm>
          <a:prstGeom prst="straightConnector1">
            <a:avLst/>
          </a:prstGeom>
          <a:ln w="76200">
            <a:solidFill>
              <a:srgbClr val="B6B6B6"/>
            </a:solidFill>
            <a:tailEnd type="triangle"/>
          </a:ln>
        </p:spPr>
        <p:style>
          <a:lnRef idx="1">
            <a:schemeClr val="accent1"/>
          </a:lnRef>
          <a:fillRef idx="0">
            <a:schemeClr val="accent1"/>
          </a:fillRef>
          <a:effectRef idx="0">
            <a:schemeClr val="accent1"/>
          </a:effectRef>
          <a:fontRef idx="minor">
            <a:schemeClr val="tx1"/>
          </a:fontRef>
        </p:style>
      </p:cxnSp>
      <p:cxnSp>
        <p:nvCxnSpPr>
          <p:cNvPr id="27" name="Přímá spojnice se šipkou 26">
            <a:extLst>
              <a:ext uri="{FF2B5EF4-FFF2-40B4-BE49-F238E27FC236}">
                <a16:creationId xmlns:a16="http://schemas.microsoft.com/office/drawing/2014/main" id="{07E34608-D1F2-4215-B0DE-124365CA9296}"/>
              </a:ext>
            </a:extLst>
          </p:cNvPr>
          <p:cNvCxnSpPr>
            <a:cxnSpLocks/>
          </p:cNvCxnSpPr>
          <p:nvPr/>
        </p:nvCxnSpPr>
        <p:spPr>
          <a:xfrm>
            <a:off x="7993502" y="1930916"/>
            <a:ext cx="0" cy="528585"/>
          </a:xfrm>
          <a:prstGeom prst="straightConnector1">
            <a:avLst/>
          </a:prstGeom>
          <a:ln w="76200">
            <a:solidFill>
              <a:srgbClr val="2C2C2A"/>
            </a:solidFill>
            <a:tailEnd type="triangle"/>
          </a:ln>
        </p:spPr>
        <p:style>
          <a:lnRef idx="1">
            <a:schemeClr val="accent1"/>
          </a:lnRef>
          <a:fillRef idx="0">
            <a:schemeClr val="accent1"/>
          </a:fillRef>
          <a:effectRef idx="0">
            <a:schemeClr val="accent1"/>
          </a:effectRef>
          <a:fontRef idx="minor">
            <a:schemeClr val="tx1"/>
          </a:fontRef>
        </p:style>
      </p:cxnSp>
      <p:cxnSp>
        <p:nvCxnSpPr>
          <p:cNvPr id="29" name="Přímá spojnice se šipkou 28">
            <a:extLst>
              <a:ext uri="{FF2B5EF4-FFF2-40B4-BE49-F238E27FC236}">
                <a16:creationId xmlns:a16="http://schemas.microsoft.com/office/drawing/2014/main" id="{147CEFD3-F4DC-4243-BC66-7FE43191F331}"/>
              </a:ext>
            </a:extLst>
          </p:cNvPr>
          <p:cNvCxnSpPr>
            <a:cxnSpLocks/>
          </p:cNvCxnSpPr>
          <p:nvPr/>
        </p:nvCxnSpPr>
        <p:spPr>
          <a:xfrm>
            <a:off x="7993502" y="2999433"/>
            <a:ext cx="0" cy="609091"/>
          </a:xfrm>
          <a:prstGeom prst="straightConnector1">
            <a:avLst/>
          </a:prstGeom>
          <a:ln w="76200">
            <a:solidFill>
              <a:srgbClr val="E5703A"/>
            </a:solidFill>
            <a:tailEnd type="triangle"/>
          </a:ln>
        </p:spPr>
        <p:style>
          <a:lnRef idx="1">
            <a:schemeClr val="accent1"/>
          </a:lnRef>
          <a:fillRef idx="0">
            <a:schemeClr val="accent1"/>
          </a:fillRef>
          <a:effectRef idx="0">
            <a:schemeClr val="accent1"/>
          </a:effectRef>
          <a:fontRef idx="minor">
            <a:schemeClr val="tx1"/>
          </a:fontRef>
        </p:style>
      </p:cxnSp>
      <p:sp>
        <p:nvSpPr>
          <p:cNvPr id="1024" name="Šipka: dolů 1023">
            <a:extLst>
              <a:ext uri="{FF2B5EF4-FFF2-40B4-BE49-F238E27FC236}">
                <a16:creationId xmlns:a16="http://schemas.microsoft.com/office/drawing/2014/main" id="{6A86D1DE-A113-4488-A6C2-D4E7D399A562}"/>
              </a:ext>
            </a:extLst>
          </p:cNvPr>
          <p:cNvSpPr/>
          <p:nvPr/>
        </p:nvSpPr>
        <p:spPr>
          <a:xfrm>
            <a:off x="7789360" y="3936834"/>
            <a:ext cx="398703" cy="564797"/>
          </a:xfrm>
          <a:prstGeom prst="downArrow">
            <a:avLst/>
          </a:prstGeom>
          <a:solidFill>
            <a:srgbClr val="D95E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Šipka: dolů 33">
            <a:extLst>
              <a:ext uri="{FF2B5EF4-FFF2-40B4-BE49-F238E27FC236}">
                <a16:creationId xmlns:a16="http://schemas.microsoft.com/office/drawing/2014/main" id="{B9C0490F-343A-4A81-A504-7B9A154A2BFE}"/>
              </a:ext>
            </a:extLst>
          </p:cNvPr>
          <p:cNvSpPr/>
          <p:nvPr/>
        </p:nvSpPr>
        <p:spPr>
          <a:xfrm>
            <a:off x="7820865" y="5607077"/>
            <a:ext cx="398703" cy="354536"/>
          </a:xfrm>
          <a:prstGeom prst="downArrow">
            <a:avLst/>
          </a:prstGeom>
          <a:solidFill>
            <a:srgbClr val="D26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bdélník 40">
            <a:extLst>
              <a:ext uri="{FF2B5EF4-FFF2-40B4-BE49-F238E27FC236}">
                <a16:creationId xmlns:a16="http://schemas.microsoft.com/office/drawing/2014/main" id="{80EDFF98-0160-48E4-BB53-BA8F624E812C}"/>
              </a:ext>
            </a:extLst>
          </p:cNvPr>
          <p:cNvSpPr/>
          <p:nvPr/>
        </p:nvSpPr>
        <p:spPr>
          <a:xfrm>
            <a:off x="6762661" y="2419383"/>
            <a:ext cx="521511" cy="425217"/>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bdélník 41">
            <a:extLst>
              <a:ext uri="{FF2B5EF4-FFF2-40B4-BE49-F238E27FC236}">
                <a16:creationId xmlns:a16="http://schemas.microsoft.com/office/drawing/2014/main" id="{62264333-7B04-45B9-A754-9DA8DB41CF7D}"/>
              </a:ext>
            </a:extLst>
          </p:cNvPr>
          <p:cNvSpPr/>
          <p:nvPr/>
        </p:nvSpPr>
        <p:spPr>
          <a:xfrm>
            <a:off x="6762662" y="1674920"/>
            <a:ext cx="572316" cy="383711"/>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2" name="Ovál 1031">
            <a:extLst>
              <a:ext uri="{FF2B5EF4-FFF2-40B4-BE49-F238E27FC236}">
                <a16:creationId xmlns:a16="http://schemas.microsoft.com/office/drawing/2014/main" id="{993023D5-6295-4AE1-80D2-ECC2266255B3}"/>
              </a:ext>
            </a:extLst>
          </p:cNvPr>
          <p:cNvSpPr/>
          <p:nvPr/>
        </p:nvSpPr>
        <p:spPr>
          <a:xfrm>
            <a:off x="6665373" y="1219296"/>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ál 43">
            <a:extLst>
              <a:ext uri="{FF2B5EF4-FFF2-40B4-BE49-F238E27FC236}">
                <a16:creationId xmlns:a16="http://schemas.microsoft.com/office/drawing/2014/main" id="{E9759BFC-DDF3-489A-A66A-B83F22D9B9B7}"/>
              </a:ext>
            </a:extLst>
          </p:cNvPr>
          <p:cNvSpPr/>
          <p:nvPr/>
        </p:nvSpPr>
        <p:spPr>
          <a:xfrm>
            <a:off x="6630161" y="2160338"/>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34" name="Skupina 1033">
            <a:extLst>
              <a:ext uri="{FF2B5EF4-FFF2-40B4-BE49-F238E27FC236}">
                <a16:creationId xmlns:a16="http://schemas.microsoft.com/office/drawing/2014/main" id="{65587D75-491B-4E83-918E-D23B72389A2C}"/>
              </a:ext>
            </a:extLst>
          </p:cNvPr>
          <p:cNvGrpSpPr/>
          <p:nvPr/>
        </p:nvGrpSpPr>
        <p:grpSpPr>
          <a:xfrm>
            <a:off x="6754570" y="1528729"/>
            <a:ext cx="519768" cy="370173"/>
            <a:chOff x="10197839" y="895303"/>
            <a:chExt cx="519768" cy="370173"/>
          </a:xfrm>
        </p:grpSpPr>
        <p:sp>
          <p:nvSpPr>
            <p:cNvPr id="1030" name="Ovál 1029">
              <a:extLst>
                <a:ext uri="{FF2B5EF4-FFF2-40B4-BE49-F238E27FC236}">
                  <a16:creationId xmlns:a16="http://schemas.microsoft.com/office/drawing/2014/main" id="{760F4681-3AD0-46DD-B9CC-CD29971C1FE6}"/>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33" name="Skupina 1032">
              <a:extLst>
                <a:ext uri="{FF2B5EF4-FFF2-40B4-BE49-F238E27FC236}">
                  <a16:creationId xmlns:a16="http://schemas.microsoft.com/office/drawing/2014/main" id="{97A29011-6BE1-4BB6-B7C9-860E9960EC8D}"/>
                </a:ext>
              </a:extLst>
            </p:cNvPr>
            <p:cNvGrpSpPr/>
            <p:nvPr/>
          </p:nvGrpSpPr>
          <p:grpSpPr>
            <a:xfrm>
              <a:off x="10197839" y="895303"/>
              <a:ext cx="519768" cy="370173"/>
              <a:chOff x="9468584" y="973075"/>
              <a:chExt cx="519768" cy="370173"/>
            </a:xfrm>
          </p:grpSpPr>
          <p:sp>
            <p:nvSpPr>
              <p:cNvPr id="1029" name="Volný tvar: obrazec 1028">
                <a:extLst>
                  <a:ext uri="{FF2B5EF4-FFF2-40B4-BE49-F238E27FC236}">
                    <a16:creationId xmlns:a16="http://schemas.microsoft.com/office/drawing/2014/main" id="{A064334A-E9B0-4E26-B0DA-A290C46B8F24}"/>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1" name="TextovéPole 1030">
                <a:extLst>
                  <a:ext uri="{FF2B5EF4-FFF2-40B4-BE49-F238E27FC236}">
                    <a16:creationId xmlns:a16="http://schemas.microsoft.com/office/drawing/2014/main" id="{35FE5A63-5E6E-43B1-923D-F78C32FB45D9}"/>
                  </a:ext>
                </a:extLst>
              </p:cNvPr>
              <p:cNvSpPr txBox="1"/>
              <p:nvPr/>
            </p:nvSpPr>
            <p:spPr>
              <a:xfrm>
                <a:off x="9532778" y="973075"/>
                <a:ext cx="455574" cy="246221"/>
              </a:xfrm>
              <a:prstGeom prst="rect">
                <a:avLst/>
              </a:prstGeom>
              <a:noFill/>
            </p:spPr>
            <p:txBody>
              <a:bodyPr wrap="square" rtlCol="0">
                <a:spAutoFit/>
              </a:bodyPr>
              <a:lstStyle/>
              <a:p>
                <a:r>
                  <a:rPr lang="cs-CZ" sz="1000" dirty="0">
                    <a:solidFill>
                      <a:schemeClr val="bg1"/>
                    </a:solidFill>
                  </a:rPr>
                  <a:t>ACE2</a:t>
                </a:r>
                <a:endParaRPr lang="en-US" sz="1000" dirty="0">
                  <a:solidFill>
                    <a:schemeClr val="bg1"/>
                  </a:solidFill>
                </a:endParaRPr>
              </a:p>
            </p:txBody>
          </p:sp>
        </p:grpSp>
      </p:grpSp>
      <p:grpSp>
        <p:nvGrpSpPr>
          <p:cNvPr id="47" name="Skupina 46">
            <a:extLst>
              <a:ext uri="{FF2B5EF4-FFF2-40B4-BE49-F238E27FC236}">
                <a16:creationId xmlns:a16="http://schemas.microsoft.com/office/drawing/2014/main" id="{639AEB45-AA4B-40DE-B335-8E56CFB80218}"/>
              </a:ext>
            </a:extLst>
          </p:cNvPr>
          <p:cNvGrpSpPr/>
          <p:nvPr/>
        </p:nvGrpSpPr>
        <p:grpSpPr>
          <a:xfrm>
            <a:off x="6660356" y="2550993"/>
            <a:ext cx="519768" cy="370173"/>
            <a:chOff x="10197839" y="895303"/>
            <a:chExt cx="519768" cy="370173"/>
          </a:xfrm>
        </p:grpSpPr>
        <p:sp>
          <p:nvSpPr>
            <p:cNvPr id="48" name="Ovál 47">
              <a:extLst>
                <a:ext uri="{FF2B5EF4-FFF2-40B4-BE49-F238E27FC236}">
                  <a16:creationId xmlns:a16="http://schemas.microsoft.com/office/drawing/2014/main" id="{1F2F6B58-052F-4584-B8AD-A45816400413}"/>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9" name="Skupina 48">
              <a:extLst>
                <a:ext uri="{FF2B5EF4-FFF2-40B4-BE49-F238E27FC236}">
                  <a16:creationId xmlns:a16="http://schemas.microsoft.com/office/drawing/2014/main" id="{1BD06A59-B414-45D5-B73F-6ADA75E7371A}"/>
                </a:ext>
              </a:extLst>
            </p:cNvPr>
            <p:cNvGrpSpPr/>
            <p:nvPr/>
          </p:nvGrpSpPr>
          <p:grpSpPr>
            <a:xfrm>
              <a:off x="10197839" y="895303"/>
              <a:ext cx="519768" cy="370173"/>
              <a:chOff x="9468584" y="973075"/>
              <a:chExt cx="519768" cy="370173"/>
            </a:xfrm>
          </p:grpSpPr>
          <p:sp>
            <p:nvSpPr>
              <p:cNvPr id="50" name="Volný tvar: obrazec 49">
                <a:extLst>
                  <a:ext uri="{FF2B5EF4-FFF2-40B4-BE49-F238E27FC236}">
                    <a16:creationId xmlns:a16="http://schemas.microsoft.com/office/drawing/2014/main" id="{260A9AC7-FB31-4E45-978E-737FE8FA8457}"/>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ovéPole 50">
                <a:extLst>
                  <a:ext uri="{FF2B5EF4-FFF2-40B4-BE49-F238E27FC236}">
                    <a16:creationId xmlns:a16="http://schemas.microsoft.com/office/drawing/2014/main" id="{9F712454-F72B-4CD3-BFFF-7354A757C678}"/>
                  </a:ext>
                </a:extLst>
              </p:cNvPr>
              <p:cNvSpPr txBox="1"/>
              <p:nvPr/>
            </p:nvSpPr>
            <p:spPr>
              <a:xfrm>
                <a:off x="9532778" y="973075"/>
                <a:ext cx="455574" cy="246221"/>
              </a:xfrm>
              <a:prstGeom prst="rect">
                <a:avLst/>
              </a:prstGeom>
              <a:noFill/>
            </p:spPr>
            <p:txBody>
              <a:bodyPr wrap="square" rtlCol="0">
                <a:spAutoFit/>
              </a:bodyPr>
              <a:lstStyle/>
              <a:p>
                <a:r>
                  <a:rPr lang="cs-CZ" sz="1000" dirty="0">
                    <a:solidFill>
                      <a:schemeClr val="bg1"/>
                    </a:solidFill>
                  </a:rPr>
                  <a:t>ACE2</a:t>
                </a:r>
                <a:endParaRPr lang="en-US" sz="1000" dirty="0">
                  <a:solidFill>
                    <a:schemeClr val="bg1"/>
                  </a:solidFill>
                </a:endParaRPr>
              </a:p>
            </p:txBody>
          </p:sp>
        </p:grpSp>
      </p:grpSp>
      <p:sp>
        <p:nvSpPr>
          <p:cNvPr id="1035" name="Obdélník 1034">
            <a:extLst>
              <a:ext uri="{FF2B5EF4-FFF2-40B4-BE49-F238E27FC236}">
                <a16:creationId xmlns:a16="http://schemas.microsoft.com/office/drawing/2014/main" id="{8BC4E57D-4C6D-4493-85EB-49313C068948}"/>
              </a:ext>
            </a:extLst>
          </p:cNvPr>
          <p:cNvSpPr/>
          <p:nvPr/>
        </p:nvSpPr>
        <p:spPr>
          <a:xfrm rot="880972">
            <a:off x="5850349" y="1770523"/>
            <a:ext cx="237337" cy="1660371"/>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bdélník 52">
            <a:extLst>
              <a:ext uri="{FF2B5EF4-FFF2-40B4-BE49-F238E27FC236}">
                <a16:creationId xmlns:a16="http://schemas.microsoft.com/office/drawing/2014/main" id="{227FA9A4-9781-4DB2-83E0-15B8081A6E97}"/>
              </a:ext>
            </a:extLst>
          </p:cNvPr>
          <p:cNvSpPr/>
          <p:nvPr/>
        </p:nvSpPr>
        <p:spPr>
          <a:xfrm>
            <a:off x="6308068" y="2791551"/>
            <a:ext cx="237337" cy="78346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p:txBody>
      </p:sp>
      <p:cxnSp>
        <p:nvCxnSpPr>
          <p:cNvPr id="1037" name="Přímá spojnice se šipkou 1036">
            <a:extLst>
              <a:ext uri="{FF2B5EF4-FFF2-40B4-BE49-F238E27FC236}">
                <a16:creationId xmlns:a16="http://schemas.microsoft.com/office/drawing/2014/main" id="{866F6626-FAC6-48F6-B955-E4C73EED7923}"/>
              </a:ext>
            </a:extLst>
          </p:cNvPr>
          <p:cNvCxnSpPr>
            <a:cxnSpLocks/>
            <a:stCxn id="1035" idx="0"/>
          </p:cNvCxnSpPr>
          <p:nvPr/>
        </p:nvCxnSpPr>
        <p:spPr>
          <a:xfrm flipH="1">
            <a:off x="5710990" y="1797634"/>
            <a:ext cx="468454" cy="1669659"/>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57" name="Přímá spojnice se šipkou 56">
            <a:extLst>
              <a:ext uri="{FF2B5EF4-FFF2-40B4-BE49-F238E27FC236}">
                <a16:creationId xmlns:a16="http://schemas.microsoft.com/office/drawing/2014/main" id="{00AE6ECA-3957-4518-BAF7-CDF70181AFF5}"/>
              </a:ext>
            </a:extLst>
          </p:cNvPr>
          <p:cNvCxnSpPr>
            <a:cxnSpLocks/>
            <a:stCxn id="53" idx="0"/>
            <a:endCxn id="53" idx="2"/>
          </p:cNvCxnSpPr>
          <p:nvPr/>
        </p:nvCxnSpPr>
        <p:spPr>
          <a:xfrm>
            <a:off x="6426737" y="2791551"/>
            <a:ext cx="0" cy="783460"/>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sp>
        <p:nvSpPr>
          <p:cNvPr id="1043" name="Obdélník 1042">
            <a:extLst>
              <a:ext uri="{FF2B5EF4-FFF2-40B4-BE49-F238E27FC236}">
                <a16:creationId xmlns:a16="http://schemas.microsoft.com/office/drawing/2014/main" id="{D2D8E7B7-A0DF-4D19-90CD-E8E214C72923}"/>
              </a:ext>
            </a:extLst>
          </p:cNvPr>
          <p:cNvSpPr/>
          <p:nvPr/>
        </p:nvSpPr>
        <p:spPr>
          <a:xfrm>
            <a:off x="5490256" y="3974264"/>
            <a:ext cx="1328508" cy="475656"/>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bdélník 62">
            <a:extLst>
              <a:ext uri="{FF2B5EF4-FFF2-40B4-BE49-F238E27FC236}">
                <a16:creationId xmlns:a16="http://schemas.microsoft.com/office/drawing/2014/main" id="{139E056B-5565-4203-A995-81B0FDF494D0}"/>
              </a:ext>
            </a:extLst>
          </p:cNvPr>
          <p:cNvSpPr/>
          <p:nvPr/>
        </p:nvSpPr>
        <p:spPr>
          <a:xfrm>
            <a:off x="5412240" y="5616807"/>
            <a:ext cx="1328508" cy="344805"/>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4" name="Přímá spojnice se šipkou 63">
            <a:extLst>
              <a:ext uri="{FF2B5EF4-FFF2-40B4-BE49-F238E27FC236}">
                <a16:creationId xmlns:a16="http://schemas.microsoft.com/office/drawing/2014/main" id="{150479CE-E249-496A-8445-DFD12F762F86}"/>
              </a:ext>
            </a:extLst>
          </p:cNvPr>
          <p:cNvCxnSpPr>
            <a:cxnSpLocks/>
          </p:cNvCxnSpPr>
          <p:nvPr/>
        </p:nvCxnSpPr>
        <p:spPr>
          <a:xfrm>
            <a:off x="6402758" y="3974264"/>
            <a:ext cx="0" cy="527367"/>
          </a:xfrm>
          <a:prstGeom prst="straightConnector1">
            <a:avLst/>
          </a:prstGeom>
          <a:ln w="28575">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6" name="Přímá spojnice se šipkou 65">
            <a:extLst>
              <a:ext uri="{FF2B5EF4-FFF2-40B4-BE49-F238E27FC236}">
                <a16:creationId xmlns:a16="http://schemas.microsoft.com/office/drawing/2014/main" id="{7E514F86-EBDC-4B86-9DAA-D10CFE9578AE}"/>
              </a:ext>
            </a:extLst>
          </p:cNvPr>
          <p:cNvCxnSpPr>
            <a:cxnSpLocks/>
          </p:cNvCxnSpPr>
          <p:nvPr/>
        </p:nvCxnSpPr>
        <p:spPr>
          <a:xfrm>
            <a:off x="5756799" y="3974264"/>
            <a:ext cx="0" cy="527367"/>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7" name="Přímá spojnice se šipkou 66">
            <a:extLst>
              <a:ext uri="{FF2B5EF4-FFF2-40B4-BE49-F238E27FC236}">
                <a16:creationId xmlns:a16="http://schemas.microsoft.com/office/drawing/2014/main" id="{6BCF077A-F3B9-4FEC-8A99-9ED455929466}"/>
              </a:ext>
            </a:extLst>
          </p:cNvPr>
          <p:cNvCxnSpPr>
            <a:cxnSpLocks/>
            <a:stCxn id="63" idx="0"/>
            <a:endCxn id="63" idx="2"/>
          </p:cNvCxnSpPr>
          <p:nvPr/>
        </p:nvCxnSpPr>
        <p:spPr>
          <a:xfrm>
            <a:off x="6076494" y="5616807"/>
            <a:ext cx="0" cy="344805"/>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sp>
        <p:nvSpPr>
          <p:cNvPr id="52" name="TextovéPole 51">
            <a:extLst>
              <a:ext uri="{FF2B5EF4-FFF2-40B4-BE49-F238E27FC236}">
                <a16:creationId xmlns:a16="http://schemas.microsoft.com/office/drawing/2014/main" id="{A89E268F-E392-4681-B2AC-DB3208FE08C7}"/>
              </a:ext>
            </a:extLst>
          </p:cNvPr>
          <p:cNvSpPr txBox="1"/>
          <p:nvPr/>
        </p:nvSpPr>
        <p:spPr>
          <a:xfrm>
            <a:off x="7431185" y="2480740"/>
            <a:ext cx="1194248" cy="461665"/>
          </a:xfrm>
          <a:prstGeom prst="rect">
            <a:avLst/>
          </a:prstGeom>
          <a:solidFill>
            <a:srgbClr val="F9DFCB"/>
          </a:solidFill>
        </p:spPr>
        <p:txBody>
          <a:bodyPr wrap="square" rtlCol="0">
            <a:spAutoFit/>
          </a:bodyPr>
          <a:lstStyle/>
          <a:p>
            <a:pPr algn="ctr"/>
            <a:r>
              <a:rPr lang="cs-CZ" sz="1200" dirty="0"/>
              <a:t>Angiotensin II</a:t>
            </a:r>
          </a:p>
          <a:p>
            <a:pPr algn="ctr"/>
            <a:r>
              <a:rPr lang="cs-CZ" sz="1200" dirty="0"/>
              <a:t>(</a:t>
            </a:r>
            <a:r>
              <a:rPr lang="cs-CZ" sz="1200" dirty="0" err="1"/>
              <a:t>Ang</a:t>
            </a:r>
            <a:r>
              <a:rPr lang="cs-CZ" sz="1200" dirty="0"/>
              <a:t> 1-8)</a:t>
            </a:r>
          </a:p>
        </p:txBody>
      </p:sp>
      <p:sp>
        <p:nvSpPr>
          <p:cNvPr id="46" name="TextovéPole 45">
            <a:extLst>
              <a:ext uri="{FF2B5EF4-FFF2-40B4-BE49-F238E27FC236}">
                <a16:creationId xmlns:a16="http://schemas.microsoft.com/office/drawing/2014/main" id="{E7ADEC26-9AD8-4B35-9B7B-E59E1ABDB729}"/>
              </a:ext>
            </a:extLst>
          </p:cNvPr>
          <p:cNvSpPr txBox="1"/>
          <p:nvPr/>
        </p:nvSpPr>
        <p:spPr>
          <a:xfrm>
            <a:off x="8576268" y="6494708"/>
            <a:ext cx="2685992" cy="369332"/>
          </a:xfrm>
          <a:prstGeom prst="rect">
            <a:avLst/>
          </a:prstGeom>
          <a:noFill/>
        </p:spPr>
        <p:txBody>
          <a:bodyPr wrap="none" rtlCol="0">
            <a:spAutoFit/>
          </a:bodyPr>
          <a:lstStyle/>
          <a:p>
            <a:r>
              <a:rPr lang="en-US" b="0" i="0" dirty="0">
                <a:solidFill>
                  <a:srgbClr val="212121"/>
                </a:solidFill>
                <a:effectLst/>
                <a:latin typeface="BlinkMacSystemFont"/>
              </a:rPr>
              <a:t>DOI: </a:t>
            </a:r>
            <a:r>
              <a:rPr lang="en-US" b="0" i="0" u="none" strike="noStrike" dirty="0">
                <a:solidFill>
                  <a:srgbClr val="0071BC"/>
                </a:solidFill>
                <a:effectLst/>
                <a:latin typeface="BlinkMacSystemFont"/>
                <a:hlinkClick r:id="rId4"/>
              </a:rPr>
              <a:t>10.1055/a-1152-3469</a:t>
            </a:r>
            <a:endParaRPr lang="en-US" b="0" i="0" dirty="0">
              <a:solidFill>
                <a:srgbClr val="212121"/>
              </a:solidFill>
              <a:effectLst/>
              <a:latin typeface="BlinkMacSystemFont"/>
            </a:endParaRPr>
          </a:p>
        </p:txBody>
      </p:sp>
      <p:sp>
        <p:nvSpPr>
          <p:cNvPr id="56" name="Ovál 55">
            <a:extLst>
              <a:ext uri="{FF2B5EF4-FFF2-40B4-BE49-F238E27FC236}">
                <a16:creationId xmlns:a16="http://schemas.microsoft.com/office/drawing/2014/main" id="{9ED1DF22-2686-4DC2-96D1-81C212117386}"/>
              </a:ext>
            </a:extLst>
          </p:cNvPr>
          <p:cNvSpPr/>
          <p:nvPr/>
        </p:nvSpPr>
        <p:spPr>
          <a:xfrm>
            <a:off x="6398519" y="1935558"/>
            <a:ext cx="599351" cy="276999"/>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dirty="0"/>
              <a:t>ACE</a:t>
            </a:r>
            <a:endParaRPr lang="en-US" sz="1100" dirty="0"/>
          </a:p>
        </p:txBody>
      </p:sp>
      <p:cxnSp>
        <p:nvCxnSpPr>
          <p:cNvPr id="58" name="Přímá spojnice se šipkou 57">
            <a:extLst>
              <a:ext uri="{FF2B5EF4-FFF2-40B4-BE49-F238E27FC236}">
                <a16:creationId xmlns:a16="http://schemas.microsoft.com/office/drawing/2014/main" id="{7721A974-58FA-4267-84D8-E2F5FDA73496}"/>
              </a:ext>
            </a:extLst>
          </p:cNvPr>
          <p:cNvCxnSpPr/>
          <p:nvPr/>
        </p:nvCxnSpPr>
        <p:spPr>
          <a:xfrm>
            <a:off x="6382235" y="1857147"/>
            <a:ext cx="0" cy="70038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Obdélník 1">
            <a:extLst>
              <a:ext uri="{FF2B5EF4-FFF2-40B4-BE49-F238E27FC236}">
                <a16:creationId xmlns:a16="http://schemas.microsoft.com/office/drawing/2014/main" id="{DEEB6902-A8D1-4751-90FF-C4920A63E015}"/>
              </a:ext>
            </a:extLst>
          </p:cNvPr>
          <p:cNvSpPr/>
          <p:nvPr/>
        </p:nvSpPr>
        <p:spPr>
          <a:xfrm>
            <a:off x="2687501" y="570920"/>
            <a:ext cx="2091711" cy="110400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Obdélník 53">
            <a:extLst>
              <a:ext uri="{FF2B5EF4-FFF2-40B4-BE49-F238E27FC236}">
                <a16:creationId xmlns:a16="http://schemas.microsoft.com/office/drawing/2014/main" id="{098C3B93-A36B-4032-97EF-417810C178D1}"/>
              </a:ext>
            </a:extLst>
          </p:cNvPr>
          <p:cNvSpPr/>
          <p:nvPr/>
        </p:nvSpPr>
        <p:spPr>
          <a:xfrm>
            <a:off x="3634283" y="1125125"/>
            <a:ext cx="1063267" cy="110400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a:p>
            <a:pPr algn="ctr"/>
            <a:endParaRPr lang="cs-CZ" dirty="0"/>
          </a:p>
          <a:p>
            <a:pPr algn="ctr"/>
            <a:endParaRPr lang="en-US" dirty="0"/>
          </a:p>
        </p:txBody>
      </p:sp>
      <p:sp>
        <p:nvSpPr>
          <p:cNvPr id="55" name="TextovéPole 54">
            <a:extLst>
              <a:ext uri="{FF2B5EF4-FFF2-40B4-BE49-F238E27FC236}">
                <a16:creationId xmlns:a16="http://schemas.microsoft.com/office/drawing/2014/main" id="{60A2D57E-0145-4470-9785-17E89468EBF4}"/>
              </a:ext>
            </a:extLst>
          </p:cNvPr>
          <p:cNvSpPr txBox="1"/>
          <p:nvPr/>
        </p:nvSpPr>
        <p:spPr>
          <a:xfrm>
            <a:off x="9545935" y="299218"/>
            <a:ext cx="2092496" cy="369332"/>
          </a:xfrm>
          <a:prstGeom prst="rect">
            <a:avLst/>
          </a:prstGeom>
          <a:solidFill>
            <a:srgbClr val="FFFF00"/>
          </a:solidFill>
        </p:spPr>
        <p:txBody>
          <a:bodyPr wrap="none" rtlCol="0">
            <a:spAutoFit/>
          </a:bodyPr>
          <a:lstStyle/>
          <a:p>
            <a:r>
              <a:rPr lang="cs-CZ" dirty="0"/>
              <a:t>In </a:t>
            </a:r>
            <a:r>
              <a:rPr lang="cs-CZ" dirty="0" err="1"/>
              <a:t>inflamatory</a:t>
            </a:r>
            <a:r>
              <a:rPr lang="cs-CZ" dirty="0"/>
              <a:t> </a:t>
            </a:r>
            <a:r>
              <a:rPr lang="cs-CZ" dirty="0" err="1"/>
              <a:t>lungs</a:t>
            </a:r>
            <a:endParaRPr lang="en-US" dirty="0"/>
          </a:p>
        </p:txBody>
      </p:sp>
    </p:spTree>
    <p:extLst>
      <p:ext uri="{BB962C8B-B14F-4D97-AF65-F5344CB8AC3E}">
        <p14:creationId xmlns:p14="http://schemas.microsoft.com/office/powerpoint/2010/main" val="2070755019"/>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AA830DD-0B7A-43B7-A294-4A479B3D8C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355" y="16715"/>
            <a:ext cx="8251268" cy="6693841"/>
          </a:xfrm>
          <a:prstGeom prst="rect">
            <a:avLst/>
          </a:prstGeom>
          <a:noFill/>
          <a:extLst>
            <a:ext uri="{909E8E84-426E-40DD-AFC4-6F175D3DCCD1}">
              <a14:hiddenFill xmlns:a14="http://schemas.microsoft.com/office/drawing/2010/main">
                <a:solidFill>
                  <a:srgbClr val="FFFFFF"/>
                </a:solidFill>
              </a14:hiddenFill>
            </a:ext>
          </a:extLst>
        </p:spPr>
      </p:pic>
      <p:sp>
        <p:nvSpPr>
          <p:cNvPr id="5" name="Ovál 4">
            <a:extLst>
              <a:ext uri="{FF2B5EF4-FFF2-40B4-BE49-F238E27FC236}">
                <a16:creationId xmlns:a16="http://schemas.microsoft.com/office/drawing/2014/main" id="{A9780EE6-02BF-417F-82A7-9A9C5D45E9A7}"/>
              </a:ext>
            </a:extLst>
          </p:cNvPr>
          <p:cNvSpPr/>
          <p:nvPr/>
        </p:nvSpPr>
        <p:spPr>
          <a:xfrm>
            <a:off x="7135148" y="166212"/>
            <a:ext cx="1836892" cy="943249"/>
          </a:xfrm>
          <a:prstGeom prst="ellipse">
            <a:avLst/>
          </a:prstGeom>
          <a:solidFill>
            <a:srgbClr val="CCE2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ovéPole 3">
            <a:extLst>
              <a:ext uri="{FF2B5EF4-FFF2-40B4-BE49-F238E27FC236}">
                <a16:creationId xmlns:a16="http://schemas.microsoft.com/office/drawing/2014/main" id="{69816117-6FB5-4C80-B582-90622CB171F0}"/>
              </a:ext>
            </a:extLst>
          </p:cNvPr>
          <p:cNvSpPr txBox="1"/>
          <p:nvPr/>
        </p:nvSpPr>
        <p:spPr>
          <a:xfrm>
            <a:off x="7539238" y="344436"/>
            <a:ext cx="1086195" cy="646331"/>
          </a:xfrm>
          <a:prstGeom prst="rect">
            <a:avLst/>
          </a:prstGeom>
          <a:solidFill>
            <a:srgbClr val="CCE2F8"/>
          </a:solidFill>
        </p:spPr>
        <p:txBody>
          <a:bodyPr wrap="none" rtlCol="0">
            <a:spAutoFit/>
          </a:bodyPr>
          <a:lstStyle/>
          <a:p>
            <a:pPr algn="ctr"/>
            <a:r>
              <a:rPr lang="cs-CZ" sz="1200" dirty="0"/>
              <a:t>Poškození plic </a:t>
            </a:r>
          </a:p>
          <a:p>
            <a:pPr algn="ctr"/>
            <a:r>
              <a:rPr lang="cs-CZ" sz="1200" dirty="0"/>
              <a:t>např. infekcí,</a:t>
            </a:r>
          </a:p>
          <a:p>
            <a:pPr algn="ctr"/>
            <a:r>
              <a:rPr lang="cs-CZ" sz="1200" dirty="0"/>
              <a:t>Sepse</a:t>
            </a:r>
            <a:endParaRPr lang="en-US" sz="1200" dirty="0"/>
          </a:p>
        </p:txBody>
      </p:sp>
      <p:sp>
        <p:nvSpPr>
          <p:cNvPr id="7" name="TextovéPole 6">
            <a:extLst>
              <a:ext uri="{FF2B5EF4-FFF2-40B4-BE49-F238E27FC236}">
                <a16:creationId xmlns:a16="http://schemas.microsoft.com/office/drawing/2014/main" id="{DD04B1A0-CA56-43C3-94D7-BCA3D8B59212}"/>
              </a:ext>
            </a:extLst>
          </p:cNvPr>
          <p:cNvSpPr txBox="1"/>
          <p:nvPr/>
        </p:nvSpPr>
        <p:spPr>
          <a:xfrm>
            <a:off x="7321268" y="4526464"/>
            <a:ext cx="1399922" cy="1015663"/>
          </a:xfrm>
          <a:prstGeom prst="rect">
            <a:avLst/>
          </a:prstGeom>
          <a:solidFill>
            <a:srgbClr val="F9DFCB"/>
          </a:solidFill>
        </p:spPr>
        <p:txBody>
          <a:bodyPr wrap="square" rtlCol="0">
            <a:spAutoFit/>
          </a:bodyPr>
          <a:lstStyle/>
          <a:p>
            <a:pPr algn="ctr"/>
            <a:r>
              <a:rPr lang="cs-CZ" sz="1200" dirty="0" err="1"/>
              <a:t>prooxidační</a:t>
            </a:r>
            <a:r>
              <a:rPr lang="cs-CZ" sz="1200" dirty="0"/>
              <a:t>, prozánětlivý, vazokonstrikce, prosakování cév, </a:t>
            </a:r>
            <a:r>
              <a:rPr lang="cs-CZ" sz="1200" dirty="0" err="1"/>
              <a:t>profibrotický</a:t>
            </a:r>
            <a:endParaRPr lang="cs-CZ" sz="1200" dirty="0"/>
          </a:p>
        </p:txBody>
      </p:sp>
      <p:sp>
        <p:nvSpPr>
          <p:cNvPr id="10" name="TextovéPole 9">
            <a:extLst>
              <a:ext uri="{FF2B5EF4-FFF2-40B4-BE49-F238E27FC236}">
                <a16:creationId xmlns:a16="http://schemas.microsoft.com/office/drawing/2014/main" id="{6A472FD8-B53E-4910-A3B9-092940818217}"/>
              </a:ext>
            </a:extLst>
          </p:cNvPr>
          <p:cNvSpPr txBox="1"/>
          <p:nvPr/>
        </p:nvSpPr>
        <p:spPr>
          <a:xfrm>
            <a:off x="7293541" y="4551296"/>
            <a:ext cx="1399922" cy="1015663"/>
          </a:xfrm>
          <a:prstGeom prst="rect">
            <a:avLst/>
          </a:prstGeom>
          <a:solidFill>
            <a:srgbClr val="F9DFCB"/>
          </a:solidFill>
        </p:spPr>
        <p:txBody>
          <a:bodyPr wrap="square" rtlCol="0">
            <a:spAutoFit/>
          </a:bodyPr>
          <a:lstStyle/>
          <a:p>
            <a:pPr algn="ctr"/>
            <a:r>
              <a:rPr lang="cs-CZ" sz="1200" dirty="0" err="1"/>
              <a:t>prooxidative</a:t>
            </a:r>
            <a:r>
              <a:rPr lang="cs-CZ" sz="1200" dirty="0"/>
              <a:t>, </a:t>
            </a:r>
            <a:r>
              <a:rPr lang="cs-CZ" sz="1200" dirty="0" err="1"/>
              <a:t>proinflammatory</a:t>
            </a:r>
            <a:r>
              <a:rPr lang="cs-CZ" sz="1200" dirty="0"/>
              <a:t>, </a:t>
            </a:r>
            <a:r>
              <a:rPr lang="cs-CZ" sz="1200" dirty="0" err="1"/>
              <a:t>vasoconstriction</a:t>
            </a:r>
            <a:r>
              <a:rPr lang="cs-CZ" sz="1200" dirty="0"/>
              <a:t>, </a:t>
            </a:r>
            <a:r>
              <a:rPr lang="cs-CZ" sz="1200" dirty="0" err="1"/>
              <a:t>vascular</a:t>
            </a:r>
            <a:r>
              <a:rPr lang="cs-CZ" sz="1200" dirty="0"/>
              <a:t> </a:t>
            </a:r>
            <a:r>
              <a:rPr lang="cs-CZ" sz="1200" dirty="0" err="1"/>
              <a:t>leakage</a:t>
            </a:r>
            <a:r>
              <a:rPr lang="cs-CZ" sz="1200" dirty="0"/>
              <a:t>, </a:t>
            </a:r>
            <a:r>
              <a:rPr lang="cs-CZ" sz="1200" dirty="0" err="1"/>
              <a:t>profibrotic</a:t>
            </a:r>
            <a:endParaRPr lang="cs-CZ" sz="1200" dirty="0"/>
          </a:p>
        </p:txBody>
      </p:sp>
      <p:sp>
        <p:nvSpPr>
          <p:cNvPr id="11" name="TextovéPole 10">
            <a:extLst>
              <a:ext uri="{FF2B5EF4-FFF2-40B4-BE49-F238E27FC236}">
                <a16:creationId xmlns:a16="http://schemas.microsoft.com/office/drawing/2014/main" id="{E2D94849-69CE-46BF-B2D0-03218B523FE4}"/>
              </a:ext>
            </a:extLst>
          </p:cNvPr>
          <p:cNvSpPr txBox="1"/>
          <p:nvPr/>
        </p:nvSpPr>
        <p:spPr>
          <a:xfrm>
            <a:off x="7321268" y="5963829"/>
            <a:ext cx="1399922" cy="276999"/>
          </a:xfrm>
          <a:prstGeom prst="rect">
            <a:avLst/>
          </a:prstGeom>
          <a:solidFill>
            <a:srgbClr val="ECAA88"/>
          </a:solidFill>
        </p:spPr>
        <p:txBody>
          <a:bodyPr wrap="square" rtlCol="0">
            <a:spAutoFit/>
          </a:bodyPr>
          <a:lstStyle/>
          <a:p>
            <a:pPr algn="ctr"/>
            <a:r>
              <a:rPr lang="cs-CZ" sz="1200" dirty="0"/>
              <a:t>Poškození plic</a:t>
            </a:r>
          </a:p>
        </p:txBody>
      </p:sp>
      <p:sp>
        <p:nvSpPr>
          <p:cNvPr id="12" name="TextovéPole 11">
            <a:extLst>
              <a:ext uri="{FF2B5EF4-FFF2-40B4-BE49-F238E27FC236}">
                <a16:creationId xmlns:a16="http://schemas.microsoft.com/office/drawing/2014/main" id="{02F48F79-A2F0-4C84-8B0C-A25C34A9B0DE}"/>
              </a:ext>
            </a:extLst>
          </p:cNvPr>
          <p:cNvSpPr txBox="1"/>
          <p:nvPr/>
        </p:nvSpPr>
        <p:spPr>
          <a:xfrm>
            <a:off x="7293541" y="6024220"/>
            <a:ext cx="1399922" cy="276999"/>
          </a:xfrm>
          <a:prstGeom prst="rect">
            <a:avLst/>
          </a:prstGeom>
          <a:solidFill>
            <a:srgbClr val="ECAA88"/>
          </a:solidFill>
        </p:spPr>
        <p:txBody>
          <a:bodyPr wrap="square" rtlCol="0">
            <a:spAutoFit/>
          </a:bodyPr>
          <a:lstStyle/>
          <a:p>
            <a:pPr algn="ctr"/>
            <a:r>
              <a:rPr lang="cs-CZ" sz="1200" dirty="0" err="1"/>
              <a:t>Lung</a:t>
            </a:r>
            <a:r>
              <a:rPr lang="cs-CZ" sz="1200" dirty="0"/>
              <a:t> </a:t>
            </a:r>
            <a:r>
              <a:rPr lang="cs-CZ" sz="1200" dirty="0" err="1"/>
              <a:t>damage</a:t>
            </a:r>
            <a:endParaRPr lang="cs-CZ" sz="1200" dirty="0"/>
          </a:p>
        </p:txBody>
      </p:sp>
      <p:sp>
        <p:nvSpPr>
          <p:cNvPr id="13" name="TextovéPole 12">
            <a:extLst>
              <a:ext uri="{FF2B5EF4-FFF2-40B4-BE49-F238E27FC236}">
                <a16:creationId xmlns:a16="http://schemas.microsoft.com/office/drawing/2014/main" id="{6A43882B-1C4F-4639-AC5E-B350D0E68D33}"/>
              </a:ext>
            </a:extLst>
          </p:cNvPr>
          <p:cNvSpPr txBox="1"/>
          <p:nvPr/>
        </p:nvSpPr>
        <p:spPr>
          <a:xfrm>
            <a:off x="7395646" y="319308"/>
            <a:ext cx="1321025" cy="646331"/>
          </a:xfrm>
          <a:prstGeom prst="rect">
            <a:avLst/>
          </a:prstGeom>
          <a:solidFill>
            <a:srgbClr val="CCE2F8"/>
          </a:solidFill>
        </p:spPr>
        <p:txBody>
          <a:bodyPr wrap="square" rtlCol="0">
            <a:spAutoFit/>
          </a:bodyPr>
          <a:lstStyle/>
          <a:p>
            <a:pPr algn="ctr"/>
            <a:r>
              <a:rPr lang="en-US" sz="1200" dirty="0"/>
              <a:t>Lung damage e.g. through infection</a:t>
            </a:r>
            <a:r>
              <a:rPr lang="cs-CZ" sz="1200" dirty="0"/>
              <a:t>, S</a:t>
            </a:r>
            <a:r>
              <a:rPr lang="en-US" sz="1200" dirty="0" err="1"/>
              <a:t>epsis</a:t>
            </a:r>
            <a:endParaRPr lang="en-US" sz="1200" dirty="0"/>
          </a:p>
        </p:txBody>
      </p:sp>
      <p:sp>
        <p:nvSpPr>
          <p:cNvPr id="14" name="TextovéPole 13">
            <a:extLst>
              <a:ext uri="{FF2B5EF4-FFF2-40B4-BE49-F238E27FC236}">
                <a16:creationId xmlns:a16="http://schemas.microsoft.com/office/drawing/2014/main" id="{6B535E80-6B9C-48D4-A249-D6D18B83A8FD}"/>
              </a:ext>
            </a:extLst>
          </p:cNvPr>
          <p:cNvSpPr txBox="1"/>
          <p:nvPr/>
        </p:nvSpPr>
        <p:spPr>
          <a:xfrm>
            <a:off x="7431185" y="1366048"/>
            <a:ext cx="1194248" cy="461665"/>
          </a:xfrm>
          <a:prstGeom prst="rect">
            <a:avLst/>
          </a:prstGeom>
          <a:solidFill>
            <a:srgbClr val="F9DFCB"/>
          </a:solidFill>
        </p:spPr>
        <p:txBody>
          <a:bodyPr wrap="square" rtlCol="0">
            <a:spAutoFit/>
          </a:bodyPr>
          <a:lstStyle/>
          <a:p>
            <a:pPr algn="ctr"/>
            <a:r>
              <a:rPr lang="cs-CZ" sz="1200" dirty="0"/>
              <a:t>Angiotenzin I</a:t>
            </a:r>
          </a:p>
          <a:p>
            <a:pPr algn="ctr"/>
            <a:r>
              <a:rPr lang="cs-CZ" sz="1200" dirty="0"/>
              <a:t>(</a:t>
            </a:r>
            <a:r>
              <a:rPr lang="cs-CZ" sz="1200" dirty="0" err="1"/>
              <a:t>Ang</a:t>
            </a:r>
            <a:r>
              <a:rPr lang="cs-CZ" sz="1200" dirty="0"/>
              <a:t> 1-10)</a:t>
            </a:r>
          </a:p>
        </p:txBody>
      </p:sp>
      <p:sp>
        <p:nvSpPr>
          <p:cNvPr id="15" name="TextovéPole 14">
            <a:extLst>
              <a:ext uri="{FF2B5EF4-FFF2-40B4-BE49-F238E27FC236}">
                <a16:creationId xmlns:a16="http://schemas.microsoft.com/office/drawing/2014/main" id="{C9C22F2D-EA6B-47D5-AFE3-AFAB2F365664}"/>
              </a:ext>
            </a:extLst>
          </p:cNvPr>
          <p:cNvSpPr txBox="1"/>
          <p:nvPr/>
        </p:nvSpPr>
        <p:spPr>
          <a:xfrm>
            <a:off x="7423093" y="2459502"/>
            <a:ext cx="1194248" cy="461665"/>
          </a:xfrm>
          <a:prstGeom prst="rect">
            <a:avLst/>
          </a:prstGeom>
          <a:solidFill>
            <a:srgbClr val="F9DFCB"/>
          </a:solidFill>
        </p:spPr>
        <p:txBody>
          <a:bodyPr wrap="square" rtlCol="0">
            <a:spAutoFit/>
          </a:bodyPr>
          <a:lstStyle/>
          <a:p>
            <a:pPr algn="ctr"/>
            <a:r>
              <a:rPr lang="cs-CZ" sz="1200" dirty="0"/>
              <a:t>Angiotenzin II</a:t>
            </a:r>
          </a:p>
          <a:p>
            <a:pPr algn="ctr"/>
            <a:r>
              <a:rPr lang="cs-CZ" sz="1200" dirty="0"/>
              <a:t>(</a:t>
            </a:r>
            <a:r>
              <a:rPr lang="cs-CZ" sz="1200" dirty="0" err="1"/>
              <a:t>Ang</a:t>
            </a:r>
            <a:r>
              <a:rPr lang="cs-CZ" sz="1200" dirty="0"/>
              <a:t> 1-8)</a:t>
            </a:r>
          </a:p>
        </p:txBody>
      </p:sp>
      <p:sp>
        <p:nvSpPr>
          <p:cNvPr id="16" name="TextovéPole 15">
            <a:extLst>
              <a:ext uri="{FF2B5EF4-FFF2-40B4-BE49-F238E27FC236}">
                <a16:creationId xmlns:a16="http://schemas.microsoft.com/office/drawing/2014/main" id="{497A897D-5BE8-444D-B5EE-B226FBBFA950}"/>
              </a:ext>
            </a:extLst>
          </p:cNvPr>
          <p:cNvSpPr txBox="1"/>
          <p:nvPr/>
        </p:nvSpPr>
        <p:spPr>
          <a:xfrm>
            <a:off x="7423093" y="1395482"/>
            <a:ext cx="1194248" cy="461665"/>
          </a:xfrm>
          <a:prstGeom prst="rect">
            <a:avLst/>
          </a:prstGeom>
          <a:solidFill>
            <a:srgbClr val="F9DFCB"/>
          </a:solidFill>
        </p:spPr>
        <p:txBody>
          <a:bodyPr wrap="square" rtlCol="0">
            <a:spAutoFit/>
          </a:bodyPr>
          <a:lstStyle/>
          <a:p>
            <a:pPr algn="ctr"/>
            <a:r>
              <a:rPr lang="cs-CZ" sz="1200" dirty="0"/>
              <a:t>Angiotensin I</a:t>
            </a:r>
          </a:p>
          <a:p>
            <a:pPr algn="ctr"/>
            <a:r>
              <a:rPr lang="cs-CZ" sz="1200" dirty="0"/>
              <a:t>(</a:t>
            </a:r>
            <a:r>
              <a:rPr lang="cs-CZ" sz="1200" dirty="0" err="1"/>
              <a:t>Ang</a:t>
            </a:r>
            <a:r>
              <a:rPr lang="cs-CZ" sz="1200" dirty="0"/>
              <a:t> 1-10)</a:t>
            </a:r>
          </a:p>
        </p:txBody>
      </p:sp>
      <p:sp>
        <p:nvSpPr>
          <p:cNvPr id="18" name="TextovéPole 17">
            <a:extLst>
              <a:ext uri="{FF2B5EF4-FFF2-40B4-BE49-F238E27FC236}">
                <a16:creationId xmlns:a16="http://schemas.microsoft.com/office/drawing/2014/main" id="{DEC94380-D1BE-4C27-93A1-564753ECA36E}"/>
              </a:ext>
            </a:extLst>
          </p:cNvPr>
          <p:cNvSpPr txBox="1"/>
          <p:nvPr/>
        </p:nvSpPr>
        <p:spPr>
          <a:xfrm>
            <a:off x="5396039" y="6032145"/>
            <a:ext cx="1399922" cy="276999"/>
          </a:xfrm>
          <a:prstGeom prst="rect">
            <a:avLst/>
          </a:prstGeom>
          <a:solidFill>
            <a:srgbClr val="BEE0DF"/>
          </a:solidFill>
          <a:ln>
            <a:solidFill>
              <a:srgbClr val="BEE0DF"/>
            </a:solidFill>
          </a:ln>
        </p:spPr>
        <p:txBody>
          <a:bodyPr wrap="square" rtlCol="0">
            <a:spAutoFit/>
          </a:bodyPr>
          <a:lstStyle/>
          <a:p>
            <a:pPr algn="ctr"/>
            <a:r>
              <a:rPr lang="cs-CZ" sz="1200" dirty="0"/>
              <a:t>Ochrana plic</a:t>
            </a:r>
          </a:p>
        </p:txBody>
      </p:sp>
      <p:sp>
        <p:nvSpPr>
          <p:cNvPr id="19" name="TextovéPole 18">
            <a:extLst>
              <a:ext uri="{FF2B5EF4-FFF2-40B4-BE49-F238E27FC236}">
                <a16:creationId xmlns:a16="http://schemas.microsoft.com/office/drawing/2014/main" id="{90CE5010-7665-4EB0-A000-57450D12D50E}"/>
              </a:ext>
            </a:extLst>
          </p:cNvPr>
          <p:cNvSpPr txBox="1"/>
          <p:nvPr/>
        </p:nvSpPr>
        <p:spPr>
          <a:xfrm>
            <a:off x="5368312" y="6024219"/>
            <a:ext cx="1399922" cy="276999"/>
          </a:xfrm>
          <a:prstGeom prst="rect">
            <a:avLst/>
          </a:prstGeom>
          <a:solidFill>
            <a:srgbClr val="BEE0DF"/>
          </a:solidFill>
          <a:ln>
            <a:solidFill>
              <a:srgbClr val="BEE0DF"/>
            </a:solidFill>
          </a:ln>
        </p:spPr>
        <p:txBody>
          <a:bodyPr wrap="square" rtlCol="0">
            <a:spAutoFit/>
          </a:bodyPr>
          <a:lstStyle/>
          <a:p>
            <a:pPr algn="ctr"/>
            <a:r>
              <a:rPr lang="cs-CZ" sz="1200" dirty="0" err="1"/>
              <a:t>Lung</a:t>
            </a:r>
            <a:r>
              <a:rPr lang="cs-CZ" sz="1200" dirty="0"/>
              <a:t> </a:t>
            </a:r>
            <a:r>
              <a:rPr lang="cs-CZ" sz="1200" dirty="0" err="1"/>
              <a:t>protection</a:t>
            </a:r>
            <a:endParaRPr lang="cs-CZ" sz="1200" dirty="0"/>
          </a:p>
        </p:txBody>
      </p:sp>
      <p:sp>
        <p:nvSpPr>
          <p:cNvPr id="21" name="TextovéPole 20">
            <a:extLst>
              <a:ext uri="{FF2B5EF4-FFF2-40B4-BE49-F238E27FC236}">
                <a16:creationId xmlns:a16="http://schemas.microsoft.com/office/drawing/2014/main" id="{E4D31BB5-2219-4A0B-B2B7-8C3EC1DB2C47}"/>
              </a:ext>
            </a:extLst>
          </p:cNvPr>
          <p:cNvSpPr txBox="1"/>
          <p:nvPr/>
        </p:nvSpPr>
        <p:spPr>
          <a:xfrm>
            <a:off x="5368312" y="4579536"/>
            <a:ext cx="1399922" cy="830997"/>
          </a:xfrm>
          <a:prstGeom prst="rect">
            <a:avLst/>
          </a:prstGeom>
          <a:solidFill>
            <a:srgbClr val="CFE9E7"/>
          </a:solidFill>
        </p:spPr>
        <p:txBody>
          <a:bodyPr wrap="square" rtlCol="0">
            <a:spAutoFit/>
          </a:bodyPr>
          <a:lstStyle/>
          <a:p>
            <a:pPr algn="ctr"/>
            <a:r>
              <a:rPr lang="cs-CZ" sz="1200" dirty="0"/>
              <a:t>antioxidační, protizánětlivý, </a:t>
            </a:r>
            <a:r>
              <a:rPr lang="cs-CZ" sz="1200" dirty="0" err="1"/>
              <a:t>vazodilatační</a:t>
            </a:r>
            <a:r>
              <a:rPr lang="cs-CZ" sz="1200" dirty="0"/>
              <a:t>, </a:t>
            </a:r>
            <a:r>
              <a:rPr lang="cs-CZ" sz="1200" dirty="0" err="1"/>
              <a:t>antifibrotický</a:t>
            </a:r>
            <a:endParaRPr lang="cs-CZ" sz="1200" dirty="0"/>
          </a:p>
        </p:txBody>
      </p:sp>
      <p:sp>
        <p:nvSpPr>
          <p:cNvPr id="22" name="TextovéPole 21">
            <a:extLst>
              <a:ext uri="{FF2B5EF4-FFF2-40B4-BE49-F238E27FC236}">
                <a16:creationId xmlns:a16="http://schemas.microsoft.com/office/drawing/2014/main" id="{9F045858-B3C4-4F5A-B738-495613E95334}"/>
              </a:ext>
            </a:extLst>
          </p:cNvPr>
          <p:cNvSpPr txBox="1"/>
          <p:nvPr/>
        </p:nvSpPr>
        <p:spPr>
          <a:xfrm>
            <a:off x="5368312" y="4591494"/>
            <a:ext cx="1399922" cy="830997"/>
          </a:xfrm>
          <a:prstGeom prst="rect">
            <a:avLst/>
          </a:prstGeom>
          <a:solidFill>
            <a:srgbClr val="CFE9E7"/>
          </a:solidFill>
        </p:spPr>
        <p:txBody>
          <a:bodyPr wrap="square" rtlCol="0">
            <a:spAutoFit/>
          </a:bodyPr>
          <a:lstStyle/>
          <a:p>
            <a:pPr algn="ctr"/>
            <a:r>
              <a:rPr lang="cs-CZ" sz="1200" dirty="0"/>
              <a:t>antioxidant, </a:t>
            </a:r>
          </a:p>
          <a:p>
            <a:pPr algn="ctr"/>
            <a:r>
              <a:rPr lang="cs-CZ" sz="1200" dirty="0"/>
              <a:t>anti-</a:t>
            </a:r>
            <a:r>
              <a:rPr lang="cs-CZ" sz="1200" dirty="0" err="1"/>
              <a:t>inflammatory</a:t>
            </a:r>
            <a:r>
              <a:rPr lang="cs-CZ" sz="1200" dirty="0"/>
              <a:t>, </a:t>
            </a:r>
            <a:r>
              <a:rPr lang="cs-CZ" sz="1200" dirty="0" err="1"/>
              <a:t>vasodilation</a:t>
            </a:r>
            <a:r>
              <a:rPr lang="cs-CZ" sz="1200" dirty="0"/>
              <a:t>, </a:t>
            </a:r>
            <a:r>
              <a:rPr lang="cs-CZ" sz="1200" dirty="0" err="1"/>
              <a:t>antifibrotic</a:t>
            </a:r>
            <a:endParaRPr lang="cs-CZ" sz="1200" dirty="0"/>
          </a:p>
        </p:txBody>
      </p:sp>
      <p:cxnSp>
        <p:nvCxnSpPr>
          <p:cNvPr id="8" name="Přímá spojnice se šipkou 7">
            <a:extLst>
              <a:ext uri="{FF2B5EF4-FFF2-40B4-BE49-F238E27FC236}">
                <a16:creationId xmlns:a16="http://schemas.microsoft.com/office/drawing/2014/main" id="{8E46A70A-154C-4581-B004-272A35882330}"/>
              </a:ext>
            </a:extLst>
          </p:cNvPr>
          <p:cNvCxnSpPr>
            <a:cxnSpLocks/>
          </p:cNvCxnSpPr>
          <p:nvPr/>
        </p:nvCxnSpPr>
        <p:spPr>
          <a:xfrm>
            <a:off x="7993977" y="1109461"/>
            <a:ext cx="0" cy="299926"/>
          </a:xfrm>
          <a:prstGeom prst="straightConnector1">
            <a:avLst/>
          </a:prstGeom>
          <a:ln w="76200">
            <a:solidFill>
              <a:srgbClr val="B6B6B6"/>
            </a:solidFill>
            <a:tailEnd type="triangle"/>
          </a:ln>
        </p:spPr>
        <p:style>
          <a:lnRef idx="1">
            <a:schemeClr val="accent1"/>
          </a:lnRef>
          <a:fillRef idx="0">
            <a:schemeClr val="accent1"/>
          </a:fillRef>
          <a:effectRef idx="0">
            <a:schemeClr val="accent1"/>
          </a:effectRef>
          <a:fontRef idx="minor">
            <a:schemeClr val="tx1"/>
          </a:fontRef>
        </p:style>
      </p:cxnSp>
      <p:sp>
        <p:nvSpPr>
          <p:cNvPr id="41" name="Obdélník 40">
            <a:extLst>
              <a:ext uri="{FF2B5EF4-FFF2-40B4-BE49-F238E27FC236}">
                <a16:creationId xmlns:a16="http://schemas.microsoft.com/office/drawing/2014/main" id="{80EDFF98-0160-48E4-BB53-BA8F624E812C}"/>
              </a:ext>
            </a:extLst>
          </p:cNvPr>
          <p:cNvSpPr/>
          <p:nvPr/>
        </p:nvSpPr>
        <p:spPr>
          <a:xfrm>
            <a:off x="6762661" y="2419383"/>
            <a:ext cx="521511" cy="425217"/>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bdélník 41">
            <a:extLst>
              <a:ext uri="{FF2B5EF4-FFF2-40B4-BE49-F238E27FC236}">
                <a16:creationId xmlns:a16="http://schemas.microsoft.com/office/drawing/2014/main" id="{62264333-7B04-45B9-A754-9DA8DB41CF7D}"/>
              </a:ext>
            </a:extLst>
          </p:cNvPr>
          <p:cNvSpPr/>
          <p:nvPr/>
        </p:nvSpPr>
        <p:spPr>
          <a:xfrm>
            <a:off x="6762662" y="1674920"/>
            <a:ext cx="572316" cy="383711"/>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2" name="Ovál 1031">
            <a:extLst>
              <a:ext uri="{FF2B5EF4-FFF2-40B4-BE49-F238E27FC236}">
                <a16:creationId xmlns:a16="http://schemas.microsoft.com/office/drawing/2014/main" id="{993023D5-6295-4AE1-80D2-ECC2266255B3}"/>
              </a:ext>
            </a:extLst>
          </p:cNvPr>
          <p:cNvSpPr/>
          <p:nvPr/>
        </p:nvSpPr>
        <p:spPr>
          <a:xfrm>
            <a:off x="6665373" y="1219296"/>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ál 43">
            <a:extLst>
              <a:ext uri="{FF2B5EF4-FFF2-40B4-BE49-F238E27FC236}">
                <a16:creationId xmlns:a16="http://schemas.microsoft.com/office/drawing/2014/main" id="{E9759BFC-DDF3-489A-A66A-B83F22D9B9B7}"/>
              </a:ext>
            </a:extLst>
          </p:cNvPr>
          <p:cNvSpPr/>
          <p:nvPr/>
        </p:nvSpPr>
        <p:spPr>
          <a:xfrm>
            <a:off x="6630161" y="2160338"/>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34" name="Skupina 1033">
            <a:extLst>
              <a:ext uri="{FF2B5EF4-FFF2-40B4-BE49-F238E27FC236}">
                <a16:creationId xmlns:a16="http://schemas.microsoft.com/office/drawing/2014/main" id="{65587D75-491B-4E83-918E-D23B72389A2C}"/>
              </a:ext>
            </a:extLst>
          </p:cNvPr>
          <p:cNvGrpSpPr/>
          <p:nvPr/>
        </p:nvGrpSpPr>
        <p:grpSpPr>
          <a:xfrm>
            <a:off x="6535479" y="1390479"/>
            <a:ext cx="847601" cy="625395"/>
            <a:chOff x="10197839" y="895303"/>
            <a:chExt cx="519768" cy="370173"/>
          </a:xfrm>
        </p:grpSpPr>
        <p:sp>
          <p:nvSpPr>
            <p:cNvPr id="1030" name="Ovál 1029">
              <a:extLst>
                <a:ext uri="{FF2B5EF4-FFF2-40B4-BE49-F238E27FC236}">
                  <a16:creationId xmlns:a16="http://schemas.microsoft.com/office/drawing/2014/main" id="{760F4681-3AD0-46DD-B9CC-CD29971C1FE6}"/>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33" name="Skupina 1032">
              <a:extLst>
                <a:ext uri="{FF2B5EF4-FFF2-40B4-BE49-F238E27FC236}">
                  <a16:creationId xmlns:a16="http://schemas.microsoft.com/office/drawing/2014/main" id="{97A29011-6BE1-4BB6-B7C9-860E9960EC8D}"/>
                </a:ext>
              </a:extLst>
            </p:cNvPr>
            <p:cNvGrpSpPr/>
            <p:nvPr/>
          </p:nvGrpSpPr>
          <p:grpSpPr>
            <a:xfrm>
              <a:off x="10197839" y="895303"/>
              <a:ext cx="519768" cy="370173"/>
              <a:chOff x="9468584" y="973075"/>
              <a:chExt cx="519768" cy="370173"/>
            </a:xfrm>
          </p:grpSpPr>
          <p:sp>
            <p:nvSpPr>
              <p:cNvPr id="1029" name="Volný tvar: obrazec 1028">
                <a:extLst>
                  <a:ext uri="{FF2B5EF4-FFF2-40B4-BE49-F238E27FC236}">
                    <a16:creationId xmlns:a16="http://schemas.microsoft.com/office/drawing/2014/main" id="{A064334A-E9B0-4E26-B0DA-A290C46B8F24}"/>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w="76200">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1" name="TextovéPole 1030">
                <a:extLst>
                  <a:ext uri="{FF2B5EF4-FFF2-40B4-BE49-F238E27FC236}">
                    <a16:creationId xmlns:a16="http://schemas.microsoft.com/office/drawing/2014/main" id="{35FE5A63-5E6E-43B1-923D-F78C32FB45D9}"/>
                  </a:ext>
                </a:extLst>
              </p:cNvPr>
              <p:cNvSpPr txBox="1"/>
              <p:nvPr/>
            </p:nvSpPr>
            <p:spPr>
              <a:xfrm>
                <a:off x="9532778" y="973075"/>
                <a:ext cx="455574" cy="218609"/>
              </a:xfrm>
              <a:prstGeom prst="rect">
                <a:avLst/>
              </a:prstGeom>
              <a:noFill/>
            </p:spPr>
            <p:txBody>
              <a:bodyPr wrap="square" rtlCol="0">
                <a:spAutoFit/>
              </a:bodyPr>
              <a:lstStyle/>
              <a:p>
                <a:r>
                  <a:rPr lang="cs-CZ" dirty="0">
                    <a:solidFill>
                      <a:schemeClr val="bg1"/>
                    </a:solidFill>
                  </a:rPr>
                  <a:t>ACE2</a:t>
                </a:r>
                <a:endParaRPr lang="en-US" dirty="0">
                  <a:solidFill>
                    <a:schemeClr val="bg1"/>
                  </a:solidFill>
                </a:endParaRPr>
              </a:p>
            </p:txBody>
          </p:sp>
        </p:grpSp>
      </p:grpSp>
      <p:grpSp>
        <p:nvGrpSpPr>
          <p:cNvPr id="47" name="Skupina 46">
            <a:extLst>
              <a:ext uri="{FF2B5EF4-FFF2-40B4-BE49-F238E27FC236}">
                <a16:creationId xmlns:a16="http://schemas.microsoft.com/office/drawing/2014/main" id="{639AEB45-AA4B-40DE-B335-8E56CFB80218}"/>
              </a:ext>
            </a:extLst>
          </p:cNvPr>
          <p:cNvGrpSpPr/>
          <p:nvPr/>
        </p:nvGrpSpPr>
        <p:grpSpPr>
          <a:xfrm>
            <a:off x="6522639" y="2406546"/>
            <a:ext cx="777125" cy="653736"/>
            <a:chOff x="10197839" y="907331"/>
            <a:chExt cx="540754" cy="380142"/>
          </a:xfrm>
        </p:grpSpPr>
        <p:sp>
          <p:nvSpPr>
            <p:cNvPr id="48" name="Ovál 47">
              <a:extLst>
                <a:ext uri="{FF2B5EF4-FFF2-40B4-BE49-F238E27FC236}">
                  <a16:creationId xmlns:a16="http://schemas.microsoft.com/office/drawing/2014/main" id="{1F2F6B58-052F-4584-B8AD-A45816400413}"/>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9" name="Skupina 48">
              <a:extLst>
                <a:ext uri="{FF2B5EF4-FFF2-40B4-BE49-F238E27FC236}">
                  <a16:creationId xmlns:a16="http://schemas.microsoft.com/office/drawing/2014/main" id="{1BD06A59-B414-45D5-B73F-6ADA75E7371A}"/>
                </a:ext>
              </a:extLst>
            </p:cNvPr>
            <p:cNvGrpSpPr/>
            <p:nvPr/>
          </p:nvGrpSpPr>
          <p:grpSpPr>
            <a:xfrm>
              <a:off x="10197839" y="928106"/>
              <a:ext cx="540754" cy="359367"/>
              <a:chOff x="9468584" y="1005878"/>
              <a:chExt cx="540754" cy="359367"/>
            </a:xfrm>
          </p:grpSpPr>
          <p:sp>
            <p:nvSpPr>
              <p:cNvPr id="50" name="Volný tvar: obrazec 49">
                <a:extLst>
                  <a:ext uri="{FF2B5EF4-FFF2-40B4-BE49-F238E27FC236}">
                    <a16:creationId xmlns:a16="http://schemas.microsoft.com/office/drawing/2014/main" id="{260A9AC7-FB31-4E45-978E-737FE8FA8457}"/>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w="76200">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TextovéPole 50">
                <a:extLst>
                  <a:ext uri="{FF2B5EF4-FFF2-40B4-BE49-F238E27FC236}">
                    <a16:creationId xmlns:a16="http://schemas.microsoft.com/office/drawing/2014/main" id="{9F712454-F72B-4CD3-BFFF-7354A757C678}"/>
                  </a:ext>
                </a:extLst>
              </p:cNvPr>
              <p:cNvSpPr txBox="1"/>
              <p:nvPr/>
            </p:nvSpPr>
            <p:spPr>
              <a:xfrm>
                <a:off x="9553764" y="1005878"/>
                <a:ext cx="455574" cy="359367"/>
              </a:xfrm>
              <a:prstGeom prst="rect">
                <a:avLst/>
              </a:prstGeom>
              <a:noFill/>
            </p:spPr>
            <p:txBody>
              <a:bodyPr wrap="square" rtlCol="0">
                <a:spAutoFit/>
              </a:bodyPr>
              <a:lstStyle/>
              <a:p>
                <a:r>
                  <a:rPr lang="cs-CZ" sz="1400" dirty="0">
                    <a:solidFill>
                      <a:schemeClr val="bg1"/>
                    </a:solidFill>
                  </a:rPr>
                  <a:t>ACE2</a:t>
                </a:r>
                <a:endParaRPr lang="en-US" sz="1400" dirty="0">
                  <a:solidFill>
                    <a:schemeClr val="bg1"/>
                  </a:solidFill>
                </a:endParaRPr>
              </a:p>
            </p:txBody>
          </p:sp>
        </p:grpSp>
      </p:grpSp>
      <p:sp>
        <p:nvSpPr>
          <p:cNvPr id="1043" name="Obdélník 1042">
            <a:extLst>
              <a:ext uri="{FF2B5EF4-FFF2-40B4-BE49-F238E27FC236}">
                <a16:creationId xmlns:a16="http://schemas.microsoft.com/office/drawing/2014/main" id="{D2D8E7B7-A0DF-4D19-90CD-E8E214C72923}"/>
              </a:ext>
            </a:extLst>
          </p:cNvPr>
          <p:cNvSpPr/>
          <p:nvPr/>
        </p:nvSpPr>
        <p:spPr>
          <a:xfrm>
            <a:off x="5490256" y="3974264"/>
            <a:ext cx="1328508" cy="475656"/>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bdélník 62">
            <a:extLst>
              <a:ext uri="{FF2B5EF4-FFF2-40B4-BE49-F238E27FC236}">
                <a16:creationId xmlns:a16="http://schemas.microsoft.com/office/drawing/2014/main" id="{139E056B-5565-4203-A995-81B0FDF494D0}"/>
              </a:ext>
            </a:extLst>
          </p:cNvPr>
          <p:cNvSpPr/>
          <p:nvPr/>
        </p:nvSpPr>
        <p:spPr>
          <a:xfrm>
            <a:off x="5412240" y="5616807"/>
            <a:ext cx="1328508" cy="344805"/>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4" name="Přímá spojnice se šipkou 63">
            <a:extLst>
              <a:ext uri="{FF2B5EF4-FFF2-40B4-BE49-F238E27FC236}">
                <a16:creationId xmlns:a16="http://schemas.microsoft.com/office/drawing/2014/main" id="{150479CE-E249-496A-8445-DFD12F762F86}"/>
              </a:ext>
            </a:extLst>
          </p:cNvPr>
          <p:cNvCxnSpPr>
            <a:cxnSpLocks/>
          </p:cNvCxnSpPr>
          <p:nvPr/>
        </p:nvCxnSpPr>
        <p:spPr>
          <a:xfrm>
            <a:off x="6402758" y="3974264"/>
            <a:ext cx="0" cy="527367"/>
          </a:xfrm>
          <a:prstGeom prst="straightConnector1">
            <a:avLst/>
          </a:prstGeom>
          <a:ln w="28575">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6" name="Přímá spojnice se šipkou 65">
            <a:extLst>
              <a:ext uri="{FF2B5EF4-FFF2-40B4-BE49-F238E27FC236}">
                <a16:creationId xmlns:a16="http://schemas.microsoft.com/office/drawing/2014/main" id="{7E514F86-EBDC-4B86-9DAA-D10CFE9578AE}"/>
              </a:ext>
            </a:extLst>
          </p:cNvPr>
          <p:cNvCxnSpPr>
            <a:cxnSpLocks/>
          </p:cNvCxnSpPr>
          <p:nvPr/>
        </p:nvCxnSpPr>
        <p:spPr>
          <a:xfrm>
            <a:off x="5756799" y="3974264"/>
            <a:ext cx="0" cy="527367"/>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7" name="Přímá spojnice se šipkou 66">
            <a:extLst>
              <a:ext uri="{FF2B5EF4-FFF2-40B4-BE49-F238E27FC236}">
                <a16:creationId xmlns:a16="http://schemas.microsoft.com/office/drawing/2014/main" id="{6BCF077A-F3B9-4FEC-8A99-9ED455929466}"/>
              </a:ext>
            </a:extLst>
          </p:cNvPr>
          <p:cNvCxnSpPr>
            <a:cxnSpLocks/>
            <a:stCxn id="63" idx="0"/>
            <a:endCxn id="63" idx="2"/>
          </p:cNvCxnSpPr>
          <p:nvPr/>
        </p:nvCxnSpPr>
        <p:spPr>
          <a:xfrm>
            <a:off x="6076494" y="5616807"/>
            <a:ext cx="0" cy="344805"/>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sp>
        <p:nvSpPr>
          <p:cNvPr id="52" name="TextovéPole 51">
            <a:extLst>
              <a:ext uri="{FF2B5EF4-FFF2-40B4-BE49-F238E27FC236}">
                <a16:creationId xmlns:a16="http://schemas.microsoft.com/office/drawing/2014/main" id="{A89E268F-E392-4681-B2AC-DB3208FE08C7}"/>
              </a:ext>
            </a:extLst>
          </p:cNvPr>
          <p:cNvSpPr txBox="1"/>
          <p:nvPr/>
        </p:nvSpPr>
        <p:spPr>
          <a:xfrm>
            <a:off x="7431185" y="2480740"/>
            <a:ext cx="1194248" cy="461665"/>
          </a:xfrm>
          <a:prstGeom prst="rect">
            <a:avLst/>
          </a:prstGeom>
          <a:solidFill>
            <a:srgbClr val="F9DFCB"/>
          </a:solidFill>
        </p:spPr>
        <p:txBody>
          <a:bodyPr wrap="square" rtlCol="0">
            <a:spAutoFit/>
          </a:bodyPr>
          <a:lstStyle/>
          <a:p>
            <a:pPr algn="ctr"/>
            <a:r>
              <a:rPr lang="cs-CZ" sz="1200" dirty="0"/>
              <a:t>Angiotensin II</a:t>
            </a:r>
          </a:p>
          <a:p>
            <a:pPr algn="ctr"/>
            <a:r>
              <a:rPr lang="cs-CZ" sz="1200" dirty="0"/>
              <a:t>(</a:t>
            </a:r>
            <a:r>
              <a:rPr lang="cs-CZ" sz="1200" dirty="0" err="1"/>
              <a:t>Ang</a:t>
            </a:r>
            <a:r>
              <a:rPr lang="cs-CZ" sz="1200" dirty="0"/>
              <a:t> 1-8)</a:t>
            </a:r>
          </a:p>
        </p:txBody>
      </p:sp>
      <p:sp>
        <p:nvSpPr>
          <p:cNvPr id="3" name="Šipka: dolů 2">
            <a:extLst>
              <a:ext uri="{FF2B5EF4-FFF2-40B4-BE49-F238E27FC236}">
                <a16:creationId xmlns:a16="http://schemas.microsoft.com/office/drawing/2014/main" id="{930BF83F-1EE3-416B-8DD1-5C58CDA8328B}"/>
              </a:ext>
            </a:extLst>
          </p:cNvPr>
          <p:cNvSpPr/>
          <p:nvPr/>
        </p:nvSpPr>
        <p:spPr>
          <a:xfrm rot="955931">
            <a:off x="5846607" y="1755585"/>
            <a:ext cx="245287" cy="1691280"/>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Šipka: dolů 53">
            <a:extLst>
              <a:ext uri="{FF2B5EF4-FFF2-40B4-BE49-F238E27FC236}">
                <a16:creationId xmlns:a16="http://schemas.microsoft.com/office/drawing/2014/main" id="{7B3BC148-CB49-44BA-9426-6ABCDF4AA3F1}"/>
              </a:ext>
            </a:extLst>
          </p:cNvPr>
          <p:cNvSpPr/>
          <p:nvPr/>
        </p:nvSpPr>
        <p:spPr>
          <a:xfrm>
            <a:off x="6287987" y="2839717"/>
            <a:ext cx="204493" cy="562448"/>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Šipka: dolů 54">
            <a:extLst>
              <a:ext uri="{FF2B5EF4-FFF2-40B4-BE49-F238E27FC236}">
                <a16:creationId xmlns:a16="http://schemas.microsoft.com/office/drawing/2014/main" id="{52F492D5-058E-48F3-A0CE-6D0874D67CC7}"/>
              </a:ext>
            </a:extLst>
          </p:cNvPr>
          <p:cNvSpPr/>
          <p:nvPr/>
        </p:nvSpPr>
        <p:spPr>
          <a:xfrm>
            <a:off x="5678503" y="3974264"/>
            <a:ext cx="204493" cy="562448"/>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Šipka: dolů 55">
            <a:extLst>
              <a:ext uri="{FF2B5EF4-FFF2-40B4-BE49-F238E27FC236}">
                <a16:creationId xmlns:a16="http://schemas.microsoft.com/office/drawing/2014/main" id="{9CD11609-71B1-4EEB-9EFE-B7C27686B127}"/>
              </a:ext>
            </a:extLst>
          </p:cNvPr>
          <p:cNvSpPr/>
          <p:nvPr/>
        </p:nvSpPr>
        <p:spPr>
          <a:xfrm>
            <a:off x="6365631" y="3974265"/>
            <a:ext cx="122279" cy="542664"/>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Šipka: dolů 57">
            <a:extLst>
              <a:ext uri="{FF2B5EF4-FFF2-40B4-BE49-F238E27FC236}">
                <a16:creationId xmlns:a16="http://schemas.microsoft.com/office/drawing/2014/main" id="{CA1B8420-BE2F-42EC-8717-D219FE482FA3}"/>
              </a:ext>
            </a:extLst>
          </p:cNvPr>
          <p:cNvSpPr/>
          <p:nvPr/>
        </p:nvSpPr>
        <p:spPr>
          <a:xfrm>
            <a:off x="5993842" y="5614881"/>
            <a:ext cx="184898" cy="358200"/>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ovéPole 5">
            <a:extLst>
              <a:ext uri="{FF2B5EF4-FFF2-40B4-BE49-F238E27FC236}">
                <a16:creationId xmlns:a16="http://schemas.microsoft.com/office/drawing/2014/main" id="{44798819-B269-4CC8-AF62-65170B9855D9}"/>
              </a:ext>
            </a:extLst>
          </p:cNvPr>
          <p:cNvSpPr txBox="1"/>
          <p:nvPr/>
        </p:nvSpPr>
        <p:spPr>
          <a:xfrm>
            <a:off x="9716757" y="344436"/>
            <a:ext cx="2047612" cy="369332"/>
          </a:xfrm>
          <a:prstGeom prst="rect">
            <a:avLst/>
          </a:prstGeom>
          <a:solidFill>
            <a:srgbClr val="FFFF00"/>
          </a:solidFill>
        </p:spPr>
        <p:txBody>
          <a:bodyPr wrap="none" rtlCol="0">
            <a:spAutoFit/>
          </a:bodyPr>
          <a:lstStyle/>
          <a:p>
            <a:r>
              <a:rPr lang="cs-CZ" dirty="0"/>
              <a:t>In </a:t>
            </a:r>
            <a:r>
              <a:rPr lang="cs-CZ" dirty="0" err="1"/>
              <a:t>inflamatory</a:t>
            </a:r>
            <a:r>
              <a:rPr lang="cs-CZ" dirty="0"/>
              <a:t> </a:t>
            </a:r>
            <a:r>
              <a:rPr lang="cs-CZ" dirty="0" err="1"/>
              <a:t>lungs</a:t>
            </a:r>
            <a:endParaRPr lang="en-US" dirty="0"/>
          </a:p>
        </p:txBody>
      </p:sp>
      <p:sp>
        <p:nvSpPr>
          <p:cNvPr id="9" name="Obdélník 8">
            <a:extLst>
              <a:ext uri="{FF2B5EF4-FFF2-40B4-BE49-F238E27FC236}">
                <a16:creationId xmlns:a16="http://schemas.microsoft.com/office/drawing/2014/main" id="{21E02FC0-AAB8-45F1-8EFC-4CCD3F1F63F4}"/>
              </a:ext>
            </a:extLst>
          </p:cNvPr>
          <p:cNvSpPr/>
          <p:nvPr/>
        </p:nvSpPr>
        <p:spPr>
          <a:xfrm rot="21110366">
            <a:off x="4321352" y="3847907"/>
            <a:ext cx="686269" cy="830997"/>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ál 58">
            <a:extLst>
              <a:ext uri="{FF2B5EF4-FFF2-40B4-BE49-F238E27FC236}">
                <a16:creationId xmlns:a16="http://schemas.microsoft.com/office/drawing/2014/main" id="{0413CDA7-4B02-4ACE-9C05-324A84767E33}"/>
              </a:ext>
            </a:extLst>
          </p:cNvPr>
          <p:cNvSpPr/>
          <p:nvPr/>
        </p:nvSpPr>
        <p:spPr>
          <a:xfrm>
            <a:off x="6398519" y="2107302"/>
            <a:ext cx="599351" cy="276999"/>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dirty="0"/>
              <a:t>ACE</a:t>
            </a:r>
            <a:endParaRPr lang="en-US" sz="1100" dirty="0"/>
          </a:p>
        </p:txBody>
      </p:sp>
      <p:cxnSp>
        <p:nvCxnSpPr>
          <p:cNvPr id="60" name="Přímá spojnice se šipkou 59">
            <a:extLst>
              <a:ext uri="{FF2B5EF4-FFF2-40B4-BE49-F238E27FC236}">
                <a16:creationId xmlns:a16="http://schemas.microsoft.com/office/drawing/2014/main" id="{C30F692F-8672-42BE-B850-255E3C1E5318}"/>
              </a:ext>
            </a:extLst>
          </p:cNvPr>
          <p:cNvCxnSpPr/>
          <p:nvPr/>
        </p:nvCxnSpPr>
        <p:spPr>
          <a:xfrm>
            <a:off x="6382235" y="1857147"/>
            <a:ext cx="0" cy="70038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3" name="Obdélník 52">
            <a:extLst>
              <a:ext uri="{FF2B5EF4-FFF2-40B4-BE49-F238E27FC236}">
                <a16:creationId xmlns:a16="http://schemas.microsoft.com/office/drawing/2014/main" id="{736A5E04-20FC-4DAE-8964-16143D285D32}"/>
              </a:ext>
            </a:extLst>
          </p:cNvPr>
          <p:cNvSpPr/>
          <p:nvPr/>
        </p:nvSpPr>
        <p:spPr>
          <a:xfrm>
            <a:off x="2687501" y="570920"/>
            <a:ext cx="2091711" cy="110400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Obdélník 56">
            <a:extLst>
              <a:ext uri="{FF2B5EF4-FFF2-40B4-BE49-F238E27FC236}">
                <a16:creationId xmlns:a16="http://schemas.microsoft.com/office/drawing/2014/main" id="{EA04FCB3-0ABB-4A63-AA1F-96FB3ABBA8D1}"/>
              </a:ext>
            </a:extLst>
          </p:cNvPr>
          <p:cNvSpPr/>
          <p:nvPr/>
        </p:nvSpPr>
        <p:spPr>
          <a:xfrm>
            <a:off x="3634283" y="1125125"/>
            <a:ext cx="1063267" cy="110400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a:p>
            <a:pPr algn="ctr"/>
            <a:endParaRPr lang="cs-CZ" dirty="0"/>
          </a:p>
          <a:p>
            <a:pPr algn="ctr"/>
            <a:endParaRPr lang="en-US" dirty="0"/>
          </a:p>
        </p:txBody>
      </p:sp>
    </p:spTree>
    <p:extLst>
      <p:ext uri="{BB962C8B-B14F-4D97-AF65-F5344CB8AC3E}">
        <p14:creationId xmlns:p14="http://schemas.microsoft.com/office/powerpoint/2010/main" val="658879518"/>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AA830DD-0B7A-43B7-A294-4A479B3D8C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355" y="16715"/>
            <a:ext cx="8251268" cy="6693841"/>
          </a:xfrm>
          <a:prstGeom prst="rect">
            <a:avLst/>
          </a:prstGeom>
          <a:noFill/>
          <a:extLst>
            <a:ext uri="{909E8E84-426E-40DD-AFC4-6F175D3DCCD1}">
              <a14:hiddenFill xmlns:a14="http://schemas.microsoft.com/office/drawing/2010/main">
                <a:solidFill>
                  <a:srgbClr val="FFFFFF"/>
                </a:solidFill>
              </a14:hiddenFill>
            </a:ext>
          </a:extLst>
        </p:spPr>
      </p:pic>
      <p:sp>
        <p:nvSpPr>
          <p:cNvPr id="5" name="Ovál 4">
            <a:extLst>
              <a:ext uri="{FF2B5EF4-FFF2-40B4-BE49-F238E27FC236}">
                <a16:creationId xmlns:a16="http://schemas.microsoft.com/office/drawing/2014/main" id="{A9780EE6-02BF-417F-82A7-9A9C5D45E9A7}"/>
              </a:ext>
            </a:extLst>
          </p:cNvPr>
          <p:cNvSpPr/>
          <p:nvPr/>
        </p:nvSpPr>
        <p:spPr>
          <a:xfrm>
            <a:off x="7135148" y="166212"/>
            <a:ext cx="1836892" cy="943249"/>
          </a:xfrm>
          <a:prstGeom prst="ellipse">
            <a:avLst/>
          </a:prstGeom>
          <a:solidFill>
            <a:srgbClr val="CCE2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ovéPole 3">
            <a:extLst>
              <a:ext uri="{FF2B5EF4-FFF2-40B4-BE49-F238E27FC236}">
                <a16:creationId xmlns:a16="http://schemas.microsoft.com/office/drawing/2014/main" id="{69816117-6FB5-4C80-B582-90622CB171F0}"/>
              </a:ext>
            </a:extLst>
          </p:cNvPr>
          <p:cNvSpPr txBox="1"/>
          <p:nvPr/>
        </p:nvSpPr>
        <p:spPr>
          <a:xfrm>
            <a:off x="7539238" y="344436"/>
            <a:ext cx="1086195" cy="646331"/>
          </a:xfrm>
          <a:prstGeom prst="rect">
            <a:avLst/>
          </a:prstGeom>
          <a:solidFill>
            <a:srgbClr val="CCE2F8"/>
          </a:solidFill>
        </p:spPr>
        <p:txBody>
          <a:bodyPr wrap="none" rtlCol="0">
            <a:spAutoFit/>
          </a:bodyPr>
          <a:lstStyle/>
          <a:p>
            <a:pPr algn="ctr"/>
            <a:r>
              <a:rPr lang="cs-CZ" sz="1200" dirty="0"/>
              <a:t>Poškození plic </a:t>
            </a:r>
          </a:p>
          <a:p>
            <a:pPr algn="ctr"/>
            <a:r>
              <a:rPr lang="cs-CZ" sz="1200" dirty="0"/>
              <a:t>např. infekcí,</a:t>
            </a:r>
          </a:p>
          <a:p>
            <a:pPr algn="ctr"/>
            <a:r>
              <a:rPr lang="cs-CZ" sz="1200" dirty="0"/>
              <a:t>Sepse</a:t>
            </a:r>
            <a:endParaRPr lang="en-US" sz="1200" dirty="0"/>
          </a:p>
        </p:txBody>
      </p:sp>
      <p:sp>
        <p:nvSpPr>
          <p:cNvPr id="7" name="TextovéPole 6">
            <a:extLst>
              <a:ext uri="{FF2B5EF4-FFF2-40B4-BE49-F238E27FC236}">
                <a16:creationId xmlns:a16="http://schemas.microsoft.com/office/drawing/2014/main" id="{DD04B1A0-CA56-43C3-94D7-BCA3D8B59212}"/>
              </a:ext>
            </a:extLst>
          </p:cNvPr>
          <p:cNvSpPr txBox="1"/>
          <p:nvPr/>
        </p:nvSpPr>
        <p:spPr>
          <a:xfrm>
            <a:off x="7321268" y="4526464"/>
            <a:ext cx="1399922" cy="1015663"/>
          </a:xfrm>
          <a:prstGeom prst="rect">
            <a:avLst/>
          </a:prstGeom>
          <a:solidFill>
            <a:srgbClr val="F9DFCB"/>
          </a:solidFill>
        </p:spPr>
        <p:txBody>
          <a:bodyPr wrap="square" rtlCol="0">
            <a:spAutoFit/>
          </a:bodyPr>
          <a:lstStyle/>
          <a:p>
            <a:pPr algn="ctr"/>
            <a:r>
              <a:rPr lang="cs-CZ" sz="1200" dirty="0" err="1"/>
              <a:t>prooxidační</a:t>
            </a:r>
            <a:r>
              <a:rPr lang="cs-CZ" sz="1200" dirty="0"/>
              <a:t>, prozánětlivý, vazokonstrikce, prosakování cév, </a:t>
            </a:r>
            <a:r>
              <a:rPr lang="cs-CZ" sz="1200" dirty="0" err="1"/>
              <a:t>profibrotický</a:t>
            </a:r>
            <a:endParaRPr lang="cs-CZ" sz="1200" dirty="0"/>
          </a:p>
        </p:txBody>
      </p:sp>
      <p:sp>
        <p:nvSpPr>
          <p:cNvPr id="10" name="TextovéPole 9">
            <a:extLst>
              <a:ext uri="{FF2B5EF4-FFF2-40B4-BE49-F238E27FC236}">
                <a16:creationId xmlns:a16="http://schemas.microsoft.com/office/drawing/2014/main" id="{6A472FD8-B53E-4910-A3B9-092940818217}"/>
              </a:ext>
            </a:extLst>
          </p:cNvPr>
          <p:cNvSpPr txBox="1"/>
          <p:nvPr/>
        </p:nvSpPr>
        <p:spPr>
          <a:xfrm>
            <a:off x="7293541" y="4551296"/>
            <a:ext cx="1399922" cy="1015663"/>
          </a:xfrm>
          <a:prstGeom prst="rect">
            <a:avLst/>
          </a:prstGeom>
          <a:solidFill>
            <a:srgbClr val="F9DFCB"/>
          </a:solidFill>
        </p:spPr>
        <p:txBody>
          <a:bodyPr wrap="square" rtlCol="0">
            <a:spAutoFit/>
          </a:bodyPr>
          <a:lstStyle/>
          <a:p>
            <a:pPr algn="ctr"/>
            <a:r>
              <a:rPr lang="cs-CZ" sz="1200" dirty="0" err="1"/>
              <a:t>prooxidative</a:t>
            </a:r>
            <a:r>
              <a:rPr lang="cs-CZ" sz="1200" dirty="0"/>
              <a:t>, </a:t>
            </a:r>
            <a:r>
              <a:rPr lang="cs-CZ" sz="1200" dirty="0" err="1"/>
              <a:t>proinflammatory</a:t>
            </a:r>
            <a:r>
              <a:rPr lang="cs-CZ" sz="1200" dirty="0"/>
              <a:t>, </a:t>
            </a:r>
            <a:r>
              <a:rPr lang="cs-CZ" sz="1200" dirty="0" err="1"/>
              <a:t>vasoconstriction</a:t>
            </a:r>
            <a:r>
              <a:rPr lang="cs-CZ" sz="1200" dirty="0"/>
              <a:t>, </a:t>
            </a:r>
            <a:r>
              <a:rPr lang="cs-CZ" sz="1200" dirty="0" err="1"/>
              <a:t>vascular</a:t>
            </a:r>
            <a:r>
              <a:rPr lang="cs-CZ" sz="1200" dirty="0"/>
              <a:t> </a:t>
            </a:r>
            <a:r>
              <a:rPr lang="cs-CZ" sz="1200" dirty="0" err="1"/>
              <a:t>leakage</a:t>
            </a:r>
            <a:r>
              <a:rPr lang="cs-CZ" sz="1200" dirty="0"/>
              <a:t>, </a:t>
            </a:r>
            <a:r>
              <a:rPr lang="cs-CZ" sz="1200" dirty="0" err="1"/>
              <a:t>profibrotic</a:t>
            </a:r>
            <a:endParaRPr lang="cs-CZ" sz="1200" dirty="0"/>
          </a:p>
        </p:txBody>
      </p:sp>
      <p:sp>
        <p:nvSpPr>
          <p:cNvPr id="11" name="TextovéPole 10">
            <a:extLst>
              <a:ext uri="{FF2B5EF4-FFF2-40B4-BE49-F238E27FC236}">
                <a16:creationId xmlns:a16="http://schemas.microsoft.com/office/drawing/2014/main" id="{E2D94849-69CE-46BF-B2D0-03218B523FE4}"/>
              </a:ext>
            </a:extLst>
          </p:cNvPr>
          <p:cNvSpPr txBox="1"/>
          <p:nvPr/>
        </p:nvSpPr>
        <p:spPr>
          <a:xfrm>
            <a:off x="7321268" y="5963829"/>
            <a:ext cx="1399922" cy="276999"/>
          </a:xfrm>
          <a:prstGeom prst="rect">
            <a:avLst/>
          </a:prstGeom>
          <a:solidFill>
            <a:srgbClr val="ECAA88"/>
          </a:solidFill>
        </p:spPr>
        <p:txBody>
          <a:bodyPr wrap="square" rtlCol="0">
            <a:spAutoFit/>
          </a:bodyPr>
          <a:lstStyle/>
          <a:p>
            <a:pPr algn="ctr"/>
            <a:r>
              <a:rPr lang="cs-CZ" sz="1200" dirty="0"/>
              <a:t>Poškození plic</a:t>
            </a:r>
          </a:p>
        </p:txBody>
      </p:sp>
      <p:sp>
        <p:nvSpPr>
          <p:cNvPr id="12" name="TextovéPole 11">
            <a:extLst>
              <a:ext uri="{FF2B5EF4-FFF2-40B4-BE49-F238E27FC236}">
                <a16:creationId xmlns:a16="http://schemas.microsoft.com/office/drawing/2014/main" id="{02F48F79-A2F0-4C84-8B0C-A25C34A9B0DE}"/>
              </a:ext>
            </a:extLst>
          </p:cNvPr>
          <p:cNvSpPr txBox="1"/>
          <p:nvPr/>
        </p:nvSpPr>
        <p:spPr>
          <a:xfrm>
            <a:off x="7293541" y="6024220"/>
            <a:ext cx="1399922" cy="276999"/>
          </a:xfrm>
          <a:prstGeom prst="rect">
            <a:avLst/>
          </a:prstGeom>
          <a:solidFill>
            <a:srgbClr val="ECAA88"/>
          </a:solidFill>
        </p:spPr>
        <p:txBody>
          <a:bodyPr wrap="square" rtlCol="0">
            <a:spAutoFit/>
          </a:bodyPr>
          <a:lstStyle/>
          <a:p>
            <a:pPr algn="ctr"/>
            <a:r>
              <a:rPr lang="cs-CZ" sz="1200" dirty="0" err="1"/>
              <a:t>Lung</a:t>
            </a:r>
            <a:r>
              <a:rPr lang="cs-CZ" sz="1200" dirty="0"/>
              <a:t> </a:t>
            </a:r>
            <a:r>
              <a:rPr lang="cs-CZ" sz="1200" dirty="0" err="1"/>
              <a:t>damage</a:t>
            </a:r>
            <a:endParaRPr lang="cs-CZ" sz="1200" dirty="0"/>
          </a:p>
        </p:txBody>
      </p:sp>
      <p:sp>
        <p:nvSpPr>
          <p:cNvPr id="13" name="TextovéPole 12">
            <a:extLst>
              <a:ext uri="{FF2B5EF4-FFF2-40B4-BE49-F238E27FC236}">
                <a16:creationId xmlns:a16="http://schemas.microsoft.com/office/drawing/2014/main" id="{6A43882B-1C4F-4639-AC5E-B350D0E68D33}"/>
              </a:ext>
            </a:extLst>
          </p:cNvPr>
          <p:cNvSpPr txBox="1"/>
          <p:nvPr/>
        </p:nvSpPr>
        <p:spPr>
          <a:xfrm>
            <a:off x="7395646" y="319308"/>
            <a:ext cx="1321025" cy="646331"/>
          </a:xfrm>
          <a:prstGeom prst="rect">
            <a:avLst/>
          </a:prstGeom>
          <a:solidFill>
            <a:srgbClr val="CCE2F8"/>
          </a:solidFill>
        </p:spPr>
        <p:txBody>
          <a:bodyPr wrap="square" rtlCol="0">
            <a:spAutoFit/>
          </a:bodyPr>
          <a:lstStyle/>
          <a:p>
            <a:pPr algn="ctr"/>
            <a:r>
              <a:rPr lang="en-US" sz="1200" dirty="0"/>
              <a:t>Lung damage e.g. through infection</a:t>
            </a:r>
            <a:r>
              <a:rPr lang="cs-CZ" sz="1200" dirty="0"/>
              <a:t>, S</a:t>
            </a:r>
            <a:r>
              <a:rPr lang="en-US" sz="1200" dirty="0" err="1"/>
              <a:t>epsis</a:t>
            </a:r>
            <a:endParaRPr lang="en-US" sz="1200" dirty="0"/>
          </a:p>
        </p:txBody>
      </p:sp>
      <p:sp>
        <p:nvSpPr>
          <p:cNvPr id="14" name="TextovéPole 13">
            <a:extLst>
              <a:ext uri="{FF2B5EF4-FFF2-40B4-BE49-F238E27FC236}">
                <a16:creationId xmlns:a16="http://schemas.microsoft.com/office/drawing/2014/main" id="{6B535E80-6B9C-48D4-A249-D6D18B83A8FD}"/>
              </a:ext>
            </a:extLst>
          </p:cNvPr>
          <p:cNvSpPr txBox="1"/>
          <p:nvPr/>
        </p:nvSpPr>
        <p:spPr>
          <a:xfrm>
            <a:off x="7431185" y="1366048"/>
            <a:ext cx="1194248" cy="461665"/>
          </a:xfrm>
          <a:prstGeom prst="rect">
            <a:avLst/>
          </a:prstGeom>
          <a:solidFill>
            <a:srgbClr val="F9DFCB"/>
          </a:solidFill>
        </p:spPr>
        <p:txBody>
          <a:bodyPr wrap="square" rtlCol="0">
            <a:spAutoFit/>
          </a:bodyPr>
          <a:lstStyle/>
          <a:p>
            <a:pPr algn="ctr"/>
            <a:r>
              <a:rPr lang="cs-CZ" sz="1200" dirty="0"/>
              <a:t>Angiotenzin I</a:t>
            </a:r>
          </a:p>
          <a:p>
            <a:pPr algn="ctr"/>
            <a:r>
              <a:rPr lang="cs-CZ" sz="1200" dirty="0"/>
              <a:t>(</a:t>
            </a:r>
            <a:r>
              <a:rPr lang="cs-CZ" sz="1200" dirty="0" err="1"/>
              <a:t>Ang</a:t>
            </a:r>
            <a:r>
              <a:rPr lang="cs-CZ" sz="1200" dirty="0"/>
              <a:t> 1-10)</a:t>
            </a:r>
          </a:p>
        </p:txBody>
      </p:sp>
      <p:sp>
        <p:nvSpPr>
          <p:cNvPr id="15" name="TextovéPole 14">
            <a:extLst>
              <a:ext uri="{FF2B5EF4-FFF2-40B4-BE49-F238E27FC236}">
                <a16:creationId xmlns:a16="http://schemas.microsoft.com/office/drawing/2014/main" id="{C9C22F2D-EA6B-47D5-AFE3-AFAB2F365664}"/>
              </a:ext>
            </a:extLst>
          </p:cNvPr>
          <p:cNvSpPr txBox="1"/>
          <p:nvPr/>
        </p:nvSpPr>
        <p:spPr>
          <a:xfrm>
            <a:off x="7423093" y="2459502"/>
            <a:ext cx="1194248" cy="461665"/>
          </a:xfrm>
          <a:prstGeom prst="rect">
            <a:avLst/>
          </a:prstGeom>
          <a:solidFill>
            <a:srgbClr val="F9DFCB"/>
          </a:solidFill>
        </p:spPr>
        <p:txBody>
          <a:bodyPr wrap="square" rtlCol="0">
            <a:spAutoFit/>
          </a:bodyPr>
          <a:lstStyle/>
          <a:p>
            <a:pPr algn="ctr"/>
            <a:r>
              <a:rPr lang="cs-CZ" sz="1200" dirty="0"/>
              <a:t>Angiotenzin II</a:t>
            </a:r>
          </a:p>
          <a:p>
            <a:pPr algn="ctr"/>
            <a:r>
              <a:rPr lang="cs-CZ" sz="1200" dirty="0"/>
              <a:t>(</a:t>
            </a:r>
            <a:r>
              <a:rPr lang="cs-CZ" sz="1200" dirty="0" err="1"/>
              <a:t>Ang</a:t>
            </a:r>
            <a:r>
              <a:rPr lang="cs-CZ" sz="1200" dirty="0"/>
              <a:t> 1-8)</a:t>
            </a:r>
          </a:p>
        </p:txBody>
      </p:sp>
      <p:sp>
        <p:nvSpPr>
          <p:cNvPr id="16" name="TextovéPole 15">
            <a:extLst>
              <a:ext uri="{FF2B5EF4-FFF2-40B4-BE49-F238E27FC236}">
                <a16:creationId xmlns:a16="http://schemas.microsoft.com/office/drawing/2014/main" id="{497A897D-5BE8-444D-B5EE-B226FBBFA950}"/>
              </a:ext>
            </a:extLst>
          </p:cNvPr>
          <p:cNvSpPr txBox="1"/>
          <p:nvPr/>
        </p:nvSpPr>
        <p:spPr>
          <a:xfrm>
            <a:off x="7423093" y="1395482"/>
            <a:ext cx="1194248" cy="461665"/>
          </a:xfrm>
          <a:prstGeom prst="rect">
            <a:avLst/>
          </a:prstGeom>
          <a:solidFill>
            <a:srgbClr val="F9DFCB"/>
          </a:solidFill>
        </p:spPr>
        <p:txBody>
          <a:bodyPr wrap="square" rtlCol="0">
            <a:spAutoFit/>
          </a:bodyPr>
          <a:lstStyle/>
          <a:p>
            <a:pPr algn="ctr"/>
            <a:r>
              <a:rPr lang="cs-CZ" sz="1200" dirty="0"/>
              <a:t>Angiotensin I</a:t>
            </a:r>
          </a:p>
          <a:p>
            <a:pPr algn="ctr"/>
            <a:r>
              <a:rPr lang="cs-CZ" sz="1200" dirty="0"/>
              <a:t>(</a:t>
            </a:r>
            <a:r>
              <a:rPr lang="cs-CZ" sz="1200" dirty="0" err="1"/>
              <a:t>Ang</a:t>
            </a:r>
            <a:r>
              <a:rPr lang="cs-CZ" sz="1200" dirty="0"/>
              <a:t> 1-10)</a:t>
            </a:r>
          </a:p>
        </p:txBody>
      </p:sp>
      <p:sp>
        <p:nvSpPr>
          <p:cNvPr id="18" name="TextovéPole 17">
            <a:extLst>
              <a:ext uri="{FF2B5EF4-FFF2-40B4-BE49-F238E27FC236}">
                <a16:creationId xmlns:a16="http://schemas.microsoft.com/office/drawing/2014/main" id="{DEC94380-D1BE-4C27-93A1-564753ECA36E}"/>
              </a:ext>
            </a:extLst>
          </p:cNvPr>
          <p:cNvSpPr txBox="1"/>
          <p:nvPr/>
        </p:nvSpPr>
        <p:spPr>
          <a:xfrm>
            <a:off x="5396039" y="6032145"/>
            <a:ext cx="1399922" cy="276999"/>
          </a:xfrm>
          <a:prstGeom prst="rect">
            <a:avLst/>
          </a:prstGeom>
          <a:solidFill>
            <a:srgbClr val="BEE0DF"/>
          </a:solidFill>
          <a:ln>
            <a:solidFill>
              <a:srgbClr val="BEE0DF"/>
            </a:solidFill>
          </a:ln>
        </p:spPr>
        <p:txBody>
          <a:bodyPr wrap="square" rtlCol="0">
            <a:spAutoFit/>
          </a:bodyPr>
          <a:lstStyle/>
          <a:p>
            <a:pPr algn="ctr"/>
            <a:r>
              <a:rPr lang="cs-CZ" sz="1200" dirty="0"/>
              <a:t>Ochrana plic</a:t>
            </a:r>
          </a:p>
        </p:txBody>
      </p:sp>
      <p:sp>
        <p:nvSpPr>
          <p:cNvPr id="19" name="TextovéPole 18">
            <a:extLst>
              <a:ext uri="{FF2B5EF4-FFF2-40B4-BE49-F238E27FC236}">
                <a16:creationId xmlns:a16="http://schemas.microsoft.com/office/drawing/2014/main" id="{90CE5010-7665-4EB0-A000-57450D12D50E}"/>
              </a:ext>
            </a:extLst>
          </p:cNvPr>
          <p:cNvSpPr txBox="1"/>
          <p:nvPr/>
        </p:nvSpPr>
        <p:spPr>
          <a:xfrm>
            <a:off x="5368312" y="6024219"/>
            <a:ext cx="1399922" cy="276999"/>
          </a:xfrm>
          <a:prstGeom prst="rect">
            <a:avLst/>
          </a:prstGeom>
          <a:solidFill>
            <a:srgbClr val="BEE0DF"/>
          </a:solidFill>
          <a:ln>
            <a:solidFill>
              <a:srgbClr val="BEE0DF"/>
            </a:solidFill>
          </a:ln>
        </p:spPr>
        <p:txBody>
          <a:bodyPr wrap="square" rtlCol="0">
            <a:spAutoFit/>
          </a:bodyPr>
          <a:lstStyle/>
          <a:p>
            <a:pPr algn="ctr"/>
            <a:r>
              <a:rPr lang="cs-CZ" sz="1200" dirty="0" err="1"/>
              <a:t>Lung</a:t>
            </a:r>
            <a:r>
              <a:rPr lang="cs-CZ" sz="1200" dirty="0"/>
              <a:t> </a:t>
            </a:r>
            <a:r>
              <a:rPr lang="cs-CZ" sz="1200" dirty="0" err="1"/>
              <a:t>protection</a:t>
            </a:r>
            <a:endParaRPr lang="cs-CZ" sz="1200" dirty="0"/>
          </a:p>
        </p:txBody>
      </p:sp>
      <p:sp>
        <p:nvSpPr>
          <p:cNvPr id="21" name="TextovéPole 20">
            <a:extLst>
              <a:ext uri="{FF2B5EF4-FFF2-40B4-BE49-F238E27FC236}">
                <a16:creationId xmlns:a16="http://schemas.microsoft.com/office/drawing/2014/main" id="{E4D31BB5-2219-4A0B-B2B7-8C3EC1DB2C47}"/>
              </a:ext>
            </a:extLst>
          </p:cNvPr>
          <p:cNvSpPr txBox="1"/>
          <p:nvPr/>
        </p:nvSpPr>
        <p:spPr>
          <a:xfrm>
            <a:off x="5368312" y="4579536"/>
            <a:ext cx="1399922" cy="830997"/>
          </a:xfrm>
          <a:prstGeom prst="rect">
            <a:avLst/>
          </a:prstGeom>
          <a:solidFill>
            <a:srgbClr val="CFE9E7"/>
          </a:solidFill>
        </p:spPr>
        <p:txBody>
          <a:bodyPr wrap="square" rtlCol="0">
            <a:spAutoFit/>
          </a:bodyPr>
          <a:lstStyle/>
          <a:p>
            <a:pPr algn="ctr"/>
            <a:r>
              <a:rPr lang="cs-CZ" sz="1200" dirty="0"/>
              <a:t>antioxidační, protizánětlivý, </a:t>
            </a:r>
            <a:r>
              <a:rPr lang="cs-CZ" sz="1200" dirty="0" err="1"/>
              <a:t>vazodilatační</a:t>
            </a:r>
            <a:r>
              <a:rPr lang="cs-CZ" sz="1200" dirty="0"/>
              <a:t>, </a:t>
            </a:r>
            <a:r>
              <a:rPr lang="cs-CZ" sz="1200" dirty="0" err="1"/>
              <a:t>antifibrotický</a:t>
            </a:r>
            <a:endParaRPr lang="cs-CZ" sz="1200" dirty="0"/>
          </a:p>
        </p:txBody>
      </p:sp>
      <p:sp>
        <p:nvSpPr>
          <p:cNvPr id="22" name="TextovéPole 21">
            <a:extLst>
              <a:ext uri="{FF2B5EF4-FFF2-40B4-BE49-F238E27FC236}">
                <a16:creationId xmlns:a16="http://schemas.microsoft.com/office/drawing/2014/main" id="{9F045858-B3C4-4F5A-B738-495613E95334}"/>
              </a:ext>
            </a:extLst>
          </p:cNvPr>
          <p:cNvSpPr txBox="1"/>
          <p:nvPr/>
        </p:nvSpPr>
        <p:spPr>
          <a:xfrm>
            <a:off x="5368312" y="4591494"/>
            <a:ext cx="1399922" cy="830997"/>
          </a:xfrm>
          <a:prstGeom prst="rect">
            <a:avLst/>
          </a:prstGeom>
          <a:solidFill>
            <a:srgbClr val="CFE9E7"/>
          </a:solidFill>
        </p:spPr>
        <p:txBody>
          <a:bodyPr wrap="square" rtlCol="0">
            <a:spAutoFit/>
          </a:bodyPr>
          <a:lstStyle/>
          <a:p>
            <a:pPr algn="ctr"/>
            <a:r>
              <a:rPr lang="cs-CZ" sz="1200" dirty="0"/>
              <a:t>antioxidant, </a:t>
            </a:r>
          </a:p>
          <a:p>
            <a:pPr algn="ctr"/>
            <a:r>
              <a:rPr lang="cs-CZ" sz="1200" dirty="0"/>
              <a:t>anti-</a:t>
            </a:r>
            <a:r>
              <a:rPr lang="cs-CZ" sz="1200" dirty="0" err="1"/>
              <a:t>inflammatory</a:t>
            </a:r>
            <a:r>
              <a:rPr lang="cs-CZ" sz="1200" dirty="0"/>
              <a:t>, </a:t>
            </a:r>
            <a:r>
              <a:rPr lang="cs-CZ" sz="1200" dirty="0" err="1"/>
              <a:t>vasodilation</a:t>
            </a:r>
            <a:r>
              <a:rPr lang="cs-CZ" sz="1200" dirty="0"/>
              <a:t>, </a:t>
            </a:r>
            <a:r>
              <a:rPr lang="cs-CZ" sz="1200" dirty="0" err="1"/>
              <a:t>antifibrotic</a:t>
            </a:r>
            <a:endParaRPr lang="cs-CZ" sz="1200" dirty="0"/>
          </a:p>
        </p:txBody>
      </p:sp>
      <p:cxnSp>
        <p:nvCxnSpPr>
          <p:cNvPr id="8" name="Přímá spojnice se šipkou 7">
            <a:extLst>
              <a:ext uri="{FF2B5EF4-FFF2-40B4-BE49-F238E27FC236}">
                <a16:creationId xmlns:a16="http://schemas.microsoft.com/office/drawing/2014/main" id="{8E46A70A-154C-4581-B004-272A35882330}"/>
              </a:ext>
            </a:extLst>
          </p:cNvPr>
          <p:cNvCxnSpPr>
            <a:cxnSpLocks/>
          </p:cNvCxnSpPr>
          <p:nvPr/>
        </p:nvCxnSpPr>
        <p:spPr>
          <a:xfrm>
            <a:off x="7993977" y="1109461"/>
            <a:ext cx="0" cy="299926"/>
          </a:xfrm>
          <a:prstGeom prst="straightConnector1">
            <a:avLst/>
          </a:prstGeom>
          <a:ln w="76200">
            <a:solidFill>
              <a:srgbClr val="B6B6B6"/>
            </a:solidFill>
            <a:tailEnd type="triangle"/>
          </a:ln>
        </p:spPr>
        <p:style>
          <a:lnRef idx="1">
            <a:schemeClr val="accent1"/>
          </a:lnRef>
          <a:fillRef idx="0">
            <a:schemeClr val="accent1"/>
          </a:fillRef>
          <a:effectRef idx="0">
            <a:schemeClr val="accent1"/>
          </a:effectRef>
          <a:fontRef idx="minor">
            <a:schemeClr val="tx1"/>
          </a:fontRef>
        </p:style>
      </p:cxnSp>
      <p:sp>
        <p:nvSpPr>
          <p:cNvPr id="41" name="Obdélník 40">
            <a:extLst>
              <a:ext uri="{FF2B5EF4-FFF2-40B4-BE49-F238E27FC236}">
                <a16:creationId xmlns:a16="http://schemas.microsoft.com/office/drawing/2014/main" id="{80EDFF98-0160-48E4-BB53-BA8F624E812C}"/>
              </a:ext>
            </a:extLst>
          </p:cNvPr>
          <p:cNvSpPr/>
          <p:nvPr/>
        </p:nvSpPr>
        <p:spPr>
          <a:xfrm>
            <a:off x="6762661" y="2419383"/>
            <a:ext cx="521511" cy="425217"/>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bdélník 41">
            <a:extLst>
              <a:ext uri="{FF2B5EF4-FFF2-40B4-BE49-F238E27FC236}">
                <a16:creationId xmlns:a16="http://schemas.microsoft.com/office/drawing/2014/main" id="{62264333-7B04-45B9-A754-9DA8DB41CF7D}"/>
              </a:ext>
            </a:extLst>
          </p:cNvPr>
          <p:cNvSpPr/>
          <p:nvPr/>
        </p:nvSpPr>
        <p:spPr>
          <a:xfrm>
            <a:off x="6762662" y="1674920"/>
            <a:ext cx="572316" cy="383711"/>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2" name="Ovál 1031">
            <a:extLst>
              <a:ext uri="{FF2B5EF4-FFF2-40B4-BE49-F238E27FC236}">
                <a16:creationId xmlns:a16="http://schemas.microsoft.com/office/drawing/2014/main" id="{993023D5-6295-4AE1-80D2-ECC2266255B3}"/>
              </a:ext>
            </a:extLst>
          </p:cNvPr>
          <p:cNvSpPr/>
          <p:nvPr/>
        </p:nvSpPr>
        <p:spPr>
          <a:xfrm>
            <a:off x="6665373" y="1219296"/>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ál 43">
            <a:extLst>
              <a:ext uri="{FF2B5EF4-FFF2-40B4-BE49-F238E27FC236}">
                <a16:creationId xmlns:a16="http://schemas.microsoft.com/office/drawing/2014/main" id="{E9759BFC-DDF3-489A-A66A-B83F22D9B9B7}"/>
              </a:ext>
            </a:extLst>
          </p:cNvPr>
          <p:cNvSpPr/>
          <p:nvPr/>
        </p:nvSpPr>
        <p:spPr>
          <a:xfrm>
            <a:off x="6630161" y="2160338"/>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34" name="Skupina 1033">
            <a:extLst>
              <a:ext uri="{FF2B5EF4-FFF2-40B4-BE49-F238E27FC236}">
                <a16:creationId xmlns:a16="http://schemas.microsoft.com/office/drawing/2014/main" id="{65587D75-491B-4E83-918E-D23B72389A2C}"/>
              </a:ext>
            </a:extLst>
          </p:cNvPr>
          <p:cNvGrpSpPr/>
          <p:nvPr/>
        </p:nvGrpSpPr>
        <p:grpSpPr>
          <a:xfrm>
            <a:off x="6535479" y="1390479"/>
            <a:ext cx="847601" cy="625395"/>
            <a:chOff x="10197839" y="895303"/>
            <a:chExt cx="519768" cy="370173"/>
          </a:xfrm>
        </p:grpSpPr>
        <p:sp>
          <p:nvSpPr>
            <p:cNvPr id="1030" name="Ovál 1029">
              <a:extLst>
                <a:ext uri="{FF2B5EF4-FFF2-40B4-BE49-F238E27FC236}">
                  <a16:creationId xmlns:a16="http://schemas.microsoft.com/office/drawing/2014/main" id="{760F4681-3AD0-46DD-B9CC-CD29971C1FE6}"/>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33" name="Skupina 1032">
              <a:extLst>
                <a:ext uri="{FF2B5EF4-FFF2-40B4-BE49-F238E27FC236}">
                  <a16:creationId xmlns:a16="http://schemas.microsoft.com/office/drawing/2014/main" id="{97A29011-6BE1-4BB6-B7C9-860E9960EC8D}"/>
                </a:ext>
              </a:extLst>
            </p:cNvPr>
            <p:cNvGrpSpPr/>
            <p:nvPr/>
          </p:nvGrpSpPr>
          <p:grpSpPr>
            <a:xfrm>
              <a:off x="10197839" y="895303"/>
              <a:ext cx="519768" cy="370173"/>
              <a:chOff x="9468584" y="973075"/>
              <a:chExt cx="519768" cy="370173"/>
            </a:xfrm>
          </p:grpSpPr>
          <p:sp>
            <p:nvSpPr>
              <p:cNvPr id="1029" name="Volný tvar: obrazec 1028">
                <a:extLst>
                  <a:ext uri="{FF2B5EF4-FFF2-40B4-BE49-F238E27FC236}">
                    <a16:creationId xmlns:a16="http://schemas.microsoft.com/office/drawing/2014/main" id="{A064334A-E9B0-4E26-B0DA-A290C46B8F24}"/>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w="76200">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1" name="TextovéPole 1030">
                <a:extLst>
                  <a:ext uri="{FF2B5EF4-FFF2-40B4-BE49-F238E27FC236}">
                    <a16:creationId xmlns:a16="http://schemas.microsoft.com/office/drawing/2014/main" id="{35FE5A63-5E6E-43B1-923D-F78C32FB45D9}"/>
                  </a:ext>
                </a:extLst>
              </p:cNvPr>
              <p:cNvSpPr txBox="1"/>
              <p:nvPr/>
            </p:nvSpPr>
            <p:spPr>
              <a:xfrm>
                <a:off x="9532778" y="973075"/>
                <a:ext cx="455574" cy="218609"/>
              </a:xfrm>
              <a:prstGeom prst="rect">
                <a:avLst/>
              </a:prstGeom>
              <a:noFill/>
            </p:spPr>
            <p:txBody>
              <a:bodyPr wrap="square" rtlCol="0">
                <a:spAutoFit/>
              </a:bodyPr>
              <a:lstStyle/>
              <a:p>
                <a:r>
                  <a:rPr lang="cs-CZ" dirty="0">
                    <a:solidFill>
                      <a:schemeClr val="bg1"/>
                    </a:solidFill>
                  </a:rPr>
                  <a:t>ACE2</a:t>
                </a:r>
                <a:endParaRPr lang="en-US" dirty="0">
                  <a:solidFill>
                    <a:schemeClr val="bg1"/>
                  </a:solidFill>
                </a:endParaRPr>
              </a:p>
            </p:txBody>
          </p:sp>
        </p:grpSp>
      </p:grpSp>
      <p:grpSp>
        <p:nvGrpSpPr>
          <p:cNvPr id="47" name="Skupina 46">
            <a:extLst>
              <a:ext uri="{FF2B5EF4-FFF2-40B4-BE49-F238E27FC236}">
                <a16:creationId xmlns:a16="http://schemas.microsoft.com/office/drawing/2014/main" id="{639AEB45-AA4B-40DE-B335-8E56CFB80218}"/>
              </a:ext>
            </a:extLst>
          </p:cNvPr>
          <p:cNvGrpSpPr/>
          <p:nvPr/>
        </p:nvGrpSpPr>
        <p:grpSpPr>
          <a:xfrm>
            <a:off x="6522639" y="2406546"/>
            <a:ext cx="777125" cy="653736"/>
            <a:chOff x="10197839" y="907331"/>
            <a:chExt cx="540754" cy="380142"/>
          </a:xfrm>
        </p:grpSpPr>
        <p:sp>
          <p:nvSpPr>
            <p:cNvPr id="48" name="Ovál 47">
              <a:extLst>
                <a:ext uri="{FF2B5EF4-FFF2-40B4-BE49-F238E27FC236}">
                  <a16:creationId xmlns:a16="http://schemas.microsoft.com/office/drawing/2014/main" id="{1F2F6B58-052F-4584-B8AD-A45816400413}"/>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9" name="Skupina 48">
              <a:extLst>
                <a:ext uri="{FF2B5EF4-FFF2-40B4-BE49-F238E27FC236}">
                  <a16:creationId xmlns:a16="http://schemas.microsoft.com/office/drawing/2014/main" id="{1BD06A59-B414-45D5-B73F-6ADA75E7371A}"/>
                </a:ext>
              </a:extLst>
            </p:cNvPr>
            <p:cNvGrpSpPr/>
            <p:nvPr/>
          </p:nvGrpSpPr>
          <p:grpSpPr>
            <a:xfrm>
              <a:off x="10197839" y="928106"/>
              <a:ext cx="540754" cy="359367"/>
              <a:chOff x="9468584" y="1005878"/>
              <a:chExt cx="540754" cy="359367"/>
            </a:xfrm>
          </p:grpSpPr>
          <p:sp>
            <p:nvSpPr>
              <p:cNvPr id="50" name="Volný tvar: obrazec 49">
                <a:extLst>
                  <a:ext uri="{FF2B5EF4-FFF2-40B4-BE49-F238E27FC236}">
                    <a16:creationId xmlns:a16="http://schemas.microsoft.com/office/drawing/2014/main" id="{260A9AC7-FB31-4E45-978E-737FE8FA8457}"/>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w="76200">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TextovéPole 50">
                <a:extLst>
                  <a:ext uri="{FF2B5EF4-FFF2-40B4-BE49-F238E27FC236}">
                    <a16:creationId xmlns:a16="http://schemas.microsoft.com/office/drawing/2014/main" id="{9F712454-F72B-4CD3-BFFF-7354A757C678}"/>
                  </a:ext>
                </a:extLst>
              </p:cNvPr>
              <p:cNvSpPr txBox="1"/>
              <p:nvPr/>
            </p:nvSpPr>
            <p:spPr>
              <a:xfrm>
                <a:off x="9553764" y="1005878"/>
                <a:ext cx="455574" cy="359367"/>
              </a:xfrm>
              <a:prstGeom prst="rect">
                <a:avLst/>
              </a:prstGeom>
              <a:noFill/>
            </p:spPr>
            <p:txBody>
              <a:bodyPr wrap="square" rtlCol="0">
                <a:spAutoFit/>
              </a:bodyPr>
              <a:lstStyle/>
              <a:p>
                <a:r>
                  <a:rPr lang="cs-CZ" sz="1400" dirty="0">
                    <a:solidFill>
                      <a:schemeClr val="bg1"/>
                    </a:solidFill>
                  </a:rPr>
                  <a:t>ACE2</a:t>
                </a:r>
                <a:endParaRPr lang="en-US" sz="1400" dirty="0">
                  <a:solidFill>
                    <a:schemeClr val="bg1"/>
                  </a:solidFill>
                </a:endParaRPr>
              </a:p>
            </p:txBody>
          </p:sp>
        </p:grpSp>
      </p:grpSp>
      <p:sp>
        <p:nvSpPr>
          <p:cNvPr id="1043" name="Obdélník 1042">
            <a:extLst>
              <a:ext uri="{FF2B5EF4-FFF2-40B4-BE49-F238E27FC236}">
                <a16:creationId xmlns:a16="http://schemas.microsoft.com/office/drawing/2014/main" id="{D2D8E7B7-A0DF-4D19-90CD-E8E214C72923}"/>
              </a:ext>
            </a:extLst>
          </p:cNvPr>
          <p:cNvSpPr/>
          <p:nvPr/>
        </p:nvSpPr>
        <p:spPr>
          <a:xfrm>
            <a:off x="5490256" y="3974264"/>
            <a:ext cx="1328508" cy="475656"/>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bdélník 62">
            <a:extLst>
              <a:ext uri="{FF2B5EF4-FFF2-40B4-BE49-F238E27FC236}">
                <a16:creationId xmlns:a16="http://schemas.microsoft.com/office/drawing/2014/main" id="{139E056B-5565-4203-A995-81B0FDF494D0}"/>
              </a:ext>
            </a:extLst>
          </p:cNvPr>
          <p:cNvSpPr/>
          <p:nvPr/>
        </p:nvSpPr>
        <p:spPr>
          <a:xfrm>
            <a:off x="5412240" y="5616807"/>
            <a:ext cx="1328508" cy="344805"/>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4" name="Přímá spojnice se šipkou 63">
            <a:extLst>
              <a:ext uri="{FF2B5EF4-FFF2-40B4-BE49-F238E27FC236}">
                <a16:creationId xmlns:a16="http://schemas.microsoft.com/office/drawing/2014/main" id="{150479CE-E249-496A-8445-DFD12F762F86}"/>
              </a:ext>
            </a:extLst>
          </p:cNvPr>
          <p:cNvCxnSpPr>
            <a:cxnSpLocks/>
          </p:cNvCxnSpPr>
          <p:nvPr/>
        </p:nvCxnSpPr>
        <p:spPr>
          <a:xfrm>
            <a:off x="6402758" y="3974264"/>
            <a:ext cx="0" cy="527367"/>
          </a:xfrm>
          <a:prstGeom prst="straightConnector1">
            <a:avLst/>
          </a:prstGeom>
          <a:ln w="28575">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6" name="Přímá spojnice se šipkou 65">
            <a:extLst>
              <a:ext uri="{FF2B5EF4-FFF2-40B4-BE49-F238E27FC236}">
                <a16:creationId xmlns:a16="http://schemas.microsoft.com/office/drawing/2014/main" id="{7E514F86-EBDC-4B86-9DAA-D10CFE9578AE}"/>
              </a:ext>
            </a:extLst>
          </p:cNvPr>
          <p:cNvCxnSpPr>
            <a:cxnSpLocks/>
          </p:cNvCxnSpPr>
          <p:nvPr/>
        </p:nvCxnSpPr>
        <p:spPr>
          <a:xfrm>
            <a:off x="5756799" y="3974264"/>
            <a:ext cx="0" cy="527367"/>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7" name="Přímá spojnice se šipkou 66">
            <a:extLst>
              <a:ext uri="{FF2B5EF4-FFF2-40B4-BE49-F238E27FC236}">
                <a16:creationId xmlns:a16="http://schemas.microsoft.com/office/drawing/2014/main" id="{6BCF077A-F3B9-4FEC-8A99-9ED455929466}"/>
              </a:ext>
            </a:extLst>
          </p:cNvPr>
          <p:cNvCxnSpPr>
            <a:cxnSpLocks/>
            <a:stCxn id="63" idx="0"/>
            <a:endCxn id="63" idx="2"/>
          </p:cNvCxnSpPr>
          <p:nvPr/>
        </p:nvCxnSpPr>
        <p:spPr>
          <a:xfrm>
            <a:off x="6076494" y="5616807"/>
            <a:ext cx="0" cy="344805"/>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sp>
        <p:nvSpPr>
          <p:cNvPr id="52" name="TextovéPole 51">
            <a:extLst>
              <a:ext uri="{FF2B5EF4-FFF2-40B4-BE49-F238E27FC236}">
                <a16:creationId xmlns:a16="http://schemas.microsoft.com/office/drawing/2014/main" id="{A89E268F-E392-4681-B2AC-DB3208FE08C7}"/>
              </a:ext>
            </a:extLst>
          </p:cNvPr>
          <p:cNvSpPr txBox="1"/>
          <p:nvPr/>
        </p:nvSpPr>
        <p:spPr>
          <a:xfrm>
            <a:off x="7431185" y="2480740"/>
            <a:ext cx="1194248" cy="461665"/>
          </a:xfrm>
          <a:prstGeom prst="rect">
            <a:avLst/>
          </a:prstGeom>
          <a:solidFill>
            <a:srgbClr val="F9DFCB"/>
          </a:solidFill>
        </p:spPr>
        <p:txBody>
          <a:bodyPr wrap="square" rtlCol="0">
            <a:spAutoFit/>
          </a:bodyPr>
          <a:lstStyle/>
          <a:p>
            <a:pPr algn="ctr"/>
            <a:r>
              <a:rPr lang="cs-CZ" sz="1200" dirty="0"/>
              <a:t>Angiotensin II</a:t>
            </a:r>
          </a:p>
          <a:p>
            <a:pPr algn="ctr"/>
            <a:r>
              <a:rPr lang="cs-CZ" sz="1200" dirty="0"/>
              <a:t>(</a:t>
            </a:r>
            <a:r>
              <a:rPr lang="cs-CZ" sz="1200" dirty="0" err="1"/>
              <a:t>Ang</a:t>
            </a:r>
            <a:r>
              <a:rPr lang="cs-CZ" sz="1200" dirty="0"/>
              <a:t> 1-8)</a:t>
            </a:r>
          </a:p>
        </p:txBody>
      </p:sp>
      <p:sp>
        <p:nvSpPr>
          <p:cNvPr id="3" name="Šipka: dolů 2">
            <a:extLst>
              <a:ext uri="{FF2B5EF4-FFF2-40B4-BE49-F238E27FC236}">
                <a16:creationId xmlns:a16="http://schemas.microsoft.com/office/drawing/2014/main" id="{930BF83F-1EE3-416B-8DD1-5C58CDA8328B}"/>
              </a:ext>
            </a:extLst>
          </p:cNvPr>
          <p:cNvSpPr/>
          <p:nvPr/>
        </p:nvSpPr>
        <p:spPr>
          <a:xfrm rot="955931">
            <a:off x="5846607" y="1755585"/>
            <a:ext cx="245287" cy="1691280"/>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Šipka: dolů 53">
            <a:extLst>
              <a:ext uri="{FF2B5EF4-FFF2-40B4-BE49-F238E27FC236}">
                <a16:creationId xmlns:a16="http://schemas.microsoft.com/office/drawing/2014/main" id="{7B3BC148-CB49-44BA-9426-6ABCDF4AA3F1}"/>
              </a:ext>
            </a:extLst>
          </p:cNvPr>
          <p:cNvSpPr/>
          <p:nvPr/>
        </p:nvSpPr>
        <p:spPr>
          <a:xfrm>
            <a:off x="6287987" y="2839717"/>
            <a:ext cx="204493" cy="562448"/>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Šipka: dolů 55">
            <a:extLst>
              <a:ext uri="{FF2B5EF4-FFF2-40B4-BE49-F238E27FC236}">
                <a16:creationId xmlns:a16="http://schemas.microsoft.com/office/drawing/2014/main" id="{9CD11609-71B1-4EEB-9EFE-B7C27686B127}"/>
              </a:ext>
            </a:extLst>
          </p:cNvPr>
          <p:cNvSpPr/>
          <p:nvPr/>
        </p:nvSpPr>
        <p:spPr>
          <a:xfrm>
            <a:off x="6365631" y="3974265"/>
            <a:ext cx="122279" cy="542664"/>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Šipka: dolů 57">
            <a:extLst>
              <a:ext uri="{FF2B5EF4-FFF2-40B4-BE49-F238E27FC236}">
                <a16:creationId xmlns:a16="http://schemas.microsoft.com/office/drawing/2014/main" id="{CA1B8420-BE2F-42EC-8717-D219FE482FA3}"/>
              </a:ext>
            </a:extLst>
          </p:cNvPr>
          <p:cNvSpPr/>
          <p:nvPr/>
        </p:nvSpPr>
        <p:spPr>
          <a:xfrm>
            <a:off x="5993842" y="5614881"/>
            <a:ext cx="184898" cy="358200"/>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ovéPole 5">
            <a:extLst>
              <a:ext uri="{FF2B5EF4-FFF2-40B4-BE49-F238E27FC236}">
                <a16:creationId xmlns:a16="http://schemas.microsoft.com/office/drawing/2014/main" id="{44798819-B269-4CC8-AF62-65170B9855D9}"/>
              </a:ext>
            </a:extLst>
          </p:cNvPr>
          <p:cNvSpPr txBox="1"/>
          <p:nvPr/>
        </p:nvSpPr>
        <p:spPr>
          <a:xfrm>
            <a:off x="9716757" y="344436"/>
            <a:ext cx="2047612" cy="369332"/>
          </a:xfrm>
          <a:prstGeom prst="rect">
            <a:avLst/>
          </a:prstGeom>
          <a:solidFill>
            <a:srgbClr val="FFFF00"/>
          </a:solidFill>
        </p:spPr>
        <p:txBody>
          <a:bodyPr wrap="none" rtlCol="0">
            <a:spAutoFit/>
          </a:bodyPr>
          <a:lstStyle/>
          <a:p>
            <a:r>
              <a:rPr lang="cs-CZ" dirty="0"/>
              <a:t>In </a:t>
            </a:r>
            <a:r>
              <a:rPr lang="cs-CZ" dirty="0" err="1"/>
              <a:t>inflamatory</a:t>
            </a:r>
            <a:r>
              <a:rPr lang="cs-CZ" dirty="0"/>
              <a:t> </a:t>
            </a:r>
            <a:r>
              <a:rPr lang="cs-CZ" dirty="0" err="1"/>
              <a:t>lungs</a:t>
            </a:r>
            <a:endParaRPr lang="en-US" dirty="0"/>
          </a:p>
        </p:txBody>
      </p:sp>
      <p:sp>
        <p:nvSpPr>
          <p:cNvPr id="53" name="TextovéPole 52">
            <a:extLst>
              <a:ext uri="{FF2B5EF4-FFF2-40B4-BE49-F238E27FC236}">
                <a16:creationId xmlns:a16="http://schemas.microsoft.com/office/drawing/2014/main" id="{26B96006-DC6D-4A67-BC36-D2A3E765D9FA}"/>
              </a:ext>
            </a:extLst>
          </p:cNvPr>
          <p:cNvSpPr txBox="1"/>
          <p:nvPr/>
        </p:nvSpPr>
        <p:spPr>
          <a:xfrm>
            <a:off x="4865196" y="4218913"/>
            <a:ext cx="873039" cy="261610"/>
          </a:xfrm>
          <a:prstGeom prst="rect">
            <a:avLst/>
          </a:prstGeom>
          <a:solidFill>
            <a:srgbClr val="E3E3E3"/>
          </a:solidFill>
        </p:spPr>
        <p:txBody>
          <a:bodyPr wrap="square" rtlCol="0">
            <a:spAutoFit/>
          </a:bodyPr>
          <a:lstStyle/>
          <a:p>
            <a:pPr algn="ctr"/>
            <a:r>
              <a:rPr lang="cs-CZ" sz="1100" dirty="0" err="1"/>
              <a:t>sensitizes</a:t>
            </a:r>
            <a:endParaRPr lang="cs-CZ" sz="1100" dirty="0"/>
          </a:p>
        </p:txBody>
      </p:sp>
      <p:sp>
        <p:nvSpPr>
          <p:cNvPr id="26" name="Obdélník 25">
            <a:extLst>
              <a:ext uri="{FF2B5EF4-FFF2-40B4-BE49-F238E27FC236}">
                <a16:creationId xmlns:a16="http://schemas.microsoft.com/office/drawing/2014/main" id="{EFD72F96-B8F5-45D4-97C0-07A2107D73F0}"/>
              </a:ext>
            </a:extLst>
          </p:cNvPr>
          <p:cNvSpPr/>
          <p:nvPr/>
        </p:nvSpPr>
        <p:spPr>
          <a:xfrm>
            <a:off x="1377436" y="597046"/>
            <a:ext cx="3244806" cy="1277608"/>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Obdélník 71">
            <a:extLst>
              <a:ext uri="{FF2B5EF4-FFF2-40B4-BE49-F238E27FC236}">
                <a16:creationId xmlns:a16="http://schemas.microsoft.com/office/drawing/2014/main" id="{1C751E77-0E64-4729-9CE9-528E2562BF47}"/>
              </a:ext>
            </a:extLst>
          </p:cNvPr>
          <p:cNvSpPr/>
          <p:nvPr/>
        </p:nvSpPr>
        <p:spPr>
          <a:xfrm>
            <a:off x="3592078" y="1796892"/>
            <a:ext cx="627128" cy="363446"/>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Ovál 76">
            <a:extLst>
              <a:ext uri="{FF2B5EF4-FFF2-40B4-BE49-F238E27FC236}">
                <a16:creationId xmlns:a16="http://schemas.microsoft.com/office/drawing/2014/main" id="{7C7C8C17-7ABC-4521-8E99-6A338BD72413}"/>
              </a:ext>
            </a:extLst>
          </p:cNvPr>
          <p:cNvSpPr/>
          <p:nvPr/>
        </p:nvSpPr>
        <p:spPr>
          <a:xfrm>
            <a:off x="5456515" y="254126"/>
            <a:ext cx="1284233" cy="674735"/>
          </a:xfrm>
          <a:prstGeom prst="ellipse">
            <a:avLst/>
          </a:prstGeom>
          <a:solidFill>
            <a:schemeClr val="bg1">
              <a:lumMod val="85000"/>
            </a:schemeClr>
          </a:solidFill>
          <a:ln>
            <a:solidFill>
              <a:srgbClr val="E3E3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b="1" dirty="0" err="1">
                <a:solidFill>
                  <a:schemeClr val="tx1"/>
                </a:solidFill>
              </a:rPr>
              <a:t>Degradation</a:t>
            </a:r>
            <a:endParaRPr lang="en-US" sz="1100" b="1" dirty="0">
              <a:solidFill>
                <a:schemeClr val="tx1"/>
              </a:solidFill>
            </a:endParaRPr>
          </a:p>
        </p:txBody>
      </p:sp>
      <p:sp>
        <p:nvSpPr>
          <p:cNvPr id="78" name="Šipka: doprava 77">
            <a:extLst>
              <a:ext uri="{FF2B5EF4-FFF2-40B4-BE49-F238E27FC236}">
                <a16:creationId xmlns:a16="http://schemas.microsoft.com/office/drawing/2014/main" id="{5AD78806-C566-459B-B47D-8FD0BBCB6E38}"/>
              </a:ext>
            </a:extLst>
          </p:cNvPr>
          <p:cNvSpPr/>
          <p:nvPr/>
        </p:nvSpPr>
        <p:spPr>
          <a:xfrm rot="17348909">
            <a:off x="4613895" y="1716693"/>
            <a:ext cx="1846269" cy="171732"/>
          </a:xfrm>
          <a:prstGeom prst="right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Šipka: doprava 78">
            <a:extLst>
              <a:ext uri="{FF2B5EF4-FFF2-40B4-BE49-F238E27FC236}">
                <a16:creationId xmlns:a16="http://schemas.microsoft.com/office/drawing/2014/main" id="{A54213E9-1F11-4B8E-883C-CF3C2EC52EE0}"/>
              </a:ext>
            </a:extLst>
          </p:cNvPr>
          <p:cNvSpPr/>
          <p:nvPr/>
        </p:nvSpPr>
        <p:spPr>
          <a:xfrm rot="5217909">
            <a:off x="4259916" y="1836840"/>
            <a:ext cx="1366516" cy="178543"/>
          </a:xfrm>
          <a:prstGeom prst="right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ál 79">
            <a:extLst>
              <a:ext uri="{FF2B5EF4-FFF2-40B4-BE49-F238E27FC236}">
                <a16:creationId xmlns:a16="http://schemas.microsoft.com/office/drawing/2014/main" id="{83A639F4-773B-41F7-8CBC-1AA6503F78BF}"/>
              </a:ext>
            </a:extLst>
          </p:cNvPr>
          <p:cNvSpPr/>
          <p:nvPr/>
        </p:nvSpPr>
        <p:spPr>
          <a:xfrm>
            <a:off x="4219206" y="715132"/>
            <a:ext cx="1284233" cy="674735"/>
          </a:xfrm>
          <a:prstGeom prst="ellipse">
            <a:avLst/>
          </a:prstGeom>
          <a:solidFill>
            <a:schemeClr val="accent4">
              <a:lumMod val="40000"/>
              <a:lumOff val="60000"/>
            </a:schemeClr>
          </a:solidFill>
          <a:ln>
            <a:solidFill>
              <a:srgbClr val="E3E3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1" dirty="0">
              <a:solidFill>
                <a:schemeClr val="tx1"/>
              </a:solidFill>
            </a:endParaRPr>
          </a:p>
        </p:txBody>
      </p:sp>
      <p:sp>
        <p:nvSpPr>
          <p:cNvPr id="81" name="TextovéPole 80">
            <a:extLst>
              <a:ext uri="{FF2B5EF4-FFF2-40B4-BE49-F238E27FC236}">
                <a16:creationId xmlns:a16="http://schemas.microsoft.com/office/drawing/2014/main" id="{E5BEA1C0-02EC-4009-8793-C97EF9418E0D}"/>
              </a:ext>
            </a:extLst>
          </p:cNvPr>
          <p:cNvSpPr txBox="1"/>
          <p:nvPr/>
        </p:nvSpPr>
        <p:spPr>
          <a:xfrm>
            <a:off x="4338013" y="833606"/>
            <a:ext cx="1063112" cy="430887"/>
          </a:xfrm>
          <a:prstGeom prst="rect">
            <a:avLst/>
          </a:prstGeom>
          <a:noFill/>
        </p:spPr>
        <p:txBody>
          <a:bodyPr wrap="none" rtlCol="0">
            <a:spAutoFit/>
          </a:bodyPr>
          <a:lstStyle/>
          <a:p>
            <a:r>
              <a:rPr lang="cs-CZ" sz="1100" b="1" dirty="0" err="1"/>
              <a:t>Kalikrein</a:t>
            </a:r>
            <a:r>
              <a:rPr lang="cs-CZ" sz="1100" b="1" dirty="0"/>
              <a:t>-kinin </a:t>
            </a:r>
          </a:p>
          <a:p>
            <a:pPr algn="ctr"/>
            <a:r>
              <a:rPr lang="cs-CZ" sz="1100" b="1" dirty="0" err="1"/>
              <a:t>system</a:t>
            </a:r>
            <a:endParaRPr lang="en-US" sz="1100" b="1" dirty="0"/>
          </a:p>
        </p:txBody>
      </p:sp>
      <p:sp>
        <p:nvSpPr>
          <p:cNvPr id="82" name="Ovál 81">
            <a:extLst>
              <a:ext uri="{FF2B5EF4-FFF2-40B4-BE49-F238E27FC236}">
                <a16:creationId xmlns:a16="http://schemas.microsoft.com/office/drawing/2014/main" id="{00C14BB3-FA60-4989-BC7B-25F48360D9C8}"/>
              </a:ext>
            </a:extLst>
          </p:cNvPr>
          <p:cNvSpPr/>
          <p:nvPr/>
        </p:nvSpPr>
        <p:spPr>
          <a:xfrm>
            <a:off x="5202314" y="1574121"/>
            <a:ext cx="634006" cy="363097"/>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cs-CZ" sz="1200" dirty="0"/>
              <a:t>ACE</a:t>
            </a:r>
            <a:endParaRPr lang="en-US" sz="1200" dirty="0"/>
          </a:p>
        </p:txBody>
      </p:sp>
      <p:sp>
        <p:nvSpPr>
          <p:cNvPr id="83" name="Ovál 82">
            <a:extLst>
              <a:ext uri="{FF2B5EF4-FFF2-40B4-BE49-F238E27FC236}">
                <a16:creationId xmlns:a16="http://schemas.microsoft.com/office/drawing/2014/main" id="{198C9026-EFC4-4C86-A463-12A906DFA637}"/>
              </a:ext>
            </a:extLst>
          </p:cNvPr>
          <p:cNvSpPr/>
          <p:nvPr/>
        </p:nvSpPr>
        <p:spPr>
          <a:xfrm>
            <a:off x="4451742" y="2598207"/>
            <a:ext cx="1172321" cy="674735"/>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b="1" dirty="0"/>
              <a:t>Bradykinin</a:t>
            </a:r>
            <a:endParaRPr lang="en-US" sz="1100" b="1" dirty="0"/>
          </a:p>
        </p:txBody>
      </p:sp>
      <p:sp>
        <p:nvSpPr>
          <p:cNvPr id="84" name="Obdélník 83">
            <a:extLst>
              <a:ext uri="{FF2B5EF4-FFF2-40B4-BE49-F238E27FC236}">
                <a16:creationId xmlns:a16="http://schemas.microsoft.com/office/drawing/2014/main" id="{180F07A5-093C-4F73-9EAD-40C604FC23C2}"/>
              </a:ext>
            </a:extLst>
          </p:cNvPr>
          <p:cNvSpPr/>
          <p:nvPr/>
        </p:nvSpPr>
        <p:spPr>
          <a:xfrm rot="21110366">
            <a:off x="4321352" y="3847907"/>
            <a:ext cx="686269" cy="830997"/>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Vývojový diagram: uložená data 8">
            <a:extLst>
              <a:ext uri="{FF2B5EF4-FFF2-40B4-BE49-F238E27FC236}">
                <a16:creationId xmlns:a16="http://schemas.microsoft.com/office/drawing/2014/main" id="{2700A164-BC6A-4C4F-838B-BFFEE25CC6CF}"/>
              </a:ext>
            </a:extLst>
          </p:cNvPr>
          <p:cNvSpPr/>
          <p:nvPr/>
        </p:nvSpPr>
        <p:spPr>
          <a:xfrm rot="16200000">
            <a:off x="4724636" y="3075775"/>
            <a:ext cx="670885" cy="873038"/>
          </a:xfrm>
          <a:prstGeom prst="flowChartOnlineStorag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ovéPole 44">
            <a:extLst>
              <a:ext uri="{FF2B5EF4-FFF2-40B4-BE49-F238E27FC236}">
                <a16:creationId xmlns:a16="http://schemas.microsoft.com/office/drawing/2014/main" id="{B6CA8FC0-6312-4EAE-B7EA-2082BF25A9A3}"/>
              </a:ext>
            </a:extLst>
          </p:cNvPr>
          <p:cNvSpPr txBox="1"/>
          <p:nvPr/>
        </p:nvSpPr>
        <p:spPr>
          <a:xfrm>
            <a:off x="4692977" y="3339951"/>
            <a:ext cx="797279" cy="430887"/>
          </a:xfrm>
          <a:prstGeom prst="rect">
            <a:avLst/>
          </a:prstGeom>
          <a:solidFill>
            <a:srgbClr val="FF0000"/>
          </a:solidFill>
        </p:spPr>
        <p:txBody>
          <a:bodyPr wrap="square" rtlCol="0">
            <a:spAutoFit/>
          </a:bodyPr>
          <a:lstStyle/>
          <a:p>
            <a:pPr algn="ctr"/>
            <a:r>
              <a:rPr lang="cs-CZ" sz="1100" dirty="0">
                <a:solidFill>
                  <a:schemeClr val="bg1"/>
                </a:solidFill>
              </a:rPr>
              <a:t>Bradykinin </a:t>
            </a:r>
            <a:r>
              <a:rPr lang="cs-CZ" sz="1100" dirty="0" err="1">
                <a:solidFill>
                  <a:schemeClr val="bg1"/>
                </a:solidFill>
              </a:rPr>
              <a:t>receptors</a:t>
            </a:r>
            <a:endParaRPr lang="cs-CZ" sz="1100" dirty="0">
              <a:solidFill>
                <a:schemeClr val="bg1"/>
              </a:solidFill>
            </a:endParaRPr>
          </a:p>
        </p:txBody>
      </p:sp>
      <p:sp>
        <p:nvSpPr>
          <p:cNvPr id="55" name="Šipka: dolů 54">
            <a:extLst>
              <a:ext uri="{FF2B5EF4-FFF2-40B4-BE49-F238E27FC236}">
                <a16:creationId xmlns:a16="http://schemas.microsoft.com/office/drawing/2014/main" id="{52F492D5-058E-48F3-A0CE-6D0874D67CC7}"/>
              </a:ext>
            </a:extLst>
          </p:cNvPr>
          <p:cNvSpPr/>
          <p:nvPr/>
        </p:nvSpPr>
        <p:spPr>
          <a:xfrm>
            <a:off x="5678503" y="3974264"/>
            <a:ext cx="204493" cy="562448"/>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Šipka: zahnutá doleva 16">
            <a:extLst>
              <a:ext uri="{FF2B5EF4-FFF2-40B4-BE49-F238E27FC236}">
                <a16:creationId xmlns:a16="http://schemas.microsoft.com/office/drawing/2014/main" id="{A18F16A3-EC51-4DB1-AE86-6384B7EFAB00}"/>
              </a:ext>
            </a:extLst>
          </p:cNvPr>
          <p:cNvSpPr/>
          <p:nvPr/>
        </p:nvSpPr>
        <p:spPr>
          <a:xfrm rot="6140503">
            <a:off x="5108511" y="3787534"/>
            <a:ext cx="402474" cy="620177"/>
          </a:xfrm>
          <a:prstGeom prst="curvedLeft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5" name="Ovál 84">
            <a:extLst>
              <a:ext uri="{FF2B5EF4-FFF2-40B4-BE49-F238E27FC236}">
                <a16:creationId xmlns:a16="http://schemas.microsoft.com/office/drawing/2014/main" id="{EC67488E-C149-48D1-B913-CB2906E5F6C3}"/>
              </a:ext>
            </a:extLst>
          </p:cNvPr>
          <p:cNvSpPr/>
          <p:nvPr/>
        </p:nvSpPr>
        <p:spPr>
          <a:xfrm>
            <a:off x="6398519" y="2107302"/>
            <a:ext cx="599351" cy="276999"/>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dirty="0"/>
              <a:t>ACE</a:t>
            </a:r>
            <a:endParaRPr lang="en-US" sz="1100" dirty="0"/>
          </a:p>
        </p:txBody>
      </p:sp>
      <p:cxnSp>
        <p:nvCxnSpPr>
          <p:cNvPr id="86" name="Přímá spojnice se šipkou 85">
            <a:extLst>
              <a:ext uri="{FF2B5EF4-FFF2-40B4-BE49-F238E27FC236}">
                <a16:creationId xmlns:a16="http://schemas.microsoft.com/office/drawing/2014/main" id="{9B3DAC55-333E-4EF5-8B64-9C26FB31B36E}"/>
              </a:ext>
            </a:extLst>
          </p:cNvPr>
          <p:cNvCxnSpPr/>
          <p:nvPr/>
        </p:nvCxnSpPr>
        <p:spPr>
          <a:xfrm>
            <a:off x="6382235" y="1857147"/>
            <a:ext cx="0" cy="70038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2346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fade">
                                      <p:cBhvr>
                                        <p:cTn id="7" dur="500"/>
                                        <p:tgtEl>
                                          <p:spTgt spid="7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8"/>
                                        </p:tgtEl>
                                        <p:attrNameLst>
                                          <p:attrName>style.visibility</p:attrName>
                                        </p:attrNameLst>
                                      </p:cBhvr>
                                      <p:to>
                                        <p:strVal val="visible"/>
                                      </p:to>
                                    </p:set>
                                    <p:animEffect transition="in" filter="fade">
                                      <p:cBhvr>
                                        <p:cTn id="10" dur="500"/>
                                        <p:tgtEl>
                                          <p:spTgt spid="7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9"/>
                                        </p:tgtEl>
                                        <p:attrNameLst>
                                          <p:attrName>style.visibility</p:attrName>
                                        </p:attrNameLst>
                                      </p:cBhvr>
                                      <p:to>
                                        <p:strVal val="visible"/>
                                      </p:to>
                                    </p:set>
                                    <p:animEffect transition="in" filter="fade">
                                      <p:cBhvr>
                                        <p:cTn id="13" dur="500"/>
                                        <p:tgtEl>
                                          <p:spTgt spid="7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0"/>
                                        </p:tgtEl>
                                        <p:attrNameLst>
                                          <p:attrName>style.visibility</p:attrName>
                                        </p:attrNameLst>
                                      </p:cBhvr>
                                      <p:to>
                                        <p:strVal val="visible"/>
                                      </p:to>
                                    </p:set>
                                    <p:animEffect transition="in" filter="fade">
                                      <p:cBhvr>
                                        <p:cTn id="16" dur="500"/>
                                        <p:tgtEl>
                                          <p:spTgt spid="8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1"/>
                                        </p:tgtEl>
                                        <p:attrNameLst>
                                          <p:attrName>style.visibility</p:attrName>
                                        </p:attrNameLst>
                                      </p:cBhvr>
                                      <p:to>
                                        <p:strVal val="visible"/>
                                      </p:to>
                                    </p:set>
                                    <p:animEffect transition="in" filter="fade">
                                      <p:cBhvr>
                                        <p:cTn id="19" dur="500"/>
                                        <p:tgtEl>
                                          <p:spTgt spid="8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82"/>
                                        </p:tgtEl>
                                        <p:attrNameLst>
                                          <p:attrName>style.visibility</p:attrName>
                                        </p:attrNameLst>
                                      </p:cBhvr>
                                      <p:to>
                                        <p:strVal val="visible"/>
                                      </p:to>
                                    </p:set>
                                    <p:animEffect transition="in" filter="fade">
                                      <p:cBhvr>
                                        <p:cTn id="22" dur="500"/>
                                        <p:tgtEl>
                                          <p:spTgt spid="82"/>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83"/>
                                        </p:tgtEl>
                                        <p:attrNameLst>
                                          <p:attrName>style.visibility</p:attrName>
                                        </p:attrNameLst>
                                      </p:cBhvr>
                                      <p:to>
                                        <p:strVal val="visible"/>
                                      </p:to>
                                    </p:set>
                                    <p:animEffect transition="in" filter="fade">
                                      <p:cBhvr>
                                        <p:cTn id="25"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animBg="1"/>
      <p:bldP spid="78" grpId="0" animBg="1"/>
      <p:bldP spid="79" grpId="0" animBg="1"/>
      <p:bldP spid="80" grpId="0" animBg="1"/>
      <p:bldP spid="81" grpId="0"/>
      <p:bldP spid="82" grpId="0" animBg="1"/>
      <p:bldP spid="83" grpId="0" animBg="1"/>
    </p:bldLst>
  </p:timing>
</p:sld>
</file>

<file path=ppt/slides/slide183.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AA830DD-0B7A-43B7-A294-4A479B3D8C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355" y="16715"/>
            <a:ext cx="8251268" cy="6693841"/>
          </a:xfrm>
          <a:prstGeom prst="rect">
            <a:avLst/>
          </a:prstGeom>
          <a:noFill/>
          <a:extLst>
            <a:ext uri="{909E8E84-426E-40DD-AFC4-6F175D3DCCD1}">
              <a14:hiddenFill xmlns:a14="http://schemas.microsoft.com/office/drawing/2010/main">
                <a:solidFill>
                  <a:srgbClr val="FFFFFF"/>
                </a:solidFill>
              </a14:hiddenFill>
            </a:ext>
          </a:extLst>
        </p:spPr>
      </p:pic>
      <p:sp>
        <p:nvSpPr>
          <p:cNvPr id="5" name="Ovál 4">
            <a:extLst>
              <a:ext uri="{FF2B5EF4-FFF2-40B4-BE49-F238E27FC236}">
                <a16:creationId xmlns:a16="http://schemas.microsoft.com/office/drawing/2014/main" id="{A9780EE6-02BF-417F-82A7-9A9C5D45E9A7}"/>
              </a:ext>
            </a:extLst>
          </p:cNvPr>
          <p:cNvSpPr/>
          <p:nvPr/>
        </p:nvSpPr>
        <p:spPr>
          <a:xfrm>
            <a:off x="7135148" y="166212"/>
            <a:ext cx="1836892" cy="943249"/>
          </a:xfrm>
          <a:prstGeom prst="ellipse">
            <a:avLst/>
          </a:prstGeom>
          <a:solidFill>
            <a:srgbClr val="CCE2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ovéPole 3">
            <a:extLst>
              <a:ext uri="{FF2B5EF4-FFF2-40B4-BE49-F238E27FC236}">
                <a16:creationId xmlns:a16="http://schemas.microsoft.com/office/drawing/2014/main" id="{69816117-6FB5-4C80-B582-90622CB171F0}"/>
              </a:ext>
            </a:extLst>
          </p:cNvPr>
          <p:cNvSpPr txBox="1"/>
          <p:nvPr/>
        </p:nvSpPr>
        <p:spPr>
          <a:xfrm>
            <a:off x="7539238" y="344436"/>
            <a:ext cx="1086195" cy="646331"/>
          </a:xfrm>
          <a:prstGeom prst="rect">
            <a:avLst/>
          </a:prstGeom>
          <a:solidFill>
            <a:srgbClr val="CCE2F8"/>
          </a:solidFill>
        </p:spPr>
        <p:txBody>
          <a:bodyPr wrap="none" rtlCol="0">
            <a:spAutoFit/>
          </a:bodyPr>
          <a:lstStyle/>
          <a:p>
            <a:pPr algn="ctr"/>
            <a:r>
              <a:rPr lang="cs-CZ" sz="1200" dirty="0"/>
              <a:t>Poškození plic </a:t>
            </a:r>
          </a:p>
          <a:p>
            <a:pPr algn="ctr"/>
            <a:r>
              <a:rPr lang="cs-CZ" sz="1200" dirty="0"/>
              <a:t>např. infekcí,</a:t>
            </a:r>
          </a:p>
          <a:p>
            <a:pPr algn="ctr"/>
            <a:r>
              <a:rPr lang="cs-CZ" sz="1200" dirty="0"/>
              <a:t>Sepse</a:t>
            </a:r>
            <a:endParaRPr lang="en-US" sz="1200" dirty="0"/>
          </a:p>
        </p:txBody>
      </p:sp>
      <p:sp>
        <p:nvSpPr>
          <p:cNvPr id="7" name="TextovéPole 6">
            <a:extLst>
              <a:ext uri="{FF2B5EF4-FFF2-40B4-BE49-F238E27FC236}">
                <a16:creationId xmlns:a16="http://schemas.microsoft.com/office/drawing/2014/main" id="{DD04B1A0-CA56-43C3-94D7-BCA3D8B59212}"/>
              </a:ext>
            </a:extLst>
          </p:cNvPr>
          <p:cNvSpPr txBox="1"/>
          <p:nvPr/>
        </p:nvSpPr>
        <p:spPr>
          <a:xfrm>
            <a:off x="7321268" y="4526464"/>
            <a:ext cx="1399922" cy="1015663"/>
          </a:xfrm>
          <a:prstGeom prst="rect">
            <a:avLst/>
          </a:prstGeom>
          <a:solidFill>
            <a:srgbClr val="F9DFCB"/>
          </a:solidFill>
        </p:spPr>
        <p:txBody>
          <a:bodyPr wrap="square" rtlCol="0">
            <a:spAutoFit/>
          </a:bodyPr>
          <a:lstStyle/>
          <a:p>
            <a:pPr algn="ctr"/>
            <a:r>
              <a:rPr lang="cs-CZ" sz="1200" dirty="0" err="1"/>
              <a:t>prooxidační</a:t>
            </a:r>
            <a:r>
              <a:rPr lang="cs-CZ" sz="1200" dirty="0"/>
              <a:t>, prozánětlivý, vazokonstrikce, prosakování cév, </a:t>
            </a:r>
            <a:r>
              <a:rPr lang="cs-CZ" sz="1200" dirty="0" err="1"/>
              <a:t>profibrotický</a:t>
            </a:r>
            <a:endParaRPr lang="cs-CZ" sz="1200" dirty="0"/>
          </a:p>
        </p:txBody>
      </p:sp>
      <p:sp>
        <p:nvSpPr>
          <p:cNvPr id="10" name="TextovéPole 9">
            <a:extLst>
              <a:ext uri="{FF2B5EF4-FFF2-40B4-BE49-F238E27FC236}">
                <a16:creationId xmlns:a16="http://schemas.microsoft.com/office/drawing/2014/main" id="{6A472FD8-B53E-4910-A3B9-092940818217}"/>
              </a:ext>
            </a:extLst>
          </p:cNvPr>
          <p:cNvSpPr txBox="1"/>
          <p:nvPr/>
        </p:nvSpPr>
        <p:spPr>
          <a:xfrm>
            <a:off x="7293541" y="4551296"/>
            <a:ext cx="1399922" cy="1015663"/>
          </a:xfrm>
          <a:prstGeom prst="rect">
            <a:avLst/>
          </a:prstGeom>
          <a:solidFill>
            <a:srgbClr val="F9DFCB"/>
          </a:solidFill>
        </p:spPr>
        <p:txBody>
          <a:bodyPr wrap="square" rtlCol="0">
            <a:spAutoFit/>
          </a:bodyPr>
          <a:lstStyle/>
          <a:p>
            <a:pPr algn="ctr"/>
            <a:r>
              <a:rPr lang="cs-CZ" sz="1200" dirty="0" err="1"/>
              <a:t>prooxidative</a:t>
            </a:r>
            <a:r>
              <a:rPr lang="cs-CZ" sz="1200" dirty="0"/>
              <a:t>, </a:t>
            </a:r>
            <a:r>
              <a:rPr lang="cs-CZ" sz="1200" dirty="0" err="1"/>
              <a:t>proinflammatory</a:t>
            </a:r>
            <a:r>
              <a:rPr lang="cs-CZ" sz="1200" dirty="0"/>
              <a:t>, </a:t>
            </a:r>
            <a:r>
              <a:rPr lang="cs-CZ" sz="1200" dirty="0" err="1"/>
              <a:t>vasoconstriction</a:t>
            </a:r>
            <a:r>
              <a:rPr lang="cs-CZ" sz="1200" dirty="0"/>
              <a:t>, </a:t>
            </a:r>
            <a:r>
              <a:rPr lang="cs-CZ" sz="1200" dirty="0" err="1"/>
              <a:t>vascular</a:t>
            </a:r>
            <a:r>
              <a:rPr lang="cs-CZ" sz="1200" dirty="0"/>
              <a:t> </a:t>
            </a:r>
            <a:r>
              <a:rPr lang="cs-CZ" sz="1200" dirty="0" err="1"/>
              <a:t>leakage</a:t>
            </a:r>
            <a:r>
              <a:rPr lang="cs-CZ" sz="1200" dirty="0"/>
              <a:t>, </a:t>
            </a:r>
            <a:r>
              <a:rPr lang="cs-CZ" sz="1200" dirty="0" err="1"/>
              <a:t>profibrotic</a:t>
            </a:r>
            <a:endParaRPr lang="cs-CZ" sz="1200" dirty="0"/>
          </a:p>
        </p:txBody>
      </p:sp>
      <p:sp>
        <p:nvSpPr>
          <p:cNvPr id="11" name="TextovéPole 10">
            <a:extLst>
              <a:ext uri="{FF2B5EF4-FFF2-40B4-BE49-F238E27FC236}">
                <a16:creationId xmlns:a16="http://schemas.microsoft.com/office/drawing/2014/main" id="{E2D94849-69CE-46BF-B2D0-03218B523FE4}"/>
              </a:ext>
            </a:extLst>
          </p:cNvPr>
          <p:cNvSpPr txBox="1"/>
          <p:nvPr/>
        </p:nvSpPr>
        <p:spPr>
          <a:xfrm>
            <a:off x="7321268" y="5963829"/>
            <a:ext cx="1399922" cy="276999"/>
          </a:xfrm>
          <a:prstGeom prst="rect">
            <a:avLst/>
          </a:prstGeom>
          <a:solidFill>
            <a:srgbClr val="ECAA88"/>
          </a:solidFill>
        </p:spPr>
        <p:txBody>
          <a:bodyPr wrap="square" rtlCol="0">
            <a:spAutoFit/>
          </a:bodyPr>
          <a:lstStyle/>
          <a:p>
            <a:pPr algn="ctr"/>
            <a:r>
              <a:rPr lang="cs-CZ" sz="1200" dirty="0"/>
              <a:t>Poškození plic</a:t>
            </a:r>
          </a:p>
        </p:txBody>
      </p:sp>
      <p:sp>
        <p:nvSpPr>
          <p:cNvPr id="12" name="TextovéPole 11">
            <a:extLst>
              <a:ext uri="{FF2B5EF4-FFF2-40B4-BE49-F238E27FC236}">
                <a16:creationId xmlns:a16="http://schemas.microsoft.com/office/drawing/2014/main" id="{02F48F79-A2F0-4C84-8B0C-A25C34A9B0DE}"/>
              </a:ext>
            </a:extLst>
          </p:cNvPr>
          <p:cNvSpPr txBox="1"/>
          <p:nvPr/>
        </p:nvSpPr>
        <p:spPr>
          <a:xfrm>
            <a:off x="7293541" y="6024220"/>
            <a:ext cx="1399922" cy="276999"/>
          </a:xfrm>
          <a:prstGeom prst="rect">
            <a:avLst/>
          </a:prstGeom>
          <a:solidFill>
            <a:srgbClr val="ECAA88"/>
          </a:solidFill>
        </p:spPr>
        <p:txBody>
          <a:bodyPr wrap="square" rtlCol="0">
            <a:spAutoFit/>
          </a:bodyPr>
          <a:lstStyle/>
          <a:p>
            <a:pPr algn="ctr"/>
            <a:r>
              <a:rPr lang="cs-CZ" sz="1200" dirty="0" err="1"/>
              <a:t>Lung</a:t>
            </a:r>
            <a:r>
              <a:rPr lang="cs-CZ" sz="1200" dirty="0"/>
              <a:t> </a:t>
            </a:r>
            <a:r>
              <a:rPr lang="cs-CZ" sz="1200" dirty="0" err="1"/>
              <a:t>damage</a:t>
            </a:r>
            <a:endParaRPr lang="cs-CZ" sz="1200" dirty="0"/>
          </a:p>
        </p:txBody>
      </p:sp>
      <p:sp>
        <p:nvSpPr>
          <p:cNvPr id="13" name="TextovéPole 12">
            <a:extLst>
              <a:ext uri="{FF2B5EF4-FFF2-40B4-BE49-F238E27FC236}">
                <a16:creationId xmlns:a16="http://schemas.microsoft.com/office/drawing/2014/main" id="{6A43882B-1C4F-4639-AC5E-B350D0E68D33}"/>
              </a:ext>
            </a:extLst>
          </p:cNvPr>
          <p:cNvSpPr txBox="1"/>
          <p:nvPr/>
        </p:nvSpPr>
        <p:spPr>
          <a:xfrm>
            <a:off x="7395646" y="319308"/>
            <a:ext cx="1321025" cy="646331"/>
          </a:xfrm>
          <a:prstGeom prst="rect">
            <a:avLst/>
          </a:prstGeom>
          <a:solidFill>
            <a:srgbClr val="CCE2F8"/>
          </a:solidFill>
        </p:spPr>
        <p:txBody>
          <a:bodyPr wrap="square" rtlCol="0">
            <a:spAutoFit/>
          </a:bodyPr>
          <a:lstStyle/>
          <a:p>
            <a:pPr algn="ctr"/>
            <a:r>
              <a:rPr lang="en-US" sz="1200" dirty="0"/>
              <a:t>Lung damage e.g. through infection</a:t>
            </a:r>
            <a:r>
              <a:rPr lang="cs-CZ" sz="1200" dirty="0"/>
              <a:t>, S</a:t>
            </a:r>
            <a:r>
              <a:rPr lang="en-US" sz="1200" dirty="0" err="1"/>
              <a:t>epsis</a:t>
            </a:r>
            <a:endParaRPr lang="en-US" sz="1200" dirty="0"/>
          </a:p>
        </p:txBody>
      </p:sp>
      <p:sp>
        <p:nvSpPr>
          <p:cNvPr id="14" name="TextovéPole 13">
            <a:extLst>
              <a:ext uri="{FF2B5EF4-FFF2-40B4-BE49-F238E27FC236}">
                <a16:creationId xmlns:a16="http://schemas.microsoft.com/office/drawing/2014/main" id="{6B535E80-6B9C-48D4-A249-D6D18B83A8FD}"/>
              </a:ext>
            </a:extLst>
          </p:cNvPr>
          <p:cNvSpPr txBox="1"/>
          <p:nvPr/>
        </p:nvSpPr>
        <p:spPr>
          <a:xfrm>
            <a:off x="7431185" y="1366048"/>
            <a:ext cx="1194248" cy="461665"/>
          </a:xfrm>
          <a:prstGeom prst="rect">
            <a:avLst/>
          </a:prstGeom>
          <a:solidFill>
            <a:srgbClr val="F9DFCB"/>
          </a:solidFill>
        </p:spPr>
        <p:txBody>
          <a:bodyPr wrap="square" rtlCol="0">
            <a:spAutoFit/>
          </a:bodyPr>
          <a:lstStyle/>
          <a:p>
            <a:pPr algn="ctr"/>
            <a:r>
              <a:rPr lang="cs-CZ" sz="1200" dirty="0"/>
              <a:t>Angiotenzin I</a:t>
            </a:r>
          </a:p>
          <a:p>
            <a:pPr algn="ctr"/>
            <a:r>
              <a:rPr lang="cs-CZ" sz="1200" dirty="0"/>
              <a:t>(</a:t>
            </a:r>
            <a:r>
              <a:rPr lang="cs-CZ" sz="1200" dirty="0" err="1"/>
              <a:t>Ang</a:t>
            </a:r>
            <a:r>
              <a:rPr lang="cs-CZ" sz="1200" dirty="0"/>
              <a:t> 1-10)</a:t>
            </a:r>
          </a:p>
        </p:txBody>
      </p:sp>
      <p:sp>
        <p:nvSpPr>
          <p:cNvPr id="15" name="TextovéPole 14">
            <a:extLst>
              <a:ext uri="{FF2B5EF4-FFF2-40B4-BE49-F238E27FC236}">
                <a16:creationId xmlns:a16="http://schemas.microsoft.com/office/drawing/2014/main" id="{C9C22F2D-EA6B-47D5-AFE3-AFAB2F365664}"/>
              </a:ext>
            </a:extLst>
          </p:cNvPr>
          <p:cNvSpPr txBox="1"/>
          <p:nvPr/>
        </p:nvSpPr>
        <p:spPr>
          <a:xfrm>
            <a:off x="7423093" y="2459502"/>
            <a:ext cx="1194248" cy="461665"/>
          </a:xfrm>
          <a:prstGeom prst="rect">
            <a:avLst/>
          </a:prstGeom>
          <a:solidFill>
            <a:srgbClr val="F9DFCB"/>
          </a:solidFill>
        </p:spPr>
        <p:txBody>
          <a:bodyPr wrap="square" rtlCol="0">
            <a:spAutoFit/>
          </a:bodyPr>
          <a:lstStyle/>
          <a:p>
            <a:pPr algn="ctr"/>
            <a:r>
              <a:rPr lang="cs-CZ" sz="1200" dirty="0"/>
              <a:t>Angiotenzin II</a:t>
            </a:r>
          </a:p>
          <a:p>
            <a:pPr algn="ctr"/>
            <a:r>
              <a:rPr lang="cs-CZ" sz="1200" dirty="0"/>
              <a:t>(</a:t>
            </a:r>
            <a:r>
              <a:rPr lang="cs-CZ" sz="1200" dirty="0" err="1"/>
              <a:t>Ang</a:t>
            </a:r>
            <a:r>
              <a:rPr lang="cs-CZ" sz="1200" dirty="0"/>
              <a:t> 1-8)</a:t>
            </a:r>
          </a:p>
        </p:txBody>
      </p:sp>
      <p:sp>
        <p:nvSpPr>
          <p:cNvPr id="16" name="TextovéPole 15">
            <a:extLst>
              <a:ext uri="{FF2B5EF4-FFF2-40B4-BE49-F238E27FC236}">
                <a16:creationId xmlns:a16="http://schemas.microsoft.com/office/drawing/2014/main" id="{497A897D-5BE8-444D-B5EE-B226FBBFA950}"/>
              </a:ext>
            </a:extLst>
          </p:cNvPr>
          <p:cNvSpPr txBox="1"/>
          <p:nvPr/>
        </p:nvSpPr>
        <p:spPr>
          <a:xfrm>
            <a:off x="7423093" y="1395482"/>
            <a:ext cx="1194248" cy="461665"/>
          </a:xfrm>
          <a:prstGeom prst="rect">
            <a:avLst/>
          </a:prstGeom>
          <a:solidFill>
            <a:srgbClr val="F9DFCB"/>
          </a:solidFill>
        </p:spPr>
        <p:txBody>
          <a:bodyPr wrap="square" rtlCol="0">
            <a:spAutoFit/>
          </a:bodyPr>
          <a:lstStyle/>
          <a:p>
            <a:pPr algn="ctr"/>
            <a:r>
              <a:rPr lang="cs-CZ" sz="1200" dirty="0"/>
              <a:t>Angiotensin I</a:t>
            </a:r>
          </a:p>
          <a:p>
            <a:pPr algn="ctr"/>
            <a:r>
              <a:rPr lang="cs-CZ" sz="1200" dirty="0"/>
              <a:t>(</a:t>
            </a:r>
            <a:r>
              <a:rPr lang="cs-CZ" sz="1200" dirty="0" err="1"/>
              <a:t>Ang</a:t>
            </a:r>
            <a:r>
              <a:rPr lang="cs-CZ" sz="1200" dirty="0"/>
              <a:t> 1-10)</a:t>
            </a:r>
          </a:p>
        </p:txBody>
      </p:sp>
      <p:sp>
        <p:nvSpPr>
          <p:cNvPr id="18" name="TextovéPole 17">
            <a:extLst>
              <a:ext uri="{FF2B5EF4-FFF2-40B4-BE49-F238E27FC236}">
                <a16:creationId xmlns:a16="http://schemas.microsoft.com/office/drawing/2014/main" id="{DEC94380-D1BE-4C27-93A1-564753ECA36E}"/>
              </a:ext>
            </a:extLst>
          </p:cNvPr>
          <p:cNvSpPr txBox="1"/>
          <p:nvPr/>
        </p:nvSpPr>
        <p:spPr>
          <a:xfrm>
            <a:off x="5396039" y="6032145"/>
            <a:ext cx="1399922" cy="276999"/>
          </a:xfrm>
          <a:prstGeom prst="rect">
            <a:avLst/>
          </a:prstGeom>
          <a:solidFill>
            <a:srgbClr val="BEE0DF"/>
          </a:solidFill>
          <a:ln>
            <a:solidFill>
              <a:srgbClr val="BEE0DF"/>
            </a:solidFill>
          </a:ln>
        </p:spPr>
        <p:txBody>
          <a:bodyPr wrap="square" rtlCol="0">
            <a:spAutoFit/>
          </a:bodyPr>
          <a:lstStyle/>
          <a:p>
            <a:pPr algn="ctr"/>
            <a:r>
              <a:rPr lang="cs-CZ" sz="1200" dirty="0"/>
              <a:t>Ochrana plic</a:t>
            </a:r>
          </a:p>
        </p:txBody>
      </p:sp>
      <p:sp>
        <p:nvSpPr>
          <p:cNvPr id="19" name="TextovéPole 18">
            <a:extLst>
              <a:ext uri="{FF2B5EF4-FFF2-40B4-BE49-F238E27FC236}">
                <a16:creationId xmlns:a16="http://schemas.microsoft.com/office/drawing/2014/main" id="{90CE5010-7665-4EB0-A000-57450D12D50E}"/>
              </a:ext>
            </a:extLst>
          </p:cNvPr>
          <p:cNvSpPr txBox="1"/>
          <p:nvPr/>
        </p:nvSpPr>
        <p:spPr>
          <a:xfrm>
            <a:off x="5368312" y="6024219"/>
            <a:ext cx="1399922" cy="276999"/>
          </a:xfrm>
          <a:prstGeom prst="rect">
            <a:avLst/>
          </a:prstGeom>
          <a:solidFill>
            <a:srgbClr val="BEE0DF"/>
          </a:solidFill>
          <a:ln>
            <a:solidFill>
              <a:srgbClr val="BEE0DF"/>
            </a:solidFill>
          </a:ln>
        </p:spPr>
        <p:txBody>
          <a:bodyPr wrap="square" rtlCol="0">
            <a:spAutoFit/>
          </a:bodyPr>
          <a:lstStyle/>
          <a:p>
            <a:pPr algn="ctr"/>
            <a:r>
              <a:rPr lang="cs-CZ" sz="1200" dirty="0" err="1"/>
              <a:t>Lung</a:t>
            </a:r>
            <a:r>
              <a:rPr lang="cs-CZ" sz="1200" dirty="0"/>
              <a:t> </a:t>
            </a:r>
            <a:r>
              <a:rPr lang="cs-CZ" sz="1200" dirty="0" err="1"/>
              <a:t>protection</a:t>
            </a:r>
            <a:endParaRPr lang="cs-CZ" sz="1200" dirty="0"/>
          </a:p>
        </p:txBody>
      </p:sp>
      <p:sp>
        <p:nvSpPr>
          <p:cNvPr id="21" name="TextovéPole 20">
            <a:extLst>
              <a:ext uri="{FF2B5EF4-FFF2-40B4-BE49-F238E27FC236}">
                <a16:creationId xmlns:a16="http://schemas.microsoft.com/office/drawing/2014/main" id="{E4D31BB5-2219-4A0B-B2B7-8C3EC1DB2C47}"/>
              </a:ext>
            </a:extLst>
          </p:cNvPr>
          <p:cNvSpPr txBox="1"/>
          <p:nvPr/>
        </p:nvSpPr>
        <p:spPr>
          <a:xfrm>
            <a:off x="5368312" y="4579536"/>
            <a:ext cx="1399922" cy="830997"/>
          </a:xfrm>
          <a:prstGeom prst="rect">
            <a:avLst/>
          </a:prstGeom>
          <a:solidFill>
            <a:srgbClr val="CFE9E7"/>
          </a:solidFill>
        </p:spPr>
        <p:txBody>
          <a:bodyPr wrap="square" rtlCol="0">
            <a:spAutoFit/>
          </a:bodyPr>
          <a:lstStyle/>
          <a:p>
            <a:pPr algn="ctr"/>
            <a:r>
              <a:rPr lang="cs-CZ" sz="1200" dirty="0"/>
              <a:t>antioxidační, protizánětlivý, </a:t>
            </a:r>
            <a:r>
              <a:rPr lang="cs-CZ" sz="1200" dirty="0" err="1"/>
              <a:t>vazodilatační</a:t>
            </a:r>
            <a:r>
              <a:rPr lang="cs-CZ" sz="1200" dirty="0"/>
              <a:t>, </a:t>
            </a:r>
            <a:r>
              <a:rPr lang="cs-CZ" sz="1200" dirty="0" err="1"/>
              <a:t>antifibrotický</a:t>
            </a:r>
            <a:endParaRPr lang="cs-CZ" sz="1200" dirty="0"/>
          </a:p>
        </p:txBody>
      </p:sp>
      <p:sp>
        <p:nvSpPr>
          <p:cNvPr id="22" name="TextovéPole 21">
            <a:extLst>
              <a:ext uri="{FF2B5EF4-FFF2-40B4-BE49-F238E27FC236}">
                <a16:creationId xmlns:a16="http://schemas.microsoft.com/office/drawing/2014/main" id="{9F045858-B3C4-4F5A-B738-495613E95334}"/>
              </a:ext>
            </a:extLst>
          </p:cNvPr>
          <p:cNvSpPr txBox="1"/>
          <p:nvPr/>
        </p:nvSpPr>
        <p:spPr>
          <a:xfrm>
            <a:off x="5368312" y="4591494"/>
            <a:ext cx="1399922" cy="830997"/>
          </a:xfrm>
          <a:prstGeom prst="rect">
            <a:avLst/>
          </a:prstGeom>
          <a:solidFill>
            <a:srgbClr val="CFE9E7"/>
          </a:solidFill>
        </p:spPr>
        <p:txBody>
          <a:bodyPr wrap="square" rtlCol="0">
            <a:spAutoFit/>
          </a:bodyPr>
          <a:lstStyle/>
          <a:p>
            <a:pPr algn="ctr"/>
            <a:r>
              <a:rPr lang="cs-CZ" sz="1200" dirty="0"/>
              <a:t>antioxidant, </a:t>
            </a:r>
          </a:p>
          <a:p>
            <a:pPr algn="ctr"/>
            <a:r>
              <a:rPr lang="cs-CZ" sz="1200" dirty="0"/>
              <a:t>anti-</a:t>
            </a:r>
            <a:r>
              <a:rPr lang="cs-CZ" sz="1200" dirty="0" err="1"/>
              <a:t>inflammatory</a:t>
            </a:r>
            <a:r>
              <a:rPr lang="cs-CZ" sz="1200" dirty="0"/>
              <a:t>, </a:t>
            </a:r>
            <a:r>
              <a:rPr lang="cs-CZ" sz="1200" dirty="0" err="1"/>
              <a:t>vasodilation</a:t>
            </a:r>
            <a:r>
              <a:rPr lang="cs-CZ" sz="1200" dirty="0"/>
              <a:t>, </a:t>
            </a:r>
            <a:r>
              <a:rPr lang="cs-CZ" sz="1200" dirty="0" err="1"/>
              <a:t>antifibrotic</a:t>
            </a:r>
            <a:endParaRPr lang="cs-CZ" sz="1200" dirty="0"/>
          </a:p>
        </p:txBody>
      </p:sp>
      <p:cxnSp>
        <p:nvCxnSpPr>
          <p:cNvPr id="8" name="Přímá spojnice se šipkou 7">
            <a:extLst>
              <a:ext uri="{FF2B5EF4-FFF2-40B4-BE49-F238E27FC236}">
                <a16:creationId xmlns:a16="http://schemas.microsoft.com/office/drawing/2014/main" id="{8E46A70A-154C-4581-B004-272A35882330}"/>
              </a:ext>
            </a:extLst>
          </p:cNvPr>
          <p:cNvCxnSpPr>
            <a:cxnSpLocks/>
          </p:cNvCxnSpPr>
          <p:nvPr/>
        </p:nvCxnSpPr>
        <p:spPr>
          <a:xfrm>
            <a:off x="7993977" y="1109461"/>
            <a:ext cx="0" cy="299926"/>
          </a:xfrm>
          <a:prstGeom prst="straightConnector1">
            <a:avLst/>
          </a:prstGeom>
          <a:ln w="76200">
            <a:solidFill>
              <a:srgbClr val="B6B6B6"/>
            </a:solidFill>
            <a:tailEnd type="triangle"/>
          </a:ln>
        </p:spPr>
        <p:style>
          <a:lnRef idx="1">
            <a:schemeClr val="accent1"/>
          </a:lnRef>
          <a:fillRef idx="0">
            <a:schemeClr val="accent1"/>
          </a:fillRef>
          <a:effectRef idx="0">
            <a:schemeClr val="accent1"/>
          </a:effectRef>
          <a:fontRef idx="minor">
            <a:schemeClr val="tx1"/>
          </a:fontRef>
        </p:style>
      </p:cxnSp>
      <p:sp>
        <p:nvSpPr>
          <p:cNvPr id="41" name="Obdélník 40">
            <a:extLst>
              <a:ext uri="{FF2B5EF4-FFF2-40B4-BE49-F238E27FC236}">
                <a16:creationId xmlns:a16="http://schemas.microsoft.com/office/drawing/2014/main" id="{80EDFF98-0160-48E4-BB53-BA8F624E812C}"/>
              </a:ext>
            </a:extLst>
          </p:cNvPr>
          <p:cNvSpPr/>
          <p:nvPr/>
        </p:nvSpPr>
        <p:spPr>
          <a:xfrm>
            <a:off x="6762661" y="2419383"/>
            <a:ext cx="521511" cy="425217"/>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bdélník 41">
            <a:extLst>
              <a:ext uri="{FF2B5EF4-FFF2-40B4-BE49-F238E27FC236}">
                <a16:creationId xmlns:a16="http://schemas.microsoft.com/office/drawing/2014/main" id="{62264333-7B04-45B9-A754-9DA8DB41CF7D}"/>
              </a:ext>
            </a:extLst>
          </p:cNvPr>
          <p:cNvSpPr/>
          <p:nvPr/>
        </p:nvSpPr>
        <p:spPr>
          <a:xfrm>
            <a:off x="6762662" y="1674920"/>
            <a:ext cx="572316" cy="383711"/>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2" name="Ovál 1031">
            <a:extLst>
              <a:ext uri="{FF2B5EF4-FFF2-40B4-BE49-F238E27FC236}">
                <a16:creationId xmlns:a16="http://schemas.microsoft.com/office/drawing/2014/main" id="{993023D5-6295-4AE1-80D2-ECC2266255B3}"/>
              </a:ext>
            </a:extLst>
          </p:cNvPr>
          <p:cNvSpPr/>
          <p:nvPr/>
        </p:nvSpPr>
        <p:spPr>
          <a:xfrm>
            <a:off x="6665373" y="1219296"/>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ál 43">
            <a:extLst>
              <a:ext uri="{FF2B5EF4-FFF2-40B4-BE49-F238E27FC236}">
                <a16:creationId xmlns:a16="http://schemas.microsoft.com/office/drawing/2014/main" id="{E9759BFC-DDF3-489A-A66A-B83F22D9B9B7}"/>
              </a:ext>
            </a:extLst>
          </p:cNvPr>
          <p:cNvSpPr/>
          <p:nvPr/>
        </p:nvSpPr>
        <p:spPr>
          <a:xfrm>
            <a:off x="6630161" y="2160338"/>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34" name="Skupina 1033">
            <a:extLst>
              <a:ext uri="{FF2B5EF4-FFF2-40B4-BE49-F238E27FC236}">
                <a16:creationId xmlns:a16="http://schemas.microsoft.com/office/drawing/2014/main" id="{65587D75-491B-4E83-918E-D23B72389A2C}"/>
              </a:ext>
            </a:extLst>
          </p:cNvPr>
          <p:cNvGrpSpPr/>
          <p:nvPr/>
        </p:nvGrpSpPr>
        <p:grpSpPr>
          <a:xfrm>
            <a:off x="6535479" y="1390479"/>
            <a:ext cx="847601" cy="625395"/>
            <a:chOff x="10197839" y="895303"/>
            <a:chExt cx="519768" cy="370173"/>
          </a:xfrm>
        </p:grpSpPr>
        <p:sp>
          <p:nvSpPr>
            <p:cNvPr id="1030" name="Ovál 1029">
              <a:extLst>
                <a:ext uri="{FF2B5EF4-FFF2-40B4-BE49-F238E27FC236}">
                  <a16:creationId xmlns:a16="http://schemas.microsoft.com/office/drawing/2014/main" id="{760F4681-3AD0-46DD-B9CC-CD29971C1FE6}"/>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33" name="Skupina 1032">
              <a:extLst>
                <a:ext uri="{FF2B5EF4-FFF2-40B4-BE49-F238E27FC236}">
                  <a16:creationId xmlns:a16="http://schemas.microsoft.com/office/drawing/2014/main" id="{97A29011-6BE1-4BB6-B7C9-860E9960EC8D}"/>
                </a:ext>
              </a:extLst>
            </p:cNvPr>
            <p:cNvGrpSpPr/>
            <p:nvPr/>
          </p:nvGrpSpPr>
          <p:grpSpPr>
            <a:xfrm>
              <a:off x="10197839" y="895303"/>
              <a:ext cx="519768" cy="370173"/>
              <a:chOff x="9468584" y="973075"/>
              <a:chExt cx="519768" cy="370173"/>
            </a:xfrm>
          </p:grpSpPr>
          <p:sp>
            <p:nvSpPr>
              <p:cNvPr id="1029" name="Volný tvar: obrazec 1028">
                <a:extLst>
                  <a:ext uri="{FF2B5EF4-FFF2-40B4-BE49-F238E27FC236}">
                    <a16:creationId xmlns:a16="http://schemas.microsoft.com/office/drawing/2014/main" id="{A064334A-E9B0-4E26-B0DA-A290C46B8F24}"/>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w="76200">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1" name="TextovéPole 1030">
                <a:extLst>
                  <a:ext uri="{FF2B5EF4-FFF2-40B4-BE49-F238E27FC236}">
                    <a16:creationId xmlns:a16="http://schemas.microsoft.com/office/drawing/2014/main" id="{35FE5A63-5E6E-43B1-923D-F78C32FB45D9}"/>
                  </a:ext>
                </a:extLst>
              </p:cNvPr>
              <p:cNvSpPr txBox="1"/>
              <p:nvPr/>
            </p:nvSpPr>
            <p:spPr>
              <a:xfrm>
                <a:off x="9532778" y="973075"/>
                <a:ext cx="455574" cy="218609"/>
              </a:xfrm>
              <a:prstGeom prst="rect">
                <a:avLst/>
              </a:prstGeom>
              <a:noFill/>
            </p:spPr>
            <p:txBody>
              <a:bodyPr wrap="square" rtlCol="0">
                <a:spAutoFit/>
              </a:bodyPr>
              <a:lstStyle/>
              <a:p>
                <a:r>
                  <a:rPr lang="cs-CZ" dirty="0">
                    <a:solidFill>
                      <a:schemeClr val="bg1"/>
                    </a:solidFill>
                  </a:rPr>
                  <a:t>ACE2</a:t>
                </a:r>
                <a:endParaRPr lang="en-US" dirty="0">
                  <a:solidFill>
                    <a:schemeClr val="bg1"/>
                  </a:solidFill>
                </a:endParaRPr>
              </a:p>
            </p:txBody>
          </p:sp>
        </p:grpSp>
      </p:grpSp>
      <p:grpSp>
        <p:nvGrpSpPr>
          <p:cNvPr id="47" name="Skupina 46">
            <a:extLst>
              <a:ext uri="{FF2B5EF4-FFF2-40B4-BE49-F238E27FC236}">
                <a16:creationId xmlns:a16="http://schemas.microsoft.com/office/drawing/2014/main" id="{639AEB45-AA4B-40DE-B335-8E56CFB80218}"/>
              </a:ext>
            </a:extLst>
          </p:cNvPr>
          <p:cNvGrpSpPr/>
          <p:nvPr/>
        </p:nvGrpSpPr>
        <p:grpSpPr>
          <a:xfrm>
            <a:off x="6522639" y="2406546"/>
            <a:ext cx="777125" cy="653736"/>
            <a:chOff x="10197839" y="907331"/>
            <a:chExt cx="540754" cy="380142"/>
          </a:xfrm>
        </p:grpSpPr>
        <p:sp>
          <p:nvSpPr>
            <p:cNvPr id="48" name="Ovál 47">
              <a:extLst>
                <a:ext uri="{FF2B5EF4-FFF2-40B4-BE49-F238E27FC236}">
                  <a16:creationId xmlns:a16="http://schemas.microsoft.com/office/drawing/2014/main" id="{1F2F6B58-052F-4584-B8AD-A45816400413}"/>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9" name="Skupina 48">
              <a:extLst>
                <a:ext uri="{FF2B5EF4-FFF2-40B4-BE49-F238E27FC236}">
                  <a16:creationId xmlns:a16="http://schemas.microsoft.com/office/drawing/2014/main" id="{1BD06A59-B414-45D5-B73F-6ADA75E7371A}"/>
                </a:ext>
              </a:extLst>
            </p:cNvPr>
            <p:cNvGrpSpPr/>
            <p:nvPr/>
          </p:nvGrpSpPr>
          <p:grpSpPr>
            <a:xfrm>
              <a:off x="10197839" y="928106"/>
              <a:ext cx="540754" cy="359367"/>
              <a:chOff x="9468584" y="1005878"/>
              <a:chExt cx="540754" cy="359367"/>
            </a:xfrm>
          </p:grpSpPr>
          <p:sp>
            <p:nvSpPr>
              <p:cNvPr id="50" name="Volný tvar: obrazec 49">
                <a:extLst>
                  <a:ext uri="{FF2B5EF4-FFF2-40B4-BE49-F238E27FC236}">
                    <a16:creationId xmlns:a16="http://schemas.microsoft.com/office/drawing/2014/main" id="{260A9AC7-FB31-4E45-978E-737FE8FA8457}"/>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w="76200">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TextovéPole 50">
                <a:extLst>
                  <a:ext uri="{FF2B5EF4-FFF2-40B4-BE49-F238E27FC236}">
                    <a16:creationId xmlns:a16="http://schemas.microsoft.com/office/drawing/2014/main" id="{9F712454-F72B-4CD3-BFFF-7354A757C678}"/>
                  </a:ext>
                </a:extLst>
              </p:cNvPr>
              <p:cNvSpPr txBox="1"/>
              <p:nvPr/>
            </p:nvSpPr>
            <p:spPr>
              <a:xfrm>
                <a:off x="9553764" y="1005878"/>
                <a:ext cx="455574" cy="359367"/>
              </a:xfrm>
              <a:prstGeom prst="rect">
                <a:avLst/>
              </a:prstGeom>
              <a:noFill/>
            </p:spPr>
            <p:txBody>
              <a:bodyPr wrap="square" rtlCol="0">
                <a:spAutoFit/>
              </a:bodyPr>
              <a:lstStyle/>
              <a:p>
                <a:r>
                  <a:rPr lang="cs-CZ" sz="1400" dirty="0">
                    <a:solidFill>
                      <a:schemeClr val="bg1"/>
                    </a:solidFill>
                  </a:rPr>
                  <a:t>ACE2</a:t>
                </a:r>
                <a:endParaRPr lang="en-US" sz="1400" dirty="0">
                  <a:solidFill>
                    <a:schemeClr val="bg1"/>
                  </a:solidFill>
                </a:endParaRPr>
              </a:p>
            </p:txBody>
          </p:sp>
        </p:grpSp>
      </p:grpSp>
      <p:sp>
        <p:nvSpPr>
          <p:cNvPr id="1043" name="Obdélník 1042">
            <a:extLst>
              <a:ext uri="{FF2B5EF4-FFF2-40B4-BE49-F238E27FC236}">
                <a16:creationId xmlns:a16="http://schemas.microsoft.com/office/drawing/2014/main" id="{D2D8E7B7-A0DF-4D19-90CD-E8E214C72923}"/>
              </a:ext>
            </a:extLst>
          </p:cNvPr>
          <p:cNvSpPr/>
          <p:nvPr/>
        </p:nvSpPr>
        <p:spPr>
          <a:xfrm>
            <a:off x="5490256" y="3974264"/>
            <a:ext cx="1328508" cy="475656"/>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bdélník 62">
            <a:extLst>
              <a:ext uri="{FF2B5EF4-FFF2-40B4-BE49-F238E27FC236}">
                <a16:creationId xmlns:a16="http://schemas.microsoft.com/office/drawing/2014/main" id="{139E056B-5565-4203-A995-81B0FDF494D0}"/>
              </a:ext>
            </a:extLst>
          </p:cNvPr>
          <p:cNvSpPr/>
          <p:nvPr/>
        </p:nvSpPr>
        <p:spPr>
          <a:xfrm>
            <a:off x="5412240" y="5616807"/>
            <a:ext cx="1328508" cy="344805"/>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4" name="Přímá spojnice se šipkou 63">
            <a:extLst>
              <a:ext uri="{FF2B5EF4-FFF2-40B4-BE49-F238E27FC236}">
                <a16:creationId xmlns:a16="http://schemas.microsoft.com/office/drawing/2014/main" id="{150479CE-E249-496A-8445-DFD12F762F86}"/>
              </a:ext>
            </a:extLst>
          </p:cNvPr>
          <p:cNvCxnSpPr>
            <a:cxnSpLocks/>
          </p:cNvCxnSpPr>
          <p:nvPr/>
        </p:nvCxnSpPr>
        <p:spPr>
          <a:xfrm>
            <a:off x="6402758" y="3974264"/>
            <a:ext cx="0" cy="527367"/>
          </a:xfrm>
          <a:prstGeom prst="straightConnector1">
            <a:avLst/>
          </a:prstGeom>
          <a:ln w="28575">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6" name="Přímá spojnice se šipkou 65">
            <a:extLst>
              <a:ext uri="{FF2B5EF4-FFF2-40B4-BE49-F238E27FC236}">
                <a16:creationId xmlns:a16="http://schemas.microsoft.com/office/drawing/2014/main" id="{7E514F86-EBDC-4B86-9DAA-D10CFE9578AE}"/>
              </a:ext>
            </a:extLst>
          </p:cNvPr>
          <p:cNvCxnSpPr>
            <a:cxnSpLocks/>
          </p:cNvCxnSpPr>
          <p:nvPr/>
        </p:nvCxnSpPr>
        <p:spPr>
          <a:xfrm>
            <a:off x="5756799" y="3974264"/>
            <a:ext cx="0" cy="527367"/>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7" name="Přímá spojnice se šipkou 66">
            <a:extLst>
              <a:ext uri="{FF2B5EF4-FFF2-40B4-BE49-F238E27FC236}">
                <a16:creationId xmlns:a16="http://schemas.microsoft.com/office/drawing/2014/main" id="{6BCF077A-F3B9-4FEC-8A99-9ED455929466}"/>
              </a:ext>
            </a:extLst>
          </p:cNvPr>
          <p:cNvCxnSpPr>
            <a:cxnSpLocks/>
            <a:stCxn id="63" idx="0"/>
            <a:endCxn id="63" idx="2"/>
          </p:cNvCxnSpPr>
          <p:nvPr/>
        </p:nvCxnSpPr>
        <p:spPr>
          <a:xfrm>
            <a:off x="6076494" y="5616807"/>
            <a:ext cx="0" cy="344805"/>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sp>
        <p:nvSpPr>
          <p:cNvPr id="52" name="TextovéPole 51">
            <a:extLst>
              <a:ext uri="{FF2B5EF4-FFF2-40B4-BE49-F238E27FC236}">
                <a16:creationId xmlns:a16="http://schemas.microsoft.com/office/drawing/2014/main" id="{A89E268F-E392-4681-B2AC-DB3208FE08C7}"/>
              </a:ext>
            </a:extLst>
          </p:cNvPr>
          <p:cNvSpPr txBox="1"/>
          <p:nvPr/>
        </p:nvSpPr>
        <p:spPr>
          <a:xfrm>
            <a:off x="7431185" y="2480740"/>
            <a:ext cx="1194248" cy="461665"/>
          </a:xfrm>
          <a:prstGeom prst="rect">
            <a:avLst/>
          </a:prstGeom>
          <a:solidFill>
            <a:srgbClr val="F9DFCB"/>
          </a:solidFill>
        </p:spPr>
        <p:txBody>
          <a:bodyPr wrap="square" rtlCol="0">
            <a:spAutoFit/>
          </a:bodyPr>
          <a:lstStyle/>
          <a:p>
            <a:pPr algn="ctr"/>
            <a:r>
              <a:rPr lang="cs-CZ" sz="1200" dirty="0"/>
              <a:t>Angiotensin II</a:t>
            </a:r>
          </a:p>
          <a:p>
            <a:pPr algn="ctr"/>
            <a:r>
              <a:rPr lang="cs-CZ" sz="1200" dirty="0"/>
              <a:t>(</a:t>
            </a:r>
            <a:r>
              <a:rPr lang="cs-CZ" sz="1200" dirty="0" err="1"/>
              <a:t>Ang</a:t>
            </a:r>
            <a:r>
              <a:rPr lang="cs-CZ" sz="1200" dirty="0"/>
              <a:t> 1-8)</a:t>
            </a:r>
          </a:p>
        </p:txBody>
      </p:sp>
      <p:sp>
        <p:nvSpPr>
          <p:cNvPr id="3" name="Šipka: dolů 2">
            <a:extLst>
              <a:ext uri="{FF2B5EF4-FFF2-40B4-BE49-F238E27FC236}">
                <a16:creationId xmlns:a16="http://schemas.microsoft.com/office/drawing/2014/main" id="{930BF83F-1EE3-416B-8DD1-5C58CDA8328B}"/>
              </a:ext>
            </a:extLst>
          </p:cNvPr>
          <p:cNvSpPr/>
          <p:nvPr/>
        </p:nvSpPr>
        <p:spPr>
          <a:xfrm rot="955931">
            <a:off x="5846607" y="1755585"/>
            <a:ext cx="245287" cy="1691280"/>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Šipka: dolů 53">
            <a:extLst>
              <a:ext uri="{FF2B5EF4-FFF2-40B4-BE49-F238E27FC236}">
                <a16:creationId xmlns:a16="http://schemas.microsoft.com/office/drawing/2014/main" id="{7B3BC148-CB49-44BA-9426-6ABCDF4AA3F1}"/>
              </a:ext>
            </a:extLst>
          </p:cNvPr>
          <p:cNvSpPr/>
          <p:nvPr/>
        </p:nvSpPr>
        <p:spPr>
          <a:xfrm>
            <a:off x="6287987" y="2839717"/>
            <a:ext cx="204493" cy="562448"/>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Šipka: dolů 55">
            <a:extLst>
              <a:ext uri="{FF2B5EF4-FFF2-40B4-BE49-F238E27FC236}">
                <a16:creationId xmlns:a16="http://schemas.microsoft.com/office/drawing/2014/main" id="{9CD11609-71B1-4EEB-9EFE-B7C27686B127}"/>
              </a:ext>
            </a:extLst>
          </p:cNvPr>
          <p:cNvSpPr/>
          <p:nvPr/>
        </p:nvSpPr>
        <p:spPr>
          <a:xfrm>
            <a:off x="6365631" y="3974265"/>
            <a:ext cx="122279" cy="542664"/>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Šipka: dolů 57">
            <a:extLst>
              <a:ext uri="{FF2B5EF4-FFF2-40B4-BE49-F238E27FC236}">
                <a16:creationId xmlns:a16="http://schemas.microsoft.com/office/drawing/2014/main" id="{CA1B8420-BE2F-42EC-8717-D219FE482FA3}"/>
              </a:ext>
            </a:extLst>
          </p:cNvPr>
          <p:cNvSpPr/>
          <p:nvPr/>
        </p:nvSpPr>
        <p:spPr>
          <a:xfrm>
            <a:off x="5993842" y="5614881"/>
            <a:ext cx="184898" cy="358200"/>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ovéPole 5">
            <a:extLst>
              <a:ext uri="{FF2B5EF4-FFF2-40B4-BE49-F238E27FC236}">
                <a16:creationId xmlns:a16="http://schemas.microsoft.com/office/drawing/2014/main" id="{44798819-B269-4CC8-AF62-65170B9855D9}"/>
              </a:ext>
            </a:extLst>
          </p:cNvPr>
          <p:cNvSpPr txBox="1"/>
          <p:nvPr/>
        </p:nvSpPr>
        <p:spPr>
          <a:xfrm>
            <a:off x="9716757" y="344436"/>
            <a:ext cx="2047612" cy="369332"/>
          </a:xfrm>
          <a:prstGeom prst="rect">
            <a:avLst/>
          </a:prstGeom>
          <a:solidFill>
            <a:srgbClr val="FFFF00"/>
          </a:solidFill>
        </p:spPr>
        <p:txBody>
          <a:bodyPr wrap="none" rtlCol="0">
            <a:spAutoFit/>
          </a:bodyPr>
          <a:lstStyle/>
          <a:p>
            <a:r>
              <a:rPr lang="cs-CZ" dirty="0"/>
              <a:t>In </a:t>
            </a:r>
            <a:r>
              <a:rPr lang="cs-CZ" dirty="0" err="1"/>
              <a:t>inflamatory</a:t>
            </a:r>
            <a:r>
              <a:rPr lang="cs-CZ" dirty="0"/>
              <a:t> </a:t>
            </a:r>
            <a:r>
              <a:rPr lang="cs-CZ" dirty="0" err="1"/>
              <a:t>lungs</a:t>
            </a:r>
            <a:endParaRPr lang="en-US" dirty="0"/>
          </a:p>
        </p:txBody>
      </p:sp>
      <p:sp>
        <p:nvSpPr>
          <p:cNvPr id="53" name="TextovéPole 52">
            <a:extLst>
              <a:ext uri="{FF2B5EF4-FFF2-40B4-BE49-F238E27FC236}">
                <a16:creationId xmlns:a16="http://schemas.microsoft.com/office/drawing/2014/main" id="{26B96006-DC6D-4A67-BC36-D2A3E765D9FA}"/>
              </a:ext>
            </a:extLst>
          </p:cNvPr>
          <p:cNvSpPr txBox="1"/>
          <p:nvPr/>
        </p:nvSpPr>
        <p:spPr>
          <a:xfrm>
            <a:off x="4865196" y="4218913"/>
            <a:ext cx="873039" cy="261610"/>
          </a:xfrm>
          <a:prstGeom prst="rect">
            <a:avLst/>
          </a:prstGeom>
          <a:solidFill>
            <a:srgbClr val="E3E3E3"/>
          </a:solidFill>
        </p:spPr>
        <p:txBody>
          <a:bodyPr wrap="square" rtlCol="0">
            <a:spAutoFit/>
          </a:bodyPr>
          <a:lstStyle/>
          <a:p>
            <a:pPr algn="ctr"/>
            <a:r>
              <a:rPr lang="cs-CZ" sz="1100" dirty="0" err="1"/>
              <a:t>sensitizes</a:t>
            </a:r>
            <a:endParaRPr lang="cs-CZ" sz="1100" dirty="0"/>
          </a:p>
        </p:txBody>
      </p:sp>
      <p:sp>
        <p:nvSpPr>
          <p:cNvPr id="26" name="Obdélník 25">
            <a:extLst>
              <a:ext uri="{FF2B5EF4-FFF2-40B4-BE49-F238E27FC236}">
                <a16:creationId xmlns:a16="http://schemas.microsoft.com/office/drawing/2014/main" id="{EFD72F96-B8F5-45D4-97C0-07A2107D73F0}"/>
              </a:ext>
            </a:extLst>
          </p:cNvPr>
          <p:cNvSpPr/>
          <p:nvPr/>
        </p:nvSpPr>
        <p:spPr>
          <a:xfrm>
            <a:off x="1377436" y="597046"/>
            <a:ext cx="3244806" cy="1277608"/>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Ovál 68">
            <a:extLst>
              <a:ext uri="{FF2B5EF4-FFF2-40B4-BE49-F238E27FC236}">
                <a16:creationId xmlns:a16="http://schemas.microsoft.com/office/drawing/2014/main" id="{A1272DC4-8E4A-46E9-A32E-3AE8B9D02F7A}"/>
              </a:ext>
            </a:extLst>
          </p:cNvPr>
          <p:cNvSpPr/>
          <p:nvPr/>
        </p:nvSpPr>
        <p:spPr>
          <a:xfrm>
            <a:off x="5456515" y="254126"/>
            <a:ext cx="1284233" cy="674735"/>
          </a:xfrm>
          <a:prstGeom prst="ellipse">
            <a:avLst/>
          </a:prstGeom>
          <a:solidFill>
            <a:schemeClr val="bg1">
              <a:lumMod val="85000"/>
            </a:schemeClr>
          </a:solidFill>
          <a:ln>
            <a:solidFill>
              <a:srgbClr val="E3E3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b="1" dirty="0" err="1">
                <a:solidFill>
                  <a:schemeClr val="tx1"/>
                </a:solidFill>
              </a:rPr>
              <a:t>Degradation</a:t>
            </a:r>
            <a:endParaRPr lang="en-US" sz="1100" b="1" dirty="0">
              <a:solidFill>
                <a:schemeClr val="tx1"/>
              </a:solidFill>
            </a:endParaRPr>
          </a:p>
        </p:txBody>
      </p:sp>
      <p:sp>
        <p:nvSpPr>
          <p:cNvPr id="71" name="Šipka: doprava 70">
            <a:extLst>
              <a:ext uri="{FF2B5EF4-FFF2-40B4-BE49-F238E27FC236}">
                <a16:creationId xmlns:a16="http://schemas.microsoft.com/office/drawing/2014/main" id="{4EA12232-41BE-4EE8-A446-F0CF22286751}"/>
              </a:ext>
            </a:extLst>
          </p:cNvPr>
          <p:cNvSpPr/>
          <p:nvPr/>
        </p:nvSpPr>
        <p:spPr>
          <a:xfrm rot="5217909">
            <a:off x="4259916" y="1836840"/>
            <a:ext cx="1366516" cy="178543"/>
          </a:xfrm>
          <a:prstGeom prst="right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ál 69">
            <a:extLst>
              <a:ext uri="{FF2B5EF4-FFF2-40B4-BE49-F238E27FC236}">
                <a16:creationId xmlns:a16="http://schemas.microsoft.com/office/drawing/2014/main" id="{87A32158-2947-4BCC-B59A-C02991F093AE}"/>
              </a:ext>
            </a:extLst>
          </p:cNvPr>
          <p:cNvSpPr/>
          <p:nvPr/>
        </p:nvSpPr>
        <p:spPr>
          <a:xfrm>
            <a:off x="4219206" y="715132"/>
            <a:ext cx="1284233" cy="674735"/>
          </a:xfrm>
          <a:prstGeom prst="ellipse">
            <a:avLst/>
          </a:prstGeom>
          <a:solidFill>
            <a:schemeClr val="accent4">
              <a:lumMod val="40000"/>
              <a:lumOff val="60000"/>
            </a:schemeClr>
          </a:solidFill>
          <a:ln>
            <a:solidFill>
              <a:srgbClr val="E3E3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1" dirty="0">
              <a:solidFill>
                <a:schemeClr val="tx1"/>
              </a:solidFill>
            </a:endParaRPr>
          </a:p>
        </p:txBody>
      </p:sp>
      <p:sp>
        <p:nvSpPr>
          <p:cNvPr id="33" name="TextovéPole 32">
            <a:extLst>
              <a:ext uri="{FF2B5EF4-FFF2-40B4-BE49-F238E27FC236}">
                <a16:creationId xmlns:a16="http://schemas.microsoft.com/office/drawing/2014/main" id="{F1D93BE6-5804-4003-954D-AB74C6138B83}"/>
              </a:ext>
            </a:extLst>
          </p:cNvPr>
          <p:cNvSpPr txBox="1"/>
          <p:nvPr/>
        </p:nvSpPr>
        <p:spPr>
          <a:xfrm>
            <a:off x="4338013" y="833606"/>
            <a:ext cx="1063112" cy="430887"/>
          </a:xfrm>
          <a:prstGeom prst="rect">
            <a:avLst/>
          </a:prstGeom>
          <a:noFill/>
        </p:spPr>
        <p:txBody>
          <a:bodyPr wrap="none" rtlCol="0">
            <a:spAutoFit/>
          </a:bodyPr>
          <a:lstStyle/>
          <a:p>
            <a:r>
              <a:rPr lang="cs-CZ" sz="1100" b="1" dirty="0" err="1"/>
              <a:t>Kalikrein</a:t>
            </a:r>
            <a:r>
              <a:rPr lang="cs-CZ" sz="1100" b="1" dirty="0"/>
              <a:t>-kinin </a:t>
            </a:r>
          </a:p>
          <a:p>
            <a:pPr algn="ctr"/>
            <a:r>
              <a:rPr lang="cs-CZ" sz="1100" b="1" dirty="0" err="1"/>
              <a:t>system</a:t>
            </a:r>
            <a:endParaRPr lang="en-US" sz="1100" b="1" dirty="0"/>
          </a:p>
        </p:txBody>
      </p:sp>
      <p:sp>
        <p:nvSpPr>
          <p:cNvPr id="72" name="Obdélník 71">
            <a:extLst>
              <a:ext uri="{FF2B5EF4-FFF2-40B4-BE49-F238E27FC236}">
                <a16:creationId xmlns:a16="http://schemas.microsoft.com/office/drawing/2014/main" id="{1C751E77-0E64-4729-9CE9-528E2562BF47}"/>
              </a:ext>
            </a:extLst>
          </p:cNvPr>
          <p:cNvSpPr/>
          <p:nvPr/>
        </p:nvSpPr>
        <p:spPr>
          <a:xfrm>
            <a:off x="3592078" y="1796892"/>
            <a:ext cx="627128" cy="363446"/>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Šipka: doprava 24">
            <a:extLst>
              <a:ext uri="{FF2B5EF4-FFF2-40B4-BE49-F238E27FC236}">
                <a16:creationId xmlns:a16="http://schemas.microsoft.com/office/drawing/2014/main" id="{9F94A704-8C04-4777-9EA6-58AC867E1CDD}"/>
              </a:ext>
            </a:extLst>
          </p:cNvPr>
          <p:cNvSpPr/>
          <p:nvPr/>
        </p:nvSpPr>
        <p:spPr>
          <a:xfrm rot="14031926">
            <a:off x="2973503" y="1798698"/>
            <a:ext cx="2190805" cy="155385"/>
          </a:xfrm>
          <a:prstGeom prst="rightArrow">
            <a:avLst>
              <a:gd name="adj1" fmla="val 56883"/>
              <a:gd name="adj2" fmla="val 5000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ál 56">
            <a:extLst>
              <a:ext uri="{FF2B5EF4-FFF2-40B4-BE49-F238E27FC236}">
                <a16:creationId xmlns:a16="http://schemas.microsoft.com/office/drawing/2014/main" id="{3C696F53-1579-431F-9A9F-82DE4C2233F2}"/>
              </a:ext>
            </a:extLst>
          </p:cNvPr>
          <p:cNvSpPr/>
          <p:nvPr/>
        </p:nvSpPr>
        <p:spPr>
          <a:xfrm>
            <a:off x="4451742" y="2598207"/>
            <a:ext cx="1172321" cy="674735"/>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b="1" dirty="0"/>
              <a:t>Bradykinin</a:t>
            </a:r>
            <a:endParaRPr lang="en-US" sz="1100" b="1" dirty="0"/>
          </a:p>
        </p:txBody>
      </p:sp>
      <p:pic>
        <p:nvPicPr>
          <p:cNvPr id="24" name="Obrázek 23">
            <a:extLst>
              <a:ext uri="{FF2B5EF4-FFF2-40B4-BE49-F238E27FC236}">
                <a16:creationId xmlns:a16="http://schemas.microsoft.com/office/drawing/2014/main" id="{8D8FF9EF-0306-4E36-97F1-4D96D0328C1A}"/>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451798" y="89740"/>
            <a:ext cx="2673617" cy="906059"/>
          </a:xfrm>
          <a:prstGeom prst="rect">
            <a:avLst/>
          </a:prstGeom>
        </p:spPr>
      </p:pic>
      <p:grpSp>
        <p:nvGrpSpPr>
          <p:cNvPr id="37" name="Skupina 36">
            <a:extLst>
              <a:ext uri="{FF2B5EF4-FFF2-40B4-BE49-F238E27FC236}">
                <a16:creationId xmlns:a16="http://schemas.microsoft.com/office/drawing/2014/main" id="{B90D9F13-50AA-43C7-A917-F479E1BEFCB5}"/>
              </a:ext>
            </a:extLst>
          </p:cNvPr>
          <p:cNvGrpSpPr/>
          <p:nvPr/>
        </p:nvGrpSpPr>
        <p:grpSpPr>
          <a:xfrm>
            <a:off x="58495" y="189000"/>
            <a:ext cx="3318131" cy="1553278"/>
            <a:chOff x="11821" y="591493"/>
            <a:chExt cx="3099789" cy="1311502"/>
          </a:xfrm>
        </p:grpSpPr>
        <p:pic>
          <p:nvPicPr>
            <p:cNvPr id="35" name="Obrázek 34">
              <a:extLst>
                <a:ext uri="{FF2B5EF4-FFF2-40B4-BE49-F238E27FC236}">
                  <a16:creationId xmlns:a16="http://schemas.microsoft.com/office/drawing/2014/main" id="{F73BE4D7-2DE7-427B-B251-7CDC1333A3E7}"/>
                </a:ext>
              </a:extLst>
            </p:cNvPr>
            <p:cNvPicPr>
              <a:picLocks noChangeAspect="1"/>
            </p:cNvPicPr>
            <p:nvPr/>
          </p:nvPicPr>
          <p:blipFill rotWithShape="1">
            <a:blip r:embed="rId5">
              <a:clrChange>
                <a:clrFrom>
                  <a:srgbClr val="FFFFFF"/>
                </a:clrFrom>
                <a:clrTo>
                  <a:srgbClr val="FFFFFF">
                    <a:alpha val="0"/>
                  </a:srgbClr>
                </a:clrTo>
              </a:clrChange>
            </a:blip>
            <a:srcRect l="17407"/>
            <a:stretch/>
          </p:blipFill>
          <p:spPr>
            <a:xfrm>
              <a:off x="11821" y="591493"/>
              <a:ext cx="3099789" cy="1311502"/>
            </a:xfrm>
            <a:prstGeom prst="rect">
              <a:avLst/>
            </a:prstGeom>
          </p:spPr>
        </p:pic>
        <p:sp>
          <p:nvSpPr>
            <p:cNvPr id="36" name="Obdélník 35">
              <a:extLst>
                <a:ext uri="{FF2B5EF4-FFF2-40B4-BE49-F238E27FC236}">
                  <a16:creationId xmlns:a16="http://schemas.microsoft.com/office/drawing/2014/main" id="{BB444D37-A958-408F-8DC8-83E2456D5C27}"/>
                </a:ext>
              </a:extLst>
            </p:cNvPr>
            <p:cNvSpPr/>
            <p:nvPr/>
          </p:nvSpPr>
          <p:spPr>
            <a:xfrm>
              <a:off x="11821" y="1184127"/>
              <a:ext cx="646402" cy="433658"/>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6" name="Šipka: doprava 75">
            <a:extLst>
              <a:ext uri="{FF2B5EF4-FFF2-40B4-BE49-F238E27FC236}">
                <a16:creationId xmlns:a16="http://schemas.microsoft.com/office/drawing/2014/main" id="{668098A2-26B6-43A9-AE42-EBB379C906AC}"/>
              </a:ext>
            </a:extLst>
          </p:cNvPr>
          <p:cNvSpPr/>
          <p:nvPr/>
        </p:nvSpPr>
        <p:spPr>
          <a:xfrm rot="17348909">
            <a:off x="4600125" y="1722688"/>
            <a:ext cx="1846269" cy="56325"/>
          </a:xfrm>
          <a:prstGeom prst="right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ál 33">
            <a:extLst>
              <a:ext uri="{FF2B5EF4-FFF2-40B4-BE49-F238E27FC236}">
                <a16:creationId xmlns:a16="http://schemas.microsoft.com/office/drawing/2014/main" id="{14E3008E-F1AB-431D-B509-74398C21A720}"/>
              </a:ext>
            </a:extLst>
          </p:cNvPr>
          <p:cNvSpPr/>
          <p:nvPr/>
        </p:nvSpPr>
        <p:spPr>
          <a:xfrm>
            <a:off x="5202314" y="1574122"/>
            <a:ext cx="587376" cy="341962"/>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cs-CZ" sz="1050" dirty="0"/>
              <a:t>ACE</a:t>
            </a:r>
            <a:endParaRPr lang="en-US" sz="1050" dirty="0"/>
          </a:p>
        </p:txBody>
      </p:sp>
      <p:sp>
        <p:nvSpPr>
          <p:cNvPr id="65" name="Obdélník 64">
            <a:extLst>
              <a:ext uri="{FF2B5EF4-FFF2-40B4-BE49-F238E27FC236}">
                <a16:creationId xmlns:a16="http://schemas.microsoft.com/office/drawing/2014/main" id="{51C3F87B-1179-42E1-BADA-B70B58977A15}"/>
              </a:ext>
            </a:extLst>
          </p:cNvPr>
          <p:cNvSpPr/>
          <p:nvPr/>
        </p:nvSpPr>
        <p:spPr>
          <a:xfrm rot="21110366">
            <a:off x="4321352" y="3847907"/>
            <a:ext cx="686269" cy="830997"/>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Vývojový diagram: uložená data 8">
            <a:extLst>
              <a:ext uri="{FF2B5EF4-FFF2-40B4-BE49-F238E27FC236}">
                <a16:creationId xmlns:a16="http://schemas.microsoft.com/office/drawing/2014/main" id="{2700A164-BC6A-4C4F-838B-BFFEE25CC6CF}"/>
              </a:ext>
            </a:extLst>
          </p:cNvPr>
          <p:cNvSpPr/>
          <p:nvPr/>
        </p:nvSpPr>
        <p:spPr>
          <a:xfrm rot="16200000">
            <a:off x="4724636" y="3075775"/>
            <a:ext cx="670885" cy="873038"/>
          </a:xfrm>
          <a:prstGeom prst="flowChartOnlineStorag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ovéPole 44">
            <a:extLst>
              <a:ext uri="{FF2B5EF4-FFF2-40B4-BE49-F238E27FC236}">
                <a16:creationId xmlns:a16="http://schemas.microsoft.com/office/drawing/2014/main" id="{B6CA8FC0-6312-4EAE-B7EA-2082BF25A9A3}"/>
              </a:ext>
            </a:extLst>
          </p:cNvPr>
          <p:cNvSpPr txBox="1"/>
          <p:nvPr/>
        </p:nvSpPr>
        <p:spPr>
          <a:xfrm>
            <a:off x="4674116" y="3339951"/>
            <a:ext cx="816140" cy="430887"/>
          </a:xfrm>
          <a:prstGeom prst="rect">
            <a:avLst/>
          </a:prstGeom>
          <a:solidFill>
            <a:srgbClr val="FF0000"/>
          </a:solidFill>
        </p:spPr>
        <p:txBody>
          <a:bodyPr wrap="square" rtlCol="0">
            <a:spAutoFit/>
          </a:bodyPr>
          <a:lstStyle/>
          <a:p>
            <a:pPr algn="ctr"/>
            <a:r>
              <a:rPr lang="cs-CZ" sz="1100" dirty="0">
                <a:solidFill>
                  <a:schemeClr val="bg1"/>
                </a:solidFill>
              </a:rPr>
              <a:t>Bradykinin </a:t>
            </a:r>
            <a:r>
              <a:rPr lang="cs-CZ" sz="1100" dirty="0" err="1">
                <a:solidFill>
                  <a:schemeClr val="bg1"/>
                </a:solidFill>
              </a:rPr>
              <a:t>receptors</a:t>
            </a:r>
            <a:endParaRPr lang="cs-CZ" sz="1100" dirty="0">
              <a:solidFill>
                <a:schemeClr val="bg1"/>
              </a:solidFill>
            </a:endParaRPr>
          </a:p>
        </p:txBody>
      </p:sp>
      <p:sp>
        <p:nvSpPr>
          <p:cNvPr id="55" name="Šipka: dolů 54">
            <a:extLst>
              <a:ext uri="{FF2B5EF4-FFF2-40B4-BE49-F238E27FC236}">
                <a16:creationId xmlns:a16="http://schemas.microsoft.com/office/drawing/2014/main" id="{52F492D5-058E-48F3-A0CE-6D0874D67CC7}"/>
              </a:ext>
            </a:extLst>
          </p:cNvPr>
          <p:cNvSpPr/>
          <p:nvPr/>
        </p:nvSpPr>
        <p:spPr>
          <a:xfrm>
            <a:off x="5678503" y="3974264"/>
            <a:ext cx="204493" cy="562448"/>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Šipka: zahnutá doleva 16">
            <a:extLst>
              <a:ext uri="{FF2B5EF4-FFF2-40B4-BE49-F238E27FC236}">
                <a16:creationId xmlns:a16="http://schemas.microsoft.com/office/drawing/2014/main" id="{A18F16A3-EC51-4DB1-AE86-6384B7EFAB00}"/>
              </a:ext>
            </a:extLst>
          </p:cNvPr>
          <p:cNvSpPr/>
          <p:nvPr/>
        </p:nvSpPr>
        <p:spPr>
          <a:xfrm rot="6140503">
            <a:off x="5108511" y="3787534"/>
            <a:ext cx="402474" cy="620177"/>
          </a:xfrm>
          <a:prstGeom prst="curvedLeft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8" name="Ovál 67">
            <a:extLst>
              <a:ext uri="{FF2B5EF4-FFF2-40B4-BE49-F238E27FC236}">
                <a16:creationId xmlns:a16="http://schemas.microsoft.com/office/drawing/2014/main" id="{F9FAE4F0-482F-43C8-A0E8-B64C4E0D295B}"/>
              </a:ext>
            </a:extLst>
          </p:cNvPr>
          <p:cNvSpPr/>
          <p:nvPr/>
        </p:nvSpPr>
        <p:spPr>
          <a:xfrm>
            <a:off x="6398519" y="2107302"/>
            <a:ext cx="599351" cy="276999"/>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dirty="0"/>
              <a:t>ACE</a:t>
            </a:r>
            <a:endParaRPr lang="en-US" sz="1100" dirty="0"/>
          </a:p>
        </p:txBody>
      </p:sp>
      <p:cxnSp>
        <p:nvCxnSpPr>
          <p:cNvPr id="73" name="Přímá spojnice se šipkou 72">
            <a:extLst>
              <a:ext uri="{FF2B5EF4-FFF2-40B4-BE49-F238E27FC236}">
                <a16:creationId xmlns:a16="http://schemas.microsoft.com/office/drawing/2014/main" id="{D1ADB427-2DE9-41AE-A0BB-EF0ECE582532}"/>
              </a:ext>
            </a:extLst>
          </p:cNvPr>
          <p:cNvCxnSpPr/>
          <p:nvPr/>
        </p:nvCxnSpPr>
        <p:spPr>
          <a:xfrm>
            <a:off x="6382235" y="1857147"/>
            <a:ext cx="0" cy="70038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3372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fade">
                                      <p:cBhvr>
                                        <p:cTn id="15"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16718D-5F48-4281-832E-80EB31DE5071}"/>
              </a:ext>
            </a:extLst>
          </p:cNvPr>
          <p:cNvSpPr>
            <a:spLocks noGrp="1"/>
          </p:cNvSpPr>
          <p:nvPr>
            <p:ph type="title"/>
          </p:nvPr>
        </p:nvSpPr>
        <p:spPr>
          <a:xfrm>
            <a:off x="580002" y="5034213"/>
            <a:ext cx="11133158" cy="1325563"/>
          </a:xfrm>
        </p:spPr>
        <p:txBody>
          <a:bodyPr>
            <a:noAutofit/>
          </a:bodyPr>
          <a:lstStyle/>
          <a:p>
            <a:r>
              <a:rPr lang="en-US" sz="1800" dirty="0"/>
              <a:t>The upregulation of hyaluronan synthases and downregulation of hyaluronidases combined with the BK-induced hyperpermeability of the lung microvasculature leads to the formation of a HA-hydrogel that inhibits gas exchange in the alveoli of COVID-19 </a:t>
            </a:r>
            <a:r>
              <a:rPr lang="en-US" sz="1800" dirty="0" err="1"/>
              <a:t>patie</a:t>
            </a:r>
            <a:endParaRPr lang="en-US" sz="1800" dirty="0"/>
          </a:p>
        </p:txBody>
      </p:sp>
      <p:pic>
        <p:nvPicPr>
          <p:cNvPr id="4" name="Obrázek 3">
            <a:extLst>
              <a:ext uri="{FF2B5EF4-FFF2-40B4-BE49-F238E27FC236}">
                <a16:creationId xmlns:a16="http://schemas.microsoft.com/office/drawing/2014/main" id="{7D9E6802-4094-419B-89F9-CFDF6BFF8DCB}"/>
              </a:ext>
            </a:extLst>
          </p:cNvPr>
          <p:cNvPicPr>
            <a:picLocks noChangeAspect="1"/>
          </p:cNvPicPr>
          <p:nvPr/>
        </p:nvPicPr>
        <p:blipFill>
          <a:blip r:embed="rId3"/>
          <a:stretch>
            <a:fillRect/>
          </a:stretch>
        </p:blipFill>
        <p:spPr>
          <a:xfrm>
            <a:off x="0" y="498224"/>
            <a:ext cx="11713160" cy="4036381"/>
          </a:xfrm>
          <a:prstGeom prst="rect">
            <a:avLst/>
          </a:prstGeom>
        </p:spPr>
      </p:pic>
      <p:sp>
        <p:nvSpPr>
          <p:cNvPr id="5" name="TextovéPole 4">
            <a:extLst>
              <a:ext uri="{FF2B5EF4-FFF2-40B4-BE49-F238E27FC236}">
                <a16:creationId xmlns:a16="http://schemas.microsoft.com/office/drawing/2014/main" id="{01AC807E-027E-4E63-B045-9C9FA2DC4702}"/>
              </a:ext>
            </a:extLst>
          </p:cNvPr>
          <p:cNvSpPr txBox="1"/>
          <p:nvPr/>
        </p:nvSpPr>
        <p:spPr>
          <a:xfrm>
            <a:off x="7722159" y="6488668"/>
            <a:ext cx="4364143" cy="369332"/>
          </a:xfrm>
          <a:prstGeom prst="rect">
            <a:avLst/>
          </a:prstGeom>
          <a:noFill/>
        </p:spPr>
        <p:txBody>
          <a:bodyPr wrap="none" rtlCol="0">
            <a:spAutoFit/>
          </a:bodyPr>
          <a:lstStyle/>
          <a:p>
            <a:r>
              <a:rPr lang="pt-BR" dirty="0"/>
              <a:t>DOI: https://elifesciences.org/articles/59177</a:t>
            </a:r>
            <a:endParaRPr lang="en-US" dirty="0"/>
          </a:p>
        </p:txBody>
      </p:sp>
    </p:spTree>
    <p:extLst>
      <p:ext uri="{BB962C8B-B14F-4D97-AF65-F5344CB8AC3E}">
        <p14:creationId xmlns:p14="http://schemas.microsoft.com/office/powerpoint/2010/main" val="1821885638"/>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AA830DD-0B7A-43B7-A294-4A479B3D8C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355" y="16715"/>
            <a:ext cx="8251268" cy="6693841"/>
          </a:xfrm>
          <a:prstGeom prst="rect">
            <a:avLst/>
          </a:prstGeom>
          <a:noFill/>
          <a:extLst>
            <a:ext uri="{909E8E84-426E-40DD-AFC4-6F175D3DCCD1}">
              <a14:hiddenFill xmlns:a14="http://schemas.microsoft.com/office/drawing/2010/main">
                <a:solidFill>
                  <a:srgbClr val="FFFFFF"/>
                </a:solidFill>
              </a14:hiddenFill>
            </a:ext>
          </a:extLst>
        </p:spPr>
      </p:pic>
      <p:sp>
        <p:nvSpPr>
          <p:cNvPr id="5" name="Ovál 4">
            <a:extLst>
              <a:ext uri="{FF2B5EF4-FFF2-40B4-BE49-F238E27FC236}">
                <a16:creationId xmlns:a16="http://schemas.microsoft.com/office/drawing/2014/main" id="{A9780EE6-02BF-417F-82A7-9A9C5D45E9A7}"/>
              </a:ext>
            </a:extLst>
          </p:cNvPr>
          <p:cNvSpPr/>
          <p:nvPr/>
        </p:nvSpPr>
        <p:spPr>
          <a:xfrm>
            <a:off x="7135148" y="166212"/>
            <a:ext cx="1836892" cy="943249"/>
          </a:xfrm>
          <a:prstGeom prst="ellipse">
            <a:avLst/>
          </a:prstGeom>
          <a:solidFill>
            <a:srgbClr val="CCE2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ovéPole 3">
            <a:extLst>
              <a:ext uri="{FF2B5EF4-FFF2-40B4-BE49-F238E27FC236}">
                <a16:creationId xmlns:a16="http://schemas.microsoft.com/office/drawing/2014/main" id="{69816117-6FB5-4C80-B582-90622CB171F0}"/>
              </a:ext>
            </a:extLst>
          </p:cNvPr>
          <p:cNvSpPr txBox="1"/>
          <p:nvPr/>
        </p:nvSpPr>
        <p:spPr>
          <a:xfrm>
            <a:off x="7539238" y="344436"/>
            <a:ext cx="1086195" cy="646331"/>
          </a:xfrm>
          <a:prstGeom prst="rect">
            <a:avLst/>
          </a:prstGeom>
          <a:solidFill>
            <a:srgbClr val="CCE2F8"/>
          </a:solidFill>
        </p:spPr>
        <p:txBody>
          <a:bodyPr wrap="none" rtlCol="0">
            <a:spAutoFit/>
          </a:bodyPr>
          <a:lstStyle/>
          <a:p>
            <a:pPr algn="ctr"/>
            <a:r>
              <a:rPr lang="cs-CZ" sz="1200" dirty="0"/>
              <a:t>Poškození plic </a:t>
            </a:r>
          </a:p>
          <a:p>
            <a:pPr algn="ctr"/>
            <a:r>
              <a:rPr lang="cs-CZ" sz="1200" dirty="0"/>
              <a:t>např. infekcí,</a:t>
            </a:r>
          </a:p>
          <a:p>
            <a:pPr algn="ctr"/>
            <a:r>
              <a:rPr lang="cs-CZ" sz="1200" dirty="0"/>
              <a:t>Sepse</a:t>
            </a:r>
            <a:endParaRPr lang="en-US" sz="1200" dirty="0"/>
          </a:p>
        </p:txBody>
      </p:sp>
      <p:sp>
        <p:nvSpPr>
          <p:cNvPr id="7" name="TextovéPole 6">
            <a:extLst>
              <a:ext uri="{FF2B5EF4-FFF2-40B4-BE49-F238E27FC236}">
                <a16:creationId xmlns:a16="http://schemas.microsoft.com/office/drawing/2014/main" id="{DD04B1A0-CA56-43C3-94D7-BCA3D8B59212}"/>
              </a:ext>
            </a:extLst>
          </p:cNvPr>
          <p:cNvSpPr txBox="1"/>
          <p:nvPr/>
        </p:nvSpPr>
        <p:spPr>
          <a:xfrm>
            <a:off x="7321268" y="4526464"/>
            <a:ext cx="1399922" cy="1015663"/>
          </a:xfrm>
          <a:prstGeom prst="rect">
            <a:avLst/>
          </a:prstGeom>
          <a:solidFill>
            <a:srgbClr val="F9DFCB"/>
          </a:solidFill>
        </p:spPr>
        <p:txBody>
          <a:bodyPr wrap="square" rtlCol="0">
            <a:spAutoFit/>
          </a:bodyPr>
          <a:lstStyle/>
          <a:p>
            <a:pPr algn="ctr"/>
            <a:r>
              <a:rPr lang="cs-CZ" sz="1200" dirty="0" err="1"/>
              <a:t>prooxidační</a:t>
            </a:r>
            <a:r>
              <a:rPr lang="cs-CZ" sz="1200" dirty="0"/>
              <a:t>, prozánětlivý, vazokonstrikce, prosakování cév, </a:t>
            </a:r>
            <a:r>
              <a:rPr lang="cs-CZ" sz="1200" dirty="0" err="1"/>
              <a:t>profibrotický</a:t>
            </a:r>
            <a:endParaRPr lang="cs-CZ" sz="1200" dirty="0"/>
          </a:p>
        </p:txBody>
      </p:sp>
      <p:sp>
        <p:nvSpPr>
          <p:cNvPr id="10" name="TextovéPole 9">
            <a:extLst>
              <a:ext uri="{FF2B5EF4-FFF2-40B4-BE49-F238E27FC236}">
                <a16:creationId xmlns:a16="http://schemas.microsoft.com/office/drawing/2014/main" id="{6A472FD8-B53E-4910-A3B9-092940818217}"/>
              </a:ext>
            </a:extLst>
          </p:cNvPr>
          <p:cNvSpPr txBox="1"/>
          <p:nvPr/>
        </p:nvSpPr>
        <p:spPr>
          <a:xfrm>
            <a:off x="7293541" y="4551296"/>
            <a:ext cx="1399922" cy="1015663"/>
          </a:xfrm>
          <a:prstGeom prst="rect">
            <a:avLst/>
          </a:prstGeom>
          <a:solidFill>
            <a:srgbClr val="F9DFCB"/>
          </a:solidFill>
        </p:spPr>
        <p:txBody>
          <a:bodyPr wrap="square" rtlCol="0">
            <a:spAutoFit/>
          </a:bodyPr>
          <a:lstStyle/>
          <a:p>
            <a:pPr algn="ctr"/>
            <a:r>
              <a:rPr lang="cs-CZ" sz="1200" dirty="0" err="1"/>
              <a:t>prooxidative</a:t>
            </a:r>
            <a:r>
              <a:rPr lang="cs-CZ" sz="1200" dirty="0"/>
              <a:t>, </a:t>
            </a:r>
            <a:r>
              <a:rPr lang="cs-CZ" sz="1200" dirty="0" err="1"/>
              <a:t>proinflammatory</a:t>
            </a:r>
            <a:r>
              <a:rPr lang="cs-CZ" sz="1200" dirty="0"/>
              <a:t>, </a:t>
            </a:r>
            <a:r>
              <a:rPr lang="cs-CZ" sz="1200" dirty="0" err="1"/>
              <a:t>vasoconstriction</a:t>
            </a:r>
            <a:r>
              <a:rPr lang="cs-CZ" sz="1200" dirty="0"/>
              <a:t>, </a:t>
            </a:r>
            <a:r>
              <a:rPr lang="cs-CZ" sz="1200" dirty="0" err="1"/>
              <a:t>vascular</a:t>
            </a:r>
            <a:r>
              <a:rPr lang="cs-CZ" sz="1200" dirty="0"/>
              <a:t> </a:t>
            </a:r>
            <a:r>
              <a:rPr lang="cs-CZ" sz="1200" dirty="0" err="1"/>
              <a:t>leakage</a:t>
            </a:r>
            <a:r>
              <a:rPr lang="cs-CZ" sz="1200" dirty="0"/>
              <a:t>, </a:t>
            </a:r>
            <a:r>
              <a:rPr lang="cs-CZ" sz="1200" dirty="0" err="1"/>
              <a:t>profibrotic</a:t>
            </a:r>
            <a:endParaRPr lang="cs-CZ" sz="1200" dirty="0"/>
          </a:p>
        </p:txBody>
      </p:sp>
      <p:sp>
        <p:nvSpPr>
          <p:cNvPr id="11" name="TextovéPole 10">
            <a:extLst>
              <a:ext uri="{FF2B5EF4-FFF2-40B4-BE49-F238E27FC236}">
                <a16:creationId xmlns:a16="http://schemas.microsoft.com/office/drawing/2014/main" id="{E2D94849-69CE-46BF-B2D0-03218B523FE4}"/>
              </a:ext>
            </a:extLst>
          </p:cNvPr>
          <p:cNvSpPr txBox="1"/>
          <p:nvPr/>
        </p:nvSpPr>
        <p:spPr>
          <a:xfrm>
            <a:off x="7321268" y="5963829"/>
            <a:ext cx="1399922" cy="276999"/>
          </a:xfrm>
          <a:prstGeom prst="rect">
            <a:avLst/>
          </a:prstGeom>
          <a:solidFill>
            <a:srgbClr val="ECAA88"/>
          </a:solidFill>
        </p:spPr>
        <p:txBody>
          <a:bodyPr wrap="square" rtlCol="0">
            <a:spAutoFit/>
          </a:bodyPr>
          <a:lstStyle/>
          <a:p>
            <a:pPr algn="ctr"/>
            <a:r>
              <a:rPr lang="cs-CZ" sz="1200" dirty="0"/>
              <a:t>Poškození plic</a:t>
            </a:r>
          </a:p>
        </p:txBody>
      </p:sp>
      <p:sp>
        <p:nvSpPr>
          <p:cNvPr id="12" name="TextovéPole 11">
            <a:extLst>
              <a:ext uri="{FF2B5EF4-FFF2-40B4-BE49-F238E27FC236}">
                <a16:creationId xmlns:a16="http://schemas.microsoft.com/office/drawing/2014/main" id="{02F48F79-A2F0-4C84-8B0C-A25C34A9B0DE}"/>
              </a:ext>
            </a:extLst>
          </p:cNvPr>
          <p:cNvSpPr txBox="1"/>
          <p:nvPr/>
        </p:nvSpPr>
        <p:spPr>
          <a:xfrm>
            <a:off x="7293541" y="6024220"/>
            <a:ext cx="1399922" cy="276999"/>
          </a:xfrm>
          <a:prstGeom prst="rect">
            <a:avLst/>
          </a:prstGeom>
          <a:solidFill>
            <a:srgbClr val="ECAA88"/>
          </a:solidFill>
        </p:spPr>
        <p:txBody>
          <a:bodyPr wrap="square" rtlCol="0">
            <a:spAutoFit/>
          </a:bodyPr>
          <a:lstStyle/>
          <a:p>
            <a:pPr algn="ctr"/>
            <a:r>
              <a:rPr lang="cs-CZ" sz="1200" dirty="0" err="1"/>
              <a:t>Lung</a:t>
            </a:r>
            <a:r>
              <a:rPr lang="cs-CZ" sz="1200" dirty="0"/>
              <a:t> </a:t>
            </a:r>
            <a:r>
              <a:rPr lang="cs-CZ" sz="1200" dirty="0" err="1"/>
              <a:t>damage</a:t>
            </a:r>
            <a:endParaRPr lang="cs-CZ" sz="1200" dirty="0"/>
          </a:p>
        </p:txBody>
      </p:sp>
      <p:sp>
        <p:nvSpPr>
          <p:cNvPr id="13" name="TextovéPole 12">
            <a:extLst>
              <a:ext uri="{FF2B5EF4-FFF2-40B4-BE49-F238E27FC236}">
                <a16:creationId xmlns:a16="http://schemas.microsoft.com/office/drawing/2014/main" id="{6A43882B-1C4F-4639-AC5E-B350D0E68D33}"/>
              </a:ext>
            </a:extLst>
          </p:cNvPr>
          <p:cNvSpPr txBox="1"/>
          <p:nvPr/>
        </p:nvSpPr>
        <p:spPr>
          <a:xfrm>
            <a:off x="7395646" y="319308"/>
            <a:ext cx="1321025" cy="646331"/>
          </a:xfrm>
          <a:prstGeom prst="rect">
            <a:avLst/>
          </a:prstGeom>
          <a:solidFill>
            <a:srgbClr val="CCE2F8"/>
          </a:solidFill>
        </p:spPr>
        <p:txBody>
          <a:bodyPr wrap="square" rtlCol="0">
            <a:spAutoFit/>
          </a:bodyPr>
          <a:lstStyle/>
          <a:p>
            <a:pPr algn="ctr"/>
            <a:r>
              <a:rPr lang="en-US" sz="1200" dirty="0"/>
              <a:t>Lung damage e.g. through infection</a:t>
            </a:r>
            <a:r>
              <a:rPr lang="cs-CZ" sz="1200" dirty="0"/>
              <a:t>, S</a:t>
            </a:r>
            <a:r>
              <a:rPr lang="en-US" sz="1200" dirty="0" err="1"/>
              <a:t>epsis</a:t>
            </a:r>
            <a:endParaRPr lang="en-US" sz="1200" dirty="0"/>
          </a:p>
        </p:txBody>
      </p:sp>
      <p:sp>
        <p:nvSpPr>
          <p:cNvPr id="14" name="TextovéPole 13">
            <a:extLst>
              <a:ext uri="{FF2B5EF4-FFF2-40B4-BE49-F238E27FC236}">
                <a16:creationId xmlns:a16="http://schemas.microsoft.com/office/drawing/2014/main" id="{6B535E80-6B9C-48D4-A249-D6D18B83A8FD}"/>
              </a:ext>
            </a:extLst>
          </p:cNvPr>
          <p:cNvSpPr txBox="1"/>
          <p:nvPr/>
        </p:nvSpPr>
        <p:spPr>
          <a:xfrm>
            <a:off x="7431185" y="1366048"/>
            <a:ext cx="1194248" cy="461665"/>
          </a:xfrm>
          <a:prstGeom prst="rect">
            <a:avLst/>
          </a:prstGeom>
          <a:solidFill>
            <a:srgbClr val="F9DFCB"/>
          </a:solidFill>
        </p:spPr>
        <p:txBody>
          <a:bodyPr wrap="square" rtlCol="0">
            <a:spAutoFit/>
          </a:bodyPr>
          <a:lstStyle/>
          <a:p>
            <a:pPr algn="ctr"/>
            <a:r>
              <a:rPr lang="cs-CZ" sz="1200" dirty="0"/>
              <a:t>Angiotenzin I</a:t>
            </a:r>
          </a:p>
          <a:p>
            <a:pPr algn="ctr"/>
            <a:r>
              <a:rPr lang="cs-CZ" sz="1200" dirty="0"/>
              <a:t>(</a:t>
            </a:r>
            <a:r>
              <a:rPr lang="cs-CZ" sz="1200" dirty="0" err="1"/>
              <a:t>Ang</a:t>
            </a:r>
            <a:r>
              <a:rPr lang="cs-CZ" sz="1200" dirty="0"/>
              <a:t> 1-10)</a:t>
            </a:r>
          </a:p>
        </p:txBody>
      </p:sp>
      <p:sp>
        <p:nvSpPr>
          <p:cNvPr id="15" name="TextovéPole 14">
            <a:extLst>
              <a:ext uri="{FF2B5EF4-FFF2-40B4-BE49-F238E27FC236}">
                <a16:creationId xmlns:a16="http://schemas.microsoft.com/office/drawing/2014/main" id="{C9C22F2D-EA6B-47D5-AFE3-AFAB2F365664}"/>
              </a:ext>
            </a:extLst>
          </p:cNvPr>
          <p:cNvSpPr txBox="1"/>
          <p:nvPr/>
        </p:nvSpPr>
        <p:spPr>
          <a:xfrm>
            <a:off x="7423093" y="2459502"/>
            <a:ext cx="1194248" cy="461665"/>
          </a:xfrm>
          <a:prstGeom prst="rect">
            <a:avLst/>
          </a:prstGeom>
          <a:solidFill>
            <a:srgbClr val="F9DFCB"/>
          </a:solidFill>
        </p:spPr>
        <p:txBody>
          <a:bodyPr wrap="square" rtlCol="0">
            <a:spAutoFit/>
          </a:bodyPr>
          <a:lstStyle/>
          <a:p>
            <a:pPr algn="ctr"/>
            <a:r>
              <a:rPr lang="cs-CZ" sz="1200" dirty="0"/>
              <a:t>Angiotenzin II</a:t>
            </a:r>
          </a:p>
          <a:p>
            <a:pPr algn="ctr"/>
            <a:r>
              <a:rPr lang="cs-CZ" sz="1200" dirty="0"/>
              <a:t>(</a:t>
            </a:r>
            <a:r>
              <a:rPr lang="cs-CZ" sz="1200" dirty="0" err="1"/>
              <a:t>Ang</a:t>
            </a:r>
            <a:r>
              <a:rPr lang="cs-CZ" sz="1200" dirty="0"/>
              <a:t> 1-8)</a:t>
            </a:r>
          </a:p>
        </p:txBody>
      </p:sp>
      <p:sp>
        <p:nvSpPr>
          <p:cNvPr id="16" name="TextovéPole 15">
            <a:extLst>
              <a:ext uri="{FF2B5EF4-FFF2-40B4-BE49-F238E27FC236}">
                <a16:creationId xmlns:a16="http://schemas.microsoft.com/office/drawing/2014/main" id="{497A897D-5BE8-444D-B5EE-B226FBBFA950}"/>
              </a:ext>
            </a:extLst>
          </p:cNvPr>
          <p:cNvSpPr txBox="1"/>
          <p:nvPr/>
        </p:nvSpPr>
        <p:spPr>
          <a:xfrm>
            <a:off x="7423093" y="1395482"/>
            <a:ext cx="1194248" cy="461665"/>
          </a:xfrm>
          <a:prstGeom prst="rect">
            <a:avLst/>
          </a:prstGeom>
          <a:solidFill>
            <a:srgbClr val="F9DFCB"/>
          </a:solidFill>
        </p:spPr>
        <p:txBody>
          <a:bodyPr wrap="square" rtlCol="0">
            <a:spAutoFit/>
          </a:bodyPr>
          <a:lstStyle/>
          <a:p>
            <a:pPr algn="ctr"/>
            <a:r>
              <a:rPr lang="cs-CZ" sz="1200" dirty="0"/>
              <a:t>Angiotensin I</a:t>
            </a:r>
          </a:p>
          <a:p>
            <a:pPr algn="ctr"/>
            <a:r>
              <a:rPr lang="cs-CZ" sz="1200" dirty="0"/>
              <a:t>(</a:t>
            </a:r>
            <a:r>
              <a:rPr lang="cs-CZ" sz="1200" dirty="0" err="1"/>
              <a:t>Ang</a:t>
            </a:r>
            <a:r>
              <a:rPr lang="cs-CZ" sz="1200" dirty="0"/>
              <a:t> 1-10)</a:t>
            </a:r>
          </a:p>
        </p:txBody>
      </p:sp>
      <p:sp>
        <p:nvSpPr>
          <p:cNvPr id="18" name="TextovéPole 17">
            <a:extLst>
              <a:ext uri="{FF2B5EF4-FFF2-40B4-BE49-F238E27FC236}">
                <a16:creationId xmlns:a16="http://schemas.microsoft.com/office/drawing/2014/main" id="{DEC94380-D1BE-4C27-93A1-564753ECA36E}"/>
              </a:ext>
            </a:extLst>
          </p:cNvPr>
          <p:cNvSpPr txBox="1"/>
          <p:nvPr/>
        </p:nvSpPr>
        <p:spPr>
          <a:xfrm>
            <a:off x="5396039" y="6032145"/>
            <a:ext cx="1399922" cy="276999"/>
          </a:xfrm>
          <a:prstGeom prst="rect">
            <a:avLst/>
          </a:prstGeom>
          <a:solidFill>
            <a:srgbClr val="BEE0DF"/>
          </a:solidFill>
          <a:ln>
            <a:solidFill>
              <a:srgbClr val="BEE0DF"/>
            </a:solidFill>
          </a:ln>
        </p:spPr>
        <p:txBody>
          <a:bodyPr wrap="square" rtlCol="0">
            <a:spAutoFit/>
          </a:bodyPr>
          <a:lstStyle/>
          <a:p>
            <a:pPr algn="ctr"/>
            <a:r>
              <a:rPr lang="cs-CZ" sz="1200" dirty="0"/>
              <a:t>Ochrana plic</a:t>
            </a:r>
          </a:p>
        </p:txBody>
      </p:sp>
      <p:sp>
        <p:nvSpPr>
          <p:cNvPr id="19" name="TextovéPole 18">
            <a:extLst>
              <a:ext uri="{FF2B5EF4-FFF2-40B4-BE49-F238E27FC236}">
                <a16:creationId xmlns:a16="http://schemas.microsoft.com/office/drawing/2014/main" id="{90CE5010-7665-4EB0-A000-57450D12D50E}"/>
              </a:ext>
            </a:extLst>
          </p:cNvPr>
          <p:cNvSpPr txBox="1"/>
          <p:nvPr/>
        </p:nvSpPr>
        <p:spPr>
          <a:xfrm>
            <a:off x="5368312" y="6024219"/>
            <a:ext cx="1399922" cy="276999"/>
          </a:xfrm>
          <a:prstGeom prst="rect">
            <a:avLst/>
          </a:prstGeom>
          <a:solidFill>
            <a:srgbClr val="BEE0DF"/>
          </a:solidFill>
          <a:ln>
            <a:solidFill>
              <a:srgbClr val="BEE0DF"/>
            </a:solidFill>
          </a:ln>
        </p:spPr>
        <p:txBody>
          <a:bodyPr wrap="square" rtlCol="0">
            <a:spAutoFit/>
          </a:bodyPr>
          <a:lstStyle/>
          <a:p>
            <a:pPr algn="ctr"/>
            <a:r>
              <a:rPr lang="cs-CZ" sz="1200" dirty="0" err="1"/>
              <a:t>Lung</a:t>
            </a:r>
            <a:r>
              <a:rPr lang="cs-CZ" sz="1200" dirty="0"/>
              <a:t> </a:t>
            </a:r>
            <a:r>
              <a:rPr lang="cs-CZ" sz="1200" dirty="0" err="1"/>
              <a:t>protection</a:t>
            </a:r>
            <a:endParaRPr lang="cs-CZ" sz="1200" dirty="0"/>
          </a:p>
        </p:txBody>
      </p:sp>
      <p:sp>
        <p:nvSpPr>
          <p:cNvPr id="21" name="TextovéPole 20">
            <a:extLst>
              <a:ext uri="{FF2B5EF4-FFF2-40B4-BE49-F238E27FC236}">
                <a16:creationId xmlns:a16="http://schemas.microsoft.com/office/drawing/2014/main" id="{E4D31BB5-2219-4A0B-B2B7-8C3EC1DB2C47}"/>
              </a:ext>
            </a:extLst>
          </p:cNvPr>
          <p:cNvSpPr txBox="1"/>
          <p:nvPr/>
        </p:nvSpPr>
        <p:spPr>
          <a:xfrm>
            <a:off x="5368312" y="4579536"/>
            <a:ext cx="1399922" cy="830997"/>
          </a:xfrm>
          <a:prstGeom prst="rect">
            <a:avLst/>
          </a:prstGeom>
          <a:solidFill>
            <a:srgbClr val="CFE9E7"/>
          </a:solidFill>
        </p:spPr>
        <p:txBody>
          <a:bodyPr wrap="square" rtlCol="0">
            <a:spAutoFit/>
          </a:bodyPr>
          <a:lstStyle/>
          <a:p>
            <a:pPr algn="ctr"/>
            <a:r>
              <a:rPr lang="cs-CZ" sz="1200" dirty="0"/>
              <a:t>antioxidační, protizánětlivý, </a:t>
            </a:r>
            <a:r>
              <a:rPr lang="cs-CZ" sz="1200" dirty="0" err="1"/>
              <a:t>vazodilatační</a:t>
            </a:r>
            <a:r>
              <a:rPr lang="cs-CZ" sz="1200" dirty="0"/>
              <a:t>, </a:t>
            </a:r>
            <a:r>
              <a:rPr lang="cs-CZ" sz="1200" dirty="0" err="1"/>
              <a:t>antifibrotický</a:t>
            </a:r>
            <a:endParaRPr lang="cs-CZ" sz="1200" dirty="0"/>
          </a:p>
        </p:txBody>
      </p:sp>
      <p:sp>
        <p:nvSpPr>
          <p:cNvPr id="22" name="TextovéPole 21">
            <a:extLst>
              <a:ext uri="{FF2B5EF4-FFF2-40B4-BE49-F238E27FC236}">
                <a16:creationId xmlns:a16="http://schemas.microsoft.com/office/drawing/2014/main" id="{9F045858-B3C4-4F5A-B738-495613E95334}"/>
              </a:ext>
            </a:extLst>
          </p:cNvPr>
          <p:cNvSpPr txBox="1"/>
          <p:nvPr/>
        </p:nvSpPr>
        <p:spPr>
          <a:xfrm>
            <a:off x="5368312" y="4591494"/>
            <a:ext cx="1399922" cy="830997"/>
          </a:xfrm>
          <a:prstGeom prst="rect">
            <a:avLst/>
          </a:prstGeom>
          <a:solidFill>
            <a:srgbClr val="CFE9E7"/>
          </a:solidFill>
        </p:spPr>
        <p:txBody>
          <a:bodyPr wrap="square" rtlCol="0">
            <a:spAutoFit/>
          </a:bodyPr>
          <a:lstStyle/>
          <a:p>
            <a:pPr algn="ctr"/>
            <a:r>
              <a:rPr lang="cs-CZ" sz="1200" dirty="0"/>
              <a:t>antioxidant, </a:t>
            </a:r>
          </a:p>
          <a:p>
            <a:pPr algn="ctr"/>
            <a:r>
              <a:rPr lang="cs-CZ" sz="1200" dirty="0"/>
              <a:t>anti-</a:t>
            </a:r>
            <a:r>
              <a:rPr lang="cs-CZ" sz="1200" dirty="0" err="1"/>
              <a:t>inflammatory</a:t>
            </a:r>
            <a:r>
              <a:rPr lang="cs-CZ" sz="1200" dirty="0"/>
              <a:t>, </a:t>
            </a:r>
            <a:r>
              <a:rPr lang="cs-CZ" sz="1200" dirty="0" err="1"/>
              <a:t>vasodilation</a:t>
            </a:r>
            <a:r>
              <a:rPr lang="cs-CZ" sz="1200" dirty="0"/>
              <a:t>, </a:t>
            </a:r>
            <a:r>
              <a:rPr lang="cs-CZ" sz="1200" dirty="0" err="1"/>
              <a:t>antifibrotic</a:t>
            </a:r>
            <a:endParaRPr lang="cs-CZ" sz="1200" dirty="0"/>
          </a:p>
        </p:txBody>
      </p:sp>
      <p:cxnSp>
        <p:nvCxnSpPr>
          <p:cNvPr id="8" name="Přímá spojnice se šipkou 7">
            <a:extLst>
              <a:ext uri="{FF2B5EF4-FFF2-40B4-BE49-F238E27FC236}">
                <a16:creationId xmlns:a16="http://schemas.microsoft.com/office/drawing/2014/main" id="{8E46A70A-154C-4581-B004-272A35882330}"/>
              </a:ext>
            </a:extLst>
          </p:cNvPr>
          <p:cNvCxnSpPr>
            <a:cxnSpLocks/>
          </p:cNvCxnSpPr>
          <p:nvPr/>
        </p:nvCxnSpPr>
        <p:spPr>
          <a:xfrm>
            <a:off x="7993977" y="1109461"/>
            <a:ext cx="0" cy="299926"/>
          </a:xfrm>
          <a:prstGeom prst="straightConnector1">
            <a:avLst/>
          </a:prstGeom>
          <a:ln w="76200">
            <a:solidFill>
              <a:srgbClr val="B6B6B6"/>
            </a:solidFill>
            <a:tailEnd type="triangle"/>
          </a:ln>
        </p:spPr>
        <p:style>
          <a:lnRef idx="1">
            <a:schemeClr val="accent1"/>
          </a:lnRef>
          <a:fillRef idx="0">
            <a:schemeClr val="accent1"/>
          </a:fillRef>
          <a:effectRef idx="0">
            <a:schemeClr val="accent1"/>
          </a:effectRef>
          <a:fontRef idx="minor">
            <a:schemeClr val="tx1"/>
          </a:fontRef>
        </p:style>
      </p:cxnSp>
      <p:sp>
        <p:nvSpPr>
          <p:cNvPr id="41" name="Obdélník 40">
            <a:extLst>
              <a:ext uri="{FF2B5EF4-FFF2-40B4-BE49-F238E27FC236}">
                <a16:creationId xmlns:a16="http://schemas.microsoft.com/office/drawing/2014/main" id="{80EDFF98-0160-48E4-BB53-BA8F624E812C}"/>
              </a:ext>
            </a:extLst>
          </p:cNvPr>
          <p:cNvSpPr/>
          <p:nvPr/>
        </p:nvSpPr>
        <p:spPr>
          <a:xfrm>
            <a:off x="6762661" y="2419383"/>
            <a:ext cx="521511" cy="425217"/>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bdélník 41">
            <a:extLst>
              <a:ext uri="{FF2B5EF4-FFF2-40B4-BE49-F238E27FC236}">
                <a16:creationId xmlns:a16="http://schemas.microsoft.com/office/drawing/2014/main" id="{62264333-7B04-45B9-A754-9DA8DB41CF7D}"/>
              </a:ext>
            </a:extLst>
          </p:cNvPr>
          <p:cNvSpPr/>
          <p:nvPr/>
        </p:nvSpPr>
        <p:spPr>
          <a:xfrm>
            <a:off x="6762662" y="1674920"/>
            <a:ext cx="572316" cy="383711"/>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2" name="Ovál 1031">
            <a:extLst>
              <a:ext uri="{FF2B5EF4-FFF2-40B4-BE49-F238E27FC236}">
                <a16:creationId xmlns:a16="http://schemas.microsoft.com/office/drawing/2014/main" id="{993023D5-6295-4AE1-80D2-ECC2266255B3}"/>
              </a:ext>
            </a:extLst>
          </p:cNvPr>
          <p:cNvSpPr/>
          <p:nvPr/>
        </p:nvSpPr>
        <p:spPr>
          <a:xfrm>
            <a:off x="6665373" y="1219296"/>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ál 43">
            <a:extLst>
              <a:ext uri="{FF2B5EF4-FFF2-40B4-BE49-F238E27FC236}">
                <a16:creationId xmlns:a16="http://schemas.microsoft.com/office/drawing/2014/main" id="{E9759BFC-DDF3-489A-A66A-B83F22D9B9B7}"/>
              </a:ext>
            </a:extLst>
          </p:cNvPr>
          <p:cNvSpPr/>
          <p:nvPr/>
        </p:nvSpPr>
        <p:spPr>
          <a:xfrm>
            <a:off x="6630161" y="2160338"/>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34" name="Skupina 1033">
            <a:extLst>
              <a:ext uri="{FF2B5EF4-FFF2-40B4-BE49-F238E27FC236}">
                <a16:creationId xmlns:a16="http://schemas.microsoft.com/office/drawing/2014/main" id="{65587D75-491B-4E83-918E-D23B72389A2C}"/>
              </a:ext>
            </a:extLst>
          </p:cNvPr>
          <p:cNvGrpSpPr/>
          <p:nvPr/>
        </p:nvGrpSpPr>
        <p:grpSpPr>
          <a:xfrm>
            <a:off x="6535479" y="1390479"/>
            <a:ext cx="847601" cy="625395"/>
            <a:chOff x="10197839" y="895303"/>
            <a:chExt cx="519768" cy="370173"/>
          </a:xfrm>
        </p:grpSpPr>
        <p:sp>
          <p:nvSpPr>
            <p:cNvPr id="1030" name="Ovál 1029">
              <a:extLst>
                <a:ext uri="{FF2B5EF4-FFF2-40B4-BE49-F238E27FC236}">
                  <a16:creationId xmlns:a16="http://schemas.microsoft.com/office/drawing/2014/main" id="{760F4681-3AD0-46DD-B9CC-CD29971C1FE6}"/>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33" name="Skupina 1032">
              <a:extLst>
                <a:ext uri="{FF2B5EF4-FFF2-40B4-BE49-F238E27FC236}">
                  <a16:creationId xmlns:a16="http://schemas.microsoft.com/office/drawing/2014/main" id="{97A29011-6BE1-4BB6-B7C9-860E9960EC8D}"/>
                </a:ext>
              </a:extLst>
            </p:cNvPr>
            <p:cNvGrpSpPr/>
            <p:nvPr/>
          </p:nvGrpSpPr>
          <p:grpSpPr>
            <a:xfrm>
              <a:off x="10197839" y="895303"/>
              <a:ext cx="519768" cy="370173"/>
              <a:chOff x="9468584" y="973075"/>
              <a:chExt cx="519768" cy="370173"/>
            </a:xfrm>
          </p:grpSpPr>
          <p:sp>
            <p:nvSpPr>
              <p:cNvPr id="1029" name="Volný tvar: obrazec 1028">
                <a:extLst>
                  <a:ext uri="{FF2B5EF4-FFF2-40B4-BE49-F238E27FC236}">
                    <a16:creationId xmlns:a16="http://schemas.microsoft.com/office/drawing/2014/main" id="{A064334A-E9B0-4E26-B0DA-A290C46B8F24}"/>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w="76200">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1" name="TextovéPole 1030">
                <a:extLst>
                  <a:ext uri="{FF2B5EF4-FFF2-40B4-BE49-F238E27FC236}">
                    <a16:creationId xmlns:a16="http://schemas.microsoft.com/office/drawing/2014/main" id="{35FE5A63-5E6E-43B1-923D-F78C32FB45D9}"/>
                  </a:ext>
                </a:extLst>
              </p:cNvPr>
              <p:cNvSpPr txBox="1"/>
              <p:nvPr/>
            </p:nvSpPr>
            <p:spPr>
              <a:xfrm>
                <a:off x="9532778" y="973075"/>
                <a:ext cx="455574" cy="218609"/>
              </a:xfrm>
              <a:prstGeom prst="rect">
                <a:avLst/>
              </a:prstGeom>
              <a:noFill/>
            </p:spPr>
            <p:txBody>
              <a:bodyPr wrap="square" rtlCol="0">
                <a:spAutoFit/>
              </a:bodyPr>
              <a:lstStyle/>
              <a:p>
                <a:r>
                  <a:rPr lang="cs-CZ" dirty="0">
                    <a:solidFill>
                      <a:schemeClr val="bg1"/>
                    </a:solidFill>
                  </a:rPr>
                  <a:t>ACE2</a:t>
                </a:r>
                <a:endParaRPr lang="en-US" dirty="0">
                  <a:solidFill>
                    <a:schemeClr val="bg1"/>
                  </a:solidFill>
                </a:endParaRPr>
              </a:p>
            </p:txBody>
          </p:sp>
        </p:grpSp>
      </p:grpSp>
      <p:grpSp>
        <p:nvGrpSpPr>
          <p:cNvPr id="47" name="Skupina 46">
            <a:extLst>
              <a:ext uri="{FF2B5EF4-FFF2-40B4-BE49-F238E27FC236}">
                <a16:creationId xmlns:a16="http://schemas.microsoft.com/office/drawing/2014/main" id="{639AEB45-AA4B-40DE-B335-8E56CFB80218}"/>
              </a:ext>
            </a:extLst>
          </p:cNvPr>
          <p:cNvGrpSpPr/>
          <p:nvPr/>
        </p:nvGrpSpPr>
        <p:grpSpPr>
          <a:xfrm>
            <a:off x="6522639" y="2406546"/>
            <a:ext cx="777125" cy="653736"/>
            <a:chOff x="10197839" y="907331"/>
            <a:chExt cx="540754" cy="380142"/>
          </a:xfrm>
        </p:grpSpPr>
        <p:sp>
          <p:nvSpPr>
            <p:cNvPr id="48" name="Ovál 47">
              <a:extLst>
                <a:ext uri="{FF2B5EF4-FFF2-40B4-BE49-F238E27FC236}">
                  <a16:creationId xmlns:a16="http://schemas.microsoft.com/office/drawing/2014/main" id="{1F2F6B58-052F-4584-B8AD-A45816400413}"/>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9" name="Skupina 48">
              <a:extLst>
                <a:ext uri="{FF2B5EF4-FFF2-40B4-BE49-F238E27FC236}">
                  <a16:creationId xmlns:a16="http://schemas.microsoft.com/office/drawing/2014/main" id="{1BD06A59-B414-45D5-B73F-6ADA75E7371A}"/>
                </a:ext>
              </a:extLst>
            </p:cNvPr>
            <p:cNvGrpSpPr/>
            <p:nvPr/>
          </p:nvGrpSpPr>
          <p:grpSpPr>
            <a:xfrm>
              <a:off x="10197839" y="928106"/>
              <a:ext cx="540754" cy="359367"/>
              <a:chOff x="9468584" y="1005878"/>
              <a:chExt cx="540754" cy="359367"/>
            </a:xfrm>
          </p:grpSpPr>
          <p:sp>
            <p:nvSpPr>
              <p:cNvPr id="50" name="Volný tvar: obrazec 49">
                <a:extLst>
                  <a:ext uri="{FF2B5EF4-FFF2-40B4-BE49-F238E27FC236}">
                    <a16:creationId xmlns:a16="http://schemas.microsoft.com/office/drawing/2014/main" id="{260A9AC7-FB31-4E45-978E-737FE8FA8457}"/>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w="76200">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TextovéPole 50">
                <a:extLst>
                  <a:ext uri="{FF2B5EF4-FFF2-40B4-BE49-F238E27FC236}">
                    <a16:creationId xmlns:a16="http://schemas.microsoft.com/office/drawing/2014/main" id="{9F712454-F72B-4CD3-BFFF-7354A757C678}"/>
                  </a:ext>
                </a:extLst>
              </p:cNvPr>
              <p:cNvSpPr txBox="1"/>
              <p:nvPr/>
            </p:nvSpPr>
            <p:spPr>
              <a:xfrm>
                <a:off x="9553764" y="1005878"/>
                <a:ext cx="455574" cy="359367"/>
              </a:xfrm>
              <a:prstGeom prst="rect">
                <a:avLst/>
              </a:prstGeom>
              <a:noFill/>
            </p:spPr>
            <p:txBody>
              <a:bodyPr wrap="square" rtlCol="0">
                <a:spAutoFit/>
              </a:bodyPr>
              <a:lstStyle/>
              <a:p>
                <a:r>
                  <a:rPr lang="cs-CZ" sz="1400" dirty="0">
                    <a:solidFill>
                      <a:schemeClr val="bg1"/>
                    </a:solidFill>
                  </a:rPr>
                  <a:t>ACE2</a:t>
                </a:r>
                <a:endParaRPr lang="en-US" sz="1400" dirty="0">
                  <a:solidFill>
                    <a:schemeClr val="bg1"/>
                  </a:solidFill>
                </a:endParaRPr>
              </a:p>
            </p:txBody>
          </p:sp>
        </p:grpSp>
      </p:grpSp>
      <p:sp>
        <p:nvSpPr>
          <p:cNvPr id="1043" name="Obdélník 1042">
            <a:extLst>
              <a:ext uri="{FF2B5EF4-FFF2-40B4-BE49-F238E27FC236}">
                <a16:creationId xmlns:a16="http://schemas.microsoft.com/office/drawing/2014/main" id="{D2D8E7B7-A0DF-4D19-90CD-E8E214C72923}"/>
              </a:ext>
            </a:extLst>
          </p:cNvPr>
          <p:cNvSpPr/>
          <p:nvPr/>
        </p:nvSpPr>
        <p:spPr>
          <a:xfrm>
            <a:off x="5490256" y="3974264"/>
            <a:ext cx="1328508" cy="475656"/>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bdélník 62">
            <a:extLst>
              <a:ext uri="{FF2B5EF4-FFF2-40B4-BE49-F238E27FC236}">
                <a16:creationId xmlns:a16="http://schemas.microsoft.com/office/drawing/2014/main" id="{139E056B-5565-4203-A995-81B0FDF494D0}"/>
              </a:ext>
            </a:extLst>
          </p:cNvPr>
          <p:cNvSpPr/>
          <p:nvPr/>
        </p:nvSpPr>
        <p:spPr>
          <a:xfrm>
            <a:off x="5412240" y="5616807"/>
            <a:ext cx="1328508" cy="344805"/>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4" name="Přímá spojnice se šipkou 63">
            <a:extLst>
              <a:ext uri="{FF2B5EF4-FFF2-40B4-BE49-F238E27FC236}">
                <a16:creationId xmlns:a16="http://schemas.microsoft.com/office/drawing/2014/main" id="{150479CE-E249-496A-8445-DFD12F762F86}"/>
              </a:ext>
            </a:extLst>
          </p:cNvPr>
          <p:cNvCxnSpPr>
            <a:cxnSpLocks/>
          </p:cNvCxnSpPr>
          <p:nvPr/>
        </p:nvCxnSpPr>
        <p:spPr>
          <a:xfrm>
            <a:off x="6402758" y="3974264"/>
            <a:ext cx="0" cy="527367"/>
          </a:xfrm>
          <a:prstGeom prst="straightConnector1">
            <a:avLst/>
          </a:prstGeom>
          <a:ln w="28575">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6" name="Přímá spojnice se šipkou 65">
            <a:extLst>
              <a:ext uri="{FF2B5EF4-FFF2-40B4-BE49-F238E27FC236}">
                <a16:creationId xmlns:a16="http://schemas.microsoft.com/office/drawing/2014/main" id="{7E514F86-EBDC-4B86-9DAA-D10CFE9578AE}"/>
              </a:ext>
            </a:extLst>
          </p:cNvPr>
          <p:cNvCxnSpPr>
            <a:cxnSpLocks/>
          </p:cNvCxnSpPr>
          <p:nvPr/>
        </p:nvCxnSpPr>
        <p:spPr>
          <a:xfrm>
            <a:off x="5756799" y="3974264"/>
            <a:ext cx="0" cy="527367"/>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7" name="Přímá spojnice se šipkou 66">
            <a:extLst>
              <a:ext uri="{FF2B5EF4-FFF2-40B4-BE49-F238E27FC236}">
                <a16:creationId xmlns:a16="http://schemas.microsoft.com/office/drawing/2014/main" id="{6BCF077A-F3B9-4FEC-8A99-9ED455929466}"/>
              </a:ext>
            </a:extLst>
          </p:cNvPr>
          <p:cNvCxnSpPr>
            <a:cxnSpLocks/>
            <a:stCxn id="63" idx="0"/>
            <a:endCxn id="63" idx="2"/>
          </p:cNvCxnSpPr>
          <p:nvPr/>
        </p:nvCxnSpPr>
        <p:spPr>
          <a:xfrm>
            <a:off x="6076494" y="5616807"/>
            <a:ext cx="0" cy="344805"/>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sp>
        <p:nvSpPr>
          <p:cNvPr id="52" name="TextovéPole 51">
            <a:extLst>
              <a:ext uri="{FF2B5EF4-FFF2-40B4-BE49-F238E27FC236}">
                <a16:creationId xmlns:a16="http://schemas.microsoft.com/office/drawing/2014/main" id="{A89E268F-E392-4681-B2AC-DB3208FE08C7}"/>
              </a:ext>
            </a:extLst>
          </p:cNvPr>
          <p:cNvSpPr txBox="1"/>
          <p:nvPr/>
        </p:nvSpPr>
        <p:spPr>
          <a:xfrm>
            <a:off x="7431185" y="2480740"/>
            <a:ext cx="1194248" cy="461665"/>
          </a:xfrm>
          <a:prstGeom prst="rect">
            <a:avLst/>
          </a:prstGeom>
          <a:solidFill>
            <a:srgbClr val="F9DFCB"/>
          </a:solidFill>
        </p:spPr>
        <p:txBody>
          <a:bodyPr wrap="square" rtlCol="0">
            <a:spAutoFit/>
          </a:bodyPr>
          <a:lstStyle/>
          <a:p>
            <a:pPr algn="ctr"/>
            <a:r>
              <a:rPr lang="cs-CZ" sz="1200" dirty="0"/>
              <a:t>Angiotensin II</a:t>
            </a:r>
          </a:p>
          <a:p>
            <a:pPr algn="ctr"/>
            <a:r>
              <a:rPr lang="cs-CZ" sz="1200" dirty="0"/>
              <a:t>(</a:t>
            </a:r>
            <a:r>
              <a:rPr lang="cs-CZ" sz="1200" dirty="0" err="1"/>
              <a:t>Ang</a:t>
            </a:r>
            <a:r>
              <a:rPr lang="cs-CZ" sz="1200" dirty="0"/>
              <a:t> 1-8)</a:t>
            </a:r>
          </a:p>
        </p:txBody>
      </p:sp>
      <p:sp>
        <p:nvSpPr>
          <p:cNvPr id="3" name="Šipka: dolů 2">
            <a:extLst>
              <a:ext uri="{FF2B5EF4-FFF2-40B4-BE49-F238E27FC236}">
                <a16:creationId xmlns:a16="http://schemas.microsoft.com/office/drawing/2014/main" id="{930BF83F-1EE3-416B-8DD1-5C58CDA8328B}"/>
              </a:ext>
            </a:extLst>
          </p:cNvPr>
          <p:cNvSpPr/>
          <p:nvPr/>
        </p:nvSpPr>
        <p:spPr>
          <a:xfrm rot="955931">
            <a:off x="5846607" y="1755585"/>
            <a:ext cx="245287" cy="1691280"/>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Šipka: dolů 53">
            <a:extLst>
              <a:ext uri="{FF2B5EF4-FFF2-40B4-BE49-F238E27FC236}">
                <a16:creationId xmlns:a16="http://schemas.microsoft.com/office/drawing/2014/main" id="{7B3BC148-CB49-44BA-9426-6ABCDF4AA3F1}"/>
              </a:ext>
            </a:extLst>
          </p:cNvPr>
          <p:cNvSpPr/>
          <p:nvPr/>
        </p:nvSpPr>
        <p:spPr>
          <a:xfrm>
            <a:off x="6287987" y="2839717"/>
            <a:ext cx="204493" cy="562448"/>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Šipka: dolů 55">
            <a:extLst>
              <a:ext uri="{FF2B5EF4-FFF2-40B4-BE49-F238E27FC236}">
                <a16:creationId xmlns:a16="http://schemas.microsoft.com/office/drawing/2014/main" id="{9CD11609-71B1-4EEB-9EFE-B7C27686B127}"/>
              </a:ext>
            </a:extLst>
          </p:cNvPr>
          <p:cNvSpPr/>
          <p:nvPr/>
        </p:nvSpPr>
        <p:spPr>
          <a:xfrm>
            <a:off x="6365631" y="3974265"/>
            <a:ext cx="122279" cy="542664"/>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Šipka: dolů 57">
            <a:extLst>
              <a:ext uri="{FF2B5EF4-FFF2-40B4-BE49-F238E27FC236}">
                <a16:creationId xmlns:a16="http://schemas.microsoft.com/office/drawing/2014/main" id="{CA1B8420-BE2F-42EC-8717-D219FE482FA3}"/>
              </a:ext>
            </a:extLst>
          </p:cNvPr>
          <p:cNvSpPr/>
          <p:nvPr/>
        </p:nvSpPr>
        <p:spPr>
          <a:xfrm>
            <a:off x="5993842" y="5614881"/>
            <a:ext cx="184898" cy="358200"/>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Vývojový diagram: uložená data 8">
            <a:extLst>
              <a:ext uri="{FF2B5EF4-FFF2-40B4-BE49-F238E27FC236}">
                <a16:creationId xmlns:a16="http://schemas.microsoft.com/office/drawing/2014/main" id="{2700A164-BC6A-4C4F-838B-BFFEE25CC6CF}"/>
              </a:ext>
            </a:extLst>
          </p:cNvPr>
          <p:cNvSpPr/>
          <p:nvPr/>
        </p:nvSpPr>
        <p:spPr>
          <a:xfrm rot="16200000">
            <a:off x="4724636" y="3075775"/>
            <a:ext cx="670885" cy="873038"/>
          </a:xfrm>
          <a:prstGeom prst="flowChartOnlineStorag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ovéPole 44">
            <a:extLst>
              <a:ext uri="{FF2B5EF4-FFF2-40B4-BE49-F238E27FC236}">
                <a16:creationId xmlns:a16="http://schemas.microsoft.com/office/drawing/2014/main" id="{B6CA8FC0-6312-4EAE-B7EA-2082BF25A9A3}"/>
              </a:ext>
            </a:extLst>
          </p:cNvPr>
          <p:cNvSpPr txBox="1"/>
          <p:nvPr/>
        </p:nvSpPr>
        <p:spPr>
          <a:xfrm>
            <a:off x="4617217" y="3339951"/>
            <a:ext cx="873039" cy="430887"/>
          </a:xfrm>
          <a:prstGeom prst="rect">
            <a:avLst/>
          </a:prstGeom>
          <a:solidFill>
            <a:srgbClr val="FF0000"/>
          </a:solidFill>
        </p:spPr>
        <p:txBody>
          <a:bodyPr wrap="square" rtlCol="0">
            <a:spAutoFit/>
          </a:bodyPr>
          <a:lstStyle/>
          <a:p>
            <a:pPr algn="ctr"/>
            <a:r>
              <a:rPr lang="cs-CZ" sz="1100" dirty="0">
                <a:solidFill>
                  <a:schemeClr val="bg1"/>
                </a:solidFill>
              </a:rPr>
              <a:t>Bradykinin </a:t>
            </a:r>
            <a:r>
              <a:rPr lang="cs-CZ" sz="1100" dirty="0" err="1">
                <a:solidFill>
                  <a:schemeClr val="bg1"/>
                </a:solidFill>
              </a:rPr>
              <a:t>receptors</a:t>
            </a:r>
            <a:endParaRPr lang="cs-CZ" sz="1100" dirty="0">
              <a:solidFill>
                <a:schemeClr val="bg1"/>
              </a:solidFill>
            </a:endParaRPr>
          </a:p>
        </p:txBody>
      </p:sp>
      <p:sp>
        <p:nvSpPr>
          <p:cNvPr id="53" name="TextovéPole 52">
            <a:extLst>
              <a:ext uri="{FF2B5EF4-FFF2-40B4-BE49-F238E27FC236}">
                <a16:creationId xmlns:a16="http://schemas.microsoft.com/office/drawing/2014/main" id="{26B96006-DC6D-4A67-BC36-D2A3E765D9FA}"/>
              </a:ext>
            </a:extLst>
          </p:cNvPr>
          <p:cNvSpPr txBox="1"/>
          <p:nvPr/>
        </p:nvSpPr>
        <p:spPr>
          <a:xfrm>
            <a:off x="4865196" y="4218913"/>
            <a:ext cx="873039" cy="261610"/>
          </a:xfrm>
          <a:prstGeom prst="rect">
            <a:avLst/>
          </a:prstGeom>
          <a:solidFill>
            <a:srgbClr val="E3E3E3"/>
          </a:solidFill>
        </p:spPr>
        <p:txBody>
          <a:bodyPr wrap="square" rtlCol="0">
            <a:spAutoFit/>
          </a:bodyPr>
          <a:lstStyle/>
          <a:p>
            <a:pPr algn="ctr"/>
            <a:r>
              <a:rPr lang="cs-CZ" sz="1100" dirty="0" err="1"/>
              <a:t>sensitizes</a:t>
            </a:r>
            <a:endParaRPr lang="cs-CZ" sz="1100" dirty="0"/>
          </a:p>
        </p:txBody>
      </p:sp>
      <p:sp>
        <p:nvSpPr>
          <p:cNvPr id="27" name="Obdélník: se zakulacenými rohy 26">
            <a:extLst>
              <a:ext uri="{FF2B5EF4-FFF2-40B4-BE49-F238E27FC236}">
                <a16:creationId xmlns:a16="http://schemas.microsoft.com/office/drawing/2014/main" id="{D023712E-8C39-41AB-A4DD-C6C7E314919E}"/>
              </a:ext>
            </a:extLst>
          </p:cNvPr>
          <p:cNvSpPr/>
          <p:nvPr/>
        </p:nvSpPr>
        <p:spPr>
          <a:xfrm>
            <a:off x="4531807" y="3877106"/>
            <a:ext cx="303071" cy="830997"/>
          </a:xfrm>
          <a:prstGeom prst="round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bdélník 25">
            <a:extLst>
              <a:ext uri="{FF2B5EF4-FFF2-40B4-BE49-F238E27FC236}">
                <a16:creationId xmlns:a16="http://schemas.microsoft.com/office/drawing/2014/main" id="{EFD72F96-B8F5-45D4-97C0-07A2107D73F0}"/>
              </a:ext>
            </a:extLst>
          </p:cNvPr>
          <p:cNvSpPr/>
          <p:nvPr/>
        </p:nvSpPr>
        <p:spPr>
          <a:xfrm>
            <a:off x="607400" y="16715"/>
            <a:ext cx="4011059" cy="6502847"/>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4" name="Obrázek 23">
            <a:extLst>
              <a:ext uri="{FF2B5EF4-FFF2-40B4-BE49-F238E27FC236}">
                <a16:creationId xmlns:a16="http://schemas.microsoft.com/office/drawing/2014/main" id="{8D8FF9EF-0306-4E36-97F1-4D96D0328C1A}"/>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451798" y="89740"/>
            <a:ext cx="2673617" cy="906059"/>
          </a:xfrm>
          <a:prstGeom prst="rect">
            <a:avLst/>
          </a:prstGeom>
        </p:spPr>
      </p:pic>
      <p:pic>
        <p:nvPicPr>
          <p:cNvPr id="28" name="Obrázek 27">
            <a:extLst>
              <a:ext uri="{FF2B5EF4-FFF2-40B4-BE49-F238E27FC236}">
                <a16:creationId xmlns:a16="http://schemas.microsoft.com/office/drawing/2014/main" id="{08991DF2-6194-48FB-96A9-6CAAEE656DC6}"/>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881356" y="1091677"/>
            <a:ext cx="1803387" cy="884760"/>
          </a:xfrm>
          <a:prstGeom prst="rect">
            <a:avLst/>
          </a:prstGeom>
        </p:spPr>
      </p:pic>
      <p:pic>
        <p:nvPicPr>
          <p:cNvPr id="29" name="Obrázek 28">
            <a:extLst>
              <a:ext uri="{FF2B5EF4-FFF2-40B4-BE49-F238E27FC236}">
                <a16:creationId xmlns:a16="http://schemas.microsoft.com/office/drawing/2014/main" id="{9188EC9F-40AD-4F27-8A08-1265EF39A225}"/>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43542" y="2152478"/>
            <a:ext cx="2722013" cy="1007526"/>
          </a:xfrm>
          <a:prstGeom prst="rect">
            <a:avLst/>
          </a:prstGeom>
        </p:spPr>
      </p:pic>
      <p:pic>
        <p:nvPicPr>
          <p:cNvPr id="30" name="Obrázek 29">
            <a:extLst>
              <a:ext uri="{FF2B5EF4-FFF2-40B4-BE49-F238E27FC236}">
                <a16:creationId xmlns:a16="http://schemas.microsoft.com/office/drawing/2014/main" id="{04F96AA1-0695-4603-9A1B-81A35A9FFEDE}"/>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761539" y="3356956"/>
            <a:ext cx="2959078" cy="1210724"/>
          </a:xfrm>
          <a:prstGeom prst="rect">
            <a:avLst/>
          </a:prstGeom>
        </p:spPr>
      </p:pic>
      <p:pic>
        <p:nvPicPr>
          <p:cNvPr id="31" name="Obrázek 30">
            <a:extLst>
              <a:ext uri="{FF2B5EF4-FFF2-40B4-BE49-F238E27FC236}">
                <a16:creationId xmlns:a16="http://schemas.microsoft.com/office/drawing/2014/main" id="{DEBAAB5A-98B6-4664-A0DF-DAFD7BC168FB}"/>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2286047" y="4984638"/>
            <a:ext cx="2345249" cy="994826"/>
          </a:xfrm>
          <a:prstGeom prst="rect">
            <a:avLst/>
          </a:prstGeom>
        </p:spPr>
      </p:pic>
      <p:sp>
        <p:nvSpPr>
          <p:cNvPr id="25" name="Šipka: doprava 24">
            <a:extLst>
              <a:ext uri="{FF2B5EF4-FFF2-40B4-BE49-F238E27FC236}">
                <a16:creationId xmlns:a16="http://schemas.microsoft.com/office/drawing/2014/main" id="{9F94A704-8C04-4777-9EA6-58AC867E1CDD}"/>
              </a:ext>
            </a:extLst>
          </p:cNvPr>
          <p:cNvSpPr/>
          <p:nvPr/>
        </p:nvSpPr>
        <p:spPr>
          <a:xfrm rot="14031926">
            <a:off x="2973503" y="1798698"/>
            <a:ext cx="2190805" cy="155385"/>
          </a:xfrm>
          <a:prstGeom prst="rightArrow">
            <a:avLst>
              <a:gd name="adj1" fmla="val 56883"/>
              <a:gd name="adj2" fmla="val 5000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Šipka: doprava 59">
            <a:extLst>
              <a:ext uri="{FF2B5EF4-FFF2-40B4-BE49-F238E27FC236}">
                <a16:creationId xmlns:a16="http://schemas.microsoft.com/office/drawing/2014/main" id="{0D6C4194-E2FD-499B-B90E-358D5D457CD4}"/>
              </a:ext>
            </a:extLst>
          </p:cNvPr>
          <p:cNvSpPr/>
          <p:nvPr/>
        </p:nvSpPr>
        <p:spPr>
          <a:xfrm rot="12844922">
            <a:off x="2763211" y="2137413"/>
            <a:ext cx="1966442" cy="167604"/>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Šipka: doprava 60">
            <a:extLst>
              <a:ext uri="{FF2B5EF4-FFF2-40B4-BE49-F238E27FC236}">
                <a16:creationId xmlns:a16="http://schemas.microsoft.com/office/drawing/2014/main" id="{4C3051C7-1D5E-4905-97CD-357733905C53}"/>
              </a:ext>
            </a:extLst>
          </p:cNvPr>
          <p:cNvSpPr/>
          <p:nvPr/>
        </p:nvSpPr>
        <p:spPr>
          <a:xfrm rot="10800000">
            <a:off x="3038923" y="2825448"/>
            <a:ext cx="1519141" cy="156814"/>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Šipka: doprava 61">
            <a:extLst>
              <a:ext uri="{FF2B5EF4-FFF2-40B4-BE49-F238E27FC236}">
                <a16:creationId xmlns:a16="http://schemas.microsoft.com/office/drawing/2014/main" id="{798D0982-0BD6-46CA-8416-AF5E3AC96221}"/>
              </a:ext>
            </a:extLst>
          </p:cNvPr>
          <p:cNvSpPr/>
          <p:nvPr/>
        </p:nvSpPr>
        <p:spPr>
          <a:xfrm rot="9336847">
            <a:off x="3131503" y="3208215"/>
            <a:ext cx="1451750" cy="158394"/>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Šipka: doprava 67">
            <a:extLst>
              <a:ext uri="{FF2B5EF4-FFF2-40B4-BE49-F238E27FC236}">
                <a16:creationId xmlns:a16="http://schemas.microsoft.com/office/drawing/2014/main" id="{A6566ECD-FC4D-4D09-98EC-66128BC2F05D}"/>
              </a:ext>
            </a:extLst>
          </p:cNvPr>
          <p:cNvSpPr/>
          <p:nvPr/>
        </p:nvSpPr>
        <p:spPr>
          <a:xfrm rot="7846909">
            <a:off x="2495877" y="3976338"/>
            <a:ext cx="2590648" cy="158451"/>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ál 68">
            <a:extLst>
              <a:ext uri="{FF2B5EF4-FFF2-40B4-BE49-F238E27FC236}">
                <a16:creationId xmlns:a16="http://schemas.microsoft.com/office/drawing/2014/main" id="{A1272DC4-8E4A-46E9-A32E-3AE8B9D02F7A}"/>
              </a:ext>
            </a:extLst>
          </p:cNvPr>
          <p:cNvSpPr/>
          <p:nvPr/>
        </p:nvSpPr>
        <p:spPr>
          <a:xfrm>
            <a:off x="5456515" y="254126"/>
            <a:ext cx="1284233" cy="674735"/>
          </a:xfrm>
          <a:prstGeom prst="ellipse">
            <a:avLst/>
          </a:prstGeom>
          <a:solidFill>
            <a:schemeClr val="bg1">
              <a:lumMod val="85000"/>
            </a:schemeClr>
          </a:solidFill>
          <a:ln>
            <a:solidFill>
              <a:srgbClr val="E3E3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b="1" dirty="0" err="1">
                <a:solidFill>
                  <a:schemeClr val="tx1"/>
                </a:solidFill>
              </a:rPr>
              <a:t>Degradation</a:t>
            </a:r>
            <a:endParaRPr lang="en-US" sz="1100" b="1" dirty="0">
              <a:solidFill>
                <a:schemeClr val="tx1"/>
              </a:solidFill>
            </a:endParaRPr>
          </a:p>
        </p:txBody>
      </p:sp>
      <p:sp>
        <p:nvSpPr>
          <p:cNvPr id="32" name="Šipka: doprava 31">
            <a:extLst>
              <a:ext uri="{FF2B5EF4-FFF2-40B4-BE49-F238E27FC236}">
                <a16:creationId xmlns:a16="http://schemas.microsoft.com/office/drawing/2014/main" id="{479AFB7E-28B2-4CB0-9EC9-50B0D8A7D2A2}"/>
              </a:ext>
            </a:extLst>
          </p:cNvPr>
          <p:cNvSpPr/>
          <p:nvPr/>
        </p:nvSpPr>
        <p:spPr>
          <a:xfrm rot="17348909">
            <a:off x="4613895" y="1716693"/>
            <a:ext cx="1846269" cy="171732"/>
          </a:xfrm>
          <a:prstGeom prst="right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ál 56">
            <a:extLst>
              <a:ext uri="{FF2B5EF4-FFF2-40B4-BE49-F238E27FC236}">
                <a16:creationId xmlns:a16="http://schemas.microsoft.com/office/drawing/2014/main" id="{3C696F53-1579-431F-9A9F-82DE4C2233F2}"/>
              </a:ext>
            </a:extLst>
          </p:cNvPr>
          <p:cNvSpPr/>
          <p:nvPr/>
        </p:nvSpPr>
        <p:spPr>
          <a:xfrm>
            <a:off x="4451742" y="2598207"/>
            <a:ext cx="1172321" cy="674735"/>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b="1" dirty="0"/>
              <a:t>Bradykinin</a:t>
            </a:r>
            <a:endParaRPr lang="en-US" sz="1100" b="1" dirty="0"/>
          </a:p>
        </p:txBody>
      </p:sp>
      <p:sp>
        <p:nvSpPr>
          <p:cNvPr id="71" name="Šipka: doprava 70">
            <a:extLst>
              <a:ext uri="{FF2B5EF4-FFF2-40B4-BE49-F238E27FC236}">
                <a16:creationId xmlns:a16="http://schemas.microsoft.com/office/drawing/2014/main" id="{4EA12232-41BE-4EE8-A446-F0CF22286751}"/>
              </a:ext>
            </a:extLst>
          </p:cNvPr>
          <p:cNvSpPr/>
          <p:nvPr/>
        </p:nvSpPr>
        <p:spPr>
          <a:xfrm rot="5217909">
            <a:off x="4259916" y="1836840"/>
            <a:ext cx="1366516" cy="178543"/>
          </a:xfrm>
          <a:prstGeom prst="right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ál 69">
            <a:extLst>
              <a:ext uri="{FF2B5EF4-FFF2-40B4-BE49-F238E27FC236}">
                <a16:creationId xmlns:a16="http://schemas.microsoft.com/office/drawing/2014/main" id="{87A32158-2947-4BCC-B59A-C02991F093AE}"/>
              </a:ext>
            </a:extLst>
          </p:cNvPr>
          <p:cNvSpPr/>
          <p:nvPr/>
        </p:nvSpPr>
        <p:spPr>
          <a:xfrm>
            <a:off x="4219206" y="715132"/>
            <a:ext cx="1284233" cy="674735"/>
          </a:xfrm>
          <a:prstGeom prst="ellipse">
            <a:avLst/>
          </a:prstGeom>
          <a:solidFill>
            <a:schemeClr val="accent4">
              <a:lumMod val="40000"/>
              <a:lumOff val="60000"/>
            </a:schemeClr>
          </a:solidFill>
          <a:ln>
            <a:solidFill>
              <a:srgbClr val="E3E3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1" dirty="0">
              <a:solidFill>
                <a:schemeClr val="tx1"/>
              </a:solidFill>
            </a:endParaRPr>
          </a:p>
        </p:txBody>
      </p:sp>
      <p:sp>
        <p:nvSpPr>
          <p:cNvPr id="33" name="TextovéPole 32">
            <a:extLst>
              <a:ext uri="{FF2B5EF4-FFF2-40B4-BE49-F238E27FC236}">
                <a16:creationId xmlns:a16="http://schemas.microsoft.com/office/drawing/2014/main" id="{F1D93BE6-5804-4003-954D-AB74C6138B83}"/>
              </a:ext>
            </a:extLst>
          </p:cNvPr>
          <p:cNvSpPr txBox="1"/>
          <p:nvPr/>
        </p:nvSpPr>
        <p:spPr>
          <a:xfrm>
            <a:off x="4338013" y="833606"/>
            <a:ext cx="1063112" cy="430887"/>
          </a:xfrm>
          <a:prstGeom prst="rect">
            <a:avLst/>
          </a:prstGeom>
          <a:noFill/>
        </p:spPr>
        <p:txBody>
          <a:bodyPr wrap="none" rtlCol="0">
            <a:spAutoFit/>
          </a:bodyPr>
          <a:lstStyle/>
          <a:p>
            <a:r>
              <a:rPr lang="cs-CZ" sz="1100" b="1" dirty="0" err="1"/>
              <a:t>Kalikrein</a:t>
            </a:r>
            <a:r>
              <a:rPr lang="cs-CZ" sz="1100" b="1" dirty="0"/>
              <a:t>-kinin </a:t>
            </a:r>
          </a:p>
          <a:p>
            <a:pPr algn="ctr"/>
            <a:r>
              <a:rPr lang="cs-CZ" sz="1100" b="1" dirty="0" err="1"/>
              <a:t>system</a:t>
            </a:r>
            <a:endParaRPr lang="en-US" sz="1100" b="1" dirty="0"/>
          </a:p>
        </p:txBody>
      </p:sp>
      <p:sp>
        <p:nvSpPr>
          <p:cNvPr id="34" name="Ovál 33">
            <a:extLst>
              <a:ext uri="{FF2B5EF4-FFF2-40B4-BE49-F238E27FC236}">
                <a16:creationId xmlns:a16="http://schemas.microsoft.com/office/drawing/2014/main" id="{14E3008E-F1AB-431D-B509-74398C21A720}"/>
              </a:ext>
            </a:extLst>
          </p:cNvPr>
          <p:cNvSpPr/>
          <p:nvPr/>
        </p:nvSpPr>
        <p:spPr>
          <a:xfrm>
            <a:off x="5202314" y="1574121"/>
            <a:ext cx="634006" cy="363097"/>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cs-CZ" sz="1200" dirty="0"/>
              <a:t>ACE</a:t>
            </a:r>
            <a:endParaRPr lang="en-US" sz="1200" dirty="0"/>
          </a:p>
        </p:txBody>
      </p:sp>
      <p:sp>
        <p:nvSpPr>
          <p:cNvPr id="72" name="TextovéPole 71">
            <a:extLst>
              <a:ext uri="{FF2B5EF4-FFF2-40B4-BE49-F238E27FC236}">
                <a16:creationId xmlns:a16="http://schemas.microsoft.com/office/drawing/2014/main" id="{54C7B32D-6324-403B-A45D-4BBBD695CFB6}"/>
              </a:ext>
            </a:extLst>
          </p:cNvPr>
          <p:cNvSpPr txBox="1"/>
          <p:nvPr/>
        </p:nvSpPr>
        <p:spPr>
          <a:xfrm>
            <a:off x="9836623" y="491512"/>
            <a:ext cx="2193889" cy="1200329"/>
          </a:xfrm>
          <a:prstGeom prst="rect">
            <a:avLst/>
          </a:prstGeom>
          <a:solidFill>
            <a:srgbClr val="FFFF00"/>
          </a:solidFill>
          <a:ln>
            <a:solidFill>
              <a:schemeClr val="tx1"/>
            </a:solidFill>
          </a:ln>
        </p:spPr>
        <p:txBody>
          <a:bodyPr wrap="square" rtlCol="0">
            <a:spAutoFit/>
          </a:bodyPr>
          <a:lstStyle/>
          <a:p>
            <a:r>
              <a:rPr lang="en-US" dirty="0"/>
              <a:t>Bradykinin action - is responsible for many of the symptoms of COVID-19</a:t>
            </a:r>
          </a:p>
        </p:txBody>
      </p:sp>
      <p:sp>
        <p:nvSpPr>
          <p:cNvPr id="55" name="Šipka: dolů 54">
            <a:extLst>
              <a:ext uri="{FF2B5EF4-FFF2-40B4-BE49-F238E27FC236}">
                <a16:creationId xmlns:a16="http://schemas.microsoft.com/office/drawing/2014/main" id="{52F492D5-058E-48F3-A0CE-6D0874D67CC7}"/>
              </a:ext>
            </a:extLst>
          </p:cNvPr>
          <p:cNvSpPr/>
          <p:nvPr/>
        </p:nvSpPr>
        <p:spPr>
          <a:xfrm>
            <a:off x="5678503" y="3974264"/>
            <a:ext cx="204493" cy="562448"/>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Šipka: zahnutá doleva 16">
            <a:extLst>
              <a:ext uri="{FF2B5EF4-FFF2-40B4-BE49-F238E27FC236}">
                <a16:creationId xmlns:a16="http://schemas.microsoft.com/office/drawing/2014/main" id="{A18F16A3-EC51-4DB1-AE86-6384B7EFAB00}"/>
              </a:ext>
            </a:extLst>
          </p:cNvPr>
          <p:cNvSpPr/>
          <p:nvPr/>
        </p:nvSpPr>
        <p:spPr>
          <a:xfrm rot="6140503">
            <a:off x="5108511" y="3787534"/>
            <a:ext cx="402474" cy="620177"/>
          </a:xfrm>
          <a:prstGeom prst="curvedLeft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3" name="Ovál 72">
            <a:extLst>
              <a:ext uri="{FF2B5EF4-FFF2-40B4-BE49-F238E27FC236}">
                <a16:creationId xmlns:a16="http://schemas.microsoft.com/office/drawing/2014/main" id="{4D44CD37-F4C6-4CD6-A2BE-634A9A0CE03F}"/>
              </a:ext>
            </a:extLst>
          </p:cNvPr>
          <p:cNvSpPr/>
          <p:nvPr/>
        </p:nvSpPr>
        <p:spPr>
          <a:xfrm>
            <a:off x="6398519" y="2107302"/>
            <a:ext cx="599351" cy="276999"/>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dirty="0"/>
              <a:t>ACE</a:t>
            </a:r>
            <a:endParaRPr lang="en-US" sz="1100" dirty="0"/>
          </a:p>
        </p:txBody>
      </p:sp>
      <p:cxnSp>
        <p:nvCxnSpPr>
          <p:cNvPr id="74" name="Přímá spojnice se šipkou 73">
            <a:extLst>
              <a:ext uri="{FF2B5EF4-FFF2-40B4-BE49-F238E27FC236}">
                <a16:creationId xmlns:a16="http://schemas.microsoft.com/office/drawing/2014/main" id="{B08CB84D-82B4-4EE2-AE29-5B1462C0036A}"/>
              </a:ext>
            </a:extLst>
          </p:cNvPr>
          <p:cNvCxnSpPr/>
          <p:nvPr/>
        </p:nvCxnSpPr>
        <p:spPr>
          <a:xfrm>
            <a:off x="6382235" y="1857147"/>
            <a:ext cx="0" cy="70038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2909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0"/>
                                        </p:tgtEl>
                                        <p:attrNameLst>
                                          <p:attrName>style.visibility</p:attrName>
                                        </p:attrNameLst>
                                      </p:cBhvr>
                                      <p:to>
                                        <p:strVal val="visible"/>
                                      </p:to>
                                    </p:set>
                                    <p:animEffect transition="in" filter="fade">
                                      <p:cBhvr>
                                        <p:cTn id="10" dur="500"/>
                                        <p:tgtEl>
                                          <p:spTgt spid="6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1"/>
                                        </p:tgtEl>
                                        <p:attrNameLst>
                                          <p:attrName>style.visibility</p:attrName>
                                        </p:attrNameLst>
                                      </p:cBhvr>
                                      <p:to>
                                        <p:strVal val="visible"/>
                                      </p:to>
                                    </p:set>
                                    <p:animEffect transition="in" filter="fade">
                                      <p:cBhvr>
                                        <p:cTn id="18" dur="500"/>
                                        <p:tgtEl>
                                          <p:spTgt spid="6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2"/>
                                        </p:tgtEl>
                                        <p:attrNameLst>
                                          <p:attrName>style.visibility</p:attrName>
                                        </p:attrNameLst>
                                      </p:cBhvr>
                                      <p:to>
                                        <p:strVal val="visible"/>
                                      </p:to>
                                    </p:set>
                                    <p:animEffect transition="in" filter="fade">
                                      <p:cBhvr>
                                        <p:cTn id="23" dur="500"/>
                                        <p:tgtEl>
                                          <p:spTgt spid="62"/>
                                        </p:tgtEl>
                                      </p:cBhvr>
                                    </p:animEffect>
                                  </p:childTnLst>
                                </p:cTn>
                              </p:par>
                              <p:par>
                                <p:cTn id="24" presetID="10" presetClass="entr" presetSubtype="0" fill="hold" nodeType="with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fade">
                                      <p:cBhvr>
                                        <p:cTn id="26" dur="500"/>
                                        <p:tgtEl>
                                          <p:spTgt spid="3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fade">
                                      <p:cBhvr>
                                        <p:cTn id="31" dur="500"/>
                                        <p:tgtEl>
                                          <p:spTgt spid="3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68"/>
                                        </p:tgtEl>
                                        <p:attrNameLst>
                                          <p:attrName>style.visibility</p:attrName>
                                        </p:attrNameLst>
                                      </p:cBhvr>
                                      <p:to>
                                        <p:strVal val="visible"/>
                                      </p:to>
                                    </p:set>
                                    <p:animEffect transition="in" filter="fade">
                                      <p:cBhvr>
                                        <p:cTn id="34"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61" grpId="0" animBg="1"/>
      <p:bldP spid="62" grpId="0" animBg="1"/>
      <p:bldP spid="68" grpId="0" animBg="1"/>
    </p:bld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A3A6212-1CA8-4912-B3B2-19125B616B7B}"/>
              </a:ext>
            </a:extLst>
          </p:cNvPr>
          <p:cNvSpPr>
            <a:spLocks noGrp="1"/>
          </p:cNvSpPr>
          <p:nvPr>
            <p:ph type="title"/>
          </p:nvPr>
        </p:nvSpPr>
        <p:spPr/>
        <p:txBody>
          <a:bodyPr/>
          <a:lstStyle/>
          <a:p>
            <a:endParaRPr lang="en-US"/>
          </a:p>
        </p:txBody>
      </p:sp>
      <p:sp>
        <p:nvSpPr>
          <p:cNvPr id="3" name="Zástupný obsah 2">
            <a:extLst>
              <a:ext uri="{FF2B5EF4-FFF2-40B4-BE49-F238E27FC236}">
                <a16:creationId xmlns:a16="http://schemas.microsoft.com/office/drawing/2014/main" id="{CFCCDA5A-1ABC-461D-BE08-6E8328D353F5}"/>
              </a:ext>
            </a:extLst>
          </p:cNvPr>
          <p:cNvSpPr>
            <a:spLocks noGrp="1"/>
          </p:cNvSpPr>
          <p:nvPr>
            <p:ph idx="1"/>
          </p:nvPr>
        </p:nvSpPr>
        <p:spPr/>
        <p:txBody>
          <a:bodyPr/>
          <a:lstStyle/>
          <a:p>
            <a:endParaRPr lang="en-US"/>
          </a:p>
        </p:txBody>
      </p:sp>
      <p:pic>
        <p:nvPicPr>
          <p:cNvPr id="4" name="Obrázek 3">
            <a:extLst>
              <a:ext uri="{FF2B5EF4-FFF2-40B4-BE49-F238E27FC236}">
                <a16:creationId xmlns:a16="http://schemas.microsoft.com/office/drawing/2014/main" id="{7AA6141B-2413-445B-A110-32D6F28C2587}"/>
              </a:ext>
            </a:extLst>
          </p:cNvPr>
          <p:cNvPicPr>
            <a:picLocks noChangeAspect="1"/>
          </p:cNvPicPr>
          <p:nvPr/>
        </p:nvPicPr>
        <p:blipFill>
          <a:blip r:embed="rId3"/>
          <a:stretch>
            <a:fillRect/>
          </a:stretch>
        </p:blipFill>
        <p:spPr>
          <a:xfrm>
            <a:off x="266788" y="440839"/>
            <a:ext cx="11925212" cy="5736124"/>
          </a:xfrm>
          <a:prstGeom prst="rect">
            <a:avLst/>
          </a:prstGeom>
        </p:spPr>
      </p:pic>
      <p:sp>
        <p:nvSpPr>
          <p:cNvPr id="6" name="TextovéPole 5">
            <a:extLst>
              <a:ext uri="{FF2B5EF4-FFF2-40B4-BE49-F238E27FC236}">
                <a16:creationId xmlns:a16="http://schemas.microsoft.com/office/drawing/2014/main" id="{0D303AB8-240A-41F4-9BC6-07C113F87D98}"/>
              </a:ext>
            </a:extLst>
          </p:cNvPr>
          <p:cNvSpPr txBox="1"/>
          <p:nvPr/>
        </p:nvSpPr>
        <p:spPr>
          <a:xfrm>
            <a:off x="838200" y="6252677"/>
            <a:ext cx="10873031" cy="523220"/>
          </a:xfrm>
          <a:prstGeom prst="rect">
            <a:avLst/>
          </a:prstGeom>
          <a:noFill/>
        </p:spPr>
        <p:txBody>
          <a:bodyPr wrap="square" rtlCol="0">
            <a:spAutoFit/>
          </a:bodyPr>
          <a:lstStyle/>
          <a:p>
            <a:r>
              <a:rPr lang="en-US" sz="1400" dirty="0"/>
              <a:t>Garvin et al.</a:t>
            </a:r>
            <a:r>
              <a:rPr lang="cs-CZ" sz="1400" dirty="0"/>
              <a:t>:</a:t>
            </a:r>
            <a:r>
              <a:rPr lang="en-US" sz="1400" dirty="0"/>
              <a:t> </a:t>
            </a:r>
            <a:r>
              <a:rPr lang="cs-CZ" sz="1400" dirty="0"/>
              <a:t>A</a:t>
            </a:r>
            <a:r>
              <a:rPr lang="en-US" sz="1400" dirty="0"/>
              <a:t> mechanistic model and therapeutic interventions for COVID-19 involving a RAS-mediated bradykinin storm</a:t>
            </a:r>
            <a:r>
              <a:rPr lang="cs-CZ" sz="1400" dirty="0"/>
              <a:t>. </a:t>
            </a:r>
            <a:r>
              <a:rPr lang="en-US" sz="1400" dirty="0" err="1"/>
              <a:t>eLife</a:t>
            </a:r>
            <a:r>
              <a:rPr lang="en-US" sz="1400" dirty="0"/>
              <a:t> 2020;9:e59177. DOI: https://doi.org/10.7554/eLife.59177</a:t>
            </a:r>
          </a:p>
        </p:txBody>
      </p:sp>
      <p:sp>
        <p:nvSpPr>
          <p:cNvPr id="7" name="Obdélník 6">
            <a:extLst>
              <a:ext uri="{FF2B5EF4-FFF2-40B4-BE49-F238E27FC236}">
                <a16:creationId xmlns:a16="http://schemas.microsoft.com/office/drawing/2014/main" id="{C181BA49-626E-4169-A4BA-53A0C2D748F4}"/>
              </a:ext>
            </a:extLst>
          </p:cNvPr>
          <p:cNvSpPr/>
          <p:nvPr/>
        </p:nvSpPr>
        <p:spPr>
          <a:xfrm>
            <a:off x="266788" y="275219"/>
            <a:ext cx="1778558" cy="369332"/>
          </a:xfrm>
          <a:prstGeom prst="rect">
            <a:avLst/>
          </a:prstGeom>
          <a:solidFill>
            <a:srgbClr val="FD63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Upregulation</a:t>
            </a:r>
            <a:endParaRPr lang="en-US" dirty="0"/>
          </a:p>
        </p:txBody>
      </p:sp>
      <p:sp>
        <p:nvSpPr>
          <p:cNvPr id="8" name="Obdélník 7">
            <a:extLst>
              <a:ext uri="{FF2B5EF4-FFF2-40B4-BE49-F238E27FC236}">
                <a16:creationId xmlns:a16="http://schemas.microsoft.com/office/drawing/2014/main" id="{B0D29A86-E3FC-415A-92F8-A1D5742491BF}"/>
              </a:ext>
            </a:extLst>
          </p:cNvPr>
          <p:cNvSpPr/>
          <p:nvPr/>
        </p:nvSpPr>
        <p:spPr>
          <a:xfrm>
            <a:off x="266788" y="874771"/>
            <a:ext cx="1778558" cy="369332"/>
          </a:xfrm>
          <a:prstGeom prst="rect">
            <a:avLst/>
          </a:prstGeom>
          <a:solidFill>
            <a:srgbClr val="0313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Downregulation</a:t>
            </a:r>
            <a:endParaRPr lang="en-US" dirty="0"/>
          </a:p>
        </p:txBody>
      </p:sp>
      <p:sp>
        <p:nvSpPr>
          <p:cNvPr id="9" name="TextovéPole 8">
            <a:extLst>
              <a:ext uri="{FF2B5EF4-FFF2-40B4-BE49-F238E27FC236}">
                <a16:creationId xmlns:a16="http://schemas.microsoft.com/office/drawing/2014/main" id="{E3C5ABF0-5717-400A-8610-1E16D9AC42C0}"/>
              </a:ext>
            </a:extLst>
          </p:cNvPr>
          <p:cNvSpPr txBox="1"/>
          <p:nvPr/>
        </p:nvSpPr>
        <p:spPr>
          <a:xfrm>
            <a:off x="5399230" y="63477"/>
            <a:ext cx="2193889" cy="1200329"/>
          </a:xfrm>
          <a:prstGeom prst="rect">
            <a:avLst/>
          </a:prstGeom>
          <a:solidFill>
            <a:srgbClr val="FFFF00"/>
          </a:solidFill>
          <a:ln>
            <a:solidFill>
              <a:schemeClr val="tx1"/>
            </a:solidFill>
          </a:ln>
        </p:spPr>
        <p:txBody>
          <a:bodyPr wrap="square" rtlCol="0">
            <a:spAutoFit/>
          </a:bodyPr>
          <a:lstStyle/>
          <a:p>
            <a:r>
              <a:rPr lang="en-US" dirty="0"/>
              <a:t>Bradykinin action - is responsible for many of the symptoms of COVID-19</a:t>
            </a:r>
          </a:p>
        </p:txBody>
      </p:sp>
    </p:spTree>
    <p:extLst>
      <p:ext uri="{BB962C8B-B14F-4D97-AF65-F5344CB8AC3E}">
        <p14:creationId xmlns:p14="http://schemas.microsoft.com/office/powerpoint/2010/main" val="2848583782"/>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Shape 2">
            <a:extLst>
              <a:ext uri="{FF2B5EF4-FFF2-40B4-BE49-F238E27FC236}">
                <a16:creationId xmlns:a16="http://schemas.microsoft.com/office/drawing/2014/main" id="{D2CD21E1-AB1F-404B-A8A9-89475637876F}"/>
              </a:ext>
            </a:extLst>
          </p:cNvPr>
          <p:cNvSpPr txBox="1"/>
          <p:nvPr/>
        </p:nvSpPr>
        <p:spPr>
          <a:xfrm>
            <a:off x="8837524" y="6335478"/>
            <a:ext cx="3425495" cy="367878"/>
          </a:xfrm>
          <a:prstGeom prst="rect">
            <a:avLst/>
          </a:prstGeom>
          <a:noFill/>
          <a:ln>
            <a:noFill/>
          </a:ln>
        </p:spPr>
        <p:txBody>
          <a:bodyPr wrap="square" lIns="90000" tIns="45000" rIns="90000" bIns="45000">
            <a:spAutoFit/>
          </a:bodyPr>
          <a:lstStyle/>
          <a:p>
            <a:pPr algn="r"/>
            <a:r>
              <a:rPr lang="en-US" sz="900" b="0" i="1" strike="noStrike" spc="-1" dirty="0">
                <a:solidFill>
                  <a:schemeClr val="accent5">
                    <a:lumMod val="75000"/>
                  </a:schemeClr>
                </a:solidFill>
                <a:latin typeface="Arial"/>
              </a:rPr>
              <a:t>The Lancet Respiratory Medicine</a:t>
            </a:r>
            <a:r>
              <a:rPr lang="en-US" sz="900" b="0" strike="noStrike" spc="-1" dirty="0">
                <a:solidFill>
                  <a:schemeClr val="accent5">
                    <a:lumMod val="75000"/>
                  </a:schemeClr>
                </a:solidFill>
                <a:latin typeface="Arial"/>
              </a:rPr>
              <a:t> 2021 9622-642DOI: (10.1016/S2213-2600(21)00218-6) </a:t>
            </a:r>
          </a:p>
        </p:txBody>
      </p:sp>
      <p:pic>
        <p:nvPicPr>
          <p:cNvPr id="7" name="Main graphic">
            <a:extLst>
              <a:ext uri="{FF2B5EF4-FFF2-40B4-BE49-F238E27FC236}">
                <a16:creationId xmlns:a16="http://schemas.microsoft.com/office/drawing/2014/main" id="{D4EF47C9-BB72-4BC5-87E6-39C431912958}"/>
              </a:ext>
            </a:extLst>
          </p:cNvPr>
          <p:cNvPicPr/>
          <p:nvPr/>
        </p:nvPicPr>
        <p:blipFill>
          <a:blip r:embed="rId3">
            <a:clrChange>
              <a:clrFrom>
                <a:srgbClr val="FFFFFF"/>
              </a:clrFrom>
              <a:clrTo>
                <a:srgbClr val="FFFFFF">
                  <a:alpha val="0"/>
                </a:srgbClr>
              </a:clrTo>
            </a:clrChange>
          </a:blip>
          <a:stretch/>
        </p:blipFill>
        <p:spPr>
          <a:xfrm>
            <a:off x="2185517" y="0"/>
            <a:ext cx="6913265" cy="6858000"/>
          </a:xfrm>
          <a:prstGeom prst="rect">
            <a:avLst/>
          </a:prstGeom>
          <a:ln>
            <a:noFill/>
          </a:ln>
        </p:spPr>
      </p:pic>
    </p:spTree>
    <p:extLst>
      <p:ext uri="{BB962C8B-B14F-4D97-AF65-F5344CB8AC3E}">
        <p14:creationId xmlns:p14="http://schemas.microsoft.com/office/powerpoint/2010/main" val="1039283783"/>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in graphic">
            <a:extLst>
              <a:ext uri="{FF2B5EF4-FFF2-40B4-BE49-F238E27FC236}">
                <a16:creationId xmlns:a16="http://schemas.microsoft.com/office/drawing/2014/main" id="{CE0EA27B-65B6-4CDF-B03D-3E48632EB588}"/>
              </a:ext>
            </a:extLst>
          </p:cNvPr>
          <p:cNvPicPr/>
          <p:nvPr/>
        </p:nvPicPr>
        <p:blipFill>
          <a:blip r:embed="rId3">
            <a:clrChange>
              <a:clrFrom>
                <a:srgbClr val="FFFFFF"/>
              </a:clrFrom>
              <a:clrTo>
                <a:srgbClr val="FFFFFF">
                  <a:alpha val="0"/>
                </a:srgbClr>
              </a:clrTo>
            </a:clrChange>
          </a:blip>
          <a:stretch/>
        </p:blipFill>
        <p:spPr>
          <a:xfrm>
            <a:off x="194948" y="194949"/>
            <a:ext cx="11265223" cy="6191926"/>
          </a:xfrm>
          <a:prstGeom prst="rect">
            <a:avLst/>
          </a:prstGeom>
          <a:ln>
            <a:noFill/>
          </a:ln>
        </p:spPr>
      </p:pic>
      <p:sp>
        <p:nvSpPr>
          <p:cNvPr id="6" name="TextShape 2">
            <a:extLst>
              <a:ext uri="{FF2B5EF4-FFF2-40B4-BE49-F238E27FC236}">
                <a16:creationId xmlns:a16="http://schemas.microsoft.com/office/drawing/2014/main" id="{D2CD21E1-AB1F-404B-A8A9-89475637876F}"/>
              </a:ext>
            </a:extLst>
          </p:cNvPr>
          <p:cNvSpPr txBox="1"/>
          <p:nvPr/>
        </p:nvSpPr>
        <p:spPr>
          <a:xfrm>
            <a:off x="7264143" y="6626880"/>
            <a:ext cx="4701636" cy="231120"/>
          </a:xfrm>
          <a:prstGeom prst="rect">
            <a:avLst/>
          </a:prstGeom>
          <a:noFill/>
          <a:ln>
            <a:noFill/>
          </a:ln>
        </p:spPr>
        <p:txBody>
          <a:bodyPr wrap="square" lIns="90000" tIns="45000" rIns="90000" bIns="45000">
            <a:spAutoFit/>
          </a:bodyPr>
          <a:lstStyle/>
          <a:p>
            <a:pPr algn="r"/>
            <a:r>
              <a:rPr lang="en-US" sz="900" b="0" i="1" strike="noStrike" spc="-1" dirty="0">
                <a:solidFill>
                  <a:schemeClr val="accent5">
                    <a:lumMod val="75000"/>
                  </a:schemeClr>
                </a:solidFill>
                <a:latin typeface="Arial"/>
              </a:rPr>
              <a:t>The Lancet Respiratory Medicine</a:t>
            </a:r>
            <a:r>
              <a:rPr lang="en-US" sz="900" b="0" strike="noStrike" spc="-1" dirty="0">
                <a:solidFill>
                  <a:schemeClr val="accent5">
                    <a:lumMod val="75000"/>
                  </a:schemeClr>
                </a:solidFill>
                <a:latin typeface="Arial"/>
              </a:rPr>
              <a:t> 2021 9622-642DOI: (10.1016/S2213-2600(21)00218-6) </a:t>
            </a:r>
          </a:p>
        </p:txBody>
      </p:sp>
    </p:spTree>
    <p:extLst>
      <p:ext uri="{BB962C8B-B14F-4D97-AF65-F5344CB8AC3E}">
        <p14:creationId xmlns:p14="http://schemas.microsoft.com/office/powerpoint/2010/main" val="3498414901"/>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in graphic">
            <a:extLst>
              <a:ext uri="{FF2B5EF4-FFF2-40B4-BE49-F238E27FC236}">
                <a16:creationId xmlns:a16="http://schemas.microsoft.com/office/drawing/2014/main" id="{4E3B5F27-1C76-44B4-8C32-AB4994813537}"/>
              </a:ext>
            </a:extLst>
          </p:cNvPr>
          <p:cNvPicPr/>
          <p:nvPr/>
        </p:nvPicPr>
        <p:blipFill>
          <a:blip r:embed="rId3">
            <a:clrChange>
              <a:clrFrom>
                <a:srgbClr val="FFFFFF"/>
              </a:clrFrom>
              <a:clrTo>
                <a:srgbClr val="FFFFFF">
                  <a:alpha val="0"/>
                </a:srgbClr>
              </a:clrTo>
            </a:clrChange>
          </a:blip>
          <a:stretch/>
        </p:blipFill>
        <p:spPr>
          <a:xfrm>
            <a:off x="844061" y="0"/>
            <a:ext cx="10299561" cy="6667081"/>
          </a:xfrm>
          <a:prstGeom prst="rect">
            <a:avLst/>
          </a:prstGeom>
          <a:ln>
            <a:noFill/>
          </a:ln>
        </p:spPr>
      </p:pic>
      <p:sp>
        <p:nvSpPr>
          <p:cNvPr id="6" name="TextShape 2">
            <a:extLst>
              <a:ext uri="{FF2B5EF4-FFF2-40B4-BE49-F238E27FC236}">
                <a16:creationId xmlns:a16="http://schemas.microsoft.com/office/drawing/2014/main" id="{D2CD21E1-AB1F-404B-A8A9-89475637876F}"/>
              </a:ext>
            </a:extLst>
          </p:cNvPr>
          <p:cNvSpPr txBox="1"/>
          <p:nvPr/>
        </p:nvSpPr>
        <p:spPr>
          <a:xfrm>
            <a:off x="7480998" y="6628622"/>
            <a:ext cx="6129494" cy="229378"/>
          </a:xfrm>
          <a:prstGeom prst="rect">
            <a:avLst/>
          </a:prstGeom>
          <a:noFill/>
          <a:ln>
            <a:noFill/>
          </a:ln>
        </p:spPr>
        <p:txBody>
          <a:bodyPr wrap="square" lIns="90000" tIns="45000" rIns="90000" bIns="45000">
            <a:spAutoFit/>
          </a:bodyPr>
          <a:lstStyle/>
          <a:p>
            <a:r>
              <a:rPr lang="en-US" sz="900" b="0" i="1" strike="noStrike" spc="-1" dirty="0">
                <a:solidFill>
                  <a:schemeClr val="accent5">
                    <a:lumMod val="75000"/>
                  </a:schemeClr>
                </a:solidFill>
                <a:latin typeface="Arial"/>
              </a:rPr>
              <a:t>The Lancet Respiratory Medicine</a:t>
            </a:r>
            <a:r>
              <a:rPr lang="en-US" sz="900" b="0" strike="noStrike" spc="-1" dirty="0">
                <a:solidFill>
                  <a:schemeClr val="accent5">
                    <a:lumMod val="75000"/>
                  </a:schemeClr>
                </a:solidFill>
                <a:latin typeface="Arial"/>
              </a:rPr>
              <a:t> 2021 9622-642DOI: (10.1016/S2213-2600(21)00218-6) </a:t>
            </a:r>
          </a:p>
        </p:txBody>
      </p:sp>
    </p:spTree>
    <p:extLst>
      <p:ext uri="{BB962C8B-B14F-4D97-AF65-F5344CB8AC3E}">
        <p14:creationId xmlns:p14="http://schemas.microsoft.com/office/powerpoint/2010/main" val="40544169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dyýchací řetězec">
            <a:hlinkClick r:id="" action="ppaction://media"/>
            <a:extLst>
              <a:ext uri="{FF2B5EF4-FFF2-40B4-BE49-F238E27FC236}">
                <a16:creationId xmlns:a16="http://schemas.microsoft.com/office/drawing/2014/main" id="{26C08EA2-D32C-40D2-15FF-4384D9DC0C6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8604" y="0"/>
            <a:ext cx="12260603" cy="7378444"/>
          </a:xfrm>
          <a:prstGeom prst="rect">
            <a:avLst/>
          </a:prstGeom>
        </p:spPr>
      </p:pic>
    </p:spTree>
    <p:extLst>
      <p:ext uri="{BB962C8B-B14F-4D97-AF65-F5344CB8AC3E}">
        <p14:creationId xmlns:p14="http://schemas.microsoft.com/office/powerpoint/2010/main" val="127034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13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90.xml><?xml version="1.0" encoding="utf-8"?>
<p:sld xmlns:a="http://schemas.openxmlformats.org/drawingml/2006/main" xmlns:r="http://schemas.openxmlformats.org/officeDocument/2006/relationships" xmlns:p="http://schemas.openxmlformats.org/presentationml/2006/main">
  <p:cSld>
    <p:bg>
      <p:bgPr>
        <a:solidFill>
          <a:srgbClr val="DEE7EA"/>
        </a:solidFill>
        <a:effectLst/>
      </p:bgPr>
    </p:bg>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4685577-1666-43DE-81C5-43B3FFBFC3B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29958" y="0"/>
            <a:ext cx="11287208" cy="6767562"/>
          </a:xfrm>
          <a:prstGeom prst="rect">
            <a:avLst/>
          </a:prstGeom>
        </p:spPr>
      </p:pic>
      <p:sp>
        <p:nvSpPr>
          <p:cNvPr id="7" name="Obdélník 6">
            <a:extLst>
              <a:ext uri="{FF2B5EF4-FFF2-40B4-BE49-F238E27FC236}">
                <a16:creationId xmlns:a16="http://schemas.microsoft.com/office/drawing/2014/main" id="{ECC57C3F-6034-44C0-901D-F6392873C5BC}"/>
              </a:ext>
            </a:extLst>
          </p:cNvPr>
          <p:cNvSpPr/>
          <p:nvPr/>
        </p:nvSpPr>
        <p:spPr>
          <a:xfrm>
            <a:off x="529958" y="2183947"/>
            <a:ext cx="7935685" cy="4529694"/>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bdélník 7">
            <a:extLst>
              <a:ext uri="{FF2B5EF4-FFF2-40B4-BE49-F238E27FC236}">
                <a16:creationId xmlns:a16="http://schemas.microsoft.com/office/drawing/2014/main" id="{D79F079B-C8F8-451B-831D-A83A91154F78}"/>
              </a:ext>
            </a:extLst>
          </p:cNvPr>
          <p:cNvSpPr/>
          <p:nvPr/>
        </p:nvSpPr>
        <p:spPr>
          <a:xfrm>
            <a:off x="599354" y="1277712"/>
            <a:ext cx="5817053" cy="1285875"/>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bdélník 8">
            <a:extLst>
              <a:ext uri="{FF2B5EF4-FFF2-40B4-BE49-F238E27FC236}">
                <a16:creationId xmlns:a16="http://schemas.microsoft.com/office/drawing/2014/main" id="{CE1B3E3C-A40A-40EE-A0B1-683E12D33DAD}"/>
              </a:ext>
            </a:extLst>
          </p:cNvPr>
          <p:cNvSpPr/>
          <p:nvPr/>
        </p:nvSpPr>
        <p:spPr>
          <a:xfrm>
            <a:off x="8212550" y="2890158"/>
            <a:ext cx="2049236" cy="1624693"/>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délník 9">
            <a:extLst>
              <a:ext uri="{FF2B5EF4-FFF2-40B4-BE49-F238E27FC236}">
                <a16:creationId xmlns:a16="http://schemas.microsoft.com/office/drawing/2014/main" id="{B7EE9735-BE3E-4DDE-9304-886F32AF5715}"/>
              </a:ext>
            </a:extLst>
          </p:cNvPr>
          <p:cNvSpPr/>
          <p:nvPr/>
        </p:nvSpPr>
        <p:spPr>
          <a:xfrm>
            <a:off x="4809404" y="1632366"/>
            <a:ext cx="2049236" cy="1624693"/>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ovéPole 2">
            <a:extLst>
              <a:ext uri="{FF2B5EF4-FFF2-40B4-BE49-F238E27FC236}">
                <a16:creationId xmlns:a16="http://schemas.microsoft.com/office/drawing/2014/main" id="{CFCFC19B-A01A-41B0-BB77-EE494A9760BE}"/>
              </a:ext>
            </a:extLst>
          </p:cNvPr>
          <p:cNvSpPr txBox="1"/>
          <p:nvPr/>
        </p:nvSpPr>
        <p:spPr>
          <a:xfrm>
            <a:off x="6096000" y="6505952"/>
            <a:ext cx="6196692" cy="261610"/>
          </a:xfrm>
          <a:prstGeom prst="rect">
            <a:avLst/>
          </a:prstGeom>
          <a:noFill/>
        </p:spPr>
        <p:txBody>
          <a:bodyPr wrap="square" rtlCol="0">
            <a:spAutoFit/>
          </a:bodyPr>
          <a:lstStyle/>
          <a:p>
            <a:pPr algn="l"/>
            <a:r>
              <a:rPr lang="en-US" sz="1100" b="0" i="0" dirty="0">
                <a:solidFill>
                  <a:srgbClr val="555555"/>
                </a:solidFill>
                <a:effectLst/>
                <a:latin typeface="Roboto" panose="02000000000000000000" pitchFamily="2" charset="0"/>
              </a:rPr>
              <a:t>August 2020</a:t>
            </a:r>
            <a:r>
              <a:rPr lang="cs-CZ" sz="1100" b="0" i="0" dirty="0">
                <a:solidFill>
                  <a:srgbClr val="555555"/>
                </a:solidFill>
                <a:effectLst/>
                <a:latin typeface="Roboto" panose="02000000000000000000" pitchFamily="2" charset="0"/>
              </a:rPr>
              <a:t> </a:t>
            </a:r>
            <a:r>
              <a:rPr lang="en-US" sz="1100" b="0" i="0" u="sng" dirty="0">
                <a:solidFill>
                  <a:srgbClr val="555555"/>
                </a:solidFill>
                <a:effectLst/>
                <a:latin typeface="inherit"/>
                <a:hlinkClick r:id="rId4"/>
              </a:rPr>
              <a:t>European Journal of Epidemiology</a:t>
            </a:r>
            <a:r>
              <a:rPr lang="en-US" sz="1100" b="0" i="0" dirty="0">
                <a:solidFill>
                  <a:srgbClr val="555555"/>
                </a:solidFill>
                <a:effectLst/>
                <a:latin typeface="Roboto" panose="02000000000000000000" pitchFamily="2" charset="0"/>
              </a:rPr>
              <a:t> 35(10229)</a:t>
            </a:r>
            <a:r>
              <a:rPr lang="cs-CZ" sz="1100" b="0" i="0" dirty="0">
                <a:solidFill>
                  <a:srgbClr val="555555"/>
                </a:solidFill>
                <a:effectLst/>
                <a:latin typeface="Roboto" panose="02000000000000000000" pitchFamily="2" charset="0"/>
              </a:rPr>
              <a:t> </a:t>
            </a:r>
            <a:r>
              <a:rPr lang="en-US" sz="1100" b="0" i="0" dirty="0">
                <a:solidFill>
                  <a:srgbClr val="555555"/>
                </a:solidFill>
                <a:effectLst/>
                <a:latin typeface="Roboto" panose="02000000000000000000" pitchFamily="2" charset="0"/>
              </a:rPr>
              <a:t>DOI:</a:t>
            </a:r>
            <a:r>
              <a:rPr lang="en-US" sz="1100" b="0" i="0" u="sng" dirty="0">
                <a:solidFill>
                  <a:srgbClr val="555555"/>
                </a:solidFill>
                <a:effectLst/>
                <a:latin typeface="inherit"/>
                <a:hlinkClick r:id="rId5"/>
              </a:rPr>
              <a:t>10.1007/s10654-020-00678-5</a:t>
            </a:r>
            <a:endParaRPr lang="en-US" sz="1100" b="0" i="0" dirty="0">
              <a:solidFill>
                <a:srgbClr val="555555"/>
              </a:solidFill>
              <a:effectLst/>
              <a:latin typeface="Roboto" panose="02000000000000000000" pitchFamily="2" charset="0"/>
            </a:endParaRPr>
          </a:p>
        </p:txBody>
      </p:sp>
    </p:spTree>
    <p:extLst>
      <p:ext uri="{BB962C8B-B14F-4D97-AF65-F5344CB8AC3E}">
        <p14:creationId xmlns:p14="http://schemas.microsoft.com/office/powerpoint/2010/main" val="1575943339"/>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bg>
      <p:bgPr>
        <a:solidFill>
          <a:srgbClr val="DEE7EA"/>
        </a:solidFill>
        <a:effectLst/>
      </p:bgPr>
    </p:bg>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4685577-1666-43DE-81C5-43B3FFBFC3B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29958" y="0"/>
            <a:ext cx="11287208" cy="6767562"/>
          </a:xfrm>
          <a:prstGeom prst="rect">
            <a:avLst/>
          </a:prstGeom>
        </p:spPr>
      </p:pic>
      <p:sp>
        <p:nvSpPr>
          <p:cNvPr id="9" name="Obdélník 8">
            <a:extLst>
              <a:ext uri="{FF2B5EF4-FFF2-40B4-BE49-F238E27FC236}">
                <a16:creationId xmlns:a16="http://schemas.microsoft.com/office/drawing/2014/main" id="{CE1B3E3C-A40A-40EE-A0B1-683E12D33DAD}"/>
              </a:ext>
            </a:extLst>
          </p:cNvPr>
          <p:cNvSpPr/>
          <p:nvPr/>
        </p:nvSpPr>
        <p:spPr>
          <a:xfrm>
            <a:off x="787132" y="1841048"/>
            <a:ext cx="2049236" cy="4857749"/>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ovéPole 2">
            <a:extLst>
              <a:ext uri="{FF2B5EF4-FFF2-40B4-BE49-F238E27FC236}">
                <a16:creationId xmlns:a16="http://schemas.microsoft.com/office/drawing/2014/main" id="{CFCFC19B-A01A-41B0-BB77-EE494A9760BE}"/>
              </a:ext>
            </a:extLst>
          </p:cNvPr>
          <p:cNvSpPr txBox="1"/>
          <p:nvPr/>
        </p:nvSpPr>
        <p:spPr>
          <a:xfrm>
            <a:off x="6096000" y="6505952"/>
            <a:ext cx="6196692" cy="261610"/>
          </a:xfrm>
          <a:prstGeom prst="rect">
            <a:avLst/>
          </a:prstGeom>
          <a:noFill/>
        </p:spPr>
        <p:txBody>
          <a:bodyPr wrap="square" rtlCol="0">
            <a:spAutoFit/>
          </a:bodyPr>
          <a:lstStyle/>
          <a:p>
            <a:pPr algn="l"/>
            <a:r>
              <a:rPr lang="en-US" sz="1100" b="0" i="0" dirty="0">
                <a:solidFill>
                  <a:srgbClr val="555555"/>
                </a:solidFill>
                <a:effectLst/>
                <a:latin typeface="Roboto" panose="02000000000000000000" pitchFamily="2" charset="0"/>
              </a:rPr>
              <a:t>August 2020</a:t>
            </a:r>
            <a:r>
              <a:rPr lang="cs-CZ" sz="1100" b="0" i="0" dirty="0">
                <a:solidFill>
                  <a:srgbClr val="555555"/>
                </a:solidFill>
                <a:effectLst/>
                <a:latin typeface="Roboto" panose="02000000000000000000" pitchFamily="2" charset="0"/>
              </a:rPr>
              <a:t> </a:t>
            </a:r>
            <a:r>
              <a:rPr lang="en-US" sz="1100" b="0" i="0" u="sng" dirty="0">
                <a:solidFill>
                  <a:srgbClr val="555555"/>
                </a:solidFill>
                <a:effectLst/>
                <a:latin typeface="inherit"/>
                <a:hlinkClick r:id="rId4"/>
              </a:rPr>
              <a:t>European Journal of Epidemiology</a:t>
            </a:r>
            <a:r>
              <a:rPr lang="en-US" sz="1100" b="0" i="0" dirty="0">
                <a:solidFill>
                  <a:srgbClr val="555555"/>
                </a:solidFill>
                <a:effectLst/>
                <a:latin typeface="Roboto" panose="02000000000000000000" pitchFamily="2" charset="0"/>
              </a:rPr>
              <a:t> 35(10229)</a:t>
            </a:r>
            <a:r>
              <a:rPr lang="cs-CZ" sz="1100" b="0" i="0" dirty="0">
                <a:solidFill>
                  <a:srgbClr val="555555"/>
                </a:solidFill>
                <a:effectLst/>
                <a:latin typeface="Roboto" panose="02000000000000000000" pitchFamily="2" charset="0"/>
              </a:rPr>
              <a:t> </a:t>
            </a:r>
            <a:r>
              <a:rPr lang="en-US" sz="1100" b="0" i="0" dirty="0">
                <a:solidFill>
                  <a:srgbClr val="555555"/>
                </a:solidFill>
                <a:effectLst/>
                <a:latin typeface="Roboto" panose="02000000000000000000" pitchFamily="2" charset="0"/>
              </a:rPr>
              <a:t>DOI:</a:t>
            </a:r>
            <a:r>
              <a:rPr lang="en-US" sz="1100" b="0" i="0" u="sng" dirty="0">
                <a:solidFill>
                  <a:srgbClr val="555555"/>
                </a:solidFill>
                <a:effectLst/>
                <a:latin typeface="inherit"/>
                <a:hlinkClick r:id="rId5"/>
              </a:rPr>
              <a:t>10.1007/s10654-020-00678-5</a:t>
            </a:r>
            <a:endParaRPr lang="en-US" sz="1100" b="0" i="0" dirty="0">
              <a:solidFill>
                <a:srgbClr val="555555"/>
              </a:solidFill>
              <a:effectLst/>
              <a:latin typeface="Roboto" panose="02000000000000000000" pitchFamily="2" charset="0"/>
            </a:endParaRPr>
          </a:p>
        </p:txBody>
      </p:sp>
      <p:sp>
        <p:nvSpPr>
          <p:cNvPr id="11" name="Obdélník 10">
            <a:extLst>
              <a:ext uri="{FF2B5EF4-FFF2-40B4-BE49-F238E27FC236}">
                <a16:creationId xmlns:a16="http://schemas.microsoft.com/office/drawing/2014/main" id="{56CD3561-AF47-42F3-8643-912460532869}"/>
              </a:ext>
            </a:extLst>
          </p:cNvPr>
          <p:cNvSpPr/>
          <p:nvPr/>
        </p:nvSpPr>
        <p:spPr>
          <a:xfrm>
            <a:off x="2225045" y="3412040"/>
            <a:ext cx="2049236" cy="3383781"/>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bdélník 11">
            <a:extLst>
              <a:ext uri="{FF2B5EF4-FFF2-40B4-BE49-F238E27FC236}">
                <a16:creationId xmlns:a16="http://schemas.microsoft.com/office/drawing/2014/main" id="{3AF0C263-DC41-4136-A606-359DEE9F1928}"/>
              </a:ext>
            </a:extLst>
          </p:cNvPr>
          <p:cNvSpPr/>
          <p:nvPr/>
        </p:nvSpPr>
        <p:spPr>
          <a:xfrm>
            <a:off x="5645604" y="2988129"/>
            <a:ext cx="4535260" cy="3157379"/>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bdélník 12">
            <a:extLst>
              <a:ext uri="{FF2B5EF4-FFF2-40B4-BE49-F238E27FC236}">
                <a16:creationId xmlns:a16="http://schemas.microsoft.com/office/drawing/2014/main" id="{CE1612CA-453F-4AD1-A643-8A0DF0AE289C}"/>
              </a:ext>
            </a:extLst>
          </p:cNvPr>
          <p:cNvSpPr/>
          <p:nvPr/>
        </p:nvSpPr>
        <p:spPr>
          <a:xfrm>
            <a:off x="3629387" y="4889362"/>
            <a:ext cx="2049236" cy="1878200"/>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bdélník 13">
            <a:extLst>
              <a:ext uri="{FF2B5EF4-FFF2-40B4-BE49-F238E27FC236}">
                <a16:creationId xmlns:a16="http://schemas.microsoft.com/office/drawing/2014/main" id="{B9C37BD9-D0D8-4DEB-8AB0-04BA75F7B4D0}"/>
              </a:ext>
            </a:extLst>
          </p:cNvPr>
          <p:cNvSpPr/>
          <p:nvPr/>
        </p:nvSpPr>
        <p:spPr>
          <a:xfrm>
            <a:off x="5510893" y="3045278"/>
            <a:ext cx="1965648" cy="1702983"/>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bdélník 14">
            <a:extLst>
              <a:ext uri="{FF2B5EF4-FFF2-40B4-BE49-F238E27FC236}">
                <a16:creationId xmlns:a16="http://schemas.microsoft.com/office/drawing/2014/main" id="{EBF851EF-89EE-4763-A7DB-A33C78EC3E20}"/>
              </a:ext>
            </a:extLst>
          </p:cNvPr>
          <p:cNvSpPr/>
          <p:nvPr/>
        </p:nvSpPr>
        <p:spPr>
          <a:xfrm>
            <a:off x="5314949" y="3780064"/>
            <a:ext cx="1928547" cy="1440997"/>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bdélník 15">
            <a:extLst>
              <a:ext uri="{FF2B5EF4-FFF2-40B4-BE49-F238E27FC236}">
                <a16:creationId xmlns:a16="http://schemas.microsoft.com/office/drawing/2014/main" id="{F8595C1E-5100-4272-ABE0-DC0C1B794D0C}"/>
              </a:ext>
            </a:extLst>
          </p:cNvPr>
          <p:cNvSpPr/>
          <p:nvPr/>
        </p:nvSpPr>
        <p:spPr>
          <a:xfrm>
            <a:off x="8412966" y="2771775"/>
            <a:ext cx="1928547" cy="1440997"/>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391602"/>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bg>
      <p:bgPr>
        <a:solidFill>
          <a:srgbClr val="DEE7EA"/>
        </a:solidFill>
        <a:effectLst/>
      </p:bgPr>
    </p:bg>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4685577-1666-43DE-81C5-43B3FFBFC3B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29958" y="0"/>
            <a:ext cx="11287208" cy="6767562"/>
          </a:xfrm>
          <a:prstGeom prst="rect">
            <a:avLst/>
          </a:prstGeom>
        </p:spPr>
      </p:pic>
      <p:sp>
        <p:nvSpPr>
          <p:cNvPr id="3" name="TextovéPole 2">
            <a:extLst>
              <a:ext uri="{FF2B5EF4-FFF2-40B4-BE49-F238E27FC236}">
                <a16:creationId xmlns:a16="http://schemas.microsoft.com/office/drawing/2014/main" id="{CFCFC19B-A01A-41B0-BB77-EE494A9760BE}"/>
              </a:ext>
            </a:extLst>
          </p:cNvPr>
          <p:cNvSpPr txBox="1"/>
          <p:nvPr/>
        </p:nvSpPr>
        <p:spPr>
          <a:xfrm>
            <a:off x="6096000" y="6505952"/>
            <a:ext cx="6196692" cy="261610"/>
          </a:xfrm>
          <a:prstGeom prst="rect">
            <a:avLst/>
          </a:prstGeom>
          <a:noFill/>
        </p:spPr>
        <p:txBody>
          <a:bodyPr wrap="square" rtlCol="0">
            <a:spAutoFit/>
          </a:bodyPr>
          <a:lstStyle/>
          <a:p>
            <a:pPr algn="l"/>
            <a:r>
              <a:rPr lang="en-US" sz="1100" b="0" i="0" dirty="0">
                <a:solidFill>
                  <a:srgbClr val="555555"/>
                </a:solidFill>
                <a:effectLst/>
                <a:latin typeface="Roboto" panose="02000000000000000000" pitchFamily="2" charset="0"/>
              </a:rPr>
              <a:t>August 2020</a:t>
            </a:r>
            <a:r>
              <a:rPr lang="cs-CZ" sz="1100" b="0" i="0" dirty="0">
                <a:solidFill>
                  <a:srgbClr val="555555"/>
                </a:solidFill>
                <a:effectLst/>
                <a:latin typeface="Roboto" panose="02000000000000000000" pitchFamily="2" charset="0"/>
              </a:rPr>
              <a:t> </a:t>
            </a:r>
            <a:r>
              <a:rPr lang="en-US" sz="1100" b="0" i="0" u="sng" dirty="0">
                <a:solidFill>
                  <a:srgbClr val="555555"/>
                </a:solidFill>
                <a:effectLst/>
                <a:latin typeface="inherit"/>
                <a:hlinkClick r:id="rId4"/>
              </a:rPr>
              <a:t>European Journal of Epidemiology</a:t>
            </a:r>
            <a:r>
              <a:rPr lang="en-US" sz="1100" b="0" i="0" dirty="0">
                <a:solidFill>
                  <a:srgbClr val="555555"/>
                </a:solidFill>
                <a:effectLst/>
                <a:latin typeface="Roboto" panose="02000000000000000000" pitchFamily="2" charset="0"/>
              </a:rPr>
              <a:t> 35(10229)</a:t>
            </a:r>
            <a:r>
              <a:rPr lang="cs-CZ" sz="1100" b="0" i="0" dirty="0">
                <a:solidFill>
                  <a:srgbClr val="555555"/>
                </a:solidFill>
                <a:effectLst/>
                <a:latin typeface="Roboto" panose="02000000000000000000" pitchFamily="2" charset="0"/>
              </a:rPr>
              <a:t> </a:t>
            </a:r>
            <a:r>
              <a:rPr lang="en-US" sz="1100" b="0" i="0" dirty="0">
                <a:solidFill>
                  <a:srgbClr val="555555"/>
                </a:solidFill>
                <a:effectLst/>
                <a:latin typeface="Roboto" panose="02000000000000000000" pitchFamily="2" charset="0"/>
              </a:rPr>
              <a:t>DOI:</a:t>
            </a:r>
            <a:r>
              <a:rPr lang="en-US" sz="1100" b="0" i="0" u="sng" dirty="0">
                <a:solidFill>
                  <a:srgbClr val="555555"/>
                </a:solidFill>
                <a:effectLst/>
                <a:latin typeface="inherit"/>
                <a:hlinkClick r:id="rId5"/>
              </a:rPr>
              <a:t>10.1007/s10654-020-00678-5</a:t>
            </a:r>
            <a:endParaRPr lang="en-US" sz="1100" b="0" i="0" dirty="0">
              <a:solidFill>
                <a:srgbClr val="555555"/>
              </a:solidFill>
              <a:effectLst/>
              <a:latin typeface="Roboto" panose="02000000000000000000" pitchFamily="2" charset="0"/>
            </a:endParaRPr>
          </a:p>
        </p:txBody>
      </p:sp>
      <p:sp>
        <p:nvSpPr>
          <p:cNvPr id="17" name="Obdélník 16">
            <a:extLst>
              <a:ext uri="{FF2B5EF4-FFF2-40B4-BE49-F238E27FC236}">
                <a16:creationId xmlns:a16="http://schemas.microsoft.com/office/drawing/2014/main" id="{42D25A5A-CAFE-403E-986C-B6504F1FA249}"/>
              </a:ext>
            </a:extLst>
          </p:cNvPr>
          <p:cNvSpPr/>
          <p:nvPr/>
        </p:nvSpPr>
        <p:spPr>
          <a:xfrm>
            <a:off x="787132" y="4049486"/>
            <a:ext cx="3441968" cy="2649311"/>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bdélník 17">
            <a:extLst>
              <a:ext uri="{FF2B5EF4-FFF2-40B4-BE49-F238E27FC236}">
                <a16:creationId xmlns:a16="http://schemas.microsoft.com/office/drawing/2014/main" id="{A73D8D2F-C82F-4F89-B5D7-6354106710A8}"/>
              </a:ext>
            </a:extLst>
          </p:cNvPr>
          <p:cNvSpPr/>
          <p:nvPr/>
        </p:nvSpPr>
        <p:spPr>
          <a:xfrm>
            <a:off x="2100945" y="5004439"/>
            <a:ext cx="3441968" cy="1797505"/>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bdélník 18">
            <a:extLst>
              <a:ext uri="{FF2B5EF4-FFF2-40B4-BE49-F238E27FC236}">
                <a16:creationId xmlns:a16="http://schemas.microsoft.com/office/drawing/2014/main" id="{70D0FCBE-AB4F-4A0A-8BCC-7B9120F43D50}"/>
              </a:ext>
            </a:extLst>
          </p:cNvPr>
          <p:cNvSpPr/>
          <p:nvPr/>
        </p:nvSpPr>
        <p:spPr>
          <a:xfrm>
            <a:off x="5312954" y="4702629"/>
            <a:ext cx="3441968" cy="1570264"/>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bdélník 19">
            <a:extLst>
              <a:ext uri="{FF2B5EF4-FFF2-40B4-BE49-F238E27FC236}">
                <a16:creationId xmlns:a16="http://schemas.microsoft.com/office/drawing/2014/main" id="{D3B55683-30CE-43EE-A232-3686D9F14543}"/>
              </a:ext>
            </a:extLst>
          </p:cNvPr>
          <p:cNvSpPr/>
          <p:nvPr/>
        </p:nvSpPr>
        <p:spPr>
          <a:xfrm>
            <a:off x="5312954" y="3766592"/>
            <a:ext cx="1671998" cy="1570264"/>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bdélník 20">
            <a:extLst>
              <a:ext uri="{FF2B5EF4-FFF2-40B4-BE49-F238E27FC236}">
                <a16:creationId xmlns:a16="http://schemas.microsoft.com/office/drawing/2014/main" id="{B0978AC3-1548-489F-A618-BA05D1E66478}"/>
              </a:ext>
            </a:extLst>
          </p:cNvPr>
          <p:cNvSpPr/>
          <p:nvPr/>
        </p:nvSpPr>
        <p:spPr>
          <a:xfrm>
            <a:off x="5513658" y="2899306"/>
            <a:ext cx="3581355" cy="1717598"/>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bdélník 21">
            <a:extLst>
              <a:ext uri="{FF2B5EF4-FFF2-40B4-BE49-F238E27FC236}">
                <a16:creationId xmlns:a16="http://schemas.microsoft.com/office/drawing/2014/main" id="{A97301B9-ED19-468B-A6C0-1D2747CD26E3}"/>
              </a:ext>
            </a:extLst>
          </p:cNvPr>
          <p:cNvSpPr/>
          <p:nvPr/>
        </p:nvSpPr>
        <p:spPr>
          <a:xfrm>
            <a:off x="6682897" y="2778564"/>
            <a:ext cx="3581355" cy="1717598"/>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118610"/>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bg>
      <p:bgPr>
        <a:solidFill>
          <a:srgbClr val="DEE7EA"/>
        </a:solidFill>
        <a:effectLst/>
      </p:bgPr>
    </p:bg>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4685577-1666-43DE-81C5-43B3FFBFC3B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29958" y="0"/>
            <a:ext cx="11287208" cy="6767562"/>
          </a:xfrm>
          <a:prstGeom prst="rect">
            <a:avLst/>
          </a:prstGeom>
        </p:spPr>
      </p:pic>
      <p:sp>
        <p:nvSpPr>
          <p:cNvPr id="3" name="TextovéPole 2">
            <a:extLst>
              <a:ext uri="{FF2B5EF4-FFF2-40B4-BE49-F238E27FC236}">
                <a16:creationId xmlns:a16="http://schemas.microsoft.com/office/drawing/2014/main" id="{CFCFC19B-A01A-41B0-BB77-EE494A9760BE}"/>
              </a:ext>
            </a:extLst>
          </p:cNvPr>
          <p:cNvSpPr txBox="1"/>
          <p:nvPr/>
        </p:nvSpPr>
        <p:spPr>
          <a:xfrm>
            <a:off x="6096000" y="6505952"/>
            <a:ext cx="6196692" cy="261610"/>
          </a:xfrm>
          <a:prstGeom prst="rect">
            <a:avLst/>
          </a:prstGeom>
          <a:noFill/>
        </p:spPr>
        <p:txBody>
          <a:bodyPr wrap="square" rtlCol="0">
            <a:spAutoFit/>
          </a:bodyPr>
          <a:lstStyle/>
          <a:p>
            <a:pPr algn="l"/>
            <a:r>
              <a:rPr lang="en-US" sz="1100" b="0" i="0" dirty="0">
                <a:solidFill>
                  <a:srgbClr val="555555"/>
                </a:solidFill>
                <a:effectLst/>
                <a:latin typeface="Roboto" panose="02000000000000000000" pitchFamily="2" charset="0"/>
              </a:rPr>
              <a:t>August 2020</a:t>
            </a:r>
            <a:r>
              <a:rPr lang="cs-CZ" sz="1100" b="0" i="0" dirty="0">
                <a:solidFill>
                  <a:srgbClr val="555555"/>
                </a:solidFill>
                <a:effectLst/>
                <a:latin typeface="Roboto" panose="02000000000000000000" pitchFamily="2" charset="0"/>
              </a:rPr>
              <a:t> </a:t>
            </a:r>
            <a:r>
              <a:rPr lang="en-US" sz="1100" b="0" i="0" u="sng" dirty="0">
                <a:solidFill>
                  <a:srgbClr val="555555"/>
                </a:solidFill>
                <a:effectLst/>
                <a:latin typeface="inherit"/>
                <a:hlinkClick r:id="rId4"/>
              </a:rPr>
              <a:t>European Journal of Epidemiology</a:t>
            </a:r>
            <a:r>
              <a:rPr lang="en-US" sz="1100" b="0" i="0" dirty="0">
                <a:solidFill>
                  <a:srgbClr val="555555"/>
                </a:solidFill>
                <a:effectLst/>
                <a:latin typeface="Roboto" panose="02000000000000000000" pitchFamily="2" charset="0"/>
              </a:rPr>
              <a:t> 35(10229)</a:t>
            </a:r>
            <a:r>
              <a:rPr lang="cs-CZ" sz="1100" b="0" i="0" dirty="0">
                <a:solidFill>
                  <a:srgbClr val="555555"/>
                </a:solidFill>
                <a:effectLst/>
                <a:latin typeface="Roboto" panose="02000000000000000000" pitchFamily="2" charset="0"/>
              </a:rPr>
              <a:t> </a:t>
            </a:r>
            <a:r>
              <a:rPr lang="en-US" sz="1100" b="0" i="0" dirty="0">
                <a:solidFill>
                  <a:srgbClr val="555555"/>
                </a:solidFill>
                <a:effectLst/>
                <a:latin typeface="Roboto" panose="02000000000000000000" pitchFamily="2" charset="0"/>
              </a:rPr>
              <a:t>DOI:</a:t>
            </a:r>
            <a:r>
              <a:rPr lang="en-US" sz="1100" b="0" i="0" u="sng" dirty="0">
                <a:solidFill>
                  <a:srgbClr val="555555"/>
                </a:solidFill>
                <a:effectLst/>
                <a:latin typeface="inherit"/>
                <a:hlinkClick r:id="rId5"/>
              </a:rPr>
              <a:t>10.1007/s10654-020-00678-5</a:t>
            </a:r>
            <a:endParaRPr lang="en-US" sz="1100" b="0" i="0" dirty="0">
              <a:solidFill>
                <a:srgbClr val="555555"/>
              </a:solidFill>
              <a:effectLst/>
              <a:latin typeface="Roboto" panose="02000000000000000000" pitchFamily="2" charset="0"/>
            </a:endParaRPr>
          </a:p>
        </p:txBody>
      </p:sp>
      <p:sp>
        <p:nvSpPr>
          <p:cNvPr id="10" name="Obdélník 9">
            <a:extLst>
              <a:ext uri="{FF2B5EF4-FFF2-40B4-BE49-F238E27FC236}">
                <a16:creationId xmlns:a16="http://schemas.microsoft.com/office/drawing/2014/main" id="{92DC206D-0130-4FD2-83FA-FA457B9D6AAA}"/>
              </a:ext>
            </a:extLst>
          </p:cNvPr>
          <p:cNvSpPr/>
          <p:nvPr/>
        </p:nvSpPr>
        <p:spPr>
          <a:xfrm>
            <a:off x="6584496" y="2767692"/>
            <a:ext cx="3645353" cy="1787979"/>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délník 10">
            <a:extLst>
              <a:ext uri="{FF2B5EF4-FFF2-40B4-BE49-F238E27FC236}">
                <a16:creationId xmlns:a16="http://schemas.microsoft.com/office/drawing/2014/main" id="{82AA521F-8ADC-4DFF-ADC9-7F7FFF7BB0A7}"/>
              </a:ext>
            </a:extLst>
          </p:cNvPr>
          <p:cNvSpPr/>
          <p:nvPr/>
        </p:nvSpPr>
        <p:spPr>
          <a:xfrm>
            <a:off x="5446788" y="2836636"/>
            <a:ext cx="2537733" cy="440871"/>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7573565"/>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bg>
      <p:bgPr>
        <a:solidFill>
          <a:srgbClr val="DEE7EA"/>
        </a:solidFill>
        <a:effectLst/>
      </p:bgPr>
    </p:bg>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4685577-1666-43DE-81C5-43B3FFBFC3B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29958" y="0"/>
            <a:ext cx="11287208" cy="6767562"/>
          </a:xfrm>
          <a:prstGeom prst="rect">
            <a:avLst/>
          </a:prstGeom>
        </p:spPr>
      </p:pic>
      <p:sp>
        <p:nvSpPr>
          <p:cNvPr id="3" name="TextovéPole 2">
            <a:extLst>
              <a:ext uri="{FF2B5EF4-FFF2-40B4-BE49-F238E27FC236}">
                <a16:creationId xmlns:a16="http://schemas.microsoft.com/office/drawing/2014/main" id="{CFCFC19B-A01A-41B0-BB77-EE494A9760BE}"/>
              </a:ext>
            </a:extLst>
          </p:cNvPr>
          <p:cNvSpPr txBox="1"/>
          <p:nvPr/>
        </p:nvSpPr>
        <p:spPr>
          <a:xfrm>
            <a:off x="6096000" y="6505952"/>
            <a:ext cx="6196692" cy="261610"/>
          </a:xfrm>
          <a:prstGeom prst="rect">
            <a:avLst/>
          </a:prstGeom>
          <a:noFill/>
        </p:spPr>
        <p:txBody>
          <a:bodyPr wrap="square" rtlCol="0">
            <a:spAutoFit/>
          </a:bodyPr>
          <a:lstStyle/>
          <a:p>
            <a:pPr algn="l"/>
            <a:r>
              <a:rPr lang="en-US" sz="1100" b="0" i="0" dirty="0">
                <a:solidFill>
                  <a:srgbClr val="555555"/>
                </a:solidFill>
                <a:effectLst/>
                <a:latin typeface="Roboto" panose="02000000000000000000" pitchFamily="2" charset="0"/>
              </a:rPr>
              <a:t>August 2020</a:t>
            </a:r>
            <a:r>
              <a:rPr lang="cs-CZ" sz="1100" b="0" i="0" dirty="0">
                <a:solidFill>
                  <a:srgbClr val="555555"/>
                </a:solidFill>
                <a:effectLst/>
                <a:latin typeface="Roboto" panose="02000000000000000000" pitchFamily="2" charset="0"/>
              </a:rPr>
              <a:t> </a:t>
            </a:r>
            <a:r>
              <a:rPr lang="en-US" sz="1100" b="0" i="0" u="sng" dirty="0">
                <a:solidFill>
                  <a:srgbClr val="555555"/>
                </a:solidFill>
                <a:effectLst/>
                <a:latin typeface="inherit"/>
                <a:hlinkClick r:id="rId4"/>
              </a:rPr>
              <a:t>European Journal of Epidemiology</a:t>
            </a:r>
            <a:r>
              <a:rPr lang="en-US" sz="1100" b="0" i="0" dirty="0">
                <a:solidFill>
                  <a:srgbClr val="555555"/>
                </a:solidFill>
                <a:effectLst/>
                <a:latin typeface="Roboto" panose="02000000000000000000" pitchFamily="2" charset="0"/>
              </a:rPr>
              <a:t> 35(10229)</a:t>
            </a:r>
            <a:r>
              <a:rPr lang="cs-CZ" sz="1100" b="0" i="0" dirty="0">
                <a:solidFill>
                  <a:srgbClr val="555555"/>
                </a:solidFill>
                <a:effectLst/>
                <a:latin typeface="Roboto" panose="02000000000000000000" pitchFamily="2" charset="0"/>
              </a:rPr>
              <a:t> </a:t>
            </a:r>
            <a:r>
              <a:rPr lang="en-US" sz="1100" b="0" i="0" dirty="0">
                <a:solidFill>
                  <a:srgbClr val="555555"/>
                </a:solidFill>
                <a:effectLst/>
                <a:latin typeface="Roboto" panose="02000000000000000000" pitchFamily="2" charset="0"/>
              </a:rPr>
              <a:t>DOI:</a:t>
            </a:r>
            <a:r>
              <a:rPr lang="en-US" sz="1100" b="0" i="0" u="sng" dirty="0">
                <a:solidFill>
                  <a:srgbClr val="555555"/>
                </a:solidFill>
                <a:effectLst/>
                <a:latin typeface="inherit"/>
                <a:hlinkClick r:id="rId5"/>
              </a:rPr>
              <a:t>10.1007/s10654-020-00678-5</a:t>
            </a:r>
            <a:endParaRPr lang="en-US" sz="1100" b="0" i="0" dirty="0">
              <a:solidFill>
                <a:srgbClr val="555555"/>
              </a:solidFill>
              <a:effectLst/>
              <a:latin typeface="Roboto" panose="02000000000000000000" pitchFamily="2" charset="0"/>
            </a:endParaRPr>
          </a:p>
        </p:txBody>
      </p:sp>
    </p:spTree>
    <p:extLst>
      <p:ext uri="{BB962C8B-B14F-4D97-AF65-F5344CB8AC3E}">
        <p14:creationId xmlns:p14="http://schemas.microsoft.com/office/powerpoint/2010/main" val="1070140754"/>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bg>
      <p:bgPr>
        <a:solidFill>
          <a:srgbClr val="E0E7E8"/>
        </a:solidFill>
        <a:effectLst/>
      </p:bgPr>
    </p:bg>
    <p:spTree>
      <p:nvGrpSpPr>
        <p:cNvPr id="1" name=""/>
        <p:cNvGrpSpPr/>
        <p:nvPr/>
      </p:nvGrpSpPr>
      <p:grpSpPr>
        <a:xfrm>
          <a:off x="0" y="0"/>
          <a:ext cx="0" cy="0"/>
          <a:chOff x="0" y="0"/>
          <a:chExt cx="0" cy="0"/>
        </a:xfrm>
      </p:grpSpPr>
      <p:sp>
        <p:nvSpPr>
          <p:cNvPr id="4" name="TextovéPole 3">
            <a:hlinkClick r:id="" action="ppaction://noaction"/>
            <a:extLst>
              <a:ext uri="{FF2B5EF4-FFF2-40B4-BE49-F238E27FC236}">
                <a16:creationId xmlns:a16="http://schemas.microsoft.com/office/drawing/2014/main" id="{CAB6EFFD-0365-4046-91E0-A3345F6A3650}"/>
              </a:ext>
            </a:extLst>
          </p:cNvPr>
          <p:cNvSpPr txBox="1"/>
          <p:nvPr/>
        </p:nvSpPr>
        <p:spPr>
          <a:xfrm>
            <a:off x="1697130" y="2216517"/>
            <a:ext cx="1714637" cy="369332"/>
          </a:xfrm>
          <a:prstGeom prst="rect">
            <a:avLst/>
          </a:prstGeom>
          <a:solidFill>
            <a:srgbClr val="FFFF00"/>
          </a:solidFill>
        </p:spPr>
        <p:style>
          <a:lnRef idx="1">
            <a:schemeClr val="dk1"/>
          </a:lnRef>
          <a:fillRef idx="2">
            <a:schemeClr val="dk1"/>
          </a:fillRef>
          <a:effectRef idx="1">
            <a:schemeClr val="dk1"/>
          </a:effectRef>
          <a:fontRef idx="minor">
            <a:schemeClr val="dk1"/>
          </a:fontRef>
        </p:style>
        <p:txBody>
          <a:bodyPr wrap="none">
            <a:spAutoFit/>
          </a:bodyPr>
          <a:lstStyle/>
          <a:p>
            <a:pPr eaLnBrk="1" hangingPunct="1">
              <a:defRPr/>
            </a:pPr>
            <a:r>
              <a:rPr lang="cs-CZ" dirty="0"/>
              <a:t>Poruchy objemu</a:t>
            </a:r>
          </a:p>
        </p:txBody>
      </p:sp>
      <p:sp>
        <p:nvSpPr>
          <p:cNvPr id="5" name="TextovéPole 4">
            <a:hlinkClick r:id="" action="ppaction://noaction"/>
            <a:extLst>
              <a:ext uri="{FF2B5EF4-FFF2-40B4-BE49-F238E27FC236}">
                <a16:creationId xmlns:a16="http://schemas.microsoft.com/office/drawing/2014/main" id="{6DF9ECF3-C87B-4239-B176-A198893FC309}"/>
              </a:ext>
            </a:extLst>
          </p:cNvPr>
          <p:cNvSpPr txBox="1"/>
          <p:nvPr/>
        </p:nvSpPr>
        <p:spPr>
          <a:xfrm>
            <a:off x="7789164" y="4913866"/>
            <a:ext cx="3224766" cy="369332"/>
          </a:xfrm>
          <a:prstGeom prst="rect">
            <a:avLst/>
          </a:prstGeom>
          <a:solidFill>
            <a:srgbClr val="FFFF00"/>
          </a:solidFill>
        </p:spPr>
        <p:style>
          <a:lnRef idx="1">
            <a:schemeClr val="dk1"/>
          </a:lnRef>
          <a:fillRef idx="2">
            <a:schemeClr val="dk1"/>
          </a:fillRef>
          <a:effectRef idx="1">
            <a:schemeClr val="dk1"/>
          </a:effectRef>
          <a:fontRef idx="minor">
            <a:schemeClr val="dk1"/>
          </a:fontRef>
        </p:style>
        <p:txBody>
          <a:bodyPr wrap="square">
            <a:spAutoFit/>
          </a:bodyPr>
          <a:lstStyle/>
          <a:p>
            <a:pPr eaLnBrk="1" hangingPunct="1">
              <a:defRPr/>
            </a:pPr>
            <a:r>
              <a:rPr lang="cs-CZ" dirty="0"/>
              <a:t>Poruchy acidobazické rovnováhy</a:t>
            </a:r>
          </a:p>
        </p:txBody>
      </p:sp>
      <p:sp>
        <p:nvSpPr>
          <p:cNvPr id="6" name="TextovéPole 5">
            <a:extLst>
              <a:ext uri="{FF2B5EF4-FFF2-40B4-BE49-F238E27FC236}">
                <a16:creationId xmlns:a16="http://schemas.microsoft.com/office/drawing/2014/main" id="{B8A1CF27-1A76-4F54-B601-924DDB22D75A}"/>
              </a:ext>
            </a:extLst>
          </p:cNvPr>
          <p:cNvSpPr txBox="1"/>
          <p:nvPr/>
        </p:nvSpPr>
        <p:spPr>
          <a:xfrm>
            <a:off x="4241045" y="6184711"/>
            <a:ext cx="1563954" cy="369332"/>
          </a:xfrm>
          <a:prstGeom prst="rect">
            <a:avLst/>
          </a:prstGeom>
          <a:solidFill>
            <a:srgbClr val="FFFF00"/>
          </a:solidFill>
          <a:ln w="38100"/>
        </p:spPr>
        <p:style>
          <a:lnRef idx="1">
            <a:schemeClr val="dk1"/>
          </a:lnRef>
          <a:fillRef idx="2">
            <a:schemeClr val="dk1"/>
          </a:fillRef>
          <a:effectRef idx="1">
            <a:schemeClr val="dk1"/>
          </a:effectRef>
          <a:fontRef idx="minor">
            <a:schemeClr val="dk1"/>
          </a:fontRef>
        </p:style>
        <p:txBody>
          <a:bodyPr wrap="none">
            <a:spAutoFit/>
          </a:bodyPr>
          <a:lstStyle/>
          <a:p>
            <a:pPr eaLnBrk="1" hangingPunct="1">
              <a:defRPr/>
            </a:pPr>
            <a:r>
              <a:rPr lang="cs-CZ" dirty="0"/>
              <a:t>Poruchy ledvin</a:t>
            </a:r>
          </a:p>
        </p:txBody>
      </p:sp>
      <p:sp>
        <p:nvSpPr>
          <p:cNvPr id="7" name="TextovéPole 6">
            <a:extLst>
              <a:ext uri="{FF2B5EF4-FFF2-40B4-BE49-F238E27FC236}">
                <a16:creationId xmlns:a16="http://schemas.microsoft.com/office/drawing/2014/main" id="{F8C998A1-51FC-43F1-B1CE-486045AE945C}"/>
              </a:ext>
            </a:extLst>
          </p:cNvPr>
          <p:cNvSpPr txBox="1"/>
          <p:nvPr/>
        </p:nvSpPr>
        <p:spPr>
          <a:xfrm>
            <a:off x="477104" y="4098654"/>
            <a:ext cx="2013885" cy="369332"/>
          </a:xfrm>
          <a:prstGeom prst="rect">
            <a:avLst/>
          </a:prstGeom>
          <a:solidFill>
            <a:srgbClr val="FFFF00"/>
          </a:solidFill>
        </p:spPr>
        <p:style>
          <a:lnRef idx="1">
            <a:schemeClr val="dk1"/>
          </a:lnRef>
          <a:fillRef idx="2">
            <a:schemeClr val="dk1"/>
          </a:fillRef>
          <a:effectRef idx="1">
            <a:schemeClr val="dk1"/>
          </a:effectRef>
          <a:fontRef idx="minor">
            <a:schemeClr val="dk1"/>
          </a:fontRef>
        </p:style>
        <p:txBody>
          <a:bodyPr wrap="none">
            <a:spAutoFit/>
          </a:bodyPr>
          <a:lstStyle/>
          <a:p>
            <a:pPr eaLnBrk="1" hangingPunct="1">
              <a:defRPr/>
            </a:pPr>
            <a:r>
              <a:rPr lang="cs-CZ" dirty="0"/>
              <a:t>Poruchy elektrolytů</a:t>
            </a:r>
          </a:p>
        </p:txBody>
      </p:sp>
      <p:sp>
        <p:nvSpPr>
          <p:cNvPr id="8" name="TextovéPole 7">
            <a:extLst>
              <a:ext uri="{FF2B5EF4-FFF2-40B4-BE49-F238E27FC236}">
                <a16:creationId xmlns:a16="http://schemas.microsoft.com/office/drawing/2014/main" id="{27050BBA-6A8C-4D2A-9EC1-D6924EA58283}"/>
              </a:ext>
            </a:extLst>
          </p:cNvPr>
          <p:cNvSpPr txBox="1"/>
          <p:nvPr/>
        </p:nvSpPr>
        <p:spPr>
          <a:xfrm>
            <a:off x="488871" y="2916398"/>
            <a:ext cx="1990353" cy="369332"/>
          </a:xfrm>
          <a:prstGeom prst="rect">
            <a:avLst/>
          </a:prstGeom>
          <a:solidFill>
            <a:srgbClr val="FFFF00"/>
          </a:solidFill>
        </p:spPr>
        <p:style>
          <a:lnRef idx="1">
            <a:schemeClr val="dk1"/>
          </a:lnRef>
          <a:fillRef idx="2">
            <a:schemeClr val="dk1"/>
          </a:fillRef>
          <a:effectRef idx="1">
            <a:schemeClr val="dk1"/>
          </a:effectRef>
          <a:fontRef idx="minor">
            <a:schemeClr val="dk1"/>
          </a:fontRef>
        </p:style>
        <p:txBody>
          <a:bodyPr wrap="none">
            <a:spAutoFit/>
          </a:bodyPr>
          <a:lstStyle/>
          <a:p>
            <a:pPr eaLnBrk="1" hangingPunct="1">
              <a:defRPr/>
            </a:pPr>
            <a:r>
              <a:rPr lang="cs-CZ" dirty="0"/>
              <a:t>Poruchy osmolarity</a:t>
            </a:r>
          </a:p>
        </p:txBody>
      </p:sp>
      <p:sp>
        <p:nvSpPr>
          <p:cNvPr id="10" name="TextovéPole 9">
            <a:extLst>
              <a:ext uri="{FF2B5EF4-FFF2-40B4-BE49-F238E27FC236}">
                <a16:creationId xmlns:a16="http://schemas.microsoft.com/office/drawing/2014/main" id="{54F4793C-A017-47A8-B087-FE47BBBB7EB8}"/>
              </a:ext>
            </a:extLst>
          </p:cNvPr>
          <p:cNvSpPr txBox="1"/>
          <p:nvPr/>
        </p:nvSpPr>
        <p:spPr>
          <a:xfrm>
            <a:off x="8050152" y="2175276"/>
            <a:ext cx="1851148" cy="369332"/>
          </a:xfrm>
          <a:prstGeom prst="rect">
            <a:avLst/>
          </a:prstGeom>
          <a:solidFill>
            <a:srgbClr val="FFC000"/>
          </a:solidFill>
          <a:ln w="38100">
            <a:solidFill>
              <a:schemeClr val="tx1"/>
            </a:solidFill>
          </a:ln>
        </p:spPr>
        <p:style>
          <a:lnRef idx="1">
            <a:schemeClr val="dk1"/>
          </a:lnRef>
          <a:fillRef idx="2">
            <a:schemeClr val="dk1"/>
          </a:fillRef>
          <a:effectRef idx="1">
            <a:schemeClr val="dk1"/>
          </a:effectRef>
          <a:fontRef idx="minor">
            <a:schemeClr val="dk1"/>
          </a:fontRef>
        </p:style>
        <p:txBody>
          <a:bodyPr wrap="none">
            <a:spAutoFit/>
          </a:bodyPr>
          <a:lstStyle/>
          <a:p>
            <a:pPr eaLnBrk="1" hangingPunct="1">
              <a:defRPr/>
            </a:pPr>
            <a:r>
              <a:rPr lang="cs-CZ" dirty="0"/>
              <a:t>Poruchy respirace</a:t>
            </a:r>
          </a:p>
        </p:txBody>
      </p:sp>
      <p:sp>
        <p:nvSpPr>
          <p:cNvPr id="11" name="TextovéPole 10">
            <a:extLst>
              <a:ext uri="{FF2B5EF4-FFF2-40B4-BE49-F238E27FC236}">
                <a16:creationId xmlns:a16="http://schemas.microsoft.com/office/drawing/2014/main" id="{03B777A5-6F99-432E-9232-92FB98471E6C}"/>
              </a:ext>
            </a:extLst>
          </p:cNvPr>
          <p:cNvSpPr txBox="1"/>
          <p:nvPr/>
        </p:nvSpPr>
        <p:spPr>
          <a:xfrm>
            <a:off x="4701813" y="1935472"/>
            <a:ext cx="1825500" cy="369332"/>
          </a:xfrm>
          <a:prstGeom prst="rect">
            <a:avLst/>
          </a:prstGeom>
          <a:solidFill>
            <a:srgbClr val="FFFF00"/>
          </a:solidFill>
          <a:ln w="28575">
            <a:solidFill>
              <a:schemeClr val="tx1"/>
            </a:solidFill>
          </a:ln>
        </p:spPr>
        <p:style>
          <a:lnRef idx="1">
            <a:schemeClr val="dk1"/>
          </a:lnRef>
          <a:fillRef idx="2">
            <a:schemeClr val="dk1"/>
          </a:fillRef>
          <a:effectRef idx="1">
            <a:schemeClr val="dk1"/>
          </a:effectRef>
          <a:fontRef idx="minor">
            <a:schemeClr val="dk1"/>
          </a:fontRef>
        </p:style>
        <p:txBody>
          <a:bodyPr wrap="none">
            <a:spAutoFit/>
          </a:bodyPr>
          <a:lstStyle/>
          <a:p>
            <a:pPr eaLnBrk="1" hangingPunct="1">
              <a:defRPr/>
            </a:pPr>
            <a:r>
              <a:rPr lang="cs-CZ" dirty="0"/>
              <a:t>Poruchy cirkulace</a:t>
            </a:r>
          </a:p>
        </p:txBody>
      </p:sp>
      <p:sp>
        <p:nvSpPr>
          <p:cNvPr id="12" name="TextovéPole 11">
            <a:extLst>
              <a:ext uri="{FF2B5EF4-FFF2-40B4-BE49-F238E27FC236}">
                <a16:creationId xmlns:a16="http://schemas.microsoft.com/office/drawing/2014/main" id="{B45FE300-E502-4CD5-B15B-838C6D6C96D1}"/>
              </a:ext>
            </a:extLst>
          </p:cNvPr>
          <p:cNvSpPr txBox="1"/>
          <p:nvPr/>
        </p:nvSpPr>
        <p:spPr>
          <a:xfrm>
            <a:off x="7253274" y="5834323"/>
            <a:ext cx="2124317" cy="923330"/>
          </a:xfrm>
          <a:prstGeom prst="rect">
            <a:avLst/>
          </a:prstGeom>
          <a:solidFill>
            <a:srgbClr val="FFFF00"/>
          </a:solidFill>
          <a:ln w="38100"/>
        </p:spPr>
        <p:style>
          <a:lnRef idx="1">
            <a:schemeClr val="dk1"/>
          </a:lnRef>
          <a:fillRef idx="2">
            <a:schemeClr val="dk1"/>
          </a:fillRef>
          <a:effectRef idx="1">
            <a:schemeClr val="dk1"/>
          </a:effectRef>
          <a:fontRef idx="minor">
            <a:schemeClr val="dk1"/>
          </a:fontRef>
        </p:style>
        <p:txBody>
          <a:bodyPr wrap="square">
            <a:spAutoFit/>
          </a:bodyPr>
          <a:lstStyle/>
          <a:p>
            <a:pPr algn="ctr" eaLnBrk="1" hangingPunct="1">
              <a:defRPr/>
            </a:pPr>
            <a:r>
              <a:rPr lang="cs-CZ" dirty="0"/>
              <a:t>Poruchy gastrointestinálního traktu</a:t>
            </a:r>
          </a:p>
        </p:txBody>
      </p:sp>
      <p:pic>
        <p:nvPicPr>
          <p:cNvPr id="3084" name="Picture 2" descr="C:\Users\jirka\AppData\Local\Microsoft\Windows\Temporary Internet Files\Content.IE5\3QEVY6B9\MP900400454[1].jpg">
            <a:extLst>
              <a:ext uri="{FF2B5EF4-FFF2-40B4-BE49-F238E27FC236}">
                <a16:creationId xmlns:a16="http://schemas.microsoft.com/office/drawing/2014/main" id="{7A13DB4B-67E5-410A-9190-8E9ED5ED7C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8183" y="2950594"/>
            <a:ext cx="3734372" cy="2487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Obousměrná svislá šipka 15">
            <a:extLst>
              <a:ext uri="{FF2B5EF4-FFF2-40B4-BE49-F238E27FC236}">
                <a16:creationId xmlns:a16="http://schemas.microsoft.com/office/drawing/2014/main" id="{D4BEAC97-3406-40E0-BE85-9189285FFAA4}"/>
              </a:ext>
            </a:extLst>
          </p:cNvPr>
          <p:cNvSpPr/>
          <p:nvPr/>
        </p:nvSpPr>
        <p:spPr>
          <a:xfrm rot="4156333">
            <a:off x="2827431" y="3579697"/>
            <a:ext cx="360363" cy="1063233"/>
          </a:xfrm>
          <a:prstGeom prst="upDownArrow">
            <a:avLst/>
          </a:prstGeom>
        </p:spPr>
        <p:style>
          <a:lnRef idx="0">
            <a:schemeClr val="accent3"/>
          </a:lnRef>
          <a:fillRef idx="3">
            <a:schemeClr val="accent3"/>
          </a:fillRef>
          <a:effectRef idx="3">
            <a:schemeClr val="accent3"/>
          </a:effectRef>
          <a:fontRef idx="minor">
            <a:schemeClr val="lt1"/>
          </a:fontRef>
        </p:style>
        <p:txBody>
          <a:bodyPr anchor="ctr"/>
          <a:lstStyle/>
          <a:p>
            <a:pPr algn="r" eaLnBrk="1" hangingPunct="1">
              <a:defRPr/>
            </a:pPr>
            <a:endParaRPr lang="cs-CZ" dirty="0"/>
          </a:p>
        </p:txBody>
      </p:sp>
      <p:sp>
        <p:nvSpPr>
          <p:cNvPr id="17" name="Obousměrná svislá šipka 16">
            <a:extLst>
              <a:ext uri="{FF2B5EF4-FFF2-40B4-BE49-F238E27FC236}">
                <a16:creationId xmlns:a16="http://schemas.microsoft.com/office/drawing/2014/main" id="{9DC4AE32-8BBA-470A-9A54-9B971435491E}"/>
              </a:ext>
            </a:extLst>
          </p:cNvPr>
          <p:cNvSpPr/>
          <p:nvPr/>
        </p:nvSpPr>
        <p:spPr>
          <a:xfrm rot="6261337">
            <a:off x="2764364" y="2726983"/>
            <a:ext cx="360363" cy="1026238"/>
          </a:xfrm>
          <a:prstGeom prst="upDownArrow">
            <a:avLst/>
          </a:prstGeom>
        </p:spPr>
        <p:style>
          <a:lnRef idx="0">
            <a:schemeClr val="accent3"/>
          </a:lnRef>
          <a:fillRef idx="3">
            <a:schemeClr val="accent3"/>
          </a:fillRef>
          <a:effectRef idx="3">
            <a:schemeClr val="accent3"/>
          </a:effectRef>
          <a:fontRef idx="minor">
            <a:schemeClr val="lt1"/>
          </a:fontRef>
        </p:style>
        <p:txBody>
          <a:bodyPr anchor="ctr"/>
          <a:lstStyle/>
          <a:p>
            <a:pPr algn="r" eaLnBrk="1" hangingPunct="1">
              <a:defRPr/>
            </a:pPr>
            <a:endParaRPr lang="cs-CZ" dirty="0"/>
          </a:p>
        </p:txBody>
      </p:sp>
      <p:sp>
        <p:nvSpPr>
          <p:cNvPr id="18" name="Obousměrná svislá šipka 17">
            <a:extLst>
              <a:ext uri="{FF2B5EF4-FFF2-40B4-BE49-F238E27FC236}">
                <a16:creationId xmlns:a16="http://schemas.microsoft.com/office/drawing/2014/main" id="{453AB525-717A-465C-951D-0EEF6449E6ED}"/>
              </a:ext>
            </a:extLst>
          </p:cNvPr>
          <p:cNvSpPr/>
          <p:nvPr/>
        </p:nvSpPr>
        <p:spPr>
          <a:xfrm rot="8024199">
            <a:off x="3575428" y="2412207"/>
            <a:ext cx="360362" cy="998909"/>
          </a:xfrm>
          <a:prstGeom prst="upDownArrow">
            <a:avLst/>
          </a:prstGeom>
        </p:spPr>
        <p:style>
          <a:lnRef idx="0">
            <a:schemeClr val="accent3"/>
          </a:lnRef>
          <a:fillRef idx="3">
            <a:schemeClr val="accent3"/>
          </a:fillRef>
          <a:effectRef idx="3">
            <a:schemeClr val="accent3"/>
          </a:effectRef>
          <a:fontRef idx="minor">
            <a:schemeClr val="lt1"/>
          </a:fontRef>
        </p:style>
        <p:txBody>
          <a:bodyPr anchor="ctr"/>
          <a:lstStyle/>
          <a:p>
            <a:pPr algn="r" eaLnBrk="1" hangingPunct="1">
              <a:defRPr/>
            </a:pPr>
            <a:endParaRPr lang="cs-CZ" dirty="0"/>
          </a:p>
        </p:txBody>
      </p:sp>
      <p:sp>
        <p:nvSpPr>
          <p:cNvPr id="19" name="Obousměrná svislá šipka 18">
            <a:extLst>
              <a:ext uri="{FF2B5EF4-FFF2-40B4-BE49-F238E27FC236}">
                <a16:creationId xmlns:a16="http://schemas.microsoft.com/office/drawing/2014/main" id="{7B731BD3-F687-4231-9280-FEB11A1EDBF6}"/>
              </a:ext>
            </a:extLst>
          </p:cNvPr>
          <p:cNvSpPr/>
          <p:nvPr/>
        </p:nvSpPr>
        <p:spPr>
          <a:xfrm rot="10800000">
            <a:off x="5484016" y="2317433"/>
            <a:ext cx="360363" cy="1029348"/>
          </a:xfrm>
          <a:prstGeom prst="upDownArrow">
            <a:avLst/>
          </a:prstGeom>
        </p:spPr>
        <p:style>
          <a:lnRef idx="0">
            <a:schemeClr val="accent3"/>
          </a:lnRef>
          <a:fillRef idx="3">
            <a:schemeClr val="accent3"/>
          </a:fillRef>
          <a:effectRef idx="3">
            <a:schemeClr val="accent3"/>
          </a:effectRef>
          <a:fontRef idx="minor">
            <a:schemeClr val="lt1"/>
          </a:fontRef>
        </p:style>
        <p:txBody>
          <a:bodyPr anchor="ctr"/>
          <a:lstStyle/>
          <a:p>
            <a:pPr algn="r" eaLnBrk="1" hangingPunct="1">
              <a:defRPr/>
            </a:pPr>
            <a:endParaRPr lang="cs-CZ" dirty="0"/>
          </a:p>
        </p:txBody>
      </p:sp>
      <p:sp>
        <p:nvSpPr>
          <p:cNvPr id="20" name="Obousměrná svislá šipka 19">
            <a:extLst>
              <a:ext uri="{FF2B5EF4-FFF2-40B4-BE49-F238E27FC236}">
                <a16:creationId xmlns:a16="http://schemas.microsoft.com/office/drawing/2014/main" id="{9CAB3383-67A7-40FD-87AC-796237EB6DBF}"/>
              </a:ext>
            </a:extLst>
          </p:cNvPr>
          <p:cNvSpPr/>
          <p:nvPr/>
        </p:nvSpPr>
        <p:spPr>
          <a:xfrm rot="10800000">
            <a:off x="4744108" y="5321110"/>
            <a:ext cx="360362" cy="863600"/>
          </a:xfrm>
          <a:prstGeom prst="upDownArrow">
            <a:avLst/>
          </a:prstGeom>
        </p:spPr>
        <p:style>
          <a:lnRef idx="0">
            <a:schemeClr val="accent3"/>
          </a:lnRef>
          <a:fillRef idx="3">
            <a:schemeClr val="accent3"/>
          </a:fillRef>
          <a:effectRef idx="3">
            <a:schemeClr val="accent3"/>
          </a:effectRef>
          <a:fontRef idx="minor">
            <a:schemeClr val="lt1"/>
          </a:fontRef>
        </p:style>
        <p:txBody>
          <a:bodyPr anchor="ctr"/>
          <a:lstStyle/>
          <a:p>
            <a:pPr algn="r" eaLnBrk="1" hangingPunct="1">
              <a:defRPr/>
            </a:pPr>
            <a:endParaRPr lang="cs-CZ" dirty="0"/>
          </a:p>
        </p:txBody>
      </p:sp>
      <p:sp>
        <p:nvSpPr>
          <p:cNvPr id="23" name="Obousměrná svislá šipka 22">
            <a:extLst>
              <a:ext uri="{FF2B5EF4-FFF2-40B4-BE49-F238E27FC236}">
                <a16:creationId xmlns:a16="http://schemas.microsoft.com/office/drawing/2014/main" id="{7F9A5920-6C7B-4021-80AB-34CE3B18089A}"/>
              </a:ext>
            </a:extLst>
          </p:cNvPr>
          <p:cNvSpPr/>
          <p:nvPr/>
        </p:nvSpPr>
        <p:spPr>
          <a:xfrm rot="5400000">
            <a:off x="7304172" y="3472755"/>
            <a:ext cx="360363" cy="863600"/>
          </a:xfrm>
          <a:prstGeom prst="upDownArrow">
            <a:avLst/>
          </a:prstGeom>
        </p:spPr>
        <p:style>
          <a:lnRef idx="0">
            <a:schemeClr val="accent3"/>
          </a:lnRef>
          <a:fillRef idx="3">
            <a:schemeClr val="accent3"/>
          </a:fillRef>
          <a:effectRef idx="3">
            <a:schemeClr val="accent3"/>
          </a:effectRef>
          <a:fontRef idx="minor">
            <a:schemeClr val="lt1"/>
          </a:fontRef>
        </p:style>
        <p:txBody>
          <a:bodyPr anchor="ctr"/>
          <a:lstStyle/>
          <a:p>
            <a:pPr algn="r" eaLnBrk="1" hangingPunct="1">
              <a:defRPr/>
            </a:pPr>
            <a:endParaRPr lang="cs-CZ" dirty="0"/>
          </a:p>
        </p:txBody>
      </p:sp>
      <p:sp>
        <p:nvSpPr>
          <p:cNvPr id="24" name="Obousměrná svislá šipka 23">
            <a:extLst>
              <a:ext uri="{FF2B5EF4-FFF2-40B4-BE49-F238E27FC236}">
                <a16:creationId xmlns:a16="http://schemas.microsoft.com/office/drawing/2014/main" id="{41FB6D17-A83C-4339-88B9-F7A76A62ACF4}"/>
              </a:ext>
            </a:extLst>
          </p:cNvPr>
          <p:cNvSpPr/>
          <p:nvPr/>
        </p:nvSpPr>
        <p:spPr>
          <a:xfrm rot="6483992">
            <a:off x="7196933" y="4416745"/>
            <a:ext cx="360363" cy="863600"/>
          </a:xfrm>
          <a:prstGeom prst="upDownArrow">
            <a:avLst/>
          </a:prstGeom>
        </p:spPr>
        <p:style>
          <a:lnRef idx="0">
            <a:schemeClr val="accent3"/>
          </a:lnRef>
          <a:fillRef idx="3">
            <a:schemeClr val="accent3"/>
          </a:fillRef>
          <a:effectRef idx="3">
            <a:schemeClr val="accent3"/>
          </a:effectRef>
          <a:fontRef idx="minor">
            <a:schemeClr val="lt1"/>
          </a:fontRef>
        </p:style>
        <p:txBody>
          <a:bodyPr anchor="ctr"/>
          <a:lstStyle/>
          <a:p>
            <a:pPr algn="r" eaLnBrk="1" hangingPunct="1">
              <a:defRPr/>
            </a:pPr>
            <a:endParaRPr lang="cs-CZ" dirty="0"/>
          </a:p>
        </p:txBody>
      </p:sp>
      <p:sp>
        <p:nvSpPr>
          <p:cNvPr id="25" name="TextovéPole 24">
            <a:extLst>
              <a:ext uri="{FF2B5EF4-FFF2-40B4-BE49-F238E27FC236}">
                <a16:creationId xmlns:a16="http://schemas.microsoft.com/office/drawing/2014/main" id="{E0017784-1E4D-42F2-9E23-4A07DD1CC011}"/>
              </a:ext>
            </a:extLst>
          </p:cNvPr>
          <p:cNvSpPr txBox="1"/>
          <p:nvPr/>
        </p:nvSpPr>
        <p:spPr>
          <a:xfrm>
            <a:off x="7916154" y="3707427"/>
            <a:ext cx="2105025" cy="369332"/>
          </a:xfrm>
          <a:prstGeom prst="rect">
            <a:avLst/>
          </a:prstGeom>
          <a:solidFill>
            <a:srgbClr val="FFFF00"/>
          </a:solidFill>
          <a:ln w="38100">
            <a:solidFill>
              <a:schemeClr val="tx1"/>
            </a:solidFill>
          </a:ln>
        </p:spPr>
        <p:style>
          <a:lnRef idx="1">
            <a:schemeClr val="accent2"/>
          </a:lnRef>
          <a:fillRef idx="2">
            <a:schemeClr val="accent2"/>
          </a:fillRef>
          <a:effectRef idx="1">
            <a:schemeClr val="accent2"/>
          </a:effectRef>
          <a:fontRef idx="minor">
            <a:schemeClr val="dk1"/>
          </a:fontRef>
        </p:style>
        <p:txBody>
          <a:bodyPr wrap="square">
            <a:spAutoFit/>
          </a:bodyPr>
          <a:lstStyle/>
          <a:p>
            <a:pPr eaLnBrk="1" hangingPunct="1">
              <a:defRPr/>
            </a:pPr>
            <a:r>
              <a:rPr lang="cs-CZ" dirty="0"/>
              <a:t>Poruchy </a:t>
            </a:r>
            <a:r>
              <a:rPr lang="cs-CZ" dirty="0" err="1"/>
              <a:t>hemopoezy</a:t>
            </a:r>
            <a:endParaRPr lang="cs-CZ" dirty="0"/>
          </a:p>
        </p:txBody>
      </p:sp>
      <p:sp>
        <p:nvSpPr>
          <p:cNvPr id="26" name="Nadpis 1">
            <a:extLst>
              <a:ext uri="{FF2B5EF4-FFF2-40B4-BE49-F238E27FC236}">
                <a16:creationId xmlns:a16="http://schemas.microsoft.com/office/drawing/2014/main" id="{31434DDE-1862-4C78-A92F-1230FBB297B9}"/>
              </a:ext>
            </a:extLst>
          </p:cNvPr>
          <p:cNvSpPr txBox="1">
            <a:spLocks/>
          </p:cNvSpPr>
          <p:nvPr/>
        </p:nvSpPr>
        <p:spPr bwMode="auto">
          <a:xfrm>
            <a:off x="1683075" y="120492"/>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defRPr/>
            </a:pPr>
            <a:r>
              <a:rPr lang="cs-CZ" kern="0" dirty="0" err="1"/>
              <a:t>Integrativní</a:t>
            </a:r>
            <a:r>
              <a:rPr lang="cs-CZ" kern="0" dirty="0"/>
              <a:t> fyziologie</a:t>
            </a:r>
          </a:p>
        </p:txBody>
      </p:sp>
      <p:sp>
        <p:nvSpPr>
          <p:cNvPr id="22" name="Obousměrná svislá šipka 21">
            <a:extLst>
              <a:ext uri="{FF2B5EF4-FFF2-40B4-BE49-F238E27FC236}">
                <a16:creationId xmlns:a16="http://schemas.microsoft.com/office/drawing/2014/main" id="{25BBFF6B-DE2B-4177-94C8-BD4DF135181B}"/>
              </a:ext>
            </a:extLst>
          </p:cNvPr>
          <p:cNvSpPr/>
          <p:nvPr/>
        </p:nvSpPr>
        <p:spPr>
          <a:xfrm rot="3622967">
            <a:off x="7073093" y="2091958"/>
            <a:ext cx="360363" cy="1714549"/>
          </a:xfrm>
          <a:prstGeom prst="upDownArrow">
            <a:avLst/>
          </a:prstGeom>
        </p:spPr>
        <p:style>
          <a:lnRef idx="0">
            <a:schemeClr val="accent3"/>
          </a:lnRef>
          <a:fillRef idx="3">
            <a:schemeClr val="accent3"/>
          </a:fillRef>
          <a:effectRef idx="3">
            <a:schemeClr val="accent3"/>
          </a:effectRef>
          <a:fontRef idx="minor">
            <a:schemeClr val="lt1"/>
          </a:fontRef>
        </p:style>
        <p:txBody>
          <a:bodyPr anchor="ctr"/>
          <a:lstStyle/>
          <a:p>
            <a:pPr algn="r" eaLnBrk="1" hangingPunct="1">
              <a:defRPr/>
            </a:pPr>
            <a:endParaRPr lang="cs-CZ" dirty="0"/>
          </a:p>
        </p:txBody>
      </p:sp>
      <p:sp>
        <p:nvSpPr>
          <p:cNvPr id="28" name="TextovéPole 27">
            <a:extLst>
              <a:ext uri="{FF2B5EF4-FFF2-40B4-BE49-F238E27FC236}">
                <a16:creationId xmlns:a16="http://schemas.microsoft.com/office/drawing/2014/main" id="{C3BC458E-1E43-4F10-AC6C-89F76FDE0B08}"/>
              </a:ext>
            </a:extLst>
          </p:cNvPr>
          <p:cNvSpPr txBox="1"/>
          <p:nvPr/>
        </p:nvSpPr>
        <p:spPr>
          <a:xfrm>
            <a:off x="5380911" y="3493435"/>
            <a:ext cx="1631922" cy="369332"/>
          </a:xfrm>
          <a:prstGeom prst="rect">
            <a:avLst/>
          </a:prstGeom>
          <a:solidFill>
            <a:srgbClr val="FFFF00"/>
          </a:solidFill>
        </p:spPr>
        <p:style>
          <a:lnRef idx="1">
            <a:schemeClr val="dk1"/>
          </a:lnRef>
          <a:fillRef idx="2">
            <a:schemeClr val="dk1"/>
          </a:fillRef>
          <a:effectRef idx="1">
            <a:schemeClr val="dk1"/>
          </a:effectRef>
          <a:fontRef idx="minor">
            <a:schemeClr val="dk1"/>
          </a:fontRef>
        </p:style>
        <p:txBody>
          <a:bodyPr wrap="none">
            <a:spAutoFit/>
          </a:bodyPr>
          <a:lstStyle/>
          <a:p>
            <a:pPr eaLnBrk="1" hangingPunct="1">
              <a:defRPr/>
            </a:pPr>
            <a:r>
              <a:rPr lang="cs-CZ" dirty="0"/>
              <a:t>Přenos O2/CO2</a:t>
            </a:r>
          </a:p>
        </p:txBody>
      </p:sp>
      <p:sp>
        <p:nvSpPr>
          <p:cNvPr id="29" name="TextovéPole 28">
            <a:extLst>
              <a:ext uri="{FF2B5EF4-FFF2-40B4-BE49-F238E27FC236}">
                <a16:creationId xmlns:a16="http://schemas.microsoft.com/office/drawing/2014/main" id="{689E253E-67F9-40B7-9F9A-027F398B8148}"/>
              </a:ext>
            </a:extLst>
          </p:cNvPr>
          <p:cNvSpPr txBox="1"/>
          <p:nvPr/>
        </p:nvSpPr>
        <p:spPr>
          <a:xfrm>
            <a:off x="3481670" y="3299284"/>
            <a:ext cx="1943481" cy="646331"/>
          </a:xfrm>
          <a:prstGeom prst="rect">
            <a:avLst/>
          </a:prstGeom>
          <a:solidFill>
            <a:srgbClr val="FFFF00"/>
          </a:solidFill>
        </p:spPr>
        <p:style>
          <a:lnRef idx="1">
            <a:schemeClr val="dk1"/>
          </a:lnRef>
          <a:fillRef idx="2">
            <a:schemeClr val="dk1"/>
          </a:fillRef>
          <a:effectRef idx="1">
            <a:schemeClr val="dk1"/>
          </a:effectRef>
          <a:fontRef idx="minor">
            <a:schemeClr val="dk1"/>
          </a:fontRef>
        </p:style>
        <p:txBody>
          <a:bodyPr wrap="none">
            <a:spAutoFit/>
          </a:bodyPr>
          <a:lstStyle/>
          <a:p>
            <a:pPr algn="ctr" eaLnBrk="1" hangingPunct="1">
              <a:defRPr/>
            </a:pPr>
            <a:r>
              <a:rPr lang="cs-CZ" dirty="0"/>
              <a:t>Homeostáza</a:t>
            </a:r>
          </a:p>
          <a:p>
            <a:pPr eaLnBrk="1" hangingPunct="1">
              <a:defRPr/>
            </a:pPr>
            <a:r>
              <a:rPr lang="cs-CZ" dirty="0"/>
              <a:t>vnitřního prostředí</a:t>
            </a:r>
          </a:p>
        </p:txBody>
      </p:sp>
      <p:sp>
        <p:nvSpPr>
          <p:cNvPr id="30" name="TextovéPole 29">
            <a:extLst>
              <a:ext uri="{FF2B5EF4-FFF2-40B4-BE49-F238E27FC236}">
                <a16:creationId xmlns:a16="http://schemas.microsoft.com/office/drawing/2014/main" id="{D82D484A-E047-4631-8B53-AF26B66635FD}"/>
              </a:ext>
            </a:extLst>
          </p:cNvPr>
          <p:cNvSpPr txBox="1"/>
          <p:nvPr/>
        </p:nvSpPr>
        <p:spPr>
          <a:xfrm>
            <a:off x="962471" y="5851013"/>
            <a:ext cx="1987192" cy="923330"/>
          </a:xfrm>
          <a:prstGeom prst="rect">
            <a:avLst/>
          </a:prstGeom>
          <a:solidFill>
            <a:srgbClr val="FFFF00"/>
          </a:solidFill>
          <a:ln w="38100"/>
        </p:spPr>
        <p:style>
          <a:lnRef idx="1">
            <a:schemeClr val="dk1"/>
          </a:lnRef>
          <a:fillRef idx="2">
            <a:schemeClr val="dk1"/>
          </a:fillRef>
          <a:effectRef idx="1">
            <a:schemeClr val="dk1"/>
          </a:effectRef>
          <a:fontRef idx="minor">
            <a:schemeClr val="dk1"/>
          </a:fontRef>
        </p:style>
        <p:txBody>
          <a:bodyPr wrap="square">
            <a:spAutoFit/>
          </a:bodyPr>
          <a:lstStyle/>
          <a:p>
            <a:pPr algn="ctr" eaLnBrk="1" hangingPunct="1">
              <a:defRPr/>
            </a:pPr>
            <a:r>
              <a:rPr lang="cs-CZ" dirty="0"/>
              <a:t>Poruchy neuroendokrinních regulací</a:t>
            </a:r>
          </a:p>
        </p:txBody>
      </p:sp>
      <p:sp>
        <p:nvSpPr>
          <p:cNvPr id="31" name="Obousměrná svislá šipka 19">
            <a:extLst>
              <a:ext uri="{FF2B5EF4-FFF2-40B4-BE49-F238E27FC236}">
                <a16:creationId xmlns:a16="http://schemas.microsoft.com/office/drawing/2014/main" id="{EBC5FD9A-7561-41CA-A881-ADB136BF1DC8}"/>
              </a:ext>
            </a:extLst>
          </p:cNvPr>
          <p:cNvSpPr/>
          <p:nvPr/>
        </p:nvSpPr>
        <p:spPr>
          <a:xfrm rot="13900886">
            <a:off x="3113998" y="5158707"/>
            <a:ext cx="360362" cy="863600"/>
          </a:xfrm>
          <a:prstGeom prst="upDownArrow">
            <a:avLst/>
          </a:prstGeom>
        </p:spPr>
        <p:style>
          <a:lnRef idx="0">
            <a:schemeClr val="accent3"/>
          </a:lnRef>
          <a:fillRef idx="3">
            <a:schemeClr val="accent3"/>
          </a:fillRef>
          <a:effectRef idx="3">
            <a:schemeClr val="accent3"/>
          </a:effectRef>
          <a:fontRef idx="minor">
            <a:schemeClr val="lt1"/>
          </a:fontRef>
        </p:style>
        <p:txBody>
          <a:bodyPr anchor="ctr"/>
          <a:lstStyle/>
          <a:p>
            <a:pPr algn="r" eaLnBrk="1" hangingPunct="1">
              <a:defRPr/>
            </a:pPr>
            <a:endParaRPr lang="cs-CZ" dirty="0"/>
          </a:p>
        </p:txBody>
      </p:sp>
      <p:sp>
        <p:nvSpPr>
          <p:cNvPr id="32" name="TextovéPole 31">
            <a:extLst>
              <a:ext uri="{FF2B5EF4-FFF2-40B4-BE49-F238E27FC236}">
                <a16:creationId xmlns:a16="http://schemas.microsoft.com/office/drawing/2014/main" id="{1C20E7A7-FF21-4D50-BDF4-C11F3EA435C8}"/>
              </a:ext>
            </a:extLst>
          </p:cNvPr>
          <p:cNvSpPr txBox="1"/>
          <p:nvPr/>
        </p:nvSpPr>
        <p:spPr>
          <a:xfrm>
            <a:off x="80939" y="5024761"/>
            <a:ext cx="2540375" cy="369332"/>
          </a:xfrm>
          <a:prstGeom prst="rect">
            <a:avLst/>
          </a:prstGeom>
          <a:solidFill>
            <a:srgbClr val="FFFF00"/>
          </a:solidFill>
        </p:spPr>
        <p:style>
          <a:lnRef idx="1">
            <a:schemeClr val="dk1"/>
          </a:lnRef>
          <a:fillRef idx="2">
            <a:schemeClr val="dk1"/>
          </a:fillRef>
          <a:effectRef idx="1">
            <a:schemeClr val="dk1"/>
          </a:effectRef>
          <a:fontRef idx="minor">
            <a:schemeClr val="dk1"/>
          </a:fontRef>
        </p:style>
        <p:txBody>
          <a:bodyPr wrap="none">
            <a:spAutoFit/>
          </a:bodyPr>
          <a:lstStyle/>
          <a:p>
            <a:pPr eaLnBrk="1" hangingPunct="1">
              <a:defRPr/>
            </a:pPr>
            <a:r>
              <a:rPr lang="cs-CZ" dirty="0"/>
              <a:t>Poruchy regulace glukózy</a:t>
            </a:r>
          </a:p>
        </p:txBody>
      </p:sp>
      <p:sp>
        <p:nvSpPr>
          <p:cNvPr id="33" name="Obousměrná svislá šipka 15">
            <a:extLst>
              <a:ext uri="{FF2B5EF4-FFF2-40B4-BE49-F238E27FC236}">
                <a16:creationId xmlns:a16="http://schemas.microsoft.com/office/drawing/2014/main" id="{DE2C73AC-E022-4810-8194-354B7E84570E}"/>
              </a:ext>
            </a:extLst>
          </p:cNvPr>
          <p:cNvSpPr/>
          <p:nvPr/>
        </p:nvSpPr>
        <p:spPr>
          <a:xfrm rot="4163924">
            <a:off x="2868979" y="4597447"/>
            <a:ext cx="360363" cy="863600"/>
          </a:xfrm>
          <a:prstGeom prst="upDownArrow">
            <a:avLst/>
          </a:prstGeom>
        </p:spPr>
        <p:style>
          <a:lnRef idx="0">
            <a:schemeClr val="accent3"/>
          </a:lnRef>
          <a:fillRef idx="3">
            <a:schemeClr val="accent3"/>
          </a:fillRef>
          <a:effectRef idx="3">
            <a:schemeClr val="accent3"/>
          </a:effectRef>
          <a:fontRef idx="minor">
            <a:schemeClr val="lt1"/>
          </a:fontRef>
        </p:style>
        <p:txBody>
          <a:bodyPr anchor="ctr"/>
          <a:lstStyle/>
          <a:p>
            <a:pPr algn="r" eaLnBrk="1" hangingPunct="1">
              <a:defRPr/>
            </a:pPr>
            <a:endParaRPr lang="cs-CZ" dirty="0"/>
          </a:p>
        </p:txBody>
      </p:sp>
      <p:sp>
        <p:nvSpPr>
          <p:cNvPr id="34" name="Obousměrná svislá šipka 19">
            <a:extLst>
              <a:ext uri="{FF2B5EF4-FFF2-40B4-BE49-F238E27FC236}">
                <a16:creationId xmlns:a16="http://schemas.microsoft.com/office/drawing/2014/main" id="{CD8E0D70-0037-4947-BE00-2AC0C865DCD7}"/>
              </a:ext>
            </a:extLst>
          </p:cNvPr>
          <p:cNvSpPr/>
          <p:nvPr/>
        </p:nvSpPr>
        <p:spPr>
          <a:xfrm rot="8037920">
            <a:off x="6692191" y="5165041"/>
            <a:ext cx="360362" cy="863600"/>
          </a:xfrm>
          <a:prstGeom prst="upDownArrow">
            <a:avLst/>
          </a:prstGeom>
        </p:spPr>
        <p:style>
          <a:lnRef idx="0">
            <a:schemeClr val="accent3"/>
          </a:lnRef>
          <a:fillRef idx="3">
            <a:schemeClr val="accent3"/>
          </a:fillRef>
          <a:effectRef idx="3">
            <a:schemeClr val="accent3"/>
          </a:effectRef>
          <a:fontRef idx="minor">
            <a:schemeClr val="lt1"/>
          </a:fontRef>
        </p:style>
        <p:txBody>
          <a:bodyPr anchor="ctr"/>
          <a:lstStyle/>
          <a:p>
            <a:pPr algn="r" eaLnBrk="1" hangingPunct="1">
              <a:defRPr/>
            </a:pPr>
            <a:endParaRPr lang="cs-CZ" dirty="0"/>
          </a:p>
        </p:txBody>
      </p:sp>
      <p:pic>
        <p:nvPicPr>
          <p:cNvPr id="35" name="Obrázek 34">
            <a:extLst>
              <a:ext uri="{FF2B5EF4-FFF2-40B4-BE49-F238E27FC236}">
                <a16:creationId xmlns:a16="http://schemas.microsoft.com/office/drawing/2014/main" id="{AA8F1FB1-9DF9-44FA-AD40-A9F23905BCFE}"/>
              </a:ext>
            </a:extLst>
          </p:cNvPr>
          <p:cNvPicPr>
            <a:picLocks noChangeAspect="1"/>
          </p:cNvPicPr>
          <p:nvPr/>
        </p:nvPicPr>
        <p:blipFill>
          <a:blip r:embed="rId3"/>
          <a:stretch>
            <a:fillRect/>
          </a:stretch>
        </p:blipFill>
        <p:spPr>
          <a:xfrm>
            <a:off x="-198719" y="-13871"/>
            <a:ext cx="12086196" cy="6802028"/>
          </a:xfrm>
          <a:prstGeom prst="rect">
            <a:avLst/>
          </a:prstGeom>
        </p:spPr>
      </p:pic>
      <p:sp>
        <p:nvSpPr>
          <p:cNvPr id="36" name="TextovéPole 35">
            <a:extLst>
              <a:ext uri="{FF2B5EF4-FFF2-40B4-BE49-F238E27FC236}">
                <a16:creationId xmlns:a16="http://schemas.microsoft.com/office/drawing/2014/main" id="{65ADEF35-0B72-4981-8F4B-B0CB6703C6C6}"/>
              </a:ext>
            </a:extLst>
          </p:cNvPr>
          <p:cNvSpPr txBox="1"/>
          <p:nvPr/>
        </p:nvSpPr>
        <p:spPr>
          <a:xfrm>
            <a:off x="7337219" y="4767388"/>
            <a:ext cx="4259499" cy="1384995"/>
          </a:xfrm>
          <a:prstGeom prst="rect">
            <a:avLst/>
          </a:prstGeom>
          <a:noFill/>
        </p:spPr>
        <p:txBody>
          <a:bodyPr wrap="none" rtlCol="0">
            <a:spAutoFit/>
          </a:bodyPr>
          <a:lstStyle/>
          <a:p>
            <a:r>
              <a:rPr lang="cs-CZ" sz="2800" dirty="0">
                <a:solidFill>
                  <a:schemeClr val="accent1"/>
                </a:solidFill>
              </a:rPr>
              <a:t>Jiří Kofránek</a:t>
            </a:r>
          </a:p>
          <a:p>
            <a:r>
              <a:rPr lang="cs-CZ" sz="2800" dirty="0">
                <a:solidFill>
                  <a:schemeClr val="accent1"/>
                </a:solidFill>
              </a:rPr>
              <a:t>Tel.: 777-68-68-68</a:t>
            </a:r>
          </a:p>
          <a:p>
            <a:r>
              <a:rPr lang="cs-CZ" sz="2800" dirty="0">
                <a:solidFill>
                  <a:schemeClr val="accent1"/>
                </a:solidFill>
              </a:rPr>
              <a:t>email: kofranek@gmail.com</a:t>
            </a:r>
            <a:endParaRPr lang="en-US" sz="2800" dirty="0">
              <a:solidFill>
                <a:schemeClr val="accent1"/>
              </a:solidFill>
            </a:endParaRPr>
          </a:p>
        </p:txBody>
      </p:sp>
      <p:sp>
        <p:nvSpPr>
          <p:cNvPr id="2" name="TextovéPole 1">
            <a:extLst>
              <a:ext uri="{FF2B5EF4-FFF2-40B4-BE49-F238E27FC236}">
                <a16:creationId xmlns:a16="http://schemas.microsoft.com/office/drawing/2014/main" id="{C39A38C4-3F63-472E-A1A9-0B2F88A7B3D8}"/>
              </a:ext>
            </a:extLst>
          </p:cNvPr>
          <p:cNvSpPr txBox="1"/>
          <p:nvPr/>
        </p:nvSpPr>
        <p:spPr>
          <a:xfrm>
            <a:off x="3318183" y="785097"/>
            <a:ext cx="7022336" cy="584775"/>
          </a:xfrm>
          <a:prstGeom prst="rect">
            <a:avLst/>
          </a:prstGeom>
          <a:solidFill>
            <a:srgbClr val="E0E7E8"/>
          </a:solidFill>
        </p:spPr>
        <p:txBody>
          <a:bodyPr wrap="square" rtlCol="0">
            <a:spAutoFit/>
          </a:bodyPr>
          <a:lstStyle/>
          <a:p>
            <a:r>
              <a:rPr lang="cs-CZ" sz="3200" dirty="0">
                <a:solidFill>
                  <a:schemeClr val="accent1"/>
                </a:solidFill>
              </a:rPr>
              <a:t>Děkuji za pozornost</a:t>
            </a:r>
            <a:endParaRPr lang="en-US" sz="3200" dirty="0">
              <a:solidFill>
                <a:schemeClr val="accent1"/>
              </a:solidFill>
            </a:endParaRPr>
          </a:p>
        </p:txBody>
      </p:sp>
      <p:sp>
        <p:nvSpPr>
          <p:cNvPr id="37" name="TextovéPole 36">
            <a:extLst>
              <a:ext uri="{FF2B5EF4-FFF2-40B4-BE49-F238E27FC236}">
                <a16:creationId xmlns:a16="http://schemas.microsoft.com/office/drawing/2014/main" id="{A2E5A644-3FB7-4EBB-A18E-8B7CF1FC00FF}"/>
              </a:ext>
            </a:extLst>
          </p:cNvPr>
          <p:cNvSpPr txBox="1"/>
          <p:nvPr/>
        </p:nvSpPr>
        <p:spPr>
          <a:xfrm>
            <a:off x="5844379" y="2951674"/>
            <a:ext cx="5713176" cy="1200329"/>
          </a:xfrm>
          <a:prstGeom prst="rect">
            <a:avLst/>
          </a:prstGeom>
          <a:solidFill>
            <a:srgbClr val="E0E7E8"/>
          </a:solidFill>
        </p:spPr>
        <p:txBody>
          <a:bodyPr wrap="square" rtlCol="0">
            <a:spAutoFit/>
          </a:bodyPr>
          <a:lstStyle/>
          <a:p>
            <a:r>
              <a:rPr lang="cs-CZ" sz="2400" dirty="0">
                <a:solidFill>
                  <a:schemeClr val="accent1"/>
                </a:solidFill>
              </a:rPr>
              <a:t>Veškeré dotazy, nejasnosti a žádosti o podrobnější vysvětlení – neváhejte se obrátit přes email nebo i přes telefon</a:t>
            </a:r>
            <a:endParaRPr lang="en-US" sz="2400" dirty="0">
              <a:solidFill>
                <a:schemeClr val="accent1"/>
              </a:solidFill>
            </a:endParaRPr>
          </a:p>
        </p:txBody>
      </p:sp>
    </p:spTree>
    <p:extLst>
      <p:ext uri="{BB962C8B-B14F-4D97-AF65-F5344CB8AC3E}">
        <p14:creationId xmlns:p14="http://schemas.microsoft.com/office/powerpoint/2010/main" val="17535076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BEFF3"/>
        </a:solidFill>
        <a:effectLst/>
      </p:bgPr>
    </p:bg>
    <p:spTree>
      <p:nvGrpSpPr>
        <p:cNvPr id="1" name=""/>
        <p:cNvGrpSpPr/>
        <p:nvPr/>
      </p:nvGrpSpPr>
      <p:grpSpPr>
        <a:xfrm>
          <a:off x="0" y="0"/>
          <a:ext cx="0" cy="0"/>
          <a:chOff x="0" y="0"/>
          <a:chExt cx="0" cy="0"/>
        </a:xfrm>
      </p:grpSpPr>
      <p:sp>
        <p:nvSpPr>
          <p:cNvPr id="4" name="TextovéPole 3">
            <a:hlinkClick r:id="rId3" action="ppaction://hlinksldjump"/>
            <a:extLst>
              <a:ext uri="{FF2B5EF4-FFF2-40B4-BE49-F238E27FC236}">
                <a16:creationId xmlns:a16="http://schemas.microsoft.com/office/drawing/2014/main" id="{CAB6EFFD-0365-4046-91E0-A3345F6A3650}"/>
              </a:ext>
            </a:extLst>
          </p:cNvPr>
          <p:cNvSpPr txBox="1"/>
          <p:nvPr/>
        </p:nvSpPr>
        <p:spPr>
          <a:xfrm>
            <a:off x="1697130" y="2216517"/>
            <a:ext cx="1822165" cy="369332"/>
          </a:xfrm>
          <a:prstGeom prst="rect">
            <a:avLst/>
          </a:prstGeom>
          <a:solidFill>
            <a:srgbClr val="FFFF00"/>
          </a:solidFill>
        </p:spPr>
        <p:style>
          <a:lnRef idx="1">
            <a:schemeClr val="dk1"/>
          </a:lnRef>
          <a:fillRef idx="2">
            <a:schemeClr val="dk1"/>
          </a:fillRef>
          <a:effectRef idx="1">
            <a:schemeClr val="dk1"/>
          </a:effectRef>
          <a:fontRef idx="minor">
            <a:schemeClr val="dk1"/>
          </a:fontRef>
        </p:style>
        <p:txBody>
          <a:bodyPr wrap="none">
            <a:spAutoFit/>
          </a:bodyPr>
          <a:lstStyle/>
          <a:p>
            <a:pPr eaLnBrk="1" hangingPunct="1">
              <a:defRPr/>
            </a:pPr>
            <a:r>
              <a:rPr lang="cs-CZ" dirty="0" err="1"/>
              <a:t>Volume</a:t>
            </a:r>
            <a:r>
              <a:rPr lang="cs-CZ" dirty="0"/>
              <a:t> </a:t>
            </a:r>
            <a:r>
              <a:rPr lang="cs-CZ" dirty="0" err="1"/>
              <a:t>disorders</a:t>
            </a:r>
            <a:endParaRPr lang="cs-CZ" dirty="0"/>
          </a:p>
        </p:txBody>
      </p:sp>
      <p:sp>
        <p:nvSpPr>
          <p:cNvPr id="5" name="TextovéPole 4">
            <a:hlinkClick r:id="rId4" action="ppaction://hlinksldjump"/>
            <a:extLst>
              <a:ext uri="{FF2B5EF4-FFF2-40B4-BE49-F238E27FC236}">
                <a16:creationId xmlns:a16="http://schemas.microsoft.com/office/drawing/2014/main" id="{6DF9ECF3-C87B-4239-B176-A198893FC309}"/>
              </a:ext>
            </a:extLst>
          </p:cNvPr>
          <p:cNvSpPr txBox="1"/>
          <p:nvPr/>
        </p:nvSpPr>
        <p:spPr>
          <a:xfrm>
            <a:off x="7891280" y="4572345"/>
            <a:ext cx="3224766" cy="369332"/>
          </a:xfrm>
          <a:prstGeom prst="rect">
            <a:avLst/>
          </a:prstGeom>
          <a:solidFill>
            <a:srgbClr val="FFFF00"/>
          </a:solidFill>
        </p:spPr>
        <p:style>
          <a:lnRef idx="1">
            <a:schemeClr val="dk1"/>
          </a:lnRef>
          <a:fillRef idx="2">
            <a:schemeClr val="dk1"/>
          </a:fillRef>
          <a:effectRef idx="1">
            <a:schemeClr val="dk1"/>
          </a:effectRef>
          <a:fontRef idx="minor">
            <a:schemeClr val="dk1"/>
          </a:fontRef>
        </p:style>
        <p:txBody>
          <a:bodyPr wrap="square">
            <a:spAutoFit/>
          </a:bodyPr>
          <a:lstStyle/>
          <a:p>
            <a:pPr>
              <a:defRPr/>
            </a:pPr>
            <a:r>
              <a:rPr lang="cs-CZ" dirty="0" err="1"/>
              <a:t>Disorders</a:t>
            </a:r>
            <a:r>
              <a:rPr lang="cs-CZ" dirty="0"/>
              <a:t> </a:t>
            </a:r>
            <a:r>
              <a:rPr lang="cs-CZ" dirty="0" err="1"/>
              <a:t>of</a:t>
            </a:r>
            <a:r>
              <a:rPr lang="cs-CZ" dirty="0"/>
              <a:t> acid-base balance</a:t>
            </a:r>
          </a:p>
        </p:txBody>
      </p:sp>
      <p:sp>
        <p:nvSpPr>
          <p:cNvPr id="6" name="TextovéPole 5">
            <a:extLst>
              <a:ext uri="{FF2B5EF4-FFF2-40B4-BE49-F238E27FC236}">
                <a16:creationId xmlns:a16="http://schemas.microsoft.com/office/drawing/2014/main" id="{B8A1CF27-1A76-4F54-B601-924DDB22D75A}"/>
              </a:ext>
            </a:extLst>
          </p:cNvPr>
          <p:cNvSpPr txBox="1"/>
          <p:nvPr/>
        </p:nvSpPr>
        <p:spPr>
          <a:xfrm>
            <a:off x="4241045" y="6184711"/>
            <a:ext cx="1739002" cy="369332"/>
          </a:xfrm>
          <a:prstGeom prst="rect">
            <a:avLst/>
          </a:prstGeom>
          <a:solidFill>
            <a:srgbClr val="FFFF00"/>
          </a:solidFill>
          <a:ln w="38100"/>
        </p:spPr>
        <p:style>
          <a:lnRef idx="1">
            <a:schemeClr val="dk1"/>
          </a:lnRef>
          <a:fillRef idx="2">
            <a:schemeClr val="dk1"/>
          </a:fillRef>
          <a:effectRef idx="1">
            <a:schemeClr val="dk1"/>
          </a:effectRef>
          <a:fontRef idx="minor">
            <a:schemeClr val="dk1"/>
          </a:fontRef>
        </p:style>
        <p:txBody>
          <a:bodyPr wrap="none">
            <a:spAutoFit/>
          </a:bodyPr>
          <a:lstStyle/>
          <a:p>
            <a:pPr eaLnBrk="1" hangingPunct="1">
              <a:defRPr/>
            </a:pPr>
            <a:r>
              <a:rPr lang="cs-CZ" dirty="0" err="1"/>
              <a:t>Kidney</a:t>
            </a:r>
            <a:r>
              <a:rPr lang="cs-CZ" dirty="0"/>
              <a:t> </a:t>
            </a:r>
            <a:r>
              <a:rPr lang="cs-CZ" dirty="0" err="1"/>
              <a:t>disorders</a:t>
            </a:r>
            <a:endParaRPr lang="cs-CZ" dirty="0"/>
          </a:p>
        </p:txBody>
      </p:sp>
      <p:sp>
        <p:nvSpPr>
          <p:cNvPr id="7" name="TextovéPole 6">
            <a:extLst>
              <a:ext uri="{FF2B5EF4-FFF2-40B4-BE49-F238E27FC236}">
                <a16:creationId xmlns:a16="http://schemas.microsoft.com/office/drawing/2014/main" id="{F8C998A1-51FC-43F1-B1CE-486045AE945C}"/>
              </a:ext>
            </a:extLst>
          </p:cNvPr>
          <p:cNvSpPr txBox="1"/>
          <p:nvPr/>
        </p:nvSpPr>
        <p:spPr>
          <a:xfrm>
            <a:off x="297069" y="4085365"/>
            <a:ext cx="2105705" cy="369332"/>
          </a:xfrm>
          <a:prstGeom prst="rect">
            <a:avLst/>
          </a:prstGeom>
          <a:solidFill>
            <a:srgbClr val="FFFF00"/>
          </a:solidFill>
        </p:spPr>
        <p:style>
          <a:lnRef idx="1">
            <a:schemeClr val="dk1"/>
          </a:lnRef>
          <a:fillRef idx="2">
            <a:schemeClr val="dk1"/>
          </a:fillRef>
          <a:effectRef idx="1">
            <a:schemeClr val="dk1"/>
          </a:effectRef>
          <a:fontRef idx="minor">
            <a:schemeClr val="dk1"/>
          </a:fontRef>
        </p:style>
        <p:txBody>
          <a:bodyPr wrap="none">
            <a:spAutoFit/>
          </a:bodyPr>
          <a:lstStyle/>
          <a:p>
            <a:pPr eaLnBrk="1" hangingPunct="1">
              <a:defRPr/>
            </a:pPr>
            <a:r>
              <a:rPr lang="cs-CZ" dirty="0" err="1"/>
              <a:t>Electrolyte</a:t>
            </a:r>
            <a:r>
              <a:rPr lang="cs-CZ" dirty="0"/>
              <a:t> </a:t>
            </a:r>
            <a:r>
              <a:rPr lang="cs-CZ" dirty="0" err="1"/>
              <a:t>disorders</a:t>
            </a:r>
            <a:endParaRPr lang="cs-CZ" dirty="0"/>
          </a:p>
        </p:txBody>
      </p:sp>
      <p:sp>
        <p:nvSpPr>
          <p:cNvPr id="8" name="TextovéPole 7">
            <a:extLst>
              <a:ext uri="{FF2B5EF4-FFF2-40B4-BE49-F238E27FC236}">
                <a16:creationId xmlns:a16="http://schemas.microsoft.com/office/drawing/2014/main" id="{27050BBA-6A8C-4D2A-9EC1-D6924EA58283}"/>
              </a:ext>
            </a:extLst>
          </p:cNvPr>
          <p:cNvSpPr txBox="1"/>
          <p:nvPr/>
        </p:nvSpPr>
        <p:spPr>
          <a:xfrm>
            <a:off x="316627" y="2957957"/>
            <a:ext cx="2130007" cy="369332"/>
          </a:xfrm>
          <a:prstGeom prst="rect">
            <a:avLst/>
          </a:prstGeom>
          <a:solidFill>
            <a:srgbClr val="FFFF00"/>
          </a:solidFill>
        </p:spPr>
        <p:style>
          <a:lnRef idx="1">
            <a:schemeClr val="dk1"/>
          </a:lnRef>
          <a:fillRef idx="2">
            <a:schemeClr val="dk1"/>
          </a:fillRef>
          <a:effectRef idx="1">
            <a:schemeClr val="dk1"/>
          </a:effectRef>
          <a:fontRef idx="minor">
            <a:schemeClr val="dk1"/>
          </a:fontRef>
        </p:style>
        <p:txBody>
          <a:bodyPr wrap="none">
            <a:spAutoFit/>
          </a:bodyPr>
          <a:lstStyle/>
          <a:p>
            <a:pPr eaLnBrk="1" hangingPunct="1">
              <a:defRPr/>
            </a:pPr>
            <a:r>
              <a:rPr lang="cs-CZ" dirty="0"/>
              <a:t>Osmolarity </a:t>
            </a:r>
            <a:r>
              <a:rPr lang="cs-CZ" dirty="0" err="1"/>
              <a:t>disorders</a:t>
            </a:r>
            <a:endParaRPr lang="cs-CZ" dirty="0"/>
          </a:p>
        </p:txBody>
      </p:sp>
      <p:sp>
        <p:nvSpPr>
          <p:cNvPr id="10" name="TextovéPole 9">
            <a:extLst>
              <a:ext uri="{FF2B5EF4-FFF2-40B4-BE49-F238E27FC236}">
                <a16:creationId xmlns:a16="http://schemas.microsoft.com/office/drawing/2014/main" id="{54F4793C-A017-47A8-B087-FE47BBBB7EB8}"/>
              </a:ext>
            </a:extLst>
          </p:cNvPr>
          <p:cNvSpPr txBox="1"/>
          <p:nvPr/>
        </p:nvSpPr>
        <p:spPr>
          <a:xfrm>
            <a:off x="6585489" y="1769719"/>
            <a:ext cx="2170915" cy="369332"/>
          </a:xfrm>
          <a:prstGeom prst="rect">
            <a:avLst/>
          </a:prstGeom>
          <a:solidFill>
            <a:srgbClr val="FFFF00"/>
          </a:solidFill>
          <a:ln w="38100">
            <a:solidFill>
              <a:schemeClr val="tx1"/>
            </a:solidFill>
          </a:ln>
        </p:spPr>
        <p:style>
          <a:lnRef idx="1">
            <a:schemeClr val="dk1"/>
          </a:lnRef>
          <a:fillRef idx="2">
            <a:schemeClr val="dk1"/>
          </a:fillRef>
          <a:effectRef idx="1">
            <a:schemeClr val="dk1"/>
          </a:effectRef>
          <a:fontRef idx="minor">
            <a:schemeClr val="dk1"/>
          </a:fontRef>
        </p:style>
        <p:txBody>
          <a:bodyPr wrap="none">
            <a:spAutoFit/>
          </a:bodyPr>
          <a:lstStyle/>
          <a:p>
            <a:pPr eaLnBrk="1" hangingPunct="1">
              <a:defRPr/>
            </a:pPr>
            <a:r>
              <a:rPr lang="cs-CZ" dirty="0" err="1"/>
              <a:t>Respiratory</a:t>
            </a:r>
            <a:r>
              <a:rPr lang="cs-CZ" dirty="0"/>
              <a:t> </a:t>
            </a:r>
            <a:r>
              <a:rPr lang="cs-CZ" dirty="0" err="1"/>
              <a:t>disorders</a:t>
            </a:r>
            <a:endParaRPr lang="cs-CZ" dirty="0"/>
          </a:p>
        </p:txBody>
      </p:sp>
      <p:sp>
        <p:nvSpPr>
          <p:cNvPr id="11" name="TextovéPole 10">
            <a:extLst>
              <a:ext uri="{FF2B5EF4-FFF2-40B4-BE49-F238E27FC236}">
                <a16:creationId xmlns:a16="http://schemas.microsoft.com/office/drawing/2014/main" id="{03B777A5-6F99-432E-9232-92FB98471E6C}"/>
              </a:ext>
            </a:extLst>
          </p:cNvPr>
          <p:cNvSpPr txBox="1"/>
          <p:nvPr/>
        </p:nvSpPr>
        <p:spPr>
          <a:xfrm>
            <a:off x="3486317" y="1782384"/>
            <a:ext cx="2120196" cy="369332"/>
          </a:xfrm>
          <a:prstGeom prst="rect">
            <a:avLst/>
          </a:prstGeom>
          <a:solidFill>
            <a:srgbClr val="FFFF00"/>
          </a:solidFill>
          <a:ln w="28575">
            <a:solidFill>
              <a:schemeClr val="tx1"/>
            </a:solidFill>
          </a:ln>
        </p:spPr>
        <p:style>
          <a:lnRef idx="1">
            <a:schemeClr val="dk1"/>
          </a:lnRef>
          <a:fillRef idx="2">
            <a:schemeClr val="dk1"/>
          </a:fillRef>
          <a:effectRef idx="1">
            <a:schemeClr val="dk1"/>
          </a:effectRef>
          <a:fontRef idx="minor">
            <a:schemeClr val="dk1"/>
          </a:fontRef>
        </p:style>
        <p:txBody>
          <a:bodyPr wrap="none">
            <a:spAutoFit/>
          </a:bodyPr>
          <a:lstStyle/>
          <a:p>
            <a:pPr eaLnBrk="1" hangingPunct="1">
              <a:defRPr/>
            </a:pPr>
            <a:r>
              <a:rPr lang="cs-CZ" dirty="0" err="1"/>
              <a:t>Circulatory</a:t>
            </a:r>
            <a:r>
              <a:rPr lang="cs-CZ" dirty="0"/>
              <a:t> </a:t>
            </a:r>
            <a:r>
              <a:rPr lang="cs-CZ" dirty="0" err="1"/>
              <a:t>disorders</a:t>
            </a:r>
            <a:endParaRPr lang="cs-CZ" dirty="0"/>
          </a:p>
        </p:txBody>
      </p:sp>
      <p:sp>
        <p:nvSpPr>
          <p:cNvPr id="12" name="TextovéPole 11">
            <a:extLst>
              <a:ext uri="{FF2B5EF4-FFF2-40B4-BE49-F238E27FC236}">
                <a16:creationId xmlns:a16="http://schemas.microsoft.com/office/drawing/2014/main" id="{B45FE300-E502-4CD5-B15B-838C6D6C96D1}"/>
              </a:ext>
            </a:extLst>
          </p:cNvPr>
          <p:cNvSpPr txBox="1"/>
          <p:nvPr/>
        </p:nvSpPr>
        <p:spPr>
          <a:xfrm>
            <a:off x="7253274" y="5834323"/>
            <a:ext cx="2124317" cy="646331"/>
          </a:xfrm>
          <a:prstGeom prst="rect">
            <a:avLst/>
          </a:prstGeom>
          <a:solidFill>
            <a:srgbClr val="FFFF00"/>
          </a:solidFill>
          <a:ln w="38100"/>
        </p:spPr>
        <p:style>
          <a:lnRef idx="1">
            <a:schemeClr val="dk1"/>
          </a:lnRef>
          <a:fillRef idx="2">
            <a:schemeClr val="dk1"/>
          </a:fillRef>
          <a:effectRef idx="1">
            <a:schemeClr val="dk1"/>
          </a:effectRef>
          <a:fontRef idx="minor">
            <a:schemeClr val="dk1"/>
          </a:fontRef>
        </p:style>
        <p:txBody>
          <a:bodyPr wrap="square">
            <a:spAutoFit/>
          </a:bodyPr>
          <a:lstStyle/>
          <a:p>
            <a:pPr algn="ctr">
              <a:defRPr/>
            </a:pPr>
            <a:r>
              <a:rPr lang="cs-CZ" dirty="0" err="1"/>
              <a:t>Gastrointestinal</a:t>
            </a:r>
            <a:r>
              <a:rPr lang="cs-CZ" dirty="0"/>
              <a:t> </a:t>
            </a:r>
            <a:r>
              <a:rPr lang="cs-CZ" dirty="0" err="1"/>
              <a:t>disorders</a:t>
            </a:r>
            <a:endParaRPr lang="cs-CZ" dirty="0"/>
          </a:p>
        </p:txBody>
      </p:sp>
      <p:pic>
        <p:nvPicPr>
          <p:cNvPr id="3084" name="Picture 2" descr="C:\Users\jirka\AppData\Local\Microsoft\Windows\Temporary Internet Files\Content.IE5\3QEVY6B9\MP900400454[1].jpg">
            <a:extLst>
              <a:ext uri="{FF2B5EF4-FFF2-40B4-BE49-F238E27FC236}">
                <a16:creationId xmlns:a16="http://schemas.microsoft.com/office/drawing/2014/main" id="{7A13DB4B-67E5-410A-9190-8E9ED5ED7C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18183" y="2950594"/>
            <a:ext cx="3734372" cy="2487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Obousměrná svislá šipka 15">
            <a:extLst>
              <a:ext uri="{FF2B5EF4-FFF2-40B4-BE49-F238E27FC236}">
                <a16:creationId xmlns:a16="http://schemas.microsoft.com/office/drawing/2014/main" id="{D4BEAC97-3406-40E0-BE85-9189285FFAA4}"/>
              </a:ext>
            </a:extLst>
          </p:cNvPr>
          <p:cNvSpPr/>
          <p:nvPr/>
        </p:nvSpPr>
        <p:spPr>
          <a:xfrm rot="4156333">
            <a:off x="2720718" y="3524271"/>
            <a:ext cx="360363" cy="1063233"/>
          </a:xfrm>
          <a:prstGeom prst="upDownArrow">
            <a:avLst/>
          </a:prstGeom>
        </p:spPr>
        <p:style>
          <a:lnRef idx="0">
            <a:schemeClr val="accent3"/>
          </a:lnRef>
          <a:fillRef idx="3">
            <a:schemeClr val="accent3"/>
          </a:fillRef>
          <a:effectRef idx="3">
            <a:schemeClr val="accent3"/>
          </a:effectRef>
          <a:fontRef idx="minor">
            <a:schemeClr val="lt1"/>
          </a:fontRef>
        </p:style>
        <p:txBody>
          <a:bodyPr anchor="ctr"/>
          <a:lstStyle/>
          <a:p>
            <a:pPr algn="r" eaLnBrk="1" hangingPunct="1">
              <a:defRPr/>
            </a:pPr>
            <a:endParaRPr lang="cs-CZ" dirty="0"/>
          </a:p>
        </p:txBody>
      </p:sp>
      <p:sp>
        <p:nvSpPr>
          <p:cNvPr id="17" name="Obousměrná svislá šipka 16">
            <a:extLst>
              <a:ext uri="{FF2B5EF4-FFF2-40B4-BE49-F238E27FC236}">
                <a16:creationId xmlns:a16="http://schemas.microsoft.com/office/drawing/2014/main" id="{9DC4AE32-8BBA-470A-9A54-9B971435491E}"/>
              </a:ext>
            </a:extLst>
          </p:cNvPr>
          <p:cNvSpPr/>
          <p:nvPr/>
        </p:nvSpPr>
        <p:spPr>
          <a:xfrm rot="6261337">
            <a:off x="2764364" y="2726983"/>
            <a:ext cx="360363" cy="1026238"/>
          </a:xfrm>
          <a:prstGeom prst="upDownArrow">
            <a:avLst/>
          </a:prstGeom>
        </p:spPr>
        <p:style>
          <a:lnRef idx="0">
            <a:schemeClr val="accent3"/>
          </a:lnRef>
          <a:fillRef idx="3">
            <a:schemeClr val="accent3"/>
          </a:fillRef>
          <a:effectRef idx="3">
            <a:schemeClr val="accent3"/>
          </a:effectRef>
          <a:fontRef idx="minor">
            <a:schemeClr val="lt1"/>
          </a:fontRef>
        </p:style>
        <p:txBody>
          <a:bodyPr anchor="ctr"/>
          <a:lstStyle/>
          <a:p>
            <a:pPr algn="r" eaLnBrk="1" hangingPunct="1">
              <a:defRPr/>
            </a:pPr>
            <a:endParaRPr lang="cs-CZ" dirty="0"/>
          </a:p>
        </p:txBody>
      </p:sp>
      <p:sp>
        <p:nvSpPr>
          <p:cNvPr id="18" name="Obousměrná svislá šipka 17">
            <a:extLst>
              <a:ext uri="{FF2B5EF4-FFF2-40B4-BE49-F238E27FC236}">
                <a16:creationId xmlns:a16="http://schemas.microsoft.com/office/drawing/2014/main" id="{453AB525-717A-465C-951D-0EEF6449E6ED}"/>
              </a:ext>
            </a:extLst>
          </p:cNvPr>
          <p:cNvSpPr/>
          <p:nvPr/>
        </p:nvSpPr>
        <p:spPr>
          <a:xfrm rot="8024199">
            <a:off x="3575428" y="2412207"/>
            <a:ext cx="360362" cy="998909"/>
          </a:xfrm>
          <a:prstGeom prst="upDownArrow">
            <a:avLst/>
          </a:prstGeom>
        </p:spPr>
        <p:style>
          <a:lnRef idx="0">
            <a:schemeClr val="accent3"/>
          </a:lnRef>
          <a:fillRef idx="3">
            <a:schemeClr val="accent3"/>
          </a:fillRef>
          <a:effectRef idx="3">
            <a:schemeClr val="accent3"/>
          </a:effectRef>
          <a:fontRef idx="minor">
            <a:schemeClr val="lt1"/>
          </a:fontRef>
        </p:style>
        <p:txBody>
          <a:bodyPr anchor="ctr"/>
          <a:lstStyle/>
          <a:p>
            <a:pPr algn="r" eaLnBrk="1" hangingPunct="1">
              <a:defRPr/>
            </a:pPr>
            <a:endParaRPr lang="cs-CZ" dirty="0"/>
          </a:p>
        </p:txBody>
      </p:sp>
      <p:sp>
        <p:nvSpPr>
          <p:cNvPr id="19" name="Obousměrná svislá šipka 18">
            <a:extLst>
              <a:ext uri="{FF2B5EF4-FFF2-40B4-BE49-F238E27FC236}">
                <a16:creationId xmlns:a16="http://schemas.microsoft.com/office/drawing/2014/main" id="{7B731BD3-F687-4231-9280-FEB11A1EDBF6}"/>
              </a:ext>
            </a:extLst>
          </p:cNvPr>
          <p:cNvSpPr/>
          <p:nvPr/>
        </p:nvSpPr>
        <p:spPr>
          <a:xfrm rot="8981050">
            <a:off x="4890997" y="2055446"/>
            <a:ext cx="360363" cy="1488662"/>
          </a:xfrm>
          <a:prstGeom prst="upDownArrow">
            <a:avLst/>
          </a:prstGeom>
        </p:spPr>
        <p:style>
          <a:lnRef idx="0">
            <a:schemeClr val="accent3"/>
          </a:lnRef>
          <a:fillRef idx="3">
            <a:schemeClr val="accent3"/>
          </a:fillRef>
          <a:effectRef idx="3">
            <a:schemeClr val="accent3"/>
          </a:effectRef>
          <a:fontRef idx="minor">
            <a:schemeClr val="lt1"/>
          </a:fontRef>
        </p:style>
        <p:txBody>
          <a:bodyPr anchor="ctr"/>
          <a:lstStyle/>
          <a:p>
            <a:pPr algn="r" eaLnBrk="1" hangingPunct="1">
              <a:defRPr/>
            </a:pPr>
            <a:endParaRPr lang="cs-CZ" dirty="0"/>
          </a:p>
        </p:txBody>
      </p:sp>
      <p:sp>
        <p:nvSpPr>
          <p:cNvPr id="20" name="Obousměrná svislá šipka 19">
            <a:extLst>
              <a:ext uri="{FF2B5EF4-FFF2-40B4-BE49-F238E27FC236}">
                <a16:creationId xmlns:a16="http://schemas.microsoft.com/office/drawing/2014/main" id="{9CAB3383-67A7-40FD-87AC-796237EB6DBF}"/>
              </a:ext>
            </a:extLst>
          </p:cNvPr>
          <p:cNvSpPr/>
          <p:nvPr/>
        </p:nvSpPr>
        <p:spPr>
          <a:xfrm rot="10800000">
            <a:off x="4744108" y="5321110"/>
            <a:ext cx="360362" cy="863600"/>
          </a:xfrm>
          <a:prstGeom prst="upDownArrow">
            <a:avLst/>
          </a:prstGeom>
        </p:spPr>
        <p:style>
          <a:lnRef idx="0">
            <a:schemeClr val="accent3"/>
          </a:lnRef>
          <a:fillRef idx="3">
            <a:schemeClr val="accent3"/>
          </a:fillRef>
          <a:effectRef idx="3">
            <a:schemeClr val="accent3"/>
          </a:effectRef>
          <a:fontRef idx="minor">
            <a:schemeClr val="lt1"/>
          </a:fontRef>
        </p:style>
        <p:txBody>
          <a:bodyPr anchor="ctr"/>
          <a:lstStyle/>
          <a:p>
            <a:pPr algn="r" eaLnBrk="1" hangingPunct="1">
              <a:defRPr/>
            </a:pPr>
            <a:endParaRPr lang="cs-CZ" dirty="0"/>
          </a:p>
        </p:txBody>
      </p:sp>
      <p:sp>
        <p:nvSpPr>
          <p:cNvPr id="23" name="Obousměrná svislá šipka 22">
            <a:extLst>
              <a:ext uri="{FF2B5EF4-FFF2-40B4-BE49-F238E27FC236}">
                <a16:creationId xmlns:a16="http://schemas.microsoft.com/office/drawing/2014/main" id="{7F9A5920-6C7B-4021-80AB-34CE3B18089A}"/>
              </a:ext>
            </a:extLst>
          </p:cNvPr>
          <p:cNvSpPr/>
          <p:nvPr/>
        </p:nvSpPr>
        <p:spPr>
          <a:xfrm rot="3917895">
            <a:off x="7104157" y="3010210"/>
            <a:ext cx="360363" cy="863600"/>
          </a:xfrm>
          <a:prstGeom prst="upDownArrow">
            <a:avLst/>
          </a:prstGeom>
        </p:spPr>
        <p:style>
          <a:lnRef idx="0">
            <a:schemeClr val="accent3"/>
          </a:lnRef>
          <a:fillRef idx="3">
            <a:schemeClr val="accent3"/>
          </a:fillRef>
          <a:effectRef idx="3">
            <a:schemeClr val="accent3"/>
          </a:effectRef>
          <a:fontRef idx="minor">
            <a:schemeClr val="lt1"/>
          </a:fontRef>
        </p:style>
        <p:txBody>
          <a:bodyPr anchor="ctr"/>
          <a:lstStyle/>
          <a:p>
            <a:pPr algn="r" eaLnBrk="1" hangingPunct="1">
              <a:defRPr/>
            </a:pPr>
            <a:endParaRPr lang="cs-CZ" dirty="0"/>
          </a:p>
        </p:txBody>
      </p:sp>
      <p:sp>
        <p:nvSpPr>
          <p:cNvPr id="24" name="Obousměrná svislá šipka 23">
            <a:extLst>
              <a:ext uri="{FF2B5EF4-FFF2-40B4-BE49-F238E27FC236}">
                <a16:creationId xmlns:a16="http://schemas.microsoft.com/office/drawing/2014/main" id="{41FB6D17-A83C-4339-88B9-F7A76A62ACF4}"/>
              </a:ext>
            </a:extLst>
          </p:cNvPr>
          <p:cNvSpPr/>
          <p:nvPr/>
        </p:nvSpPr>
        <p:spPr>
          <a:xfrm rot="6927045">
            <a:off x="6751662" y="3301063"/>
            <a:ext cx="360363" cy="2026302"/>
          </a:xfrm>
          <a:prstGeom prst="upDownArrow">
            <a:avLst/>
          </a:prstGeom>
        </p:spPr>
        <p:style>
          <a:lnRef idx="0">
            <a:schemeClr val="accent3"/>
          </a:lnRef>
          <a:fillRef idx="3">
            <a:schemeClr val="accent3"/>
          </a:fillRef>
          <a:effectRef idx="3">
            <a:schemeClr val="accent3"/>
          </a:effectRef>
          <a:fontRef idx="minor">
            <a:schemeClr val="lt1"/>
          </a:fontRef>
        </p:style>
        <p:txBody>
          <a:bodyPr anchor="ctr"/>
          <a:lstStyle/>
          <a:p>
            <a:pPr algn="r" eaLnBrk="1" hangingPunct="1">
              <a:defRPr/>
            </a:pPr>
            <a:endParaRPr lang="cs-CZ" dirty="0"/>
          </a:p>
        </p:txBody>
      </p:sp>
      <p:sp>
        <p:nvSpPr>
          <p:cNvPr id="25" name="TextovéPole 24">
            <a:extLst>
              <a:ext uri="{FF2B5EF4-FFF2-40B4-BE49-F238E27FC236}">
                <a16:creationId xmlns:a16="http://schemas.microsoft.com/office/drawing/2014/main" id="{E0017784-1E4D-42F2-9E23-4A07DD1CC011}"/>
              </a:ext>
            </a:extLst>
          </p:cNvPr>
          <p:cNvSpPr txBox="1"/>
          <p:nvPr/>
        </p:nvSpPr>
        <p:spPr>
          <a:xfrm>
            <a:off x="7674789" y="3012664"/>
            <a:ext cx="2771420" cy="369332"/>
          </a:xfrm>
          <a:prstGeom prst="rect">
            <a:avLst/>
          </a:prstGeom>
          <a:solidFill>
            <a:srgbClr val="FFFF00"/>
          </a:solidFill>
          <a:ln w="38100">
            <a:solidFill>
              <a:schemeClr val="tx1"/>
            </a:solidFill>
          </a:ln>
        </p:spPr>
        <p:style>
          <a:lnRef idx="1">
            <a:schemeClr val="accent2"/>
          </a:lnRef>
          <a:fillRef idx="2">
            <a:schemeClr val="accent2"/>
          </a:fillRef>
          <a:effectRef idx="1">
            <a:schemeClr val="accent2"/>
          </a:effectRef>
          <a:fontRef idx="minor">
            <a:schemeClr val="dk1"/>
          </a:fontRef>
        </p:style>
        <p:txBody>
          <a:bodyPr wrap="square">
            <a:spAutoFit/>
          </a:bodyPr>
          <a:lstStyle/>
          <a:p>
            <a:pPr eaLnBrk="1" hangingPunct="1">
              <a:defRPr/>
            </a:pPr>
            <a:r>
              <a:rPr lang="cs-CZ" dirty="0" err="1"/>
              <a:t>Disorders</a:t>
            </a:r>
            <a:r>
              <a:rPr lang="cs-CZ" dirty="0"/>
              <a:t> </a:t>
            </a:r>
            <a:r>
              <a:rPr lang="cs-CZ" dirty="0" err="1"/>
              <a:t>of</a:t>
            </a:r>
            <a:r>
              <a:rPr lang="cs-CZ" dirty="0"/>
              <a:t> </a:t>
            </a:r>
            <a:r>
              <a:rPr lang="cs-CZ" dirty="0" err="1"/>
              <a:t>hematopoiesis</a:t>
            </a:r>
            <a:endParaRPr lang="cs-CZ" dirty="0"/>
          </a:p>
        </p:txBody>
      </p:sp>
      <p:sp>
        <p:nvSpPr>
          <p:cNvPr id="26" name="Nadpis 1">
            <a:extLst>
              <a:ext uri="{FF2B5EF4-FFF2-40B4-BE49-F238E27FC236}">
                <a16:creationId xmlns:a16="http://schemas.microsoft.com/office/drawing/2014/main" id="{31434DDE-1862-4C78-A92F-1230FBB297B9}"/>
              </a:ext>
            </a:extLst>
          </p:cNvPr>
          <p:cNvSpPr txBox="1">
            <a:spLocks/>
          </p:cNvSpPr>
          <p:nvPr/>
        </p:nvSpPr>
        <p:spPr bwMode="auto">
          <a:xfrm>
            <a:off x="1349921" y="-172973"/>
            <a:ext cx="907138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defRPr/>
            </a:pPr>
            <a:r>
              <a:rPr lang="en-US" kern="0" dirty="0"/>
              <a:t>An integrative view of pathophysiology</a:t>
            </a:r>
            <a:endParaRPr lang="cs-CZ" kern="0" dirty="0"/>
          </a:p>
        </p:txBody>
      </p:sp>
      <p:sp>
        <p:nvSpPr>
          <p:cNvPr id="22" name="Obousměrná svislá šipka 21">
            <a:extLst>
              <a:ext uri="{FF2B5EF4-FFF2-40B4-BE49-F238E27FC236}">
                <a16:creationId xmlns:a16="http://schemas.microsoft.com/office/drawing/2014/main" id="{25BBFF6B-DE2B-4177-94C8-BD4DF135181B}"/>
              </a:ext>
            </a:extLst>
          </p:cNvPr>
          <p:cNvSpPr/>
          <p:nvPr/>
        </p:nvSpPr>
        <p:spPr>
          <a:xfrm rot="1414062">
            <a:off x="6332844" y="2106293"/>
            <a:ext cx="360363" cy="1349737"/>
          </a:xfrm>
          <a:prstGeom prst="upDownArrow">
            <a:avLst/>
          </a:prstGeom>
        </p:spPr>
        <p:style>
          <a:lnRef idx="0">
            <a:schemeClr val="accent3"/>
          </a:lnRef>
          <a:fillRef idx="3">
            <a:schemeClr val="accent3"/>
          </a:fillRef>
          <a:effectRef idx="3">
            <a:schemeClr val="accent3"/>
          </a:effectRef>
          <a:fontRef idx="minor">
            <a:schemeClr val="lt1"/>
          </a:fontRef>
        </p:style>
        <p:txBody>
          <a:bodyPr anchor="ctr"/>
          <a:lstStyle/>
          <a:p>
            <a:pPr algn="r" eaLnBrk="1" hangingPunct="1">
              <a:defRPr/>
            </a:pPr>
            <a:endParaRPr lang="cs-CZ" dirty="0"/>
          </a:p>
        </p:txBody>
      </p:sp>
      <p:sp>
        <p:nvSpPr>
          <p:cNvPr id="28" name="TextovéPole 27">
            <a:extLst>
              <a:ext uri="{FF2B5EF4-FFF2-40B4-BE49-F238E27FC236}">
                <a16:creationId xmlns:a16="http://schemas.microsoft.com/office/drawing/2014/main" id="{C3BC458E-1E43-4F10-AC6C-89F76FDE0B08}"/>
              </a:ext>
            </a:extLst>
          </p:cNvPr>
          <p:cNvSpPr txBox="1"/>
          <p:nvPr/>
        </p:nvSpPr>
        <p:spPr>
          <a:xfrm>
            <a:off x="5048099" y="3442291"/>
            <a:ext cx="1862626" cy="369332"/>
          </a:xfrm>
          <a:prstGeom prst="rect">
            <a:avLst/>
          </a:prstGeom>
          <a:solidFill>
            <a:srgbClr val="FFFF00"/>
          </a:solidFill>
        </p:spPr>
        <p:style>
          <a:lnRef idx="1">
            <a:schemeClr val="dk1"/>
          </a:lnRef>
          <a:fillRef idx="2">
            <a:schemeClr val="dk1"/>
          </a:fillRef>
          <a:effectRef idx="1">
            <a:schemeClr val="dk1"/>
          </a:effectRef>
          <a:fontRef idx="minor">
            <a:schemeClr val="dk1"/>
          </a:fontRef>
        </p:style>
        <p:txBody>
          <a:bodyPr wrap="none">
            <a:spAutoFit/>
          </a:bodyPr>
          <a:lstStyle/>
          <a:p>
            <a:pPr eaLnBrk="1" hangingPunct="1">
              <a:defRPr/>
            </a:pPr>
            <a:r>
              <a:rPr lang="cs-CZ" dirty="0"/>
              <a:t>O2/CO2 transport</a:t>
            </a:r>
          </a:p>
        </p:txBody>
      </p:sp>
      <p:sp>
        <p:nvSpPr>
          <p:cNvPr id="29" name="TextovéPole 28">
            <a:extLst>
              <a:ext uri="{FF2B5EF4-FFF2-40B4-BE49-F238E27FC236}">
                <a16:creationId xmlns:a16="http://schemas.microsoft.com/office/drawing/2014/main" id="{689E253E-67F9-40B7-9F9A-027F398B8148}"/>
              </a:ext>
            </a:extLst>
          </p:cNvPr>
          <p:cNvSpPr txBox="1"/>
          <p:nvPr/>
        </p:nvSpPr>
        <p:spPr>
          <a:xfrm>
            <a:off x="3371111" y="3419227"/>
            <a:ext cx="1572220" cy="646331"/>
          </a:xfrm>
          <a:prstGeom prst="rect">
            <a:avLst/>
          </a:prstGeom>
          <a:solidFill>
            <a:srgbClr val="FFFF00"/>
          </a:solidFill>
        </p:spPr>
        <p:style>
          <a:lnRef idx="1">
            <a:schemeClr val="dk1"/>
          </a:lnRef>
          <a:fillRef idx="2">
            <a:schemeClr val="dk1"/>
          </a:fillRef>
          <a:effectRef idx="1">
            <a:schemeClr val="dk1"/>
          </a:effectRef>
          <a:fontRef idx="minor">
            <a:schemeClr val="dk1"/>
          </a:fontRef>
        </p:style>
        <p:txBody>
          <a:bodyPr wrap="square">
            <a:spAutoFit/>
          </a:bodyPr>
          <a:lstStyle/>
          <a:p>
            <a:pPr algn="ctr" eaLnBrk="1" hangingPunct="1">
              <a:defRPr/>
            </a:pPr>
            <a:r>
              <a:rPr lang="cs-CZ" dirty="0"/>
              <a:t>Body fluid </a:t>
            </a:r>
            <a:r>
              <a:rPr lang="cs-CZ" dirty="0" err="1"/>
              <a:t>Homeostasis</a:t>
            </a:r>
            <a:endParaRPr lang="cs-CZ" dirty="0"/>
          </a:p>
        </p:txBody>
      </p:sp>
      <p:sp>
        <p:nvSpPr>
          <p:cNvPr id="30" name="TextovéPole 29">
            <a:extLst>
              <a:ext uri="{FF2B5EF4-FFF2-40B4-BE49-F238E27FC236}">
                <a16:creationId xmlns:a16="http://schemas.microsoft.com/office/drawing/2014/main" id="{D82D484A-E047-4631-8B53-AF26B66635FD}"/>
              </a:ext>
            </a:extLst>
          </p:cNvPr>
          <p:cNvSpPr txBox="1"/>
          <p:nvPr/>
        </p:nvSpPr>
        <p:spPr>
          <a:xfrm>
            <a:off x="1511788" y="5890030"/>
            <a:ext cx="1987192" cy="923330"/>
          </a:xfrm>
          <a:prstGeom prst="rect">
            <a:avLst/>
          </a:prstGeom>
          <a:solidFill>
            <a:srgbClr val="FFFF00"/>
          </a:solidFill>
          <a:ln w="38100"/>
        </p:spPr>
        <p:style>
          <a:lnRef idx="1">
            <a:schemeClr val="dk1"/>
          </a:lnRef>
          <a:fillRef idx="2">
            <a:schemeClr val="dk1"/>
          </a:fillRef>
          <a:effectRef idx="1">
            <a:schemeClr val="dk1"/>
          </a:effectRef>
          <a:fontRef idx="minor">
            <a:schemeClr val="dk1"/>
          </a:fontRef>
        </p:style>
        <p:txBody>
          <a:bodyPr wrap="square">
            <a:spAutoFit/>
          </a:bodyPr>
          <a:lstStyle/>
          <a:p>
            <a:pPr algn="ctr">
              <a:defRPr/>
            </a:pPr>
            <a:r>
              <a:rPr lang="cs-CZ" dirty="0" err="1"/>
              <a:t>Disorders</a:t>
            </a:r>
            <a:r>
              <a:rPr lang="cs-CZ" dirty="0"/>
              <a:t> </a:t>
            </a:r>
            <a:r>
              <a:rPr lang="cs-CZ" dirty="0" err="1"/>
              <a:t>of</a:t>
            </a:r>
            <a:r>
              <a:rPr lang="cs-CZ" dirty="0"/>
              <a:t> </a:t>
            </a:r>
            <a:r>
              <a:rPr lang="cs-CZ" dirty="0" err="1"/>
              <a:t>neuroendocrine</a:t>
            </a:r>
            <a:r>
              <a:rPr lang="cs-CZ" dirty="0"/>
              <a:t> </a:t>
            </a:r>
            <a:r>
              <a:rPr lang="cs-CZ" dirty="0" err="1"/>
              <a:t>regulation</a:t>
            </a:r>
            <a:endParaRPr lang="cs-CZ" dirty="0"/>
          </a:p>
        </p:txBody>
      </p:sp>
      <p:sp>
        <p:nvSpPr>
          <p:cNvPr id="31" name="Obousměrná svislá šipka 19">
            <a:extLst>
              <a:ext uri="{FF2B5EF4-FFF2-40B4-BE49-F238E27FC236}">
                <a16:creationId xmlns:a16="http://schemas.microsoft.com/office/drawing/2014/main" id="{EBC5FD9A-7561-41CA-A881-ADB136BF1DC8}"/>
              </a:ext>
            </a:extLst>
          </p:cNvPr>
          <p:cNvSpPr/>
          <p:nvPr/>
        </p:nvSpPr>
        <p:spPr>
          <a:xfrm rot="13160892">
            <a:off x="3595085" y="5222336"/>
            <a:ext cx="360362" cy="863600"/>
          </a:xfrm>
          <a:prstGeom prst="upDownArrow">
            <a:avLst/>
          </a:prstGeom>
        </p:spPr>
        <p:style>
          <a:lnRef idx="0">
            <a:schemeClr val="accent3"/>
          </a:lnRef>
          <a:fillRef idx="3">
            <a:schemeClr val="accent3"/>
          </a:fillRef>
          <a:effectRef idx="3">
            <a:schemeClr val="accent3"/>
          </a:effectRef>
          <a:fontRef idx="minor">
            <a:schemeClr val="lt1"/>
          </a:fontRef>
        </p:style>
        <p:txBody>
          <a:bodyPr anchor="ctr"/>
          <a:lstStyle/>
          <a:p>
            <a:pPr algn="r" eaLnBrk="1" hangingPunct="1">
              <a:defRPr/>
            </a:pPr>
            <a:endParaRPr lang="cs-CZ" dirty="0"/>
          </a:p>
        </p:txBody>
      </p:sp>
      <p:sp>
        <p:nvSpPr>
          <p:cNvPr id="32" name="TextovéPole 31">
            <a:extLst>
              <a:ext uri="{FF2B5EF4-FFF2-40B4-BE49-F238E27FC236}">
                <a16:creationId xmlns:a16="http://schemas.microsoft.com/office/drawing/2014/main" id="{1C20E7A7-FF21-4D50-BDF4-C11F3EA435C8}"/>
              </a:ext>
            </a:extLst>
          </p:cNvPr>
          <p:cNvSpPr txBox="1"/>
          <p:nvPr/>
        </p:nvSpPr>
        <p:spPr>
          <a:xfrm>
            <a:off x="25959" y="4757011"/>
            <a:ext cx="2858731" cy="369332"/>
          </a:xfrm>
          <a:prstGeom prst="rect">
            <a:avLst/>
          </a:prstGeom>
          <a:solidFill>
            <a:srgbClr val="FFFF00"/>
          </a:solidFill>
        </p:spPr>
        <p:style>
          <a:lnRef idx="1">
            <a:schemeClr val="dk1"/>
          </a:lnRef>
          <a:fillRef idx="2">
            <a:schemeClr val="dk1"/>
          </a:fillRef>
          <a:effectRef idx="1">
            <a:schemeClr val="dk1"/>
          </a:effectRef>
          <a:fontRef idx="minor">
            <a:schemeClr val="dk1"/>
          </a:fontRef>
        </p:style>
        <p:txBody>
          <a:bodyPr wrap="none">
            <a:spAutoFit/>
          </a:bodyPr>
          <a:lstStyle/>
          <a:p>
            <a:pPr>
              <a:defRPr/>
            </a:pPr>
            <a:r>
              <a:rPr lang="cs-CZ" dirty="0" err="1"/>
              <a:t>Glucose</a:t>
            </a:r>
            <a:r>
              <a:rPr lang="cs-CZ" dirty="0"/>
              <a:t> </a:t>
            </a:r>
            <a:r>
              <a:rPr lang="cs-CZ" dirty="0" err="1"/>
              <a:t>regulation</a:t>
            </a:r>
            <a:r>
              <a:rPr lang="cs-CZ" dirty="0"/>
              <a:t> </a:t>
            </a:r>
            <a:r>
              <a:rPr lang="cs-CZ" dirty="0" err="1"/>
              <a:t>disorders</a:t>
            </a:r>
            <a:endParaRPr lang="cs-CZ" dirty="0"/>
          </a:p>
        </p:txBody>
      </p:sp>
      <p:sp>
        <p:nvSpPr>
          <p:cNvPr id="33" name="Obousměrná svislá šipka 15">
            <a:extLst>
              <a:ext uri="{FF2B5EF4-FFF2-40B4-BE49-F238E27FC236}">
                <a16:creationId xmlns:a16="http://schemas.microsoft.com/office/drawing/2014/main" id="{DE2C73AC-E022-4810-8194-354B7E84570E}"/>
              </a:ext>
            </a:extLst>
          </p:cNvPr>
          <p:cNvSpPr/>
          <p:nvPr/>
        </p:nvSpPr>
        <p:spPr>
          <a:xfrm rot="4163924">
            <a:off x="3030288" y="4342444"/>
            <a:ext cx="360363" cy="863600"/>
          </a:xfrm>
          <a:prstGeom prst="upDownArrow">
            <a:avLst/>
          </a:prstGeom>
        </p:spPr>
        <p:style>
          <a:lnRef idx="0">
            <a:schemeClr val="accent3"/>
          </a:lnRef>
          <a:fillRef idx="3">
            <a:schemeClr val="accent3"/>
          </a:fillRef>
          <a:effectRef idx="3">
            <a:schemeClr val="accent3"/>
          </a:effectRef>
          <a:fontRef idx="minor">
            <a:schemeClr val="lt1"/>
          </a:fontRef>
        </p:style>
        <p:txBody>
          <a:bodyPr anchor="ctr"/>
          <a:lstStyle/>
          <a:p>
            <a:pPr algn="r" eaLnBrk="1" hangingPunct="1">
              <a:defRPr/>
            </a:pPr>
            <a:endParaRPr lang="cs-CZ" dirty="0"/>
          </a:p>
        </p:txBody>
      </p:sp>
      <p:sp>
        <p:nvSpPr>
          <p:cNvPr id="34" name="Obousměrná svislá šipka 19">
            <a:extLst>
              <a:ext uri="{FF2B5EF4-FFF2-40B4-BE49-F238E27FC236}">
                <a16:creationId xmlns:a16="http://schemas.microsoft.com/office/drawing/2014/main" id="{CD8E0D70-0037-4947-BE00-2AC0C865DCD7}"/>
              </a:ext>
            </a:extLst>
          </p:cNvPr>
          <p:cNvSpPr/>
          <p:nvPr/>
        </p:nvSpPr>
        <p:spPr>
          <a:xfrm rot="8037920">
            <a:off x="6692191" y="5165041"/>
            <a:ext cx="360362" cy="863600"/>
          </a:xfrm>
          <a:prstGeom prst="upDownArrow">
            <a:avLst/>
          </a:prstGeom>
        </p:spPr>
        <p:style>
          <a:lnRef idx="0">
            <a:schemeClr val="accent3"/>
          </a:lnRef>
          <a:fillRef idx="3">
            <a:schemeClr val="accent3"/>
          </a:fillRef>
          <a:effectRef idx="3">
            <a:schemeClr val="accent3"/>
          </a:effectRef>
          <a:fontRef idx="minor">
            <a:schemeClr val="lt1"/>
          </a:fontRef>
        </p:style>
        <p:txBody>
          <a:bodyPr anchor="ctr"/>
          <a:lstStyle/>
          <a:p>
            <a:pPr algn="r" eaLnBrk="1" hangingPunct="1">
              <a:defRPr/>
            </a:pPr>
            <a:endParaRPr lang="cs-CZ" dirty="0"/>
          </a:p>
        </p:txBody>
      </p:sp>
      <p:sp>
        <p:nvSpPr>
          <p:cNvPr id="35" name="TextovéPole 34">
            <a:extLst>
              <a:ext uri="{FF2B5EF4-FFF2-40B4-BE49-F238E27FC236}">
                <a16:creationId xmlns:a16="http://schemas.microsoft.com/office/drawing/2014/main" id="{FC41D5FD-F18A-4585-B2EA-4719657B3586}"/>
              </a:ext>
            </a:extLst>
          </p:cNvPr>
          <p:cNvSpPr txBox="1"/>
          <p:nvPr/>
        </p:nvSpPr>
        <p:spPr>
          <a:xfrm>
            <a:off x="598271" y="5420829"/>
            <a:ext cx="2225674" cy="369332"/>
          </a:xfrm>
          <a:prstGeom prst="rect">
            <a:avLst/>
          </a:prstGeom>
          <a:solidFill>
            <a:srgbClr val="FFFF00"/>
          </a:solidFill>
        </p:spPr>
        <p:style>
          <a:lnRef idx="1">
            <a:schemeClr val="dk1"/>
          </a:lnRef>
          <a:fillRef idx="2">
            <a:schemeClr val="dk1"/>
          </a:fillRef>
          <a:effectRef idx="1">
            <a:schemeClr val="dk1"/>
          </a:effectRef>
          <a:fontRef idx="minor">
            <a:schemeClr val="dk1"/>
          </a:fontRef>
        </p:style>
        <p:txBody>
          <a:bodyPr wrap="none">
            <a:spAutoFit/>
          </a:bodyPr>
          <a:lstStyle/>
          <a:p>
            <a:pPr>
              <a:defRPr/>
            </a:pPr>
            <a:r>
              <a:rPr lang="cs-CZ" dirty="0" err="1"/>
              <a:t>Coagulation</a:t>
            </a:r>
            <a:r>
              <a:rPr lang="cs-CZ" dirty="0"/>
              <a:t> </a:t>
            </a:r>
            <a:r>
              <a:rPr lang="cs-CZ" dirty="0" err="1"/>
              <a:t>disorders</a:t>
            </a:r>
            <a:endParaRPr lang="cs-CZ" dirty="0"/>
          </a:p>
        </p:txBody>
      </p:sp>
      <p:sp>
        <p:nvSpPr>
          <p:cNvPr id="36" name="Obousměrná svislá šipka 19">
            <a:extLst>
              <a:ext uri="{FF2B5EF4-FFF2-40B4-BE49-F238E27FC236}">
                <a16:creationId xmlns:a16="http://schemas.microsoft.com/office/drawing/2014/main" id="{E19DCCA2-4CAD-4438-9C91-7CA90D7AB326}"/>
              </a:ext>
            </a:extLst>
          </p:cNvPr>
          <p:cNvSpPr/>
          <p:nvPr/>
        </p:nvSpPr>
        <p:spPr>
          <a:xfrm rot="14672974">
            <a:off x="3053170" y="4970524"/>
            <a:ext cx="360362" cy="863600"/>
          </a:xfrm>
          <a:prstGeom prst="upDownArrow">
            <a:avLst/>
          </a:prstGeom>
        </p:spPr>
        <p:style>
          <a:lnRef idx="0">
            <a:schemeClr val="accent3"/>
          </a:lnRef>
          <a:fillRef idx="3">
            <a:schemeClr val="accent3"/>
          </a:fillRef>
          <a:effectRef idx="3">
            <a:schemeClr val="accent3"/>
          </a:effectRef>
          <a:fontRef idx="minor">
            <a:schemeClr val="lt1"/>
          </a:fontRef>
        </p:style>
        <p:txBody>
          <a:bodyPr anchor="ctr"/>
          <a:lstStyle/>
          <a:p>
            <a:pPr algn="r" eaLnBrk="1" hangingPunct="1">
              <a:defRPr/>
            </a:pPr>
            <a:endParaRPr lang="cs-CZ" dirty="0"/>
          </a:p>
        </p:txBody>
      </p:sp>
      <p:sp>
        <p:nvSpPr>
          <p:cNvPr id="37" name="TextovéPole 36">
            <a:extLst>
              <a:ext uri="{FF2B5EF4-FFF2-40B4-BE49-F238E27FC236}">
                <a16:creationId xmlns:a16="http://schemas.microsoft.com/office/drawing/2014/main" id="{E50312EF-7BDB-4458-AA5A-8E627B425EEF}"/>
              </a:ext>
            </a:extLst>
          </p:cNvPr>
          <p:cNvSpPr txBox="1"/>
          <p:nvPr/>
        </p:nvSpPr>
        <p:spPr>
          <a:xfrm>
            <a:off x="5382347" y="1230680"/>
            <a:ext cx="1114472" cy="369332"/>
          </a:xfrm>
          <a:prstGeom prst="rect">
            <a:avLst/>
          </a:prstGeom>
          <a:solidFill>
            <a:srgbClr val="FFC000"/>
          </a:solidFill>
          <a:ln w="38100">
            <a:solidFill>
              <a:schemeClr val="tx1"/>
            </a:solidFill>
          </a:ln>
        </p:spPr>
        <p:style>
          <a:lnRef idx="1">
            <a:schemeClr val="dk1"/>
          </a:lnRef>
          <a:fillRef idx="2">
            <a:schemeClr val="dk1"/>
          </a:fillRef>
          <a:effectRef idx="1">
            <a:schemeClr val="dk1"/>
          </a:effectRef>
          <a:fontRef idx="minor">
            <a:schemeClr val="dk1"/>
          </a:fontRef>
        </p:style>
        <p:txBody>
          <a:bodyPr wrap="none">
            <a:spAutoFit/>
          </a:bodyPr>
          <a:lstStyle/>
          <a:p>
            <a:pPr eaLnBrk="1" hangingPunct="1">
              <a:defRPr/>
            </a:pPr>
            <a:r>
              <a:rPr lang="cs-CZ" dirty="0"/>
              <a:t>Cvovid-19</a:t>
            </a:r>
          </a:p>
        </p:txBody>
      </p:sp>
      <p:sp>
        <p:nvSpPr>
          <p:cNvPr id="38" name="Obousměrná svislá šipka 21">
            <a:extLst>
              <a:ext uri="{FF2B5EF4-FFF2-40B4-BE49-F238E27FC236}">
                <a16:creationId xmlns:a16="http://schemas.microsoft.com/office/drawing/2014/main" id="{6A3C3CAC-EDF2-4F85-9EE6-AA70F738955E}"/>
              </a:ext>
            </a:extLst>
          </p:cNvPr>
          <p:cNvSpPr/>
          <p:nvPr/>
        </p:nvSpPr>
        <p:spPr>
          <a:xfrm>
            <a:off x="5786541" y="1625273"/>
            <a:ext cx="360363" cy="1822369"/>
          </a:xfrm>
          <a:prstGeom prst="upDownArrow">
            <a:avLst/>
          </a:prstGeom>
        </p:spPr>
        <p:style>
          <a:lnRef idx="0">
            <a:schemeClr val="accent3"/>
          </a:lnRef>
          <a:fillRef idx="3">
            <a:schemeClr val="accent3"/>
          </a:fillRef>
          <a:effectRef idx="3">
            <a:schemeClr val="accent3"/>
          </a:effectRef>
          <a:fontRef idx="minor">
            <a:schemeClr val="lt1"/>
          </a:fontRef>
        </p:style>
        <p:txBody>
          <a:bodyPr anchor="ctr"/>
          <a:lstStyle/>
          <a:p>
            <a:pPr algn="r" eaLnBrk="1" hangingPunct="1">
              <a:defRPr/>
            </a:pPr>
            <a:endParaRPr lang="cs-CZ" dirty="0"/>
          </a:p>
        </p:txBody>
      </p:sp>
      <p:sp>
        <p:nvSpPr>
          <p:cNvPr id="39" name="Nadpis 1">
            <a:extLst>
              <a:ext uri="{FF2B5EF4-FFF2-40B4-BE49-F238E27FC236}">
                <a16:creationId xmlns:a16="http://schemas.microsoft.com/office/drawing/2014/main" id="{7FF89497-12CF-4328-A9BA-730118D47132}"/>
              </a:ext>
            </a:extLst>
          </p:cNvPr>
          <p:cNvSpPr txBox="1">
            <a:spLocks/>
          </p:cNvSpPr>
          <p:nvPr/>
        </p:nvSpPr>
        <p:spPr bwMode="auto">
          <a:xfrm>
            <a:off x="819450" y="363844"/>
            <a:ext cx="10240266"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defRPr/>
            </a:pPr>
            <a:r>
              <a:rPr lang="en-US" sz="2400" kern="0" dirty="0">
                <a:solidFill>
                  <a:schemeClr val="accent5">
                    <a:lumMod val="75000"/>
                  </a:schemeClr>
                </a:solidFill>
              </a:rPr>
              <a:t>Understanding the causal causes of the disease, their diagnosis and therapy</a:t>
            </a:r>
            <a:endParaRPr lang="cs-CZ" sz="2400" kern="0" dirty="0">
              <a:solidFill>
                <a:schemeClr val="accent5">
                  <a:lumMod val="75000"/>
                </a:schemeClr>
              </a:solidFill>
            </a:endParaRPr>
          </a:p>
        </p:txBody>
      </p:sp>
    </p:spTree>
    <p:extLst>
      <p:ext uri="{BB962C8B-B14F-4D97-AF65-F5344CB8AC3E}">
        <p14:creationId xmlns:p14="http://schemas.microsoft.com/office/powerpoint/2010/main" val="873546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500"/>
                                        <p:tgtEl>
                                          <p:spTgt spid="7"/>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500"/>
                                        <p:tgtEl>
                                          <p:spTgt spid="16"/>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fade">
                                      <p:cBhvr>
                                        <p:cTn id="44" dur="500"/>
                                        <p:tgtEl>
                                          <p:spTgt spid="32"/>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35"/>
                                        </p:tgtEl>
                                        <p:attrNameLst>
                                          <p:attrName>style.visibility</p:attrName>
                                        </p:attrNameLst>
                                      </p:cBhvr>
                                      <p:to>
                                        <p:strVal val="visible"/>
                                      </p:to>
                                    </p:set>
                                    <p:animEffect transition="in" filter="fade">
                                      <p:cBhvr>
                                        <p:cTn id="47" dur="500"/>
                                        <p:tgtEl>
                                          <p:spTgt spid="35"/>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36"/>
                                        </p:tgtEl>
                                        <p:attrNameLst>
                                          <p:attrName>style.visibility</p:attrName>
                                        </p:attrNameLst>
                                      </p:cBhvr>
                                      <p:to>
                                        <p:strVal val="visible"/>
                                      </p:to>
                                    </p:set>
                                    <p:animEffect transition="in" filter="fade">
                                      <p:cBhvr>
                                        <p:cTn id="50" dur="500"/>
                                        <p:tgtEl>
                                          <p:spTgt spid="36"/>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6"/>
                                        </p:tgtEl>
                                        <p:attrNameLst>
                                          <p:attrName>style.visibility</p:attrName>
                                        </p:attrNameLst>
                                      </p:cBhvr>
                                      <p:to>
                                        <p:strVal val="visible"/>
                                      </p:to>
                                    </p:set>
                                    <p:animEffect transition="in" filter="fade">
                                      <p:cBhvr>
                                        <p:cTn id="55" dur="500"/>
                                        <p:tgtEl>
                                          <p:spTgt spid="6"/>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fade">
                                      <p:cBhvr>
                                        <p:cTn id="58" dur="500"/>
                                        <p:tgtEl>
                                          <p:spTgt spid="20"/>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12"/>
                                        </p:tgtEl>
                                        <p:attrNameLst>
                                          <p:attrName>style.visibility</p:attrName>
                                        </p:attrNameLst>
                                      </p:cBhvr>
                                      <p:to>
                                        <p:strVal val="visible"/>
                                      </p:to>
                                    </p:set>
                                    <p:animEffect transition="in" filter="fade">
                                      <p:cBhvr>
                                        <p:cTn id="63" dur="500"/>
                                        <p:tgtEl>
                                          <p:spTgt spid="12"/>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34"/>
                                        </p:tgtEl>
                                        <p:attrNameLst>
                                          <p:attrName>style.visibility</p:attrName>
                                        </p:attrNameLst>
                                      </p:cBhvr>
                                      <p:to>
                                        <p:strVal val="visible"/>
                                      </p:to>
                                    </p:set>
                                    <p:animEffect transition="in" filter="fade">
                                      <p:cBhvr>
                                        <p:cTn id="66" dur="500"/>
                                        <p:tgtEl>
                                          <p:spTgt spid="34"/>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30"/>
                                        </p:tgtEl>
                                        <p:attrNameLst>
                                          <p:attrName>style.visibility</p:attrName>
                                        </p:attrNameLst>
                                      </p:cBhvr>
                                      <p:to>
                                        <p:strVal val="visible"/>
                                      </p:to>
                                    </p:set>
                                    <p:animEffect transition="in" filter="fade">
                                      <p:cBhvr>
                                        <p:cTn id="71" dur="500"/>
                                        <p:tgtEl>
                                          <p:spTgt spid="30"/>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31"/>
                                        </p:tgtEl>
                                        <p:attrNameLst>
                                          <p:attrName>style.visibility</p:attrName>
                                        </p:attrNameLst>
                                      </p:cBhvr>
                                      <p:to>
                                        <p:strVal val="visible"/>
                                      </p:to>
                                    </p:set>
                                    <p:animEffect transition="in" filter="fade">
                                      <p:cBhvr>
                                        <p:cTn id="74" dur="500"/>
                                        <p:tgtEl>
                                          <p:spTgt spid="31"/>
                                        </p:tgtEl>
                                      </p:cBhvr>
                                    </p:animEffect>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26"/>
                                        </p:tgtEl>
                                        <p:attrNameLst>
                                          <p:attrName>style.visibility</p:attrName>
                                        </p:attrNameLst>
                                      </p:cBhvr>
                                      <p:to>
                                        <p:strVal val="visible"/>
                                      </p:to>
                                    </p:set>
                                    <p:anim calcmode="lin" valueType="num">
                                      <p:cBhvr additive="base">
                                        <p:cTn id="79" dur="500" fill="hold"/>
                                        <p:tgtEl>
                                          <p:spTgt spid="26"/>
                                        </p:tgtEl>
                                        <p:attrNameLst>
                                          <p:attrName>ppt_x</p:attrName>
                                        </p:attrNameLst>
                                      </p:cBhvr>
                                      <p:tavLst>
                                        <p:tav tm="0">
                                          <p:val>
                                            <p:strVal val="#ppt_x"/>
                                          </p:val>
                                        </p:tav>
                                        <p:tav tm="100000">
                                          <p:val>
                                            <p:strVal val="#ppt_x"/>
                                          </p:val>
                                        </p:tav>
                                      </p:tavLst>
                                    </p:anim>
                                    <p:anim calcmode="lin" valueType="num">
                                      <p:cBhvr additive="base">
                                        <p:cTn id="8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9"/>
                                        </p:tgtEl>
                                        <p:attrNameLst>
                                          <p:attrName>style.visibility</p:attrName>
                                        </p:attrNameLst>
                                      </p:cBhvr>
                                      <p:to>
                                        <p:strVal val="visible"/>
                                      </p:to>
                                    </p:set>
                                    <p:anim calcmode="lin" valueType="num">
                                      <p:cBhvr additive="base">
                                        <p:cTn id="85" dur="500" fill="hold"/>
                                        <p:tgtEl>
                                          <p:spTgt spid="39"/>
                                        </p:tgtEl>
                                        <p:attrNameLst>
                                          <p:attrName>ppt_x</p:attrName>
                                        </p:attrNameLst>
                                      </p:cBhvr>
                                      <p:tavLst>
                                        <p:tav tm="0">
                                          <p:val>
                                            <p:strVal val="#ppt_x"/>
                                          </p:val>
                                        </p:tav>
                                        <p:tav tm="100000">
                                          <p:val>
                                            <p:strVal val="#ppt_x"/>
                                          </p:val>
                                        </p:tav>
                                      </p:tavLst>
                                    </p:anim>
                                    <p:anim calcmode="lin" valueType="num">
                                      <p:cBhvr additive="base">
                                        <p:cTn id="86"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12" grpId="0" animBg="1"/>
      <p:bldP spid="16" grpId="0" animBg="1"/>
      <p:bldP spid="17" grpId="0" animBg="1"/>
      <p:bldP spid="18" grpId="0" animBg="1"/>
      <p:bldP spid="20" grpId="0" animBg="1"/>
      <p:bldP spid="24" grpId="0" animBg="1"/>
      <p:bldP spid="26" grpId="0"/>
      <p:bldP spid="29" grpId="0" animBg="1"/>
      <p:bldP spid="30" grpId="0" animBg="1"/>
      <p:bldP spid="31" grpId="0" animBg="1"/>
      <p:bldP spid="32" grpId="0" animBg="1"/>
      <p:bldP spid="34" grpId="0" animBg="1"/>
      <p:bldP spid="35" grpId="0" animBg="1"/>
      <p:bldP spid="36" grpId="0" animBg="1"/>
      <p:bldP spid="39"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BEFF3"/>
        </a:solidFill>
        <a:effectLst/>
      </p:bgPr>
    </p:bg>
    <p:spTree>
      <p:nvGrpSpPr>
        <p:cNvPr id="1" name=""/>
        <p:cNvGrpSpPr/>
        <p:nvPr/>
      </p:nvGrpSpPr>
      <p:grpSpPr>
        <a:xfrm>
          <a:off x="0" y="0"/>
          <a:ext cx="0" cy="0"/>
          <a:chOff x="0" y="0"/>
          <a:chExt cx="0" cy="0"/>
        </a:xfrm>
      </p:grpSpPr>
      <p:pic>
        <p:nvPicPr>
          <p:cNvPr id="31746" name="Picture 2" descr="sejmout008">
            <a:extLst>
              <a:ext uri="{FF2B5EF4-FFF2-40B4-BE49-F238E27FC236}">
                <a16:creationId xmlns:a16="http://schemas.microsoft.com/office/drawing/2014/main" id="{8B981304-0BF2-11CA-76FB-B103A4407E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760" t="3326" b="4730"/>
          <a:stretch>
            <a:fillRect/>
          </a:stretch>
        </p:blipFill>
        <p:spPr bwMode="auto">
          <a:xfrm>
            <a:off x="1524000" y="765176"/>
            <a:ext cx="9144000" cy="611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BEFF3"/>
        </a:solidFill>
        <a:effectLst/>
      </p:bgPr>
    </p:bg>
    <p:spTree>
      <p:nvGrpSpPr>
        <p:cNvPr id="1" name=""/>
        <p:cNvGrpSpPr/>
        <p:nvPr/>
      </p:nvGrpSpPr>
      <p:grpSpPr>
        <a:xfrm>
          <a:off x="0" y="0"/>
          <a:ext cx="0" cy="0"/>
          <a:chOff x="0" y="0"/>
          <a:chExt cx="0" cy="0"/>
        </a:xfrm>
      </p:grpSpPr>
      <p:pic>
        <p:nvPicPr>
          <p:cNvPr id="3" name="Nanomotor for ATP">
            <a:hlinkClick r:id="" action="ppaction://media"/>
            <a:extLst>
              <a:ext uri="{FF2B5EF4-FFF2-40B4-BE49-F238E27FC236}">
                <a16:creationId xmlns:a16="http://schemas.microsoft.com/office/drawing/2014/main" id="{17A75C45-FC10-0753-613A-4A743AF9487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09352" y="28575"/>
            <a:ext cx="9446995" cy="702304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23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DFE8E8"/>
        </a:solidFill>
        <a:effectLst/>
      </p:bgPr>
    </p:bg>
    <p:spTree>
      <p:nvGrpSpPr>
        <p:cNvPr id="1" name=""/>
        <p:cNvGrpSpPr/>
        <p:nvPr/>
      </p:nvGrpSpPr>
      <p:grpSpPr>
        <a:xfrm>
          <a:off x="0" y="0"/>
          <a:ext cx="0" cy="0"/>
          <a:chOff x="0" y="0"/>
          <a:chExt cx="0" cy="0"/>
        </a:xfrm>
      </p:grpSpPr>
      <p:pic>
        <p:nvPicPr>
          <p:cNvPr id="2" name="mitichondrie">
            <a:hlinkClick r:id="" action="ppaction://media"/>
            <a:extLst>
              <a:ext uri="{FF2B5EF4-FFF2-40B4-BE49-F238E27FC236}">
                <a16:creationId xmlns:a16="http://schemas.microsoft.com/office/drawing/2014/main" id="{FDAC5E2D-926D-5F41-EF19-F29CC8DDD13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804307" y="455160"/>
            <a:ext cx="8161792" cy="6423798"/>
          </a:xfrm>
          <a:prstGeom prst="rect">
            <a:avLst/>
          </a:prstGeom>
        </p:spPr>
      </p:pic>
    </p:spTree>
    <p:extLst>
      <p:ext uri="{BB962C8B-B14F-4D97-AF65-F5344CB8AC3E}">
        <p14:creationId xmlns:p14="http://schemas.microsoft.com/office/powerpoint/2010/main" val="1528772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1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BEFF3"/>
        </a:solidFill>
        <a:effectLst/>
      </p:bgPr>
    </p:bg>
    <p:spTree>
      <p:nvGrpSpPr>
        <p:cNvPr id="1" name=""/>
        <p:cNvGrpSpPr/>
        <p:nvPr/>
      </p:nvGrpSpPr>
      <p:grpSpPr>
        <a:xfrm>
          <a:off x="0" y="0"/>
          <a:ext cx="0" cy="0"/>
          <a:chOff x="0" y="0"/>
          <a:chExt cx="0" cy="0"/>
        </a:xfrm>
      </p:grpSpPr>
      <p:pic>
        <p:nvPicPr>
          <p:cNvPr id="41986" name="Picture 4" descr="sejmout009">
            <a:extLst>
              <a:ext uri="{FF2B5EF4-FFF2-40B4-BE49-F238E27FC236}">
                <a16:creationId xmlns:a16="http://schemas.microsoft.com/office/drawing/2014/main" id="{886C8202-111B-5862-CB9D-95D2E005D58E}"/>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6702" t="3543" r="4823" b="5875"/>
          <a:stretch>
            <a:fillRect/>
          </a:stretch>
        </p:blipFill>
        <p:spPr>
          <a:xfrm>
            <a:off x="3717926" y="222250"/>
            <a:ext cx="4333875" cy="6635750"/>
          </a:xfr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BEFF3"/>
        </a:solidFill>
        <a:effectLst/>
      </p:bgPr>
    </p:bg>
    <p:spTree>
      <p:nvGrpSpPr>
        <p:cNvPr id="1" name=""/>
        <p:cNvGrpSpPr/>
        <p:nvPr/>
      </p:nvGrpSpPr>
      <p:grpSpPr>
        <a:xfrm>
          <a:off x="0" y="0"/>
          <a:ext cx="0" cy="0"/>
          <a:chOff x="0" y="0"/>
          <a:chExt cx="0" cy="0"/>
        </a:xfrm>
      </p:grpSpPr>
      <p:pic>
        <p:nvPicPr>
          <p:cNvPr id="3" name="DODÁVKA PALIVA">
            <a:hlinkClick r:id="" action="ppaction://media"/>
            <a:extLst>
              <a:ext uri="{FF2B5EF4-FFF2-40B4-BE49-F238E27FC236}">
                <a16:creationId xmlns:a16="http://schemas.microsoft.com/office/drawing/2014/main" id="{507AA0DB-9440-3BF6-0C72-F523E9B34C9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028496" y="97972"/>
            <a:ext cx="9189108" cy="6859676"/>
          </a:xfrm>
          <a:prstGeom prst="rect">
            <a:avLst/>
          </a:prstGeom>
        </p:spPr>
      </p:pic>
      <p:sp>
        <p:nvSpPr>
          <p:cNvPr id="2" name="TextBox 1">
            <a:extLst>
              <a:ext uri="{FF2B5EF4-FFF2-40B4-BE49-F238E27FC236}">
                <a16:creationId xmlns:a16="http://schemas.microsoft.com/office/drawing/2014/main" id="{37BEB63F-315B-F8DA-EB4A-C6F0B742A4AB}"/>
              </a:ext>
            </a:extLst>
          </p:cNvPr>
          <p:cNvSpPr txBox="1"/>
          <p:nvPr/>
        </p:nvSpPr>
        <p:spPr>
          <a:xfrm>
            <a:off x="1155247" y="183696"/>
            <a:ext cx="6310992" cy="369332"/>
          </a:xfrm>
          <a:prstGeom prst="rect">
            <a:avLst/>
          </a:prstGeom>
          <a:solidFill>
            <a:srgbClr val="82A1AC"/>
          </a:solidFill>
        </p:spPr>
        <p:txBody>
          <a:bodyPr wrap="square" rtlCol="0">
            <a:spAutoFit/>
          </a:bodyPr>
          <a:lstStyle/>
          <a:p>
            <a:r>
              <a:rPr lang="en-US" dirty="0">
                <a:solidFill>
                  <a:srgbClr val="EBEFF3"/>
                </a:solidFill>
              </a:rPr>
              <a:t>"Fuel delivery" across the mitochondrial membrane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88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EBEFF3"/>
        </a:solidFill>
        <a:effectLst/>
      </p:bgPr>
    </p:bg>
    <p:spTree>
      <p:nvGrpSpPr>
        <p:cNvPr id="1" name=""/>
        <p:cNvGrpSpPr/>
        <p:nvPr/>
      </p:nvGrpSpPr>
      <p:grpSpPr>
        <a:xfrm>
          <a:off x="0" y="0"/>
          <a:ext cx="0" cy="0"/>
          <a:chOff x="0" y="0"/>
          <a:chExt cx="0" cy="0"/>
        </a:xfrm>
      </p:grpSpPr>
      <p:pic>
        <p:nvPicPr>
          <p:cNvPr id="5123" name="Picture 2" descr="Mariáš. Ilustrační foto.">
            <a:extLst>
              <a:ext uri="{FF2B5EF4-FFF2-40B4-BE49-F238E27FC236}">
                <a16:creationId xmlns:a16="http://schemas.microsoft.com/office/drawing/2014/main" id="{55B77BE9-061D-0D32-1FFB-7496503885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1993" y="1252085"/>
            <a:ext cx="7343775" cy="550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ovéPole 4">
            <a:extLst>
              <a:ext uri="{FF2B5EF4-FFF2-40B4-BE49-F238E27FC236}">
                <a16:creationId xmlns:a16="http://schemas.microsoft.com/office/drawing/2014/main" id="{25EF9300-4462-4FFE-97C3-C4945F0614F9}"/>
              </a:ext>
            </a:extLst>
          </p:cNvPr>
          <p:cNvSpPr txBox="1">
            <a:spLocks noChangeArrowheads="1"/>
          </p:cNvSpPr>
          <p:nvPr/>
        </p:nvSpPr>
        <p:spPr bwMode="auto">
          <a:xfrm>
            <a:off x="1523206" y="416379"/>
            <a:ext cx="91455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600" dirty="0">
                <a:solidFill>
                  <a:srgbClr val="0070C0"/>
                </a:solidFill>
              </a:rPr>
              <a:t>Three players for O</a:t>
            </a:r>
            <a:r>
              <a:rPr lang="en-US" altLang="en-US" sz="3600" baseline="-25000" dirty="0">
                <a:solidFill>
                  <a:srgbClr val="0070C0"/>
                </a:solidFill>
              </a:rPr>
              <a:t>2</a:t>
            </a:r>
            <a:r>
              <a:rPr lang="en-US" altLang="en-US" sz="3600" dirty="0">
                <a:solidFill>
                  <a:srgbClr val="0070C0"/>
                </a:solidFill>
              </a:rPr>
              <a:t> and CO</a:t>
            </a:r>
            <a:r>
              <a:rPr lang="en-US" altLang="en-US" sz="3600" baseline="-25000" dirty="0">
                <a:solidFill>
                  <a:srgbClr val="0070C0"/>
                </a:solidFill>
              </a:rPr>
              <a:t>2</a:t>
            </a:r>
            <a:r>
              <a:rPr lang="en-US" altLang="en-US" sz="3600" dirty="0">
                <a:solidFill>
                  <a:srgbClr val="0070C0"/>
                </a:solidFill>
              </a:rPr>
              <a:t> transfer</a:t>
            </a:r>
            <a:endParaRPr lang="en-US" altLang="en-US" sz="3600" baseline="-25000" dirty="0">
              <a:solidFill>
                <a:srgbClr val="0070C0"/>
              </a:solidFill>
            </a:endParaRPr>
          </a:p>
        </p:txBody>
      </p:sp>
    </p:spTree>
    <p:extLst>
      <p:ext uri="{BB962C8B-B14F-4D97-AF65-F5344CB8AC3E}">
        <p14:creationId xmlns:p14="http://schemas.microsoft.com/office/powerpoint/2010/main" val="30463567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DFE8E8"/>
        </a:solidFill>
        <a:effectLst/>
      </p:bgPr>
    </p:bg>
    <p:spTree>
      <p:nvGrpSpPr>
        <p:cNvPr id="1" name=""/>
        <p:cNvGrpSpPr/>
        <p:nvPr/>
      </p:nvGrpSpPr>
      <p:grpSpPr>
        <a:xfrm>
          <a:off x="0" y="0"/>
          <a:ext cx="0" cy="0"/>
          <a:chOff x="0" y="0"/>
          <a:chExt cx="0" cy="0"/>
        </a:xfrm>
      </p:grpSpPr>
      <p:pic>
        <p:nvPicPr>
          <p:cNvPr id="8194" name="Obrázek 3">
            <a:extLst>
              <a:ext uri="{FF2B5EF4-FFF2-40B4-BE49-F238E27FC236}">
                <a16:creationId xmlns:a16="http://schemas.microsoft.com/office/drawing/2014/main" id="{FD861256-4820-2D6E-D835-9B539091E0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725" y="4776788"/>
            <a:ext cx="1606550"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2" descr="Bahno z Mrtvého moře – poklad na mořském dně | Magazin.BiOOO.cz">
            <a:extLst>
              <a:ext uri="{FF2B5EF4-FFF2-40B4-BE49-F238E27FC236}">
                <a16:creationId xmlns:a16="http://schemas.microsoft.com/office/drawing/2014/main" id="{25661110-874B-02B7-8EBA-DD27AA91A8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7325" y="857250"/>
            <a:ext cx="1866900"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TextovéPole 4">
            <a:extLst>
              <a:ext uri="{FF2B5EF4-FFF2-40B4-BE49-F238E27FC236}">
                <a16:creationId xmlns:a16="http://schemas.microsoft.com/office/drawing/2014/main" id="{02C75849-A248-C9D3-4986-38CEA1DCDAD5}"/>
              </a:ext>
            </a:extLst>
          </p:cNvPr>
          <p:cNvSpPr txBox="1">
            <a:spLocks noChangeArrowheads="1"/>
          </p:cNvSpPr>
          <p:nvPr/>
        </p:nvSpPr>
        <p:spPr bwMode="auto">
          <a:xfrm>
            <a:off x="6423025" y="1143000"/>
            <a:ext cx="449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a:t>O</a:t>
            </a:r>
            <a:r>
              <a:rPr lang="cs-CZ" altLang="en-US" baseline="-25000"/>
              <a:t>2</a:t>
            </a:r>
            <a:endParaRPr lang="en-US" altLang="en-US" baseline="-25000"/>
          </a:p>
        </p:txBody>
      </p:sp>
      <p:sp>
        <p:nvSpPr>
          <p:cNvPr id="8197" name="TextovéPole 6">
            <a:extLst>
              <a:ext uri="{FF2B5EF4-FFF2-40B4-BE49-F238E27FC236}">
                <a16:creationId xmlns:a16="http://schemas.microsoft.com/office/drawing/2014/main" id="{5D79EFDD-5B8F-B630-FFBB-53EDB544EC92}"/>
              </a:ext>
            </a:extLst>
          </p:cNvPr>
          <p:cNvSpPr txBox="1">
            <a:spLocks noChangeArrowheads="1"/>
          </p:cNvSpPr>
          <p:nvPr/>
        </p:nvSpPr>
        <p:spPr bwMode="auto">
          <a:xfrm>
            <a:off x="5397500" y="1203325"/>
            <a:ext cx="615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a:t>CO</a:t>
            </a:r>
            <a:r>
              <a:rPr lang="cs-CZ" altLang="en-US" baseline="-25000"/>
              <a:t>2</a:t>
            </a:r>
            <a:endParaRPr lang="en-US" altLang="en-US" baseline="-25000"/>
          </a:p>
        </p:txBody>
      </p:sp>
      <p:sp>
        <p:nvSpPr>
          <p:cNvPr id="10" name="Šipka: dolů 9">
            <a:extLst>
              <a:ext uri="{FF2B5EF4-FFF2-40B4-BE49-F238E27FC236}">
                <a16:creationId xmlns:a16="http://schemas.microsoft.com/office/drawing/2014/main" id="{271ACDCA-3524-D3D7-5F00-BFC6C2E9A862}"/>
              </a:ext>
            </a:extLst>
          </p:cNvPr>
          <p:cNvSpPr/>
          <p:nvPr/>
        </p:nvSpPr>
        <p:spPr>
          <a:xfrm rot="9952689">
            <a:off x="5938838" y="1454150"/>
            <a:ext cx="139700" cy="2898775"/>
          </a:xfrm>
          <a:prstGeom prst="downArrow">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199" name="TextovéPole 10">
            <a:extLst>
              <a:ext uri="{FF2B5EF4-FFF2-40B4-BE49-F238E27FC236}">
                <a16:creationId xmlns:a16="http://schemas.microsoft.com/office/drawing/2014/main" id="{B70806EF-0379-0077-8D61-B74C65C72029}"/>
              </a:ext>
            </a:extLst>
          </p:cNvPr>
          <p:cNvSpPr txBox="1">
            <a:spLocks noChangeArrowheads="1"/>
          </p:cNvSpPr>
          <p:nvPr/>
        </p:nvSpPr>
        <p:spPr bwMode="auto">
          <a:xfrm>
            <a:off x="5889625" y="4251325"/>
            <a:ext cx="4492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a:t>O</a:t>
            </a:r>
            <a:r>
              <a:rPr lang="cs-CZ" altLang="en-US" baseline="-25000"/>
              <a:t>2</a:t>
            </a:r>
            <a:endParaRPr lang="en-US" altLang="en-US" baseline="-25000"/>
          </a:p>
        </p:txBody>
      </p:sp>
      <p:sp>
        <p:nvSpPr>
          <p:cNvPr id="8200" name="TextovéPole 12">
            <a:extLst>
              <a:ext uri="{FF2B5EF4-FFF2-40B4-BE49-F238E27FC236}">
                <a16:creationId xmlns:a16="http://schemas.microsoft.com/office/drawing/2014/main" id="{3C017C47-681A-3FC2-4B01-AF8BD03CD0B5}"/>
              </a:ext>
            </a:extLst>
          </p:cNvPr>
          <p:cNvSpPr txBox="1">
            <a:spLocks noChangeArrowheads="1"/>
          </p:cNvSpPr>
          <p:nvPr/>
        </p:nvSpPr>
        <p:spPr bwMode="auto">
          <a:xfrm>
            <a:off x="6175375" y="4251325"/>
            <a:ext cx="6159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a:t>CO</a:t>
            </a:r>
            <a:r>
              <a:rPr lang="cs-CZ" altLang="en-US" baseline="-25000"/>
              <a:t>2</a:t>
            </a:r>
            <a:endParaRPr lang="en-US" altLang="en-US" baseline="-25000"/>
          </a:p>
        </p:txBody>
      </p:sp>
      <p:sp>
        <p:nvSpPr>
          <p:cNvPr id="8" name="Šipka: dolů 7">
            <a:extLst>
              <a:ext uri="{FF2B5EF4-FFF2-40B4-BE49-F238E27FC236}">
                <a16:creationId xmlns:a16="http://schemas.microsoft.com/office/drawing/2014/main" id="{86D4DBFD-66F3-2375-FA86-1051C1A7C751}"/>
              </a:ext>
            </a:extLst>
          </p:cNvPr>
          <p:cNvSpPr/>
          <p:nvPr/>
        </p:nvSpPr>
        <p:spPr>
          <a:xfrm rot="523373">
            <a:off x="6218238" y="1416050"/>
            <a:ext cx="160337" cy="292417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DFE8E8"/>
        </a:solidFill>
        <a:effectLst/>
      </p:bgPr>
    </p:bg>
    <p:spTree>
      <p:nvGrpSpPr>
        <p:cNvPr id="1" name=""/>
        <p:cNvGrpSpPr/>
        <p:nvPr/>
      </p:nvGrpSpPr>
      <p:grpSpPr>
        <a:xfrm>
          <a:off x="0" y="0"/>
          <a:ext cx="0" cy="0"/>
          <a:chOff x="0" y="0"/>
          <a:chExt cx="0" cy="0"/>
        </a:xfrm>
      </p:grpSpPr>
      <p:pic>
        <p:nvPicPr>
          <p:cNvPr id="9218" name="Picture 4" descr="Čínský kontejnerový přístav ochromil covid. A očekává se dominový efekt v  globálních dodavatelských řetězcích - Ekonomický deník">
            <a:extLst>
              <a:ext uri="{FF2B5EF4-FFF2-40B4-BE49-F238E27FC236}">
                <a16:creationId xmlns:a16="http://schemas.microsoft.com/office/drawing/2014/main" id="{25B0EDA3-3569-CAFE-BE7B-6ED07EA0A1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5838" y="874713"/>
            <a:ext cx="3019425" cy="1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Obrázek 3">
            <a:extLst>
              <a:ext uri="{FF2B5EF4-FFF2-40B4-BE49-F238E27FC236}">
                <a16:creationId xmlns:a16="http://schemas.microsoft.com/office/drawing/2014/main" id="{A60B8ABB-226E-6069-6642-72426DE1B1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4338" y="4805363"/>
            <a:ext cx="1608137"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Šipka: dolů 9">
            <a:extLst>
              <a:ext uri="{FF2B5EF4-FFF2-40B4-BE49-F238E27FC236}">
                <a16:creationId xmlns:a16="http://schemas.microsoft.com/office/drawing/2014/main" id="{E7AFF3D3-BBA5-201C-CB11-138A7FC53EE4}"/>
              </a:ext>
            </a:extLst>
          </p:cNvPr>
          <p:cNvSpPr/>
          <p:nvPr/>
        </p:nvSpPr>
        <p:spPr>
          <a:xfrm rot="9952689">
            <a:off x="5938838" y="1454150"/>
            <a:ext cx="139700" cy="2898775"/>
          </a:xfrm>
          <a:prstGeom prst="downArrow">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Šipka: dolů 7">
            <a:extLst>
              <a:ext uri="{FF2B5EF4-FFF2-40B4-BE49-F238E27FC236}">
                <a16:creationId xmlns:a16="http://schemas.microsoft.com/office/drawing/2014/main" id="{CB922148-21D0-485D-60CE-4738904F86D6}"/>
              </a:ext>
            </a:extLst>
          </p:cNvPr>
          <p:cNvSpPr/>
          <p:nvPr/>
        </p:nvSpPr>
        <p:spPr>
          <a:xfrm rot="523373">
            <a:off x="6218238" y="1416050"/>
            <a:ext cx="160337" cy="292417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222" name="TextovéPole 11">
            <a:extLst>
              <a:ext uri="{FF2B5EF4-FFF2-40B4-BE49-F238E27FC236}">
                <a16:creationId xmlns:a16="http://schemas.microsoft.com/office/drawing/2014/main" id="{898361C8-640C-E3C4-22BC-14FB36E65C57}"/>
              </a:ext>
            </a:extLst>
          </p:cNvPr>
          <p:cNvSpPr txBox="1">
            <a:spLocks noChangeArrowheads="1"/>
          </p:cNvSpPr>
          <p:nvPr/>
        </p:nvSpPr>
        <p:spPr bwMode="auto">
          <a:xfrm>
            <a:off x="6423025" y="1143000"/>
            <a:ext cx="449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a:t>O</a:t>
            </a:r>
            <a:r>
              <a:rPr lang="cs-CZ" altLang="en-US" baseline="-25000"/>
              <a:t>2</a:t>
            </a:r>
            <a:endParaRPr lang="en-US" altLang="en-US" baseline="-25000"/>
          </a:p>
        </p:txBody>
      </p:sp>
      <p:sp>
        <p:nvSpPr>
          <p:cNvPr id="9223" name="TextovéPole 13">
            <a:extLst>
              <a:ext uri="{FF2B5EF4-FFF2-40B4-BE49-F238E27FC236}">
                <a16:creationId xmlns:a16="http://schemas.microsoft.com/office/drawing/2014/main" id="{D9E94ECE-6832-9A0D-4503-6D8F6E814CDD}"/>
              </a:ext>
            </a:extLst>
          </p:cNvPr>
          <p:cNvSpPr txBox="1">
            <a:spLocks noChangeArrowheads="1"/>
          </p:cNvSpPr>
          <p:nvPr/>
        </p:nvSpPr>
        <p:spPr bwMode="auto">
          <a:xfrm>
            <a:off x="5397500" y="1203325"/>
            <a:ext cx="615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a:t>CO</a:t>
            </a:r>
            <a:r>
              <a:rPr lang="cs-CZ" altLang="en-US" baseline="-25000"/>
              <a:t>2</a:t>
            </a:r>
            <a:endParaRPr lang="en-US" altLang="en-US" baseline="-25000"/>
          </a:p>
        </p:txBody>
      </p:sp>
      <p:sp>
        <p:nvSpPr>
          <p:cNvPr id="9224" name="TextovéPole 14">
            <a:extLst>
              <a:ext uri="{FF2B5EF4-FFF2-40B4-BE49-F238E27FC236}">
                <a16:creationId xmlns:a16="http://schemas.microsoft.com/office/drawing/2014/main" id="{08750B31-0EE7-25E1-BA79-43EA67CAE343}"/>
              </a:ext>
            </a:extLst>
          </p:cNvPr>
          <p:cNvSpPr txBox="1">
            <a:spLocks noChangeArrowheads="1"/>
          </p:cNvSpPr>
          <p:nvPr/>
        </p:nvSpPr>
        <p:spPr bwMode="auto">
          <a:xfrm>
            <a:off x="5889625" y="4251325"/>
            <a:ext cx="4492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a:t>O</a:t>
            </a:r>
            <a:r>
              <a:rPr lang="cs-CZ" altLang="en-US" baseline="-25000"/>
              <a:t>2</a:t>
            </a:r>
            <a:endParaRPr lang="en-US" altLang="en-US" baseline="-25000"/>
          </a:p>
        </p:txBody>
      </p:sp>
      <p:sp>
        <p:nvSpPr>
          <p:cNvPr id="9225" name="TextovéPole 15">
            <a:extLst>
              <a:ext uri="{FF2B5EF4-FFF2-40B4-BE49-F238E27FC236}">
                <a16:creationId xmlns:a16="http://schemas.microsoft.com/office/drawing/2014/main" id="{26D6B6CD-02F3-509F-EF81-824DF2FCFE49}"/>
              </a:ext>
            </a:extLst>
          </p:cNvPr>
          <p:cNvSpPr txBox="1">
            <a:spLocks noChangeArrowheads="1"/>
          </p:cNvSpPr>
          <p:nvPr/>
        </p:nvSpPr>
        <p:spPr bwMode="auto">
          <a:xfrm>
            <a:off x="6175375" y="4251325"/>
            <a:ext cx="6159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a:t>CO</a:t>
            </a:r>
            <a:r>
              <a:rPr lang="cs-CZ" altLang="en-US" baseline="-25000"/>
              <a:t>2</a:t>
            </a:r>
            <a:endParaRPr lang="en-US" altLang="en-US" baseline="-250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DFE8E8"/>
        </a:solidFill>
        <a:effectLst/>
      </p:bgPr>
    </p:bg>
    <p:spTree>
      <p:nvGrpSpPr>
        <p:cNvPr id="1" name=""/>
        <p:cNvGrpSpPr/>
        <p:nvPr/>
      </p:nvGrpSpPr>
      <p:grpSpPr>
        <a:xfrm>
          <a:off x="0" y="0"/>
          <a:ext cx="0" cy="0"/>
          <a:chOff x="0" y="0"/>
          <a:chExt cx="0" cy="0"/>
        </a:xfrm>
      </p:grpSpPr>
      <p:pic>
        <p:nvPicPr>
          <p:cNvPr id="10242" name="Picture 4" descr="Čínský kontejnerový přístav ochromil covid. A očekává se dominový efekt v  globálních dodavatelských řetězcích - Ekonomický deník">
            <a:extLst>
              <a:ext uri="{FF2B5EF4-FFF2-40B4-BE49-F238E27FC236}">
                <a16:creationId xmlns:a16="http://schemas.microsoft.com/office/drawing/2014/main" id="{7A94B421-A2AD-7C83-119A-865549E04B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5838" y="874713"/>
            <a:ext cx="3019425" cy="1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Obrázek 3">
            <a:extLst>
              <a:ext uri="{FF2B5EF4-FFF2-40B4-BE49-F238E27FC236}">
                <a16:creationId xmlns:a16="http://schemas.microsoft.com/office/drawing/2014/main" id="{C79D4206-4841-09C8-423A-B94CB7BF2C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6350" y="4672013"/>
            <a:ext cx="160655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TextovéPole 11">
            <a:extLst>
              <a:ext uri="{FF2B5EF4-FFF2-40B4-BE49-F238E27FC236}">
                <a16:creationId xmlns:a16="http://schemas.microsoft.com/office/drawing/2014/main" id="{D981F628-FC77-BCFC-A2CE-454187949482}"/>
              </a:ext>
            </a:extLst>
          </p:cNvPr>
          <p:cNvSpPr txBox="1">
            <a:spLocks noChangeArrowheads="1"/>
          </p:cNvSpPr>
          <p:nvPr/>
        </p:nvSpPr>
        <p:spPr bwMode="auto">
          <a:xfrm>
            <a:off x="6423025" y="1143000"/>
            <a:ext cx="449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a:t>O</a:t>
            </a:r>
            <a:r>
              <a:rPr lang="cs-CZ" altLang="en-US" baseline="-25000"/>
              <a:t>2</a:t>
            </a:r>
            <a:endParaRPr lang="en-US" altLang="en-US" baseline="-25000"/>
          </a:p>
        </p:txBody>
      </p:sp>
      <p:sp>
        <p:nvSpPr>
          <p:cNvPr id="10245" name="TextovéPole 13">
            <a:extLst>
              <a:ext uri="{FF2B5EF4-FFF2-40B4-BE49-F238E27FC236}">
                <a16:creationId xmlns:a16="http://schemas.microsoft.com/office/drawing/2014/main" id="{1A78B040-5D7D-4302-2156-0E0858646307}"/>
              </a:ext>
            </a:extLst>
          </p:cNvPr>
          <p:cNvSpPr txBox="1">
            <a:spLocks noChangeArrowheads="1"/>
          </p:cNvSpPr>
          <p:nvPr/>
        </p:nvSpPr>
        <p:spPr bwMode="auto">
          <a:xfrm>
            <a:off x="5397500" y="1203325"/>
            <a:ext cx="615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a:t>CO</a:t>
            </a:r>
            <a:r>
              <a:rPr lang="cs-CZ" altLang="en-US" baseline="-25000"/>
              <a:t>2</a:t>
            </a:r>
            <a:endParaRPr lang="en-US" altLang="en-US" baseline="-25000"/>
          </a:p>
        </p:txBody>
      </p:sp>
      <p:pic>
        <p:nvPicPr>
          <p:cNvPr id="10246" name="Picture 2">
            <a:extLst>
              <a:ext uri="{FF2B5EF4-FFF2-40B4-BE49-F238E27FC236}">
                <a16:creationId xmlns:a16="http://schemas.microsoft.com/office/drawing/2014/main" id="{81449062-0207-C077-3C70-9B6123065FCA}"/>
              </a:ext>
            </a:extLst>
          </p:cNvPr>
          <p:cNvPicPr>
            <a:picLocks noChangeAspect="1" noChangeArrowheads="1"/>
          </p:cNvPicPr>
          <p:nvPr/>
        </p:nvPicPr>
        <p:blipFill>
          <a:blip r:embed="rId4">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2205038" y="2668588"/>
            <a:ext cx="1985962" cy="151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ovéPole 16">
            <a:extLst>
              <a:ext uri="{FF2B5EF4-FFF2-40B4-BE49-F238E27FC236}">
                <a16:creationId xmlns:a16="http://schemas.microsoft.com/office/drawing/2014/main" id="{15939826-336C-F727-C421-F167A8C90275}"/>
              </a:ext>
            </a:extLst>
          </p:cNvPr>
          <p:cNvSpPr txBox="1"/>
          <p:nvPr/>
        </p:nvSpPr>
        <p:spPr>
          <a:xfrm>
            <a:off x="2279650" y="2906713"/>
            <a:ext cx="792163" cy="460375"/>
          </a:xfrm>
          <a:prstGeom prst="rect">
            <a:avLst/>
          </a:prstGeom>
          <a:noFill/>
        </p:spPr>
        <p:txBody>
          <a:bodyPr>
            <a:spAutoFit/>
          </a:bodyPr>
          <a:lstStyle/>
          <a:p>
            <a:pPr>
              <a:defRPr/>
            </a:pPr>
            <a:r>
              <a:rPr lang="cs-CZ" sz="2400" dirty="0">
                <a:solidFill>
                  <a:schemeClr val="bg1">
                    <a:lumMod val="95000"/>
                  </a:schemeClr>
                </a:solidFill>
              </a:rPr>
              <a:t>O</a:t>
            </a:r>
            <a:r>
              <a:rPr lang="cs-CZ" sz="2400" baseline="-25000" dirty="0">
                <a:solidFill>
                  <a:schemeClr val="bg1">
                    <a:lumMod val="95000"/>
                  </a:schemeClr>
                </a:solidFill>
              </a:rPr>
              <a:t>2</a:t>
            </a:r>
            <a:endParaRPr lang="en-US" sz="2400" baseline="-25000" dirty="0">
              <a:solidFill>
                <a:schemeClr val="bg1">
                  <a:lumMod val="95000"/>
                </a:schemeClr>
              </a:solidFill>
            </a:endParaRPr>
          </a:p>
        </p:txBody>
      </p:sp>
      <p:sp>
        <p:nvSpPr>
          <p:cNvPr id="18" name="TextovéPole 17">
            <a:extLst>
              <a:ext uri="{FF2B5EF4-FFF2-40B4-BE49-F238E27FC236}">
                <a16:creationId xmlns:a16="http://schemas.microsoft.com/office/drawing/2014/main" id="{A81CAAE4-8A6D-02FF-F373-B37A4412E66E}"/>
              </a:ext>
            </a:extLst>
          </p:cNvPr>
          <p:cNvSpPr txBox="1"/>
          <p:nvPr/>
        </p:nvSpPr>
        <p:spPr>
          <a:xfrm>
            <a:off x="2566988" y="3490913"/>
            <a:ext cx="863600" cy="368300"/>
          </a:xfrm>
          <a:prstGeom prst="rect">
            <a:avLst/>
          </a:prstGeom>
          <a:noFill/>
        </p:spPr>
        <p:txBody>
          <a:bodyPr>
            <a:spAutoFit/>
          </a:bodyPr>
          <a:lstStyle/>
          <a:p>
            <a:pPr>
              <a:defRPr/>
            </a:pPr>
            <a:r>
              <a:rPr lang="cs-CZ" dirty="0">
                <a:solidFill>
                  <a:schemeClr val="bg1">
                    <a:lumMod val="95000"/>
                  </a:schemeClr>
                </a:solidFill>
              </a:rPr>
              <a:t>CO</a:t>
            </a:r>
            <a:r>
              <a:rPr lang="cs-CZ" baseline="-25000" dirty="0">
                <a:solidFill>
                  <a:schemeClr val="bg1">
                    <a:lumMod val="95000"/>
                  </a:schemeClr>
                </a:solidFill>
              </a:rPr>
              <a:t>2</a:t>
            </a:r>
            <a:endParaRPr lang="en-US" baseline="-25000" dirty="0">
              <a:solidFill>
                <a:schemeClr val="bg1">
                  <a:lumMod val="95000"/>
                </a:schemeClr>
              </a:solidFill>
            </a:endParaRPr>
          </a:p>
        </p:txBody>
      </p:sp>
      <p:grpSp>
        <p:nvGrpSpPr>
          <p:cNvPr id="10249" name="Group 2">
            <a:extLst>
              <a:ext uri="{FF2B5EF4-FFF2-40B4-BE49-F238E27FC236}">
                <a16:creationId xmlns:a16="http://schemas.microsoft.com/office/drawing/2014/main" id="{8BC5B56B-25CC-1E97-9B2E-5DD0C0654EB1}"/>
              </a:ext>
            </a:extLst>
          </p:cNvPr>
          <p:cNvGrpSpPr>
            <a:grpSpLocks/>
          </p:cNvGrpSpPr>
          <p:nvPr/>
        </p:nvGrpSpPr>
        <p:grpSpPr bwMode="auto">
          <a:xfrm>
            <a:off x="5772150" y="3886200"/>
            <a:ext cx="1100138" cy="738188"/>
            <a:chOff x="5772062" y="3885477"/>
            <a:chExt cx="1099968" cy="738309"/>
          </a:xfrm>
        </p:grpSpPr>
        <p:pic>
          <p:nvPicPr>
            <p:cNvPr id="10257" name="Picture 2">
              <a:extLst>
                <a:ext uri="{FF2B5EF4-FFF2-40B4-BE49-F238E27FC236}">
                  <a16:creationId xmlns:a16="http://schemas.microsoft.com/office/drawing/2014/main" id="{D59D6974-AD4B-93C5-32F4-6634949CC3AF}"/>
                </a:ext>
              </a:extLst>
            </p:cNvPr>
            <p:cNvPicPr>
              <a:picLocks noChangeAspect="1" noChangeArrowheads="1"/>
            </p:cNvPicPr>
            <p:nvPr/>
          </p:nvPicPr>
          <p:blipFill>
            <a:blip r:embed="rId4">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5772062" y="3885477"/>
              <a:ext cx="966833" cy="738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ovéPole 20">
              <a:extLst>
                <a:ext uri="{FF2B5EF4-FFF2-40B4-BE49-F238E27FC236}">
                  <a16:creationId xmlns:a16="http://schemas.microsoft.com/office/drawing/2014/main" id="{A2E1D315-11E9-30A3-7C8B-3641E34E31E4}"/>
                </a:ext>
              </a:extLst>
            </p:cNvPr>
            <p:cNvSpPr txBox="1"/>
            <p:nvPr/>
          </p:nvSpPr>
          <p:spPr>
            <a:xfrm>
              <a:off x="5819680" y="4141107"/>
              <a:ext cx="499986" cy="369948"/>
            </a:xfrm>
            <a:prstGeom prst="rect">
              <a:avLst/>
            </a:prstGeom>
            <a:noFill/>
          </p:spPr>
          <p:txBody>
            <a:bodyPr>
              <a:spAutoFit/>
            </a:bodyPr>
            <a:lstStyle/>
            <a:p>
              <a:pPr>
                <a:defRPr/>
              </a:pPr>
              <a:r>
                <a:rPr lang="cs-CZ" dirty="0">
                  <a:solidFill>
                    <a:schemeClr val="bg1">
                      <a:lumMod val="95000"/>
                    </a:schemeClr>
                  </a:solidFill>
                </a:rPr>
                <a:t>O</a:t>
              </a:r>
              <a:r>
                <a:rPr lang="cs-CZ" baseline="-25000" dirty="0">
                  <a:solidFill>
                    <a:schemeClr val="bg1">
                      <a:lumMod val="95000"/>
                    </a:schemeClr>
                  </a:solidFill>
                </a:rPr>
                <a:t>2</a:t>
              </a:r>
              <a:endParaRPr lang="en-US" baseline="-25000" dirty="0">
                <a:solidFill>
                  <a:schemeClr val="bg1">
                    <a:lumMod val="95000"/>
                  </a:schemeClr>
                </a:solidFill>
              </a:endParaRPr>
            </a:p>
          </p:txBody>
        </p:sp>
        <p:sp>
          <p:nvSpPr>
            <p:cNvPr id="22" name="TextovéPole 21">
              <a:extLst>
                <a:ext uri="{FF2B5EF4-FFF2-40B4-BE49-F238E27FC236}">
                  <a16:creationId xmlns:a16="http://schemas.microsoft.com/office/drawing/2014/main" id="{1CAC2A43-8A93-5E90-C370-C24D095FB8FF}"/>
                </a:ext>
              </a:extLst>
            </p:cNvPr>
            <p:cNvSpPr txBox="1"/>
            <p:nvPr/>
          </p:nvSpPr>
          <p:spPr>
            <a:xfrm>
              <a:off x="6008563" y="4115703"/>
              <a:ext cx="863467" cy="308025"/>
            </a:xfrm>
            <a:prstGeom prst="rect">
              <a:avLst/>
            </a:prstGeom>
            <a:noFill/>
          </p:spPr>
          <p:txBody>
            <a:bodyPr>
              <a:spAutoFit/>
            </a:bodyPr>
            <a:lstStyle/>
            <a:p>
              <a:pPr>
                <a:defRPr/>
              </a:pPr>
              <a:r>
                <a:rPr lang="cs-CZ" sz="1400" dirty="0">
                  <a:solidFill>
                    <a:schemeClr val="bg1">
                      <a:lumMod val="95000"/>
                    </a:schemeClr>
                  </a:solidFill>
                </a:rPr>
                <a:t>CO</a:t>
              </a:r>
              <a:r>
                <a:rPr lang="cs-CZ" sz="1400" baseline="-25000" dirty="0">
                  <a:solidFill>
                    <a:schemeClr val="bg1">
                      <a:lumMod val="95000"/>
                    </a:schemeClr>
                  </a:solidFill>
                </a:rPr>
                <a:t>2</a:t>
              </a:r>
              <a:endParaRPr lang="en-US" sz="1400" baseline="-25000" dirty="0">
                <a:solidFill>
                  <a:schemeClr val="bg1">
                    <a:lumMod val="95000"/>
                  </a:schemeClr>
                </a:solidFill>
              </a:endParaRPr>
            </a:p>
          </p:txBody>
        </p:sp>
      </p:grpSp>
      <p:sp>
        <p:nvSpPr>
          <p:cNvPr id="25" name="Šipka: dolů 24">
            <a:extLst>
              <a:ext uri="{FF2B5EF4-FFF2-40B4-BE49-F238E27FC236}">
                <a16:creationId xmlns:a16="http://schemas.microsoft.com/office/drawing/2014/main" id="{35CF195E-E46D-9CB7-A61B-243EEA8ED661}"/>
              </a:ext>
            </a:extLst>
          </p:cNvPr>
          <p:cNvSpPr/>
          <p:nvPr/>
        </p:nvSpPr>
        <p:spPr>
          <a:xfrm rot="10390054">
            <a:off x="6243638" y="4438650"/>
            <a:ext cx="136525" cy="366713"/>
          </a:xfrm>
          <a:prstGeom prst="down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Šipka: dolů 23">
            <a:extLst>
              <a:ext uri="{FF2B5EF4-FFF2-40B4-BE49-F238E27FC236}">
                <a16:creationId xmlns:a16="http://schemas.microsoft.com/office/drawing/2014/main" id="{4E4FBED5-1D88-24D6-2817-A38592AA7032}"/>
              </a:ext>
            </a:extLst>
          </p:cNvPr>
          <p:cNvSpPr/>
          <p:nvPr/>
        </p:nvSpPr>
        <p:spPr>
          <a:xfrm rot="21336437">
            <a:off x="6002338" y="4445000"/>
            <a:ext cx="146050" cy="36353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0252" name="Picture 2">
            <a:extLst>
              <a:ext uri="{FF2B5EF4-FFF2-40B4-BE49-F238E27FC236}">
                <a16:creationId xmlns:a16="http://schemas.microsoft.com/office/drawing/2014/main" id="{A29C6470-53DA-BBB4-379F-DF612152B4A7}"/>
              </a:ext>
            </a:extLst>
          </p:cNvPr>
          <p:cNvPicPr>
            <a:picLocks noChangeAspect="1" noChangeArrowheads="1"/>
          </p:cNvPicPr>
          <p:nvPr/>
        </p:nvPicPr>
        <p:blipFill>
          <a:blip r:embed="rId4">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5646738" y="1897063"/>
            <a:ext cx="966787"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ovéPole 26">
            <a:extLst>
              <a:ext uri="{FF2B5EF4-FFF2-40B4-BE49-F238E27FC236}">
                <a16:creationId xmlns:a16="http://schemas.microsoft.com/office/drawing/2014/main" id="{59A4D115-FA39-534F-A86A-B1C10F01EF25}"/>
              </a:ext>
            </a:extLst>
          </p:cNvPr>
          <p:cNvSpPr txBox="1"/>
          <p:nvPr/>
        </p:nvSpPr>
        <p:spPr>
          <a:xfrm>
            <a:off x="5980113" y="1903413"/>
            <a:ext cx="442912" cy="323850"/>
          </a:xfrm>
          <a:prstGeom prst="rect">
            <a:avLst/>
          </a:prstGeom>
          <a:noFill/>
        </p:spPr>
        <p:txBody>
          <a:bodyPr>
            <a:spAutoFit/>
          </a:bodyPr>
          <a:lstStyle/>
          <a:p>
            <a:pPr>
              <a:defRPr/>
            </a:pPr>
            <a:r>
              <a:rPr lang="cs-CZ" sz="1500" dirty="0">
                <a:solidFill>
                  <a:schemeClr val="bg1">
                    <a:lumMod val="95000"/>
                  </a:schemeClr>
                </a:solidFill>
              </a:rPr>
              <a:t>O</a:t>
            </a:r>
            <a:r>
              <a:rPr lang="cs-CZ" sz="1500" baseline="-25000" dirty="0">
                <a:solidFill>
                  <a:schemeClr val="bg1">
                    <a:lumMod val="95000"/>
                  </a:schemeClr>
                </a:solidFill>
              </a:rPr>
              <a:t>2</a:t>
            </a:r>
            <a:endParaRPr lang="en-US" sz="1500" baseline="-25000" dirty="0">
              <a:solidFill>
                <a:schemeClr val="bg1">
                  <a:lumMod val="95000"/>
                </a:schemeClr>
              </a:solidFill>
            </a:endParaRPr>
          </a:p>
        </p:txBody>
      </p:sp>
      <p:sp>
        <p:nvSpPr>
          <p:cNvPr id="28" name="TextovéPole 27">
            <a:extLst>
              <a:ext uri="{FF2B5EF4-FFF2-40B4-BE49-F238E27FC236}">
                <a16:creationId xmlns:a16="http://schemas.microsoft.com/office/drawing/2014/main" id="{26B2026D-649E-F967-8511-252DAE8727D7}"/>
              </a:ext>
            </a:extLst>
          </p:cNvPr>
          <p:cNvSpPr txBox="1"/>
          <p:nvPr/>
        </p:nvSpPr>
        <p:spPr>
          <a:xfrm>
            <a:off x="5675313" y="1965325"/>
            <a:ext cx="436562" cy="254000"/>
          </a:xfrm>
          <a:prstGeom prst="rect">
            <a:avLst/>
          </a:prstGeom>
          <a:noFill/>
        </p:spPr>
        <p:txBody>
          <a:bodyPr wrap="none">
            <a:spAutoFit/>
          </a:bodyPr>
          <a:lstStyle/>
          <a:p>
            <a:pPr>
              <a:defRPr/>
            </a:pPr>
            <a:r>
              <a:rPr lang="cs-CZ" sz="1050" dirty="0">
                <a:solidFill>
                  <a:schemeClr val="bg1">
                    <a:lumMod val="95000"/>
                  </a:schemeClr>
                </a:solidFill>
              </a:rPr>
              <a:t>CO</a:t>
            </a:r>
            <a:r>
              <a:rPr lang="cs-CZ" sz="1050" baseline="-25000" dirty="0">
                <a:solidFill>
                  <a:schemeClr val="bg1">
                    <a:lumMod val="95000"/>
                  </a:schemeClr>
                </a:solidFill>
              </a:rPr>
              <a:t>2</a:t>
            </a:r>
            <a:endParaRPr lang="en-US" sz="1050" baseline="-25000" dirty="0">
              <a:solidFill>
                <a:schemeClr val="bg1">
                  <a:lumMod val="95000"/>
                </a:schemeClr>
              </a:solidFill>
            </a:endParaRPr>
          </a:p>
        </p:txBody>
      </p:sp>
      <p:sp>
        <p:nvSpPr>
          <p:cNvPr id="2" name="Šipka: dolů 1">
            <a:extLst>
              <a:ext uri="{FF2B5EF4-FFF2-40B4-BE49-F238E27FC236}">
                <a16:creationId xmlns:a16="http://schemas.microsoft.com/office/drawing/2014/main" id="{F2608C8E-E7B3-26F0-0AC3-C2F8D8006516}"/>
              </a:ext>
            </a:extLst>
          </p:cNvPr>
          <p:cNvSpPr/>
          <p:nvPr/>
        </p:nvSpPr>
        <p:spPr>
          <a:xfrm rot="1713443">
            <a:off x="6248400" y="1390650"/>
            <a:ext cx="149225" cy="63658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 name="Šipka: dolů 22">
            <a:extLst>
              <a:ext uri="{FF2B5EF4-FFF2-40B4-BE49-F238E27FC236}">
                <a16:creationId xmlns:a16="http://schemas.microsoft.com/office/drawing/2014/main" id="{0E822728-A34D-2246-0AD0-D394B930A2F8}"/>
              </a:ext>
            </a:extLst>
          </p:cNvPr>
          <p:cNvSpPr/>
          <p:nvPr/>
        </p:nvSpPr>
        <p:spPr>
          <a:xfrm rot="10038433">
            <a:off x="5645150" y="1403350"/>
            <a:ext cx="139700" cy="642938"/>
          </a:xfrm>
          <a:prstGeom prst="down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DFE8E8"/>
        </a:solidFill>
        <a:effectLst/>
      </p:bgPr>
    </p:bg>
    <p:spTree>
      <p:nvGrpSpPr>
        <p:cNvPr id="1" name=""/>
        <p:cNvGrpSpPr/>
        <p:nvPr/>
      </p:nvGrpSpPr>
      <p:grpSpPr>
        <a:xfrm>
          <a:off x="0" y="0"/>
          <a:ext cx="0" cy="0"/>
          <a:chOff x="0" y="0"/>
          <a:chExt cx="0" cy="0"/>
        </a:xfrm>
      </p:grpSpPr>
      <p:grpSp>
        <p:nvGrpSpPr>
          <p:cNvPr id="11266" name="Group 28">
            <a:extLst>
              <a:ext uri="{FF2B5EF4-FFF2-40B4-BE49-F238E27FC236}">
                <a16:creationId xmlns:a16="http://schemas.microsoft.com/office/drawing/2014/main" id="{286E48C2-12D8-8C91-EE76-7F0057B27687}"/>
              </a:ext>
            </a:extLst>
          </p:cNvPr>
          <p:cNvGrpSpPr>
            <a:grpSpLocks/>
          </p:cNvGrpSpPr>
          <p:nvPr/>
        </p:nvGrpSpPr>
        <p:grpSpPr bwMode="auto">
          <a:xfrm>
            <a:off x="5772150" y="3886200"/>
            <a:ext cx="1100138" cy="738188"/>
            <a:chOff x="5772062" y="3885477"/>
            <a:chExt cx="1099968" cy="738309"/>
          </a:xfrm>
        </p:grpSpPr>
        <p:pic>
          <p:nvPicPr>
            <p:cNvPr id="11284" name="Picture 2">
              <a:extLst>
                <a:ext uri="{FF2B5EF4-FFF2-40B4-BE49-F238E27FC236}">
                  <a16:creationId xmlns:a16="http://schemas.microsoft.com/office/drawing/2014/main" id="{BF291FC6-9F37-62A1-B960-278B04AE4E70}"/>
                </a:ext>
              </a:extLst>
            </p:cNvPr>
            <p:cNvPicPr>
              <a:picLocks noChangeAspect="1" noChangeArrowheads="1"/>
            </p:cNvPicPr>
            <p:nvPr/>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5772062" y="3885477"/>
              <a:ext cx="966833" cy="738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extovéPole 20">
              <a:extLst>
                <a:ext uri="{FF2B5EF4-FFF2-40B4-BE49-F238E27FC236}">
                  <a16:creationId xmlns:a16="http://schemas.microsoft.com/office/drawing/2014/main" id="{1D9E50BE-1A45-9AAB-F91A-B5693E9577BE}"/>
                </a:ext>
              </a:extLst>
            </p:cNvPr>
            <p:cNvSpPr txBox="1"/>
            <p:nvPr/>
          </p:nvSpPr>
          <p:spPr>
            <a:xfrm>
              <a:off x="5783173" y="4120466"/>
              <a:ext cx="499985" cy="369949"/>
            </a:xfrm>
            <a:prstGeom prst="rect">
              <a:avLst/>
            </a:prstGeom>
            <a:noFill/>
          </p:spPr>
          <p:txBody>
            <a:bodyPr>
              <a:spAutoFit/>
            </a:bodyPr>
            <a:lstStyle/>
            <a:p>
              <a:pPr>
                <a:defRPr/>
              </a:pPr>
              <a:r>
                <a:rPr lang="cs-CZ" dirty="0">
                  <a:solidFill>
                    <a:schemeClr val="bg1">
                      <a:lumMod val="95000"/>
                    </a:schemeClr>
                  </a:solidFill>
                </a:rPr>
                <a:t>O</a:t>
              </a:r>
              <a:r>
                <a:rPr lang="cs-CZ" baseline="-25000" dirty="0">
                  <a:solidFill>
                    <a:schemeClr val="bg1">
                      <a:lumMod val="95000"/>
                    </a:schemeClr>
                  </a:solidFill>
                </a:rPr>
                <a:t>2</a:t>
              </a:r>
              <a:endParaRPr lang="en-US" baseline="-25000" dirty="0">
                <a:solidFill>
                  <a:schemeClr val="bg1">
                    <a:lumMod val="95000"/>
                  </a:schemeClr>
                </a:solidFill>
              </a:endParaRPr>
            </a:p>
          </p:txBody>
        </p:sp>
        <p:sp>
          <p:nvSpPr>
            <p:cNvPr id="33" name="TextovéPole 21">
              <a:extLst>
                <a:ext uri="{FF2B5EF4-FFF2-40B4-BE49-F238E27FC236}">
                  <a16:creationId xmlns:a16="http://schemas.microsoft.com/office/drawing/2014/main" id="{4CD524C3-A6B8-B16B-C039-D4420F2E2AF8}"/>
                </a:ext>
              </a:extLst>
            </p:cNvPr>
            <p:cNvSpPr txBox="1"/>
            <p:nvPr/>
          </p:nvSpPr>
          <p:spPr>
            <a:xfrm>
              <a:off x="6008563" y="4115703"/>
              <a:ext cx="863467" cy="308025"/>
            </a:xfrm>
            <a:prstGeom prst="rect">
              <a:avLst/>
            </a:prstGeom>
            <a:noFill/>
          </p:spPr>
          <p:txBody>
            <a:bodyPr>
              <a:spAutoFit/>
            </a:bodyPr>
            <a:lstStyle/>
            <a:p>
              <a:pPr>
                <a:defRPr/>
              </a:pPr>
              <a:r>
                <a:rPr lang="cs-CZ" sz="1400" dirty="0">
                  <a:solidFill>
                    <a:schemeClr val="bg1">
                      <a:lumMod val="95000"/>
                    </a:schemeClr>
                  </a:solidFill>
                </a:rPr>
                <a:t>CO</a:t>
              </a:r>
              <a:r>
                <a:rPr lang="cs-CZ" sz="1400" baseline="-25000" dirty="0">
                  <a:solidFill>
                    <a:schemeClr val="bg1">
                      <a:lumMod val="95000"/>
                    </a:schemeClr>
                  </a:solidFill>
                </a:rPr>
                <a:t>2</a:t>
              </a:r>
              <a:endParaRPr lang="en-US" sz="1400" baseline="-25000" dirty="0">
                <a:solidFill>
                  <a:schemeClr val="bg1">
                    <a:lumMod val="95000"/>
                  </a:schemeClr>
                </a:solidFill>
              </a:endParaRPr>
            </a:p>
          </p:txBody>
        </p:sp>
      </p:grpSp>
      <p:pic>
        <p:nvPicPr>
          <p:cNvPr id="11267" name="Picture 4" descr="Čínský kontejnerový přístav ochromil covid. A očekává se dominový efekt v  globálních dodavatelských řetězcích - Ekonomický deník">
            <a:extLst>
              <a:ext uri="{FF2B5EF4-FFF2-40B4-BE49-F238E27FC236}">
                <a16:creationId xmlns:a16="http://schemas.microsoft.com/office/drawing/2014/main" id="{695C0F50-7182-9750-0011-4449D23EA2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5838" y="874713"/>
            <a:ext cx="3019425" cy="1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Obrázek 3">
            <a:extLst>
              <a:ext uri="{FF2B5EF4-FFF2-40B4-BE49-F238E27FC236}">
                <a16:creationId xmlns:a16="http://schemas.microsoft.com/office/drawing/2014/main" id="{F144F7C3-024E-3231-420F-6DD40D2634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4438" y="4478338"/>
            <a:ext cx="1608137"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TextovéPole 11">
            <a:extLst>
              <a:ext uri="{FF2B5EF4-FFF2-40B4-BE49-F238E27FC236}">
                <a16:creationId xmlns:a16="http://schemas.microsoft.com/office/drawing/2014/main" id="{4EB7426D-B83F-5C09-6582-AF5B9669DF4A}"/>
              </a:ext>
            </a:extLst>
          </p:cNvPr>
          <p:cNvSpPr txBox="1">
            <a:spLocks noChangeArrowheads="1"/>
          </p:cNvSpPr>
          <p:nvPr/>
        </p:nvSpPr>
        <p:spPr bwMode="auto">
          <a:xfrm>
            <a:off x="6423025" y="1143000"/>
            <a:ext cx="449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a:t>O</a:t>
            </a:r>
            <a:r>
              <a:rPr lang="cs-CZ" altLang="en-US" baseline="-25000"/>
              <a:t>2</a:t>
            </a:r>
            <a:endParaRPr lang="en-US" altLang="en-US" baseline="-25000"/>
          </a:p>
        </p:txBody>
      </p:sp>
      <p:sp>
        <p:nvSpPr>
          <p:cNvPr id="11270" name="TextovéPole 13">
            <a:extLst>
              <a:ext uri="{FF2B5EF4-FFF2-40B4-BE49-F238E27FC236}">
                <a16:creationId xmlns:a16="http://schemas.microsoft.com/office/drawing/2014/main" id="{17E006B9-DEDB-B4FB-D24A-1F0AA23EDE1A}"/>
              </a:ext>
            </a:extLst>
          </p:cNvPr>
          <p:cNvSpPr txBox="1">
            <a:spLocks noChangeArrowheads="1"/>
          </p:cNvSpPr>
          <p:nvPr/>
        </p:nvSpPr>
        <p:spPr bwMode="auto">
          <a:xfrm>
            <a:off x="5397500" y="1203325"/>
            <a:ext cx="615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a:t>CO</a:t>
            </a:r>
            <a:r>
              <a:rPr lang="cs-CZ" altLang="en-US" baseline="-25000"/>
              <a:t>2</a:t>
            </a:r>
            <a:endParaRPr lang="en-US" altLang="en-US" baseline="-25000"/>
          </a:p>
        </p:txBody>
      </p:sp>
      <p:pic>
        <p:nvPicPr>
          <p:cNvPr id="11271" name="Picture 2">
            <a:extLst>
              <a:ext uri="{FF2B5EF4-FFF2-40B4-BE49-F238E27FC236}">
                <a16:creationId xmlns:a16="http://schemas.microsoft.com/office/drawing/2014/main" id="{2A1C8871-C16A-A00B-C21D-DE3BAEA41CF5}"/>
              </a:ext>
            </a:extLst>
          </p:cNvPr>
          <p:cNvPicPr>
            <a:picLocks noChangeAspect="1" noChangeArrowheads="1"/>
          </p:cNvPicPr>
          <p:nvPr/>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2205038" y="2668588"/>
            <a:ext cx="1985962" cy="151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ovéPole 16">
            <a:extLst>
              <a:ext uri="{FF2B5EF4-FFF2-40B4-BE49-F238E27FC236}">
                <a16:creationId xmlns:a16="http://schemas.microsoft.com/office/drawing/2014/main" id="{79D0A38A-9878-AC0F-FD48-8E8662E73E28}"/>
              </a:ext>
            </a:extLst>
          </p:cNvPr>
          <p:cNvSpPr txBox="1"/>
          <p:nvPr/>
        </p:nvSpPr>
        <p:spPr>
          <a:xfrm>
            <a:off x="2398713" y="3235325"/>
            <a:ext cx="938212" cy="461963"/>
          </a:xfrm>
          <a:prstGeom prst="rect">
            <a:avLst/>
          </a:prstGeom>
          <a:noFill/>
        </p:spPr>
        <p:txBody>
          <a:bodyPr>
            <a:spAutoFit/>
          </a:bodyPr>
          <a:lstStyle/>
          <a:p>
            <a:pPr>
              <a:defRPr/>
            </a:pPr>
            <a:r>
              <a:rPr lang="cs-CZ" sz="2400" dirty="0">
                <a:solidFill>
                  <a:schemeClr val="bg1">
                    <a:lumMod val="95000"/>
                  </a:schemeClr>
                </a:solidFill>
              </a:rPr>
              <a:t>O</a:t>
            </a:r>
            <a:r>
              <a:rPr lang="cs-CZ" sz="2400" baseline="-25000" dirty="0">
                <a:solidFill>
                  <a:schemeClr val="bg1">
                    <a:lumMod val="95000"/>
                  </a:schemeClr>
                </a:solidFill>
              </a:rPr>
              <a:t>2</a:t>
            </a:r>
            <a:endParaRPr lang="en-US" sz="2400" baseline="-25000" dirty="0">
              <a:solidFill>
                <a:schemeClr val="bg1">
                  <a:lumMod val="95000"/>
                </a:schemeClr>
              </a:solidFill>
            </a:endParaRPr>
          </a:p>
        </p:txBody>
      </p:sp>
      <p:sp>
        <p:nvSpPr>
          <p:cNvPr id="18" name="TextovéPole 17">
            <a:extLst>
              <a:ext uri="{FF2B5EF4-FFF2-40B4-BE49-F238E27FC236}">
                <a16:creationId xmlns:a16="http://schemas.microsoft.com/office/drawing/2014/main" id="{709CC9B4-2003-9A81-A827-4C6836947F7D}"/>
              </a:ext>
            </a:extLst>
          </p:cNvPr>
          <p:cNvSpPr txBox="1"/>
          <p:nvPr/>
        </p:nvSpPr>
        <p:spPr>
          <a:xfrm>
            <a:off x="2928938" y="3551238"/>
            <a:ext cx="790575" cy="369887"/>
          </a:xfrm>
          <a:prstGeom prst="rect">
            <a:avLst/>
          </a:prstGeom>
          <a:noFill/>
        </p:spPr>
        <p:txBody>
          <a:bodyPr>
            <a:spAutoFit/>
          </a:bodyPr>
          <a:lstStyle/>
          <a:p>
            <a:pPr>
              <a:defRPr/>
            </a:pPr>
            <a:r>
              <a:rPr lang="cs-CZ" dirty="0">
                <a:solidFill>
                  <a:schemeClr val="bg1">
                    <a:lumMod val="95000"/>
                  </a:schemeClr>
                </a:solidFill>
              </a:rPr>
              <a:t>CO</a:t>
            </a:r>
            <a:r>
              <a:rPr lang="cs-CZ" baseline="-25000" dirty="0">
                <a:solidFill>
                  <a:schemeClr val="bg1">
                    <a:lumMod val="95000"/>
                  </a:schemeClr>
                </a:solidFill>
              </a:rPr>
              <a:t>2</a:t>
            </a:r>
            <a:endParaRPr lang="en-US" baseline="-25000" dirty="0">
              <a:solidFill>
                <a:schemeClr val="bg1">
                  <a:lumMod val="95000"/>
                </a:schemeClr>
              </a:solidFill>
            </a:endParaRPr>
          </a:p>
        </p:txBody>
      </p:sp>
      <p:sp>
        <p:nvSpPr>
          <p:cNvPr id="25" name="Šipka: dolů 24">
            <a:extLst>
              <a:ext uri="{FF2B5EF4-FFF2-40B4-BE49-F238E27FC236}">
                <a16:creationId xmlns:a16="http://schemas.microsoft.com/office/drawing/2014/main" id="{FA7D1B6F-8E4E-893E-3357-C56AB5F57494}"/>
              </a:ext>
            </a:extLst>
          </p:cNvPr>
          <p:cNvSpPr/>
          <p:nvPr/>
        </p:nvSpPr>
        <p:spPr>
          <a:xfrm rot="10390054">
            <a:off x="6221413" y="4414838"/>
            <a:ext cx="134937" cy="366712"/>
          </a:xfrm>
          <a:prstGeom prst="down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Šipka: dolů 23">
            <a:extLst>
              <a:ext uri="{FF2B5EF4-FFF2-40B4-BE49-F238E27FC236}">
                <a16:creationId xmlns:a16="http://schemas.microsoft.com/office/drawing/2014/main" id="{E7D53CCB-6B86-D2FB-F1B7-B292787B62A2}"/>
              </a:ext>
            </a:extLst>
          </p:cNvPr>
          <p:cNvSpPr/>
          <p:nvPr/>
        </p:nvSpPr>
        <p:spPr>
          <a:xfrm rot="21336437">
            <a:off x="6002338" y="4445000"/>
            <a:ext cx="146050" cy="36353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1276" name="Picture 2">
            <a:extLst>
              <a:ext uri="{FF2B5EF4-FFF2-40B4-BE49-F238E27FC236}">
                <a16:creationId xmlns:a16="http://schemas.microsoft.com/office/drawing/2014/main" id="{45BC1A82-061C-EA70-800D-53A9D99EE79C}"/>
              </a:ext>
            </a:extLst>
          </p:cNvPr>
          <p:cNvPicPr>
            <a:picLocks noChangeAspect="1" noChangeArrowheads="1"/>
          </p:cNvPicPr>
          <p:nvPr/>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5646738" y="1897063"/>
            <a:ext cx="966787"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ovéPole 26">
            <a:extLst>
              <a:ext uri="{FF2B5EF4-FFF2-40B4-BE49-F238E27FC236}">
                <a16:creationId xmlns:a16="http://schemas.microsoft.com/office/drawing/2014/main" id="{048D1240-4502-20A2-5BFF-21B9E2E4CB09}"/>
              </a:ext>
            </a:extLst>
          </p:cNvPr>
          <p:cNvSpPr txBox="1"/>
          <p:nvPr/>
        </p:nvSpPr>
        <p:spPr>
          <a:xfrm>
            <a:off x="5980113" y="1903413"/>
            <a:ext cx="547687" cy="323850"/>
          </a:xfrm>
          <a:prstGeom prst="rect">
            <a:avLst/>
          </a:prstGeom>
          <a:noFill/>
        </p:spPr>
        <p:txBody>
          <a:bodyPr>
            <a:spAutoFit/>
          </a:bodyPr>
          <a:lstStyle/>
          <a:p>
            <a:pPr>
              <a:defRPr/>
            </a:pPr>
            <a:r>
              <a:rPr lang="cs-CZ" sz="1500" dirty="0">
                <a:solidFill>
                  <a:schemeClr val="bg1">
                    <a:lumMod val="95000"/>
                  </a:schemeClr>
                </a:solidFill>
              </a:rPr>
              <a:t>O</a:t>
            </a:r>
            <a:r>
              <a:rPr lang="cs-CZ" sz="1500" baseline="-25000" dirty="0">
                <a:solidFill>
                  <a:schemeClr val="bg1">
                    <a:lumMod val="95000"/>
                  </a:schemeClr>
                </a:solidFill>
              </a:rPr>
              <a:t>2</a:t>
            </a:r>
            <a:endParaRPr lang="en-US" sz="1500" baseline="-25000" dirty="0">
              <a:solidFill>
                <a:schemeClr val="bg1">
                  <a:lumMod val="95000"/>
                </a:schemeClr>
              </a:solidFill>
            </a:endParaRPr>
          </a:p>
        </p:txBody>
      </p:sp>
      <p:sp>
        <p:nvSpPr>
          <p:cNvPr id="28" name="TextovéPole 27">
            <a:extLst>
              <a:ext uri="{FF2B5EF4-FFF2-40B4-BE49-F238E27FC236}">
                <a16:creationId xmlns:a16="http://schemas.microsoft.com/office/drawing/2014/main" id="{E9DC8AA7-C448-B8C5-A0A4-B2DFC454E569}"/>
              </a:ext>
            </a:extLst>
          </p:cNvPr>
          <p:cNvSpPr txBox="1"/>
          <p:nvPr/>
        </p:nvSpPr>
        <p:spPr>
          <a:xfrm>
            <a:off x="5675313" y="1965325"/>
            <a:ext cx="436562" cy="254000"/>
          </a:xfrm>
          <a:prstGeom prst="rect">
            <a:avLst/>
          </a:prstGeom>
          <a:noFill/>
        </p:spPr>
        <p:txBody>
          <a:bodyPr wrap="none">
            <a:spAutoFit/>
          </a:bodyPr>
          <a:lstStyle/>
          <a:p>
            <a:pPr>
              <a:defRPr/>
            </a:pPr>
            <a:r>
              <a:rPr lang="cs-CZ" sz="1050" dirty="0">
                <a:solidFill>
                  <a:schemeClr val="bg1">
                    <a:lumMod val="95000"/>
                  </a:schemeClr>
                </a:solidFill>
              </a:rPr>
              <a:t>CO</a:t>
            </a:r>
            <a:r>
              <a:rPr lang="cs-CZ" sz="1050" baseline="-25000" dirty="0">
                <a:solidFill>
                  <a:schemeClr val="bg1">
                    <a:lumMod val="95000"/>
                  </a:schemeClr>
                </a:solidFill>
              </a:rPr>
              <a:t>2</a:t>
            </a:r>
            <a:endParaRPr lang="en-US" sz="1050" baseline="-25000" dirty="0">
              <a:solidFill>
                <a:schemeClr val="bg1">
                  <a:lumMod val="95000"/>
                </a:schemeClr>
              </a:solidFill>
            </a:endParaRPr>
          </a:p>
        </p:txBody>
      </p:sp>
      <p:sp>
        <p:nvSpPr>
          <p:cNvPr id="2" name="Šipka: dolů 1">
            <a:extLst>
              <a:ext uri="{FF2B5EF4-FFF2-40B4-BE49-F238E27FC236}">
                <a16:creationId xmlns:a16="http://schemas.microsoft.com/office/drawing/2014/main" id="{D9355DD0-5724-B5B0-4A02-73F65301E348}"/>
              </a:ext>
            </a:extLst>
          </p:cNvPr>
          <p:cNvSpPr/>
          <p:nvPr/>
        </p:nvSpPr>
        <p:spPr>
          <a:xfrm rot="1713443">
            <a:off x="6248400" y="1390650"/>
            <a:ext cx="149225" cy="63658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 name="Šipka: dolů 22">
            <a:extLst>
              <a:ext uri="{FF2B5EF4-FFF2-40B4-BE49-F238E27FC236}">
                <a16:creationId xmlns:a16="http://schemas.microsoft.com/office/drawing/2014/main" id="{48602E22-24C7-F0BD-A9B1-1B4EDD6A6FB2}"/>
              </a:ext>
            </a:extLst>
          </p:cNvPr>
          <p:cNvSpPr/>
          <p:nvPr/>
        </p:nvSpPr>
        <p:spPr>
          <a:xfrm rot="10038433">
            <a:off x="5645150" y="1403350"/>
            <a:ext cx="139700" cy="642938"/>
          </a:xfrm>
          <a:prstGeom prst="down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Šipka: zahnutá doleva 2">
            <a:extLst>
              <a:ext uri="{FF2B5EF4-FFF2-40B4-BE49-F238E27FC236}">
                <a16:creationId xmlns:a16="http://schemas.microsoft.com/office/drawing/2014/main" id="{D01B73FE-A880-DFC8-F60C-ADCAC2BA1C13}"/>
              </a:ext>
            </a:extLst>
          </p:cNvPr>
          <p:cNvSpPr/>
          <p:nvPr/>
        </p:nvSpPr>
        <p:spPr>
          <a:xfrm>
            <a:off x="6577013" y="2324100"/>
            <a:ext cx="1358900" cy="2154238"/>
          </a:xfrm>
          <a:prstGeom prst="curvedLeftArrow">
            <a:avLst/>
          </a:prstGeom>
          <a:solidFill>
            <a:srgbClr val="CDB9B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pic>
        <p:nvPicPr>
          <p:cNvPr id="11282" name="Picture 2" descr="L-truck-d-naves_plachtovy-akcni_nabidka">
            <a:extLst>
              <a:ext uri="{FF2B5EF4-FFF2-40B4-BE49-F238E27FC236}">
                <a16:creationId xmlns:a16="http://schemas.microsoft.com/office/drawing/2014/main" id="{FF468CA5-2E0F-A920-7719-757F4662D934}"/>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86663" y="2344738"/>
            <a:ext cx="2160587" cy="162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Šipka: zahnutá doleva 29">
            <a:extLst>
              <a:ext uri="{FF2B5EF4-FFF2-40B4-BE49-F238E27FC236}">
                <a16:creationId xmlns:a16="http://schemas.microsoft.com/office/drawing/2014/main" id="{A8FCD6AB-4638-D9BB-FDFB-5DB7CF8A44E9}"/>
              </a:ext>
            </a:extLst>
          </p:cNvPr>
          <p:cNvSpPr/>
          <p:nvPr/>
        </p:nvSpPr>
        <p:spPr>
          <a:xfrm rot="10512579">
            <a:off x="4419600" y="2254250"/>
            <a:ext cx="1357313" cy="2154238"/>
          </a:xfrm>
          <a:prstGeom prst="curvedLeftArrow">
            <a:avLst/>
          </a:prstGeom>
          <a:solidFill>
            <a:srgbClr val="CDB9B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FE8E8"/>
        </a:solidFill>
        <a:effectLst/>
      </p:bgPr>
    </p:bg>
    <p:spTree>
      <p:nvGrpSpPr>
        <p:cNvPr id="1" name=""/>
        <p:cNvGrpSpPr/>
        <p:nvPr/>
      </p:nvGrpSpPr>
      <p:grpSpPr>
        <a:xfrm>
          <a:off x="0" y="0"/>
          <a:ext cx="0" cy="0"/>
          <a:chOff x="0" y="0"/>
          <a:chExt cx="0" cy="0"/>
        </a:xfrm>
      </p:grpSpPr>
      <p:sp>
        <p:nvSpPr>
          <p:cNvPr id="5122" name="TextovéPole 4">
            <a:extLst>
              <a:ext uri="{FF2B5EF4-FFF2-40B4-BE49-F238E27FC236}">
                <a16:creationId xmlns:a16="http://schemas.microsoft.com/office/drawing/2014/main" id="{06FB2E08-6981-380E-F7CB-D5557B93B437}"/>
              </a:ext>
            </a:extLst>
          </p:cNvPr>
          <p:cNvSpPr txBox="1">
            <a:spLocks noChangeArrowheads="1"/>
          </p:cNvSpPr>
          <p:nvPr/>
        </p:nvSpPr>
        <p:spPr bwMode="auto">
          <a:xfrm>
            <a:off x="1703388" y="333375"/>
            <a:ext cx="914558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600" dirty="0">
                <a:solidFill>
                  <a:srgbClr val="0070C0"/>
                </a:solidFill>
              </a:rPr>
              <a:t>Three players for O</a:t>
            </a:r>
            <a:r>
              <a:rPr lang="en-US" altLang="en-US" sz="3600" baseline="-25000" dirty="0">
                <a:solidFill>
                  <a:srgbClr val="0070C0"/>
                </a:solidFill>
              </a:rPr>
              <a:t>2</a:t>
            </a:r>
            <a:r>
              <a:rPr lang="en-US" altLang="en-US" sz="3600" dirty="0">
                <a:solidFill>
                  <a:srgbClr val="0070C0"/>
                </a:solidFill>
              </a:rPr>
              <a:t> and CO</a:t>
            </a:r>
            <a:r>
              <a:rPr lang="en-US" altLang="en-US" sz="3600" baseline="-25000" dirty="0">
                <a:solidFill>
                  <a:srgbClr val="0070C0"/>
                </a:solidFill>
              </a:rPr>
              <a:t>2</a:t>
            </a:r>
            <a:r>
              <a:rPr lang="en-US" altLang="en-US" sz="3600" dirty="0">
                <a:solidFill>
                  <a:srgbClr val="0070C0"/>
                </a:solidFill>
              </a:rPr>
              <a:t> transfer</a:t>
            </a:r>
            <a:endParaRPr lang="en-US" altLang="en-US" sz="3600" baseline="-25000" dirty="0">
              <a:solidFill>
                <a:srgbClr val="0070C0"/>
              </a:solidFill>
            </a:endParaRPr>
          </a:p>
        </p:txBody>
      </p:sp>
      <p:pic>
        <p:nvPicPr>
          <p:cNvPr id="5123" name="Picture 2" descr="Mariáš. Ilustrační foto.">
            <a:extLst>
              <a:ext uri="{FF2B5EF4-FFF2-40B4-BE49-F238E27FC236}">
                <a16:creationId xmlns:a16="http://schemas.microsoft.com/office/drawing/2014/main" id="{55B77BE9-061D-0D32-1FFB-7496503885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6050" y="1268413"/>
            <a:ext cx="7343775" cy="550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DFE8E8"/>
        </a:solidFill>
        <a:effectLst/>
      </p:bgPr>
    </p:bg>
    <p:spTree>
      <p:nvGrpSpPr>
        <p:cNvPr id="1" name=""/>
        <p:cNvGrpSpPr/>
        <p:nvPr/>
      </p:nvGrpSpPr>
      <p:grpSpPr>
        <a:xfrm>
          <a:off x="0" y="0"/>
          <a:ext cx="0" cy="0"/>
          <a:chOff x="0" y="0"/>
          <a:chExt cx="0" cy="0"/>
        </a:xfrm>
      </p:grpSpPr>
      <p:pic>
        <p:nvPicPr>
          <p:cNvPr id="12290" name="Picture 2" descr="Vědci pracují na syntetických krvinkách. Žene je nedostatek dárců | Zdraví  | Lidovky.cz">
            <a:extLst>
              <a:ext uri="{FF2B5EF4-FFF2-40B4-BE49-F238E27FC236}">
                <a16:creationId xmlns:a16="http://schemas.microsoft.com/office/drawing/2014/main" id="{B20290D9-A41A-A711-30E6-AE3CC1F1B6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5725" y="2979738"/>
            <a:ext cx="1822450"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1" name="Picture 4" descr="Čínský kontejnerový přístav ochromil covid. A očekává se dominový efekt v  globálních dodavatelských řetězcích - Ekonomický deník">
            <a:extLst>
              <a:ext uri="{FF2B5EF4-FFF2-40B4-BE49-F238E27FC236}">
                <a16:creationId xmlns:a16="http://schemas.microsoft.com/office/drawing/2014/main" id="{E4AFC422-28C4-B607-44B6-CF988FB4C9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5838" y="874713"/>
            <a:ext cx="3019425" cy="1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Obrázek 3">
            <a:extLst>
              <a:ext uri="{FF2B5EF4-FFF2-40B4-BE49-F238E27FC236}">
                <a16:creationId xmlns:a16="http://schemas.microsoft.com/office/drawing/2014/main" id="{597A0994-B5E3-060B-976A-99B52BC9B5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4438" y="4478338"/>
            <a:ext cx="1608137"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TextovéPole 11">
            <a:extLst>
              <a:ext uri="{FF2B5EF4-FFF2-40B4-BE49-F238E27FC236}">
                <a16:creationId xmlns:a16="http://schemas.microsoft.com/office/drawing/2014/main" id="{519BBBB1-AB5F-6A8D-971F-1BA369DC9F49}"/>
              </a:ext>
            </a:extLst>
          </p:cNvPr>
          <p:cNvSpPr txBox="1">
            <a:spLocks noChangeArrowheads="1"/>
          </p:cNvSpPr>
          <p:nvPr/>
        </p:nvSpPr>
        <p:spPr bwMode="auto">
          <a:xfrm>
            <a:off x="6423025" y="1143000"/>
            <a:ext cx="449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a:t>O</a:t>
            </a:r>
            <a:r>
              <a:rPr lang="cs-CZ" altLang="en-US" baseline="-25000"/>
              <a:t>2</a:t>
            </a:r>
            <a:endParaRPr lang="en-US" altLang="en-US" baseline="-25000"/>
          </a:p>
        </p:txBody>
      </p:sp>
      <p:sp>
        <p:nvSpPr>
          <p:cNvPr id="12294" name="TextovéPole 13">
            <a:extLst>
              <a:ext uri="{FF2B5EF4-FFF2-40B4-BE49-F238E27FC236}">
                <a16:creationId xmlns:a16="http://schemas.microsoft.com/office/drawing/2014/main" id="{0E33BAAD-6231-F005-94A2-22523315E1AC}"/>
              </a:ext>
            </a:extLst>
          </p:cNvPr>
          <p:cNvSpPr txBox="1">
            <a:spLocks noChangeArrowheads="1"/>
          </p:cNvSpPr>
          <p:nvPr/>
        </p:nvSpPr>
        <p:spPr bwMode="auto">
          <a:xfrm>
            <a:off x="5397500" y="1203325"/>
            <a:ext cx="615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a:t>CO</a:t>
            </a:r>
            <a:r>
              <a:rPr lang="cs-CZ" altLang="en-US" baseline="-25000"/>
              <a:t>2</a:t>
            </a:r>
            <a:endParaRPr lang="en-US" altLang="en-US" baseline="-25000"/>
          </a:p>
        </p:txBody>
      </p:sp>
      <p:sp>
        <p:nvSpPr>
          <p:cNvPr id="17" name="TextovéPole 16">
            <a:extLst>
              <a:ext uri="{FF2B5EF4-FFF2-40B4-BE49-F238E27FC236}">
                <a16:creationId xmlns:a16="http://schemas.microsoft.com/office/drawing/2014/main" id="{660691C1-5C2E-A9D9-64AC-D0902BAE8D90}"/>
              </a:ext>
            </a:extLst>
          </p:cNvPr>
          <p:cNvSpPr txBox="1"/>
          <p:nvPr/>
        </p:nvSpPr>
        <p:spPr>
          <a:xfrm>
            <a:off x="3013075" y="3230563"/>
            <a:ext cx="779463" cy="461962"/>
          </a:xfrm>
          <a:prstGeom prst="rect">
            <a:avLst/>
          </a:prstGeom>
          <a:noFill/>
        </p:spPr>
        <p:txBody>
          <a:bodyPr>
            <a:spAutoFit/>
          </a:bodyPr>
          <a:lstStyle/>
          <a:p>
            <a:pPr>
              <a:defRPr/>
            </a:pPr>
            <a:r>
              <a:rPr lang="cs-CZ" sz="2400" dirty="0">
                <a:solidFill>
                  <a:schemeClr val="bg1">
                    <a:lumMod val="95000"/>
                  </a:schemeClr>
                </a:solidFill>
              </a:rPr>
              <a:t>O</a:t>
            </a:r>
            <a:r>
              <a:rPr lang="cs-CZ" sz="2400" baseline="-25000" dirty="0">
                <a:solidFill>
                  <a:schemeClr val="bg1">
                    <a:lumMod val="95000"/>
                  </a:schemeClr>
                </a:solidFill>
              </a:rPr>
              <a:t>2</a:t>
            </a:r>
            <a:endParaRPr lang="en-US" sz="2400" baseline="-25000" dirty="0">
              <a:solidFill>
                <a:schemeClr val="bg1">
                  <a:lumMod val="95000"/>
                </a:schemeClr>
              </a:solidFill>
            </a:endParaRPr>
          </a:p>
        </p:txBody>
      </p:sp>
      <p:sp>
        <p:nvSpPr>
          <p:cNvPr id="18" name="TextovéPole 17">
            <a:extLst>
              <a:ext uri="{FF2B5EF4-FFF2-40B4-BE49-F238E27FC236}">
                <a16:creationId xmlns:a16="http://schemas.microsoft.com/office/drawing/2014/main" id="{1BADE4A7-7F8C-7F8B-2AAE-C62153A8EE0C}"/>
              </a:ext>
            </a:extLst>
          </p:cNvPr>
          <p:cNvSpPr txBox="1"/>
          <p:nvPr/>
        </p:nvSpPr>
        <p:spPr>
          <a:xfrm>
            <a:off x="3644900" y="3749675"/>
            <a:ext cx="673100" cy="369888"/>
          </a:xfrm>
          <a:prstGeom prst="rect">
            <a:avLst/>
          </a:prstGeom>
          <a:noFill/>
        </p:spPr>
        <p:txBody>
          <a:bodyPr>
            <a:spAutoFit/>
          </a:bodyPr>
          <a:lstStyle/>
          <a:p>
            <a:pPr>
              <a:defRPr/>
            </a:pPr>
            <a:r>
              <a:rPr lang="cs-CZ" dirty="0">
                <a:solidFill>
                  <a:schemeClr val="bg1">
                    <a:lumMod val="95000"/>
                  </a:schemeClr>
                </a:solidFill>
              </a:rPr>
              <a:t>CO</a:t>
            </a:r>
            <a:r>
              <a:rPr lang="cs-CZ" baseline="-25000" dirty="0">
                <a:solidFill>
                  <a:schemeClr val="bg1">
                    <a:lumMod val="95000"/>
                  </a:schemeClr>
                </a:solidFill>
              </a:rPr>
              <a:t>2</a:t>
            </a:r>
            <a:endParaRPr lang="en-US" baseline="-25000" dirty="0">
              <a:solidFill>
                <a:schemeClr val="bg1">
                  <a:lumMod val="95000"/>
                </a:schemeClr>
              </a:solidFill>
            </a:endParaRPr>
          </a:p>
        </p:txBody>
      </p:sp>
      <p:sp>
        <p:nvSpPr>
          <p:cNvPr id="3" name="Šipka: zahnutá doleva 2">
            <a:extLst>
              <a:ext uri="{FF2B5EF4-FFF2-40B4-BE49-F238E27FC236}">
                <a16:creationId xmlns:a16="http://schemas.microsoft.com/office/drawing/2014/main" id="{7BD7F0A1-F385-4BB5-6799-1BFB52E1FD72}"/>
              </a:ext>
            </a:extLst>
          </p:cNvPr>
          <p:cNvSpPr/>
          <p:nvPr/>
        </p:nvSpPr>
        <p:spPr>
          <a:xfrm>
            <a:off x="6577013" y="2324100"/>
            <a:ext cx="1358900" cy="2154238"/>
          </a:xfrm>
          <a:prstGeom prst="curvedLeftArrow">
            <a:avLst/>
          </a:prstGeom>
          <a:solidFill>
            <a:srgbClr val="CDB9B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pic>
        <p:nvPicPr>
          <p:cNvPr id="12298" name="Picture 2" descr="L-truck-d-naves_plachtovy-akcni_nabidka">
            <a:extLst>
              <a:ext uri="{FF2B5EF4-FFF2-40B4-BE49-F238E27FC236}">
                <a16:creationId xmlns:a16="http://schemas.microsoft.com/office/drawing/2014/main" id="{02E340A8-A62E-6C28-A130-7F7FF38E6C91}"/>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91476" y="2351556"/>
            <a:ext cx="2160587" cy="162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Šipka: zahnutá doleva 29">
            <a:extLst>
              <a:ext uri="{FF2B5EF4-FFF2-40B4-BE49-F238E27FC236}">
                <a16:creationId xmlns:a16="http://schemas.microsoft.com/office/drawing/2014/main" id="{EDA8D160-9488-D80A-8025-7BC5EEC66B34}"/>
              </a:ext>
            </a:extLst>
          </p:cNvPr>
          <p:cNvSpPr/>
          <p:nvPr/>
        </p:nvSpPr>
        <p:spPr>
          <a:xfrm rot="10512579">
            <a:off x="4419600" y="2254250"/>
            <a:ext cx="1357313" cy="2154238"/>
          </a:xfrm>
          <a:prstGeom prst="curvedLeftArrow">
            <a:avLst/>
          </a:prstGeom>
          <a:solidFill>
            <a:srgbClr val="CDB9B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grpSp>
        <p:nvGrpSpPr>
          <p:cNvPr id="12300" name="Skupina 4">
            <a:extLst>
              <a:ext uri="{FF2B5EF4-FFF2-40B4-BE49-F238E27FC236}">
                <a16:creationId xmlns:a16="http://schemas.microsoft.com/office/drawing/2014/main" id="{7C2350EB-D0A0-8F4A-7028-8279A34DD0E8}"/>
              </a:ext>
            </a:extLst>
          </p:cNvPr>
          <p:cNvGrpSpPr>
            <a:grpSpLocks/>
          </p:cNvGrpSpPr>
          <p:nvPr/>
        </p:nvGrpSpPr>
        <p:grpSpPr bwMode="auto">
          <a:xfrm>
            <a:off x="5699125" y="3875088"/>
            <a:ext cx="1057275" cy="628650"/>
            <a:chOff x="5566326" y="4023272"/>
            <a:chExt cx="1410208" cy="838021"/>
          </a:xfrm>
        </p:grpSpPr>
        <p:pic>
          <p:nvPicPr>
            <p:cNvPr id="12308" name="Picture 2" descr="Vědci pracují na syntetických krvinkách. Žene je nedostatek dárců | Zdraví  | Lidovky.cz">
              <a:extLst>
                <a:ext uri="{FF2B5EF4-FFF2-40B4-BE49-F238E27FC236}">
                  <a16:creationId xmlns:a16="http://schemas.microsoft.com/office/drawing/2014/main" id="{A0F5F284-1C66-898A-B58D-2CC043D468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6326" y="4023272"/>
              <a:ext cx="1262398" cy="823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ovéPole 30">
              <a:extLst>
                <a:ext uri="{FF2B5EF4-FFF2-40B4-BE49-F238E27FC236}">
                  <a16:creationId xmlns:a16="http://schemas.microsoft.com/office/drawing/2014/main" id="{491A50E6-355D-9F15-D2E3-CDB0CFCC440F}"/>
                </a:ext>
              </a:extLst>
            </p:cNvPr>
            <p:cNvSpPr txBox="1"/>
            <p:nvPr/>
          </p:nvSpPr>
          <p:spPr>
            <a:xfrm>
              <a:off x="6140150" y="4474025"/>
              <a:ext cx="836384" cy="370338"/>
            </a:xfrm>
            <a:prstGeom prst="rect">
              <a:avLst/>
            </a:prstGeom>
            <a:noFill/>
          </p:spPr>
          <p:txBody>
            <a:bodyPr>
              <a:spAutoFit/>
            </a:bodyPr>
            <a:lstStyle/>
            <a:p>
              <a:pPr>
                <a:defRPr/>
              </a:pPr>
              <a:r>
                <a:rPr lang="cs-CZ" sz="1200" dirty="0">
                  <a:solidFill>
                    <a:schemeClr val="bg1">
                      <a:lumMod val="95000"/>
                    </a:schemeClr>
                  </a:solidFill>
                </a:rPr>
                <a:t>CO</a:t>
              </a:r>
              <a:r>
                <a:rPr lang="cs-CZ" sz="1200" baseline="-25000" dirty="0">
                  <a:solidFill>
                    <a:schemeClr val="bg1">
                      <a:lumMod val="95000"/>
                    </a:schemeClr>
                  </a:solidFill>
                </a:rPr>
                <a:t>2</a:t>
              </a:r>
              <a:endParaRPr lang="en-US" sz="1200" baseline="-25000" dirty="0">
                <a:solidFill>
                  <a:schemeClr val="bg1">
                    <a:lumMod val="95000"/>
                  </a:schemeClr>
                </a:solidFill>
              </a:endParaRPr>
            </a:p>
          </p:txBody>
        </p:sp>
        <p:sp>
          <p:nvSpPr>
            <p:cNvPr id="32" name="TextovéPole 31">
              <a:extLst>
                <a:ext uri="{FF2B5EF4-FFF2-40B4-BE49-F238E27FC236}">
                  <a16:creationId xmlns:a16="http://schemas.microsoft.com/office/drawing/2014/main" id="{48A54A6A-7FC8-689B-1549-B4AA61D2B7B3}"/>
                </a:ext>
              </a:extLst>
            </p:cNvPr>
            <p:cNvSpPr txBox="1"/>
            <p:nvPr/>
          </p:nvSpPr>
          <p:spPr>
            <a:xfrm>
              <a:off x="5854296" y="4429585"/>
              <a:ext cx="914730" cy="431708"/>
            </a:xfrm>
            <a:prstGeom prst="rect">
              <a:avLst/>
            </a:prstGeom>
            <a:noFill/>
          </p:spPr>
          <p:txBody>
            <a:bodyPr>
              <a:spAutoFit/>
            </a:bodyPr>
            <a:lstStyle/>
            <a:p>
              <a:pPr>
                <a:defRPr/>
              </a:pPr>
              <a:r>
                <a:rPr lang="cs-CZ" sz="1500" dirty="0">
                  <a:solidFill>
                    <a:schemeClr val="bg1">
                      <a:lumMod val="95000"/>
                    </a:schemeClr>
                  </a:solidFill>
                </a:rPr>
                <a:t>O</a:t>
              </a:r>
              <a:r>
                <a:rPr lang="cs-CZ" sz="1500" baseline="-25000" dirty="0">
                  <a:solidFill>
                    <a:schemeClr val="bg1">
                      <a:lumMod val="95000"/>
                    </a:schemeClr>
                  </a:solidFill>
                </a:rPr>
                <a:t>2</a:t>
              </a:r>
              <a:endParaRPr lang="en-US" sz="1500" baseline="-25000" dirty="0">
                <a:solidFill>
                  <a:schemeClr val="bg1">
                    <a:lumMod val="95000"/>
                  </a:schemeClr>
                </a:solidFill>
              </a:endParaRPr>
            </a:p>
          </p:txBody>
        </p:sp>
      </p:grpSp>
      <p:sp>
        <p:nvSpPr>
          <p:cNvPr id="25" name="Šipka: dolů 24">
            <a:extLst>
              <a:ext uri="{FF2B5EF4-FFF2-40B4-BE49-F238E27FC236}">
                <a16:creationId xmlns:a16="http://schemas.microsoft.com/office/drawing/2014/main" id="{A0C33FD5-E85C-9C92-701B-025BBBAD60A7}"/>
              </a:ext>
            </a:extLst>
          </p:cNvPr>
          <p:cNvSpPr/>
          <p:nvPr/>
        </p:nvSpPr>
        <p:spPr>
          <a:xfrm rot="10390054">
            <a:off x="6221413" y="4414838"/>
            <a:ext cx="134937" cy="366712"/>
          </a:xfrm>
          <a:prstGeom prst="down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Šipka: dolů 23">
            <a:extLst>
              <a:ext uri="{FF2B5EF4-FFF2-40B4-BE49-F238E27FC236}">
                <a16:creationId xmlns:a16="http://schemas.microsoft.com/office/drawing/2014/main" id="{0617A498-E647-9A57-6B50-B1BDCC9059E7}"/>
              </a:ext>
            </a:extLst>
          </p:cNvPr>
          <p:cNvSpPr/>
          <p:nvPr/>
        </p:nvSpPr>
        <p:spPr>
          <a:xfrm rot="21336437">
            <a:off x="6002338" y="4445000"/>
            <a:ext cx="146050" cy="36353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2303" name="Picture 2" descr="Vědci pracují na syntetických krvinkách. Žene je nedostatek dárců | Zdraví  | Lidovky.cz">
            <a:extLst>
              <a:ext uri="{FF2B5EF4-FFF2-40B4-BE49-F238E27FC236}">
                <a16:creationId xmlns:a16="http://schemas.microsoft.com/office/drawing/2014/main" id="{BB870DE2-3071-4E40-B9A8-96E3E16EB4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26100" y="2093913"/>
            <a:ext cx="947738"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TextovéPole 34">
            <a:extLst>
              <a:ext uri="{FF2B5EF4-FFF2-40B4-BE49-F238E27FC236}">
                <a16:creationId xmlns:a16="http://schemas.microsoft.com/office/drawing/2014/main" id="{1C7F2A38-4594-5C9A-C397-20FE73221D3E}"/>
              </a:ext>
            </a:extLst>
          </p:cNvPr>
          <p:cNvSpPr txBox="1"/>
          <p:nvPr/>
        </p:nvSpPr>
        <p:spPr>
          <a:xfrm>
            <a:off x="5657850" y="2127250"/>
            <a:ext cx="693738" cy="276225"/>
          </a:xfrm>
          <a:prstGeom prst="rect">
            <a:avLst/>
          </a:prstGeom>
          <a:noFill/>
        </p:spPr>
        <p:txBody>
          <a:bodyPr>
            <a:spAutoFit/>
          </a:bodyPr>
          <a:lstStyle/>
          <a:p>
            <a:pPr>
              <a:defRPr/>
            </a:pPr>
            <a:r>
              <a:rPr lang="cs-CZ" sz="1200" dirty="0">
                <a:solidFill>
                  <a:schemeClr val="bg1">
                    <a:lumMod val="95000"/>
                  </a:schemeClr>
                </a:solidFill>
              </a:rPr>
              <a:t>CO</a:t>
            </a:r>
            <a:r>
              <a:rPr lang="cs-CZ" sz="1200" baseline="-25000" dirty="0">
                <a:solidFill>
                  <a:schemeClr val="bg1">
                    <a:lumMod val="95000"/>
                  </a:schemeClr>
                </a:solidFill>
              </a:rPr>
              <a:t>2</a:t>
            </a:r>
            <a:endParaRPr lang="en-US" sz="1200" baseline="-25000" dirty="0">
              <a:solidFill>
                <a:schemeClr val="bg1">
                  <a:lumMod val="95000"/>
                </a:schemeClr>
              </a:solidFill>
            </a:endParaRPr>
          </a:p>
        </p:txBody>
      </p:sp>
      <p:sp>
        <p:nvSpPr>
          <p:cNvPr id="36" name="TextovéPole 35">
            <a:extLst>
              <a:ext uri="{FF2B5EF4-FFF2-40B4-BE49-F238E27FC236}">
                <a16:creationId xmlns:a16="http://schemas.microsoft.com/office/drawing/2014/main" id="{4DA07921-8B2A-0A2F-77BC-DAF48EF8EFC4}"/>
              </a:ext>
            </a:extLst>
          </p:cNvPr>
          <p:cNvSpPr txBox="1"/>
          <p:nvPr/>
        </p:nvSpPr>
        <p:spPr>
          <a:xfrm>
            <a:off x="6037263" y="2076450"/>
            <a:ext cx="419100" cy="323850"/>
          </a:xfrm>
          <a:prstGeom prst="rect">
            <a:avLst/>
          </a:prstGeom>
          <a:noFill/>
        </p:spPr>
        <p:txBody>
          <a:bodyPr>
            <a:spAutoFit/>
          </a:bodyPr>
          <a:lstStyle/>
          <a:p>
            <a:pPr>
              <a:defRPr/>
            </a:pPr>
            <a:r>
              <a:rPr lang="cs-CZ" sz="1500" dirty="0">
                <a:solidFill>
                  <a:schemeClr val="bg1">
                    <a:lumMod val="95000"/>
                  </a:schemeClr>
                </a:solidFill>
              </a:rPr>
              <a:t>O</a:t>
            </a:r>
            <a:r>
              <a:rPr lang="cs-CZ" sz="1500" baseline="-25000" dirty="0">
                <a:solidFill>
                  <a:schemeClr val="bg1">
                    <a:lumMod val="95000"/>
                  </a:schemeClr>
                </a:solidFill>
              </a:rPr>
              <a:t>2</a:t>
            </a:r>
            <a:endParaRPr lang="en-US" sz="1500" baseline="-25000" dirty="0">
              <a:solidFill>
                <a:schemeClr val="bg1">
                  <a:lumMod val="95000"/>
                </a:schemeClr>
              </a:solidFill>
            </a:endParaRPr>
          </a:p>
        </p:txBody>
      </p:sp>
      <p:sp>
        <p:nvSpPr>
          <p:cNvPr id="2" name="Šipka: dolů 1">
            <a:extLst>
              <a:ext uri="{FF2B5EF4-FFF2-40B4-BE49-F238E27FC236}">
                <a16:creationId xmlns:a16="http://schemas.microsoft.com/office/drawing/2014/main" id="{0E6CCC0C-7EE9-889C-637D-6C70EA13918A}"/>
              </a:ext>
            </a:extLst>
          </p:cNvPr>
          <p:cNvSpPr/>
          <p:nvPr/>
        </p:nvSpPr>
        <p:spPr>
          <a:xfrm rot="1332418">
            <a:off x="6313488" y="1392238"/>
            <a:ext cx="180975" cy="833437"/>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 name="Šipka: dolů 22">
            <a:extLst>
              <a:ext uri="{FF2B5EF4-FFF2-40B4-BE49-F238E27FC236}">
                <a16:creationId xmlns:a16="http://schemas.microsoft.com/office/drawing/2014/main" id="{2B9B7F8A-7063-7B7E-AB37-580155B650B0}"/>
              </a:ext>
            </a:extLst>
          </p:cNvPr>
          <p:cNvSpPr/>
          <p:nvPr/>
        </p:nvSpPr>
        <p:spPr>
          <a:xfrm rot="10038433">
            <a:off x="5683250" y="1398588"/>
            <a:ext cx="112713" cy="752475"/>
          </a:xfrm>
          <a:prstGeom prst="down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DFE8E8"/>
        </a:solidFill>
        <a:effectLst/>
      </p:bgPr>
    </p:bg>
    <p:spTree>
      <p:nvGrpSpPr>
        <p:cNvPr id="1" name=""/>
        <p:cNvGrpSpPr/>
        <p:nvPr/>
      </p:nvGrpSpPr>
      <p:grpSpPr>
        <a:xfrm>
          <a:off x="0" y="0"/>
          <a:ext cx="0" cy="0"/>
          <a:chOff x="0" y="0"/>
          <a:chExt cx="0" cy="0"/>
        </a:xfrm>
      </p:grpSpPr>
      <p:pic>
        <p:nvPicPr>
          <p:cNvPr id="13314" name="Obrázek 5">
            <a:extLst>
              <a:ext uri="{FF2B5EF4-FFF2-40B4-BE49-F238E27FC236}">
                <a16:creationId xmlns:a16="http://schemas.microsoft.com/office/drawing/2014/main" id="{DB989BC3-FBBF-6AC5-6FA6-E7F0CC1CF7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5675" y="862013"/>
            <a:ext cx="3044825"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Picture 2" descr="Vědci pracují na syntetických krvinkách. Žene je nedostatek dárců | Zdraví  | Lidovky.cz">
            <a:extLst>
              <a:ext uri="{FF2B5EF4-FFF2-40B4-BE49-F238E27FC236}">
                <a16:creationId xmlns:a16="http://schemas.microsoft.com/office/drawing/2014/main" id="{11E07741-3631-7185-2FFE-E0544C274D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5725" y="2979738"/>
            <a:ext cx="1822450"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Obrázek 3">
            <a:extLst>
              <a:ext uri="{FF2B5EF4-FFF2-40B4-BE49-F238E27FC236}">
                <a16:creationId xmlns:a16="http://schemas.microsoft.com/office/drawing/2014/main" id="{DBC7541A-C2BD-6FC3-E218-8226E0C072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4438" y="4478338"/>
            <a:ext cx="1608137"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ovéPole 11">
            <a:extLst>
              <a:ext uri="{FF2B5EF4-FFF2-40B4-BE49-F238E27FC236}">
                <a16:creationId xmlns:a16="http://schemas.microsoft.com/office/drawing/2014/main" id="{AD100984-FAAA-1A6A-5958-695E48C33803}"/>
              </a:ext>
            </a:extLst>
          </p:cNvPr>
          <p:cNvSpPr txBox="1"/>
          <p:nvPr/>
        </p:nvSpPr>
        <p:spPr>
          <a:xfrm>
            <a:off x="6440488" y="1271588"/>
            <a:ext cx="449262" cy="368300"/>
          </a:xfrm>
          <a:prstGeom prst="rect">
            <a:avLst/>
          </a:prstGeom>
          <a:noFill/>
        </p:spPr>
        <p:txBody>
          <a:bodyPr wrap="none">
            <a:spAutoFit/>
          </a:bodyPr>
          <a:lstStyle/>
          <a:p>
            <a:pPr>
              <a:defRPr/>
            </a:pPr>
            <a:r>
              <a:rPr lang="cs-CZ" dirty="0">
                <a:solidFill>
                  <a:schemeClr val="bg1">
                    <a:lumMod val="95000"/>
                  </a:schemeClr>
                </a:solidFill>
              </a:rPr>
              <a:t>O</a:t>
            </a:r>
            <a:r>
              <a:rPr lang="cs-CZ" baseline="-25000" dirty="0">
                <a:solidFill>
                  <a:schemeClr val="bg1">
                    <a:lumMod val="95000"/>
                  </a:schemeClr>
                </a:solidFill>
              </a:rPr>
              <a:t>2</a:t>
            </a:r>
            <a:endParaRPr lang="en-US" baseline="-25000" dirty="0">
              <a:solidFill>
                <a:schemeClr val="bg1">
                  <a:lumMod val="95000"/>
                </a:schemeClr>
              </a:solidFill>
            </a:endParaRPr>
          </a:p>
        </p:txBody>
      </p:sp>
      <p:sp>
        <p:nvSpPr>
          <p:cNvPr id="14" name="TextovéPole 13">
            <a:extLst>
              <a:ext uri="{FF2B5EF4-FFF2-40B4-BE49-F238E27FC236}">
                <a16:creationId xmlns:a16="http://schemas.microsoft.com/office/drawing/2014/main" id="{84ACA5FC-EC67-DDB4-F758-9981C073BB45}"/>
              </a:ext>
            </a:extLst>
          </p:cNvPr>
          <p:cNvSpPr txBox="1"/>
          <p:nvPr/>
        </p:nvSpPr>
        <p:spPr>
          <a:xfrm>
            <a:off x="5611813" y="1409700"/>
            <a:ext cx="615950" cy="368300"/>
          </a:xfrm>
          <a:prstGeom prst="rect">
            <a:avLst/>
          </a:prstGeom>
          <a:noFill/>
        </p:spPr>
        <p:txBody>
          <a:bodyPr wrap="none">
            <a:spAutoFit/>
          </a:bodyPr>
          <a:lstStyle/>
          <a:p>
            <a:pPr>
              <a:defRPr/>
            </a:pPr>
            <a:r>
              <a:rPr lang="cs-CZ" dirty="0">
                <a:solidFill>
                  <a:schemeClr val="bg1">
                    <a:lumMod val="95000"/>
                  </a:schemeClr>
                </a:solidFill>
              </a:rPr>
              <a:t>CO</a:t>
            </a:r>
            <a:r>
              <a:rPr lang="cs-CZ" baseline="-25000" dirty="0">
                <a:solidFill>
                  <a:schemeClr val="bg1">
                    <a:lumMod val="95000"/>
                  </a:schemeClr>
                </a:solidFill>
              </a:rPr>
              <a:t>2</a:t>
            </a:r>
            <a:endParaRPr lang="en-US" baseline="-25000" dirty="0">
              <a:solidFill>
                <a:schemeClr val="bg1">
                  <a:lumMod val="95000"/>
                </a:schemeClr>
              </a:solidFill>
            </a:endParaRPr>
          </a:p>
        </p:txBody>
      </p:sp>
      <p:sp>
        <p:nvSpPr>
          <p:cNvPr id="17" name="TextovéPole 16">
            <a:extLst>
              <a:ext uri="{FF2B5EF4-FFF2-40B4-BE49-F238E27FC236}">
                <a16:creationId xmlns:a16="http://schemas.microsoft.com/office/drawing/2014/main" id="{C0D41DE5-0676-3350-45B3-7D077F6DF646}"/>
              </a:ext>
            </a:extLst>
          </p:cNvPr>
          <p:cNvSpPr txBox="1"/>
          <p:nvPr/>
        </p:nvSpPr>
        <p:spPr>
          <a:xfrm>
            <a:off x="3013075" y="3230563"/>
            <a:ext cx="631825" cy="461962"/>
          </a:xfrm>
          <a:prstGeom prst="rect">
            <a:avLst/>
          </a:prstGeom>
          <a:noFill/>
        </p:spPr>
        <p:txBody>
          <a:bodyPr>
            <a:spAutoFit/>
          </a:bodyPr>
          <a:lstStyle/>
          <a:p>
            <a:pPr>
              <a:defRPr/>
            </a:pPr>
            <a:r>
              <a:rPr lang="cs-CZ" sz="2400" dirty="0">
                <a:solidFill>
                  <a:schemeClr val="bg1">
                    <a:lumMod val="95000"/>
                  </a:schemeClr>
                </a:solidFill>
              </a:rPr>
              <a:t>O</a:t>
            </a:r>
            <a:r>
              <a:rPr lang="cs-CZ" sz="2400" baseline="-25000" dirty="0">
                <a:solidFill>
                  <a:schemeClr val="bg1">
                    <a:lumMod val="95000"/>
                  </a:schemeClr>
                </a:solidFill>
              </a:rPr>
              <a:t>2</a:t>
            </a:r>
            <a:endParaRPr lang="en-US" sz="2400" baseline="-25000" dirty="0">
              <a:solidFill>
                <a:schemeClr val="bg1">
                  <a:lumMod val="95000"/>
                </a:schemeClr>
              </a:solidFill>
            </a:endParaRPr>
          </a:p>
        </p:txBody>
      </p:sp>
      <p:sp>
        <p:nvSpPr>
          <p:cNvPr id="18" name="TextovéPole 17">
            <a:extLst>
              <a:ext uri="{FF2B5EF4-FFF2-40B4-BE49-F238E27FC236}">
                <a16:creationId xmlns:a16="http://schemas.microsoft.com/office/drawing/2014/main" id="{BB85FF58-02EE-97C8-B660-60559107B2E0}"/>
              </a:ext>
            </a:extLst>
          </p:cNvPr>
          <p:cNvSpPr txBox="1"/>
          <p:nvPr/>
        </p:nvSpPr>
        <p:spPr>
          <a:xfrm>
            <a:off x="3644900" y="3749675"/>
            <a:ext cx="612775" cy="369888"/>
          </a:xfrm>
          <a:prstGeom prst="rect">
            <a:avLst/>
          </a:prstGeom>
          <a:noFill/>
        </p:spPr>
        <p:txBody>
          <a:bodyPr>
            <a:spAutoFit/>
          </a:bodyPr>
          <a:lstStyle/>
          <a:p>
            <a:pPr>
              <a:defRPr/>
            </a:pPr>
            <a:r>
              <a:rPr lang="cs-CZ" dirty="0">
                <a:solidFill>
                  <a:schemeClr val="bg1">
                    <a:lumMod val="95000"/>
                  </a:schemeClr>
                </a:solidFill>
              </a:rPr>
              <a:t>CO</a:t>
            </a:r>
            <a:r>
              <a:rPr lang="cs-CZ" baseline="-25000" dirty="0">
                <a:solidFill>
                  <a:schemeClr val="bg1">
                    <a:lumMod val="95000"/>
                  </a:schemeClr>
                </a:solidFill>
              </a:rPr>
              <a:t>2</a:t>
            </a:r>
            <a:endParaRPr lang="en-US" baseline="-25000" dirty="0">
              <a:solidFill>
                <a:schemeClr val="bg1">
                  <a:lumMod val="95000"/>
                </a:schemeClr>
              </a:solidFill>
            </a:endParaRPr>
          </a:p>
        </p:txBody>
      </p:sp>
      <p:sp>
        <p:nvSpPr>
          <p:cNvPr id="3" name="Šipka: zahnutá doleva 2">
            <a:extLst>
              <a:ext uri="{FF2B5EF4-FFF2-40B4-BE49-F238E27FC236}">
                <a16:creationId xmlns:a16="http://schemas.microsoft.com/office/drawing/2014/main" id="{D74EBAC9-911F-AAF6-CFBB-4B6902CC6001}"/>
              </a:ext>
            </a:extLst>
          </p:cNvPr>
          <p:cNvSpPr/>
          <p:nvPr/>
        </p:nvSpPr>
        <p:spPr>
          <a:xfrm>
            <a:off x="6577013" y="2324100"/>
            <a:ext cx="1358900" cy="2154238"/>
          </a:xfrm>
          <a:prstGeom prst="curvedLeftArrow">
            <a:avLst/>
          </a:prstGeom>
          <a:solidFill>
            <a:srgbClr val="CDB9B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pic>
        <p:nvPicPr>
          <p:cNvPr id="13322" name="Picture 2" descr="L-truck-d-naves_plachtovy-akcni_nabidka">
            <a:extLst>
              <a:ext uri="{FF2B5EF4-FFF2-40B4-BE49-F238E27FC236}">
                <a16:creationId xmlns:a16="http://schemas.microsoft.com/office/drawing/2014/main" id="{0DEB2E51-7EC2-EF3C-52DB-7D6C1E43DD57}"/>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86663" y="2344738"/>
            <a:ext cx="2160587" cy="162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Šipka: zahnutá doleva 29">
            <a:extLst>
              <a:ext uri="{FF2B5EF4-FFF2-40B4-BE49-F238E27FC236}">
                <a16:creationId xmlns:a16="http://schemas.microsoft.com/office/drawing/2014/main" id="{75751A93-37EE-0AAE-3F52-034D9734E303}"/>
              </a:ext>
            </a:extLst>
          </p:cNvPr>
          <p:cNvSpPr/>
          <p:nvPr/>
        </p:nvSpPr>
        <p:spPr>
          <a:xfrm rot="10512579">
            <a:off x="4383088" y="2254250"/>
            <a:ext cx="1358900" cy="2154238"/>
          </a:xfrm>
          <a:prstGeom prst="curvedLeftArrow">
            <a:avLst/>
          </a:prstGeom>
          <a:solidFill>
            <a:srgbClr val="CDB9B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grpSp>
        <p:nvGrpSpPr>
          <p:cNvPr id="13324" name="Skupina 4">
            <a:extLst>
              <a:ext uri="{FF2B5EF4-FFF2-40B4-BE49-F238E27FC236}">
                <a16:creationId xmlns:a16="http://schemas.microsoft.com/office/drawing/2014/main" id="{494279F4-87AB-01AC-6F86-B4CB72E055BD}"/>
              </a:ext>
            </a:extLst>
          </p:cNvPr>
          <p:cNvGrpSpPr>
            <a:grpSpLocks/>
          </p:cNvGrpSpPr>
          <p:nvPr/>
        </p:nvGrpSpPr>
        <p:grpSpPr bwMode="auto">
          <a:xfrm>
            <a:off x="5699125" y="3875088"/>
            <a:ext cx="946150" cy="633412"/>
            <a:chOff x="5566326" y="4023272"/>
            <a:chExt cx="1262398" cy="845889"/>
          </a:xfrm>
        </p:grpSpPr>
        <p:pic>
          <p:nvPicPr>
            <p:cNvPr id="13332" name="Picture 2" descr="Vědci pracují na syntetických krvinkách. Žene je nedostatek dárců | Zdraví  | Lidovky.cz">
              <a:extLst>
                <a:ext uri="{FF2B5EF4-FFF2-40B4-BE49-F238E27FC236}">
                  <a16:creationId xmlns:a16="http://schemas.microsoft.com/office/drawing/2014/main" id="{841DE0E4-D927-D725-96BF-C5266DB9D5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6326" y="4023272"/>
              <a:ext cx="1262398" cy="823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ovéPole 30">
              <a:extLst>
                <a:ext uri="{FF2B5EF4-FFF2-40B4-BE49-F238E27FC236}">
                  <a16:creationId xmlns:a16="http://schemas.microsoft.com/office/drawing/2014/main" id="{4C0F3F65-98FB-DA21-483E-4902C817C9EF}"/>
                </a:ext>
              </a:extLst>
            </p:cNvPr>
            <p:cNvSpPr txBox="1"/>
            <p:nvPr/>
          </p:nvSpPr>
          <p:spPr>
            <a:xfrm>
              <a:off x="6140336" y="4474836"/>
              <a:ext cx="646025" cy="368884"/>
            </a:xfrm>
            <a:prstGeom prst="rect">
              <a:avLst/>
            </a:prstGeom>
            <a:noFill/>
          </p:spPr>
          <p:txBody>
            <a:bodyPr>
              <a:spAutoFit/>
            </a:bodyPr>
            <a:lstStyle/>
            <a:p>
              <a:pPr>
                <a:defRPr/>
              </a:pPr>
              <a:r>
                <a:rPr lang="cs-CZ" sz="1200" dirty="0">
                  <a:solidFill>
                    <a:schemeClr val="bg1">
                      <a:lumMod val="95000"/>
                    </a:schemeClr>
                  </a:solidFill>
                </a:rPr>
                <a:t>CO</a:t>
              </a:r>
              <a:r>
                <a:rPr lang="cs-CZ" sz="1200" baseline="-25000" dirty="0">
                  <a:solidFill>
                    <a:schemeClr val="bg1">
                      <a:lumMod val="95000"/>
                    </a:schemeClr>
                  </a:solidFill>
                </a:rPr>
                <a:t>2</a:t>
              </a:r>
              <a:endParaRPr lang="en-US" sz="1200" baseline="-25000" dirty="0">
                <a:solidFill>
                  <a:schemeClr val="bg1">
                    <a:lumMod val="95000"/>
                  </a:schemeClr>
                </a:solidFill>
              </a:endParaRPr>
            </a:p>
          </p:txBody>
        </p:sp>
        <p:sp>
          <p:nvSpPr>
            <p:cNvPr id="32" name="TextovéPole 31">
              <a:extLst>
                <a:ext uri="{FF2B5EF4-FFF2-40B4-BE49-F238E27FC236}">
                  <a16:creationId xmlns:a16="http://schemas.microsoft.com/office/drawing/2014/main" id="{6E73CFBC-522A-8901-D23F-720E58C12DF7}"/>
                </a:ext>
              </a:extLst>
            </p:cNvPr>
            <p:cNvSpPr txBox="1"/>
            <p:nvPr/>
          </p:nvSpPr>
          <p:spPr>
            <a:xfrm>
              <a:off x="5807791" y="4438797"/>
              <a:ext cx="633318" cy="430364"/>
            </a:xfrm>
            <a:prstGeom prst="rect">
              <a:avLst/>
            </a:prstGeom>
            <a:noFill/>
          </p:spPr>
          <p:txBody>
            <a:bodyPr>
              <a:spAutoFit/>
            </a:bodyPr>
            <a:lstStyle/>
            <a:p>
              <a:pPr>
                <a:defRPr/>
              </a:pPr>
              <a:r>
                <a:rPr lang="cs-CZ" sz="1500" dirty="0">
                  <a:solidFill>
                    <a:schemeClr val="bg1">
                      <a:lumMod val="95000"/>
                    </a:schemeClr>
                  </a:solidFill>
                </a:rPr>
                <a:t>O</a:t>
              </a:r>
              <a:r>
                <a:rPr lang="cs-CZ" sz="1500" baseline="-25000" dirty="0">
                  <a:solidFill>
                    <a:schemeClr val="bg1">
                      <a:lumMod val="95000"/>
                    </a:schemeClr>
                  </a:solidFill>
                </a:rPr>
                <a:t>2</a:t>
              </a:r>
              <a:endParaRPr lang="en-US" sz="1500" baseline="-25000" dirty="0">
                <a:solidFill>
                  <a:schemeClr val="bg1">
                    <a:lumMod val="95000"/>
                  </a:schemeClr>
                </a:solidFill>
              </a:endParaRPr>
            </a:p>
          </p:txBody>
        </p:sp>
      </p:grpSp>
      <p:sp>
        <p:nvSpPr>
          <p:cNvPr id="25" name="Šipka: dolů 24">
            <a:extLst>
              <a:ext uri="{FF2B5EF4-FFF2-40B4-BE49-F238E27FC236}">
                <a16:creationId xmlns:a16="http://schemas.microsoft.com/office/drawing/2014/main" id="{54950723-A6A1-E80E-B4D7-BC52262873E2}"/>
              </a:ext>
            </a:extLst>
          </p:cNvPr>
          <p:cNvSpPr/>
          <p:nvPr/>
        </p:nvSpPr>
        <p:spPr>
          <a:xfrm rot="10390054">
            <a:off x="6221413" y="4414838"/>
            <a:ext cx="134937" cy="366712"/>
          </a:xfrm>
          <a:prstGeom prst="down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Šipka: dolů 23">
            <a:extLst>
              <a:ext uri="{FF2B5EF4-FFF2-40B4-BE49-F238E27FC236}">
                <a16:creationId xmlns:a16="http://schemas.microsoft.com/office/drawing/2014/main" id="{9A7CD044-332E-16DB-7F97-BE5C4353C4C4}"/>
              </a:ext>
            </a:extLst>
          </p:cNvPr>
          <p:cNvSpPr/>
          <p:nvPr/>
        </p:nvSpPr>
        <p:spPr>
          <a:xfrm rot="21336437">
            <a:off x="6002338" y="4445000"/>
            <a:ext cx="146050" cy="36353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3327" name="Picture 2" descr="Vědci pracují na syntetických krvinkách. Žene je nedostatek dárců | Zdraví  | Lidovky.cz">
            <a:extLst>
              <a:ext uri="{FF2B5EF4-FFF2-40B4-BE49-F238E27FC236}">
                <a16:creationId xmlns:a16="http://schemas.microsoft.com/office/drawing/2014/main" id="{316D36E0-4B56-0268-F877-BA5442190A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6100" y="2093913"/>
            <a:ext cx="947738"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TextovéPole 34">
            <a:extLst>
              <a:ext uri="{FF2B5EF4-FFF2-40B4-BE49-F238E27FC236}">
                <a16:creationId xmlns:a16="http://schemas.microsoft.com/office/drawing/2014/main" id="{747642BE-56D5-358D-04F1-99D3D9392E3D}"/>
              </a:ext>
            </a:extLst>
          </p:cNvPr>
          <p:cNvSpPr txBox="1"/>
          <p:nvPr/>
        </p:nvSpPr>
        <p:spPr>
          <a:xfrm>
            <a:off x="5657850" y="2127250"/>
            <a:ext cx="514350" cy="276225"/>
          </a:xfrm>
          <a:prstGeom prst="rect">
            <a:avLst/>
          </a:prstGeom>
          <a:noFill/>
        </p:spPr>
        <p:txBody>
          <a:bodyPr>
            <a:spAutoFit/>
          </a:bodyPr>
          <a:lstStyle/>
          <a:p>
            <a:pPr>
              <a:defRPr/>
            </a:pPr>
            <a:r>
              <a:rPr lang="cs-CZ" sz="1200" dirty="0">
                <a:solidFill>
                  <a:schemeClr val="bg1">
                    <a:lumMod val="95000"/>
                  </a:schemeClr>
                </a:solidFill>
              </a:rPr>
              <a:t>CO</a:t>
            </a:r>
            <a:r>
              <a:rPr lang="cs-CZ" sz="1200" baseline="-25000" dirty="0">
                <a:solidFill>
                  <a:schemeClr val="bg1">
                    <a:lumMod val="95000"/>
                  </a:schemeClr>
                </a:solidFill>
              </a:rPr>
              <a:t>2</a:t>
            </a:r>
            <a:endParaRPr lang="en-US" sz="1200" baseline="-25000" dirty="0">
              <a:solidFill>
                <a:schemeClr val="bg1">
                  <a:lumMod val="95000"/>
                </a:schemeClr>
              </a:solidFill>
            </a:endParaRPr>
          </a:p>
        </p:txBody>
      </p:sp>
      <p:sp>
        <p:nvSpPr>
          <p:cNvPr id="36" name="TextovéPole 35">
            <a:extLst>
              <a:ext uri="{FF2B5EF4-FFF2-40B4-BE49-F238E27FC236}">
                <a16:creationId xmlns:a16="http://schemas.microsoft.com/office/drawing/2014/main" id="{5D59D3D6-A193-DA49-B5CB-95D6793AFE58}"/>
              </a:ext>
            </a:extLst>
          </p:cNvPr>
          <p:cNvSpPr txBox="1"/>
          <p:nvPr/>
        </p:nvSpPr>
        <p:spPr>
          <a:xfrm>
            <a:off x="6037263" y="2076450"/>
            <a:ext cx="554037" cy="323850"/>
          </a:xfrm>
          <a:prstGeom prst="rect">
            <a:avLst/>
          </a:prstGeom>
          <a:noFill/>
        </p:spPr>
        <p:txBody>
          <a:bodyPr>
            <a:spAutoFit/>
          </a:bodyPr>
          <a:lstStyle/>
          <a:p>
            <a:pPr>
              <a:defRPr/>
            </a:pPr>
            <a:r>
              <a:rPr lang="cs-CZ" sz="1500" dirty="0">
                <a:solidFill>
                  <a:schemeClr val="bg1">
                    <a:lumMod val="95000"/>
                  </a:schemeClr>
                </a:solidFill>
              </a:rPr>
              <a:t>O</a:t>
            </a:r>
            <a:r>
              <a:rPr lang="cs-CZ" sz="1500" baseline="-25000" dirty="0">
                <a:solidFill>
                  <a:schemeClr val="bg1">
                    <a:lumMod val="95000"/>
                  </a:schemeClr>
                </a:solidFill>
              </a:rPr>
              <a:t>2</a:t>
            </a:r>
            <a:endParaRPr lang="en-US" sz="1500" baseline="-25000" dirty="0">
              <a:solidFill>
                <a:schemeClr val="bg1">
                  <a:lumMod val="95000"/>
                </a:schemeClr>
              </a:solidFill>
            </a:endParaRPr>
          </a:p>
        </p:txBody>
      </p:sp>
      <p:sp>
        <p:nvSpPr>
          <p:cNvPr id="2" name="Šipka: dolů 1">
            <a:extLst>
              <a:ext uri="{FF2B5EF4-FFF2-40B4-BE49-F238E27FC236}">
                <a16:creationId xmlns:a16="http://schemas.microsoft.com/office/drawing/2014/main" id="{0337978F-1870-618D-BFD2-066ACD16F06A}"/>
              </a:ext>
            </a:extLst>
          </p:cNvPr>
          <p:cNvSpPr/>
          <p:nvPr/>
        </p:nvSpPr>
        <p:spPr>
          <a:xfrm rot="1332418">
            <a:off x="6311900" y="1477963"/>
            <a:ext cx="166688" cy="747712"/>
          </a:xfrm>
          <a:prstGeom prst="downArrow">
            <a:avLst>
              <a:gd name="adj1" fmla="val 41288"/>
              <a:gd name="adj2"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 name="Šipka: dolů 22">
            <a:extLst>
              <a:ext uri="{FF2B5EF4-FFF2-40B4-BE49-F238E27FC236}">
                <a16:creationId xmlns:a16="http://schemas.microsoft.com/office/drawing/2014/main" id="{94DAEB9A-8469-2E2D-C687-ACF0905246AB}"/>
              </a:ext>
            </a:extLst>
          </p:cNvPr>
          <p:cNvSpPr/>
          <p:nvPr/>
        </p:nvSpPr>
        <p:spPr>
          <a:xfrm rot="10288744">
            <a:off x="5737225" y="1627188"/>
            <a:ext cx="103188" cy="528637"/>
          </a:xfrm>
          <a:prstGeom prst="down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DFE8E8"/>
        </a:solidFill>
        <a:effectLst/>
      </p:bgPr>
    </p:bg>
    <p:spTree>
      <p:nvGrpSpPr>
        <p:cNvPr id="1" name=""/>
        <p:cNvGrpSpPr/>
        <p:nvPr/>
      </p:nvGrpSpPr>
      <p:grpSpPr>
        <a:xfrm>
          <a:off x="0" y="0"/>
          <a:ext cx="0" cy="0"/>
          <a:chOff x="0" y="0"/>
          <a:chExt cx="0" cy="0"/>
        </a:xfrm>
      </p:grpSpPr>
      <p:pic>
        <p:nvPicPr>
          <p:cNvPr id="14338" name="Obrázek 5">
            <a:extLst>
              <a:ext uri="{FF2B5EF4-FFF2-40B4-BE49-F238E27FC236}">
                <a16:creationId xmlns:a16="http://schemas.microsoft.com/office/drawing/2014/main" id="{8684D215-8E50-BDCB-11A3-FD89830EFD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5675" y="862013"/>
            <a:ext cx="3044825"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Picture 2" descr="Vědci pracují na syntetických krvinkách. Žene je nedostatek dárců | Zdraví  | Lidovky.cz">
            <a:extLst>
              <a:ext uri="{FF2B5EF4-FFF2-40B4-BE49-F238E27FC236}">
                <a16:creationId xmlns:a16="http://schemas.microsoft.com/office/drawing/2014/main" id="{2092F2E5-AEA3-B287-65A0-5BC7FA2DF2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5725" y="2979738"/>
            <a:ext cx="1822450"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Obrázek 3">
            <a:extLst>
              <a:ext uri="{FF2B5EF4-FFF2-40B4-BE49-F238E27FC236}">
                <a16:creationId xmlns:a16="http://schemas.microsoft.com/office/drawing/2014/main" id="{460AF20E-F63B-2A3B-0DF3-2754749F69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4438" y="4478338"/>
            <a:ext cx="1608137"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ovéPole 11">
            <a:extLst>
              <a:ext uri="{FF2B5EF4-FFF2-40B4-BE49-F238E27FC236}">
                <a16:creationId xmlns:a16="http://schemas.microsoft.com/office/drawing/2014/main" id="{54EBE7EC-986A-8756-62B9-715212BD1DF8}"/>
              </a:ext>
            </a:extLst>
          </p:cNvPr>
          <p:cNvSpPr txBox="1"/>
          <p:nvPr/>
        </p:nvSpPr>
        <p:spPr>
          <a:xfrm>
            <a:off x="6440488" y="1271588"/>
            <a:ext cx="449262" cy="368300"/>
          </a:xfrm>
          <a:prstGeom prst="rect">
            <a:avLst/>
          </a:prstGeom>
          <a:noFill/>
        </p:spPr>
        <p:txBody>
          <a:bodyPr wrap="none">
            <a:spAutoFit/>
          </a:bodyPr>
          <a:lstStyle/>
          <a:p>
            <a:pPr>
              <a:defRPr/>
            </a:pPr>
            <a:r>
              <a:rPr lang="cs-CZ" dirty="0">
                <a:solidFill>
                  <a:schemeClr val="bg1">
                    <a:lumMod val="95000"/>
                  </a:schemeClr>
                </a:solidFill>
              </a:rPr>
              <a:t>O</a:t>
            </a:r>
            <a:r>
              <a:rPr lang="cs-CZ" baseline="-25000" dirty="0">
                <a:solidFill>
                  <a:schemeClr val="bg1">
                    <a:lumMod val="95000"/>
                  </a:schemeClr>
                </a:solidFill>
              </a:rPr>
              <a:t>2</a:t>
            </a:r>
            <a:endParaRPr lang="en-US" baseline="-25000" dirty="0">
              <a:solidFill>
                <a:schemeClr val="bg1">
                  <a:lumMod val="95000"/>
                </a:schemeClr>
              </a:solidFill>
            </a:endParaRPr>
          </a:p>
        </p:txBody>
      </p:sp>
      <p:sp>
        <p:nvSpPr>
          <p:cNvPr id="14" name="TextovéPole 13">
            <a:extLst>
              <a:ext uri="{FF2B5EF4-FFF2-40B4-BE49-F238E27FC236}">
                <a16:creationId xmlns:a16="http://schemas.microsoft.com/office/drawing/2014/main" id="{FFA27309-E111-1BCB-4557-D28BE4E638FF}"/>
              </a:ext>
            </a:extLst>
          </p:cNvPr>
          <p:cNvSpPr txBox="1"/>
          <p:nvPr/>
        </p:nvSpPr>
        <p:spPr>
          <a:xfrm>
            <a:off x="5611813" y="1409700"/>
            <a:ext cx="615950" cy="368300"/>
          </a:xfrm>
          <a:prstGeom prst="rect">
            <a:avLst/>
          </a:prstGeom>
          <a:noFill/>
        </p:spPr>
        <p:txBody>
          <a:bodyPr wrap="none">
            <a:spAutoFit/>
          </a:bodyPr>
          <a:lstStyle/>
          <a:p>
            <a:pPr>
              <a:defRPr/>
            </a:pPr>
            <a:r>
              <a:rPr lang="cs-CZ" dirty="0">
                <a:solidFill>
                  <a:schemeClr val="bg1">
                    <a:lumMod val="95000"/>
                  </a:schemeClr>
                </a:solidFill>
              </a:rPr>
              <a:t>CO</a:t>
            </a:r>
            <a:r>
              <a:rPr lang="cs-CZ" baseline="-25000" dirty="0">
                <a:solidFill>
                  <a:schemeClr val="bg1">
                    <a:lumMod val="95000"/>
                  </a:schemeClr>
                </a:solidFill>
              </a:rPr>
              <a:t>2</a:t>
            </a:r>
            <a:endParaRPr lang="en-US" baseline="-25000" dirty="0">
              <a:solidFill>
                <a:schemeClr val="bg1">
                  <a:lumMod val="95000"/>
                </a:schemeClr>
              </a:solidFill>
            </a:endParaRPr>
          </a:p>
        </p:txBody>
      </p:sp>
      <p:sp>
        <p:nvSpPr>
          <p:cNvPr id="17" name="TextovéPole 16">
            <a:extLst>
              <a:ext uri="{FF2B5EF4-FFF2-40B4-BE49-F238E27FC236}">
                <a16:creationId xmlns:a16="http://schemas.microsoft.com/office/drawing/2014/main" id="{8FF42BB8-5AD2-C937-6403-EB7A119B66D9}"/>
              </a:ext>
            </a:extLst>
          </p:cNvPr>
          <p:cNvSpPr txBox="1"/>
          <p:nvPr/>
        </p:nvSpPr>
        <p:spPr>
          <a:xfrm>
            <a:off x="3013075" y="3230563"/>
            <a:ext cx="606425" cy="461962"/>
          </a:xfrm>
          <a:prstGeom prst="rect">
            <a:avLst/>
          </a:prstGeom>
          <a:noFill/>
        </p:spPr>
        <p:txBody>
          <a:bodyPr>
            <a:spAutoFit/>
          </a:bodyPr>
          <a:lstStyle/>
          <a:p>
            <a:pPr>
              <a:defRPr/>
            </a:pPr>
            <a:r>
              <a:rPr lang="cs-CZ" sz="2400" dirty="0">
                <a:solidFill>
                  <a:schemeClr val="bg1">
                    <a:lumMod val="95000"/>
                  </a:schemeClr>
                </a:solidFill>
              </a:rPr>
              <a:t>O</a:t>
            </a:r>
            <a:r>
              <a:rPr lang="cs-CZ" sz="2400" baseline="-25000" dirty="0">
                <a:solidFill>
                  <a:schemeClr val="bg1">
                    <a:lumMod val="95000"/>
                  </a:schemeClr>
                </a:solidFill>
              </a:rPr>
              <a:t>2</a:t>
            </a:r>
            <a:endParaRPr lang="en-US" sz="2400" baseline="-25000" dirty="0">
              <a:solidFill>
                <a:schemeClr val="bg1">
                  <a:lumMod val="95000"/>
                </a:schemeClr>
              </a:solidFill>
            </a:endParaRPr>
          </a:p>
        </p:txBody>
      </p:sp>
      <p:sp>
        <p:nvSpPr>
          <p:cNvPr id="18" name="TextovéPole 17">
            <a:extLst>
              <a:ext uri="{FF2B5EF4-FFF2-40B4-BE49-F238E27FC236}">
                <a16:creationId xmlns:a16="http://schemas.microsoft.com/office/drawing/2014/main" id="{C76B7484-D209-5945-FC44-C8D4E9BADBCF}"/>
              </a:ext>
            </a:extLst>
          </p:cNvPr>
          <p:cNvSpPr txBox="1"/>
          <p:nvPr/>
        </p:nvSpPr>
        <p:spPr>
          <a:xfrm>
            <a:off x="3644900" y="3749675"/>
            <a:ext cx="685800" cy="369888"/>
          </a:xfrm>
          <a:prstGeom prst="rect">
            <a:avLst/>
          </a:prstGeom>
          <a:noFill/>
        </p:spPr>
        <p:txBody>
          <a:bodyPr>
            <a:spAutoFit/>
          </a:bodyPr>
          <a:lstStyle/>
          <a:p>
            <a:pPr>
              <a:defRPr/>
            </a:pPr>
            <a:r>
              <a:rPr lang="cs-CZ" dirty="0">
                <a:solidFill>
                  <a:schemeClr val="bg1">
                    <a:lumMod val="95000"/>
                  </a:schemeClr>
                </a:solidFill>
              </a:rPr>
              <a:t>CO</a:t>
            </a:r>
            <a:r>
              <a:rPr lang="cs-CZ" baseline="-25000" dirty="0">
                <a:solidFill>
                  <a:schemeClr val="bg1">
                    <a:lumMod val="95000"/>
                  </a:schemeClr>
                </a:solidFill>
              </a:rPr>
              <a:t>2</a:t>
            </a:r>
            <a:endParaRPr lang="en-US" baseline="-25000" dirty="0">
              <a:solidFill>
                <a:schemeClr val="bg1">
                  <a:lumMod val="95000"/>
                </a:schemeClr>
              </a:solidFill>
            </a:endParaRPr>
          </a:p>
        </p:txBody>
      </p:sp>
      <p:sp>
        <p:nvSpPr>
          <p:cNvPr id="3" name="Šipka: zahnutá doleva 2">
            <a:extLst>
              <a:ext uri="{FF2B5EF4-FFF2-40B4-BE49-F238E27FC236}">
                <a16:creationId xmlns:a16="http://schemas.microsoft.com/office/drawing/2014/main" id="{794B18B3-0887-DDEE-BB97-961D25C5C7F2}"/>
              </a:ext>
            </a:extLst>
          </p:cNvPr>
          <p:cNvSpPr/>
          <p:nvPr/>
        </p:nvSpPr>
        <p:spPr>
          <a:xfrm>
            <a:off x="6577013" y="2324100"/>
            <a:ext cx="1358900" cy="2154238"/>
          </a:xfrm>
          <a:prstGeom prst="curvedLeftArrow">
            <a:avLst/>
          </a:prstGeom>
          <a:solidFill>
            <a:srgbClr val="CDB9B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30" name="Šipka: zahnutá doleva 29">
            <a:extLst>
              <a:ext uri="{FF2B5EF4-FFF2-40B4-BE49-F238E27FC236}">
                <a16:creationId xmlns:a16="http://schemas.microsoft.com/office/drawing/2014/main" id="{18EFAD79-EE8E-90F2-535A-71A2F668BA20}"/>
              </a:ext>
            </a:extLst>
          </p:cNvPr>
          <p:cNvSpPr/>
          <p:nvPr/>
        </p:nvSpPr>
        <p:spPr>
          <a:xfrm rot="10512579">
            <a:off x="4419600" y="2254250"/>
            <a:ext cx="1357313" cy="2154238"/>
          </a:xfrm>
          <a:prstGeom prst="curvedLeftArrow">
            <a:avLst/>
          </a:prstGeom>
          <a:solidFill>
            <a:srgbClr val="CDB9B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grpSp>
        <p:nvGrpSpPr>
          <p:cNvPr id="14347" name="Skupina 4">
            <a:extLst>
              <a:ext uri="{FF2B5EF4-FFF2-40B4-BE49-F238E27FC236}">
                <a16:creationId xmlns:a16="http://schemas.microsoft.com/office/drawing/2014/main" id="{92E727E9-4E0B-2802-7817-D934D2AAC979}"/>
              </a:ext>
            </a:extLst>
          </p:cNvPr>
          <p:cNvGrpSpPr>
            <a:grpSpLocks/>
          </p:cNvGrpSpPr>
          <p:nvPr/>
        </p:nvGrpSpPr>
        <p:grpSpPr bwMode="auto">
          <a:xfrm>
            <a:off x="5699125" y="3875088"/>
            <a:ext cx="969963" cy="628650"/>
            <a:chOff x="5566326" y="4023272"/>
            <a:chExt cx="1294715" cy="838020"/>
          </a:xfrm>
        </p:grpSpPr>
        <p:pic>
          <p:nvPicPr>
            <p:cNvPr id="14356" name="Picture 2" descr="Vědci pracují na syntetických krvinkách. Žene je nedostatek dárců | Zdraví  | Lidovky.cz">
              <a:extLst>
                <a:ext uri="{FF2B5EF4-FFF2-40B4-BE49-F238E27FC236}">
                  <a16:creationId xmlns:a16="http://schemas.microsoft.com/office/drawing/2014/main" id="{BBB3BA5B-DD3C-563C-2A8E-3DAB5A7F49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6326" y="4023272"/>
              <a:ext cx="1262398" cy="823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ovéPole 30">
              <a:extLst>
                <a:ext uri="{FF2B5EF4-FFF2-40B4-BE49-F238E27FC236}">
                  <a16:creationId xmlns:a16="http://schemas.microsoft.com/office/drawing/2014/main" id="{22AC998C-24EE-73DA-5034-1D8166072327}"/>
                </a:ext>
              </a:extLst>
            </p:cNvPr>
            <p:cNvSpPr txBox="1"/>
            <p:nvPr/>
          </p:nvSpPr>
          <p:spPr>
            <a:xfrm>
              <a:off x="6140578" y="4474025"/>
              <a:ext cx="720463" cy="370338"/>
            </a:xfrm>
            <a:prstGeom prst="rect">
              <a:avLst/>
            </a:prstGeom>
            <a:noFill/>
          </p:spPr>
          <p:txBody>
            <a:bodyPr>
              <a:spAutoFit/>
            </a:bodyPr>
            <a:lstStyle/>
            <a:p>
              <a:pPr>
                <a:defRPr/>
              </a:pPr>
              <a:r>
                <a:rPr lang="cs-CZ" sz="1200" dirty="0">
                  <a:solidFill>
                    <a:schemeClr val="bg1">
                      <a:lumMod val="95000"/>
                    </a:schemeClr>
                  </a:solidFill>
                </a:rPr>
                <a:t>CO</a:t>
              </a:r>
              <a:r>
                <a:rPr lang="cs-CZ" sz="1200" baseline="-25000" dirty="0">
                  <a:solidFill>
                    <a:schemeClr val="bg1">
                      <a:lumMod val="95000"/>
                    </a:schemeClr>
                  </a:solidFill>
                </a:rPr>
                <a:t>2</a:t>
              </a:r>
              <a:endParaRPr lang="en-US" sz="1200" baseline="-25000" dirty="0">
                <a:solidFill>
                  <a:schemeClr val="bg1">
                    <a:lumMod val="95000"/>
                  </a:schemeClr>
                </a:solidFill>
              </a:endParaRPr>
            </a:p>
          </p:txBody>
        </p:sp>
        <p:sp>
          <p:nvSpPr>
            <p:cNvPr id="32" name="TextovéPole 31">
              <a:extLst>
                <a:ext uri="{FF2B5EF4-FFF2-40B4-BE49-F238E27FC236}">
                  <a16:creationId xmlns:a16="http://schemas.microsoft.com/office/drawing/2014/main" id="{2B5FC321-3534-BB07-BAA7-9AB58289232B}"/>
                </a:ext>
              </a:extLst>
            </p:cNvPr>
            <p:cNvSpPr txBox="1"/>
            <p:nvPr/>
          </p:nvSpPr>
          <p:spPr>
            <a:xfrm>
              <a:off x="5837559" y="4429585"/>
              <a:ext cx="635703" cy="431707"/>
            </a:xfrm>
            <a:prstGeom prst="rect">
              <a:avLst/>
            </a:prstGeom>
            <a:noFill/>
          </p:spPr>
          <p:txBody>
            <a:bodyPr>
              <a:spAutoFit/>
            </a:bodyPr>
            <a:lstStyle/>
            <a:p>
              <a:pPr>
                <a:defRPr/>
              </a:pPr>
              <a:r>
                <a:rPr lang="cs-CZ" sz="1500" dirty="0">
                  <a:solidFill>
                    <a:schemeClr val="bg1">
                      <a:lumMod val="95000"/>
                    </a:schemeClr>
                  </a:solidFill>
                </a:rPr>
                <a:t>O</a:t>
              </a:r>
              <a:r>
                <a:rPr lang="cs-CZ" sz="1500" baseline="-25000" dirty="0">
                  <a:solidFill>
                    <a:schemeClr val="bg1">
                      <a:lumMod val="95000"/>
                    </a:schemeClr>
                  </a:solidFill>
                </a:rPr>
                <a:t>2</a:t>
              </a:r>
              <a:endParaRPr lang="en-US" sz="1500" baseline="-25000" dirty="0">
                <a:solidFill>
                  <a:schemeClr val="bg1">
                    <a:lumMod val="95000"/>
                  </a:schemeClr>
                </a:solidFill>
              </a:endParaRPr>
            </a:p>
          </p:txBody>
        </p:sp>
      </p:grpSp>
      <p:sp>
        <p:nvSpPr>
          <p:cNvPr id="25" name="Šipka: dolů 24">
            <a:extLst>
              <a:ext uri="{FF2B5EF4-FFF2-40B4-BE49-F238E27FC236}">
                <a16:creationId xmlns:a16="http://schemas.microsoft.com/office/drawing/2014/main" id="{F2ED0D16-2A48-DB8D-4CE7-A236B23BA88A}"/>
              </a:ext>
            </a:extLst>
          </p:cNvPr>
          <p:cNvSpPr/>
          <p:nvPr/>
        </p:nvSpPr>
        <p:spPr>
          <a:xfrm rot="10390054">
            <a:off x="6221413" y="4414838"/>
            <a:ext cx="134937" cy="366712"/>
          </a:xfrm>
          <a:prstGeom prst="down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 name="Šipka: dolů 23">
            <a:extLst>
              <a:ext uri="{FF2B5EF4-FFF2-40B4-BE49-F238E27FC236}">
                <a16:creationId xmlns:a16="http://schemas.microsoft.com/office/drawing/2014/main" id="{89FFC4BB-DF82-05D2-A8F2-A0D5DAB2F268}"/>
              </a:ext>
            </a:extLst>
          </p:cNvPr>
          <p:cNvSpPr/>
          <p:nvPr/>
        </p:nvSpPr>
        <p:spPr>
          <a:xfrm rot="21336437">
            <a:off x="6002338" y="4445000"/>
            <a:ext cx="146050" cy="36353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4350" name="Picture 2" descr="Vědci pracují na syntetických krvinkách. Žene je nedostatek dárců | Zdraví  | Lidovky.cz">
            <a:extLst>
              <a:ext uri="{FF2B5EF4-FFF2-40B4-BE49-F238E27FC236}">
                <a16:creationId xmlns:a16="http://schemas.microsoft.com/office/drawing/2014/main" id="{8B6AC5EE-699F-8D22-38EF-F11408E4D8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6100" y="2093913"/>
            <a:ext cx="947738"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TextovéPole 34">
            <a:extLst>
              <a:ext uri="{FF2B5EF4-FFF2-40B4-BE49-F238E27FC236}">
                <a16:creationId xmlns:a16="http://schemas.microsoft.com/office/drawing/2014/main" id="{A5068861-A678-1925-B339-68BFF6C61797}"/>
              </a:ext>
            </a:extLst>
          </p:cNvPr>
          <p:cNvSpPr txBox="1"/>
          <p:nvPr/>
        </p:nvSpPr>
        <p:spPr>
          <a:xfrm>
            <a:off x="5657850" y="2127250"/>
            <a:ext cx="617538" cy="276225"/>
          </a:xfrm>
          <a:prstGeom prst="rect">
            <a:avLst/>
          </a:prstGeom>
          <a:noFill/>
        </p:spPr>
        <p:txBody>
          <a:bodyPr>
            <a:spAutoFit/>
          </a:bodyPr>
          <a:lstStyle/>
          <a:p>
            <a:pPr>
              <a:defRPr/>
            </a:pPr>
            <a:r>
              <a:rPr lang="cs-CZ" sz="1200" dirty="0">
                <a:solidFill>
                  <a:schemeClr val="bg1">
                    <a:lumMod val="95000"/>
                  </a:schemeClr>
                </a:solidFill>
              </a:rPr>
              <a:t>CO</a:t>
            </a:r>
            <a:r>
              <a:rPr lang="cs-CZ" sz="1200" baseline="-25000" dirty="0">
                <a:solidFill>
                  <a:schemeClr val="bg1">
                    <a:lumMod val="95000"/>
                  </a:schemeClr>
                </a:solidFill>
              </a:rPr>
              <a:t>2</a:t>
            </a:r>
            <a:endParaRPr lang="en-US" sz="1200" baseline="-25000" dirty="0">
              <a:solidFill>
                <a:schemeClr val="bg1">
                  <a:lumMod val="95000"/>
                </a:schemeClr>
              </a:solidFill>
            </a:endParaRPr>
          </a:p>
        </p:txBody>
      </p:sp>
      <p:sp>
        <p:nvSpPr>
          <p:cNvPr id="36" name="TextovéPole 35">
            <a:extLst>
              <a:ext uri="{FF2B5EF4-FFF2-40B4-BE49-F238E27FC236}">
                <a16:creationId xmlns:a16="http://schemas.microsoft.com/office/drawing/2014/main" id="{29743DA0-7528-DE6A-0DD0-0833FFB64F3F}"/>
              </a:ext>
            </a:extLst>
          </p:cNvPr>
          <p:cNvSpPr txBox="1"/>
          <p:nvPr/>
        </p:nvSpPr>
        <p:spPr>
          <a:xfrm>
            <a:off x="6037263" y="2076450"/>
            <a:ext cx="512762" cy="323850"/>
          </a:xfrm>
          <a:prstGeom prst="rect">
            <a:avLst/>
          </a:prstGeom>
          <a:noFill/>
        </p:spPr>
        <p:txBody>
          <a:bodyPr>
            <a:spAutoFit/>
          </a:bodyPr>
          <a:lstStyle/>
          <a:p>
            <a:pPr>
              <a:defRPr/>
            </a:pPr>
            <a:r>
              <a:rPr lang="cs-CZ" sz="1500" dirty="0">
                <a:solidFill>
                  <a:schemeClr val="bg1">
                    <a:lumMod val="95000"/>
                  </a:schemeClr>
                </a:solidFill>
              </a:rPr>
              <a:t>O</a:t>
            </a:r>
            <a:r>
              <a:rPr lang="cs-CZ" sz="1500" baseline="-25000" dirty="0">
                <a:solidFill>
                  <a:schemeClr val="bg1">
                    <a:lumMod val="95000"/>
                  </a:schemeClr>
                </a:solidFill>
              </a:rPr>
              <a:t>2</a:t>
            </a:r>
            <a:endParaRPr lang="en-US" sz="1500" baseline="-25000" dirty="0">
              <a:solidFill>
                <a:schemeClr val="bg1">
                  <a:lumMod val="95000"/>
                </a:schemeClr>
              </a:solidFill>
            </a:endParaRPr>
          </a:p>
        </p:txBody>
      </p:sp>
      <p:sp>
        <p:nvSpPr>
          <p:cNvPr id="2" name="Šipka: dolů 1">
            <a:extLst>
              <a:ext uri="{FF2B5EF4-FFF2-40B4-BE49-F238E27FC236}">
                <a16:creationId xmlns:a16="http://schemas.microsoft.com/office/drawing/2014/main" id="{6F01AA22-4A7E-FF8D-13BD-1AD591C2FC12}"/>
              </a:ext>
            </a:extLst>
          </p:cNvPr>
          <p:cNvSpPr/>
          <p:nvPr/>
        </p:nvSpPr>
        <p:spPr>
          <a:xfrm rot="1332418">
            <a:off x="6311900" y="1477963"/>
            <a:ext cx="166688" cy="747712"/>
          </a:xfrm>
          <a:prstGeom prst="downArrow">
            <a:avLst>
              <a:gd name="adj1" fmla="val 41288"/>
              <a:gd name="adj2"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 name="Šipka: dolů 22">
            <a:extLst>
              <a:ext uri="{FF2B5EF4-FFF2-40B4-BE49-F238E27FC236}">
                <a16:creationId xmlns:a16="http://schemas.microsoft.com/office/drawing/2014/main" id="{9E528CA4-5469-E4DD-F7BE-885230A7D632}"/>
              </a:ext>
            </a:extLst>
          </p:cNvPr>
          <p:cNvSpPr/>
          <p:nvPr/>
        </p:nvSpPr>
        <p:spPr>
          <a:xfrm rot="10288744">
            <a:off x="5737225" y="1627188"/>
            <a:ext cx="103188" cy="528637"/>
          </a:xfrm>
          <a:prstGeom prst="down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4355" name="Picture 2" descr="Illustration showing the circulatory system.">
            <a:extLst>
              <a:ext uri="{FF2B5EF4-FFF2-40B4-BE49-F238E27FC236}">
                <a16:creationId xmlns:a16="http://schemas.microsoft.com/office/drawing/2014/main" id="{F7A2A721-1261-6D5C-E796-247DA5B3CB8C}"/>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70788" y="2554288"/>
            <a:ext cx="1525587" cy="174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DFE8E8"/>
        </a:solidFill>
        <a:effectLst/>
      </p:bgPr>
    </p:bg>
    <p:spTree>
      <p:nvGrpSpPr>
        <p:cNvPr id="1" name=""/>
        <p:cNvGrpSpPr/>
        <p:nvPr/>
      </p:nvGrpSpPr>
      <p:grpSpPr>
        <a:xfrm>
          <a:off x="0" y="0"/>
          <a:ext cx="0" cy="0"/>
          <a:chOff x="0" y="0"/>
          <a:chExt cx="0" cy="0"/>
        </a:xfrm>
      </p:grpSpPr>
      <p:pic>
        <p:nvPicPr>
          <p:cNvPr id="15362" name="Obrázek 5">
            <a:extLst>
              <a:ext uri="{FF2B5EF4-FFF2-40B4-BE49-F238E27FC236}">
                <a16:creationId xmlns:a16="http://schemas.microsoft.com/office/drawing/2014/main" id="{1804A321-CD68-7F09-7F2A-532ABB92A6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5675" y="862013"/>
            <a:ext cx="3044825"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2" descr="Vědci pracují na syntetických krvinkách. Žene je nedostatek dárců | Zdraví  | Lidovky.cz">
            <a:extLst>
              <a:ext uri="{FF2B5EF4-FFF2-40B4-BE49-F238E27FC236}">
                <a16:creationId xmlns:a16="http://schemas.microsoft.com/office/drawing/2014/main" id="{A40AEA0D-EE15-C614-AFD9-7625D95460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5725" y="2979738"/>
            <a:ext cx="1822450"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Obrázek 3">
            <a:extLst>
              <a:ext uri="{FF2B5EF4-FFF2-40B4-BE49-F238E27FC236}">
                <a16:creationId xmlns:a16="http://schemas.microsoft.com/office/drawing/2014/main" id="{A0E01F16-99F8-BB92-AFA9-62B8ADFC83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4438" y="4478338"/>
            <a:ext cx="1608137"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TextovéPole 16">
            <a:extLst>
              <a:ext uri="{FF2B5EF4-FFF2-40B4-BE49-F238E27FC236}">
                <a16:creationId xmlns:a16="http://schemas.microsoft.com/office/drawing/2014/main" id="{E8A8407D-DAB2-986E-B50F-767C889317C4}"/>
              </a:ext>
            </a:extLst>
          </p:cNvPr>
          <p:cNvSpPr txBox="1">
            <a:spLocks noChangeArrowheads="1"/>
          </p:cNvSpPr>
          <p:nvPr/>
        </p:nvSpPr>
        <p:spPr bwMode="auto">
          <a:xfrm>
            <a:off x="5627688" y="3259138"/>
            <a:ext cx="5476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t>O</a:t>
            </a:r>
            <a:r>
              <a:rPr lang="cs-CZ" altLang="en-US" sz="2400" baseline="-25000"/>
              <a:t>2</a:t>
            </a:r>
            <a:endParaRPr lang="en-US" altLang="en-US" sz="2400" baseline="-25000"/>
          </a:p>
        </p:txBody>
      </p:sp>
      <p:sp>
        <p:nvSpPr>
          <p:cNvPr id="15366" name="TextovéPole 17">
            <a:extLst>
              <a:ext uri="{FF2B5EF4-FFF2-40B4-BE49-F238E27FC236}">
                <a16:creationId xmlns:a16="http://schemas.microsoft.com/office/drawing/2014/main" id="{B5A11FED-29CD-8B83-7CC3-5E0725B3479E}"/>
              </a:ext>
            </a:extLst>
          </p:cNvPr>
          <p:cNvSpPr txBox="1">
            <a:spLocks noChangeArrowheads="1"/>
          </p:cNvSpPr>
          <p:nvPr/>
        </p:nvSpPr>
        <p:spPr bwMode="auto">
          <a:xfrm>
            <a:off x="6216650" y="3287713"/>
            <a:ext cx="682625" cy="41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100"/>
              <a:t>CO</a:t>
            </a:r>
            <a:r>
              <a:rPr lang="cs-CZ" altLang="en-US" sz="2100" baseline="-25000"/>
              <a:t>2</a:t>
            </a:r>
            <a:endParaRPr lang="en-US" altLang="en-US" sz="2100" baseline="-25000"/>
          </a:p>
        </p:txBody>
      </p:sp>
      <p:sp>
        <p:nvSpPr>
          <p:cNvPr id="23" name="Šipka: dolů 22">
            <a:extLst>
              <a:ext uri="{FF2B5EF4-FFF2-40B4-BE49-F238E27FC236}">
                <a16:creationId xmlns:a16="http://schemas.microsoft.com/office/drawing/2014/main" id="{03E9417B-099A-50DB-BD32-6855AA971759}"/>
              </a:ext>
            </a:extLst>
          </p:cNvPr>
          <p:cNvSpPr/>
          <p:nvPr/>
        </p:nvSpPr>
        <p:spPr>
          <a:xfrm rot="11093103" flipH="1">
            <a:off x="6221413" y="3698875"/>
            <a:ext cx="252412" cy="1073150"/>
          </a:xfrm>
          <a:prstGeom prst="down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5368" name="Picture 2" descr="Illustration showing the circulatory system.">
            <a:extLst>
              <a:ext uri="{FF2B5EF4-FFF2-40B4-BE49-F238E27FC236}">
                <a16:creationId xmlns:a16="http://schemas.microsoft.com/office/drawing/2014/main" id="{536FEF53-B8EF-D857-8893-152D1D3DAC04}"/>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70788" y="2554288"/>
            <a:ext cx="1525587" cy="174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Šipka: dolů 1">
            <a:extLst>
              <a:ext uri="{FF2B5EF4-FFF2-40B4-BE49-F238E27FC236}">
                <a16:creationId xmlns:a16="http://schemas.microsoft.com/office/drawing/2014/main" id="{794B922E-D213-ADD6-66EC-2D9F4D16D66A}"/>
              </a:ext>
            </a:extLst>
          </p:cNvPr>
          <p:cNvSpPr/>
          <p:nvPr/>
        </p:nvSpPr>
        <p:spPr>
          <a:xfrm rot="21140272" flipH="1">
            <a:off x="5864225" y="3767138"/>
            <a:ext cx="303213" cy="1071562"/>
          </a:xfrm>
          <a:prstGeom prst="downArrow">
            <a:avLst>
              <a:gd name="adj1" fmla="val 41288"/>
              <a:gd name="adj2"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370" name="TextovéPole 6">
            <a:extLst>
              <a:ext uri="{FF2B5EF4-FFF2-40B4-BE49-F238E27FC236}">
                <a16:creationId xmlns:a16="http://schemas.microsoft.com/office/drawing/2014/main" id="{F46C75FD-2BD9-57E8-41F9-F7B048CB4BB2}"/>
              </a:ext>
            </a:extLst>
          </p:cNvPr>
          <p:cNvSpPr txBox="1">
            <a:spLocks noChangeArrowheads="1"/>
          </p:cNvSpPr>
          <p:nvPr/>
        </p:nvSpPr>
        <p:spPr bwMode="auto">
          <a:xfrm>
            <a:off x="7815263" y="4303713"/>
            <a:ext cx="164179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dirty="0" err="1"/>
              <a:t>Circulation</a:t>
            </a:r>
            <a:endParaRPr lang="en-US" altLang="en-US" sz="2400" dirty="0"/>
          </a:p>
        </p:txBody>
      </p:sp>
      <p:sp>
        <p:nvSpPr>
          <p:cNvPr id="15371" name="TextovéPole 25">
            <a:extLst>
              <a:ext uri="{FF2B5EF4-FFF2-40B4-BE49-F238E27FC236}">
                <a16:creationId xmlns:a16="http://schemas.microsoft.com/office/drawing/2014/main" id="{3CC2E949-24BC-106D-24BB-2CB7CB614B22}"/>
              </a:ext>
            </a:extLst>
          </p:cNvPr>
          <p:cNvSpPr txBox="1">
            <a:spLocks noChangeArrowheads="1"/>
          </p:cNvSpPr>
          <p:nvPr/>
        </p:nvSpPr>
        <p:spPr bwMode="auto">
          <a:xfrm>
            <a:off x="5616575" y="2857500"/>
            <a:ext cx="17443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dirty="0" err="1"/>
              <a:t>Respiration</a:t>
            </a:r>
            <a:endParaRPr lang="en-US" altLang="en-US" sz="2400" dirty="0"/>
          </a:p>
        </p:txBody>
      </p:sp>
      <p:sp>
        <p:nvSpPr>
          <p:cNvPr id="15372" name="TextovéPole 26">
            <a:extLst>
              <a:ext uri="{FF2B5EF4-FFF2-40B4-BE49-F238E27FC236}">
                <a16:creationId xmlns:a16="http://schemas.microsoft.com/office/drawing/2014/main" id="{76CF3C3E-77FB-3C48-D788-57E165423DAB}"/>
              </a:ext>
            </a:extLst>
          </p:cNvPr>
          <p:cNvSpPr txBox="1">
            <a:spLocks noChangeArrowheads="1"/>
          </p:cNvSpPr>
          <p:nvPr/>
        </p:nvSpPr>
        <p:spPr bwMode="auto">
          <a:xfrm>
            <a:off x="2757488" y="4168775"/>
            <a:ext cx="196720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dirty="0" err="1"/>
              <a:t>Hemopoiesis</a:t>
            </a:r>
            <a:endParaRPr lang="en-US" altLang="en-US" sz="24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DFE8E8"/>
        </a:solidFill>
        <a:effectLst/>
      </p:bgPr>
    </p:bg>
    <p:spTree>
      <p:nvGrpSpPr>
        <p:cNvPr id="1" name=""/>
        <p:cNvGrpSpPr/>
        <p:nvPr/>
      </p:nvGrpSpPr>
      <p:grpSpPr>
        <a:xfrm>
          <a:off x="0" y="0"/>
          <a:ext cx="0" cy="0"/>
          <a:chOff x="0" y="0"/>
          <a:chExt cx="0" cy="0"/>
        </a:xfrm>
      </p:grpSpPr>
      <p:sp>
        <p:nvSpPr>
          <p:cNvPr id="16386" name="Nadpis 1">
            <a:extLst>
              <a:ext uri="{FF2B5EF4-FFF2-40B4-BE49-F238E27FC236}">
                <a16:creationId xmlns:a16="http://schemas.microsoft.com/office/drawing/2014/main" id="{7521B5E4-699D-034C-23DA-22A0EF6A13A2}"/>
              </a:ext>
            </a:extLst>
          </p:cNvPr>
          <p:cNvSpPr>
            <a:spLocks noGrp="1"/>
          </p:cNvSpPr>
          <p:nvPr>
            <p:ph type="title"/>
          </p:nvPr>
        </p:nvSpPr>
        <p:spPr/>
        <p:txBody>
          <a:bodyPr/>
          <a:lstStyle/>
          <a:p>
            <a:pPr algn="ctr" eaLnBrk="1" hangingPunct="1"/>
            <a:r>
              <a:rPr lang="en-US" altLang="en-US" dirty="0"/>
              <a:t>Three players for oxygen delivery to tissues (and CO</a:t>
            </a:r>
            <a:r>
              <a:rPr lang="en-US" altLang="en-US" baseline="-25000" dirty="0"/>
              <a:t>2</a:t>
            </a:r>
            <a:r>
              <a:rPr lang="en-US" altLang="en-US" dirty="0"/>
              <a:t> removal from the body)</a:t>
            </a:r>
          </a:p>
        </p:txBody>
      </p:sp>
      <p:pic>
        <p:nvPicPr>
          <p:cNvPr id="16387" name="Zástupný obsah 3">
            <a:extLst>
              <a:ext uri="{FF2B5EF4-FFF2-40B4-BE49-F238E27FC236}">
                <a16:creationId xmlns:a16="http://schemas.microsoft.com/office/drawing/2014/main" id="{D322535E-1CFF-FBB5-8FCE-B054C8DC91DD}"/>
              </a:ext>
            </a:extLst>
          </p:cNvPr>
          <p:cNvPicPr>
            <a:picLocks noGrp="1" noChangeAspect="1" noChangeArrowheads="1"/>
          </p:cNvPicPr>
          <p:nvPr>
            <p:ph idx="1"/>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3744913" y="2303463"/>
            <a:ext cx="3741737" cy="3308350"/>
          </a:xfr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DEE7E5"/>
        </a:solidFill>
        <a:effectLst/>
      </p:bgPr>
    </p:bg>
    <p:spTree>
      <p:nvGrpSpPr>
        <p:cNvPr id="1" name=""/>
        <p:cNvGrpSpPr/>
        <p:nvPr/>
      </p:nvGrpSpPr>
      <p:grpSpPr>
        <a:xfrm>
          <a:off x="0" y="0"/>
          <a:ext cx="0" cy="0"/>
          <a:chOff x="0" y="0"/>
          <a:chExt cx="0" cy="0"/>
        </a:xfrm>
      </p:grpSpPr>
      <p:grpSp>
        <p:nvGrpSpPr>
          <p:cNvPr id="2" name="Group 388">
            <a:extLst>
              <a:ext uri="{FF2B5EF4-FFF2-40B4-BE49-F238E27FC236}">
                <a16:creationId xmlns:a16="http://schemas.microsoft.com/office/drawing/2014/main" id="{C6D32EA5-1300-4F25-8FB4-CE564597F8F6}"/>
              </a:ext>
            </a:extLst>
          </p:cNvPr>
          <p:cNvGrpSpPr>
            <a:grpSpLocks/>
          </p:cNvGrpSpPr>
          <p:nvPr/>
        </p:nvGrpSpPr>
        <p:grpSpPr bwMode="auto">
          <a:xfrm>
            <a:off x="6169026" y="404813"/>
            <a:ext cx="3382963" cy="2671762"/>
            <a:chOff x="2926" y="255"/>
            <a:chExt cx="2131" cy="1683"/>
          </a:xfrm>
        </p:grpSpPr>
        <p:pic>
          <p:nvPicPr>
            <p:cNvPr id="40316" name="Picture 379">
              <a:extLst>
                <a:ext uri="{FF2B5EF4-FFF2-40B4-BE49-F238E27FC236}">
                  <a16:creationId xmlns:a16="http://schemas.microsoft.com/office/drawing/2014/main" id="{A5B34409-BC4A-4CA1-A5DA-F847D1AA1C29}"/>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87" y="754"/>
              <a:ext cx="770" cy="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317" name="Text Box 380">
              <a:extLst>
                <a:ext uri="{FF2B5EF4-FFF2-40B4-BE49-F238E27FC236}">
                  <a16:creationId xmlns:a16="http://schemas.microsoft.com/office/drawing/2014/main" id="{9876AF26-10BD-4050-88D7-ECD843D44E6A}"/>
                </a:ext>
              </a:extLst>
            </p:cNvPr>
            <p:cNvSpPr txBox="1">
              <a:spLocks noChangeArrowheads="1"/>
            </p:cNvSpPr>
            <p:nvPr/>
          </p:nvSpPr>
          <p:spPr bwMode="auto">
            <a:xfrm>
              <a:off x="4605" y="1249"/>
              <a:ext cx="38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pO2</a:t>
              </a:r>
            </a:p>
          </p:txBody>
        </p:sp>
        <p:sp>
          <p:nvSpPr>
            <p:cNvPr id="40318" name="Text Box 381">
              <a:extLst>
                <a:ext uri="{FF2B5EF4-FFF2-40B4-BE49-F238E27FC236}">
                  <a16:creationId xmlns:a16="http://schemas.microsoft.com/office/drawing/2014/main" id="{FA7D37BF-D8A7-4CF0-974F-4068B9F8F51D}"/>
                </a:ext>
              </a:extLst>
            </p:cNvPr>
            <p:cNvSpPr txBox="1">
              <a:spLocks noChangeArrowheads="1"/>
            </p:cNvSpPr>
            <p:nvPr/>
          </p:nvSpPr>
          <p:spPr bwMode="auto">
            <a:xfrm>
              <a:off x="4423" y="1707"/>
              <a:ext cx="60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a:t>kidneys</a:t>
              </a:r>
              <a:endParaRPr lang="cs-CZ" altLang="cs-CZ" sz="1800"/>
            </a:p>
          </p:txBody>
        </p:sp>
        <p:sp>
          <p:nvSpPr>
            <p:cNvPr id="40319" name="Text Box 382">
              <a:extLst>
                <a:ext uri="{FF2B5EF4-FFF2-40B4-BE49-F238E27FC236}">
                  <a16:creationId xmlns:a16="http://schemas.microsoft.com/office/drawing/2014/main" id="{AED01976-1891-4A01-8F64-226E4AC09994}"/>
                </a:ext>
              </a:extLst>
            </p:cNvPr>
            <p:cNvSpPr txBox="1">
              <a:spLocks noChangeArrowheads="1"/>
            </p:cNvSpPr>
            <p:nvPr/>
          </p:nvSpPr>
          <p:spPr bwMode="auto">
            <a:xfrm>
              <a:off x="3788" y="527"/>
              <a:ext cx="95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a:t>erythropoetin</a:t>
              </a:r>
              <a:endParaRPr lang="cs-CZ" altLang="cs-CZ" sz="1800"/>
            </a:p>
          </p:txBody>
        </p:sp>
        <p:sp>
          <p:nvSpPr>
            <p:cNvPr id="40320" name="Text Box 383">
              <a:extLst>
                <a:ext uri="{FF2B5EF4-FFF2-40B4-BE49-F238E27FC236}">
                  <a16:creationId xmlns:a16="http://schemas.microsoft.com/office/drawing/2014/main" id="{2F94327C-0798-4335-B586-8D01BB38FCA6}"/>
                </a:ext>
              </a:extLst>
            </p:cNvPr>
            <p:cNvSpPr txBox="1">
              <a:spLocks noChangeArrowheads="1"/>
            </p:cNvSpPr>
            <p:nvPr/>
          </p:nvSpPr>
          <p:spPr bwMode="auto">
            <a:xfrm>
              <a:off x="2926" y="255"/>
              <a:ext cx="97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a:t>Bone marrow</a:t>
              </a:r>
              <a:endParaRPr lang="cs-CZ" altLang="cs-CZ" sz="1800"/>
            </a:p>
          </p:txBody>
        </p:sp>
        <p:sp>
          <p:nvSpPr>
            <p:cNvPr id="40321" name="AutoShape 385">
              <a:extLst>
                <a:ext uri="{FF2B5EF4-FFF2-40B4-BE49-F238E27FC236}">
                  <a16:creationId xmlns:a16="http://schemas.microsoft.com/office/drawing/2014/main" id="{86FFF93A-4DF7-42D5-9698-8904DADDAAF7}"/>
                </a:ext>
              </a:extLst>
            </p:cNvPr>
            <p:cNvSpPr>
              <a:spLocks noChangeArrowheads="1"/>
            </p:cNvSpPr>
            <p:nvPr/>
          </p:nvSpPr>
          <p:spPr bwMode="auto">
            <a:xfrm>
              <a:off x="3062" y="482"/>
              <a:ext cx="589" cy="1089"/>
            </a:xfrm>
            <a:prstGeom prst="downArrow">
              <a:avLst>
                <a:gd name="adj1" fmla="val 50000"/>
                <a:gd name="adj2" fmla="val 46222"/>
              </a:avLst>
            </a:prstGeom>
            <a:solidFill>
              <a:schemeClr val="accent1"/>
            </a:solidFill>
            <a:ln w="9525">
              <a:solidFill>
                <a:schemeClr val="tx1"/>
              </a:solidFill>
              <a:miter lim="800000"/>
              <a:headEnd/>
              <a:tailEnd/>
            </a:ln>
          </p:spPr>
          <p:txBody>
            <a:bodyPr vert="eaVert"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cs-CZ" sz="1800"/>
                <a:t>erythropoesis</a:t>
              </a:r>
              <a:endParaRPr lang="cs-CZ" altLang="cs-CZ" sz="1800"/>
            </a:p>
          </p:txBody>
        </p:sp>
        <p:sp>
          <p:nvSpPr>
            <p:cNvPr id="40322" name="Line 386">
              <a:extLst>
                <a:ext uri="{FF2B5EF4-FFF2-40B4-BE49-F238E27FC236}">
                  <a16:creationId xmlns:a16="http://schemas.microsoft.com/office/drawing/2014/main" id="{09B16892-9103-4750-997D-F11EA700D7CB}"/>
                </a:ext>
              </a:extLst>
            </p:cNvPr>
            <p:cNvSpPr>
              <a:spLocks noChangeShapeType="1"/>
            </p:cNvSpPr>
            <p:nvPr/>
          </p:nvSpPr>
          <p:spPr bwMode="auto">
            <a:xfrm flipH="1" flipV="1">
              <a:off x="4287" y="754"/>
              <a:ext cx="454" cy="54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0323" name="Line 387">
              <a:extLst>
                <a:ext uri="{FF2B5EF4-FFF2-40B4-BE49-F238E27FC236}">
                  <a16:creationId xmlns:a16="http://schemas.microsoft.com/office/drawing/2014/main" id="{3E4A9169-0764-45A7-82BC-4AAD5E14921B}"/>
                </a:ext>
              </a:extLst>
            </p:cNvPr>
            <p:cNvSpPr>
              <a:spLocks noChangeShapeType="1"/>
            </p:cNvSpPr>
            <p:nvPr/>
          </p:nvSpPr>
          <p:spPr bwMode="auto">
            <a:xfrm flipH="1">
              <a:off x="3516" y="709"/>
              <a:ext cx="318" cy="13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3" name="Group 2">
            <a:extLst>
              <a:ext uri="{FF2B5EF4-FFF2-40B4-BE49-F238E27FC236}">
                <a16:creationId xmlns:a16="http://schemas.microsoft.com/office/drawing/2014/main" id="{EEF57673-7AEC-4AB4-9009-BF97BB09EDEF}"/>
              </a:ext>
            </a:extLst>
          </p:cNvPr>
          <p:cNvGrpSpPr>
            <a:grpSpLocks/>
          </p:cNvGrpSpPr>
          <p:nvPr/>
        </p:nvGrpSpPr>
        <p:grpSpPr bwMode="auto">
          <a:xfrm>
            <a:off x="3143250" y="2100264"/>
            <a:ext cx="2952750" cy="1616075"/>
            <a:chOff x="1739" y="1340"/>
            <a:chExt cx="901" cy="837"/>
          </a:xfrm>
        </p:grpSpPr>
        <p:grpSp>
          <p:nvGrpSpPr>
            <p:cNvPr id="40158" name="Group 3">
              <a:extLst>
                <a:ext uri="{FF2B5EF4-FFF2-40B4-BE49-F238E27FC236}">
                  <a16:creationId xmlns:a16="http://schemas.microsoft.com/office/drawing/2014/main" id="{A026EEB7-5171-4AAC-AB16-52C52FB237ED}"/>
                </a:ext>
              </a:extLst>
            </p:cNvPr>
            <p:cNvGrpSpPr>
              <a:grpSpLocks/>
            </p:cNvGrpSpPr>
            <p:nvPr/>
          </p:nvGrpSpPr>
          <p:grpSpPr bwMode="auto">
            <a:xfrm>
              <a:off x="1739" y="1340"/>
              <a:ext cx="901" cy="837"/>
              <a:chOff x="1739" y="1340"/>
              <a:chExt cx="901" cy="837"/>
            </a:xfrm>
          </p:grpSpPr>
          <p:sp>
            <p:nvSpPr>
              <p:cNvPr id="40312" name="Freeform 4">
                <a:extLst>
                  <a:ext uri="{FF2B5EF4-FFF2-40B4-BE49-F238E27FC236}">
                    <a16:creationId xmlns:a16="http://schemas.microsoft.com/office/drawing/2014/main" id="{861961E0-8E51-49B7-B35A-3A23DE42399E}"/>
                  </a:ext>
                </a:extLst>
              </p:cNvPr>
              <p:cNvSpPr>
                <a:spLocks/>
              </p:cNvSpPr>
              <p:nvPr/>
            </p:nvSpPr>
            <p:spPr bwMode="auto">
              <a:xfrm>
                <a:off x="2199" y="1341"/>
                <a:ext cx="441" cy="498"/>
              </a:xfrm>
              <a:custGeom>
                <a:avLst/>
                <a:gdLst>
                  <a:gd name="T0" fmla="*/ 0 w 1323"/>
                  <a:gd name="T1" fmla="*/ 0 h 1496"/>
                  <a:gd name="T2" fmla="*/ 0 w 1323"/>
                  <a:gd name="T3" fmla="*/ 0 h 1496"/>
                  <a:gd name="T4" fmla="*/ 0 w 1323"/>
                  <a:gd name="T5" fmla="*/ 0 h 1496"/>
                  <a:gd name="T6" fmla="*/ 0 w 1323"/>
                  <a:gd name="T7" fmla="*/ 0 h 1496"/>
                  <a:gd name="T8" fmla="*/ 0 w 1323"/>
                  <a:gd name="T9" fmla="*/ 0 h 1496"/>
                  <a:gd name="T10" fmla="*/ 0 w 1323"/>
                  <a:gd name="T11" fmla="*/ 0 h 1496"/>
                  <a:gd name="T12" fmla="*/ 0 w 1323"/>
                  <a:gd name="T13" fmla="*/ 0 h 1496"/>
                  <a:gd name="T14" fmla="*/ 0 w 1323"/>
                  <a:gd name="T15" fmla="*/ 0 h 1496"/>
                  <a:gd name="T16" fmla="*/ 0 w 1323"/>
                  <a:gd name="T17" fmla="*/ 0 h 1496"/>
                  <a:gd name="T18" fmla="*/ 0 w 1323"/>
                  <a:gd name="T19" fmla="*/ 0 h 1496"/>
                  <a:gd name="T20" fmla="*/ 0 w 1323"/>
                  <a:gd name="T21" fmla="*/ 0 h 1496"/>
                  <a:gd name="T22" fmla="*/ 0 w 1323"/>
                  <a:gd name="T23" fmla="*/ 0 h 1496"/>
                  <a:gd name="T24" fmla="*/ 0 w 1323"/>
                  <a:gd name="T25" fmla="*/ 0 h 1496"/>
                  <a:gd name="T26" fmla="*/ 0 w 1323"/>
                  <a:gd name="T27" fmla="*/ 0 h 1496"/>
                  <a:gd name="T28" fmla="*/ 0 w 1323"/>
                  <a:gd name="T29" fmla="*/ 0 h 1496"/>
                  <a:gd name="T30" fmla="*/ 0 w 1323"/>
                  <a:gd name="T31" fmla="*/ 0 h 1496"/>
                  <a:gd name="T32" fmla="*/ 0 w 1323"/>
                  <a:gd name="T33" fmla="*/ 0 h 1496"/>
                  <a:gd name="T34" fmla="*/ 0 w 1323"/>
                  <a:gd name="T35" fmla="*/ 0 h 1496"/>
                  <a:gd name="T36" fmla="*/ 0 w 1323"/>
                  <a:gd name="T37" fmla="*/ 0 h 1496"/>
                  <a:gd name="T38" fmla="*/ 0 w 1323"/>
                  <a:gd name="T39" fmla="*/ 0 h 1496"/>
                  <a:gd name="T40" fmla="*/ 0 w 1323"/>
                  <a:gd name="T41" fmla="*/ 0 h 1496"/>
                  <a:gd name="T42" fmla="*/ 0 w 1323"/>
                  <a:gd name="T43" fmla="*/ 0 h 1496"/>
                  <a:gd name="T44" fmla="*/ 0 w 1323"/>
                  <a:gd name="T45" fmla="*/ 0 h 1496"/>
                  <a:gd name="T46" fmla="*/ 0 w 1323"/>
                  <a:gd name="T47" fmla="*/ 0 h 1496"/>
                  <a:gd name="T48" fmla="*/ 0 w 1323"/>
                  <a:gd name="T49" fmla="*/ 0 h 1496"/>
                  <a:gd name="T50" fmla="*/ 0 w 1323"/>
                  <a:gd name="T51" fmla="*/ 0 h 1496"/>
                  <a:gd name="T52" fmla="*/ 0 w 1323"/>
                  <a:gd name="T53" fmla="*/ 0 h 1496"/>
                  <a:gd name="T54" fmla="*/ 0 w 1323"/>
                  <a:gd name="T55" fmla="*/ 0 h 1496"/>
                  <a:gd name="T56" fmla="*/ 0 w 1323"/>
                  <a:gd name="T57" fmla="*/ 0 h 1496"/>
                  <a:gd name="T58" fmla="*/ 0 w 1323"/>
                  <a:gd name="T59" fmla="*/ 0 h 1496"/>
                  <a:gd name="T60" fmla="*/ 0 w 1323"/>
                  <a:gd name="T61" fmla="*/ 0 h 1496"/>
                  <a:gd name="T62" fmla="*/ 0 w 1323"/>
                  <a:gd name="T63" fmla="*/ 0 h 1496"/>
                  <a:gd name="T64" fmla="*/ 0 w 1323"/>
                  <a:gd name="T65" fmla="*/ 0 h 1496"/>
                  <a:gd name="T66" fmla="*/ 0 w 1323"/>
                  <a:gd name="T67" fmla="*/ 0 h 1496"/>
                  <a:gd name="T68" fmla="*/ 0 w 1323"/>
                  <a:gd name="T69" fmla="*/ 0 h 1496"/>
                  <a:gd name="T70" fmla="*/ 0 w 1323"/>
                  <a:gd name="T71" fmla="*/ 0 h 1496"/>
                  <a:gd name="T72" fmla="*/ 0 w 1323"/>
                  <a:gd name="T73" fmla="*/ 0 h 1496"/>
                  <a:gd name="T74" fmla="*/ 0 w 1323"/>
                  <a:gd name="T75" fmla="*/ 0 h 1496"/>
                  <a:gd name="T76" fmla="*/ 0 w 1323"/>
                  <a:gd name="T77" fmla="*/ 0 h 1496"/>
                  <a:gd name="T78" fmla="*/ 0 w 1323"/>
                  <a:gd name="T79" fmla="*/ 0 h 1496"/>
                  <a:gd name="T80" fmla="*/ 0 w 1323"/>
                  <a:gd name="T81" fmla="*/ 0 h 1496"/>
                  <a:gd name="T82" fmla="*/ 0 w 1323"/>
                  <a:gd name="T83" fmla="*/ 0 h 1496"/>
                  <a:gd name="T84" fmla="*/ 0 w 1323"/>
                  <a:gd name="T85" fmla="*/ 0 h 149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323"/>
                  <a:gd name="T130" fmla="*/ 0 h 1496"/>
                  <a:gd name="T131" fmla="*/ 1323 w 1323"/>
                  <a:gd name="T132" fmla="*/ 1496 h 149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323" h="1496">
                    <a:moveTo>
                      <a:pt x="326" y="1496"/>
                    </a:moveTo>
                    <a:lnTo>
                      <a:pt x="483" y="1493"/>
                    </a:lnTo>
                    <a:lnTo>
                      <a:pt x="537" y="1487"/>
                    </a:lnTo>
                    <a:lnTo>
                      <a:pt x="603" y="1476"/>
                    </a:lnTo>
                    <a:lnTo>
                      <a:pt x="653" y="1467"/>
                    </a:lnTo>
                    <a:lnTo>
                      <a:pt x="702" y="1455"/>
                    </a:lnTo>
                    <a:lnTo>
                      <a:pt x="752" y="1439"/>
                    </a:lnTo>
                    <a:lnTo>
                      <a:pt x="796" y="1423"/>
                    </a:lnTo>
                    <a:lnTo>
                      <a:pt x="850" y="1401"/>
                    </a:lnTo>
                    <a:lnTo>
                      <a:pt x="915" y="1371"/>
                    </a:lnTo>
                    <a:lnTo>
                      <a:pt x="965" y="1343"/>
                    </a:lnTo>
                    <a:lnTo>
                      <a:pt x="1014" y="1312"/>
                    </a:lnTo>
                    <a:lnTo>
                      <a:pt x="1047" y="1286"/>
                    </a:lnTo>
                    <a:lnTo>
                      <a:pt x="1086" y="1256"/>
                    </a:lnTo>
                    <a:lnTo>
                      <a:pt x="1113" y="1232"/>
                    </a:lnTo>
                    <a:lnTo>
                      <a:pt x="1143" y="1199"/>
                    </a:lnTo>
                    <a:lnTo>
                      <a:pt x="1170" y="1169"/>
                    </a:lnTo>
                    <a:lnTo>
                      <a:pt x="1196" y="1135"/>
                    </a:lnTo>
                    <a:lnTo>
                      <a:pt x="1217" y="1108"/>
                    </a:lnTo>
                    <a:lnTo>
                      <a:pt x="1242" y="1070"/>
                    </a:lnTo>
                    <a:lnTo>
                      <a:pt x="1267" y="1029"/>
                    </a:lnTo>
                    <a:lnTo>
                      <a:pt x="1283" y="987"/>
                    </a:lnTo>
                    <a:lnTo>
                      <a:pt x="1297" y="952"/>
                    </a:lnTo>
                    <a:lnTo>
                      <a:pt x="1309" y="910"/>
                    </a:lnTo>
                    <a:lnTo>
                      <a:pt x="1319" y="867"/>
                    </a:lnTo>
                    <a:lnTo>
                      <a:pt x="1323" y="809"/>
                    </a:lnTo>
                    <a:lnTo>
                      <a:pt x="1320" y="761"/>
                    </a:lnTo>
                    <a:lnTo>
                      <a:pt x="1313" y="721"/>
                    </a:lnTo>
                    <a:lnTo>
                      <a:pt x="1306" y="680"/>
                    </a:lnTo>
                    <a:lnTo>
                      <a:pt x="1291" y="635"/>
                    </a:lnTo>
                    <a:lnTo>
                      <a:pt x="1278" y="598"/>
                    </a:lnTo>
                    <a:lnTo>
                      <a:pt x="1260" y="563"/>
                    </a:lnTo>
                    <a:lnTo>
                      <a:pt x="1233" y="519"/>
                    </a:lnTo>
                    <a:lnTo>
                      <a:pt x="1200" y="469"/>
                    </a:lnTo>
                    <a:lnTo>
                      <a:pt x="1165" y="429"/>
                    </a:lnTo>
                    <a:lnTo>
                      <a:pt x="1136" y="395"/>
                    </a:lnTo>
                    <a:lnTo>
                      <a:pt x="1100" y="362"/>
                    </a:lnTo>
                    <a:lnTo>
                      <a:pt x="1064" y="335"/>
                    </a:lnTo>
                    <a:lnTo>
                      <a:pt x="1023" y="305"/>
                    </a:lnTo>
                    <a:lnTo>
                      <a:pt x="970" y="268"/>
                    </a:lnTo>
                    <a:lnTo>
                      <a:pt x="920" y="241"/>
                    </a:lnTo>
                    <a:lnTo>
                      <a:pt x="863" y="211"/>
                    </a:lnTo>
                    <a:lnTo>
                      <a:pt x="746" y="168"/>
                    </a:lnTo>
                    <a:lnTo>
                      <a:pt x="651" y="141"/>
                    </a:lnTo>
                    <a:lnTo>
                      <a:pt x="547" y="121"/>
                    </a:lnTo>
                    <a:lnTo>
                      <a:pt x="463" y="111"/>
                    </a:lnTo>
                    <a:lnTo>
                      <a:pt x="356" y="105"/>
                    </a:lnTo>
                    <a:lnTo>
                      <a:pt x="356" y="0"/>
                    </a:lnTo>
                    <a:lnTo>
                      <a:pt x="0" y="238"/>
                    </a:lnTo>
                    <a:lnTo>
                      <a:pt x="361" y="479"/>
                    </a:lnTo>
                    <a:lnTo>
                      <a:pt x="360" y="372"/>
                    </a:lnTo>
                    <a:lnTo>
                      <a:pt x="467" y="379"/>
                    </a:lnTo>
                    <a:lnTo>
                      <a:pt x="547" y="392"/>
                    </a:lnTo>
                    <a:lnTo>
                      <a:pt x="630" y="412"/>
                    </a:lnTo>
                    <a:lnTo>
                      <a:pt x="746" y="456"/>
                    </a:lnTo>
                    <a:lnTo>
                      <a:pt x="801" y="485"/>
                    </a:lnTo>
                    <a:lnTo>
                      <a:pt x="853" y="516"/>
                    </a:lnTo>
                    <a:lnTo>
                      <a:pt x="897" y="552"/>
                    </a:lnTo>
                    <a:lnTo>
                      <a:pt x="940" y="587"/>
                    </a:lnTo>
                    <a:lnTo>
                      <a:pt x="975" y="620"/>
                    </a:lnTo>
                    <a:lnTo>
                      <a:pt x="1004" y="656"/>
                    </a:lnTo>
                    <a:lnTo>
                      <a:pt x="1036" y="700"/>
                    </a:lnTo>
                    <a:lnTo>
                      <a:pt x="1064" y="750"/>
                    </a:lnTo>
                    <a:lnTo>
                      <a:pt x="1084" y="797"/>
                    </a:lnTo>
                    <a:lnTo>
                      <a:pt x="1094" y="841"/>
                    </a:lnTo>
                    <a:lnTo>
                      <a:pt x="1104" y="894"/>
                    </a:lnTo>
                    <a:lnTo>
                      <a:pt x="1105" y="946"/>
                    </a:lnTo>
                    <a:lnTo>
                      <a:pt x="1103" y="982"/>
                    </a:lnTo>
                    <a:lnTo>
                      <a:pt x="1097" y="1020"/>
                    </a:lnTo>
                    <a:lnTo>
                      <a:pt x="1084" y="1065"/>
                    </a:lnTo>
                    <a:lnTo>
                      <a:pt x="1067" y="1108"/>
                    </a:lnTo>
                    <a:lnTo>
                      <a:pt x="1047" y="1150"/>
                    </a:lnTo>
                    <a:lnTo>
                      <a:pt x="1020" y="1190"/>
                    </a:lnTo>
                    <a:lnTo>
                      <a:pt x="973" y="1249"/>
                    </a:lnTo>
                    <a:lnTo>
                      <a:pt x="932" y="1288"/>
                    </a:lnTo>
                    <a:lnTo>
                      <a:pt x="880" y="1330"/>
                    </a:lnTo>
                    <a:lnTo>
                      <a:pt x="827" y="1366"/>
                    </a:lnTo>
                    <a:lnTo>
                      <a:pt x="786" y="1389"/>
                    </a:lnTo>
                    <a:lnTo>
                      <a:pt x="739" y="1413"/>
                    </a:lnTo>
                    <a:lnTo>
                      <a:pt x="693" y="1430"/>
                    </a:lnTo>
                    <a:lnTo>
                      <a:pt x="656" y="1444"/>
                    </a:lnTo>
                    <a:lnTo>
                      <a:pt x="620" y="1456"/>
                    </a:lnTo>
                    <a:lnTo>
                      <a:pt x="574" y="1465"/>
                    </a:lnTo>
                    <a:lnTo>
                      <a:pt x="531" y="1472"/>
                    </a:lnTo>
                    <a:lnTo>
                      <a:pt x="473" y="1482"/>
                    </a:lnTo>
                    <a:lnTo>
                      <a:pt x="326" y="1496"/>
                    </a:lnTo>
                    <a:close/>
                  </a:path>
                </a:pathLst>
              </a:custGeom>
              <a:solidFill>
                <a:srgbClr val="000080"/>
              </a:solidFill>
              <a:ln w="4763">
                <a:solidFill>
                  <a:srgbClr val="000000"/>
                </a:solidFill>
                <a:round/>
                <a:headEnd/>
                <a:tailEnd/>
              </a:ln>
            </p:spPr>
            <p:txBody>
              <a:bodyPr/>
              <a:lstStyle/>
              <a:p>
                <a:endParaRPr lang="en-US"/>
              </a:p>
            </p:txBody>
          </p:sp>
          <p:sp>
            <p:nvSpPr>
              <p:cNvPr id="40313" name="Freeform 5">
                <a:extLst>
                  <a:ext uri="{FF2B5EF4-FFF2-40B4-BE49-F238E27FC236}">
                    <a16:creationId xmlns:a16="http://schemas.microsoft.com/office/drawing/2014/main" id="{8122EE07-ECAE-4E90-8832-FE3AB38FFE73}"/>
                  </a:ext>
                </a:extLst>
              </p:cNvPr>
              <p:cNvSpPr>
                <a:spLocks/>
              </p:cNvSpPr>
              <p:nvPr/>
            </p:nvSpPr>
            <p:spPr bwMode="auto">
              <a:xfrm>
                <a:off x="2199" y="1672"/>
                <a:ext cx="441" cy="499"/>
              </a:xfrm>
              <a:custGeom>
                <a:avLst/>
                <a:gdLst>
                  <a:gd name="T0" fmla="*/ 0 w 1323"/>
                  <a:gd name="T1" fmla="*/ 0 h 1496"/>
                  <a:gd name="T2" fmla="*/ 0 w 1323"/>
                  <a:gd name="T3" fmla="*/ 0 h 1496"/>
                  <a:gd name="T4" fmla="*/ 0 w 1323"/>
                  <a:gd name="T5" fmla="*/ 0 h 1496"/>
                  <a:gd name="T6" fmla="*/ 0 w 1323"/>
                  <a:gd name="T7" fmla="*/ 0 h 1496"/>
                  <a:gd name="T8" fmla="*/ 0 w 1323"/>
                  <a:gd name="T9" fmla="*/ 0 h 1496"/>
                  <a:gd name="T10" fmla="*/ 0 w 1323"/>
                  <a:gd name="T11" fmla="*/ 0 h 1496"/>
                  <a:gd name="T12" fmla="*/ 0 w 1323"/>
                  <a:gd name="T13" fmla="*/ 0 h 1496"/>
                  <a:gd name="T14" fmla="*/ 0 w 1323"/>
                  <a:gd name="T15" fmla="*/ 0 h 1496"/>
                  <a:gd name="T16" fmla="*/ 0 w 1323"/>
                  <a:gd name="T17" fmla="*/ 0 h 1496"/>
                  <a:gd name="T18" fmla="*/ 0 w 1323"/>
                  <a:gd name="T19" fmla="*/ 0 h 1496"/>
                  <a:gd name="T20" fmla="*/ 0 w 1323"/>
                  <a:gd name="T21" fmla="*/ 0 h 1496"/>
                  <a:gd name="T22" fmla="*/ 0 w 1323"/>
                  <a:gd name="T23" fmla="*/ 0 h 1496"/>
                  <a:gd name="T24" fmla="*/ 0 w 1323"/>
                  <a:gd name="T25" fmla="*/ 0 h 1496"/>
                  <a:gd name="T26" fmla="*/ 0 w 1323"/>
                  <a:gd name="T27" fmla="*/ 0 h 1496"/>
                  <a:gd name="T28" fmla="*/ 0 w 1323"/>
                  <a:gd name="T29" fmla="*/ 0 h 1496"/>
                  <a:gd name="T30" fmla="*/ 0 w 1323"/>
                  <a:gd name="T31" fmla="*/ 0 h 1496"/>
                  <a:gd name="T32" fmla="*/ 0 w 1323"/>
                  <a:gd name="T33" fmla="*/ 0 h 1496"/>
                  <a:gd name="T34" fmla="*/ 0 w 1323"/>
                  <a:gd name="T35" fmla="*/ 0 h 1496"/>
                  <a:gd name="T36" fmla="*/ 0 w 1323"/>
                  <a:gd name="T37" fmla="*/ 0 h 1496"/>
                  <a:gd name="T38" fmla="*/ 0 w 1323"/>
                  <a:gd name="T39" fmla="*/ 0 h 1496"/>
                  <a:gd name="T40" fmla="*/ 0 w 1323"/>
                  <a:gd name="T41" fmla="*/ 0 h 1496"/>
                  <a:gd name="T42" fmla="*/ 0 w 1323"/>
                  <a:gd name="T43" fmla="*/ 0 h 1496"/>
                  <a:gd name="T44" fmla="*/ 0 w 1323"/>
                  <a:gd name="T45" fmla="*/ 0 h 1496"/>
                  <a:gd name="T46" fmla="*/ 0 w 1323"/>
                  <a:gd name="T47" fmla="*/ 0 h 1496"/>
                  <a:gd name="T48" fmla="*/ 0 w 1323"/>
                  <a:gd name="T49" fmla="*/ 0 h 1496"/>
                  <a:gd name="T50" fmla="*/ 0 w 1323"/>
                  <a:gd name="T51" fmla="*/ 0 h 1496"/>
                  <a:gd name="T52" fmla="*/ 0 w 1323"/>
                  <a:gd name="T53" fmla="*/ 0 h 1496"/>
                  <a:gd name="T54" fmla="*/ 0 w 1323"/>
                  <a:gd name="T55" fmla="*/ 0 h 1496"/>
                  <a:gd name="T56" fmla="*/ 0 w 1323"/>
                  <a:gd name="T57" fmla="*/ 0 h 1496"/>
                  <a:gd name="T58" fmla="*/ 0 w 1323"/>
                  <a:gd name="T59" fmla="*/ 0 h 1496"/>
                  <a:gd name="T60" fmla="*/ 0 w 1323"/>
                  <a:gd name="T61" fmla="*/ 0 h 1496"/>
                  <a:gd name="T62" fmla="*/ 0 w 1323"/>
                  <a:gd name="T63" fmla="*/ 0 h 1496"/>
                  <a:gd name="T64" fmla="*/ 0 w 1323"/>
                  <a:gd name="T65" fmla="*/ 0 h 1496"/>
                  <a:gd name="T66" fmla="*/ 0 w 1323"/>
                  <a:gd name="T67" fmla="*/ 0 h 1496"/>
                  <a:gd name="T68" fmla="*/ 0 w 1323"/>
                  <a:gd name="T69" fmla="*/ 0 h 1496"/>
                  <a:gd name="T70" fmla="*/ 0 w 1323"/>
                  <a:gd name="T71" fmla="*/ 0 h 1496"/>
                  <a:gd name="T72" fmla="*/ 0 w 1323"/>
                  <a:gd name="T73" fmla="*/ 0 h 1496"/>
                  <a:gd name="T74" fmla="*/ 0 w 1323"/>
                  <a:gd name="T75" fmla="*/ 0 h 1496"/>
                  <a:gd name="T76" fmla="*/ 0 w 1323"/>
                  <a:gd name="T77" fmla="*/ 0 h 1496"/>
                  <a:gd name="T78" fmla="*/ 0 w 1323"/>
                  <a:gd name="T79" fmla="*/ 0 h 1496"/>
                  <a:gd name="T80" fmla="*/ 0 w 1323"/>
                  <a:gd name="T81" fmla="*/ 0 h 1496"/>
                  <a:gd name="T82" fmla="*/ 0 w 1323"/>
                  <a:gd name="T83" fmla="*/ 0 h 1496"/>
                  <a:gd name="T84" fmla="*/ 0 w 1323"/>
                  <a:gd name="T85" fmla="*/ 0 h 149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323"/>
                  <a:gd name="T130" fmla="*/ 0 h 1496"/>
                  <a:gd name="T131" fmla="*/ 1323 w 1323"/>
                  <a:gd name="T132" fmla="*/ 1496 h 149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323" h="1496">
                    <a:moveTo>
                      <a:pt x="326" y="0"/>
                    </a:moveTo>
                    <a:lnTo>
                      <a:pt x="483" y="4"/>
                    </a:lnTo>
                    <a:lnTo>
                      <a:pt x="537" y="9"/>
                    </a:lnTo>
                    <a:lnTo>
                      <a:pt x="603" y="20"/>
                    </a:lnTo>
                    <a:lnTo>
                      <a:pt x="653" y="29"/>
                    </a:lnTo>
                    <a:lnTo>
                      <a:pt x="702" y="43"/>
                    </a:lnTo>
                    <a:lnTo>
                      <a:pt x="752" y="57"/>
                    </a:lnTo>
                    <a:lnTo>
                      <a:pt x="796" y="74"/>
                    </a:lnTo>
                    <a:lnTo>
                      <a:pt x="850" y="95"/>
                    </a:lnTo>
                    <a:lnTo>
                      <a:pt x="915" y="126"/>
                    </a:lnTo>
                    <a:lnTo>
                      <a:pt x="965" y="153"/>
                    </a:lnTo>
                    <a:lnTo>
                      <a:pt x="1014" y="185"/>
                    </a:lnTo>
                    <a:lnTo>
                      <a:pt x="1047" y="211"/>
                    </a:lnTo>
                    <a:lnTo>
                      <a:pt x="1086" y="241"/>
                    </a:lnTo>
                    <a:lnTo>
                      <a:pt x="1113" y="264"/>
                    </a:lnTo>
                    <a:lnTo>
                      <a:pt x="1143" y="298"/>
                    </a:lnTo>
                    <a:lnTo>
                      <a:pt x="1170" y="328"/>
                    </a:lnTo>
                    <a:lnTo>
                      <a:pt x="1196" y="362"/>
                    </a:lnTo>
                    <a:lnTo>
                      <a:pt x="1217" y="388"/>
                    </a:lnTo>
                    <a:lnTo>
                      <a:pt x="1242" y="426"/>
                    </a:lnTo>
                    <a:lnTo>
                      <a:pt x="1267" y="469"/>
                    </a:lnTo>
                    <a:lnTo>
                      <a:pt x="1283" y="509"/>
                    </a:lnTo>
                    <a:lnTo>
                      <a:pt x="1297" y="545"/>
                    </a:lnTo>
                    <a:lnTo>
                      <a:pt x="1309" y="586"/>
                    </a:lnTo>
                    <a:lnTo>
                      <a:pt x="1319" y="630"/>
                    </a:lnTo>
                    <a:lnTo>
                      <a:pt x="1323" y="687"/>
                    </a:lnTo>
                    <a:lnTo>
                      <a:pt x="1320" y="735"/>
                    </a:lnTo>
                    <a:lnTo>
                      <a:pt x="1313" y="776"/>
                    </a:lnTo>
                    <a:lnTo>
                      <a:pt x="1306" y="817"/>
                    </a:lnTo>
                    <a:lnTo>
                      <a:pt x="1291" y="862"/>
                    </a:lnTo>
                    <a:lnTo>
                      <a:pt x="1278" y="899"/>
                    </a:lnTo>
                    <a:lnTo>
                      <a:pt x="1260" y="933"/>
                    </a:lnTo>
                    <a:lnTo>
                      <a:pt x="1233" y="978"/>
                    </a:lnTo>
                    <a:lnTo>
                      <a:pt x="1200" y="1027"/>
                    </a:lnTo>
                    <a:lnTo>
                      <a:pt x="1165" y="1068"/>
                    </a:lnTo>
                    <a:lnTo>
                      <a:pt x="1136" y="1101"/>
                    </a:lnTo>
                    <a:lnTo>
                      <a:pt x="1100" y="1135"/>
                    </a:lnTo>
                    <a:lnTo>
                      <a:pt x="1064" y="1162"/>
                    </a:lnTo>
                    <a:lnTo>
                      <a:pt x="1023" y="1192"/>
                    </a:lnTo>
                    <a:lnTo>
                      <a:pt x="970" y="1229"/>
                    </a:lnTo>
                    <a:lnTo>
                      <a:pt x="920" y="1256"/>
                    </a:lnTo>
                    <a:lnTo>
                      <a:pt x="863" y="1286"/>
                    </a:lnTo>
                    <a:lnTo>
                      <a:pt x="746" y="1328"/>
                    </a:lnTo>
                    <a:lnTo>
                      <a:pt x="651" y="1355"/>
                    </a:lnTo>
                    <a:lnTo>
                      <a:pt x="547" y="1375"/>
                    </a:lnTo>
                    <a:lnTo>
                      <a:pt x="463" y="1385"/>
                    </a:lnTo>
                    <a:lnTo>
                      <a:pt x="356" y="1392"/>
                    </a:lnTo>
                    <a:lnTo>
                      <a:pt x="356" y="1496"/>
                    </a:lnTo>
                    <a:lnTo>
                      <a:pt x="0" y="1259"/>
                    </a:lnTo>
                    <a:lnTo>
                      <a:pt x="361" y="1017"/>
                    </a:lnTo>
                    <a:lnTo>
                      <a:pt x="360" y="1125"/>
                    </a:lnTo>
                    <a:lnTo>
                      <a:pt x="467" y="1118"/>
                    </a:lnTo>
                    <a:lnTo>
                      <a:pt x="547" y="1105"/>
                    </a:lnTo>
                    <a:lnTo>
                      <a:pt x="630" y="1084"/>
                    </a:lnTo>
                    <a:lnTo>
                      <a:pt x="746" y="1041"/>
                    </a:lnTo>
                    <a:lnTo>
                      <a:pt x="801" y="1012"/>
                    </a:lnTo>
                    <a:lnTo>
                      <a:pt x="853" y="980"/>
                    </a:lnTo>
                    <a:lnTo>
                      <a:pt x="897" y="945"/>
                    </a:lnTo>
                    <a:lnTo>
                      <a:pt x="940" y="910"/>
                    </a:lnTo>
                    <a:lnTo>
                      <a:pt x="975" y="877"/>
                    </a:lnTo>
                    <a:lnTo>
                      <a:pt x="1004" y="840"/>
                    </a:lnTo>
                    <a:lnTo>
                      <a:pt x="1036" y="797"/>
                    </a:lnTo>
                    <a:lnTo>
                      <a:pt x="1064" y="746"/>
                    </a:lnTo>
                    <a:lnTo>
                      <a:pt x="1084" y="699"/>
                    </a:lnTo>
                    <a:lnTo>
                      <a:pt x="1094" y="656"/>
                    </a:lnTo>
                    <a:lnTo>
                      <a:pt x="1104" y="602"/>
                    </a:lnTo>
                    <a:lnTo>
                      <a:pt x="1105" y="551"/>
                    </a:lnTo>
                    <a:lnTo>
                      <a:pt x="1103" y="515"/>
                    </a:lnTo>
                    <a:lnTo>
                      <a:pt x="1097" y="477"/>
                    </a:lnTo>
                    <a:lnTo>
                      <a:pt x="1084" y="432"/>
                    </a:lnTo>
                    <a:lnTo>
                      <a:pt x="1067" y="388"/>
                    </a:lnTo>
                    <a:lnTo>
                      <a:pt x="1047" y="347"/>
                    </a:lnTo>
                    <a:lnTo>
                      <a:pt x="1020" y="307"/>
                    </a:lnTo>
                    <a:lnTo>
                      <a:pt x="973" y="247"/>
                    </a:lnTo>
                    <a:lnTo>
                      <a:pt x="932" y="208"/>
                    </a:lnTo>
                    <a:lnTo>
                      <a:pt x="880" y="167"/>
                    </a:lnTo>
                    <a:lnTo>
                      <a:pt x="827" y="131"/>
                    </a:lnTo>
                    <a:lnTo>
                      <a:pt x="786" y="108"/>
                    </a:lnTo>
                    <a:lnTo>
                      <a:pt x="739" y="84"/>
                    </a:lnTo>
                    <a:lnTo>
                      <a:pt x="693" y="66"/>
                    </a:lnTo>
                    <a:lnTo>
                      <a:pt x="656" y="53"/>
                    </a:lnTo>
                    <a:lnTo>
                      <a:pt x="620" y="42"/>
                    </a:lnTo>
                    <a:lnTo>
                      <a:pt x="574" y="32"/>
                    </a:lnTo>
                    <a:lnTo>
                      <a:pt x="531" y="25"/>
                    </a:lnTo>
                    <a:lnTo>
                      <a:pt x="473" y="15"/>
                    </a:lnTo>
                    <a:lnTo>
                      <a:pt x="326" y="0"/>
                    </a:lnTo>
                    <a:close/>
                  </a:path>
                </a:pathLst>
              </a:custGeom>
              <a:solidFill>
                <a:srgbClr val="000080"/>
              </a:solidFill>
              <a:ln w="4763">
                <a:solidFill>
                  <a:srgbClr val="000000"/>
                </a:solidFill>
                <a:round/>
                <a:headEnd/>
                <a:tailEnd/>
              </a:ln>
            </p:spPr>
            <p:txBody>
              <a:bodyPr/>
              <a:lstStyle/>
              <a:p>
                <a:endParaRPr lang="en-US"/>
              </a:p>
            </p:txBody>
          </p:sp>
          <p:sp>
            <p:nvSpPr>
              <p:cNvPr id="40314" name="Freeform 6">
                <a:extLst>
                  <a:ext uri="{FF2B5EF4-FFF2-40B4-BE49-F238E27FC236}">
                    <a16:creationId xmlns:a16="http://schemas.microsoft.com/office/drawing/2014/main" id="{8453F69F-620D-49C2-859E-D1C9D9D318D1}"/>
                  </a:ext>
                </a:extLst>
              </p:cNvPr>
              <p:cNvSpPr>
                <a:spLocks/>
              </p:cNvSpPr>
              <p:nvPr/>
            </p:nvSpPr>
            <p:spPr bwMode="auto">
              <a:xfrm>
                <a:off x="1741" y="1678"/>
                <a:ext cx="441" cy="499"/>
              </a:xfrm>
              <a:custGeom>
                <a:avLst/>
                <a:gdLst>
                  <a:gd name="T0" fmla="*/ 0 w 1324"/>
                  <a:gd name="T1" fmla="*/ 0 h 1496"/>
                  <a:gd name="T2" fmla="*/ 0 w 1324"/>
                  <a:gd name="T3" fmla="*/ 0 h 1496"/>
                  <a:gd name="T4" fmla="*/ 0 w 1324"/>
                  <a:gd name="T5" fmla="*/ 0 h 1496"/>
                  <a:gd name="T6" fmla="*/ 0 w 1324"/>
                  <a:gd name="T7" fmla="*/ 0 h 1496"/>
                  <a:gd name="T8" fmla="*/ 0 w 1324"/>
                  <a:gd name="T9" fmla="*/ 0 h 1496"/>
                  <a:gd name="T10" fmla="*/ 0 w 1324"/>
                  <a:gd name="T11" fmla="*/ 0 h 1496"/>
                  <a:gd name="T12" fmla="*/ 0 w 1324"/>
                  <a:gd name="T13" fmla="*/ 0 h 1496"/>
                  <a:gd name="T14" fmla="*/ 0 w 1324"/>
                  <a:gd name="T15" fmla="*/ 0 h 1496"/>
                  <a:gd name="T16" fmla="*/ 0 w 1324"/>
                  <a:gd name="T17" fmla="*/ 0 h 1496"/>
                  <a:gd name="T18" fmla="*/ 0 w 1324"/>
                  <a:gd name="T19" fmla="*/ 0 h 1496"/>
                  <a:gd name="T20" fmla="*/ 0 w 1324"/>
                  <a:gd name="T21" fmla="*/ 0 h 1496"/>
                  <a:gd name="T22" fmla="*/ 0 w 1324"/>
                  <a:gd name="T23" fmla="*/ 0 h 1496"/>
                  <a:gd name="T24" fmla="*/ 0 w 1324"/>
                  <a:gd name="T25" fmla="*/ 0 h 1496"/>
                  <a:gd name="T26" fmla="*/ 0 w 1324"/>
                  <a:gd name="T27" fmla="*/ 0 h 1496"/>
                  <a:gd name="T28" fmla="*/ 0 w 1324"/>
                  <a:gd name="T29" fmla="*/ 0 h 1496"/>
                  <a:gd name="T30" fmla="*/ 0 w 1324"/>
                  <a:gd name="T31" fmla="*/ 0 h 1496"/>
                  <a:gd name="T32" fmla="*/ 0 w 1324"/>
                  <a:gd name="T33" fmla="*/ 0 h 1496"/>
                  <a:gd name="T34" fmla="*/ 0 w 1324"/>
                  <a:gd name="T35" fmla="*/ 0 h 1496"/>
                  <a:gd name="T36" fmla="*/ 0 w 1324"/>
                  <a:gd name="T37" fmla="*/ 0 h 1496"/>
                  <a:gd name="T38" fmla="*/ 0 w 1324"/>
                  <a:gd name="T39" fmla="*/ 0 h 1496"/>
                  <a:gd name="T40" fmla="*/ 0 w 1324"/>
                  <a:gd name="T41" fmla="*/ 0 h 1496"/>
                  <a:gd name="T42" fmla="*/ 0 w 1324"/>
                  <a:gd name="T43" fmla="*/ 0 h 1496"/>
                  <a:gd name="T44" fmla="*/ 0 w 1324"/>
                  <a:gd name="T45" fmla="*/ 0 h 1496"/>
                  <a:gd name="T46" fmla="*/ 0 w 1324"/>
                  <a:gd name="T47" fmla="*/ 0 h 1496"/>
                  <a:gd name="T48" fmla="*/ 0 w 1324"/>
                  <a:gd name="T49" fmla="*/ 0 h 1496"/>
                  <a:gd name="T50" fmla="*/ 0 w 1324"/>
                  <a:gd name="T51" fmla="*/ 0 h 1496"/>
                  <a:gd name="T52" fmla="*/ 0 w 1324"/>
                  <a:gd name="T53" fmla="*/ 0 h 1496"/>
                  <a:gd name="T54" fmla="*/ 0 w 1324"/>
                  <a:gd name="T55" fmla="*/ 0 h 1496"/>
                  <a:gd name="T56" fmla="*/ 0 w 1324"/>
                  <a:gd name="T57" fmla="*/ 0 h 1496"/>
                  <a:gd name="T58" fmla="*/ 0 w 1324"/>
                  <a:gd name="T59" fmla="*/ 0 h 1496"/>
                  <a:gd name="T60" fmla="*/ 0 w 1324"/>
                  <a:gd name="T61" fmla="*/ 0 h 1496"/>
                  <a:gd name="T62" fmla="*/ 0 w 1324"/>
                  <a:gd name="T63" fmla="*/ 0 h 1496"/>
                  <a:gd name="T64" fmla="*/ 0 w 1324"/>
                  <a:gd name="T65" fmla="*/ 0 h 1496"/>
                  <a:gd name="T66" fmla="*/ 0 w 1324"/>
                  <a:gd name="T67" fmla="*/ 0 h 1496"/>
                  <a:gd name="T68" fmla="*/ 0 w 1324"/>
                  <a:gd name="T69" fmla="*/ 0 h 1496"/>
                  <a:gd name="T70" fmla="*/ 0 w 1324"/>
                  <a:gd name="T71" fmla="*/ 0 h 1496"/>
                  <a:gd name="T72" fmla="*/ 0 w 1324"/>
                  <a:gd name="T73" fmla="*/ 0 h 1496"/>
                  <a:gd name="T74" fmla="*/ 0 w 1324"/>
                  <a:gd name="T75" fmla="*/ 0 h 1496"/>
                  <a:gd name="T76" fmla="*/ 0 w 1324"/>
                  <a:gd name="T77" fmla="*/ 0 h 1496"/>
                  <a:gd name="T78" fmla="*/ 0 w 1324"/>
                  <a:gd name="T79" fmla="*/ 0 h 1496"/>
                  <a:gd name="T80" fmla="*/ 0 w 1324"/>
                  <a:gd name="T81" fmla="*/ 0 h 1496"/>
                  <a:gd name="T82" fmla="*/ 0 w 1324"/>
                  <a:gd name="T83" fmla="*/ 0 h 1496"/>
                  <a:gd name="T84" fmla="*/ 0 w 1324"/>
                  <a:gd name="T85" fmla="*/ 0 h 149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324"/>
                  <a:gd name="T130" fmla="*/ 0 h 1496"/>
                  <a:gd name="T131" fmla="*/ 1324 w 1324"/>
                  <a:gd name="T132" fmla="*/ 1496 h 149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324" h="1496">
                    <a:moveTo>
                      <a:pt x="997" y="0"/>
                    </a:moveTo>
                    <a:lnTo>
                      <a:pt x="840" y="3"/>
                    </a:lnTo>
                    <a:lnTo>
                      <a:pt x="787" y="9"/>
                    </a:lnTo>
                    <a:lnTo>
                      <a:pt x="721" y="20"/>
                    </a:lnTo>
                    <a:lnTo>
                      <a:pt x="671" y="29"/>
                    </a:lnTo>
                    <a:lnTo>
                      <a:pt x="622" y="41"/>
                    </a:lnTo>
                    <a:lnTo>
                      <a:pt x="572" y="57"/>
                    </a:lnTo>
                    <a:lnTo>
                      <a:pt x="527" y="74"/>
                    </a:lnTo>
                    <a:lnTo>
                      <a:pt x="474" y="95"/>
                    </a:lnTo>
                    <a:lnTo>
                      <a:pt x="409" y="125"/>
                    </a:lnTo>
                    <a:lnTo>
                      <a:pt x="359" y="153"/>
                    </a:lnTo>
                    <a:lnTo>
                      <a:pt x="310" y="185"/>
                    </a:lnTo>
                    <a:lnTo>
                      <a:pt x="276" y="210"/>
                    </a:lnTo>
                    <a:lnTo>
                      <a:pt x="237" y="241"/>
                    </a:lnTo>
                    <a:lnTo>
                      <a:pt x="209" y="264"/>
                    </a:lnTo>
                    <a:lnTo>
                      <a:pt x="180" y="298"/>
                    </a:lnTo>
                    <a:lnTo>
                      <a:pt x="154" y="328"/>
                    </a:lnTo>
                    <a:lnTo>
                      <a:pt x="127" y="361"/>
                    </a:lnTo>
                    <a:lnTo>
                      <a:pt x="107" y="388"/>
                    </a:lnTo>
                    <a:lnTo>
                      <a:pt x="81" y="426"/>
                    </a:lnTo>
                    <a:lnTo>
                      <a:pt x="57" y="468"/>
                    </a:lnTo>
                    <a:lnTo>
                      <a:pt x="40" y="509"/>
                    </a:lnTo>
                    <a:lnTo>
                      <a:pt x="27" y="545"/>
                    </a:lnTo>
                    <a:lnTo>
                      <a:pt x="14" y="586"/>
                    </a:lnTo>
                    <a:lnTo>
                      <a:pt x="4" y="630"/>
                    </a:lnTo>
                    <a:lnTo>
                      <a:pt x="0" y="687"/>
                    </a:lnTo>
                    <a:lnTo>
                      <a:pt x="3" y="735"/>
                    </a:lnTo>
                    <a:lnTo>
                      <a:pt x="10" y="775"/>
                    </a:lnTo>
                    <a:lnTo>
                      <a:pt x="18" y="817"/>
                    </a:lnTo>
                    <a:lnTo>
                      <a:pt x="32" y="862"/>
                    </a:lnTo>
                    <a:lnTo>
                      <a:pt x="46" y="899"/>
                    </a:lnTo>
                    <a:lnTo>
                      <a:pt x="64" y="933"/>
                    </a:lnTo>
                    <a:lnTo>
                      <a:pt x="90" y="978"/>
                    </a:lnTo>
                    <a:lnTo>
                      <a:pt x="124" y="1027"/>
                    </a:lnTo>
                    <a:lnTo>
                      <a:pt x="158" y="1068"/>
                    </a:lnTo>
                    <a:lnTo>
                      <a:pt x="187" y="1101"/>
                    </a:lnTo>
                    <a:lnTo>
                      <a:pt x="224" y="1135"/>
                    </a:lnTo>
                    <a:lnTo>
                      <a:pt x="260" y="1161"/>
                    </a:lnTo>
                    <a:lnTo>
                      <a:pt x="301" y="1192"/>
                    </a:lnTo>
                    <a:lnTo>
                      <a:pt x="353" y="1229"/>
                    </a:lnTo>
                    <a:lnTo>
                      <a:pt x="403" y="1255"/>
                    </a:lnTo>
                    <a:lnTo>
                      <a:pt x="460" y="1286"/>
                    </a:lnTo>
                    <a:lnTo>
                      <a:pt x="577" y="1328"/>
                    </a:lnTo>
                    <a:lnTo>
                      <a:pt x="673" y="1355"/>
                    </a:lnTo>
                    <a:lnTo>
                      <a:pt x="777" y="1375"/>
                    </a:lnTo>
                    <a:lnTo>
                      <a:pt x="860" y="1385"/>
                    </a:lnTo>
                    <a:lnTo>
                      <a:pt x="967" y="1392"/>
                    </a:lnTo>
                    <a:lnTo>
                      <a:pt x="967" y="1496"/>
                    </a:lnTo>
                    <a:lnTo>
                      <a:pt x="1324" y="1259"/>
                    </a:lnTo>
                    <a:lnTo>
                      <a:pt x="963" y="1017"/>
                    </a:lnTo>
                    <a:lnTo>
                      <a:pt x="964" y="1125"/>
                    </a:lnTo>
                    <a:lnTo>
                      <a:pt x="857" y="1118"/>
                    </a:lnTo>
                    <a:lnTo>
                      <a:pt x="777" y="1104"/>
                    </a:lnTo>
                    <a:lnTo>
                      <a:pt x="693" y="1084"/>
                    </a:lnTo>
                    <a:lnTo>
                      <a:pt x="577" y="1041"/>
                    </a:lnTo>
                    <a:lnTo>
                      <a:pt x="523" y="1012"/>
                    </a:lnTo>
                    <a:lnTo>
                      <a:pt x="470" y="980"/>
                    </a:lnTo>
                    <a:lnTo>
                      <a:pt x="427" y="944"/>
                    </a:lnTo>
                    <a:lnTo>
                      <a:pt x="383" y="910"/>
                    </a:lnTo>
                    <a:lnTo>
                      <a:pt x="349" y="876"/>
                    </a:lnTo>
                    <a:lnTo>
                      <a:pt x="320" y="840"/>
                    </a:lnTo>
                    <a:lnTo>
                      <a:pt x="287" y="797"/>
                    </a:lnTo>
                    <a:lnTo>
                      <a:pt x="260" y="746"/>
                    </a:lnTo>
                    <a:lnTo>
                      <a:pt x="240" y="699"/>
                    </a:lnTo>
                    <a:lnTo>
                      <a:pt x="230" y="656"/>
                    </a:lnTo>
                    <a:lnTo>
                      <a:pt x="219" y="602"/>
                    </a:lnTo>
                    <a:lnTo>
                      <a:pt x="218" y="551"/>
                    </a:lnTo>
                    <a:lnTo>
                      <a:pt x="221" y="515"/>
                    </a:lnTo>
                    <a:lnTo>
                      <a:pt x="226" y="477"/>
                    </a:lnTo>
                    <a:lnTo>
                      <a:pt x="240" y="432"/>
                    </a:lnTo>
                    <a:lnTo>
                      <a:pt x="256" y="388"/>
                    </a:lnTo>
                    <a:lnTo>
                      <a:pt x="276" y="347"/>
                    </a:lnTo>
                    <a:lnTo>
                      <a:pt x="303" y="307"/>
                    </a:lnTo>
                    <a:lnTo>
                      <a:pt x="351" y="247"/>
                    </a:lnTo>
                    <a:lnTo>
                      <a:pt x="391" y="208"/>
                    </a:lnTo>
                    <a:lnTo>
                      <a:pt x="443" y="167"/>
                    </a:lnTo>
                    <a:lnTo>
                      <a:pt x="497" y="131"/>
                    </a:lnTo>
                    <a:lnTo>
                      <a:pt x="537" y="108"/>
                    </a:lnTo>
                    <a:lnTo>
                      <a:pt x="585" y="84"/>
                    </a:lnTo>
                    <a:lnTo>
                      <a:pt x="631" y="66"/>
                    </a:lnTo>
                    <a:lnTo>
                      <a:pt x="666" y="53"/>
                    </a:lnTo>
                    <a:lnTo>
                      <a:pt x="703" y="40"/>
                    </a:lnTo>
                    <a:lnTo>
                      <a:pt x="750" y="30"/>
                    </a:lnTo>
                    <a:lnTo>
                      <a:pt x="792" y="25"/>
                    </a:lnTo>
                    <a:lnTo>
                      <a:pt x="850" y="15"/>
                    </a:lnTo>
                    <a:lnTo>
                      <a:pt x="997" y="0"/>
                    </a:lnTo>
                    <a:close/>
                  </a:path>
                </a:pathLst>
              </a:custGeom>
              <a:solidFill>
                <a:srgbClr val="000080"/>
              </a:solidFill>
              <a:ln w="4763">
                <a:solidFill>
                  <a:srgbClr val="000000"/>
                </a:solidFill>
                <a:round/>
                <a:headEnd/>
                <a:tailEnd/>
              </a:ln>
            </p:spPr>
            <p:txBody>
              <a:bodyPr/>
              <a:lstStyle/>
              <a:p>
                <a:endParaRPr lang="en-US"/>
              </a:p>
            </p:txBody>
          </p:sp>
          <p:sp>
            <p:nvSpPr>
              <p:cNvPr id="40315" name="Freeform 7">
                <a:extLst>
                  <a:ext uri="{FF2B5EF4-FFF2-40B4-BE49-F238E27FC236}">
                    <a16:creationId xmlns:a16="http://schemas.microsoft.com/office/drawing/2014/main" id="{2894706A-69B7-4C90-A9B5-310D8BCF7BB9}"/>
                  </a:ext>
                </a:extLst>
              </p:cNvPr>
              <p:cNvSpPr>
                <a:spLocks/>
              </p:cNvSpPr>
              <p:nvPr/>
            </p:nvSpPr>
            <p:spPr bwMode="auto">
              <a:xfrm>
                <a:off x="1739" y="1340"/>
                <a:ext cx="441" cy="499"/>
              </a:xfrm>
              <a:custGeom>
                <a:avLst/>
                <a:gdLst>
                  <a:gd name="T0" fmla="*/ 0 w 1324"/>
                  <a:gd name="T1" fmla="*/ 0 h 1496"/>
                  <a:gd name="T2" fmla="*/ 0 w 1324"/>
                  <a:gd name="T3" fmla="*/ 0 h 1496"/>
                  <a:gd name="T4" fmla="*/ 0 w 1324"/>
                  <a:gd name="T5" fmla="*/ 0 h 1496"/>
                  <a:gd name="T6" fmla="*/ 0 w 1324"/>
                  <a:gd name="T7" fmla="*/ 0 h 1496"/>
                  <a:gd name="T8" fmla="*/ 0 w 1324"/>
                  <a:gd name="T9" fmla="*/ 0 h 1496"/>
                  <a:gd name="T10" fmla="*/ 0 w 1324"/>
                  <a:gd name="T11" fmla="*/ 0 h 1496"/>
                  <a:gd name="T12" fmla="*/ 0 w 1324"/>
                  <a:gd name="T13" fmla="*/ 0 h 1496"/>
                  <a:gd name="T14" fmla="*/ 0 w 1324"/>
                  <a:gd name="T15" fmla="*/ 0 h 1496"/>
                  <a:gd name="T16" fmla="*/ 0 w 1324"/>
                  <a:gd name="T17" fmla="*/ 0 h 1496"/>
                  <a:gd name="T18" fmla="*/ 0 w 1324"/>
                  <a:gd name="T19" fmla="*/ 0 h 1496"/>
                  <a:gd name="T20" fmla="*/ 0 w 1324"/>
                  <a:gd name="T21" fmla="*/ 0 h 1496"/>
                  <a:gd name="T22" fmla="*/ 0 w 1324"/>
                  <a:gd name="T23" fmla="*/ 0 h 1496"/>
                  <a:gd name="T24" fmla="*/ 0 w 1324"/>
                  <a:gd name="T25" fmla="*/ 0 h 1496"/>
                  <a:gd name="T26" fmla="*/ 0 w 1324"/>
                  <a:gd name="T27" fmla="*/ 0 h 1496"/>
                  <a:gd name="T28" fmla="*/ 0 w 1324"/>
                  <a:gd name="T29" fmla="*/ 0 h 1496"/>
                  <a:gd name="T30" fmla="*/ 0 w 1324"/>
                  <a:gd name="T31" fmla="*/ 0 h 1496"/>
                  <a:gd name="T32" fmla="*/ 0 w 1324"/>
                  <a:gd name="T33" fmla="*/ 0 h 1496"/>
                  <a:gd name="T34" fmla="*/ 0 w 1324"/>
                  <a:gd name="T35" fmla="*/ 0 h 1496"/>
                  <a:gd name="T36" fmla="*/ 0 w 1324"/>
                  <a:gd name="T37" fmla="*/ 0 h 1496"/>
                  <a:gd name="T38" fmla="*/ 0 w 1324"/>
                  <a:gd name="T39" fmla="*/ 0 h 1496"/>
                  <a:gd name="T40" fmla="*/ 0 w 1324"/>
                  <a:gd name="T41" fmla="*/ 0 h 1496"/>
                  <a:gd name="T42" fmla="*/ 0 w 1324"/>
                  <a:gd name="T43" fmla="*/ 0 h 1496"/>
                  <a:gd name="T44" fmla="*/ 0 w 1324"/>
                  <a:gd name="T45" fmla="*/ 0 h 1496"/>
                  <a:gd name="T46" fmla="*/ 0 w 1324"/>
                  <a:gd name="T47" fmla="*/ 0 h 1496"/>
                  <a:gd name="T48" fmla="*/ 0 w 1324"/>
                  <a:gd name="T49" fmla="*/ 0 h 1496"/>
                  <a:gd name="T50" fmla="*/ 0 w 1324"/>
                  <a:gd name="T51" fmla="*/ 0 h 1496"/>
                  <a:gd name="T52" fmla="*/ 0 w 1324"/>
                  <a:gd name="T53" fmla="*/ 0 h 1496"/>
                  <a:gd name="T54" fmla="*/ 0 w 1324"/>
                  <a:gd name="T55" fmla="*/ 0 h 1496"/>
                  <a:gd name="T56" fmla="*/ 0 w 1324"/>
                  <a:gd name="T57" fmla="*/ 0 h 1496"/>
                  <a:gd name="T58" fmla="*/ 0 w 1324"/>
                  <a:gd name="T59" fmla="*/ 0 h 1496"/>
                  <a:gd name="T60" fmla="*/ 0 w 1324"/>
                  <a:gd name="T61" fmla="*/ 0 h 1496"/>
                  <a:gd name="T62" fmla="*/ 0 w 1324"/>
                  <a:gd name="T63" fmla="*/ 0 h 1496"/>
                  <a:gd name="T64" fmla="*/ 0 w 1324"/>
                  <a:gd name="T65" fmla="*/ 0 h 1496"/>
                  <a:gd name="T66" fmla="*/ 0 w 1324"/>
                  <a:gd name="T67" fmla="*/ 0 h 1496"/>
                  <a:gd name="T68" fmla="*/ 0 w 1324"/>
                  <a:gd name="T69" fmla="*/ 0 h 1496"/>
                  <a:gd name="T70" fmla="*/ 0 w 1324"/>
                  <a:gd name="T71" fmla="*/ 0 h 1496"/>
                  <a:gd name="T72" fmla="*/ 0 w 1324"/>
                  <a:gd name="T73" fmla="*/ 0 h 1496"/>
                  <a:gd name="T74" fmla="*/ 0 w 1324"/>
                  <a:gd name="T75" fmla="*/ 0 h 1496"/>
                  <a:gd name="T76" fmla="*/ 0 w 1324"/>
                  <a:gd name="T77" fmla="*/ 0 h 1496"/>
                  <a:gd name="T78" fmla="*/ 0 w 1324"/>
                  <a:gd name="T79" fmla="*/ 0 h 1496"/>
                  <a:gd name="T80" fmla="*/ 0 w 1324"/>
                  <a:gd name="T81" fmla="*/ 0 h 1496"/>
                  <a:gd name="T82" fmla="*/ 0 w 1324"/>
                  <a:gd name="T83" fmla="*/ 0 h 1496"/>
                  <a:gd name="T84" fmla="*/ 0 w 1324"/>
                  <a:gd name="T85" fmla="*/ 0 h 149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324"/>
                  <a:gd name="T130" fmla="*/ 0 h 1496"/>
                  <a:gd name="T131" fmla="*/ 1324 w 1324"/>
                  <a:gd name="T132" fmla="*/ 1496 h 149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324" h="1496">
                    <a:moveTo>
                      <a:pt x="998" y="1496"/>
                    </a:moveTo>
                    <a:lnTo>
                      <a:pt x="840" y="1493"/>
                    </a:lnTo>
                    <a:lnTo>
                      <a:pt x="787" y="1487"/>
                    </a:lnTo>
                    <a:lnTo>
                      <a:pt x="721" y="1476"/>
                    </a:lnTo>
                    <a:lnTo>
                      <a:pt x="671" y="1467"/>
                    </a:lnTo>
                    <a:lnTo>
                      <a:pt x="622" y="1455"/>
                    </a:lnTo>
                    <a:lnTo>
                      <a:pt x="572" y="1439"/>
                    </a:lnTo>
                    <a:lnTo>
                      <a:pt x="527" y="1422"/>
                    </a:lnTo>
                    <a:lnTo>
                      <a:pt x="474" y="1401"/>
                    </a:lnTo>
                    <a:lnTo>
                      <a:pt x="409" y="1371"/>
                    </a:lnTo>
                    <a:lnTo>
                      <a:pt x="359" y="1343"/>
                    </a:lnTo>
                    <a:lnTo>
                      <a:pt x="310" y="1312"/>
                    </a:lnTo>
                    <a:lnTo>
                      <a:pt x="277" y="1286"/>
                    </a:lnTo>
                    <a:lnTo>
                      <a:pt x="238" y="1256"/>
                    </a:lnTo>
                    <a:lnTo>
                      <a:pt x="211" y="1232"/>
                    </a:lnTo>
                    <a:lnTo>
                      <a:pt x="181" y="1199"/>
                    </a:lnTo>
                    <a:lnTo>
                      <a:pt x="154" y="1168"/>
                    </a:lnTo>
                    <a:lnTo>
                      <a:pt x="127" y="1135"/>
                    </a:lnTo>
                    <a:lnTo>
                      <a:pt x="107" y="1108"/>
                    </a:lnTo>
                    <a:lnTo>
                      <a:pt x="82" y="1070"/>
                    </a:lnTo>
                    <a:lnTo>
                      <a:pt x="57" y="1029"/>
                    </a:lnTo>
                    <a:lnTo>
                      <a:pt x="41" y="987"/>
                    </a:lnTo>
                    <a:lnTo>
                      <a:pt x="27" y="951"/>
                    </a:lnTo>
                    <a:lnTo>
                      <a:pt x="15" y="910"/>
                    </a:lnTo>
                    <a:lnTo>
                      <a:pt x="5" y="866"/>
                    </a:lnTo>
                    <a:lnTo>
                      <a:pt x="0" y="809"/>
                    </a:lnTo>
                    <a:lnTo>
                      <a:pt x="4" y="761"/>
                    </a:lnTo>
                    <a:lnTo>
                      <a:pt x="10" y="721"/>
                    </a:lnTo>
                    <a:lnTo>
                      <a:pt x="18" y="679"/>
                    </a:lnTo>
                    <a:lnTo>
                      <a:pt x="33" y="635"/>
                    </a:lnTo>
                    <a:lnTo>
                      <a:pt x="46" y="598"/>
                    </a:lnTo>
                    <a:lnTo>
                      <a:pt x="64" y="563"/>
                    </a:lnTo>
                    <a:lnTo>
                      <a:pt x="91" y="518"/>
                    </a:lnTo>
                    <a:lnTo>
                      <a:pt x="124" y="469"/>
                    </a:lnTo>
                    <a:lnTo>
                      <a:pt x="159" y="429"/>
                    </a:lnTo>
                    <a:lnTo>
                      <a:pt x="188" y="395"/>
                    </a:lnTo>
                    <a:lnTo>
                      <a:pt x="224" y="362"/>
                    </a:lnTo>
                    <a:lnTo>
                      <a:pt x="260" y="335"/>
                    </a:lnTo>
                    <a:lnTo>
                      <a:pt x="301" y="305"/>
                    </a:lnTo>
                    <a:lnTo>
                      <a:pt x="354" y="268"/>
                    </a:lnTo>
                    <a:lnTo>
                      <a:pt x="404" y="241"/>
                    </a:lnTo>
                    <a:lnTo>
                      <a:pt x="461" y="211"/>
                    </a:lnTo>
                    <a:lnTo>
                      <a:pt x="578" y="168"/>
                    </a:lnTo>
                    <a:lnTo>
                      <a:pt x="673" y="141"/>
                    </a:lnTo>
                    <a:lnTo>
                      <a:pt x="777" y="121"/>
                    </a:lnTo>
                    <a:lnTo>
                      <a:pt x="861" y="111"/>
                    </a:lnTo>
                    <a:lnTo>
                      <a:pt x="968" y="104"/>
                    </a:lnTo>
                    <a:lnTo>
                      <a:pt x="968" y="0"/>
                    </a:lnTo>
                    <a:lnTo>
                      <a:pt x="1324" y="237"/>
                    </a:lnTo>
                    <a:lnTo>
                      <a:pt x="963" y="479"/>
                    </a:lnTo>
                    <a:lnTo>
                      <a:pt x="964" y="372"/>
                    </a:lnTo>
                    <a:lnTo>
                      <a:pt x="857" y="378"/>
                    </a:lnTo>
                    <a:lnTo>
                      <a:pt x="777" y="392"/>
                    </a:lnTo>
                    <a:lnTo>
                      <a:pt x="693" y="412"/>
                    </a:lnTo>
                    <a:lnTo>
                      <a:pt x="578" y="456"/>
                    </a:lnTo>
                    <a:lnTo>
                      <a:pt x="523" y="485"/>
                    </a:lnTo>
                    <a:lnTo>
                      <a:pt x="471" y="516"/>
                    </a:lnTo>
                    <a:lnTo>
                      <a:pt x="427" y="552"/>
                    </a:lnTo>
                    <a:lnTo>
                      <a:pt x="384" y="587"/>
                    </a:lnTo>
                    <a:lnTo>
                      <a:pt x="349" y="620"/>
                    </a:lnTo>
                    <a:lnTo>
                      <a:pt x="320" y="656"/>
                    </a:lnTo>
                    <a:lnTo>
                      <a:pt x="288" y="700"/>
                    </a:lnTo>
                    <a:lnTo>
                      <a:pt x="260" y="750"/>
                    </a:lnTo>
                    <a:lnTo>
                      <a:pt x="240" y="797"/>
                    </a:lnTo>
                    <a:lnTo>
                      <a:pt x="230" y="841"/>
                    </a:lnTo>
                    <a:lnTo>
                      <a:pt x="220" y="894"/>
                    </a:lnTo>
                    <a:lnTo>
                      <a:pt x="219" y="946"/>
                    </a:lnTo>
                    <a:lnTo>
                      <a:pt x="221" y="982"/>
                    </a:lnTo>
                    <a:lnTo>
                      <a:pt x="227" y="1020"/>
                    </a:lnTo>
                    <a:lnTo>
                      <a:pt x="240" y="1064"/>
                    </a:lnTo>
                    <a:lnTo>
                      <a:pt x="257" y="1108"/>
                    </a:lnTo>
                    <a:lnTo>
                      <a:pt x="277" y="1149"/>
                    </a:lnTo>
                    <a:lnTo>
                      <a:pt x="303" y="1190"/>
                    </a:lnTo>
                    <a:lnTo>
                      <a:pt x="351" y="1249"/>
                    </a:lnTo>
                    <a:lnTo>
                      <a:pt x="391" y="1288"/>
                    </a:lnTo>
                    <a:lnTo>
                      <a:pt x="444" y="1329"/>
                    </a:lnTo>
                    <a:lnTo>
                      <a:pt x="497" y="1365"/>
                    </a:lnTo>
                    <a:lnTo>
                      <a:pt x="537" y="1389"/>
                    </a:lnTo>
                    <a:lnTo>
                      <a:pt x="585" y="1412"/>
                    </a:lnTo>
                    <a:lnTo>
                      <a:pt x="631" y="1430"/>
                    </a:lnTo>
                    <a:lnTo>
                      <a:pt x="668" y="1444"/>
                    </a:lnTo>
                    <a:lnTo>
                      <a:pt x="703" y="1456"/>
                    </a:lnTo>
                    <a:lnTo>
                      <a:pt x="750" y="1466"/>
                    </a:lnTo>
                    <a:lnTo>
                      <a:pt x="793" y="1472"/>
                    </a:lnTo>
                    <a:lnTo>
                      <a:pt x="851" y="1482"/>
                    </a:lnTo>
                    <a:lnTo>
                      <a:pt x="998" y="1496"/>
                    </a:lnTo>
                    <a:close/>
                  </a:path>
                </a:pathLst>
              </a:custGeom>
              <a:solidFill>
                <a:srgbClr val="000080"/>
              </a:solidFill>
              <a:ln w="4763">
                <a:solidFill>
                  <a:srgbClr val="000000"/>
                </a:solidFill>
                <a:round/>
                <a:headEnd/>
                <a:tailEnd/>
              </a:ln>
            </p:spPr>
            <p:txBody>
              <a:bodyPr/>
              <a:lstStyle/>
              <a:p>
                <a:endParaRPr lang="en-US"/>
              </a:p>
            </p:txBody>
          </p:sp>
        </p:grpSp>
        <p:grpSp>
          <p:nvGrpSpPr>
            <p:cNvPr id="40159" name="Group 8">
              <a:extLst>
                <a:ext uri="{FF2B5EF4-FFF2-40B4-BE49-F238E27FC236}">
                  <a16:creationId xmlns:a16="http://schemas.microsoft.com/office/drawing/2014/main" id="{70E1D9AF-8798-4797-9979-33FEDFD2E79C}"/>
                </a:ext>
              </a:extLst>
            </p:cNvPr>
            <p:cNvGrpSpPr>
              <a:grpSpLocks/>
            </p:cNvGrpSpPr>
            <p:nvPr/>
          </p:nvGrpSpPr>
          <p:grpSpPr bwMode="auto">
            <a:xfrm>
              <a:off x="2009" y="1522"/>
              <a:ext cx="369" cy="440"/>
              <a:chOff x="2009" y="1522"/>
              <a:chExt cx="369" cy="440"/>
            </a:xfrm>
          </p:grpSpPr>
          <p:grpSp>
            <p:nvGrpSpPr>
              <p:cNvPr id="40160" name="Group 9">
                <a:extLst>
                  <a:ext uri="{FF2B5EF4-FFF2-40B4-BE49-F238E27FC236}">
                    <a16:creationId xmlns:a16="http://schemas.microsoft.com/office/drawing/2014/main" id="{6A901FAA-8C91-4818-B411-6D7642C71D89}"/>
                  </a:ext>
                </a:extLst>
              </p:cNvPr>
              <p:cNvGrpSpPr>
                <a:grpSpLocks/>
              </p:cNvGrpSpPr>
              <p:nvPr/>
            </p:nvGrpSpPr>
            <p:grpSpPr bwMode="auto">
              <a:xfrm>
                <a:off x="2012" y="1522"/>
                <a:ext cx="366" cy="440"/>
                <a:chOff x="2012" y="1522"/>
                <a:chExt cx="366" cy="440"/>
              </a:xfrm>
            </p:grpSpPr>
            <p:grpSp>
              <p:nvGrpSpPr>
                <p:cNvPr id="40175" name="Group 10">
                  <a:extLst>
                    <a:ext uri="{FF2B5EF4-FFF2-40B4-BE49-F238E27FC236}">
                      <a16:creationId xmlns:a16="http://schemas.microsoft.com/office/drawing/2014/main" id="{122A6E06-A9B7-4A72-BA56-01E6F31C64C2}"/>
                    </a:ext>
                  </a:extLst>
                </p:cNvPr>
                <p:cNvGrpSpPr>
                  <a:grpSpLocks/>
                </p:cNvGrpSpPr>
                <p:nvPr/>
              </p:nvGrpSpPr>
              <p:grpSpPr bwMode="auto">
                <a:xfrm>
                  <a:off x="2025" y="1624"/>
                  <a:ext cx="353" cy="338"/>
                  <a:chOff x="2025" y="1624"/>
                  <a:chExt cx="353" cy="338"/>
                </a:xfrm>
              </p:grpSpPr>
              <p:grpSp>
                <p:nvGrpSpPr>
                  <p:cNvPr id="40211" name="Group 11">
                    <a:extLst>
                      <a:ext uri="{FF2B5EF4-FFF2-40B4-BE49-F238E27FC236}">
                        <a16:creationId xmlns:a16="http://schemas.microsoft.com/office/drawing/2014/main" id="{8CB6D0E6-FBD0-4A88-B91A-E0A943D1D073}"/>
                      </a:ext>
                    </a:extLst>
                  </p:cNvPr>
                  <p:cNvGrpSpPr>
                    <a:grpSpLocks/>
                  </p:cNvGrpSpPr>
                  <p:nvPr/>
                </p:nvGrpSpPr>
                <p:grpSpPr bwMode="auto">
                  <a:xfrm>
                    <a:off x="2025" y="1624"/>
                    <a:ext cx="285" cy="72"/>
                    <a:chOff x="2025" y="1624"/>
                    <a:chExt cx="285" cy="72"/>
                  </a:xfrm>
                </p:grpSpPr>
                <p:grpSp>
                  <p:nvGrpSpPr>
                    <p:cNvPr id="40290" name="Group 12">
                      <a:extLst>
                        <a:ext uri="{FF2B5EF4-FFF2-40B4-BE49-F238E27FC236}">
                          <a16:creationId xmlns:a16="http://schemas.microsoft.com/office/drawing/2014/main" id="{3A38F90C-ABDA-4AA1-B45C-464B8306655B}"/>
                        </a:ext>
                      </a:extLst>
                    </p:cNvPr>
                    <p:cNvGrpSpPr>
                      <a:grpSpLocks/>
                    </p:cNvGrpSpPr>
                    <p:nvPr/>
                  </p:nvGrpSpPr>
                  <p:grpSpPr bwMode="auto">
                    <a:xfrm>
                      <a:off x="2248" y="1634"/>
                      <a:ext cx="62" cy="62"/>
                      <a:chOff x="2248" y="1634"/>
                      <a:chExt cx="62" cy="62"/>
                    </a:xfrm>
                  </p:grpSpPr>
                  <p:grpSp>
                    <p:nvGrpSpPr>
                      <p:cNvPr id="40304" name="Group 13">
                        <a:extLst>
                          <a:ext uri="{FF2B5EF4-FFF2-40B4-BE49-F238E27FC236}">
                            <a16:creationId xmlns:a16="http://schemas.microsoft.com/office/drawing/2014/main" id="{4A0D8981-9EA6-4EC8-9E2D-2BCC7A0AAF95}"/>
                          </a:ext>
                        </a:extLst>
                      </p:cNvPr>
                      <p:cNvGrpSpPr>
                        <a:grpSpLocks/>
                      </p:cNvGrpSpPr>
                      <p:nvPr/>
                    </p:nvGrpSpPr>
                    <p:grpSpPr bwMode="auto">
                      <a:xfrm>
                        <a:off x="2248" y="1634"/>
                        <a:ext cx="44" cy="39"/>
                        <a:chOff x="2248" y="1634"/>
                        <a:chExt cx="44" cy="39"/>
                      </a:xfrm>
                    </p:grpSpPr>
                    <p:sp>
                      <p:nvSpPr>
                        <p:cNvPr id="40309" name="Freeform 14">
                          <a:extLst>
                            <a:ext uri="{FF2B5EF4-FFF2-40B4-BE49-F238E27FC236}">
                              <a16:creationId xmlns:a16="http://schemas.microsoft.com/office/drawing/2014/main" id="{B46881AE-0DFC-4BFF-8B72-F7CD7171C53D}"/>
                            </a:ext>
                          </a:extLst>
                        </p:cNvPr>
                        <p:cNvSpPr>
                          <a:spLocks/>
                        </p:cNvSpPr>
                        <p:nvPr/>
                      </p:nvSpPr>
                      <p:spPr bwMode="auto">
                        <a:xfrm>
                          <a:off x="2248" y="1637"/>
                          <a:ext cx="40" cy="32"/>
                        </a:xfrm>
                        <a:custGeom>
                          <a:avLst/>
                          <a:gdLst>
                            <a:gd name="T0" fmla="*/ 0 w 198"/>
                            <a:gd name="T1" fmla="*/ 0 h 161"/>
                            <a:gd name="T2" fmla="*/ 0 w 198"/>
                            <a:gd name="T3" fmla="*/ 0 h 161"/>
                            <a:gd name="T4" fmla="*/ 0 w 198"/>
                            <a:gd name="T5" fmla="*/ 0 h 161"/>
                            <a:gd name="T6" fmla="*/ 0 w 198"/>
                            <a:gd name="T7" fmla="*/ 0 h 161"/>
                            <a:gd name="T8" fmla="*/ 0 w 198"/>
                            <a:gd name="T9" fmla="*/ 0 h 161"/>
                            <a:gd name="T10" fmla="*/ 0 w 198"/>
                            <a:gd name="T11" fmla="*/ 0 h 161"/>
                            <a:gd name="T12" fmla="*/ 0 w 198"/>
                            <a:gd name="T13" fmla="*/ 0 h 161"/>
                            <a:gd name="T14" fmla="*/ 0 w 198"/>
                            <a:gd name="T15" fmla="*/ 0 h 161"/>
                            <a:gd name="T16" fmla="*/ 0 w 198"/>
                            <a:gd name="T17" fmla="*/ 0 h 161"/>
                            <a:gd name="T18" fmla="*/ 0 w 198"/>
                            <a:gd name="T19" fmla="*/ 0 h 1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8"/>
                            <a:gd name="T31" fmla="*/ 0 h 161"/>
                            <a:gd name="T32" fmla="*/ 198 w 198"/>
                            <a:gd name="T33" fmla="*/ 161 h 16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8" h="161">
                              <a:moveTo>
                                <a:pt x="0" y="161"/>
                              </a:moveTo>
                              <a:lnTo>
                                <a:pt x="18" y="132"/>
                              </a:lnTo>
                              <a:lnTo>
                                <a:pt x="37" y="108"/>
                              </a:lnTo>
                              <a:lnTo>
                                <a:pt x="58" y="81"/>
                              </a:lnTo>
                              <a:lnTo>
                                <a:pt x="82" y="57"/>
                              </a:lnTo>
                              <a:lnTo>
                                <a:pt x="107" y="37"/>
                              </a:lnTo>
                              <a:lnTo>
                                <a:pt x="131" y="23"/>
                              </a:lnTo>
                              <a:lnTo>
                                <a:pt x="150" y="12"/>
                              </a:lnTo>
                              <a:lnTo>
                                <a:pt x="170" y="6"/>
                              </a:lnTo>
                              <a:lnTo>
                                <a:pt x="198" y="0"/>
                              </a:lnTo>
                            </a:path>
                          </a:pathLst>
                        </a:custGeom>
                        <a:noFill/>
                        <a:ln w="25400">
                          <a:solidFill>
                            <a:srgbClr val="60006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310" name="Freeform 15">
                          <a:extLst>
                            <a:ext uri="{FF2B5EF4-FFF2-40B4-BE49-F238E27FC236}">
                              <a16:creationId xmlns:a16="http://schemas.microsoft.com/office/drawing/2014/main" id="{C9BE3626-48D4-406D-9B95-298C4BF52B89}"/>
                            </a:ext>
                          </a:extLst>
                        </p:cNvPr>
                        <p:cNvSpPr>
                          <a:spLocks/>
                        </p:cNvSpPr>
                        <p:nvPr/>
                      </p:nvSpPr>
                      <p:spPr bwMode="auto">
                        <a:xfrm>
                          <a:off x="2253" y="1641"/>
                          <a:ext cx="39" cy="32"/>
                        </a:xfrm>
                        <a:custGeom>
                          <a:avLst/>
                          <a:gdLst>
                            <a:gd name="T0" fmla="*/ 0 w 195"/>
                            <a:gd name="T1" fmla="*/ 0 h 160"/>
                            <a:gd name="T2" fmla="*/ 0 w 195"/>
                            <a:gd name="T3" fmla="*/ 0 h 160"/>
                            <a:gd name="T4" fmla="*/ 0 w 195"/>
                            <a:gd name="T5" fmla="*/ 0 h 160"/>
                            <a:gd name="T6" fmla="*/ 0 w 195"/>
                            <a:gd name="T7" fmla="*/ 0 h 160"/>
                            <a:gd name="T8" fmla="*/ 0 w 195"/>
                            <a:gd name="T9" fmla="*/ 0 h 160"/>
                            <a:gd name="T10" fmla="*/ 0 w 195"/>
                            <a:gd name="T11" fmla="*/ 0 h 160"/>
                            <a:gd name="T12" fmla="*/ 0 w 195"/>
                            <a:gd name="T13" fmla="*/ 0 h 160"/>
                            <a:gd name="T14" fmla="*/ 0 w 195"/>
                            <a:gd name="T15" fmla="*/ 0 h 160"/>
                            <a:gd name="T16" fmla="*/ 0 w 195"/>
                            <a:gd name="T17" fmla="*/ 0 h 160"/>
                            <a:gd name="T18" fmla="*/ 0 w 195"/>
                            <a:gd name="T19" fmla="*/ 0 h 1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5"/>
                            <a:gd name="T31" fmla="*/ 0 h 160"/>
                            <a:gd name="T32" fmla="*/ 195 w 195"/>
                            <a:gd name="T33" fmla="*/ 160 h 1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5" h="160">
                              <a:moveTo>
                                <a:pt x="0" y="160"/>
                              </a:moveTo>
                              <a:lnTo>
                                <a:pt x="19" y="131"/>
                              </a:lnTo>
                              <a:lnTo>
                                <a:pt x="37" y="106"/>
                              </a:lnTo>
                              <a:lnTo>
                                <a:pt x="59" y="80"/>
                              </a:lnTo>
                              <a:lnTo>
                                <a:pt x="82" y="55"/>
                              </a:lnTo>
                              <a:lnTo>
                                <a:pt x="108" y="35"/>
                              </a:lnTo>
                              <a:lnTo>
                                <a:pt x="131" y="21"/>
                              </a:lnTo>
                              <a:lnTo>
                                <a:pt x="156" y="11"/>
                              </a:lnTo>
                              <a:lnTo>
                                <a:pt x="177" y="3"/>
                              </a:lnTo>
                              <a:lnTo>
                                <a:pt x="195" y="0"/>
                              </a:lnTo>
                            </a:path>
                          </a:pathLst>
                        </a:custGeom>
                        <a:noFill/>
                        <a:ln w="11113">
                          <a:solidFill>
                            <a:srgbClr val="40004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311" name="Freeform 16">
                          <a:extLst>
                            <a:ext uri="{FF2B5EF4-FFF2-40B4-BE49-F238E27FC236}">
                              <a16:creationId xmlns:a16="http://schemas.microsoft.com/office/drawing/2014/main" id="{18FBBEEA-BDA1-4590-BDCE-7F9DADE4287B}"/>
                            </a:ext>
                          </a:extLst>
                        </p:cNvPr>
                        <p:cNvSpPr>
                          <a:spLocks/>
                        </p:cNvSpPr>
                        <p:nvPr/>
                      </p:nvSpPr>
                      <p:spPr bwMode="auto">
                        <a:xfrm>
                          <a:off x="2248" y="1634"/>
                          <a:ext cx="39" cy="32"/>
                        </a:xfrm>
                        <a:custGeom>
                          <a:avLst/>
                          <a:gdLst>
                            <a:gd name="T0" fmla="*/ 0 w 194"/>
                            <a:gd name="T1" fmla="*/ 0 h 160"/>
                            <a:gd name="T2" fmla="*/ 0 w 194"/>
                            <a:gd name="T3" fmla="*/ 0 h 160"/>
                            <a:gd name="T4" fmla="*/ 0 w 194"/>
                            <a:gd name="T5" fmla="*/ 0 h 160"/>
                            <a:gd name="T6" fmla="*/ 0 w 194"/>
                            <a:gd name="T7" fmla="*/ 0 h 160"/>
                            <a:gd name="T8" fmla="*/ 0 w 194"/>
                            <a:gd name="T9" fmla="*/ 0 h 160"/>
                            <a:gd name="T10" fmla="*/ 0 w 194"/>
                            <a:gd name="T11" fmla="*/ 0 h 160"/>
                            <a:gd name="T12" fmla="*/ 0 w 194"/>
                            <a:gd name="T13" fmla="*/ 0 h 160"/>
                            <a:gd name="T14" fmla="*/ 0 w 194"/>
                            <a:gd name="T15" fmla="*/ 0 h 160"/>
                            <a:gd name="T16" fmla="*/ 0 w 194"/>
                            <a:gd name="T17" fmla="*/ 0 h 160"/>
                            <a:gd name="T18" fmla="*/ 0 w 194"/>
                            <a:gd name="T19" fmla="*/ 0 h 1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4"/>
                            <a:gd name="T31" fmla="*/ 0 h 160"/>
                            <a:gd name="T32" fmla="*/ 194 w 194"/>
                            <a:gd name="T33" fmla="*/ 160 h 1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4" h="160">
                              <a:moveTo>
                                <a:pt x="0" y="160"/>
                              </a:moveTo>
                              <a:lnTo>
                                <a:pt x="18" y="131"/>
                              </a:lnTo>
                              <a:lnTo>
                                <a:pt x="37" y="106"/>
                              </a:lnTo>
                              <a:lnTo>
                                <a:pt x="58" y="80"/>
                              </a:lnTo>
                              <a:lnTo>
                                <a:pt x="82" y="55"/>
                              </a:lnTo>
                              <a:lnTo>
                                <a:pt x="107" y="36"/>
                              </a:lnTo>
                              <a:lnTo>
                                <a:pt x="131" y="21"/>
                              </a:lnTo>
                              <a:lnTo>
                                <a:pt x="155" y="11"/>
                              </a:lnTo>
                              <a:lnTo>
                                <a:pt x="178" y="3"/>
                              </a:lnTo>
                              <a:lnTo>
                                <a:pt x="194" y="0"/>
                              </a:lnTo>
                            </a:path>
                          </a:pathLst>
                        </a:custGeom>
                        <a:noFill/>
                        <a:ln w="4763">
                          <a:solidFill>
                            <a:srgbClr val="A000A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40305" name="Group 17">
                        <a:extLst>
                          <a:ext uri="{FF2B5EF4-FFF2-40B4-BE49-F238E27FC236}">
                            <a16:creationId xmlns:a16="http://schemas.microsoft.com/office/drawing/2014/main" id="{E5FFE5B3-C452-4773-8F3F-669597EE0974}"/>
                          </a:ext>
                        </a:extLst>
                      </p:cNvPr>
                      <p:cNvGrpSpPr>
                        <a:grpSpLocks/>
                      </p:cNvGrpSpPr>
                      <p:nvPr/>
                    </p:nvGrpSpPr>
                    <p:grpSpPr bwMode="auto">
                      <a:xfrm>
                        <a:off x="2265" y="1658"/>
                        <a:ext cx="45" cy="38"/>
                        <a:chOff x="2265" y="1658"/>
                        <a:chExt cx="45" cy="38"/>
                      </a:xfrm>
                    </p:grpSpPr>
                    <p:sp>
                      <p:nvSpPr>
                        <p:cNvPr id="40306" name="Freeform 18">
                          <a:extLst>
                            <a:ext uri="{FF2B5EF4-FFF2-40B4-BE49-F238E27FC236}">
                              <a16:creationId xmlns:a16="http://schemas.microsoft.com/office/drawing/2014/main" id="{DB13A7F7-ECD6-42C9-8AA1-E1FE344A8564}"/>
                            </a:ext>
                          </a:extLst>
                        </p:cNvPr>
                        <p:cNvSpPr>
                          <a:spLocks/>
                        </p:cNvSpPr>
                        <p:nvPr/>
                      </p:nvSpPr>
                      <p:spPr bwMode="auto">
                        <a:xfrm>
                          <a:off x="2265" y="1660"/>
                          <a:ext cx="40" cy="32"/>
                        </a:xfrm>
                        <a:custGeom>
                          <a:avLst/>
                          <a:gdLst>
                            <a:gd name="T0" fmla="*/ 0 w 198"/>
                            <a:gd name="T1" fmla="*/ 0 h 160"/>
                            <a:gd name="T2" fmla="*/ 0 w 198"/>
                            <a:gd name="T3" fmla="*/ 0 h 160"/>
                            <a:gd name="T4" fmla="*/ 0 w 198"/>
                            <a:gd name="T5" fmla="*/ 0 h 160"/>
                            <a:gd name="T6" fmla="*/ 0 w 198"/>
                            <a:gd name="T7" fmla="*/ 0 h 160"/>
                            <a:gd name="T8" fmla="*/ 0 w 198"/>
                            <a:gd name="T9" fmla="*/ 0 h 160"/>
                            <a:gd name="T10" fmla="*/ 0 w 198"/>
                            <a:gd name="T11" fmla="*/ 0 h 160"/>
                            <a:gd name="T12" fmla="*/ 0 w 198"/>
                            <a:gd name="T13" fmla="*/ 0 h 160"/>
                            <a:gd name="T14" fmla="*/ 0 w 198"/>
                            <a:gd name="T15" fmla="*/ 0 h 160"/>
                            <a:gd name="T16" fmla="*/ 0 w 198"/>
                            <a:gd name="T17" fmla="*/ 0 h 160"/>
                            <a:gd name="T18" fmla="*/ 0 w 198"/>
                            <a:gd name="T19" fmla="*/ 0 h 1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8"/>
                            <a:gd name="T31" fmla="*/ 0 h 160"/>
                            <a:gd name="T32" fmla="*/ 198 w 198"/>
                            <a:gd name="T33" fmla="*/ 160 h 1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8" h="160">
                              <a:moveTo>
                                <a:pt x="0" y="160"/>
                              </a:moveTo>
                              <a:lnTo>
                                <a:pt x="18" y="131"/>
                              </a:lnTo>
                              <a:lnTo>
                                <a:pt x="37" y="107"/>
                              </a:lnTo>
                              <a:lnTo>
                                <a:pt x="58" y="81"/>
                              </a:lnTo>
                              <a:lnTo>
                                <a:pt x="82" y="56"/>
                              </a:lnTo>
                              <a:lnTo>
                                <a:pt x="106" y="37"/>
                              </a:lnTo>
                              <a:lnTo>
                                <a:pt x="130" y="23"/>
                              </a:lnTo>
                              <a:lnTo>
                                <a:pt x="149" y="12"/>
                              </a:lnTo>
                              <a:lnTo>
                                <a:pt x="168" y="6"/>
                              </a:lnTo>
                              <a:lnTo>
                                <a:pt x="198" y="0"/>
                              </a:lnTo>
                            </a:path>
                          </a:pathLst>
                        </a:custGeom>
                        <a:noFill/>
                        <a:ln w="25400">
                          <a:solidFill>
                            <a:srgbClr val="60006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307" name="Freeform 19">
                          <a:extLst>
                            <a:ext uri="{FF2B5EF4-FFF2-40B4-BE49-F238E27FC236}">
                              <a16:creationId xmlns:a16="http://schemas.microsoft.com/office/drawing/2014/main" id="{9880F73B-0DF2-4F82-8D05-612EE96F59B4}"/>
                            </a:ext>
                          </a:extLst>
                        </p:cNvPr>
                        <p:cNvSpPr>
                          <a:spLocks/>
                        </p:cNvSpPr>
                        <p:nvPr/>
                      </p:nvSpPr>
                      <p:spPr bwMode="auto">
                        <a:xfrm>
                          <a:off x="2271" y="1664"/>
                          <a:ext cx="39" cy="32"/>
                        </a:xfrm>
                        <a:custGeom>
                          <a:avLst/>
                          <a:gdLst>
                            <a:gd name="T0" fmla="*/ 0 w 195"/>
                            <a:gd name="T1" fmla="*/ 0 h 159"/>
                            <a:gd name="T2" fmla="*/ 0 w 195"/>
                            <a:gd name="T3" fmla="*/ 0 h 159"/>
                            <a:gd name="T4" fmla="*/ 0 w 195"/>
                            <a:gd name="T5" fmla="*/ 0 h 159"/>
                            <a:gd name="T6" fmla="*/ 0 w 195"/>
                            <a:gd name="T7" fmla="*/ 0 h 159"/>
                            <a:gd name="T8" fmla="*/ 0 w 195"/>
                            <a:gd name="T9" fmla="*/ 0 h 159"/>
                            <a:gd name="T10" fmla="*/ 0 w 195"/>
                            <a:gd name="T11" fmla="*/ 0 h 159"/>
                            <a:gd name="T12" fmla="*/ 0 w 195"/>
                            <a:gd name="T13" fmla="*/ 0 h 159"/>
                            <a:gd name="T14" fmla="*/ 0 w 195"/>
                            <a:gd name="T15" fmla="*/ 0 h 159"/>
                            <a:gd name="T16" fmla="*/ 0 w 195"/>
                            <a:gd name="T17" fmla="*/ 0 h 159"/>
                            <a:gd name="T18" fmla="*/ 0 w 195"/>
                            <a:gd name="T19" fmla="*/ 0 h 1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5"/>
                            <a:gd name="T31" fmla="*/ 0 h 159"/>
                            <a:gd name="T32" fmla="*/ 195 w 195"/>
                            <a:gd name="T33" fmla="*/ 159 h 1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5" h="159">
                              <a:moveTo>
                                <a:pt x="0" y="159"/>
                              </a:moveTo>
                              <a:lnTo>
                                <a:pt x="19" y="131"/>
                              </a:lnTo>
                              <a:lnTo>
                                <a:pt x="37" y="106"/>
                              </a:lnTo>
                              <a:lnTo>
                                <a:pt x="59" y="79"/>
                              </a:lnTo>
                              <a:lnTo>
                                <a:pt x="81" y="56"/>
                              </a:lnTo>
                              <a:lnTo>
                                <a:pt x="107" y="36"/>
                              </a:lnTo>
                              <a:lnTo>
                                <a:pt x="130" y="22"/>
                              </a:lnTo>
                              <a:lnTo>
                                <a:pt x="155" y="12"/>
                              </a:lnTo>
                              <a:lnTo>
                                <a:pt x="177" y="4"/>
                              </a:lnTo>
                              <a:lnTo>
                                <a:pt x="195" y="0"/>
                              </a:lnTo>
                            </a:path>
                          </a:pathLst>
                        </a:custGeom>
                        <a:noFill/>
                        <a:ln w="11113">
                          <a:solidFill>
                            <a:srgbClr val="40004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308" name="Freeform 20">
                          <a:extLst>
                            <a:ext uri="{FF2B5EF4-FFF2-40B4-BE49-F238E27FC236}">
                              <a16:creationId xmlns:a16="http://schemas.microsoft.com/office/drawing/2014/main" id="{F3BE3FBF-B49E-4D64-9B92-A659112C8D79}"/>
                            </a:ext>
                          </a:extLst>
                        </p:cNvPr>
                        <p:cNvSpPr>
                          <a:spLocks/>
                        </p:cNvSpPr>
                        <p:nvPr/>
                      </p:nvSpPr>
                      <p:spPr bwMode="auto">
                        <a:xfrm>
                          <a:off x="2265" y="1658"/>
                          <a:ext cx="39" cy="31"/>
                        </a:xfrm>
                        <a:custGeom>
                          <a:avLst/>
                          <a:gdLst>
                            <a:gd name="T0" fmla="*/ 0 w 194"/>
                            <a:gd name="T1" fmla="*/ 0 h 159"/>
                            <a:gd name="T2" fmla="*/ 0 w 194"/>
                            <a:gd name="T3" fmla="*/ 0 h 159"/>
                            <a:gd name="T4" fmla="*/ 0 w 194"/>
                            <a:gd name="T5" fmla="*/ 0 h 159"/>
                            <a:gd name="T6" fmla="*/ 0 w 194"/>
                            <a:gd name="T7" fmla="*/ 0 h 159"/>
                            <a:gd name="T8" fmla="*/ 0 w 194"/>
                            <a:gd name="T9" fmla="*/ 0 h 159"/>
                            <a:gd name="T10" fmla="*/ 0 w 194"/>
                            <a:gd name="T11" fmla="*/ 0 h 159"/>
                            <a:gd name="T12" fmla="*/ 0 w 194"/>
                            <a:gd name="T13" fmla="*/ 0 h 159"/>
                            <a:gd name="T14" fmla="*/ 0 w 194"/>
                            <a:gd name="T15" fmla="*/ 0 h 159"/>
                            <a:gd name="T16" fmla="*/ 0 w 194"/>
                            <a:gd name="T17" fmla="*/ 0 h 159"/>
                            <a:gd name="T18" fmla="*/ 0 w 194"/>
                            <a:gd name="T19" fmla="*/ 0 h 1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4"/>
                            <a:gd name="T31" fmla="*/ 0 h 159"/>
                            <a:gd name="T32" fmla="*/ 194 w 194"/>
                            <a:gd name="T33" fmla="*/ 159 h 1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4" h="159">
                              <a:moveTo>
                                <a:pt x="0" y="159"/>
                              </a:moveTo>
                              <a:lnTo>
                                <a:pt x="18" y="130"/>
                              </a:lnTo>
                              <a:lnTo>
                                <a:pt x="37" y="106"/>
                              </a:lnTo>
                              <a:lnTo>
                                <a:pt x="58" y="80"/>
                              </a:lnTo>
                              <a:lnTo>
                                <a:pt x="82" y="55"/>
                              </a:lnTo>
                              <a:lnTo>
                                <a:pt x="106" y="36"/>
                              </a:lnTo>
                              <a:lnTo>
                                <a:pt x="130" y="21"/>
                              </a:lnTo>
                              <a:lnTo>
                                <a:pt x="154" y="11"/>
                              </a:lnTo>
                              <a:lnTo>
                                <a:pt x="177" y="3"/>
                              </a:lnTo>
                              <a:lnTo>
                                <a:pt x="194" y="0"/>
                              </a:lnTo>
                            </a:path>
                          </a:pathLst>
                        </a:custGeom>
                        <a:noFill/>
                        <a:ln w="4763">
                          <a:solidFill>
                            <a:srgbClr val="A000A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grpSp>
                  <p:nvGrpSpPr>
                    <p:cNvPr id="40291" name="Group 21">
                      <a:extLst>
                        <a:ext uri="{FF2B5EF4-FFF2-40B4-BE49-F238E27FC236}">
                          <a16:creationId xmlns:a16="http://schemas.microsoft.com/office/drawing/2014/main" id="{E37ECD50-9EB2-483E-87F9-AC34D8FD2FDA}"/>
                        </a:ext>
                      </a:extLst>
                    </p:cNvPr>
                    <p:cNvGrpSpPr>
                      <a:grpSpLocks/>
                    </p:cNvGrpSpPr>
                    <p:nvPr/>
                  </p:nvGrpSpPr>
                  <p:grpSpPr bwMode="auto">
                    <a:xfrm>
                      <a:off x="2025" y="1624"/>
                      <a:ext cx="213" cy="55"/>
                      <a:chOff x="2025" y="1624"/>
                      <a:chExt cx="213" cy="55"/>
                    </a:xfrm>
                  </p:grpSpPr>
                  <p:grpSp>
                    <p:nvGrpSpPr>
                      <p:cNvPr id="40292" name="Group 22">
                        <a:extLst>
                          <a:ext uri="{FF2B5EF4-FFF2-40B4-BE49-F238E27FC236}">
                            <a16:creationId xmlns:a16="http://schemas.microsoft.com/office/drawing/2014/main" id="{7C59C70A-0F80-4191-8B4F-AFEFFE3E3EEC}"/>
                          </a:ext>
                        </a:extLst>
                      </p:cNvPr>
                      <p:cNvGrpSpPr>
                        <a:grpSpLocks/>
                      </p:cNvGrpSpPr>
                      <p:nvPr/>
                    </p:nvGrpSpPr>
                    <p:grpSpPr bwMode="auto">
                      <a:xfrm>
                        <a:off x="2051" y="1650"/>
                        <a:ext cx="148" cy="29"/>
                        <a:chOff x="2051" y="1650"/>
                        <a:chExt cx="148" cy="29"/>
                      </a:xfrm>
                    </p:grpSpPr>
                    <p:grpSp>
                      <p:nvGrpSpPr>
                        <p:cNvPr id="40299" name="Group 23">
                          <a:extLst>
                            <a:ext uri="{FF2B5EF4-FFF2-40B4-BE49-F238E27FC236}">
                              <a16:creationId xmlns:a16="http://schemas.microsoft.com/office/drawing/2014/main" id="{2916C852-F6BE-40EB-B231-AB642333D18A}"/>
                            </a:ext>
                          </a:extLst>
                        </p:cNvPr>
                        <p:cNvGrpSpPr>
                          <a:grpSpLocks/>
                        </p:cNvGrpSpPr>
                        <p:nvPr/>
                      </p:nvGrpSpPr>
                      <p:grpSpPr bwMode="auto">
                        <a:xfrm>
                          <a:off x="2057" y="1650"/>
                          <a:ext cx="142" cy="29"/>
                          <a:chOff x="2057" y="1650"/>
                          <a:chExt cx="142" cy="29"/>
                        </a:xfrm>
                      </p:grpSpPr>
                      <p:sp>
                        <p:nvSpPr>
                          <p:cNvPr id="40301" name="Freeform 24">
                            <a:extLst>
                              <a:ext uri="{FF2B5EF4-FFF2-40B4-BE49-F238E27FC236}">
                                <a16:creationId xmlns:a16="http://schemas.microsoft.com/office/drawing/2014/main" id="{565E8466-0C6C-4E1C-8318-0B1276BC90E0}"/>
                              </a:ext>
                            </a:extLst>
                          </p:cNvPr>
                          <p:cNvSpPr>
                            <a:spLocks/>
                          </p:cNvSpPr>
                          <p:nvPr/>
                        </p:nvSpPr>
                        <p:spPr bwMode="auto">
                          <a:xfrm>
                            <a:off x="2058" y="1653"/>
                            <a:ext cx="139" cy="20"/>
                          </a:xfrm>
                          <a:custGeom>
                            <a:avLst/>
                            <a:gdLst>
                              <a:gd name="T0" fmla="*/ 0 w 694"/>
                              <a:gd name="T1" fmla="*/ 0 h 101"/>
                              <a:gd name="T2" fmla="*/ 0 w 694"/>
                              <a:gd name="T3" fmla="*/ 0 h 101"/>
                              <a:gd name="T4" fmla="*/ 0 w 694"/>
                              <a:gd name="T5" fmla="*/ 0 h 101"/>
                              <a:gd name="T6" fmla="*/ 0 w 694"/>
                              <a:gd name="T7" fmla="*/ 0 h 101"/>
                              <a:gd name="T8" fmla="*/ 0 w 694"/>
                              <a:gd name="T9" fmla="*/ 0 h 101"/>
                              <a:gd name="T10" fmla="*/ 0 w 694"/>
                              <a:gd name="T11" fmla="*/ 0 h 101"/>
                              <a:gd name="T12" fmla="*/ 0 w 694"/>
                              <a:gd name="T13" fmla="*/ 0 h 101"/>
                              <a:gd name="T14" fmla="*/ 0 w 694"/>
                              <a:gd name="T15" fmla="*/ 0 h 101"/>
                              <a:gd name="T16" fmla="*/ 0 w 694"/>
                              <a:gd name="T17" fmla="*/ 0 h 101"/>
                              <a:gd name="T18" fmla="*/ 0 w 694"/>
                              <a:gd name="T19" fmla="*/ 0 h 101"/>
                              <a:gd name="T20" fmla="*/ 0 w 694"/>
                              <a:gd name="T21" fmla="*/ 0 h 101"/>
                              <a:gd name="T22" fmla="*/ 0 w 694"/>
                              <a:gd name="T23" fmla="*/ 0 h 101"/>
                              <a:gd name="T24" fmla="*/ 0 w 694"/>
                              <a:gd name="T25" fmla="*/ 0 h 101"/>
                              <a:gd name="T26" fmla="*/ 0 w 694"/>
                              <a:gd name="T27" fmla="*/ 0 h 101"/>
                              <a:gd name="T28" fmla="*/ 0 w 694"/>
                              <a:gd name="T29" fmla="*/ 0 h 101"/>
                              <a:gd name="T30" fmla="*/ 0 w 694"/>
                              <a:gd name="T31" fmla="*/ 0 h 101"/>
                              <a:gd name="T32" fmla="*/ 0 w 694"/>
                              <a:gd name="T33" fmla="*/ 0 h 10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4"/>
                              <a:gd name="T52" fmla="*/ 0 h 101"/>
                              <a:gd name="T53" fmla="*/ 694 w 694"/>
                              <a:gd name="T54" fmla="*/ 101 h 10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4" h="101">
                                <a:moveTo>
                                  <a:pt x="0" y="80"/>
                                </a:moveTo>
                                <a:lnTo>
                                  <a:pt x="42" y="67"/>
                                </a:lnTo>
                                <a:lnTo>
                                  <a:pt x="85" y="54"/>
                                </a:lnTo>
                                <a:lnTo>
                                  <a:pt x="143" y="40"/>
                                </a:lnTo>
                                <a:lnTo>
                                  <a:pt x="205" y="27"/>
                                </a:lnTo>
                                <a:lnTo>
                                  <a:pt x="268" y="14"/>
                                </a:lnTo>
                                <a:lnTo>
                                  <a:pt x="315" y="8"/>
                                </a:lnTo>
                                <a:lnTo>
                                  <a:pt x="372" y="2"/>
                                </a:lnTo>
                                <a:lnTo>
                                  <a:pt x="433" y="0"/>
                                </a:lnTo>
                                <a:lnTo>
                                  <a:pt x="490" y="3"/>
                                </a:lnTo>
                                <a:lnTo>
                                  <a:pt x="540" y="6"/>
                                </a:lnTo>
                                <a:lnTo>
                                  <a:pt x="590" y="14"/>
                                </a:lnTo>
                                <a:lnTo>
                                  <a:pt x="617" y="25"/>
                                </a:lnTo>
                                <a:lnTo>
                                  <a:pt x="642" y="39"/>
                                </a:lnTo>
                                <a:lnTo>
                                  <a:pt x="663" y="56"/>
                                </a:lnTo>
                                <a:lnTo>
                                  <a:pt x="685" y="83"/>
                                </a:lnTo>
                                <a:lnTo>
                                  <a:pt x="694" y="101"/>
                                </a:lnTo>
                              </a:path>
                            </a:pathLst>
                          </a:custGeom>
                          <a:noFill/>
                          <a:ln w="25400">
                            <a:solidFill>
                              <a:srgbClr val="60006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302" name="Freeform 25">
                            <a:extLst>
                              <a:ext uri="{FF2B5EF4-FFF2-40B4-BE49-F238E27FC236}">
                                <a16:creationId xmlns:a16="http://schemas.microsoft.com/office/drawing/2014/main" id="{2C4EFCF1-5283-4422-B15E-B5C0FA67DC88}"/>
                              </a:ext>
                            </a:extLst>
                          </p:cNvPr>
                          <p:cNvSpPr>
                            <a:spLocks/>
                          </p:cNvSpPr>
                          <p:nvPr/>
                        </p:nvSpPr>
                        <p:spPr bwMode="auto">
                          <a:xfrm>
                            <a:off x="2057" y="1659"/>
                            <a:ext cx="138" cy="20"/>
                          </a:xfrm>
                          <a:custGeom>
                            <a:avLst/>
                            <a:gdLst>
                              <a:gd name="T0" fmla="*/ 0 w 694"/>
                              <a:gd name="T1" fmla="*/ 0 h 100"/>
                              <a:gd name="T2" fmla="*/ 0 w 694"/>
                              <a:gd name="T3" fmla="*/ 0 h 100"/>
                              <a:gd name="T4" fmla="*/ 0 w 694"/>
                              <a:gd name="T5" fmla="*/ 0 h 100"/>
                              <a:gd name="T6" fmla="*/ 0 w 694"/>
                              <a:gd name="T7" fmla="*/ 0 h 100"/>
                              <a:gd name="T8" fmla="*/ 0 w 694"/>
                              <a:gd name="T9" fmla="*/ 0 h 100"/>
                              <a:gd name="T10" fmla="*/ 0 w 694"/>
                              <a:gd name="T11" fmla="*/ 0 h 100"/>
                              <a:gd name="T12" fmla="*/ 0 w 694"/>
                              <a:gd name="T13" fmla="*/ 0 h 100"/>
                              <a:gd name="T14" fmla="*/ 0 w 694"/>
                              <a:gd name="T15" fmla="*/ 0 h 100"/>
                              <a:gd name="T16" fmla="*/ 0 w 694"/>
                              <a:gd name="T17" fmla="*/ 0 h 100"/>
                              <a:gd name="T18" fmla="*/ 0 w 694"/>
                              <a:gd name="T19" fmla="*/ 0 h 100"/>
                              <a:gd name="T20" fmla="*/ 0 w 694"/>
                              <a:gd name="T21" fmla="*/ 0 h 100"/>
                              <a:gd name="T22" fmla="*/ 0 w 694"/>
                              <a:gd name="T23" fmla="*/ 0 h 100"/>
                              <a:gd name="T24" fmla="*/ 0 w 694"/>
                              <a:gd name="T25" fmla="*/ 0 h 100"/>
                              <a:gd name="T26" fmla="*/ 0 w 694"/>
                              <a:gd name="T27" fmla="*/ 0 h 100"/>
                              <a:gd name="T28" fmla="*/ 0 w 694"/>
                              <a:gd name="T29" fmla="*/ 0 h 100"/>
                              <a:gd name="T30" fmla="*/ 0 w 694"/>
                              <a:gd name="T31" fmla="*/ 0 h 100"/>
                              <a:gd name="T32" fmla="*/ 0 w 694"/>
                              <a:gd name="T33" fmla="*/ 0 h 1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4"/>
                              <a:gd name="T52" fmla="*/ 0 h 100"/>
                              <a:gd name="T53" fmla="*/ 694 w 694"/>
                              <a:gd name="T54" fmla="*/ 100 h 1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4" h="100">
                                <a:moveTo>
                                  <a:pt x="0" y="80"/>
                                </a:moveTo>
                                <a:lnTo>
                                  <a:pt x="41" y="66"/>
                                </a:lnTo>
                                <a:lnTo>
                                  <a:pt x="84" y="54"/>
                                </a:lnTo>
                                <a:lnTo>
                                  <a:pt x="143" y="40"/>
                                </a:lnTo>
                                <a:lnTo>
                                  <a:pt x="205" y="26"/>
                                </a:lnTo>
                                <a:lnTo>
                                  <a:pt x="267" y="14"/>
                                </a:lnTo>
                                <a:lnTo>
                                  <a:pt x="315" y="8"/>
                                </a:lnTo>
                                <a:lnTo>
                                  <a:pt x="372" y="2"/>
                                </a:lnTo>
                                <a:lnTo>
                                  <a:pt x="433" y="0"/>
                                </a:lnTo>
                                <a:lnTo>
                                  <a:pt x="489" y="3"/>
                                </a:lnTo>
                                <a:lnTo>
                                  <a:pt x="540" y="6"/>
                                </a:lnTo>
                                <a:lnTo>
                                  <a:pt x="590" y="14"/>
                                </a:lnTo>
                                <a:lnTo>
                                  <a:pt x="617" y="24"/>
                                </a:lnTo>
                                <a:lnTo>
                                  <a:pt x="642" y="39"/>
                                </a:lnTo>
                                <a:lnTo>
                                  <a:pt x="663" y="55"/>
                                </a:lnTo>
                                <a:lnTo>
                                  <a:pt x="685" y="83"/>
                                </a:lnTo>
                                <a:lnTo>
                                  <a:pt x="694" y="100"/>
                                </a:lnTo>
                              </a:path>
                            </a:pathLst>
                          </a:custGeom>
                          <a:noFill/>
                          <a:ln w="11113">
                            <a:solidFill>
                              <a:srgbClr val="40004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303" name="Freeform 26">
                            <a:extLst>
                              <a:ext uri="{FF2B5EF4-FFF2-40B4-BE49-F238E27FC236}">
                                <a16:creationId xmlns:a16="http://schemas.microsoft.com/office/drawing/2014/main" id="{81413E61-FDDD-4F08-AC1B-FB2A383FA605}"/>
                              </a:ext>
                            </a:extLst>
                          </p:cNvPr>
                          <p:cNvSpPr>
                            <a:spLocks/>
                          </p:cNvSpPr>
                          <p:nvPr/>
                        </p:nvSpPr>
                        <p:spPr bwMode="auto">
                          <a:xfrm>
                            <a:off x="2060" y="1650"/>
                            <a:ext cx="139" cy="20"/>
                          </a:xfrm>
                          <a:custGeom>
                            <a:avLst/>
                            <a:gdLst>
                              <a:gd name="T0" fmla="*/ 0 w 694"/>
                              <a:gd name="T1" fmla="*/ 0 h 100"/>
                              <a:gd name="T2" fmla="*/ 0 w 694"/>
                              <a:gd name="T3" fmla="*/ 0 h 100"/>
                              <a:gd name="T4" fmla="*/ 0 w 694"/>
                              <a:gd name="T5" fmla="*/ 0 h 100"/>
                              <a:gd name="T6" fmla="*/ 0 w 694"/>
                              <a:gd name="T7" fmla="*/ 0 h 100"/>
                              <a:gd name="T8" fmla="*/ 0 w 694"/>
                              <a:gd name="T9" fmla="*/ 0 h 100"/>
                              <a:gd name="T10" fmla="*/ 0 w 694"/>
                              <a:gd name="T11" fmla="*/ 0 h 100"/>
                              <a:gd name="T12" fmla="*/ 0 w 694"/>
                              <a:gd name="T13" fmla="*/ 0 h 100"/>
                              <a:gd name="T14" fmla="*/ 0 w 694"/>
                              <a:gd name="T15" fmla="*/ 0 h 100"/>
                              <a:gd name="T16" fmla="*/ 0 w 694"/>
                              <a:gd name="T17" fmla="*/ 0 h 100"/>
                              <a:gd name="T18" fmla="*/ 0 w 694"/>
                              <a:gd name="T19" fmla="*/ 0 h 100"/>
                              <a:gd name="T20" fmla="*/ 0 w 694"/>
                              <a:gd name="T21" fmla="*/ 0 h 100"/>
                              <a:gd name="T22" fmla="*/ 0 w 694"/>
                              <a:gd name="T23" fmla="*/ 0 h 100"/>
                              <a:gd name="T24" fmla="*/ 0 w 694"/>
                              <a:gd name="T25" fmla="*/ 0 h 100"/>
                              <a:gd name="T26" fmla="*/ 0 w 694"/>
                              <a:gd name="T27" fmla="*/ 0 h 100"/>
                              <a:gd name="T28" fmla="*/ 0 w 694"/>
                              <a:gd name="T29" fmla="*/ 0 h 100"/>
                              <a:gd name="T30" fmla="*/ 0 w 694"/>
                              <a:gd name="T31" fmla="*/ 0 h 100"/>
                              <a:gd name="T32" fmla="*/ 0 w 694"/>
                              <a:gd name="T33" fmla="*/ 0 h 1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4"/>
                              <a:gd name="T52" fmla="*/ 0 h 100"/>
                              <a:gd name="T53" fmla="*/ 694 w 694"/>
                              <a:gd name="T54" fmla="*/ 100 h 1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4" h="100">
                                <a:moveTo>
                                  <a:pt x="0" y="80"/>
                                </a:moveTo>
                                <a:lnTo>
                                  <a:pt x="42" y="66"/>
                                </a:lnTo>
                                <a:lnTo>
                                  <a:pt x="85" y="54"/>
                                </a:lnTo>
                                <a:lnTo>
                                  <a:pt x="143" y="40"/>
                                </a:lnTo>
                                <a:lnTo>
                                  <a:pt x="204" y="26"/>
                                </a:lnTo>
                                <a:lnTo>
                                  <a:pt x="268" y="14"/>
                                </a:lnTo>
                                <a:lnTo>
                                  <a:pt x="315" y="8"/>
                                </a:lnTo>
                                <a:lnTo>
                                  <a:pt x="372" y="2"/>
                                </a:lnTo>
                                <a:lnTo>
                                  <a:pt x="434" y="0"/>
                                </a:lnTo>
                                <a:lnTo>
                                  <a:pt x="490" y="3"/>
                                </a:lnTo>
                                <a:lnTo>
                                  <a:pt x="540" y="6"/>
                                </a:lnTo>
                                <a:lnTo>
                                  <a:pt x="590" y="14"/>
                                </a:lnTo>
                                <a:lnTo>
                                  <a:pt x="618" y="24"/>
                                </a:lnTo>
                                <a:lnTo>
                                  <a:pt x="642" y="39"/>
                                </a:lnTo>
                                <a:lnTo>
                                  <a:pt x="664" y="55"/>
                                </a:lnTo>
                                <a:lnTo>
                                  <a:pt x="685" y="83"/>
                                </a:lnTo>
                                <a:lnTo>
                                  <a:pt x="694" y="100"/>
                                </a:lnTo>
                              </a:path>
                            </a:pathLst>
                          </a:custGeom>
                          <a:noFill/>
                          <a:ln w="4763">
                            <a:solidFill>
                              <a:srgbClr val="A000A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40300" name="Oval 27">
                          <a:extLst>
                            <a:ext uri="{FF2B5EF4-FFF2-40B4-BE49-F238E27FC236}">
                              <a16:creationId xmlns:a16="http://schemas.microsoft.com/office/drawing/2014/main" id="{42BA135D-40F8-435D-B1C7-783CA3FB76FD}"/>
                            </a:ext>
                          </a:extLst>
                        </p:cNvPr>
                        <p:cNvSpPr>
                          <a:spLocks noChangeArrowheads="1"/>
                        </p:cNvSpPr>
                        <p:nvPr/>
                      </p:nvSpPr>
                      <p:spPr bwMode="auto">
                        <a:xfrm>
                          <a:off x="2051" y="1663"/>
                          <a:ext cx="8" cy="14"/>
                        </a:xfrm>
                        <a:prstGeom prst="ellipse">
                          <a:avLst/>
                        </a:prstGeom>
                        <a:solidFill>
                          <a:srgbClr val="200020"/>
                        </a:solidFill>
                        <a:ln w="3175">
                          <a:solidFill>
                            <a:srgbClr val="80008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grpSp>
                  <p:grpSp>
                    <p:nvGrpSpPr>
                      <p:cNvPr id="40293" name="Group 28">
                        <a:extLst>
                          <a:ext uri="{FF2B5EF4-FFF2-40B4-BE49-F238E27FC236}">
                            <a16:creationId xmlns:a16="http://schemas.microsoft.com/office/drawing/2014/main" id="{708EF071-361D-4970-9FE1-ACA9A45CCD73}"/>
                          </a:ext>
                        </a:extLst>
                      </p:cNvPr>
                      <p:cNvGrpSpPr>
                        <a:grpSpLocks/>
                      </p:cNvGrpSpPr>
                      <p:nvPr/>
                    </p:nvGrpSpPr>
                    <p:grpSpPr bwMode="auto">
                      <a:xfrm>
                        <a:off x="2025" y="1624"/>
                        <a:ext cx="213" cy="42"/>
                        <a:chOff x="2025" y="1624"/>
                        <a:chExt cx="213" cy="42"/>
                      </a:xfrm>
                    </p:grpSpPr>
                    <p:grpSp>
                      <p:nvGrpSpPr>
                        <p:cNvPr id="40294" name="Group 29">
                          <a:extLst>
                            <a:ext uri="{FF2B5EF4-FFF2-40B4-BE49-F238E27FC236}">
                              <a16:creationId xmlns:a16="http://schemas.microsoft.com/office/drawing/2014/main" id="{F966A973-76D8-4E1B-B570-A392ECF6A7E6}"/>
                            </a:ext>
                          </a:extLst>
                        </p:cNvPr>
                        <p:cNvGrpSpPr>
                          <a:grpSpLocks/>
                        </p:cNvGrpSpPr>
                        <p:nvPr/>
                      </p:nvGrpSpPr>
                      <p:grpSpPr bwMode="auto">
                        <a:xfrm>
                          <a:off x="2030" y="1624"/>
                          <a:ext cx="208" cy="42"/>
                          <a:chOff x="2030" y="1624"/>
                          <a:chExt cx="208" cy="42"/>
                        </a:xfrm>
                      </p:grpSpPr>
                      <p:sp>
                        <p:nvSpPr>
                          <p:cNvPr id="40296" name="Freeform 30">
                            <a:extLst>
                              <a:ext uri="{FF2B5EF4-FFF2-40B4-BE49-F238E27FC236}">
                                <a16:creationId xmlns:a16="http://schemas.microsoft.com/office/drawing/2014/main" id="{066BC016-5BC8-4F81-A61E-9A8B8FD1B52E}"/>
                              </a:ext>
                            </a:extLst>
                          </p:cNvPr>
                          <p:cNvSpPr>
                            <a:spLocks/>
                          </p:cNvSpPr>
                          <p:nvPr/>
                        </p:nvSpPr>
                        <p:spPr bwMode="auto">
                          <a:xfrm>
                            <a:off x="2032" y="1629"/>
                            <a:ext cx="202" cy="29"/>
                          </a:xfrm>
                          <a:custGeom>
                            <a:avLst/>
                            <a:gdLst>
                              <a:gd name="T0" fmla="*/ 0 w 1012"/>
                              <a:gd name="T1" fmla="*/ 0 h 148"/>
                              <a:gd name="T2" fmla="*/ 0 w 1012"/>
                              <a:gd name="T3" fmla="*/ 0 h 148"/>
                              <a:gd name="T4" fmla="*/ 0 w 1012"/>
                              <a:gd name="T5" fmla="*/ 0 h 148"/>
                              <a:gd name="T6" fmla="*/ 0 w 1012"/>
                              <a:gd name="T7" fmla="*/ 0 h 148"/>
                              <a:gd name="T8" fmla="*/ 0 w 1012"/>
                              <a:gd name="T9" fmla="*/ 0 h 148"/>
                              <a:gd name="T10" fmla="*/ 0 w 1012"/>
                              <a:gd name="T11" fmla="*/ 0 h 148"/>
                              <a:gd name="T12" fmla="*/ 0 w 1012"/>
                              <a:gd name="T13" fmla="*/ 0 h 148"/>
                              <a:gd name="T14" fmla="*/ 0 w 1012"/>
                              <a:gd name="T15" fmla="*/ 0 h 148"/>
                              <a:gd name="T16" fmla="*/ 0 w 1012"/>
                              <a:gd name="T17" fmla="*/ 0 h 148"/>
                              <a:gd name="T18" fmla="*/ 0 w 1012"/>
                              <a:gd name="T19" fmla="*/ 0 h 148"/>
                              <a:gd name="T20" fmla="*/ 0 w 1012"/>
                              <a:gd name="T21" fmla="*/ 0 h 148"/>
                              <a:gd name="T22" fmla="*/ 0 w 1012"/>
                              <a:gd name="T23" fmla="*/ 0 h 148"/>
                              <a:gd name="T24" fmla="*/ 0 w 1012"/>
                              <a:gd name="T25" fmla="*/ 0 h 148"/>
                              <a:gd name="T26" fmla="*/ 0 w 1012"/>
                              <a:gd name="T27" fmla="*/ 0 h 148"/>
                              <a:gd name="T28" fmla="*/ 0 w 1012"/>
                              <a:gd name="T29" fmla="*/ 0 h 148"/>
                              <a:gd name="T30" fmla="*/ 0 w 1012"/>
                              <a:gd name="T31" fmla="*/ 0 h 148"/>
                              <a:gd name="T32" fmla="*/ 0 w 1012"/>
                              <a:gd name="T33" fmla="*/ 0 h 1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12"/>
                              <a:gd name="T52" fmla="*/ 0 h 148"/>
                              <a:gd name="T53" fmla="*/ 1012 w 1012"/>
                              <a:gd name="T54" fmla="*/ 148 h 14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12" h="148">
                                <a:moveTo>
                                  <a:pt x="0" y="117"/>
                                </a:moveTo>
                                <a:lnTo>
                                  <a:pt x="60" y="98"/>
                                </a:lnTo>
                                <a:lnTo>
                                  <a:pt x="123" y="80"/>
                                </a:lnTo>
                                <a:lnTo>
                                  <a:pt x="207" y="59"/>
                                </a:lnTo>
                                <a:lnTo>
                                  <a:pt x="298" y="39"/>
                                </a:lnTo>
                                <a:lnTo>
                                  <a:pt x="390" y="22"/>
                                </a:lnTo>
                                <a:lnTo>
                                  <a:pt x="459" y="12"/>
                                </a:lnTo>
                                <a:lnTo>
                                  <a:pt x="543" y="3"/>
                                </a:lnTo>
                                <a:lnTo>
                                  <a:pt x="632" y="0"/>
                                </a:lnTo>
                                <a:lnTo>
                                  <a:pt x="714" y="4"/>
                                </a:lnTo>
                                <a:lnTo>
                                  <a:pt x="788" y="9"/>
                                </a:lnTo>
                                <a:lnTo>
                                  <a:pt x="861" y="22"/>
                                </a:lnTo>
                                <a:lnTo>
                                  <a:pt x="901" y="36"/>
                                </a:lnTo>
                                <a:lnTo>
                                  <a:pt x="937" y="58"/>
                                </a:lnTo>
                                <a:lnTo>
                                  <a:pt x="967" y="81"/>
                                </a:lnTo>
                                <a:lnTo>
                                  <a:pt x="999" y="122"/>
                                </a:lnTo>
                                <a:lnTo>
                                  <a:pt x="1012" y="148"/>
                                </a:lnTo>
                              </a:path>
                            </a:pathLst>
                          </a:custGeom>
                          <a:noFill/>
                          <a:ln w="25400">
                            <a:solidFill>
                              <a:srgbClr val="60006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297" name="Freeform 31">
                            <a:extLst>
                              <a:ext uri="{FF2B5EF4-FFF2-40B4-BE49-F238E27FC236}">
                                <a16:creationId xmlns:a16="http://schemas.microsoft.com/office/drawing/2014/main" id="{AF5A3B6B-D86B-4E9D-A4E4-87069A563652}"/>
                              </a:ext>
                            </a:extLst>
                          </p:cNvPr>
                          <p:cNvSpPr>
                            <a:spLocks/>
                          </p:cNvSpPr>
                          <p:nvPr/>
                        </p:nvSpPr>
                        <p:spPr bwMode="auto">
                          <a:xfrm>
                            <a:off x="2030" y="1637"/>
                            <a:ext cx="203" cy="29"/>
                          </a:xfrm>
                          <a:custGeom>
                            <a:avLst/>
                            <a:gdLst>
                              <a:gd name="T0" fmla="*/ 0 w 1012"/>
                              <a:gd name="T1" fmla="*/ 0 h 147"/>
                              <a:gd name="T2" fmla="*/ 0 w 1012"/>
                              <a:gd name="T3" fmla="*/ 0 h 147"/>
                              <a:gd name="T4" fmla="*/ 0 w 1012"/>
                              <a:gd name="T5" fmla="*/ 0 h 147"/>
                              <a:gd name="T6" fmla="*/ 0 w 1012"/>
                              <a:gd name="T7" fmla="*/ 0 h 147"/>
                              <a:gd name="T8" fmla="*/ 0 w 1012"/>
                              <a:gd name="T9" fmla="*/ 0 h 147"/>
                              <a:gd name="T10" fmla="*/ 0 w 1012"/>
                              <a:gd name="T11" fmla="*/ 0 h 147"/>
                              <a:gd name="T12" fmla="*/ 0 w 1012"/>
                              <a:gd name="T13" fmla="*/ 0 h 147"/>
                              <a:gd name="T14" fmla="*/ 0 w 1012"/>
                              <a:gd name="T15" fmla="*/ 0 h 147"/>
                              <a:gd name="T16" fmla="*/ 0 w 1012"/>
                              <a:gd name="T17" fmla="*/ 0 h 147"/>
                              <a:gd name="T18" fmla="*/ 0 w 1012"/>
                              <a:gd name="T19" fmla="*/ 0 h 147"/>
                              <a:gd name="T20" fmla="*/ 0 w 1012"/>
                              <a:gd name="T21" fmla="*/ 0 h 147"/>
                              <a:gd name="T22" fmla="*/ 0 w 1012"/>
                              <a:gd name="T23" fmla="*/ 0 h 147"/>
                              <a:gd name="T24" fmla="*/ 0 w 1012"/>
                              <a:gd name="T25" fmla="*/ 0 h 147"/>
                              <a:gd name="T26" fmla="*/ 0 w 1012"/>
                              <a:gd name="T27" fmla="*/ 0 h 147"/>
                              <a:gd name="T28" fmla="*/ 0 w 1012"/>
                              <a:gd name="T29" fmla="*/ 0 h 147"/>
                              <a:gd name="T30" fmla="*/ 0 w 1012"/>
                              <a:gd name="T31" fmla="*/ 0 h 147"/>
                              <a:gd name="T32" fmla="*/ 0 w 1012"/>
                              <a:gd name="T33" fmla="*/ 0 h 1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12"/>
                              <a:gd name="T52" fmla="*/ 0 h 147"/>
                              <a:gd name="T53" fmla="*/ 1012 w 1012"/>
                              <a:gd name="T54" fmla="*/ 147 h 14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12" h="147">
                                <a:moveTo>
                                  <a:pt x="0" y="117"/>
                                </a:moveTo>
                                <a:lnTo>
                                  <a:pt x="60" y="98"/>
                                </a:lnTo>
                                <a:lnTo>
                                  <a:pt x="122" y="79"/>
                                </a:lnTo>
                                <a:lnTo>
                                  <a:pt x="208" y="59"/>
                                </a:lnTo>
                                <a:lnTo>
                                  <a:pt x="299" y="39"/>
                                </a:lnTo>
                                <a:lnTo>
                                  <a:pt x="390" y="21"/>
                                </a:lnTo>
                                <a:lnTo>
                                  <a:pt x="459" y="11"/>
                                </a:lnTo>
                                <a:lnTo>
                                  <a:pt x="543" y="3"/>
                                </a:lnTo>
                                <a:lnTo>
                                  <a:pt x="633" y="0"/>
                                </a:lnTo>
                                <a:lnTo>
                                  <a:pt x="713" y="4"/>
                                </a:lnTo>
                                <a:lnTo>
                                  <a:pt x="788" y="8"/>
                                </a:lnTo>
                                <a:lnTo>
                                  <a:pt x="861" y="21"/>
                                </a:lnTo>
                                <a:lnTo>
                                  <a:pt x="902" y="36"/>
                                </a:lnTo>
                                <a:lnTo>
                                  <a:pt x="937" y="57"/>
                                </a:lnTo>
                                <a:lnTo>
                                  <a:pt x="968" y="81"/>
                                </a:lnTo>
                                <a:lnTo>
                                  <a:pt x="999" y="121"/>
                                </a:lnTo>
                                <a:lnTo>
                                  <a:pt x="1012" y="147"/>
                                </a:lnTo>
                              </a:path>
                            </a:pathLst>
                          </a:custGeom>
                          <a:noFill/>
                          <a:ln w="11113">
                            <a:solidFill>
                              <a:srgbClr val="40004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298" name="Freeform 32">
                            <a:extLst>
                              <a:ext uri="{FF2B5EF4-FFF2-40B4-BE49-F238E27FC236}">
                                <a16:creationId xmlns:a16="http://schemas.microsoft.com/office/drawing/2014/main" id="{587CE0E6-F969-438C-8F3A-F092607CF4F0}"/>
                              </a:ext>
                            </a:extLst>
                          </p:cNvPr>
                          <p:cNvSpPr>
                            <a:spLocks/>
                          </p:cNvSpPr>
                          <p:nvPr/>
                        </p:nvSpPr>
                        <p:spPr bwMode="auto">
                          <a:xfrm>
                            <a:off x="2036" y="1624"/>
                            <a:ext cx="202" cy="29"/>
                          </a:xfrm>
                          <a:custGeom>
                            <a:avLst/>
                            <a:gdLst>
                              <a:gd name="T0" fmla="*/ 0 w 1012"/>
                              <a:gd name="T1" fmla="*/ 0 h 147"/>
                              <a:gd name="T2" fmla="*/ 0 w 1012"/>
                              <a:gd name="T3" fmla="*/ 0 h 147"/>
                              <a:gd name="T4" fmla="*/ 0 w 1012"/>
                              <a:gd name="T5" fmla="*/ 0 h 147"/>
                              <a:gd name="T6" fmla="*/ 0 w 1012"/>
                              <a:gd name="T7" fmla="*/ 0 h 147"/>
                              <a:gd name="T8" fmla="*/ 0 w 1012"/>
                              <a:gd name="T9" fmla="*/ 0 h 147"/>
                              <a:gd name="T10" fmla="*/ 0 w 1012"/>
                              <a:gd name="T11" fmla="*/ 0 h 147"/>
                              <a:gd name="T12" fmla="*/ 0 w 1012"/>
                              <a:gd name="T13" fmla="*/ 0 h 147"/>
                              <a:gd name="T14" fmla="*/ 0 w 1012"/>
                              <a:gd name="T15" fmla="*/ 0 h 147"/>
                              <a:gd name="T16" fmla="*/ 0 w 1012"/>
                              <a:gd name="T17" fmla="*/ 0 h 147"/>
                              <a:gd name="T18" fmla="*/ 0 w 1012"/>
                              <a:gd name="T19" fmla="*/ 0 h 147"/>
                              <a:gd name="T20" fmla="*/ 0 w 1012"/>
                              <a:gd name="T21" fmla="*/ 0 h 147"/>
                              <a:gd name="T22" fmla="*/ 0 w 1012"/>
                              <a:gd name="T23" fmla="*/ 0 h 147"/>
                              <a:gd name="T24" fmla="*/ 0 w 1012"/>
                              <a:gd name="T25" fmla="*/ 0 h 147"/>
                              <a:gd name="T26" fmla="*/ 0 w 1012"/>
                              <a:gd name="T27" fmla="*/ 0 h 147"/>
                              <a:gd name="T28" fmla="*/ 0 w 1012"/>
                              <a:gd name="T29" fmla="*/ 0 h 147"/>
                              <a:gd name="T30" fmla="*/ 0 w 1012"/>
                              <a:gd name="T31" fmla="*/ 0 h 147"/>
                              <a:gd name="T32" fmla="*/ 0 w 1012"/>
                              <a:gd name="T33" fmla="*/ 0 h 1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12"/>
                              <a:gd name="T52" fmla="*/ 0 h 147"/>
                              <a:gd name="T53" fmla="*/ 1012 w 1012"/>
                              <a:gd name="T54" fmla="*/ 147 h 14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12" h="147">
                                <a:moveTo>
                                  <a:pt x="0" y="117"/>
                                </a:moveTo>
                                <a:lnTo>
                                  <a:pt x="60" y="98"/>
                                </a:lnTo>
                                <a:lnTo>
                                  <a:pt x="123" y="79"/>
                                </a:lnTo>
                                <a:lnTo>
                                  <a:pt x="208" y="59"/>
                                </a:lnTo>
                                <a:lnTo>
                                  <a:pt x="299" y="39"/>
                                </a:lnTo>
                                <a:lnTo>
                                  <a:pt x="390" y="21"/>
                                </a:lnTo>
                                <a:lnTo>
                                  <a:pt x="458" y="12"/>
                                </a:lnTo>
                                <a:lnTo>
                                  <a:pt x="542" y="3"/>
                                </a:lnTo>
                                <a:lnTo>
                                  <a:pt x="632" y="0"/>
                                </a:lnTo>
                                <a:lnTo>
                                  <a:pt x="713" y="5"/>
                                </a:lnTo>
                                <a:lnTo>
                                  <a:pt x="788" y="9"/>
                                </a:lnTo>
                                <a:lnTo>
                                  <a:pt x="861" y="21"/>
                                </a:lnTo>
                                <a:lnTo>
                                  <a:pt x="901" y="36"/>
                                </a:lnTo>
                                <a:lnTo>
                                  <a:pt x="937" y="57"/>
                                </a:lnTo>
                                <a:lnTo>
                                  <a:pt x="968" y="82"/>
                                </a:lnTo>
                                <a:lnTo>
                                  <a:pt x="998" y="122"/>
                                </a:lnTo>
                                <a:lnTo>
                                  <a:pt x="1012" y="147"/>
                                </a:lnTo>
                              </a:path>
                            </a:pathLst>
                          </a:custGeom>
                          <a:noFill/>
                          <a:ln w="4763">
                            <a:solidFill>
                              <a:srgbClr val="A000A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40295" name="Oval 33">
                          <a:extLst>
                            <a:ext uri="{FF2B5EF4-FFF2-40B4-BE49-F238E27FC236}">
                              <a16:creationId xmlns:a16="http://schemas.microsoft.com/office/drawing/2014/main" id="{40FF3D43-FDCB-4D80-95D4-008AC0B7A94D}"/>
                            </a:ext>
                          </a:extLst>
                        </p:cNvPr>
                        <p:cNvSpPr>
                          <a:spLocks noChangeArrowheads="1"/>
                        </p:cNvSpPr>
                        <p:nvPr/>
                      </p:nvSpPr>
                      <p:spPr bwMode="auto">
                        <a:xfrm>
                          <a:off x="2025" y="1645"/>
                          <a:ext cx="10" cy="17"/>
                        </a:xfrm>
                        <a:prstGeom prst="ellipse">
                          <a:avLst/>
                        </a:prstGeom>
                        <a:solidFill>
                          <a:srgbClr val="200020"/>
                        </a:solidFill>
                        <a:ln w="3175">
                          <a:solidFill>
                            <a:srgbClr val="80008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grpSp>
                </p:grpSp>
              </p:grpSp>
              <p:grpSp>
                <p:nvGrpSpPr>
                  <p:cNvPr id="40212" name="Group 34">
                    <a:extLst>
                      <a:ext uri="{FF2B5EF4-FFF2-40B4-BE49-F238E27FC236}">
                        <a16:creationId xmlns:a16="http://schemas.microsoft.com/office/drawing/2014/main" id="{A1FC7E0C-F92A-4470-8D38-5B874E7843D6}"/>
                      </a:ext>
                    </a:extLst>
                  </p:cNvPr>
                  <p:cNvGrpSpPr>
                    <a:grpSpLocks/>
                  </p:cNvGrpSpPr>
                  <p:nvPr/>
                </p:nvGrpSpPr>
                <p:grpSpPr bwMode="auto">
                  <a:xfrm>
                    <a:off x="2034" y="1657"/>
                    <a:ext cx="344" cy="305"/>
                    <a:chOff x="2034" y="1657"/>
                    <a:chExt cx="344" cy="305"/>
                  </a:xfrm>
                </p:grpSpPr>
                <p:grpSp>
                  <p:nvGrpSpPr>
                    <p:cNvPr id="40213" name="Group 35">
                      <a:extLst>
                        <a:ext uri="{FF2B5EF4-FFF2-40B4-BE49-F238E27FC236}">
                          <a16:creationId xmlns:a16="http://schemas.microsoft.com/office/drawing/2014/main" id="{043E62B5-5131-4BF0-ACEC-4196E62B4372}"/>
                        </a:ext>
                      </a:extLst>
                    </p:cNvPr>
                    <p:cNvGrpSpPr>
                      <a:grpSpLocks/>
                    </p:cNvGrpSpPr>
                    <p:nvPr/>
                  </p:nvGrpSpPr>
                  <p:grpSpPr bwMode="auto">
                    <a:xfrm>
                      <a:off x="2034" y="1657"/>
                      <a:ext cx="344" cy="305"/>
                      <a:chOff x="2034" y="1657"/>
                      <a:chExt cx="344" cy="305"/>
                    </a:xfrm>
                  </p:grpSpPr>
                  <p:grpSp>
                    <p:nvGrpSpPr>
                      <p:cNvPr id="40233" name="Group 36">
                        <a:extLst>
                          <a:ext uri="{FF2B5EF4-FFF2-40B4-BE49-F238E27FC236}">
                            <a16:creationId xmlns:a16="http://schemas.microsoft.com/office/drawing/2014/main" id="{D039E853-B874-420F-B40C-C41121549CDF}"/>
                          </a:ext>
                        </a:extLst>
                      </p:cNvPr>
                      <p:cNvGrpSpPr>
                        <a:grpSpLocks/>
                      </p:cNvGrpSpPr>
                      <p:nvPr/>
                    </p:nvGrpSpPr>
                    <p:grpSpPr bwMode="auto">
                      <a:xfrm>
                        <a:off x="2034" y="1657"/>
                        <a:ext cx="344" cy="305"/>
                        <a:chOff x="2034" y="1657"/>
                        <a:chExt cx="344" cy="305"/>
                      </a:xfrm>
                    </p:grpSpPr>
                    <p:grpSp>
                      <p:nvGrpSpPr>
                        <p:cNvPr id="40284" name="Group 37">
                          <a:extLst>
                            <a:ext uri="{FF2B5EF4-FFF2-40B4-BE49-F238E27FC236}">
                              <a16:creationId xmlns:a16="http://schemas.microsoft.com/office/drawing/2014/main" id="{B237F08B-F869-44EB-8A02-461DE7691B80}"/>
                            </a:ext>
                          </a:extLst>
                        </p:cNvPr>
                        <p:cNvGrpSpPr>
                          <a:grpSpLocks/>
                        </p:cNvGrpSpPr>
                        <p:nvPr/>
                      </p:nvGrpSpPr>
                      <p:grpSpPr bwMode="auto">
                        <a:xfrm>
                          <a:off x="2034" y="1657"/>
                          <a:ext cx="344" cy="305"/>
                          <a:chOff x="2034" y="1657"/>
                          <a:chExt cx="344" cy="305"/>
                        </a:xfrm>
                      </p:grpSpPr>
                      <p:grpSp>
                        <p:nvGrpSpPr>
                          <p:cNvPr id="40286" name="Group 38">
                            <a:extLst>
                              <a:ext uri="{FF2B5EF4-FFF2-40B4-BE49-F238E27FC236}">
                                <a16:creationId xmlns:a16="http://schemas.microsoft.com/office/drawing/2014/main" id="{0ADE2A08-14FD-409D-B93E-57D0A195EEE1}"/>
                              </a:ext>
                            </a:extLst>
                          </p:cNvPr>
                          <p:cNvGrpSpPr>
                            <a:grpSpLocks/>
                          </p:cNvGrpSpPr>
                          <p:nvPr/>
                        </p:nvGrpSpPr>
                        <p:grpSpPr bwMode="auto">
                          <a:xfrm>
                            <a:off x="2034" y="1657"/>
                            <a:ext cx="344" cy="305"/>
                            <a:chOff x="2034" y="1657"/>
                            <a:chExt cx="344" cy="305"/>
                          </a:xfrm>
                        </p:grpSpPr>
                        <p:sp>
                          <p:nvSpPr>
                            <p:cNvPr id="40288" name="Freeform 39">
                              <a:extLst>
                                <a:ext uri="{FF2B5EF4-FFF2-40B4-BE49-F238E27FC236}">
                                  <a16:creationId xmlns:a16="http://schemas.microsoft.com/office/drawing/2014/main" id="{6A948104-74FF-4DC9-8B83-063648E61AFF}"/>
                                </a:ext>
                              </a:extLst>
                            </p:cNvPr>
                            <p:cNvSpPr>
                              <a:spLocks/>
                            </p:cNvSpPr>
                            <p:nvPr/>
                          </p:nvSpPr>
                          <p:spPr bwMode="auto">
                            <a:xfrm>
                              <a:off x="2034" y="1657"/>
                              <a:ext cx="344" cy="305"/>
                            </a:xfrm>
                            <a:custGeom>
                              <a:avLst/>
                              <a:gdLst>
                                <a:gd name="T0" fmla="*/ 0 w 1716"/>
                                <a:gd name="T1" fmla="*/ 0 h 1521"/>
                                <a:gd name="T2" fmla="*/ 0 w 1716"/>
                                <a:gd name="T3" fmla="*/ 0 h 1521"/>
                                <a:gd name="T4" fmla="*/ 0 w 1716"/>
                                <a:gd name="T5" fmla="*/ 0 h 1521"/>
                                <a:gd name="T6" fmla="*/ 0 w 1716"/>
                                <a:gd name="T7" fmla="*/ 0 h 1521"/>
                                <a:gd name="T8" fmla="*/ 0 w 1716"/>
                                <a:gd name="T9" fmla="*/ 0 h 1521"/>
                                <a:gd name="T10" fmla="*/ 0 w 1716"/>
                                <a:gd name="T11" fmla="*/ 0 h 1521"/>
                                <a:gd name="T12" fmla="*/ 0 w 1716"/>
                                <a:gd name="T13" fmla="*/ 0 h 1521"/>
                                <a:gd name="T14" fmla="*/ 0 w 1716"/>
                                <a:gd name="T15" fmla="*/ 0 h 1521"/>
                                <a:gd name="T16" fmla="*/ 0 w 1716"/>
                                <a:gd name="T17" fmla="*/ 0 h 1521"/>
                                <a:gd name="T18" fmla="*/ 0 w 1716"/>
                                <a:gd name="T19" fmla="*/ 0 h 1521"/>
                                <a:gd name="T20" fmla="*/ 0 w 1716"/>
                                <a:gd name="T21" fmla="*/ 0 h 1521"/>
                                <a:gd name="T22" fmla="*/ 0 w 1716"/>
                                <a:gd name="T23" fmla="*/ 0 h 1521"/>
                                <a:gd name="T24" fmla="*/ 0 w 1716"/>
                                <a:gd name="T25" fmla="*/ 0 h 1521"/>
                                <a:gd name="T26" fmla="*/ 0 w 1716"/>
                                <a:gd name="T27" fmla="*/ 0 h 1521"/>
                                <a:gd name="T28" fmla="*/ 0 w 1716"/>
                                <a:gd name="T29" fmla="*/ 0 h 1521"/>
                                <a:gd name="T30" fmla="*/ 0 w 1716"/>
                                <a:gd name="T31" fmla="*/ 0 h 1521"/>
                                <a:gd name="T32" fmla="*/ 0 w 1716"/>
                                <a:gd name="T33" fmla="*/ 0 h 1521"/>
                                <a:gd name="T34" fmla="*/ 0 w 1716"/>
                                <a:gd name="T35" fmla="*/ 0 h 1521"/>
                                <a:gd name="T36" fmla="*/ 0 w 1716"/>
                                <a:gd name="T37" fmla="*/ 0 h 1521"/>
                                <a:gd name="T38" fmla="*/ 0 w 1716"/>
                                <a:gd name="T39" fmla="*/ 0 h 1521"/>
                                <a:gd name="T40" fmla="*/ 0 w 1716"/>
                                <a:gd name="T41" fmla="*/ 0 h 1521"/>
                                <a:gd name="T42" fmla="*/ 0 w 1716"/>
                                <a:gd name="T43" fmla="*/ 0 h 1521"/>
                                <a:gd name="T44" fmla="*/ 0 w 1716"/>
                                <a:gd name="T45" fmla="*/ 0 h 1521"/>
                                <a:gd name="T46" fmla="*/ 0 w 1716"/>
                                <a:gd name="T47" fmla="*/ 0 h 1521"/>
                                <a:gd name="T48" fmla="*/ 0 w 1716"/>
                                <a:gd name="T49" fmla="*/ 0 h 1521"/>
                                <a:gd name="T50" fmla="*/ 0 w 1716"/>
                                <a:gd name="T51" fmla="*/ 0 h 1521"/>
                                <a:gd name="T52" fmla="*/ 0 w 1716"/>
                                <a:gd name="T53" fmla="*/ 0 h 1521"/>
                                <a:gd name="T54" fmla="*/ 0 w 1716"/>
                                <a:gd name="T55" fmla="*/ 0 h 1521"/>
                                <a:gd name="T56" fmla="*/ 0 w 1716"/>
                                <a:gd name="T57" fmla="*/ 0 h 1521"/>
                                <a:gd name="T58" fmla="*/ 0 w 1716"/>
                                <a:gd name="T59" fmla="*/ 0 h 1521"/>
                                <a:gd name="T60" fmla="*/ 0 w 1716"/>
                                <a:gd name="T61" fmla="*/ 0 h 1521"/>
                                <a:gd name="T62" fmla="*/ 0 w 1716"/>
                                <a:gd name="T63" fmla="*/ 0 h 1521"/>
                                <a:gd name="T64" fmla="*/ 0 w 1716"/>
                                <a:gd name="T65" fmla="*/ 0 h 1521"/>
                                <a:gd name="T66" fmla="*/ 0 w 1716"/>
                                <a:gd name="T67" fmla="*/ 0 h 1521"/>
                                <a:gd name="T68" fmla="*/ 0 w 1716"/>
                                <a:gd name="T69" fmla="*/ 0 h 1521"/>
                                <a:gd name="T70" fmla="*/ 0 w 1716"/>
                                <a:gd name="T71" fmla="*/ 0 h 1521"/>
                                <a:gd name="T72" fmla="*/ 0 w 1716"/>
                                <a:gd name="T73" fmla="*/ 0 h 1521"/>
                                <a:gd name="T74" fmla="*/ 0 w 1716"/>
                                <a:gd name="T75" fmla="*/ 0 h 1521"/>
                                <a:gd name="T76" fmla="*/ 0 w 1716"/>
                                <a:gd name="T77" fmla="*/ 0 h 1521"/>
                                <a:gd name="T78" fmla="*/ 0 w 1716"/>
                                <a:gd name="T79" fmla="*/ 0 h 1521"/>
                                <a:gd name="T80" fmla="*/ 0 w 1716"/>
                                <a:gd name="T81" fmla="*/ 0 h 1521"/>
                                <a:gd name="T82" fmla="*/ 0 w 1716"/>
                                <a:gd name="T83" fmla="*/ 0 h 1521"/>
                                <a:gd name="T84" fmla="*/ 0 w 1716"/>
                                <a:gd name="T85" fmla="*/ 0 h 1521"/>
                                <a:gd name="T86" fmla="*/ 0 w 1716"/>
                                <a:gd name="T87" fmla="*/ 0 h 1521"/>
                                <a:gd name="T88" fmla="*/ 0 w 1716"/>
                                <a:gd name="T89" fmla="*/ 0 h 1521"/>
                                <a:gd name="T90" fmla="*/ 0 w 1716"/>
                                <a:gd name="T91" fmla="*/ 0 h 1521"/>
                                <a:gd name="T92" fmla="*/ 0 w 1716"/>
                                <a:gd name="T93" fmla="*/ 0 h 1521"/>
                                <a:gd name="T94" fmla="*/ 0 w 1716"/>
                                <a:gd name="T95" fmla="*/ 0 h 1521"/>
                                <a:gd name="T96" fmla="*/ 0 w 1716"/>
                                <a:gd name="T97" fmla="*/ 0 h 1521"/>
                                <a:gd name="T98" fmla="*/ 0 w 1716"/>
                                <a:gd name="T99" fmla="*/ 0 h 1521"/>
                                <a:gd name="T100" fmla="*/ 0 w 1716"/>
                                <a:gd name="T101" fmla="*/ 0 h 152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716"/>
                                <a:gd name="T154" fmla="*/ 0 h 1521"/>
                                <a:gd name="T155" fmla="*/ 1716 w 1716"/>
                                <a:gd name="T156" fmla="*/ 1521 h 152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716" h="1521">
                                  <a:moveTo>
                                    <a:pt x="499" y="282"/>
                                  </a:moveTo>
                                  <a:lnTo>
                                    <a:pt x="548" y="246"/>
                                  </a:lnTo>
                                  <a:lnTo>
                                    <a:pt x="591" y="194"/>
                                  </a:lnTo>
                                  <a:lnTo>
                                    <a:pt x="634" y="140"/>
                                  </a:lnTo>
                                  <a:lnTo>
                                    <a:pt x="673" y="105"/>
                                  </a:lnTo>
                                  <a:lnTo>
                                    <a:pt x="716" y="70"/>
                                  </a:lnTo>
                                  <a:lnTo>
                                    <a:pt x="768" y="40"/>
                                  </a:lnTo>
                                  <a:lnTo>
                                    <a:pt x="806" y="19"/>
                                  </a:lnTo>
                                  <a:lnTo>
                                    <a:pt x="854" y="9"/>
                                  </a:lnTo>
                                  <a:lnTo>
                                    <a:pt x="906" y="0"/>
                                  </a:lnTo>
                                  <a:lnTo>
                                    <a:pt x="960" y="6"/>
                                  </a:lnTo>
                                  <a:lnTo>
                                    <a:pt x="1004" y="13"/>
                                  </a:lnTo>
                                  <a:lnTo>
                                    <a:pt x="1040" y="22"/>
                                  </a:lnTo>
                                  <a:lnTo>
                                    <a:pt x="1084" y="43"/>
                                  </a:lnTo>
                                  <a:lnTo>
                                    <a:pt x="1130" y="64"/>
                                  </a:lnTo>
                                  <a:lnTo>
                                    <a:pt x="1168" y="84"/>
                                  </a:lnTo>
                                  <a:lnTo>
                                    <a:pt x="1211" y="116"/>
                                  </a:lnTo>
                                  <a:lnTo>
                                    <a:pt x="1244" y="152"/>
                                  </a:lnTo>
                                  <a:lnTo>
                                    <a:pt x="1270" y="199"/>
                                  </a:lnTo>
                                  <a:lnTo>
                                    <a:pt x="1281" y="227"/>
                                  </a:lnTo>
                                  <a:lnTo>
                                    <a:pt x="1283" y="263"/>
                                  </a:lnTo>
                                  <a:lnTo>
                                    <a:pt x="1298" y="294"/>
                                  </a:lnTo>
                                  <a:lnTo>
                                    <a:pt x="1319" y="323"/>
                                  </a:lnTo>
                                  <a:lnTo>
                                    <a:pt x="1347" y="343"/>
                                  </a:lnTo>
                                  <a:lnTo>
                                    <a:pt x="1381" y="360"/>
                                  </a:lnTo>
                                  <a:lnTo>
                                    <a:pt x="1401" y="378"/>
                                  </a:lnTo>
                                  <a:lnTo>
                                    <a:pt x="1418" y="404"/>
                                  </a:lnTo>
                                  <a:lnTo>
                                    <a:pt x="1444" y="438"/>
                                  </a:lnTo>
                                  <a:lnTo>
                                    <a:pt x="1472" y="471"/>
                                  </a:lnTo>
                                  <a:lnTo>
                                    <a:pt x="1503" y="505"/>
                                  </a:lnTo>
                                  <a:lnTo>
                                    <a:pt x="1534" y="539"/>
                                  </a:lnTo>
                                  <a:lnTo>
                                    <a:pt x="1567" y="601"/>
                                  </a:lnTo>
                                  <a:lnTo>
                                    <a:pt x="1591" y="661"/>
                                  </a:lnTo>
                                  <a:lnTo>
                                    <a:pt x="1609" y="707"/>
                                  </a:lnTo>
                                  <a:lnTo>
                                    <a:pt x="1622" y="769"/>
                                  </a:lnTo>
                                  <a:lnTo>
                                    <a:pt x="1641" y="832"/>
                                  </a:lnTo>
                                  <a:lnTo>
                                    <a:pt x="1656" y="891"/>
                                  </a:lnTo>
                                  <a:lnTo>
                                    <a:pt x="1668" y="947"/>
                                  </a:lnTo>
                                  <a:lnTo>
                                    <a:pt x="1680" y="1005"/>
                                  </a:lnTo>
                                  <a:lnTo>
                                    <a:pt x="1695" y="1057"/>
                                  </a:lnTo>
                                  <a:lnTo>
                                    <a:pt x="1702" y="1122"/>
                                  </a:lnTo>
                                  <a:lnTo>
                                    <a:pt x="1710" y="1190"/>
                                  </a:lnTo>
                                  <a:lnTo>
                                    <a:pt x="1716" y="1253"/>
                                  </a:lnTo>
                                  <a:lnTo>
                                    <a:pt x="1708" y="1301"/>
                                  </a:lnTo>
                                  <a:lnTo>
                                    <a:pt x="1702" y="1340"/>
                                  </a:lnTo>
                                  <a:lnTo>
                                    <a:pt x="1698" y="1374"/>
                                  </a:lnTo>
                                  <a:lnTo>
                                    <a:pt x="1683" y="1404"/>
                                  </a:lnTo>
                                  <a:lnTo>
                                    <a:pt x="1658" y="1435"/>
                                  </a:lnTo>
                                  <a:lnTo>
                                    <a:pt x="1621" y="1463"/>
                                  </a:lnTo>
                                  <a:lnTo>
                                    <a:pt x="1576" y="1480"/>
                                  </a:lnTo>
                                  <a:lnTo>
                                    <a:pt x="1525" y="1491"/>
                                  </a:lnTo>
                                  <a:lnTo>
                                    <a:pt x="1464" y="1499"/>
                                  </a:lnTo>
                                  <a:lnTo>
                                    <a:pt x="1408" y="1506"/>
                                  </a:lnTo>
                                  <a:lnTo>
                                    <a:pt x="1346" y="1509"/>
                                  </a:lnTo>
                                  <a:lnTo>
                                    <a:pt x="1273" y="1516"/>
                                  </a:lnTo>
                                  <a:lnTo>
                                    <a:pt x="1210" y="1521"/>
                                  </a:lnTo>
                                  <a:lnTo>
                                    <a:pt x="1152" y="1521"/>
                                  </a:lnTo>
                                  <a:lnTo>
                                    <a:pt x="1094" y="1516"/>
                                  </a:lnTo>
                                  <a:lnTo>
                                    <a:pt x="1042" y="1509"/>
                                  </a:lnTo>
                                  <a:lnTo>
                                    <a:pt x="1001" y="1505"/>
                                  </a:lnTo>
                                  <a:lnTo>
                                    <a:pt x="957" y="1493"/>
                                  </a:lnTo>
                                  <a:lnTo>
                                    <a:pt x="903" y="1478"/>
                                  </a:lnTo>
                                  <a:lnTo>
                                    <a:pt x="843" y="1459"/>
                                  </a:lnTo>
                                  <a:lnTo>
                                    <a:pt x="796" y="1441"/>
                                  </a:lnTo>
                                  <a:lnTo>
                                    <a:pt x="741" y="1419"/>
                                  </a:lnTo>
                                  <a:lnTo>
                                    <a:pt x="694" y="1399"/>
                                  </a:lnTo>
                                  <a:lnTo>
                                    <a:pt x="647" y="1375"/>
                                  </a:lnTo>
                                  <a:lnTo>
                                    <a:pt x="597" y="1349"/>
                                  </a:lnTo>
                                  <a:lnTo>
                                    <a:pt x="550" y="1321"/>
                                  </a:lnTo>
                                  <a:lnTo>
                                    <a:pt x="503" y="1286"/>
                                  </a:lnTo>
                                  <a:lnTo>
                                    <a:pt x="460" y="1252"/>
                                  </a:lnTo>
                                  <a:lnTo>
                                    <a:pt x="429" y="1224"/>
                                  </a:lnTo>
                                  <a:lnTo>
                                    <a:pt x="388" y="1170"/>
                                  </a:lnTo>
                                  <a:lnTo>
                                    <a:pt x="355" y="1127"/>
                                  </a:lnTo>
                                  <a:lnTo>
                                    <a:pt x="321" y="1079"/>
                                  </a:lnTo>
                                  <a:lnTo>
                                    <a:pt x="301" y="1051"/>
                                  </a:lnTo>
                                  <a:lnTo>
                                    <a:pt x="285" y="1014"/>
                                  </a:lnTo>
                                  <a:lnTo>
                                    <a:pt x="255" y="1006"/>
                                  </a:lnTo>
                                  <a:lnTo>
                                    <a:pt x="221" y="996"/>
                                  </a:lnTo>
                                  <a:lnTo>
                                    <a:pt x="190" y="981"/>
                                  </a:lnTo>
                                  <a:lnTo>
                                    <a:pt x="150" y="957"/>
                                  </a:lnTo>
                                  <a:lnTo>
                                    <a:pt x="111" y="928"/>
                                  </a:lnTo>
                                  <a:lnTo>
                                    <a:pt x="85" y="894"/>
                                  </a:lnTo>
                                  <a:lnTo>
                                    <a:pt x="55" y="854"/>
                                  </a:lnTo>
                                  <a:lnTo>
                                    <a:pt x="33" y="817"/>
                                  </a:lnTo>
                                  <a:lnTo>
                                    <a:pt x="12" y="777"/>
                                  </a:lnTo>
                                  <a:lnTo>
                                    <a:pt x="4" y="738"/>
                                  </a:lnTo>
                                  <a:lnTo>
                                    <a:pt x="0" y="684"/>
                                  </a:lnTo>
                                  <a:lnTo>
                                    <a:pt x="3" y="641"/>
                                  </a:lnTo>
                                  <a:lnTo>
                                    <a:pt x="12" y="597"/>
                                  </a:lnTo>
                                  <a:lnTo>
                                    <a:pt x="27" y="547"/>
                                  </a:lnTo>
                                  <a:lnTo>
                                    <a:pt x="49" y="499"/>
                                  </a:lnTo>
                                  <a:lnTo>
                                    <a:pt x="76" y="451"/>
                                  </a:lnTo>
                                  <a:lnTo>
                                    <a:pt x="107" y="409"/>
                                  </a:lnTo>
                                  <a:lnTo>
                                    <a:pt x="134" y="378"/>
                                  </a:lnTo>
                                  <a:lnTo>
                                    <a:pt x="168" y="347"/>
                                  </a:lnTo>
                                  <a:lnTo>
                                    <a:pt x="208" y="320"/>
                                  </a:lnTo>
                                  <a:lnTo>
                                    <a:pt x="248" y="301"/>
                                  </a:lnTo>
                                  <a:lnTo>
                                    <a:pt x="298" y="289"/>
                                  </a:lnTo>
                                  <a:lnTo>
                                    <a:pt x="360" y="281"/>
                                  </a:lnTo>
                                  <a:lnTo>
                                    <a:pt x="415" y="282"/>
                                  </a:lnTo>
                                  <a:lnTo>
                                    <a:pt x="466" y="288"/>
                                  </a:lnTo>
                                  <a:lnTo>
                                    <a:pt x="499" y="282"/>
                                  </a:lnTo>
                                  <a:close/>
                                </a:path>
                              </a:pathLst>
                            </a:custGeom>
                            <a:solidFill>
                              <a:srgbClr val="FFC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289" name="Freeform 40">
                              <a:extLst>
                                <a:ext uri="{FF2B5EF4-FFF2-40B4-BE49-F238E27FC236}">
                                  <a16:creationId xmlns:a16="http://schemas.microsoft.com/office/drawing/2014/main" id="{66EA70ED-6508-455A-B018-6F44529256A4}"/>
                                </a:ext>
                              </a:extLst>
                            </p:cNvPr>
                            <p:cNvSpPr>
                              <a:spLocks/>
                            </p:cNvSpPr>
                            <p:nvPr/>
                          </p:nvSpPr>
                          <p:spPr bwMode="auto">
                            <a:xfrm>
                              <a:off x="2105" y="1733"/>
                              <a:ext cx="273" cy="229"/>
                            </a:xfrm>
                            <a:custGeom>
                              <a:avLst/>
                              <a:gdLst>
                                <a:gd name="T0" fmla="*/ 0 w 1361"/>
                                <a:gd name="T1" fmla="*/ 0 h 1143"/>
                                <a:gd name="T2" fmla="*/ 0 w 1361"/>
                                <a:gd name="T3" fmla="*/ 0 h 1143"/>
                                <a:gd name="T4" fmla="*/ 0 w 1361"/>
                                <a:gd name="T5" fmla="*/ 0 h 1143"/>
                                <a:gd name="T6" fmla="*/ 0 w 1361"/>
                                <a:gd name="T7" fmla="*/ 0 h 1143"/>
                                <a:gd name="T8" fmla="*/ 0 w 1361"/>
                                <a:gd name="T9" fmla="*/ 0 h 1143"/>
                                <a:gd name="T10" fmla="*/ 0 w 1361"/>
                                <a:gd name="T11" fmla="*/ 0 h 1143"/>
                                <a:gd name="T12" fmla="*/ 0 w 1361"/>
                                <a:gd name="T13" fmla="*/ 0 h 1143"/>
                                <a:gd name="T14" fmla="*/ 0 w 1361"/>
                                <a:gd name="T15" fmla="*/ 0 h 1143"/>
                                <a:gd name="T16" fmla="*/ 0 w 1361"/>
                                <a:gd name="T17" fmla="*/ 0 h 1143"/>
                                <a:gd name="T18" fmla="*/ 0 w 1361"/>
                                <a:gd name="T19" fmla="*/ 0 h 1143"/>
                                <a:gd name="T20" fmla="*/ 0 w 1361"/>
                                <a:gd name="T21" fmla="*/ 0 h 1143"/>
                                <a:gd name="T22" fmla="*/ 0 w 1361"/>
                                <a:gd name="T23" fmla="*/ 0 h 1143"/>
                                <a:gd name="T24" fmla="*/ 0 w 1361"/>
                                <a:gd name="T25" fmla="*/ 0 h 1143"/>
                                <a:gd name="T26" fmla="*/ 0 w 1361"/>
                                <a:gd name="T27" fmla="*/ 0 h 1143"/>
                                <a:gd name="T28" fmla="*/ 0 w 1361"/>
                                <a:gd name="T29" fmla="*/ 0 h 1143"/>
                                <a:gd name="T30" fmla="*/ 0 w 1361"/>
                                <a:gd name="T31" fmla="*/ 0 h 1143"/>
                                <a:gd name="T32" fmla="*/ 0 w 1361"/>
                                <a:gd name="T33" fmla="*/ 0 h 1143"/>
                                <a:gd name="T34" fmla="*/ 0 w 1361"/>
                                <a:gd name="T35" fmla="*/ 0 h 1143"/>
                                <a:gd name="T36" fmla="*/ 0 w 1361"/>
                                <a:gd name="T37" fmla="*/ 0 h 1143"/>
                                <a:gd name="T38" fmla="*/ 0 w 1361"/>
                                <a:gd name="T39" fmla="*/ 0 h 1143"/>
                                <a:gd name="T40" fmla="*/ 0 w 1361"/>
                                <a:gd name="T41" fmla="*/ 0 h 1143"/>
                                <a:gd name="T42" fmla="*/ 0 w 1361"/>
                                <a:gd name="T43" fmla="*/ 0 h 1143"/>
                                <a:gd name="T44" fmla="*/ 0 w 1361"/>
                                <a:gd name="T45" fmla="*/ 0 h 1143"/>
                                <a:gd name="T46" fmla="*/ 0 w 1361"/>
                                <a:gd name="T47" fmla="*/ 0 h 1143"/>
                                <a:gd name="T48" fmla="*/ 0 w 1361"/>
                                <a:gd name="T49" fmla="*/ 0 h 1143"/>
                                <a:gd name="T50" fmla="*/ 0 w 1361"/>
                                <a:gd name="T51" fmla="*/ 0 h 1143"/>
                                <a:gd name="T52" fmla="*/ 0 w 1361"/>
                                <a:gd name="T53" fmla="*/ 0 h 1143"/>
                                <a:gd name="T54" fmla="*/ 0 w 1361"/>
                                <a:gd name="T55" fmla="*/ 0 h 1143"/>
                                <a:gd name="T56" fmla="*/ 0 w 1361"/>
                                <a:gd name="T57" fmla="*/ 0 h 1143"/>
                                <a:gd name="T58" fmla="*/ 0 w 1361"/>
                                <a:gd name="T59" fmla="*/ 0 h 1143"/>
                                <a:gd name="T60" fmla="*/ 0 w 1361"/>
                                <a:gd name="T61" fmla="*/ 0 h 1143"/>
                                <a:gd name="T62" fmla="*/ 0 w 1361"/>
                                <a:gd name="T63" fmla="*/ 0 h 1143"/>
                                <a:gd name="T64" fmla="*/ 0 w 1361"/>
                                <a:gd name="T65" fmla="*/ 0 h 1143"/>
                                <a:gd name="T66" fmla="*/ 0 w 1361"/>
                                <a:gd name="T67" fmla="*/ 0 h 1143"/>
                                <a:gd name="T68" fmla="*/ 0 w 1361"/>
                                <a:gd name="T69" fmla="*/ 0 h 1143"/>
                                <a:gd name="T70" fmla="*/ 0 w 1361"/>
                                <a:gd name="T71" fmla="*/ 0 h 1143"/>
                                <a:gd name="T72" fmla="*/ 0 w 1361"/>
                                <a:gd name="T73" fmla="*/ 0 h 1143"/>
                                <a:gd name="T74" fmla="*/ 0 w 1361"/>
                                <a:gd name="T75" fmla="*/ 0 h 1143"/>
                                <a:gd name="T76" fmla="*/ 0 w 1361"/>
                                <a:gd name="T77" fmla="*/ 0 h 1143"/>
                                <a:gd name="T78" fmla="*/ 0 w 1361"/>
                                <a:gd name="T79" fmla="*/ 0 h 1143"/>
                                <a:gd name="T80" fmla="*/ 0 w 1361"/>
                                <a:gd name="T81" fmla="*/ 0 h 1143"/>
                                <a:gd name="T82" fmla="*/ 0 w 1361"/>
                                <a:gd name="T83" fmla="*/ 0 h 1143"/>
                                <a:gd name="T84" fmla="*/ 0 w 1361"/>
                                <a:gd name="T85" fmla="*/ 0 h 1143"/>
                                <a:gd name="T86" fmla="*/ 0 w 1361"/>
                                <a:gd name="T87" fmla="*/ 0 h 1143"/>
                                <a:gd name="T88" fmla="*/ 0 w 1361"/>
                                <a:gd name="T89" fmla="*/ 0 h 1143"/>
                                <a:gd name="T90" fmla="*/ 0 w 1361"/>
                                <a:gd name="T91" fmla="*/ 0 h 1143"/>
                                <a:gd name="T92" fmla="*/ 0 w 1361"/>
                                <a:gd name="T93" fmla="*/ 0 h 1143"/>
                                <a:gd name="T94" fmla="*/ 0 w 1361"/>
                                <a:gd name="T95" fmla="*/ 0 h 1143"/>
                                <a:gd name="T96" fmla="*/ 0 w 1361"/>
                                <a:gd name="T97" fmla="*/ 0 h 1143"/>
                                <a:gd name="T98" fmla="*/ 0 w 1361"/>
                                <a:gd name="T99" fmla="*/ 0 h 1143"/>
                                <a:gd name="T100" fmla="*/ 0 w 1361"/>
                                <a:gd name="T101" fmla="*/ 0 h 1143"/>
                                <a:gd name="T102" fmla="*/ 0 w 1361"/>
                                <a:gd name="T103" fmla="*/ 0 h 1143"/>
                                <a:gd name="T104" fmla="*/ 0 w 1361"/>
                                <a:gd name="T105" fmla="*/ 0 h 114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61"/>
                                <a:gd name="T160" fmla="*/ 0 h 1143"/>
                                <a:gd name="T161" fmla="*/ 1361 w 1361"/>
                                <a:gd name="T162" fmla="*/ 1143 h 114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61" h="1143">
                                  <a:moveTo>
                                    <a:pt x="1051" y="53"/>
                                  </a:moveTo>
                                  <a:lnTo>
                                    <a:pt x="1042" y="25"/>
                                  </a:lnTo>
                                  <a:lnTo>
                                    <a:pt x="1046" y="0"/>
                                  </a:lnTo>
                                  <a:lnTo>
                                    <a:pt x="1063" y="27"/>
                                  </a:lnTo>
                                  <a:lnTo>
                                    <a:pt x="1089" y="61"/>
                                  </a:lnTo>
                                  <a:lnTo>
                                    <a:pt x="1117" y="94"/>
                                  </a:lnTo>
                                  <a:lnTo>
                                    <a:pt x="1148" y="128"/>
                                  </a:lnTo>
                                  <a:lnTo>
                                    <a:pt x="1179" y="162"/>
                                  </a:lnTo>
                                  <a:lnTo>
                                    <a:pt x="1212" y="224"/>
                                  </a:lnTo>
                                  <a:lnTo>
                                    <a:pt x="1236" y="284"/>
                                  </a:lnTo>
                                  <a:lnTo>
                                    <a:pt x="1254" y="329"/>
                                  </a:lnTo>
                                  <a:lnTo>
                                    <a:pt x="1267" y="391"/>
                                  </a:lnTo>
                                  <a:lnTo>
                                    <a:pt x="1286" y="454"/>
                                  </a:lnTo>
                                  <a:lnTo>
                                    <a:pt x="1301" y="513"/>
                                  </a:lnTo>
                                  <a:lnTo>
                                    <a:pt x="1313" y="569"/>
                                  </a:lnTo>
                                  <a:lnTo>
                                    <a:pt x="1325" y="627"/>
                                  </a:lnTo>
                                  <a:lnTo>
                                    <a:pt x="1340" y="679"/>
                                  </a:lnTo>
                                  <a:lnTo>
                                    <a:pt x="1347" y="744"/>
                                  </a:lnTo>
                                  <a:lnTo>
                                    <a:pt x="1355" y="813"/>
                                  </a:lnTo>
                                  <a:lnTo>
                                    <a:pt x="1361" y="875"/>
                                  </a:lnTo>
                                  <a:lnTo>
                                    <a:pt x="1353" y="923"/>
                                  </a:lnTo>
                                  <a:lnTo>
                                    <a:pt x="1347" y="962"/>
                                  </a:lnTo>
                                  <a:lnTo>
                                    <a:pt x="1343" y="996"/>
                                  </a:lnTo>
                                  <a:lnTo>
                                    <a:pt x="1328" y="1026"/>
                                  </a:lnTo>
                                  <a:lnTo>
                                    <a:pt x="1303" y="1057"/>
                                  </a:lnTo>
                                  <a:lnTo>
                                    <a:pt x="1266" y="1085"/>
                                  </a:lnTo>
                                  <a:lnTo>
                                    <a:pt x="1221" y="1102"/>
                                  </a:lnTo>
                                  <a:lnTo>
                                    <a:pt x="1170" y="1113"/>
                                  </a:lnTo>
                                  <a:lnTo>
                                    <a:pt x="1109" y="1121"/>
                                  </a:lnTo>
                                  <a:lnTo>
                                    <a:pt x="1053" y="1128"/>
                                  </a:lnTo>
                                  <a:lnTo>
                                    <a:pt x="992" y="1131"/>
                                  </a:lnTo>
                                  <a:lnTo>
                                    <a:pt x="918" y="1138"/>
                                  </a:lnTo>
                                  <a:lnTo>
                                    <a:pt x="855" y="1143"/>
                                  </a:lnTo>
                                  <a:lnTo>
                                    <a:pt x="797" y="1143"/>
                                  </a:lnTo>
                                  <a:lnTo>
                                    <a:pt x="739" y="1138"/>
                                  </a:lnTo>
                                  <a:lnTo>
                                    <a:pt x="687" y="1131"/>
                                  </a:lnTo>
                                  <a:lnTo>
                                    <a:pt x="646" y="1127"/>
                                  </a:lnTo>
                                  <a:lnTo>
                                    <a:pt x="602" y="1115"/>
                                  </a:lnTo>
                                  <a:lnTo>
                                    <a:pt x="548" y="1100"/>
                                  </a:lnTo>
                                  <a:lnTo>
                                    <a:pt x="488" y="1081"/>
                                  </a:lnTo>
                                  <a:lnTo>
                                    <a:pt x="441" y="1063"/>
                                  </a:lnTo>
                                  <a:lnTo>
                                    <a:pt x="386" y="1041"/>
                                  </a:lnTo>
                                  <a:lnTo>
                                    <a:pt x="341" y="1021"/>
                                  </a:lnTo>
                                  <a:lnTo>
                                    <a:pt x="293" y="997"/>
                                  </a:lnTo>
                                  <a:lnTo>
                                    <a:pt x="243" y="971"/>
                                  </a:lnTo>
                                  <a:lnTo>
                                    <a:pt x="196" y="943"/>
                                  </a:lnTo>
                                  <a:lnTo>
                                    <a:pt x="149" y="908"/>
                                  </a:lnTo>
                                  <a:lnTo>
                                    <a:pt x="106" y="874"/>
                                  </a:lnTo>
                                  <a:lnTo>
                                    <a:pt x="74" y="847"/>
                                  </a:lnTo>
                                  <a:lnTo>
                                    <a:pt x="33" y="793"/>
                                  </a:lnTo>
                                  <a:lnTo>
                                    <a:pt x="0" y="749"/>
                                  </a:lnTo>
                                  <a:lnTo>
                                    <a:pt x="29" y="760"/>
                                  </a:lnTo>
                                  <a:lnTo>
                                    <a:pt x="54" y="782"/>
                                  </a:lnTo>
                                  <a:lnTo>
                                    <a:pt x="84" y="819"/>
                                  </a:lnTo>
                                  <a:lnTo>
                                    <a:pt x="122" y="853"/>
                                  </a:lnTo>
                                  <a:lnTo>
                                    <a:pt x="157" y="879"/>
                                  </a:lnTo>
                                  <a:lnTo>
                                    <a:pt x="198" y="908"/>
                                  </a:lnTo>
                                  <a:lnTo>
                                    <a:pt x="236" y="932"/>
                                  </a:lnTo>
                                  <a:lnTo>
                                    <a:pt x="278" y="960"/>
                                  </a:lnTo>
                                  <a:lnTo>
                                    <a:pt x="318" y="976"/>
                                  </a:lnTo>
                                  <a:lnTo>
                                    <a:pt x="366" y="1001"/>
                                  </a:lnTo>
                                  <a:lnTo>
                                    <a:pt x="406" y="1013"/>
                                  </a:lnTo>
                                  <a:lnTo>
                                    <a:pt x="443" y="1033"/>
                                  </a:lnTo>
                                  <a:lnTo>
                                    <a:pt x="483" y="1047"/>
                                  </a:lnTo>
                                  <a:lnTo>
                                    <a:pt x="519" y="1058"/>
                                  </a:lnTo>
                                  <a:lnTo>
                                    <a:pt x="568" y="1078"/>
                                  </a:lnTo>
                                  <a:lnTo>
                                    <a:pt x="613" y="1085"/>
                                  </a:lnTo>
                                  <a:lnTo>
                                    <a:pt x="660" y="1093"/>
                                  </a:lnTo>
                                  <a:lnTo>
                                    <a:pt x="708" y="1100"/>
                                  </a:lnTo>
                                  <a:lnTo>
                                    <a:pt x="757" y="1106"/>
                                  </a:lnTo>
                                  <a:lnTo>
                                    <a:pt x="805" y="1109"/>
                                  </a:lnTo>
                                  <a:lnTo>
                                    <a:pt x="845" y="1107"/>
                                  </a:lnTo>
                                  <a:lnTo>
                                    <a:pt x="889" y="1106"/>
                                  </a:lnTo>
                                  <a:lnTo>
                                    <a:pt x="928" y="1104"/>
                                  </a:lnTo>
                                  <a:lnTo>
                                    <a:pt x="971" y="1100"/>
                                  </a:lnTo>
                                  <a:lnTo>
                                    <a:pt x="1012" y="1097"/>
                                  </a:lnTo>
                                  <a:lnTo>
                                    <a:pt x="1052" y="1090"/>
                                  </a:lnTo>
                                  <a:lnTo>
                                    <a:pt x="1098" y="1084"/>
                                  </a:lnTo>
                                  <a:lnTo>
                                    <a:pt x="1140" y="1081"/>
                                  </a:lnTo>
                                  <a:lnTo>
                                    <a:pt x="1163" y="1067"/>
                                  </a:lnTo>
                                  <a:lnTo>
                                    <a:pt x="1190" y="1047"/>
                                  </a:lnTo>
                                  <a:lnTo>
                                    <a:pt x="1216" y="1033"/>
                                  </a:lnTo>
                                  <a:lnTo>
                                    <a:pt x="1234" y="1008"/>
                                  </a:lnTo>
                                  <a:lnTo>
                                    <a:pt x="1251" y="980"/>
                                  </a:lnTo>
                                  <a:lnTo>
                                    <a:pt x="1265" y="952"/>
                                  </a:lnTo>
                                  <a:lnTo>
                                    <a:pt x="1280" y="921"/>
                                  </a:lnTo>
                                  <a:lnTo>
                                    <a:pt x="1290" y="888"/>
                                  </a:lnTo>
                                  <a:lnTo>
                                    <a:pt x="1302" y="867"/>
                                  </a:lnTo>
                                  <a:lnTo>
                                    <a:pt x="1297" y="809"/>
                                  </a:lnTo>
                                  <a:lnTo>
                                    <a:pt x="1293" y="750"/>
                                  </a:lnTo>
                                  <a:lnTo>
                                    <a:pt x="1290" y="692"/>
                                  </a:lnTo>
                                  <a:lnTo>
                                    <a:pt x="1287" y="644"/>
                                  </a:lnTo>
                                  <a:lnTo>
                                    <a:pt x="1277" y="604"/>
                                  </a:lnTo>
                                  <a:lnTo>
                                    <a:pt x="1266" y="558"/>
                                  </a:lnTo>
                                  <a:lnTo>
                                    <a:pt x="1253" y="516"/>
                                  </a:lnTo>
                                  <a:lnTo>
                                    <a:pt x="1245" y="479"/>
                                  </a:lnTo>
                                  <a:lnTo>
                                    <a:pt x="1234" y="436"/>
                                  </a:lnTo>
                                  <a:lnTo>
                                    <a:pt x="1220" y="387"/>
                                  </a:lnTo>
                                  <a:lnTo>
                                    <a:pt x="1208" y="337"/>
                                  </a:lnTo>
                                  <a:lnTo>
                                    <a:pt x="1203" y="299"/>
                                  </a:lnTo>
                                  <a:lnTo>
                                    <a:pt x="1180" y="263"/>
                                  </a:lnTo>
                                  <a:lnTo>
                                    <a:pt x="1159" y="232"/>
                                  </a:lnTo>
                                  <a:lnTo>
                                    <a:pt x="1137" y="192"/>
                                  </a:lnTo>
                                  <a:lnTo>
                                    <a:pt x="1113" y="149"/>
                                  </a:lnTo>
                                  <a:lnTo>
                                    <a:pt x="1092" y="113"/>
                                  </a:lnTo>
                                  <a:lnTo>
                                    <a:pt x="1070" y="84"/>
                                  </a:lnTo>
                                  <a:lnTo>
                                    <a:pt x="1051" y="53"/>
                                  </a:lnTo>
                                  <a:close/>
                                </a:path>
                              </a:pathLst>
                            </a:custGeom>
                            <a:solidFill>
                              <a:srgbClr val="FFA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40287" name="Freeform 41">
                            <a:extLst>
                              <a:ext uri="{FF2B5EF4-FFF2-40B4-BE49-F238E27FC236}">
                                <a16:creationId xmlns:a16="http://schemas.microsoft.com/office/drawing/2014/main" id="{9FFD3226-DC94-498B-8C33-8A15574A1A0F}"/>
                              </a:ext>
                            </a:extLst>
                          </p:cNvPr>
                          <p:cNvSpPr>
                            <a:spLocks/>
                          </p:cNvSpPr>
                          <p:nvPr/>
                        </p:nvSpPr>
                        <p:spPr bwMode="auto">
                          <a:xfrm>
                            <a:off x="2215" y="1825"/>
                            <a:ext cx="97" cy="98"/>
                          </a:xfrm>
                          <a:custGeom>
                            <a:avLst/>
                            <a:gdLst>
                              <a:gd name="T0" fmla="*/ 0 w 488"/>
                              <a:gd name="T1" fmla="*/ 0 h 488"/>
                              <a:gd name="T2" fmla="*/ 0 w 488"/>
                              <a:gd name="T3" fmla="*/ 0 h 488"/>
                              <a:gd name="T4" fmla="*/ 0 w 488"/>
                              <a:gd name="T5" fmla="*/ 0 h 488"/>
                              <a:gd name="T6" fmla="*/ 0 w 488"/>
                              <a:gd name="T7" fmla="*/ 0 h 488"/>
                              <a:gd name="T8" fmla="*/ 0 w 488"/>
                              <a:gd name="T9" fmla="*/ 0 h 488"/>
                              <a:gd name="T10" fmla="*/ 0 w 488"/>
                              <a:gd name="T11" fmla="*/ 0 h 488"/>
                              <a:gd name="T12" fmla="*/ 0 w 488"/>
                              <a:gd name="T13" fmla="*/ 0 h 488"/>
                              <a:gd name="T14" fmla="*/ 0 w 488"/>
                              <a:gd name="T15" fmla="*/ 0 h 488"/>
                              <a:gd name="T16" fmla="*/ 0 w 488"/>
                              <a:gd name="T17" fmla="*/ 0 h 488"/>
                              <a:gd name="T18" fmla="*/ 0 w 488"/>
                              <a:gd name="T19" fmla="*/ 0 h 488"/>
                              <a:gd name="T20" fmla="*/ 0 w 488"/>
                              <a:gd name="T21" fmla="*/ 0 h 488"/>
                              <a:gd name="T22" fmla="*/ 0 w 488"/>
                              <a:gd name="T23" fmla="*/ 0 h 488"/>
                              <a:gd name="T24" fmla="*/ 0 w 488"/>
                              <a:gd name="T25" fmla="*/ 0 h 488"/>
                              <a:gd name="T26" fmla="*/ 0 w 488"/>
                              <a:gd name="T27" fmla="*/ 0 h 488"/>
                              <a:gd name="T28" fmla="*/ 0 w 488"/>
                              <a:gd name="T29" fmla="*/ 0 h 488"/>
                              <a:gd name="T30" fmla="*/ 0 w 488"/>
                              <a:gd name="T31" fmla="*/ 0 h 488"/>
                              <a:gd name="T32" fmla="*/ 0 w 488"/>
                              <a:gd name="T33" fmla="*/ 0 h 488"/>
                              <a:gd name="T34" fmla="*/ 0 w 488"/>
                              <a:gd name="T35" fmla="*/ 0 h 488"/>
                              <a:gd name="T36" fmla="*/ 0 w 488"/>
                              <a:gd name="T37" fmla="*/ 0 h 488"/>
                              <a:gd name="T38" fmla="*/ 0 w 488"/>
                              <a:gd name="T39" fmla="*/ 0 h 488"/>
                              <a:gd name="T40" fmla="*/ 0 w 488"/>
                              <a:gd name="T41" fmla="*/ 0 h 488"/>
                              <a:gd name="T42" fmla="*/ 0 w 488"/>
                              <a:gd name="T43" fmla="*/ 0 h 488"/>
                              <a:gd name="T44" fmla="*/ 0 w 488"/>
                              <a:gd name="T45" fmla="*/ 0 h 488"/>
                              <a:gd name="T46" fmla="*/ 0 w 488"/>
                              <a:gd name="T47" fmla="*/ 0 h 488"/>
                              <a:gd name="T48" fmla="*/ 0 w 488"/>
                              <a:gd name="T49" fmla="*/ 0 h 488"/>
                              <a:gd name="T50" fmla="*/ 0 w 488"/>
                              <a:gd name="T51" fmla="*/ 0 h 488"/>
                              <a:gd name="T52" fmla="*/ 0 w 488"/>
                              <a:gd name="T53" fmla="*/ 0 h 488"/>
                              <a:gd name="T54" fmla="*/ 0 w 488"/>
                              <a:gd name="T55" fmla="*/ 0 h 488"/>
                              <a:gd name="T56" fmla="*/ 0 w 488"/>
                              <a:gd name="T57" fmla="*/ 0 h 488"/>
                              <a:gd name="T58" fmla="*/ 0 w 488"/>
                              <a:gd name="T59" fmla="*/ 0 h 488"/>
                              <a:gd name="T60" fmla="*/ 0 w 488"/>
                              <a:gd name="T61" fmla="*/ 0 h 488"/>
                              <a:gd name="T62" fmla="*/ 0 w 488"/>
                              <a:gd name="T63" fmla="*/ 0 h 488"/>
                              <a:gd name="T64" fmla="*/ 0 w 488"/>
                              <a:gd name="T65" fmla="*/ 0 h 488"/>
                              <a:gd name="T66" fmla="*/ 0 w 488"/>
                              <a:gd name="T67" fmla="*/ 0 h 488"/>
                              <a:gd name="T68" fmla="*/ 0 w 488"/>
                              <a:gd name="T69" fmla="*/ 0 h 488"/>
                              <a:gd name="T70" fmla="*/ 0 w 488"/>
                              <a:gd name="T71" fmla="*/ 0 h 488"/>
                              <a:gd name="T72" fmla="*/ 0 w 488"/>
                              <a:gd name="T73" fmla="*/ 0 h 488"/>
                              <a:gd name="T74" fmla="*/ 0 w 488"/>
                              <a:gd name="T75" fmla="*/ 0 h 488"/>
                              <a:gd name="T76" fmla="*/ 0 w 488"/>
                              <a:gd name="T77" fmla="*/ 0 h 488"/>
                              <a:gd name="T78" fmla="*/ 0 w 488"/>
                              <a:gd name="T79" fmla="*/ 0 h 488"/>
                              <a:gd name="T80" fmla="*/ 0 w 488"/>
                              <a:gd name="T81" fmla="*/ 0 h 48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88"/>
                              <a:gd name="T124" fmla="*/ 0 h 488"/>
                              <a:gd name="T125" fmla="*/ 488 w 488"/>
                              <a:gd name="T126" fmla="*/ 488 h 48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88" h="488">
                                <a:moveTo>
                                  <a:pt x="22" y="0"/>
                                </a:moveTo>
                                <a:lnTo>
                                  <a:pt x="57" y="24"/>
                                </a:lnTo>
                                <a:lnTo>
                                  <a:pt x="89" y="55"/>
                                </a:lnTo>
                                <a:lnTo>
                                  <a:pt x="122" y="89"/>
                                </a:lnTo>
                                <a:lnTo>
                                  <a:pt x="158" y="130"/>
                                </a:lnTo>
                                <a:lnTo>
                                  <a:pt x="197" y="173"/>
                                </a:lnTo>
                                <a:lnTo>
                                  <a:pt x="243" y="221"/>
                                </a:lnTo>
                                <a:lnTo>
                                  <a:pt x="290" y="273"/>
                                </a:lnTo>
                                <a:lnTo>
                                  <a:pt x="323" y="313"/>
                                </a:lnTo>
                                <a:lnTo>
                                  <a:pt x="352" y="339"/>
                                </a:lnTo>
                                <a:lnTo>
                                  <a:pt x="381" y="364"/>
                                </a:lnTo>
                                <a:lnTo>
                                  <a:pt x="413" y="386"/>
                                </a:lnTo>
                                <a:lnTo>
                                  <a:pt x="444" y="412"/>
                                </a:lnTo>
                                <a:lnTo>
                                  <a:pt x="470" y="433"/>
                                </a:lnTo>
                                <a:lnTo>
                                  <a:pt x="484" y="449"/>
                                </a:lnTo>
                                <a:lnTo>
                                  <a:pt x="488" y="466"/>
                                </a:lnTo>
                                <a:lnTo>
                                  <a:pt x="485" y="479"/>
                                </a:lnTo>
                                <a:lnTo>
                                  <a:pt x="476" y="486"/>
                                </a:lnTo>
                                <a:lnTo>
                                  <a:pt x="462" y="488"/>
                                </a:lnTo>
                                <a:lnTo>
                                  <a:pt x="444" y="482"/>
                                </a:lnTo>
                                <a:lnTo>
                                  <a:pt x="417" y="463"/>
                                </a:lnTo>
                                <a:lnTo>
                                  <a:pt x="390" y="448"/>
                                </a:lnTo>
                                <a:lnTo>
                                  <a:pt x="365" y="436"/>
                                </a:lnTo>
                                <a:lnTo>
                                  <a:pt x="336" y="411"/>
                                </a:lnTo>
                                <a:lnTo>
                                  <a:pt x="308" y="389"/>
                                </a:lnTo>
                                <a:lnTo>
                                  <a:pt x="274" y="361"/>
                                </a:lnTo>
                                <a:lnTo>
                                  <a:pt x="243" y="336"/>
                                </a:lnTo>
                                <a:lnTo>
                                  <a:pt x="208" y="307"/>
                                </a:lnTo>
                                <a:lnTo>
                                  <a:pt x="179" y="281"/>
                                </a:lnTo>
                                <a:lnTo>
                                  <a:pt x="155" y="252"/>
                                </a:lnTo>
                                <a:lnTo>
                                  <a:pt x="130" y="228"/>
                                </a:lnTo>
                                <a:lnTo>
                                  <a:pt x="116" y="208"/>
                                </a:lnTo>
                                <a:lnTo>
                                  <a:pt x="92" y="176"/>
                                </a:lnTo>
                                <a:lnTo>
                                  <a:pt x="71" y="142"/>
                                </a:lnTo>
                                <a:lnTo>
                                  <a:pt x="49" y="109"/>
                                </a:lnTo>
                                <a:lnTo>
                                  <a:pt x="31" y="79"/>
                                </a:lnTo>
                                <a:lnTo>
                                  <a:pt x="15" y="52"/>
                                </a:lnTo>
                                <a:lnTo>
                                  <a:pt x="4" y="30"/>
                                </a:lnTo>
                                <a:lnTo>
                                  <a:pt x="0" y="15"/>
                                </a:lnTo>
                                <a:lnTo>
                                  <a:pt x="4" y="5"/>
                                </a:lnTo>
                                <a:lnTo>
                                  <a:pt x="22" y="0"/>
                                </a:lnTo>
                                <a:close/>
                              </a:path>
                            </a:pathLst>
                          </a:custGeom>
                          <a:solidFill>
                            <a:srgbClr val="FFE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40285" name="Freeform 42">
                          <a:extLst>
                            <a:ext uri="{FF2B5EF4-FFF2-40B4-BE49-F238E27FC236}">
                              <a16:creationId xmlns:a16="http://schemas.microsoft.com/office/drawing/2014/main" id="{CB8636C4-7CAB-44C5-817B-EBD2A118AC86}"/>
                            </a:ext>
                          </a:extLst>
                        </p:cNvPr>
                        <p:cNvSpPr>
                          <a:spLocks/>
                        </p:cNvSpPr>
                        <p:nvPr/>
                      </p:nvSpPr>
                      <p:spPr bwMode="auto">
                        <a:xfrm>
                          <a:off x="2267" y="1883"/>
                          <a:ext cx="85" cy="65"/>
                        </a:xfrm>
                        <a:custGeom>
                          <a:avLst/>
                          <a:gdLst>
                            <a:gd name="T0" fmla="*/ 0 w 422"/>
                            <a:gd name="T1" fmla="*/ 0 h 325"/>
                            <a:gd name="T2" fmla="*/ 0 w 422"/>
                            <a:gd name="T3" fmla="*/ 0 h 325"/>
                            <a:gd name="T4" fmla="*/ 0 w 422"/>
                            <a:gd name="T5" fmla="*/ 0 h 325"/>
                            <a:gd name="T6" fmla="*/ 0 w 422"/>
                            <a:gd name="T7" fmla="*/ 0 h 325"/>
                            <a:gd name="T8" fmla="*/ 0 w 422"/>
                            <a:gd name="T9" fmla="*/ 0 h 325"/>
                            <a:gd name="T10" fmla="*/ 0 w 422"/>
                            <a:gd name="T11" fmla="*/ 0 h 325"/>
                            <a:gd name="T12" fmla="*/ 0 w 422"/>
                            <a:gd name="T13" fmla="*/ 0 h 325"/>
                            <a:gd name="T14" fmla="*/ 0 w 422"/>
                            <a:gd name="T15" fmla="*/ 0 h 325"/>
                            <a:gd name="T16" fmla="*/ 0 w 422"/>
                            <a:gd name="T17" fmla="*/ 0 h 325"/>
                            <a:gd name="T18" fmla="*/ 0 w 422"/>
                            <a:gd name="T19" fmla="*/ 0 h 325"/>
                            <a:gd name="T20" fmla="*/ 0 w 422"/>
                            <a:gd name="T21" fmla="*/ 0 h 325"/>
                            <a:gd name="T22" fmla="*/ 0 w 422"/>
                            <a:gd name="T23" fmla="*/ 0 h 325"/>
                            <a:gd name="T24" fmla="*/ 0 w 422"/>
                            <a:gd name="T25" fmla="*/ 0 h 325"/>
                            <a:gd name="T26" fmla="*/ 0 w 422"/>
                            <a:gd name="T27" fmla="*/ 0 h 325"/>
                            <a:gd name="T28" fmla="*/ 0 w 422"/>
                            <a:gd name="T29" fmla="*/ 0 h 3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22"/>
                            <a:gd name="T46" fmla="*/ 0 h 325"/>
                            <a:gd name="T47" fmla="*/ 422 w 422"/>
                            <a:gd name="T48" fmla="*/ 325 h 32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22" h="325">
                              <a:moveTo>
                                <a:pt x="422" y="0"/>
                              </a:moveTo>
                              <a:lnTo>
                                <a:pt x="422" y="44"/>
                              </a:lnTo>
                              <a:lnTo>
                                <a:pt x="421" y="99"/>
                              </a:lnTo>
                              <a:lnTo>
                                <a:pt x="415" y="148"/>
                              </a:lnTo>
                              <a:lnTo>
                                <a:pt x="403" y="188"/>
                              </a:lnTo>
                              <a:lnTo>
                                <a:pt x="383" y="215"/>
                              </a:lnTo>
                              <a:lnTo>
                                <a:pt x="359" y="238"/>
                              </a:lnTo>
                              <a:lnTo>
                                <a:pt x="325" y="260"/>
                              </a:lnTo>
                              <a:lnTo>
                                <a:pt x="290" y="279"/>
                              </a:lnTo>
                              <a:lnTo>
                                <a:pt x="239" y="300"/>
                              </a:lnTo>
                              <a:lnTo>
                                <a:pt x="193" y="313"/>
                              </a:lnTo>
                              <a:lnTo>
                                <a:pt x="141" y="320"/>
                              </a:lnTo>
                              <a:lnTo>
                                <a:pt x="95" y="325"/>
                              </a:lnTo>
                              <a:lnTo>
                                <a:pt x="47" y="323"/>
                              </a:lnTo>
                              <a:lnTo>
                                <a:pt x="0" y="320"/>
                              </a:lnTo>
                            </a:path>
                          </a:pathLst>
                        </a:custGeom>
                        <a:noFill/>
                        <a:ln w="3175">
                          <a:solidFill>
                            <a:srgbClr val="FF8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40234" name="Group 43">
                        <a:extLst>
                          <a:ext uri="{FF2B5EF4-FFF2-40B4-BE49-F238E27FC236}">
                            <a16:creationId xmlns:a16="http://schemas.microsoft.com/office/drawing/2014/main" id="{0B066CF3-C8CB-43F0-9024-6A4FDC8DAACF}"/>
                          </a:ext>
                        </a:extLst>
                      </p:cNvPr>
                      <p:cNvGrpSpPr>
                        <a:grpSpLocks/>
                      </p:cNvGrpSpPr>
                      <p:nvPr/>
                    </p:nvGrpSpPr>
                    <p:grpSpPr bwMode="auto">
                      <a:xfrm>
                        <a:off x="2045" y="1667"/>
                        <a:ext cx="293" cy="271"/>
                        <a:chOff x="2045" y="1667"/>
                        <a:chExt cx="293" cy="271"/>
                      </a:xfrm>
                    </p:grpSpPr>
                    <p:grpSp>
                      <p:nvGrpSpPr>
                        <p:cNvPr id="40235" name="Group 44">
                          <a:extLst>
                            <a:ext uri="{FF2B5EF4-FFF2-40B4-BE49-F238E27FC236}">
                              <a16:creationId xmlns:a16="http://schemas.microsoft.com/office/drawing/2014/main" id="{AAFEB265-5D71-4B79-A6B8-8034D150F770}"/>
                            </a:ext>
                          </a:extLst>
                        </p:cNvPr>
                        <p:cNvGrpSpPr>
                          <a:grpSpLocks/>
                        </p:cNvGrpSpPr>
                        <p:nvPr/>
                      </p:nvGrpSpPr>
                      <p:grpSpPr bwMode="auto">
                        <a:xfrm>
                          <a:off x="2150" y="1667"/>
                          <a:ext cx="188" cy="243"/>
                          <a:chOff x="2150" y="1667"/>
                          <a:chExt cx="188" cy="243"/>
                        </a:xfrm>
                      </p:grpSpPr>
                      <p:grpSp>
                        <p:nvGrpSpPr>
                          <p:cNvPr id="40261" name="Group 45">
                            <a:extLst>
                              <a:ext uri="{FF2B5EF4-FFF2-40B4-BE49-F238E27FC236}">
                                <a16:creationId xmlns:a16="http://schemas.microsoft.com/office/drawing/2014/main" id="{8C40710C-6196-4256-8B04-9DF7B7F25906}"/>
                              </a:ext>
                            </a:extLst>
                          </p:cNvPr>
                          <p:cNvGrpSpPr>
                            <a:grpSpLocks/>
                          </p:cNvGrpSpPr>
                          <p:nvPr/>
                        </p:nvGrpSpPr>
                        <p:grpSpPr bwMode="auto">
                          <a:xfrm>
                            <a:off x="2150" y="1667"/>
                            <a:ext cx="188" cy="243"/>
                            <a:chOff x="2150" y="1667"/>
                            <a:chExt cx="188" cy="243"/>
                          </a:xfrm>
                        </p:grpSpPr>
                        <p:grpSp>
                          <p:nvGrpSpPr>
                            <p:cNvPr id="40266" name="Group 46">
                              <a:extLst>
                                <a:ext uri="{FF2B5EF4-FFF2-40B4-BE49-F238E27FC236}">
                                  <a16:creationId xmlns:a16="http://schemas.microsoft.com/office/drawing/2014/main" id="{4A5FB6E1-682A-48C6-9243-B50BADAC3CC8}"/>
                                </a:ext>
                              </a:extLst>
                            </p:cNvPr>
                            <p:cNvGrpSpPr>
                              <a:grpSpLocks/>
                            </p:cNvGrpSpPr>
                            <p:nvPr/>
                          </p:nvGrpSpPr>
                          <p:grpSpPr bwMode="auto">
                            <a:xfrm>
                              <a:off x="2150" y="1667"/>
                              <a:ext cx="188" cy="243"/>
                              <a:chOff x="2150" y="1667"/>
                              <a:chExt cx="188" cy="243"/>
                            </a:xfrm>
                          </p:grpSpPr>
                          <p:grpSp>
                            <p:nvGrpSpPr>
                              <p:cNvPr id="40272" name="Group 47">
                                <a:extLst>
                                  <a:ext uri="{FF2B5EF4-FFF2-40B4-BE49-F238E27FC236}">
                                    <a16:creationId xmlns:a16="http://schemas.microsoft.com/office/drawing/2014/main" id="{FA7AF2EA-920A-482E-9B2A-43D29787189D}"/>
                                  </a:ext>
                                </a:extLst>
                              </p:cNvPr>
                              <p:cNvGrpSpPr>
                                <a:grpSpLocks/>
                              </p:cNvGrpSpPr>
                              <p:nvPr/>
                            </p:nvGrpSpPr>
                            <p:grpSpPr bwMode="auto">
                              <a:xfrm>
                                <a:off x="2150" y="1667"/>
                                <a:ext cx="188" cy="243"/>
                                <a:chOff x="2150" y="1667"/>
                                <a:chExt cx="188" cy="243"/>
                              </a:xfrm>
                            </p:grpSpPr>
                            <p:grpSp>
                              <p:nvGrpSpPr>
                                <p:cNvPr id="40278" name="Group 48">
                                  <a:extLst>
                                    <a:ext uri="{FF2B5EF4-FFF2-40B4-BE49-F238E27FC236}">
                                      <a16:creationId xmlns:a16="http://schemas.microsoft.com/office/drawing/2014/main" id="{B62EF0B1-B788-4C50-9E70-855E884EBB17}"/>
                                    </a:ext>
                                  </a:extLst>
                                </p:cNvPr>
                                <p:cNvGrpSpPr>
                                  <a:grpSpLocks/>
                                </p:cNvGrpSpPr>
                                <p:nvPr/>
                              </p:nvGrpSpPr>
                              <p:grpSpPr bwMode="auto">
                                <a:xfrm>
                                  <a:off x="2150" y="1667"/>
                                  <a:ext cx="188" cy="243"/>
                                  <a:chOff x="2150" y="1667"/>
                                  <a:chExt cx="188" cy="243"/>
                                </a:xfrm>
                              </p:grpSpPr>
                              <p:sp>
                                <p:nvSpPr>
                                  <p:cNvPr id="40280" name="Freeform 49">
                                    <a:extLst>
                                      <a:ext uri="{FF2B5EF4-FFF2-40B4-BE49-F238E27FC236}">
                                        <a16:creationId xmlns:a16="http://schemas.microsoft.com/office/drawing/2014/main" id="{13A1EC23-E27B-4248-8A32-50268584F666}"/>
                                      </a:ext>
                                    </a:extLst>
                                  </p:cNvPr>
                                  <p:cNvSpPr>
                                    <a:spLocks/>
                                  </p:cNvSpPr>
                                  <p:nvPr/>
                                </p:nvSpPr>
                                <p:spPr bwMode="auto">
                                  <a:xfrm>
                                    <a:off x="2150" y="1667"/>
                                    <a:ext cx="188" cy="243"/>
                                  </a:xfrm>
                                  <a:custGeom>
                                    <a:avLst/>
                                    <a:gdLst>
                                      <a:gd name="T0" fmla="*/ 0 w 939"/>
                                      <a:gd name="T1" fmla="*/ 0 h 1215"/>
                                      <a:gd name="T2" fmla="*/ 0 w 939"/>
                                      <a:gd name="T3" fmla="*/ 0 h 1215"/>
                                      <a:gd name="T4" fmla="*/ 0 w 939"/>
                                      <a:gd name="T5" fmla="*/ 0 h 1215"/>
                                      <a:gd name="T6" fmla="*/ 0 w 939"/>
                                      <a:gd name="T7" fmla="*/ 0 h 1215"/>
                                      <a:gd name="T8" fmla="*/ 0 w 939"/>
                                      <a:gd name="T9" fmla="*/ 0 h 1215"/>
                                      <a:gd name="T10" fmla="*/ 0 w 939"/>
                                      <a:gd name="T11" fmla="*/ 0 h 1215"/>
                                      <a:gd name="T12" fmla="*/ 0 w 939"/>
                                      <a:gd name="T13" fmla="*/ 0 h 1215"/>
                                      <a:gd name="T14" fmla="*/ 0 w 939"/>
                                      <a:gd name="T15" fmla="*/ 0 h 1215"/>
                                      <a:gd name="T16" fmla="*/ 0 w 939"/>
                                      <a:gd name="T17" fmla="*/ 0 h 1215"/>
                                      <a:gd name="T18" fmla="*/ 0 w 939"/>
                                      <a:gd name="T19" fmla="*/ 0 h 1215"/>
                                      <a:gd name="T20" fmla="*/ 0 w 939"/>
                                      <a:gd name="T21" fmla="*/ 0 h 1215"/>
                                      <a:gd name="T22" fmla="*/ 0 w 939"/>
                                      <a:gd name="T23" fmla="*/ 0 h 1215"/>
                                      <a:gd name="T24" fmla="*/ 0 w 939"/>
                                      <a:gd name="T25" fmla="*/ 0 h 1215"/>
                                      <a:gd name="T26" fmla="*/ 0 w 939"/>
                                      <a:gd name="T27" fmla="*/ 0 h 1215"/>
                                      <a:gd name="T28" fmla="*/ 0 w 939"/>
                                      <a:gd name="T29" fmla="*/ 0 h 1215"/>
                                      <a:gd name="T30" fmla="*/ 0 w 939"/>
                                      <a:gd name="T31" fmla="*/ 0 h 1215"/>
                                      <a:gd name="T32" fmla="*/ 0 w 939"/>
                                      <a:gd name="T33" fmla="*/ 0 h 1215"/>
                                      <a:gd name="T34" fmla="*/ 0 w 939"/>
                                      <a:gd name="T35" fmla="*/ 0 h 1215"/>
                                      <a:gd name="T36" fmla="*/ 0 w 939"/>
                                      <a:gd name="T37" fmla="*/ 0 h 1215"/>
                                      <a:gd name="T38" fmla="*/ 0 w 939"/>
                                      <a:gd name="T39" fmla="*/ 0 h 1215"/>
                                      <a:gd name="T40" fmla="*/ 0 w 939"/>
                                      <a:gd name="T41" fmla="*/ 0 h 1215"/>
                                      <a:gd name="T42" fmla="*/ 0 w 939"/>
                                      <a:gd name="T43" fmla="*/ 0 h 1215"/>
                                      <a:gd name="T44" fmla="*/ 0 w 939"/>
                                      <a:gd name="T45" fmla="*/ 0 h 1215"/>
                                      <a:gd name="T46" fmla="*/ 0 w 939"/>
                                      <a:gd name="T47" fmla="*/ 0 h 1215"/>
                                      <a:gd name="T48" fmla="*/ 0 w 939"/>
                                      <a:gd name="T49" fmla="*/ 0 h 1215"/>
                                      <a:gd name="T50" fmla="*/ 0 w 939"/>
                                      <a:gd name="T51" fmla="*/ 0 h 1215"/>
                                      <a:gd name="T52" fmla="*/ 0 w 939"/>
                                      <a:gd name="T53" fmla="*/ 0 h 1215"/>
                                      <a:gd name="T54" fmla="*/ 0 w 939"/>
                                      <a:gd name="T55" fmla="*/ 0 h 1215"/>
                                      <a:gd name="T56" fmla="*/ 0 w 939"/>
                                      <a:gd name="T57" fmla="*/ 0 h 1215"/>
                                      <a:gd name="T58" fmla="*/ 0 w 939"/>
                                      <a:gd name="T59" fmla="*/ 0 h 1215"/>
                                      <a:gd name="T60" fmla="*/ 0 w 939"/>
                                      <a:gd name="T61" fmla="*/ 0 h 1215"/>
                                      <a:gd name="T62" fmla="*/ 0 w 939"/>
                                      <a:gd name="T63" fmla="*/ 0 h 1215"/>
                                      <a:gd name="T64" fmla="*/ 0 w 939"/>
                                      <a:gd name="T65" fmla="*/ 0 h 1215"/>
                                      <a:gd name="T66" fmla="*/ 0 w 939"/>
                                      <a:gd name="T67" fmla="*/ 0 h 1215"/>
                                      <a:gd name="T68" fmla="*/ 0 w 939"/>
                                      <a:gd name="T69" fmla="*/ 0 h 1215"/>
                                      <a:gd name="T70" fmla="*/ 0 w 939"/>
                                      <a:gd name="T71" fmla="*/ 0 h 1215"/>
                                      <a:gd name="T72" fmla="*/ 0 w 939"/>
                                      <a:gd name="T73" fmla="*/ 0 h 1215"/>
                                      <a:gd name="T74" fmla="*/ 0 w 939"/>
                                      <a:gd name="T75" fmla="*/ 0 h 1215"/>
                                      <a:gd name="T76" fmla="*/ 0 w 939"/>
                                      <a:gd name="T77" fmla="*/ 0 h 1215"/>
                                      <a:gd name="T78" fmla="*/ 0 w 939"/>
                                      <a:gd name="T79" fmla="*/ 0 h 1215"/>
                                      <a:gd name="T80" fmla="*/ 0 w 939"/>
                                      <a:gd name="T81" fmla="*/ 0 h 1215"/>
                                      <a:gd name="T82" fmla="*/ 0 w 939"/>
                                      <a:gd name="T83" fmla="*/ 0 h 1215"/>
                                      <a:gd name="T84" fmla="*/ 0 w 939"/>
                                      <a:gd name="T85" fmla="*/ 0 h 1215"/>
                                      <a:gd name="T86" fmla="*/ 0 w 939"/>
                                      <a:gd name="T87" fmla="*/ 0 h 1215"/>
                                      <a:gd name="T88" fmla="*/ 0 w 939"/>
                                      <a:gd name="T89" fmla="*/ 0 h 1215"/>
                                      <a:gd name="T90" fmla="*/ 0 w 939"/>
                                      <a:gd name="T91" fmla="*/ 0 h 1215"/>
                                      <a:gd name="T92" fmla="*/ 0 w 939"/>
                                      <a:gd name="T93" fmla="*/ 0 h 1215"/>
                                      <a:gd name="T94" fmla="*/ 0 w 939"/>
                                      <a:gd name="T95" fmla="*/ 0 h 1215"/>
                                      <a:gd name="T96" fmla="*/ 0 w 939"/>
                                      <a:gd name="T97" fmla="*/ 0 h 1215"/>
                                      <a:gd name="T98" fmla="*/ 0 w 939"/>
                                      <a:gd name="T99" fmla="*/ 0 h 1215"/>
                                      <a:gd name="T100" fmla="*/ 0 w 939"/>
                                      <a:gd name="T101" fmla="*/ 0 h 1215"/>
                                      <a:gd name="T102" fmla="*/ 0 w 939"/>
                                      <a:gd name="T103" fmla="*/ 0 h 1215"/>
                                      <a:gd name="T104" fmla="*/ 0 w 939"/>
                                      <a:gd name="T105" fmla="*/ 0 h 1215"/>
                                      <a:gd name="T106" fmla="*/ 0 w 939"/>
                                      <a:gd name="T107" fmla="*/ 0 h 121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39"/>
                                      <a:gd name="T163" fmla="*/ 0 h 1215"/>
                                      <a:gd name="T164" fmla="*/ 939 w 939"/>
                                      <a:gd name="T165" fmla="*/ 1215 h 121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39" h="1215">
                                        <a:moveTo>
                                          <a:pt x="2" y="270"/>
                                        </a:moveTo>
                                        <a:lnTo>
                                          <a:pt x="10" y="248"/>
                                        </a:lnTo>
                                        <a:lnTo>
                                          <a:pt x="20" y="228"/>
                                        </a:lnTo>
                                        <a:lnTo>
                                          <a:pt x="32" y="206"/>
                                        </a:lnTo>
                                        <a:lnTo>
                                          <a:pt x="45" y="191"/>
                                        </a:lnTo>
                                        <a:lnTo>
                                          <a:pt x="58" y="178"/>
                                        </a:lnTo>
                                        <a:lnTo>
                                          <a:pt x="75" y="160"/>
                                        </a:lnTo>
                                        <a:lnTo>
                                          <a:pt x="95" y="137"/>
                                        </a:lnTo>
                                        <a:lnTo>
                                          <a:pt x="110" y="116"/>
                                        </a:lnTo>
                                        <a:lnTo>
                                          <a:pt x="126" y="96"/>
                                        </a:lnTo>
                                        <a:lnTo>
                                          <a:pt x="143" y="80"/>
                                        </a:lnTo>
                                        <a:lnTo>
                                          <a:pt x="164" y="62"/>
                                        </a:lnTo>
                                        <a:lnTo>
                                          <a:pt x="184" y="47"/>
                                        </a:lnTo>
                                        <a:lnTo>
                                          <a:pt x="205" y="34"/>
                                        </a:lnTo>
                                        <a:lnTo>
                                          <a:pt x="231" y="21"/>
                                        </a:lnTo>
                                        <a:lnTo>
                                          <a:pt x="259" y="11"/>
                                        </a:lnTo>
                                        <a:lnTo>
                                          <a:pt x="288" y="4"/>
                                        </a:lnTo>
                                        <a:lnTo>
                                          <a:pt x="324" y="1"/>
                                        </a:lnTo>
                                        <a:lnTo>
                                          <a:pt x="358" y="0"/>
                                        </a:lnTo>
                                        <a:lnTo>
                                          <a:pt x="385" y="2"/>
                                        </a:lnTo>
                                        <a:lnTo>
                                          <a:pt x="413" y="6"/>
                                        </a:lnTo>
                                        <a:lnTo>
                                          <a:pt x="439" y="11"/>
                                        </a:lnTo>
                                        <a:lnTo>
                                          <a:pt x="471" y="19"/>
                                        </a:lnTo>
                                        <a:lnTo>
                                          <a:pt x="499" y="32"/>
                                        </a:lnTo>
                                        <a:lnTo>
                                          <a:pt x="521" y="43"/>
                                        </a:lnTo>
                                        <a:lnTo>
                                          <a:pt x="546" y="56"/>
                                        </a:lnTo>
                                        <a:lnTo>
                                          <a:pt x="565" y="74"/>
                                        </a:lnTo>
                                        <a:lnTo>
                                          <a:pt x="584" y="93"/>
                                        </a:lnTo>
                                        <a:lnTo>
                                          <a:pt x="599" y="112"/>
                                        </a:lnTo>
                                        <a:lnTo>
                                          <a:pt x="616" y="135"/>
                                        </a:lnTo>
                                        <a:lnTo>
                                          <a:pt x="631" y="158"/>
                                        </a:lnTo>
                                        <a:lnTo>
                                          <a:pt x="640" y="179"/>
                                        </a:lnTo>
                                        <a:lnTo>
                                          <a:pt x="646" y="206"/>
                                        </a:lnTo>
                                        <a:lnTo>
                                          <a:pt x="651" y="231"/>
                                        </a:lnTo>
                                        <a:lnTo>
                                          <a:pt x="654" y="250"/>
                                        </a:lnTo>
                                        <a:lnTo>
                                          <a:pt x="653" y="271"/>
                                        </a:lnTo>
                                        <a:lnTo>
                                          <a:pt x="648" y="286"/>
                                        </a:lnTo>
                                        <a:lnTo>
                                          <a:pt x="638" y="310"/>
                                        </a:lnTo>
                                        <a:lnTo>
                                          <a:pt x="624" y="339"/>
                                        </a:lnTo>
                                        <a:lnTo>
                                          <a:pt x="611" y="365"/>
                                        </a:lnTo>
                                        <a:lnTo>
                                          <a:pt x="601" y="386"/>
                                        </a:lnTo>
                                        <a:lnTo>
                                          <a:pt x="594" y="409"/>
                                        </a:lnTo>
                                        <a:lnTo>
                                          <a:pt x="586" y="433"/>
                                        </a:lnTo>
                                        <a:lnTo>
                                          <a:pt x="580" y="454"/>
                                        </a:lnTo>
                                        <a:lnTo>
                                          <a:pt x="577" y="465"/>
                                        </a:lnTo>
                                        <a:lnTo>
                                          <a:pt x="578" y="473"/>
                                        </a:lnTo>
                                        <a:lnTo>
                                          <a:pt x="583" y="476"/>
                                        </a:lnTo>
                                        <a:lnTo>
                                          <a:pt x="590" y="476"/>
                                        </a:lnTo>
                                        <a:lnTo>
                                          <a:pt x="596" y="470"/>
                                        </a:lnTo>
                                        <a:lnTo>
                                          <a:pt x="603" y="459"/>
                                        </a:lnTo>
                                        <a:lnTo>
                                          <a:pt x="612" y="439"/>
                                        </a:lnTo>
                                        <a:lnTo>
                                          <a:pt x="625" y="411"/>
                                        </a:lnTo>
                                        <a:lnTo>
                                          <a:pt x="640" y="385"/>
                                        </a:lnTo>
                                        <a:lnTo>
                                          <a:pt x="654" y="363"/>
                                        </a:lnTo>
                                        <a:lnTo>
                                          <a:pt x="668" y="343"/>
                                        </a:lnTo>
                                        <a:lnTo>
                                          <a:pt x="676" y="334"/>
                                        </a:lnTo>
                                        <a:lnTo>
                                          <a:pt x="684" y="329"/>
                                        </a:lnTo>
                                        <a:lnTo>
                                          <a:pt x="694" y="327"/>
                                        </a:lnTo>
                                        <a:lnTo>
                                          <a:pt x="701" y="333"/>
                                        </a:lnTo>
                                        <a:lnTo>
                                          <a:pt x="711" y="351"/>
                                        </a:lnTo>
                                        <a:lnTo>
                                          <a:pt x="720" y="367"/>
                                        </a:lnTo>
                                        <a:lnTo>
                                          <a:pt x="731" y="389"/>
                                        </a:lnTo>
                                        <a:lnTo>
                                          <a:pt x="743" y="410"/>
                                        </a:lnTo>
                                        <a:lnTo>
                                          <a:pt x="753" y="429"/>
                                        </a:lnTo>
                                        <a:lnTo>
                                          <a:pt x="761" y="450"/>
                                        </a:lnTo>
                                        <a:lnTo>
                                          <a:pt x="770" y="469"/>
                                        </a:lnTo>
                                        <a:lnTo>
                                          <a:pt x="778" y="491"/>
                                        </a:lnTo>
                                        <a:lnTo>
                                          <a:pt x="792" y="505"/>
                                        </a:lnTo>
                                        <a:lnTo>
                                          <a:pt x="808" y="524"/>
                                        </a:lnTo>
                                        <a:lnTo>
                                          <a:pt x="820" y="541"/>
                                        </a:lnTo>
                                        <a:lnTo>
                                          <a:pt x="823" y="561"/>
                                        </a:lnTo>
                                        <a:lnTo>
                                          <a:pt x="821" y="581"/>
                                        </a:lnTo>
                                        <a:lnTo>
                                          <a:pt x="817" y="608"/>
                                        </a:lnTo>
                                        <a:lnTo>
                                          <a:pt x="812" y="633"/>
                                        </a:lnTo>
                                        <a:lnTo>
                                          <a:pt x="807" y="659"/>
                                        </a:lnTo>
                                        <a:lnTo>
                                          <a:pt x="817" y="675"/>
                                        </a:lnTo>
                                        <a:lnTo>
                                          <a:pt x="827" y="691"/>
                                        </a:lnTo>
                                        <a:lnTo>
                                          <a:pt x="836" y="709"/>
                                        </a:lnTo>
                                        <a:lnTo>
                                          <a:pt x="847" y="729"/>
                                        </a:lnTo>
                                        <a:lnTo>
                                          <a:pt x="863" y="762"/>
                                        </a:lnTo>
                                        <a:lnTo>
                                          <a:pt x="877" y="790"/>
                                        </a:lnTo>
                                        <a:lnTo>
                                          <a:pt x="893" y="817"/>
                                        </a:lnTo>
                                        <a:lnTo>
                                          <a:pt x="905" y="843"/>
                                        </a:lnTo>
                                        <a:lnTo>
                                          <a:pt x="911" y="861"/>
                                        </a:lnTo>
                                        <a:lnTo>
                                          <a:pt x="917" y="888"/>
                                        </a:lnTo>
                                        <a:lnTo>
                                          <a:pt x="922" y="918"/>
                                        </a:lnTo>
                                        <a:lnTo>
                                          <a:pt x="927" y="940"/>
                                        </a:lnTo>
                                        <a:lnTo>
                                          <a:pt x="933" y="971"/>
                                        </a:lnTo>
                                        <a:lnTo>
                                          <a:pt x="935" y="1002"/>
                                        </a:lnTo>
                                        <a:lnTo>
                                          <a:pt x="934" y="1023"/>
                                        </a:lnTo>
                                        <a:lnTo>
                                          <a:pt x="934" y="1047"/>
                                        </a:lnTo>
                                        <a:lnTo>
                                          <a:pt x="935" y="1096"/>
                                        </a:lnTo>
                                        <a:lnTo>
                                          <a:pt x="939" y="1153"/>
                                        </a:lnTo>
                                        <a:lnTo>
                                          <a:pt x="938" y="1179"/>
                                        </a:lnTo>
                                        <a:lnTo>
                                          <a:pt x="935" y="1196"/>
                                        </a:lnTo>
                                        <a:lnTo>
                                          <a:pt x="924" y="1206"/>
                                        </a:lnTo>
                                        <a:lnTo>
                                          <a:pt x="906" y="1214"/>
                                        </a:lnTo>
                                        <a:lnTo>
                                          <a:pt x="888" y="1215"/>
                                        </a:lnTo>
                                        <a:lnTo>
                                          <a:pt x="873" y="1208"/>
                                        </a:lnTo>
                                        <a:lnTo>
                                          <a:pt x="862" y="1199"/>
                                        </a:lnTo>
                                        <a:lnTo>
                                          <a:pt x="833" y="1181"/>
                                        </a:lnTo>
                                        <a:lnTo>
                                          <a:pt x="806" y="1167"/>
                                        </a:lnTo>
                                        <a:lnTo>
                                          <a:pt x="779" y="1155"/>
                                        </a:lnTo>
                                        <a:lnTo>
                                          <a:pt x="758" y="1136"/>
                                        </a:lnTo>
                                        <a:lnTo>
                                          <a:pt x="721" y="1103"/>
                                        </a:lnTo>
                                        <a:lnTo>
                                          <a:pt x="687" y="1069"/>
                                        </a:lnTo>
                                        <a:lnTo>
                                          <a:pt x="653" y="1038"/>
                                        </a:lnTo>
                                        <a:lnTo>
                                          <a:pt x="621" y="1002"/>
                                        </a:lnTo>
                                        <a:lnTo>
                                          <a:pt x="582" y="954"/>
                                        </a:lnTo>
                                        <a:lnTo>
                                          <a:pt x="553" y="918"/>
                                        </a:lnTo>
                                        <a:lnTo>
                                          <a:pt x="520" y="888"/>
                                        </a:lnTo>
                                        <a:lnTo>
                                          <a:pt x="481" y="847"/>
                                        </a:lnTo>
                                        <a:lnTo>
                                          <a:pt x="441" y="806"/>
                                        </a:lnTo>
                                        <a:lnTo>
                                          <a:pt x="385" y="754"/>
                                        </a:lnTo>
                                        <a:lnTo>
                                          <a:pt x="334" y="711"/>
                                        </a:lnTo>
                                        <a:lnTo>
                                          <a:pt x="310" y="684"/>
                                        </a:lnTo>
                                        <a:lnTo>
                                          <a:pt x="291" y="662"/>
                                        </a:lnTo>
                                        <a:lnTo>
                                          <a:pt x="280" y="643"/>
                                        </a:lnTo>
                                        <a:lnTo>
                                          <a:pt x="271" y="619"/>
                                        </a:lnTo>
                                        <a:lnTo>
                                          <a:pt x="270" y="607"/>
                                        </a:lnTo>
                                        <a:lnTo>
                                          <a:pt x="275" y="599"/>
                                        </a:lnTo>
                                        <a:lnTo>
                                          <a:pt x="287" y="590"/>
                                        </a:lnTo>
                                        <a:lnTo>
                                          <a:pt x="306" y="576"/>
                                        </a:lnTo>
                                        <a:lnTo>
                                          <a:pt x="327" y="562"/>
                                        </a:lnTo>
                                        <a:lnTo>
                                          <a:pt x="347" y="548"/>
                                        </a:lnTo>
                                        <a:lnTo>
                                          <a:pt x="363" y="538"/>
                                        </a:lnTo>
                                        <a:lnTo>
                                          <a:pt x="381" y="531"/>
                                        </a:lnTo>
                                        <a:lnTo>
                                          <a:pt x="402" y="524"/>
                                        </a:lnTo>
                                        <a:lnTo>
                                          <a:pt x="422" y="517"/>
                                        </a:lnTo>
                                        <a:lnTo>
                                          <a:pt x="443" y="510"/>
                                        </a:lnTo>
                                        <a:lnTo>
                                          <a:pt x="457" y="504"/>
                                        </a:lnTo>
                                        <a:lnTo>
                                          <a:pt x="459" y="498"/>
                                        </a:lnTo>
                                        <a:lnTo>
                                          <a:pt x="454" y="491"/>
                                        </a:lnTo>
                                        <a:lnTo>
                                          <a:pt x="445" y="489"/>
                                        </a:lnTo>
                                        <a:lnTo>
                                          <a:pt x="422" y="492"/>
                                        </a:lnTo>
                                        <a:lnTo>
                                          <a:pt x="398" y="496"/>
                                        </a:lnTo>
                                        <a:lnTo>
                                          <a:pt x="369" y="502"/>
                                        </a:lnTo>
                                        <a:lnTo>
                                          <a:pt x="340" y="510"/>
                                        </a:lnTo>
                                        <a:lnTo>
                                          <a:pt x="327" y="515"/>
                                        </a:lnTo>
                                        <a:lnTo>
                                          <a:pt x="311" y="527"/>
                                        </a:lnTo>
                                        <a:lnTo>
                                          <a:pt x="292" y="541"/>
                                        </a:lnTo>
                                        <a:lnTo>
                                          <a:pt x="268" y="562"/>
                                        </a:lnTo>
                                        <a:lnTo>
                                          <a:pt x="254" y="565"/>
                                        </a:lnTo>
                                        <a:lnTo>
                                          <a:pt x="232" y="567"/>
                                        </a:lnTo>
                                        <a:lnTo>
                                          <a:pt x="211" y="568"/>
                                        </a:lnTo>
                                        <a:lnTo>
                                          <a:pt x="197" y="564"/>
                                        </a:lnTo>
                                        <a:lnTo>
                                          <a:pt x="182" y="557"/>
                                        </a:lnTo>
                                        <a:lnTo>
                                          <a:pt x="162" y="549"/>
                                        </a:lnTo>
                                        <a:lnTo>
                                          <a:pt x="152" y="539"/>
                                        </a:lnTo>
                                        <a:lnTo>
                                          <a:pt x="141" y="523"/>
                                        </a:lnTo>
                                        <a:lnTo>
                                          <a:pt x="129" y="504"/>
                                        </a:lnTo>
                                        <a:lnTo>
                                          <a:pt x="119" y="489"/>
                                        </a:lnTo>
                                        <a:lnTo>
                                          <a:pt x="98" y="468"/>
                                        </a:lnTo>
                                        <a:lnTo>
                                          <a:pt x="83" y="449"/>
                                        </a:lnTo>
                                        <a:lnTo>
                                          <a:pt x="61" y="428"/>
                                        </a:lnTo>
                                        <a:lnTo>
                                          <a:pt x="44" y="410"/>
                                        </a:lnTo>
                                        <a:lnTo>
                                          <a:pt x="33" y="398"/>
                                        </a:lnTo>
                                        <a:lnTo>
                                          <a:pt x="26" y="383"/>
                                        </a:lnTo>
                                        <a:lnTo>
                                          <a:pt x="18" y="362"/>
                                        </a:lnTo>
                                        <a:lnTo>
                                          <a:pt x="9" y="338"/>
                                        </a:lnTo>
                                        <a:lnTo>
                                          <a:pt x="4" y="314"/>
                                        </a:lnTo>
                                        <a:lnTo>
                                          <a:pt x="0" y="288"/>
                                        </a:lnTo>
                                        <a:lnTo>
                                          <a:pt x="2" y="270"/>
                                        </a:lnTo>
                                        <a:close/>
                                      </a:path>
                                    </a:pathLst>
                                  </a:custGeom>
                                  <a:solidFill>
                                    <a:srgbClr val="FF8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40281" name="Group 50">
                                    <a:extLst>
                                      <a:ext uri="{FF2B5EF4-FFF2-40B4-BE49-F238E27FC236}">
                                        <a16:creationId xmlns:a16="http://schemas.microsoft.com/office/drawing/2014/main" id="{3D86B3E5-B2FD-4EF0-9BF1-EFC672BFDFF1}"/>
                                      </a:ext>
                                    </a:extLst>
                                  </p:cNvPr>
                                  <p:cNvGrpSpPr>
                                    <a:grpSpLocks/>
                                  </p:cNvGrpSpPr>
                                  <p:nvPr/>
                                </p:nvGrpSpPr>
                                <p:grpSpPr bwMode="auto">
                                  <a:xfrm>
                                    <a:off x="2150" y="1667"/>
                                    <a:ext cx="188" cy="242"/>
                                    <a:chOff x="2150" y="1667"/>
                                    <a:chExt cx="188" cy="242"/>
                                  </a:xfrm>
                                </p:grpSpPr>
                                <p:sp>
                                  <p:nvSpPr>
                                    <p:cNvPr id="40282" name="Freeform 51">
                                      <a:extLst>
                                        <a:ext uri="{FF2B5EF4-FFF2-40B4-BE49-F238E27FC236}">
                                          <a16:creationId xmlns:a16="http://schemas.microsoft.com/office/drawing/2014/main" id="{BC249891-ECEE-4CE6-B542-36551E1FFBC8}"/>
                                        </a:ext>
                                      </a:extLst>
                                    </p:cNvPr>
                                    <p:cNvSpPr>
                                      <a:spLocks/>
                                    </p:cNvSpPr>
                                    <p:nvPr/>
                                  </p:nvSpPr>
                                  <p:spPr bwMode="auto">
                                    <a:xfrm>
                                      <a:off x="2204" y="1732"/>
                                      <a:ext cx="134" cy="177"/>
                                    </a:xfrm>
                                    <a:custGeom>
                                      <a:avLst/>
                                      <a:gdLst>
                                        <a:gd name="T0" fmla="*/ 0 w 668"/>
                                        <a:gd name="T1" fmla="*/ 0 h 887"/>
                                        <a:gd name="T2" fmla="*/ 0 w 668"/>
                                        <a:gd name="T3" fmla="*/ 0 h 887"/>
                                        <a:gd name="T4" fmla="*/ 0 w 668"/>
                                        <a:gd name="T5" fmla="*/ 0 h 887"/>
                                        <a:gd name="T6" fmla="*/ 0 w 668"/>
                                        <a:gd name="T7" fmla="*/ 0 h 887"/>
                                        <a:gd name="T8" fmla="*/ 0 w 668"/>
                                        <a:gd name="T9" fmla="*/ 0 h 887"/>
                                        <a:gd name="T10" fmla="*/ 0 w 668"/>
                                        <a:gd name="T11" fmla="*/ 0 h 887"/>
                                        <a:gd name="T12" fmla="*/ 0 w 668"/>
                                        <a:gd name="T13" fmla="*/ 0 h 887"/>
                                        <a:gd name="T14" fmla="*/ 0 w 668"/>
                                        <a:gd name="T15" fmla="*/ 0 h 887"/>
                                        <a:gd name="T16" fmla="*/ 0 w 668"/>
                                        <a:gd name="T17" fmla="*/ 0 h 887"/>
                                        <a:gd name="T18" fmla="*/ 0 w 668"/>
                                        <a:gd name="T19" fmla="*/ 0 h 887"/>
                                        <a:gd name="T20" fmla="*/ 0 w 668"/>
                                        <a:gd name="T21" fmla="*/ 0 h 887"/>
                                        <a:gd name="T22" fmla="*/ 0 w 668"/>
                                        <a:gd name="T23" fmla="*/ 0 h 887"/>
                                        <a:gd name="T24" fmla="*/ 0 w 668"/>
                                        <a:gd name="T25" fmla="*/ 0 h 887"/>
                                        <a:gd name="T26" fmla="*/ 0 w 668"/>
                                        <a:gd name="T27" fmla="*/ 0 h 887"/>
                                        <a:gd name="T28" fmla="*/ 0 w 668"/>
                                        <a:gd name="T29" fmla="*/ 0 h 887"/>
                                        <a:gd name="T30" fmla="*/ 0 w 668"/>
                                        <a:gd name="T31" fmla="*/ 0 h 887"/>
                                        <a:gd name="T32" fmla="*/ 0 w 668"/>
                                        <a:gd name="T33" fmla="*/ 0 h 887"/>
                                        <a:gd name="T34" fmla="*/ 0 w 668"/>
                                        <a:gd name="T35" fmla="*/ 0 h 887"/>
                                        <a:gd name="T36" fmla="*/ 0 w 668"/>
                                        <a:gd name="T37" fmla="*/ 0 h 887"/>
                                        <a:gd name="T38" fmla="*/ 0 w 668"/>
                                        <a:gd name="T39" fmla="*/ 0 h 887"/>
                                        <a:gd name="T40" fmla="*/ 0 w 668"/>
                                        <a:gd name="T41" fmla="*/ 0 h 887"/>
                                        <a:gd name="T42" fmla="*/ 0 w 668"/>
                                        <a:gd name="T43" fmla="*/ 0 h 887"/>
                                        <a:gd name="T44" fmla="*/ 0 w 668"/>
                                        <a:gd name="T45" fmla="*/ 0 h 887"/>
                                        <a:gd name="T46" fmla="*/ 0 w 668"/>
                                        <a:gd name="T47" fmla="*/ 0 h 887"/>
                                        <a:gd name="T48" fmla="*/ 0 w 668"/>
                                        <a:gd name="T49" fmla="*/ 0 h 887"/>
                                        <a:gd name="T50" fmla="*/ 0 w 668"/>
                                        <a:gd name="T51" fmla="*/ 0 h 887"/>
                                        <a:gd name="T52" fmla="*/ 0 w 668"/>
                                        <a:gd name="T53" fmla="*/ 0 h 887"/>
                                        <a:gd name="T54" fmla="*/ 0 w 668"/>
                                        <a:gd name="T55" fmla="*/ 0 h 887"/>
                                        <a:gd name="T56" fmla="*/ 0 w 668"/>
                                        <a:gd name="T57" fmla="*/ 0 h 887"/>
                                        <a:gd name="T58" fmla="*/ 0 w 668"/>
                                        <a:gd name="T59" fmla="*/ 0 h 887"/>
                                        <a:gd name="T60" fmla="*/ 0 w 668"/>
                                        <a:gd name="T61" fmla="*/ 0 h 887"/>
                                        <a:gd name="T62" fmla="*/ 0 w 668"/>
                                        <a:gd name="T63" fmla="*/ 0 h 887"/>
                                        <a:gd name="T64" fmla="*/ 0 w 668"/>
                                        <a:gd name="T65" fmla="*/ 0 h 887"/>
                                        <a:gd name="T66" fmla="*/ 0 w 668"/>
                                        <a:gd name="T67" fmla="*/ 0 h 887"/>
                                        <a:gd name="T68" fmla="*/ 0 w 668"/>
                                        <a:gd name="T69" fmla="*/ 0 h 887"/>
                                        <a:gd name="T70" fmla="*/ 0 w 668"/>
                                        <a:gd name="T71" fmla="*/ 0 h 887"/>
                                        <a:gd name="T72" fmla="*/ 0 w 668"/>
                                        <a:gd name="T73" fmla="*/ 0 h 887"/>
                                        <a:gd name="T74" fmla="*/ 0 w 668"/>
                                        <a:gd name="T75" fmla="*/ 0 h 887"/>
                                        <a:gd name="T76" fmla="*/ 0 w 668"/>
                                        <a:gd name="T77" fmla="*/ 0 h 887"/>
                                        <a:gd name="T78" fmla="*/ 0 w 668"/>
                                        <a:gd name="T79" fmla="*/ 0 h 887"/>
                                        <a:gd name="T80" fmla="*/ 0 w 668"/>
                                        <a:gd name="T81" fmla="*/ 0 h 887"/>
                                        <a:gd name="T82" fmla="*/ 0 w 668"/>
                                        <a:gd name="T83" fmla="*/ 0 h 887"/>
                                        <a:gd name="T84" fmla="*/ 0 w 668"/>
                                        <a:gd name="T85" fmla="*/ 0 h 887"/>
                                        <a:gd name="T86" fmla="*/ 0 w 668"/>
                                        <a:gd name="T87" fmla="*/ 0 h 887"/>
                                        <a:gd name="T88" fmla="*/ 0 w 668"/>
                                        <a:gd name="T89" fmla="*/ 0 h 887"/>
                                        <a:gd name="T90" fmla="*/ 0 w 668"/>
                                        <a:gd name="T91" fmla="*/ 0 h 887"/>
                                        <a:gd name="T92" fmla="*/ 0 w 668"/>
                                        <a:gd name="T93" fmla="*/ 0 h 887"/>
                                        <a:gd name="T94" fmla="*/ 0 w 668"/>
                                        <a:gd name="T95" fmla="*/ 0 h 887"/>
                                        <a:gd name="T96" fmla="*/ 0 w 668"/>
                                        <a:gd name="T97" fmla="*/ 0 h 88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68"/>
                                        <a:gd name="T148" fmla="*/ 0 h 887"/>
                                        <a:gd name="T149" fmla="*/ 668 w 668"/>
                                        <a:gd name="T150" fmla="*/ 887 h 88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68" h="887">
                                          <a:moveTo>
                                            <a:pt x="408" y="53"/>
                                          </a:moveTo>
                                          <a:lnTo>
                                            <a:pt x="395" y="57"/>
                                          </a:lnTo>
                                          <a:lnTo>
                                            <a:pt x="379" y="68"/>
                                          </a:lnTo>
                                          <a:lnTo>
                                            <a:pt x="365" y="77"/>
                                          </a:lnTo>
                                          <a:lnTo>
                                            <a:pt x="354" y="84"/>
                                          </a:lnTo>
                                          <a:lnTo>
                                            <a:pt x="369" y="58"/>
                                          </a:lnTo>
                                          <a:lnTo>
                                            <a:pt x="383" y="36"/>
                                          </a:lnTo>
                                          <a:lnTo>
                                            <a:pt x="397" y="16"/>
                                          </a:lnTo>
                                          <a:lnTo>
                                            <a:pt x="405" y="7"/>
                                          </a:lnTo>
                                          <a:lnTo>
                                            <a:pt x="413" y="2"/>
                                          </a:lnTo>
                                          <a:lnTo>
                                            <a:pt x="423" y="0"/>
                                          </a:lnTo>
                                          <a:lnTo>
                                            <a:pt x="430" y="6"/>
                                          </a:lnTo>
                                          <a:lnTo>
                                            <a:pt x="441" y="24"/>
                                          </a:lnTo>
                                          <a:lnTo>
                                            <a:pt x="450" y="40"/>
                                          </a:lnTo>
                                          <a:lnTo>
                                            <a:pt x="461" y="62"/>
                                          </a:lnTo>
                                          <a:lnTo>
                                            <a:pt x="473" y="83"/>
                                          </a:lnTo>
                                          <a:lnTo>
                                            <a:pt x="483" y="102"/>
                                          </a:lnTo>
                                          <a:lnTo>
                                            <a:pt x="491" y="123"/>
                                          </a:lnTo>
                                          <a:lnTo>
                                            <a:pt x="500" y="142"/>
                                          </a:lnTo>
                                          <a:lnTo>
                                            <a:pt x="507" y="164"/>
                                          </a:lnTo>
                                          <a:lnTo>
                                            <a:pt x="521" y="178"/>
                                          </a:lnTo>
                                          <a:lnTo>
                                            <a:pt x="537" y="197"/>
                                          </a:lnTo>
                                          <a:lnTo>
                                            <a:pt x="549" y="214"/>
                                          </a:lnTo>
                                          <a:lnTo>
                                            <a:pt x="552" y="233"/>
                                          </a:lnTo>
                                          <a:lnTo>
                                            <a:pt x="550" y="253"/>
                                          </a:lnTo>
                                          <a:lnTo>
                                            <a:pt x="546" y="280"/>
                                          </a:lnTo>
                                          <a:lnTo>
                                            <a:pt x="541" y="305"/>
                                          </a:lnTo>
                                          <a:lnTo>
                                            <a:pt x="536" y="331"/>
                                          </a:lnTo>
                                          <a:lnTo>
                                            <a:pt x="546" y="347"/>
                                          </a:lnTo>
                                          <a:lnTo>
                                            <a:pt x="556" y="363"/>
                                          </a:lnTo>
                                          <a:lnTo>
                                            <a:pt x="565" y="381"/>
                                          </a:lnTo>
                                          <a:lnTo>
                                            <a:pt x="576" y="401"/>
                                          </a:lnTo>
                                          <a:lnTo>
                                            <a:pt x="592" y="434"/>
                                          </a:lnTo>
                                          <a:lnTo>
                                            <a:pt x="606" y="462"/>
                                          </a:lnTo>
                                          <a:lnTo>
                                            <a:pt x="622" y="489"/>
                                          </a:lnTo>
                                          <a:lnTo>
                                            <a:pt x="634" y="515"/>
                                          </a:lnTo>
                                          <a:lnTo>
                                            <a:pt x="640" y="533"/>
                                          </a:lnTo>
                                          <a:lnTo>
                                            <a:pt x="646" y="560"/>
                                          </a:lnTo>
                                          <a:lnTo>
                                            <a:pt x="651" y="591"/>
                                          </a:lnTo>
                                          <a:lnTo>
                                            <a:pt x="656" y="613"/>
                                          </a:lnTo>
                                          <a:lnTo>
                                            <a:pt x="662" y="644"/>
                                          </a:lnTo>
                                          <a:lnTo>
                                            <a:pt x="664" y="674"/>
                                          </a:lnTo>
                                          <a:lnTo>
                                            <a:pt x="663" y="695"/>
                                          </a:lnTo>
                                          <a:lnTo>
                                            <a:pt x="663" y="719"/>
                                          </a:lnTo>
                                          <a:lnTo>
                                            <a:pt x="664" y="768"/>
                                          </a:lnTo>
                                          <a:lnTo>
                                            <a:pt x="668" y="825"/>
                                          </a:lnTo>
                                          <a:lnTo>
                                            <a:pt x="667" y="851"/>
                                          </a:lnTo>
                                          <a:lnTo>
                                            <a:pt x="664" y="868"/>
                                          </a:lnTo>
                                          <a:lnTo>
                                            <a:pt x="653" y="878"/>
                                          </a:lnTo>
                                          <a:lnTo>
                                            <a:pt x="635" y="886"/>
                                          </a:lnTo>
                                          <a:lnTo>
                                            <a:pt x="617" y="887"/>
                                          </a:lnTo>
                                          <a:lnTo>
                                            <a:pt x="602" y="880"/>
                                          </a:lnTo>
                                          <a:lnTo>
                                            <a:pt x="591" y="871"/>
                                          </a:lnTo>
                                          <a:lnTo>
                                            <a:pt x="562" y="853"/>
                                          </a:lnTo>
                                          <a:lnTo>
                                            <a:pt x="535" y="839"/>
                                          </a:lnTo>
                                          <a:lnTo>
                                            <a:pt x="508" y="827"/>
                                          </a:lnTo>
                                          <a:lnTo>
                                            <a:pt x="488" y="808"/>
                                          </a:lnTo>
                                          <a:lnTo>
                                            <a:pt x="451" y="775"/>
                                          </a:lnTo>
                                          <a:lnTo>
                                            <a:pt x="416" y="741"/>
                                          </a:lnTo>
                                          <a:lnTo>
                                            <a:pt x="382" y="710"/>
                                          </a:lnTo>
                                          <a:lnTo>
                                            <a:pt x="350" y="674"/>
                                          </a:lnTo>
                                          <a:lnTo>
                                            <a:pt x="311" y="627"/>
                                          </a:lnTo>
                                          <a:lnTo>
                                            <a:pt x="282" y="591"/>
                                          </a:lnTo>
                                          <a:lnTo>
                                            <a:pt x="249" y="560"/>
                                          </a:lnTo>
                                          <a:lnTo>
                                            <a:pt x="210" y="519"/>
                                          </a:lnTo>
                                          <a:lnTo>
                                            <a:pt x="170" y="478"/>
                                          </a:lnTo>
                                          <a:lnTo>
                                            <a:pt x="115" y="426"/>
                                          </a:lnTo>
                                          <a:lnTo>
                                            <a:pt x="64" y="383"/>
                                          </a:lnTo>
                                          <a:lnTo>
                                            <a:pt x="40" y="356"/>
                                          </a:lnTo>
                                          <a:lnTo>
                                            <a:pt x="21" y="334"/>
                                          </a:lnTo>
                                          <a:lnTo>
                                            <a:pt x="10" y="315"/>
                                          </a:lnTo>
                                          <a:lnTo>
                                            <a:pt x="1" y="291"/>
                                          </a:lnTo>
                                          <a:lnTo>
                                            <a:pt x="0" y="279"/>
                                          </a:lnTo>
                                          <a:lnTo>
                                            <a:pt x="5" y="271"/>
                                          </a:lnTo>
                                          <a:lnTo>
                                            <a:pt x="17" y="262"/>
                                          </a:lnTo>
                                          <a:lnTo>
                                            <a:pt x="36" y="248"/>
                                          </a:lnTo>
                                          <a:lnTo>
                                            <a:pt x="57" y="234"/>
                                          </a:lnTo>
                                          <a:lnTo>
                                            <a:pt x="77" y="221"/>
                                          </a:lnTo>
                                          <a:lnTo>
                                            <a:pt x="93" y="211"/>
                                          </a:lnTo>
                                          <a:lnTo>
                                            <a:pt x="82" y="237"/>
                                          </a:lnTo>
                                          <a:lnTo>
                                            <a:pt x="71" y="258"/>
                                          </a:lnTo>
                                          <a:lnTo>
                                            <a:pt x="60" y="280"/>
                                          </a:lnTo>
                                          <a:lnTo>
                                            <a:pt x="54" y="295"/>
                                          </a:lnTo>
                                          <a:lnTo>
                                            <a:pt x="55" y="308"/>
                                          </a:lnTo>
                                          <a:lnTo>
                                            <a:pt x="62" y="325"/>
                                          </a:lnTo>
                                          <a:lnTo>
                                            <a:pt x="74" y="347"/>
                                          </a:lnTo>
                                          <a:lnTo>
                                            <a:pt x="91" y="366"/>
                                          </a:lnTo>
                                          <a:lnTo>
                                            <a:pt x="109" y="390"/>
                                          </a:lnTo>
                                          <a:lnTo>
                                            <a:pt x="138" y="411"/>
                                          </a:lnTo>
                                          <a:lnTo>
                                            <a:pt x="167" y="436"/>
                                          </a:lnTo>
                                          <a:lnTo>
                                            <a:pt x="190" y="455"/>
                                          </a:lnTo>
                                          <a:lnTo>
                                            <a:pt x="215" y="475"/>
                                          </a:lnTo>
                                          <a:lnTo>
                                            <a:pt x="239" y="495"/>
                                          </a:lnTo>
                                          <a:lnTo>
                                            <a:pt x="264" y="516"/>
                                          </a:lnTo>
                                          <a:lnTo>
                                            <a:pt x="284" y="541"/>
                                          </a:lnTo>
                                          <a:lnTo>
                                            <a:pt x="307" y="559"/>
                                          </a:lnTo>
                                          <a:lnTo>
                                            <a:pt x="322" y="577"/>
                                          </a:lnTo>
                                          <a:lnTo>
                                            <a:pt x="341" y="603"/>
                                          </a:lnTo>
                                          <a:lnTo>
                                            <a:pt x="358" y="628"/>
                                          </a:lnTo>
                                          <a:lnTo>
                                            <a:pt x="377" y="655"/>
                                          </a:lnTo>
                                          <a:lnTo>
                                            <a:pt x="397" y="678"/>
                                          </a:lnTo>
                                          <a:lnTo>
                                            <a:pt x="420" y="697"/>
                                          </a:lnTo>
                                          <a:lnTo>
                                            <a:pt x="453" y="724"/>
                                          </a:lnTo>
                                          <a:lnTo>
                                            <a:pt x="475" y="743"/>
                                          </a:lnTo>
                                          <a:lnTo>
                                            <a:pt x="496" y="760"/>
                                          </a:lnTo>
                                          <a:lnTo>
                                            <a:pt x="509" y="776"/>
                                          </a:lnTo>
                                          <a:lnTo>
                                            <a:pt x="528" y="783"/>
                                          </a:lnTo>
                                          <a:lnTo>
                                            <a:pt x="546" y="792"/>
                                          </a:lnTo>
                                          <a:lnTo>
                                            <a:pt x="564" y="798"/>
                                          </a:lnTo>
                                          <a:lnTo>
                                            <a:pt x="582" y="803"/>
                                          </a:lnTo>
                                          <a:lnTo>
                                            <a:pt x="594" y="802"/>
                                          </a:lnTo>
                                          <a:lnTo>
                                            <a:pt x="604" y="798"/>
                                          </a:lnTo>
                                          <a:lnTo>
                                            <a:pt x="614" y="792"/>
                                          </a:lnTo>
                                          <a:lnTo>
                                            <a:pt x="620" y="779"/>
                                          </a:lnTo>
                                          <a:lnTo>
                                            <a:pt x="623" y="766"/>
                                          </a:lnTo>
                                          <a:lnTo>
                                            <a:pt x="620" y="738"/>
                                          </a:lnTo>
                                          <a:lnTo>
                                            <a:pt x="618" y="704"/>
                                          </a:lnTo>
                                          <a:lnTo>
                                            <a:pt x="614" y="673"/>
                                          </a:lnTo>
                                          <a:lnTo>
                                            <a:pt x="610" y="640"/>
                                          </a:lnTo>
                                          <a:lnTo>
                                            <a:pt x="607" y="617"/>
                                          </a:lnTo>
                                          <a:lnTo>
                                            <a:pt x="601" y="595"/>
                                          </a:lnTo>
                                          <a:lnTo>
                                            <a:pt x="595" y="566"/>
                                          </a:lnTo>
                                          <a:lnTo>
                                            <a:pt x="586" y="539"/>
                                          </a:lnTo>
                                          <a:lnTo>
                                            <a:pt x="583" y="521"/>
                                          </a:lnTo>
                                          <a:lnTo>
                                            <a:pt x="577" y="502"/>
                                          </a:lnTo>
                                          <a:lnTo>
                                            <a:pt x="564" y="481"/>
                                          </a:lnTo>
                                          <a:lnTo>
                                            <a:pt x="555" y="459"/>
                                          </a:lnTo>
                                          <a:lnTo>
                                            <a:pt x="543" y="440"/>
                                          </a:lnTo>
                                          <a:lnTo>
                                            <a:pt x="531" y="417"/>
                                          </a:lnTo>
                                          <a:lnTo>
                                            <a:pt x="519" y="395"/>
                                          </a:lnTo>
                                          <a:lnTo>
                                            <a:pt x="506" y="370"/>
                                          </a:lnTo>
                                          <a:lnTo>
                                            <a:pt x="492" y="347"/>
                                          </a:lnTo>
                                          <a:lnTo>
                                            <a:pt x="485" y="334"/>
                                          </a:lnTo>
                                          <a:lnTo>
                                            <a:pt x="483" y="325"/>
                                          </a:lnTo>
                                          <a:lnTo>
                                            <a:pt x="487" y="313"/>
                                          </a:lnTo>
                                          <a:lnTo>
                                            <a:pt x="492" y="291"/>
                                          </a:lnTo>
                                          <a:lnTo>
                                            <a:pt x="498" y="267"/>
                                          </a:lnTo>
                                          <a:lnTo>
                                            <a:pt x="501" y="253"/>
                                          </a:lnTo>
                                          <a:lnTo>
                                            <a:pt x="506" y="242"/>
                                          </a:lnTo>
                                          <a:lnTo>
                                            <a:pt x="497" y="222"/>
                                          </a:lnTo>
                                          <a:lnTo>
                                            <a:pt x="487" y="196"/>
                                          </a:lnTo>
                                          <a:lnTo>
                                            <a:pt x="475" y="165"/>
                                          </a:lnTo>
                                          <a:lnTo>
                                            <a:pt x="463" y="135"/>
                                          </a:lnTo>
                                          <a:lnTo>
                                            <a:pt x="449" y="103"/>
                                          </a:lnTo>
                                          <a:lnTo>
                                            <a:pt x="438" y="78"/>
                                          </a:lnTo>
                                          <a:lnTo>
                                            <a:pt x="427" y="57"/>
                                          </a:lnTo>
                                          <a:lnTo>
                                            <a:pt x="418" y="52"/>
                                          </a:lnTo>
                                          <a:lnTo>
                                            <a:pt x="408" y="53"/>
                                          </a:lnTo>
                                          <a:close/>
                                        </a:path>
                                      </a:pathLst>
                                    </a:custGeom>
                                    <a:solidFill>
                                      <a:srgbClr val="FF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283" name="Freeform 52">
                                      <a:extLst>
                                        <a:ext uri="{FF2B5EF4-FFF2-40B4-BE49-F238E27FC236}">
                                          <a16:creationId xmlns:a16="http://schemas.microsoft.com/office/drawing/2014/main" id="{AF6D37D1-29BC-4F5B-BA61-99A7B2D7DEB2}"/>
                                        </a:ext>
                                      </a:extLst>
                                    </p:cNvPr>
                                    <p:cNvSpPr>
                                      <a:spLocks/>
                                    </p:cNvSpPr>
                                    <p:nvPr/>
                                  </p:nvSpPr>
                                  <p:spPr bwMode="auto">
                                    <a:xfrm>
                                      <a:off x="2150" y="1667"/>
                                      <a:ext cx="130" cy="113"/>
                                    </a:xfrm>
                                    <a:custGeom>
                                      <a:avLst/>
                                      <a:gdLst>
                                        <a:gd name="T0" fmla="*/ 0 w 653"/>
                                        <a:gd name="T1" fmla="*/ 0 h 567"/>
                                        <a:gd name="T2" fmla="*/ 0 w 653"/>
                                        <a:gd name="T3" fmla="*/ 0 h 567"/>
                                        <a:gd name="T4" fmla="*/ 0 w 653"/>
                                        <a:gd name="T5" fmla="*/ 0 h 567"/>
                                        <a:gd name="T6" fmla="*/ 0 w 653"/>
                                        <a:gd name="T7" fmla="*/ 0 h 567"/>
                                        <a:gd name="T8" fmla="*/ 0 w 653"/>
                                        <a:gd name="T9" fmla="*/ 0 h 567"/>
                                        <a:gd name="T10" fmla="*/ 0 w 653"/>
                                        <a:gd name="T11" fmla="*/ 0 h 567"/>
                                        <a:gd name="T12" fmla="*/ 0 w 653"/>
                                        <a:gd name="T13" fmla="*/ 0 h 567"/>
                                        <a:gd name="T14" fmla="*/ 0 w 653"/>
                                        <a:gd name="T15" fmla="*/ 0 h 567"/>
                                        <a:gd name="T16" fmla="*/ 0 w 653"/>
                                        <a:gd name="T17" fmla="*/ 0 h 567"/>
                                        <a:gd name="T18" fmla="*/ 0 w 653"/>
                                        <a:gd name="T19" fmla="*/ 0 h 567"/>
                                        <a:gd name="T20" fmla="*/ 0 w 653"/>
                                        <a:gd name="T21" fmla="*/ 0 h 567"/>
                                        <a:gd name="T22" fmla="*/ 0 w 653"/>
                                        <a:gd name="T23" fmla="*/ 0 h 567"/>
                                        <a:gd name="T24" fmla="*/ 0 w 653"/>
                                        <a:gd name="T25" fmla="*/ 0 h 567"/>
                                        <a:gd name="T26" fmla="*/ 0 w 653"/>
                                        <a:gd name="T27" fmla="*/ 0 h 567"/>
                                        <a:gd name="T28" fmla="*/ 0 w 653"/>
                                        <a:gd name="T29" fmla="*/ 0 h 567"/>
                                        <a:gd name="T30" fmla="*/ 0 w 653"/>
                                        <a:gd name="T31" fmla="*/ 0 h 567"/>
                                        <a:gd name="T32" fmla="*/ 0 w 653"/>
                                        <a:gd name="T33" fmla="*/ 0 h 567"/>
                                        <a:gd name="T34" fmla="*/ 0 w 653"/>
                                        <a:gd name="T35" fmla="*/ 0 h 567"/>
                                        <a:gd name="T36" fmla="*/ 0 w 653"/>
                                        <a:gd name="T37" fmla="*/ 0 h 567"/>
                                        <a:gd name="T38" fmla="*/ 0 w 653"/>
                                        <a:gd name="T39" fmla="*/ 0 h 567"/>
                                        <a:gd name="T40" fmla="*/ 0 w 653"/>
                                        <a:gd name="T41" fmla="*/ 0 h 567"/>
                                        <a:gd name="T42" fmla="*/ 0 w 653"/>
                                        <a:gd name="T43" fmla="*/ 0 h 567"/>
                                        <a:gd name="T44" fmla="*/ 0 w 653"/>
                                        <a:gd name="T45" fmla="*/ 0 h 567"/>
                                        <a:gd name="T46" fmla="*/ 0 w 653"/>
                                        <a:gd name="T47" fmla="*/ 0 h 567"/>
                                        <a:gd name="T48" fmla="*/ 0 w 653"/>
                                        <a:gd name="T49" fmla="*/ 0 h 567"/>
                                        <a:gd name="T50" fmla="*/ 0 w 653"/>
                                        <a:gd name="T51" fmla="*/ 0 h 567"/>
                                        <a:gd name="T52" fmla="*/ 0 w 653"/>
                                        <a:gd name="T53" fmla="*/ 0 h 567"/>
                                        <a:gd name="T54" fmla="*/ 0 w 653"/>
                                        <a:gd name="T55" fmla="*/ 0 h 567"/>
                                        <a:gd name="T56" fmla="*/ 0 w 653"/>
                                        <a:gd name="T57" fmla="*/ 0 h 567"/>
                                        <a:gd name="T58" fmla="*/ 0 w 653"/>
                                        <a:gd name="T59" fmla="*/ 0 h 567"/>
                                        <a:gd name="T60" fmla="*/ 0 w 653"/>
                                        <a:gd name="T61" fmla="*/ 0 h 567"/>
                                        <a:gd name="T62" fmla="*/ 0 w 653"/>
                                        <a:gd name="T63" fmla="*/ 0 h 567"/>
                                        <a:gd name="T64" fmla="*/ 0 w 653"/>
                                        <a:gd name="T65" fmla="*/ 0 h 567"/>
                                        <a:gd name="T66" fmla="*/ 0 w 653"/>
                                        <a:gd name="T67" fmla="*/ 0 h 567"/>
                                        <a:gd name="T68" fmla="*/ 0 w 653"/>
                                        <a:gd name="T69" fmla="*/ 0 h 567"/>
                                        <a:gd name="T70" fmla="*/ 0 w 653"/>
                                        <a:gd name="T71" fmla="*/ 0 h 567"/>
                                        <a:gd name="T72" fmla="*/ 0 w 653"/>
                                        <a:gd name="T73" fmla="*/ 0 h 567"/>
                                        <a:gd name="T74" fmla="*/ 0 w 653"/>
                                        <a:gd name="T75" fmla="*/ 0 h 567"/>
                                        <a:gd name="T76" fmla="*/ 0 w 653"/>
                                        <a:gd name="T77" fmla="*/ 0 h 567"/>
                                        <a:gd name="T78" fmla="*/ 0 w 653"/>
                                        <a:gd name="T79" fmla="*/ 0 h 567"/>
                                        <a:gd name="T80" fmla="*/ 0 w 653"/>
                                        <a:gd name="T81" fmla="*/ 0 h 567"/>
                                        <a:gd name="T82" fmla="*/ 0 w 653"/>
                                        <a:gd name="T83" fmla="*/ 0 h 567"/>
                                        <a:gd name="T84" fmla="*/ 0 w 653"/>
                                        <a:gd name="T85" fmla="*/ 0 h 567"/>
                                        <a:gd name="T86" fmla="*/ 0 w 653"/>
                                        <a:gd name="T87" fmla="*/ 0 h 567"/>
                                        <a:gd name="T88" fmla="*/ 0 w 653"/>
                                        <a:gd name="T89" fmla="*/ 0 h 567"/>
                                        <a:gd name="T90" fmla="*/ 0 w 653"/>
                                        <a:gd name="T91" fmla="*/ 0 h 567"/>
                                        <a:gd name="T92" fmla="*/ 0 w 653"/>
                                        <a:gd name="T93" fmla="*/ 0 h 567"/>
                                        <a:gd name="T94" fmla="*/ 0 w 653"/>
                                        <a:gd name="T95" fmla="*/ 0 h 567"/>
                                        <a:gd name="T96" fmla="*/ 0 w 653"/>
                                        <a:gd name="T97" fmla="*/ 0 h 567"/>
                                        <a:gd name="T98" fmla="*/ 0 w 653"/>
                                        <a:gd name="T99" fmla="*/ 0 h 567"/>
                                        <a:gd name="T100" fmla="*/ 0 w 653"/>
                                        <a:gd name="T101" fmla="*/ 0 h 567"/>
                                        <a:gd name="T102" fmla="*/ 0 w 653"/>
                                        <a:gd name="T103" fmla="*/ 0 h 567"/>
                                        <a:gd name="T104" fmla="*/ 0 w 653"/>
                                        <a:gd name="T105" fmla="*/ 0 h 567"/>
                                        <a:gd name="T106" fmla="*/ 0 w 653"/>
                                        <a:gd name="T107" fmla="*/ 0 h 567"/>
                                        <a:gd name="T108" fmla="*/ 0 w 653"/>
                                        <a:gd name="T109" fmla="*/ 0 h 56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53"/>
                                        <a:gd name="T166" fmla="*/ 0 h 567"/>
                                        <a:gd name="T167" fmla="*/ 653 w 653"/>
                                        <a:gd name="T168" fmla="*/ 567 h 56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53" h="567">
                                          <a:moveTo>
                                            <a:pt x="2" y="269"/>
                                          </a:moveTo>
                                          <a:lnTo>
                                            <a:pt x="10" y="247"/>
                                          </a:lnTo>
                                          <a:lnTo>
                                            <a:pt x="20" y="226"/>
                                          </a:lnTo>
                                          <a:lnTo>
                                            <a:pt x="32" y="205"/>
                                          </a:lnTo>
                                          <a:lnTo>
                                            <a:pt x="45" y="190"/>
                                          </a:lnTo>
                                          <a:lnTo>
                                            <a:pt x="58" y="177"/>
                                          </a:lnTo>
                                          <a:lnTo>
                                            <a:pt x="75" y="159"/>
                                          </a:lnTo>
                                          <a:lnTo>
                                            <a:pt x="95" y="137"/>
                                          </a:lnTo>
                                          <a:lnTo>
                                            <a:pt x="110" y="116"/>
                                          </a:lnTo>
                                          <a:lnTo>
                                            <a:pt x="126" y="96"/>
                                          </a:lnTo>
                                          <a:lnTo>
                                            <a:pt x="143" y="80"/>
                                          </a:lnTo>
                                          <a:lnTo>
                                            <a:pt x="163" y="62"/>
                                          </a:lnTo>
                                          <a:lnTo>
                                            <a:pt x="183" y="47"/>
                                          </a:lnTo>
                                          <a:lnTo>
                                            <a:pt x="204" y="34"/>
                                          </a:lnTo>
                                          <a:lnTo>
                                            <a:pt x="230" y="21"/>
                                          </a:lnTo>
                                          <a:lnTo>
                                            <a:pt x="259" y="11"/>
                                          </a:lnTo>
                                          <a:lnTo>
                                            <a:pt x="288" y="4"/>
                                          </a:lnTo>
                                          <a:lnTo>
                                            <a:pt x="324" y="1"/>
                                          </a:lnTo>
                                          <a:lnTo>
                                            <a:pt x="358" y="0"/>
                                          </a:lnTo>
                                          <a:lnTo>
                                            <a:pt x="385" y="2"/>
                                          </a:lnTo>
                                          <a:lnTo>
                                            <a:pt x="413" y="6"/>
                                          </a:lnTo>
                                          <a:lnTo>
                                            <a:pt x="439" y="11"/>
                                          </a:lnTo>
                                          <a:lnTo>
                                            <a:pt x="471" y="19"/>
                                          </a:lnTo>
                                          <a:lnTo>
                                            <a:pt x="498" y="32"/>
                                          </a:lnTo>
                                          <a:lnTo>
                                            <a:pt x="520" y="43"/>
                                          </a:lnTo>
                                          <a:lnTo>
                                            <a:pt x="545" y="56"/>
                                          </a:lnTo>
                                          <a:lnTo>
                                            <a:pt x="564" y="74"/>
                                          </a:lnTo>
                                          <a:lnTo>
                                            <a:pt x="583" y="93"/>
                                          </a:lnTo>
                                          <a:lnTo>
                                            <a:pt x="598" y="112"/>
                                          </a:lnTo>
                                          <a:lnTo>
                                            <a:pt x="615" y="135"/>
                                          </a:lnTo>
                                          <a:lnTo>
                                            <a:pt x="630" y="157"/>
                                          </a:lnTo>
                                          <a:lnTo>
                                            <a:pt x="639" y="178"/>
                                          </a:lnTo>
                                          <a:lnTo>
                                            <a:pt x="645" y="205"/>
                                          </a:lnTo>
                                          <a:lnTo>
                                            <a:pt x="650" y="230"/>
                                          </a:lnTo>
                                          <a:lnTo>
                                            <a:pt x="653" y="249"/>
                                          </a:lnTo>
                                          <a:lnTo>
                                            <a:pt x="634" y="208"/>
                                          </a:lnTo>
                                          <a:lnTo>
                                            <a:pt x="623" y="188"/>
                                          </a:lnTo>
                                          <a:lnTo>
                                            <a:pt x="610" y="162"/>
                                          </a:lnTo>
                                          <a:lnTo>
                                            <a:pt x="599" y="142"/>
                                          </a:lnTo>
                                          <a:lnTo>
                                            <a:pt x="586" y="125"/>
                                          </a:lnTo>
                                          <a:lnTo>
                                            <a:pt x="571" y="105"/>
                                          </a:lnTo>
                                          <a:lnTo>
                                            <a:pt x="552" y="89"/>
                                          </a:lnTo>
                                          <a:lnTo>
                                            <a:pt x="537" y="75"/>
                                          </a:lnTo>
                                          <a:lnTo>
                                            <a:pt x="521" y="65"/>
                                          </a:lnTo>
                                          <a:lnTo>
                                            <a:pt x="503" y="59"/>
                                          </a:lnTo>
                                          <a:lnTo>
                                            <a:pt x="486" y="51"/>
                                          </a:lnTo>
                                          <a:lnTo>
                                            <a:pt x="464" y="43"/>
                                          </a:lnTo>
                                          <a:lnTo>
                                            <a:pt x="445" y="38"/>
                                          </a:lnTo>
                                          <a:lnTo>
                                            <a:pt x="422" y="32"/>
                                          </a:lnTo>
                                          <a:lnTo>
                                            <a:pt x="397" y="26"/>
                                          </a:lnTo>
                                          <a:lnTo>
                                            <a:pt x="371" y="24"/>
                                          </a:lnTo>
                                          <a:lnTo>
                                            <a:pt x="349" y="22"/>
                                          </a:lnTo>
                                          <a:lnTo>
                                            <a:pt x="331" y="24"/>
                                          </a:lnTo>
                                          <a:lnTo>
                                            <a:pt x="305" y="29"/>
                                          </a:lnTo>
                                          <a:lnTo>
                                            <a:pt x="280" y="35"/>
                                          </a:lnTo>
                                          <a:lnTo>
                                            <a:pt x="260" y="40"/>
                                          </a:lnTo>
                                          <a:lnTo>
                                            <a:pt x="240" y="49"/>
                                          </a:lnTo>
                                          <a:lnTo>
                                            <a:pt x="215" y="61"/>
                                          </a:lnTo>
                                          <a:lnTo>
                                            <a:pt x="199" y="69"/>
                                          </a:lnTo>
                                          <a:lnTo>
                                            <a:pt x="183" y="82"/>
                                          </a:lnTo>
                                          <a:lnTo>
                                            <a:pt x="161" y="99"/>
                                          </a:lnTo>
                                          <a:lnTo>
                                            <a:pt x="140" y="120"/>
                                          </a:lnTo>
                                          <a:lnTo>
                                            <a:pt x="118" y="141"/>
                                          </a:lnTo>
                                          <a:lnTo>
                                            <a:pt x="100" y="164"/>
                                          </a:lnTo>
                                          <a:lnTo>
                                            <a:pt x="82" y="189"/>
                                          </a:lnTo>
                                          <a:lnTo>
                                            <a:pt x="64" y="211"/>
                                          </a:lnTo>
                                          <a:lnTo>
                                            <a:pt x="56" y="225"/>
                                          </a:lnTo>
                                          <a:lnTo>
                                            <a:pt x="51" y="244"/>
                                          </a:lnTo>
                                          <a:lnTo>
                                            <a:pt x="43" y="261"/>
                                          </a:lnTo>
                                          <a:lnTo>
                                            <a:pt x="37" y="274"/>
                                          </a:lnTo>
                                          <a:lnTo>
                                            <a:pt x="40" y="298"/>
                                          </a:lnTo>
                                          <a:lnTo>
                                            <a:pt x="41" y="321"/>
                                          </a:lnTo>
                                          <a:lnTo>
                                            <a:pt x="47" y="336"/>
                                          </a:lnTo>
                                          <a:lnTo>
                                            <a:pt x="55" y="356"/>
                                          </a:lnTo>
                                          <a:lnTo>
                                            <a:pt x="63" y="375"/>
                                          </a:lnTo>
                                          <a:lnTo>
                                            <a:pt x="72" y="393"/>
                                          </a:lnTo>
                                          <a:lnTo>
                                            <a:pt x="91" y="415"/>
                                          </a:lnTo>
                                          <a:lnTo>
                                            <a:pt x="112" y="439"/>
                                          </a:lnTo>
                                          <a:lnTo>
                                            <a:pt x="133" y="463"/>
                                          </a:lnTo>
                                          <a:lnTo>
                                            <a:pt x="149" y="484"/>
                                          </a:lnTo>
                                          <a:lnTo>
                                            <a:pt x="163" y="502"/>
                                          </a:lnTo>
                                          <a:lnTo>
                                            <a:pt x="176" y="517"/>
                                          </a:lnTo>
                                          <a:lnTo>
                                            <a:pt x="184" y="529"/>
                                          </a:lnTo>
                                          <a:lnTo>
                                            <a:pt x="194" y="533"/>
                                          </a:lnTo>
                                          <a:lnTo>
                                            <a:pt x="208" y="536"/>
                                          </a:lnTo>
                                          <a:lnTo>
                                            <a:pt x="225" y="540"/>
                                          </a:lnTo>
                                          <a:lnTo>
                                            <a:pt x="242" y="545"/>
                                          </a:lnTo>
                                          <a:lnTo>
                                            <a:pt x="256" y="553"/>
                                          </a:lnTo>
                                          <a:lnTo>
                                            <a:pt x="268" y="561"/>
                                          </a:lnTo>
                                          <a:lnTo>
                                            <a:pt x="253" y="564"/>
                                          </a:lnTo>
                                          <a:lnTo>
                                            <a:pt x="231" y="566"/>
                                          </a:lnTo>
                                          <a:lnTo>
                                            <a:pt x="210" y="567"/>
                                          </a:lnTo>
                                          <a:lnTo>
                                            <a:pt x="196" y="563"/>
                                          </a:lnTo>
                                          <a:lnTo>
                                            <a:pt x="181" y="556"/>
                                          </a:lnTo>
                                          <a:lnTo>
                                            <a:pt x="162" y="548"/>
                                          </a:lnTo>
                                          <a:lnTo>
                                            <a:pt x="152" y="538"/>
                                          </a:lnTo>
                                          <a:lnTo>
                                            <a:pt x="141" y="522"/>
                                          </a:lnTo>
                                          <a:lnTo>
                                            <a:pt x="129" y="503"/>
                                          </a:lnTo>
                                          <a:lnTo>
                                            <a:pt x="118" y="488"/>
                                          </a:lnTo>
                                          <a:lnTo>
                                            <a:pt x="98" y="466"/>
                                          </a:lnTo>
                                          <a:lnTo>
                                            <a:pt x="83" y="448"/>
                                          </a:lnTo>
                                          <a:lnTo>
                                            <a:pt x="61" y="426"/>
                                          </a:lnTo>
                                          <a:lnTo>
                                            <a:pt x="44" y="410"/>
                                          </a:lnTo>
                                          <a:lnTo>
                                            <a:pt x="33" y="398"/>
                                          </a:lnTo>
                                          <a:lnTo>
                                            <a:pt x="26" y="383"/>
                                          </a:lnTo>
                                          <a:lnTo>
                                            <a:pt x="18" y="362"/>
                                          </a:lnTo>
                                          <a:lnTo>
                                            <a:pt x="9" y="338"/>
                                          </a:lnTo>
                                          <a:lnTo>
                                            <a:pt x="4" y="314"/>
                                          </a:lnTo>
                                          <a:lnTo>
                                            <a:pt x="0" y="287"/>
                                          </a:lnTo>
                                          <a:lnTo>
                                            <a:pt x="2" y="269"/>
                                          </a:lnTo>
                                          <a:close/>
                                        </a:path>
                                      </a:pathLst>
                                    </a:custGeom>
                                    <a:solidFill>
                                      <a:srgbClr val="FF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
                              <p:nvSpPr>
                                <p:cNvPr id="40279" name="Freeform 53">
                                  <a:extLst>
                                    <a:ext uri="{FF2B5EF4-FFF2-40B4-BE49-F238E27FC236}">
                                      <a16:creationId xmlns:a16="http://schemas.microsoft.com/office/drawing/2014/main" id="{EDDC5C7F-F664-4763-B29F-2D28E76B6AD5}"/>
                                    </a:ext>
                                  </a:extLst>
                                </p:cNvPr>
                                <p:cNvSpPr>
                                  <a:spLocks/>
                                </p:cNvSpPr>
                                <p:nvPr/>
                              </p:nvSpPr>
                              <p:spPr bwMode="auto">
                                <a:xfrm>
                                  <a:off x="2240" y="1768"/>
                                  <a:ext cx="78" cy="101"/>
                                </a:xfrm>
                                <a:custGeom>
                                  <a:avLst/>
                                  <a:gdLst>
                                    <a:gd name="T0" fmla="*/ 0 w 391"/>
                                    <a:gd name="T1" fmla="*/ 0 h 501"/>
                                    <a:gd name="T2" fmla="*/ 0 w 391"/>
                                    <a:gd name="T3" fmla="*/ 0 h 501"/>
                                    <a:gd name="T4" fmla="*/ 0 w 391"/>
                                    <a:gd name="T5" fmla="*/ 0 h 501"/>
                                    <a:gd name="T6" fmla="*/ 0 w 391"/>
                                    <a:gd name="T7" fmla="*/ 0 h 501"/>
                                    <a:gd name="T8" fmla="*/ 0 w 391"/>
                                    <a:gd name="T9" fmla="*/ 0 h 501"/>
                                    <a:gd name="T10" fmla="*/ 0 w 391"/>
                                    <a:gd name="T11" fmla="*/ 0 h 501"/>
                                    <a:gd name="T12" fmla="*/ 0 w 391"/>
                                    <a:gd name="T13" fmla="*/ 0 h 501"/>
                                    <a:gd name="T14" fmla="*/ 0 w 391"/>
                                    <a:gd name="T15" fmla="*/ 0 h 501"/>
                                    <a:gd name="T16" fmla="*/ 0 w 391"/>
                                    <a:gd name="T17" fmla="*/ 0 h 501"/>
                                    <a:gd name="T18" fmla="*/ 0 w 391"/>
                                    <a:gd name="T19" fmla="*/ 0 h 501"/>
                                    <a:gd name="T20" fmla="*/ 0 w 391"/>
                                    <a:gd name="T21" fmla="*/ 0 h 501"/>
                                    <a:gd name="T22" fmla="*/ 0 w 391"/>
                                    <a:gd name="T23" fmla="*/ 0 h 501"/>
                                    <a:gd name="T24" fmla="*/ 0 w 391"/>
                                    <a:gd name="T25" fmla="*/ 0 h 501"/>
                                    <a:gd name="T26" fmla="*/ 0 w 391"/>
                                    <a:gd name="T27" fmla="*/ 0 h 501"/>
                                    <a:gd name="T28" fmla="*/ 0 w 391"/>
                                    <a:gd name="T29" fmla="*/ 0 h 501"/>
                                    <a:gd name="T30" fmla="*/ 0 w 391"/>
                                    <a:gd name="T31" fmla="*/ 0 h 501"/>
                                    <a:gd name="T32" fmla="*/ 0 w 391"/>
                                    <a:gd name="T33" fmla="*/ 0 h 501"/>
                                    <a:gd name="T34" fmla="*/ 0 w 391"/>
                                    <a:gd name="T35" fmla="*/ 0 h 501"/>
                                    <a:gd name="T36" fmla="*/ 0 w 391"/>
                                    <a:gd name="T37" fmla="*/ 0 h 501"/>
                                    <a:gd name="T38" fmla="*/ 0 w 391"/>
                                    <a:gd name="T39" fmla="*/ 0 h 501"/>
                                    <a:gd name="T40" fmla="*/ 0 w 391"/>
                                    <a:gd name="T41" fmla="*/ 0 h 501"/>
                                    <a:gd name="T42" fmla="*/ 0 w 391"/>
                                    <a:gd name="T43" fmla="*/ 0 h 501"/>
                                    <a:gd name="T44" fmla="*/ 0 w 391"/>
                                    <a:gd name="T45" fmla="*/ 0 h 501"/>
                                    <a:gd name="T46" fmla="*/ 0 w 391"/>
                                    <a:gd name="T47" fmla="*/ 0 h 501"/>
                                    <a:gd name="T48" fmla="*/ 0 w 391"/>
                                    <a:gd name="T49" fmla="*/ 0 h 501"/>
                                    <a:gd name="T50" fmla="*/ 0 w 391"/>
                                    <a:gd name="T51" fmla="*/ 0 h 501"/>
                                    <a:gd name="T52" fmla="*/ 0 w 391"/>
                                    <a:gd name="T53" fmla="*/ 0 h 501"/>
                                    <a:gd name="T54" fmla="*/ 0 w 391"/>
                                    <a:gd name="T55" fmla="*/ 0 h 501"/>
                                    <a:gd name="T56" fmla="*/ 0 w 391"/>
                                    <a:gd name="T57" fmla="*/ 0 h 501"/>
                                    <a:gd name="T58" fmla="*/ 0 w 391"/>
                                    <a:gd name="T59" fmla="*/ 0 h 501"/>
                                    <a:gd name="T60" fmla="*/ 0 w 391"/>
                                    <a:gd name="T61" fmla="*/ 0 h 501"/>
                                    <a:gd name="T62" fmla="*/ 0 w 391"/>
                                    <a:gd name="T63" fmla="*/ 0 h 501"/>
                                    <a:gd name="T64" fmla="*/ 0 w 391"/>
                                    <a:gd name="T65" fmla="*/ 0 h 501"/>
                                    <a:gd name="T66" fmla="*/ 0 w 391"/>
                                    <a:gd name="T67" fmla="*/ 0 h 501"/>
                                    <a:gd name="T68" fmla="*/ 0 w 391"/>
                                    <a:gd name="T69" fmla="*/ 0 h 501"/>
                                    <a:gd name="T70" fmla="*/ 0 w 391"/>
                                    <a:gd name="T71" fmla="*/ 0 h 501"/>
                                    <a:gd name="T72" fmla="*/ 0 w 391"/>
                                    <a:gd name="T73" fmla="*/ 0 h 501"/>
                                    <a:gd name="T74" fmla="*/ 0 w 391"/>
                                    <a:gd name="T75" fmla="*/ 0 h 501"/>
                                    <a:gd name="T76" fmla="*/ 0 w 391"/>
                                    <a:gd name="T77" fmla="*/ 0 h 501"/>
                                    <a:gd name="T78" fmla="*/ 0 w 391"/>
                                    <a:gd name="T79" fmla="*/ 0 h 501"/>
                                    <a:gd name="T80" fmla="*/ 0 w 391"/>
                                    <a:gd name="T81" fmla="*/ 0 h 501"/>
                                    <a:gd name="T82" fmla="*/ 0 w 391"/>
                                    <a:gd name="T83" fmla="*/ 0 h 501"/>
                                    <a:gd name="T84" fmla="*/ 0 w 391"/>
                                    <a:gd name="T85" fmla="*/ 0 h 501"/>
                                    <a:gd name="T86" fmla="*/ 0 w 391"/>
                                    <a:gd name="T87" fmla="*/ 0 h 501"/>
                                    <a:gd name="T88" fmla="*/ 0 w 391"/>
                                    <a:gd name="T89" fmla="*/ 0 h 50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91"/>
                                    <a:gd name="T136" fmla="*/ 0 h 501"/>
                                    <a:gd name="T137" fmla="*/ 391 w 391"/>
                                    <a:gd name="T138" fmla="*/ 501 h 50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91" h="501">
                                      <a:moveTo>
                                        <a:pt x="103" y="64"/>
                                      </a:moveTo>
                                      <a:lnTo>
                                        <a:pt x="132" y="49"/>
                                      </a:lnTo>
                                      <a:lnTo>
                                        <a:pt x="152" y="31"/>
                                      </a:lnTo>
                                      <a:lnTo>
                                        <a:pt x="178" y="12"/>
                                      </a:lnTo>
                                      <a:lnTo>
                                        <a:pt x="198" y="3"/>
                                      </a:lnTo>
                                      <a:lnTo>
                                        <a:pt x="217" y="0"/>
                                      </a:lnTo>
                                      <a:lnTo>
                                        <a:pt x="229" y="3"/>
                                      </a:lnTo>
                                      <a:lnTo>
                                        <a:pt x="241" y="13"/>
                                      </a:lnTo>
                                      <a:lnTo>
                                        <a:pt x="249" y="31"/>
                                      </a:lnTo>
                                      <a:lnTo>
                                        <a:pt x="259" y="62"/>
                                      </a:lnTo>
                                      <a:lnTo>
                                        <a:pt x="262" y="95"/>
                                      </a:lnTo>
                                      <a:lnTo>
                                        <a:pt x="263" y="131"/>
                                      </a:lnTo>
                                      <a:lnTo>
                                        <a:pt x="269" y="165"/>
                                      </a:lnTo>
                                      <a:lnTo>
                                        <a:pt x="283" y="197"/>
                                      </a:lnTo>
                                      <a:lnTo>
                                        <a:pt x="301" y="237"/>
                                      </a:lnTo>
                                      <a:lnTo>
                                        <a:pt x="319" y="277"/>
                                      </a:lnTo>
                                      <a:lnTo>
                                        <a:pt x="340" y="319"/>
                                      </a:lnTo>
                                      <a:lnTo>
                                        <a:pt x="365" y="368"/>
                                      </a:lnTo>
                                      <a:lnTo>
                                        <a:pt x="383" y="409"/>
                                      </a:lnTo>
                                      <a:lnTo>
                                        <a:pt x="391" y="434"/>
                                      </a:lnTo>
                                      <a:lnTo>
                                        <a:pt x="391" y="458"/>
                                      </a:lnTo>
                                      <a:lnTo>
                                        <a:pt x="384" y="480"/>
                                      </a:lnTo>
                                      <a:lnTo>
                                        <a:pt x="371" y="494"/>
                                      </a:lnTo>
                                      <a:lnTo>
                                        <a:pt x="350" y="501"/>
                                      </a:lnTo>
                                      <a:lnTo>
                                        <a:pt x="326" y="498"/>
                                      </a:lnTo>
                                      <a:lnTo>
                                        <a:pt x="298" y="490"/>
                                      </a:lnTo>
                                      <a:lnTo>
                                        <a:pt x="274" y="468"/>
                                      </a:lnTo>
                                      <a:lnTo>
                                        <a:pt x="249" y="446"/>
                                      </a:lnTo>
                                      <a:lnTo>
                                        <a:pt x="227" y="416"/>
                                      </a:lnTo>
                                      <a:lnTo>
                                        <a:pt x="198" y="378"/>
                                      </a:lnTo>
                                      <a:lnTo>
                                        <a:pt x="177" y="346"/>
                                      </a:lnTo>
                                      <a:lnTo>
                                        <a:pt x="143" y="317"/>
                                      </a:lnTo>
                                      <a:lnTo>
                                        <a:pt x="112" y="288"/>
                                      </a:lnTo>
                                      <a:lnTo>
                                        <a:pt x="89" y="259"/>
                                      </a:lnTo>
                                      <a:lnTo>
                                        <a:pt x="64" y="222"/>
                                      </a:lnTo>
                                      <a:lnTo>
                                        <a:pt x="35" y="186"/>
                                      </a:lnTo>
                                      <a:lnTo>
                                        <a:pt x="15" y="163"/>
                                      </a:lnTo>
                                      <a:lnTo>
                                        <a:pt x="3" y="143"/>
                                      </a:lnTo>
                                      <a:lnTo>
                                        <a:pt x="0" y="125"/>
                                      </a:lnTo>
                                      <a:lnTo>
                                        <a:pt x="4" y="102"/>
                                      </a:lnTo>
                                      <a:lnTo>
                                        <a:pt x="16" y="87"/>
                                      </a:lnTo>
                                      <a:lnTo>
                                        <a:pt x="34" y="80"/>
                                      </a:lnTo>
                                      <a:lnTo>
                                        <a:pt x="55" y="74"/>
                                      </a:lnTo>
                                      <a:lnTo>
                                        <a:pt x="80" y="68"/>
                                      </a:lnTo>
                                      <a:lnTo>
                                        <a:pt x="103" y="6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40273" name="Group 54">
                                <a:extLst>
                                  <a:ext uri="{FF2B5EF4-FFF2-40B4-BE49-F238E27FC236}">
                                    <a16:creationId xmlns:a16="http://schemas.microsoft.com/office/drawing/2014/main" id="{97D6CEC1-E267-41B4-A2B6-7B8919889215}"/>
                                  </a:ext>
                                </a:extLst>
                              </p:cNvPr>
                              <p:cNvGrpSpPr>
                                <a:grpSpLocks/>
                              </p:cNvGrpSpPr>
                              <p:nvPr/>
                            </p:nvGrpSpPr>
                            <p:grpSpPr bwMode="auto">
                              <a:xfrm>
                                <a:off x="2162" y="1678"/>
                                <a:ext cx="108" cy="94"/>
                                <a:chOff x="2162" y="1678"/>
                                <a:chExt cx="108" cy="94"/>
                              </a:xfrm>
                            </p:grpSpPr>
                            <p:sp>
                              <p:nvSpPr>
                                <p:cNvPr id="40274" name="Freeform 55">
                                  <a:extLst>
                                    <a:ext uri="{FF2B5EF4-FFF2-40B4-BE49-F238E27FC236}">
                                      <a16:creationId xmlns:a16="http://schemas.microsoft.com/office/drawing/2014/main" id="{5551B0BC-EEFE-4174-9E19-9F0BB5EE15DD}"/>
                                    </a:ext>
                                  </a:extLst>
                                </p:cNvPr>
                                <p:cNvSpPr>
                                  <a:spLocks/>
                                </p:cNvSpPr>
                                <p:nvPr/>
                              </p:nvSpPr>
                              <p:spPr bwMode="auto">
                                <a:xfrm>
                                  <a:off x="2162" y="1678"/>
                                  <a:ext cx="108" cy="94"/>
                                </a:xfrm>
                                <a:custGeom>
                                  <a:avLst/>
                                  <a:gdLst>
                                    <a:gd name="T0" fmla="*/ 0 w 541"/>
                                    <a:gd name="T1" fmla="*/ 0 h 470"/>
                                    <a:gd name="T2" fmla="*/ 0 w 541"/>
                                    <a:gd name="T3" fmla="*/ 0 h 470"/>
                                    <a:gd name="T4" fmla="*/ 0 w 541"/>
                                    <a:gd name="T5" fmla="*/ 0 h 470"/>
                                    <a:gd name="T6" fmla="*/ 0 w 541"/>
                                    <a:gd name="T7" fmla="*/ 0 h 470"/>
                                    <a:gd name="T8" fmla="*/ 0 w 541"/>
                                    <a:gd name="T9" fmla="*/ 0 h 470"/>
                                    <a:gd name="T10" fmla="*/ 0 w 541"/>
                                    <a:gd name="T11" fmla="*/ 0 h 470"/>
                                    <a:gd name="T12" fmla="*/ 0 w 541"/>
                                    <a:gd name="T13" fmla="*/ 0 h 470"/>
                                    <a:gd name="T14" fmla="*/ 0 w 541"/>
                                    <a:gd name="T15" fmla="*/ 0 h 470"/>
                                    <a:gd name="T16" fmla="*/ 0 w 541"/>
                                    <a:gd name="T17" fmla="*/ 0 h 470"/>
                                    <a:gd name="T18" fmla="*/ 0 w 541"/>
                                    <a:gd name="T19" fmla="*/ 0 h 470"/>
                                    <a:gd name="T20" fmla="*/ 0 w 541"/>
                                    <a:gd name="T21" fmla="*/ 0 h 470"/>
                                    <a:gd name="T22" fmla="*/ 0 w 541"/>
                                    <a:gd name="T23" fmla="*/ 0 h 470"/>
                                    <a:gd name="T24" fmla="*/ 0 w 541"/>
                                    <a:gd name="T25" fmla="*/ 0 h 470"/>
                                    <a:gd name="T26" fmla="*/ 0 w 541"/>
                                    <a:gd name="T27" fmla="*/ 0 h 470"/>
                                    <a:gd name="T28" fmla="*/ 0 w 541"/>
                                    <a:gd name="T29" fmla="*/ 0 h 470"/>
                                    <a:gd name="T30" fmla="*/ 0 w 541"/>
                                    <a:gd name="T31" fmla="*/ 0 h 470"/>
                                    <a:gd name="T32" fmla="*/ 0 w 541"/>
                                    <a:gd name="T33" fmla="*/ 0 h 470"/>
                                    <a:gd name="T34" fmla="*/ 0 w 541"/>
                                    <a:gd name="T35" fmla="*/ 0 h 470"/>
                                    <a:gd name="T36" fmla="*/ 0 w 541"/>
                                    <a:gd name="T37" fmla="*/ 0 h 470"/>
                                    <a:gd name="T38" fmla="*/ 0 w 541"/>
                                    <a:gd name="T39" fmla="*/ 0 h 470"/>
                                    <a:gd name="T40" fmla="*/ 0 w 541"/>
                                    <a:gd name="T41" fmla="*/ 0 h 470"/>
                                    <a:gd name="T42" fmla="*/ 0 w 541"/>
                                    <a:gd name="T43" fmla="*/ 0 h 470"/>
                                    <a:gd name="T44" fmla="*/ 0 w 541"/>
                                    <a:gd name="T45" fmla="*/ 0 h 470"/>
                                    <a:gd name="T46" fmla="*/ 0 w 541"/>
                                    <a:gd name="T47" fmla="*/ 0 h 470"/>
                                    <a:gd name="T48" fmla="*/ 0 w 541"/>
                                    <a:gd name="T49" fmla="*/ 0 h 470"/>
                                    <a:gd name="T50" fmla="*/ 0 w 541"/>
                                    <a:gd name="T51" fmla="*/ 0 h 470"/>
                                    <a:gd name="T52" fmla="*/ 0 w 541"/>
                                    <a:gd name="T53" fmla="*/ 0 h 470"/>
                                    <a:gd name="T54" fmla="*/ 0 w 541"/>
                                    <a:gd name="T55" fmla="*/ 0 h 470"/>
                                    <a:gd name="T56" fmla="*/ 0 w 541"/>
                                    <a:gd name="T57" fmla="*/ 0 h 470"/>
                                    <a:gd name="T58" fmla="*/ 0 w 541"/>
                                    <a:gd name="T59" fmla="*/ 0 h 470"/>
                                    <a:gd name="T60" fmla="*/ 0 w 541"/>
                                    <a:gd name="T61" fmla="*/ 0 h 470"/>
                                    <a:gd name="T62" fmla="*/ 0 w 541"/>
                                    <a:gd name="T63" fmla="*/ 0 h 470"/>
                                    <a:gd name="T64" fmla="*/ 0 w 541"/>
                                    <a:gd name="T65" fmla="*/ 0 h 470"/>
                                    <a:gd name="T66" fmla="*/ 0 w 541"/>
                                    <a:gd name="T67" fmla="*/ 0 h 470"/>
                                    <a:gd name="T68" fmla="*/ 0 w 541"/>
                                    <a:gd name="T69" fmla="*/ 0 h 470"/>
                                    <a:gd name="T70" fmla="*/ 0 w 541"/>
                                    <a:gd name="T71" fmla="*/ 0 h 470"/>
                                    <a:gd name="T72" fmla="*/ 0 w 541"/>
                                    <a:gd name="T73" fmla="*/ 0 h 470"/>
                                    <a:gd name="T74" fmla="*/ 0 w 541"/>
                                    <a:gd name="T75" fmla="*/ 0 h 470"/>
                                    <a:gd name="T76" fmla="*/ 0 w 541"/>
                                    <a:gd name="T77" fmla="*/ 0 h 470"/>
                                    <a:gd name="T78" fmla="*/ 0 w 541"/>
                                    <a:gd name="T79" fmla="*/ 0 h 47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541"/>
                                    <a:gd name="T121" fmla="*/ 0 h 470"/>
                                    <a:gd name="T122" fmla="*/ 541 w 541"/>
                                    <a:gd name="T123" fmla="*/ 470 h 47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541" h="470">
                                      <a:moveTo>
                                        <a:pt x="1" y="223"/>
                                      </a:moveTo>
                                      <a:lnTo>
                                        <a:pt x="7" y="204"/>
                                      </a:lnTo>
                                      <a:lnTo>
                                        <a:pt x="16" y="188"/>
                                      </a:lnTo>
                                      <a:lnTo>
                                        <a:pt x="25" y="169"/>
                                      </a:lnTo>
                                      <a:lnTo>
                                        <a:pt x="36" y="157"/>
                                      </a:lnTo>
                                      <a:lnTo>
                                        <a:pt x="47" y="147"/>
                                      </a:lnTo>
                                      <a:lnTo>
                                        <a:pt x="62" y="131"/>
                                      </a:lnTo>
                                      <a:lnTo>
                                        <a:pt x="79" y="114"/>
                                      </a:lnTo>
                                      <a:lnTo>
                                        <a:pt x="91" y="96"/>
                                      </a:lnTo>
                                      <a:lnTo>
                                        <a:pt x="104" y="79"/>
                                      </a:lnTo>
                                      <a:lnTo>
                                        <a:pt x="119" y="66"/>
                                      </a:lnTo>
                                      <a:lnTo>
                                        <a:pt x="135" y="51"/>
                                      </a:lnTo>
                                      <a:lnTo>
                                        <a:pt x="152" y="38"/>
                                      </a:lnTo>
                                      <a:lnTo>
                                        <a:pt x="169" y="27"/>
                                      </a:lnTo>
                                      <a:lnTo>
                                        <a:pt x="190" y="17"/>
                                      </a:lnTo>
                                      <a:lnTo>
                                        <a:pt x="214" y="8"/>
                                      </a:lnTo>
                                      <a:lnTo>
                                        <a:pt x="239" y="3"/>
                                      </a:lnTo>
                                      <a:lnTo>
                                        <a:pt x="268" y="0"/>
                                      </a:lnTo>
                                      <a:lnTo>
                                        <a:pt x="297" y="0"/>
                                      </a:lnTo>
                                      <a:lnTo>
                                        <a:pt x="319" y="1"/>
                                      </a:lnTo>
                                      <a:lnTo>
                                        <a:pt x="342" y="4"/>
                                      </a:lnTo>
                                      <a:lnTo>
                                        <a:pt x="363" y="8"/>
                                      </a:lnTo>
                                      <a:lnTo>
                                        <a:pt x="391" y="15"/>
                                      </a:lnTo>
                                      <a:lnTo>
                                        <a:pt x="412" y="25"/>
                                      </a:lnTo>
                                      <a:lnTo>
                                        <a:pt x="431" y="34"/>
                                      </a:lnTo>
                                      <a:lnTo>
                                        <a:pt x="451" y="45"/>
                                      </a:lnTo>
                                      <a:lnTo>
                                        <a:pt x="468" y="61"/>
                                      </a:lnTo>
                                      <a:lnTo>
                                        <a:pt x="483" y="77"/>
                                      </a:lnTo>
                                      <a:lnTo>
                                        <a:pt x="496" y="93"/>
                                      </a:lnTo>
                                      <a:lnTo>
                                        <a:pt x="510" y="112"/>
                                      </a:lnTo>
                                      <a:lnTo>
                                        <a:pt x="522" y="129"/>
                                      </a:lnTo>
                                      <a:lnTo>
                                        <a:pt x="530" y="148"/>
                                      </a:lnTo>
                                      <a:lnTo>
                                        <a:pt x="535" y="169"/>
                                      </a:lnTo>
                                      <a:lnTo>
                                        <a:pt x="539" y="190"/>
                                      </a:lnTo>
                                      <a:lnTo>
                                        <a:pt x="541" y="206"/>
                                      </a:lnTo>
                                      <a:lnTo>
                                        <a:pt x="541" y="224"/>
                                      </a:lnTo>
                                      <a:lnTo>
                                        <a:pt x="536" y="236"/>
                                      </a:lnTo>
                                      <a:lnTo>
                                        <a:pt x="528" y="257"/>
                                      </a:lnTo>
                                      <a:lnTo>
                                        <a:pt x="516" y="281"/>
                                      </a:lnTo>
                                      <a:lnTo>
                                        <a:pt x="506" y="303"/>
                                      </a:lnTo>
                                      <a:lnTo>
                                        <a:pt x="497" y="320"/>
                                      </a:lnTo>
                                      <a:lnTo>
                                        <a:pt x="491" y="340"/>
                                      </a:lnTo>
                                      <a:lnTo>
                                        <a:pt x="485" y="358"/>
                                      </a:lnTo>
                                      <a:lnTo>
                                        <a:pt x="480" y="376"/>
                                      </a:lnTo>
                                      <a:lnTo>
                                        <a:pt x="477" y="385"/>
                                      </a:lnTo>
                                      <a:lnTo>
                                        <a:pt x="476" y="399"/>
                                      </a:lnTo>
                                      <a:lnTo>
                                        <a:pt x="475" y="421"/>
                                      </a:lnTo>
                                      <a:lnTo>
                                        <a:pt x="389" y="441"/>
                                      </a:lnTo>
                                      <a:lnTo>
                                        <a:pt x="387" y="427"/>
                                      </a:lnTo>
                                      <a:lnTo>
                                        <a:pt x="384" y="417"/>
                                      </a:lnTo>
                                      <a:lnTo>
                                        <a:pt x="379" y="409"/>
                                      </a:lnTo>
                                      <a:lnTo>
                                        <a:pt x="368" y="404"/>
                                      </a:lnTo>
                                      <a:lnTo>
                                        <a:pt x="350" y="407"/>
                                      </a:lnTo>
                                      <a:lnTo>
                                        <a:pt x="330" y="410"/>
                                      </a:lnTo>
                                      <a:lnTo>
                                        <a:pt x="306" y="416"/>
                                      </a:lnTo>
                                      <a:lnTo>
                                        <a:pt x="283" y="422"/>
                                      </a:lnTo>
                                      <a:lnTo>
                                        <a:pt x="271" y="426"/>
                                      </a:lnTo>
                                      <a:lnTo>
                                        <a:pt x="258" y="436"/>
                                      </a:lnTo>
                                      <a:lnTo>
                                        <a:pt x="243" y="448"/>
                                      </a:lnTo>
                                      <a:lnTo>
                                        <a:pt x="222" y="465"/>
                                      </a:lnTo>
                                      <a:lnTo>
                                        <a:pt x="210" y="468"/>
                                      </a:lnTo>
                                      <a:lnTo>
                                        <a:pt x="191" y="470"/>
                                      </a:lnTo>
                                      <a:lnTo>
                                        <a:pt x="173" y="470"/>
                                      </a:lnTo>
                                      <a:lnTo>
                                        <a:pt x="163" y="467"/>
                                      </a:lnTo>
                                      <a:lnTo>
                                        <a:pt x="150" y="461"/>
                                      </a:lnTo>
                                      <a:lnTo>
                                        <a:pt x="134" y="455"/>
                                      </a:lnTo>
                                      <a:lnTo>
                                        <a:pt x="126" y="446"/>
                                      </a:lnTo>
                                      <a:lnTo>
                                        <a:pt x="117" y="433"/>
                                      </a:lnTo>
                                      <a:lnTo>
                                        <a:pt x="107" y="418"/>
                                      </a:lnTo>
                                      <a:lnTo>
                                        <a:pt x="98" y="404"/>
                                      </a:lnTo>
                                      <a:lnTo>
                                        <a:pt x="81" y="387"/>
                                      </a:lnTo>
                                      <a:lnTo>
                                        <a:pt x="69" y="371"/>
                                      </a:lnTo>
                                      <a:lnTo>
                                        <a:pt x="49" y="354"/>
                                      </a:lnTo>
                                      <a:lnTo>
                                        <a:pt x="35" y="340"/>
                                      </a:lnTo>
                                      <a:lnTo>
                                        <a:pt x="26" y="329"/>
                                      </a:lnTo>
                                      <a:lnTo>
                                        <a:pt x="21" y="319"/>
                                      </a:lnTo>
                                      <a:lnTo>
                                        <a:pt x="14" y="301"/>
                                      </a:lnTo>
                                      <a:lnTo>
                                        <a:pt x="6" y="280"/>
                                      </a:lnTo>
                                      <a:lnTo>
                                        <a:pt x="2" y="260"/>
                                      </a:lnTo>
                                      <a:lnTo>
                                        <a:pt x="0" y="238"/>
                                      </a:lnTo>
                                      <a:lnTo>
                                        <a:pt x="1" y="223"/>
                                      </a:lnTo>
                                      <a:close/>
                                    </a:path>
                                  </a:pathLst>
                                </a:custGeom>
                                <a:solidFill>
                                  <a:srgbClr val="FF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275" name="Freeform 56">
                                  <a:extLst>
                                    <a:ext uri="{FF2B5EF4-FFF2-40B4-BE49-F238E27FC236}">
                                      <a16:creationId xmlns:a16="http://schemas.microsoft.com/office/drawing/2014/main" id="{A48FD2D6-B254-4D4E-9A0B-5078F4FAC857}"/>
                                    </a:ext>
                                  </a:extLst>
                                </p:cNvPr>
                                <p:cNvSpPr>
                                  <a:spLocks/>
                                </p:cNvSpPr>
                                <p:nvPr/>
                              </p:nvSpPr>
                              <p:spPr bwMode="auto">
                                <a:xfrm>
                                  <a:off x="2169" y="1685"/>
                                  <a:ext cx="99" cy="85"/>
                                </a:xfrm>
                                <a:custGeom>
                                  <a:avLst/>
                                  <a:gdLst>
                                    <a:gd name="T0" fmla="*/ 0 w 492"/>
                                    <a:gd name="T1" fmla="*/ 0 h 428"/>
                                    <a:gd name="T2" fmla="*/ 0 w 492"/>
                                    <a:gd name="T3" fmla="*/ 0 h 428"/>
                                    <a:gd name="T4" fmla="*/ 0 w 492"/>
                                    <a:gd name="T5" fmla="*/ 0 h 428"/>
                                    <a:gd name="T6" fmla="*/ 0 w 492"/>
                                    <a:gd name="T7" fmla="*/ 0 h 428"/>
                                    <a:gd name="T8" fmla="*/ 0 w 492"/>
                                    <a:gd name="T9" fmla="*/ 0 h 428"/>
                                    <a:gd name="T10" fmla="*/ 0 w 492"/>
                                    <a:gd name="T11" fmla="*/ 0 h 428"/>
                                    <a:gd name="T12" fmla="*/ 0 w 492"/>
                                    <a:gd name="T13" fmla="*/ 0 h 428"/>
                                    <a:gd name="T14" fmla="*/ 0 w 492"/>
                                    <a:gd name="T15" fmla="*/ 0 h 428"/>
                                    <a:gd name="T16" fmla="*/ 0 w 492"/>
                                    <a:gd name="T17" fmla="*/ 0 h 428"/>
                                    <a:gd name="T18" fmla="*/ 0 w 492"/>
                                    <a:gd name="T19" fmla="*/ 0 h 428"/>
                                    <a:gd name="T20" fmla="*/ 0 w 492"/>
                                    <a:gd name="T21" fmla="*/ 0 h 428"/>
                                    <a:gd name="T22" fmla="*/ 0 w 492"/>
                                    <a:gd name="T23" fmla="*/ 0 h 428"/>
                                    <a:gd name="T24" fmla="*/ 0 w 492"/>
                                    <a:gd name="T25" fmla="*/ 0 h 428"/>
                                    <a:gd name="T26" fmla="*/ 0 w 492"/>
                                    <a:gd name="T27" fmla="*/ 0 h 428"/>
                                    <a:gd name="T28" fmla="*/ 0 w 492"/>
                                    <a:gd name="T29" fmla="*/ 0 h 428"/>
                                    <a:gd name="T30" fmla="*/ 0 w 492"/>
                                    <a:gd name="T31" fmla="*/ 0 h 428"/>
                                    <a:gd name="T32" fmla="*/ 0 w 492"/>
                                    <a:gd name="T33" fmla="*/ 0 h 428"/>
                                    <a:gd name="T34" fmla="*/ 0 w 492"/>
                                    <a:gd name="T35" fmla="*/ 0 h 428"/>
                                    <a:gd name="T36" fmla="*/ 0 w 492"/>
                                    <a:gd name="T37" fmla="*/ 0 h 428"/>
                                    <a:gd name="T38" fmla="*/ 0 w 492"/>
                                    <a:gd name="T39" fmla="*/ 0 h 428"/>
                                    <a:gd name="T40" fmla="*/ 0 w 492"/>
                                    <a:gd name="T41" fmla="*/ 0 h 428"/>
                                    <a:gd name="T42" fmla="*/ 0 w 492"/>
                                    <a:gd name="T43" fmla="*/ 0 h 428"/>
                                    <a:gd name="T44" fmla="*/ 0 w 492"/>
                                    <a:gd name="T45" fmla="*/ 0 h 428"/>
                                    <a:gd name="T46" fmla="*/ 0 w 492"/>
                                    <a:gd name="T47" fmla="*/ 0 h 428"/>
                                    <a:gd name="T48" fmla="*/ 0 w 492"/>
                                    <a:gd name="T49" fmla="*/ 0 h 428"/>
                                    <a:gd name="T50" fmla="*/ 0 w 492"/>
                                    <a:gd name="T51" fmla="*/ 0 h 428"/>
                                    <a:gd name="T52" fmla="*/ 0 w 492"/>
                                    <a:gd name="T53" fmla="*/ 0 h 428"/>
                                    <a:gd name="T54" fmla="*/ 0 w 492"/>
                                    <a:gd name="T55" fmla="*/ 0 h 428"/>
                                    <a:gd name="T56" fmla="*/ 0 w 492"/>
                                    <a:gd name="T57" fmla="*/ 0 h 428"/>
                                    <a:gd name="T58" fmla="*/ 0 w 492"/>
                                    <a:gd name="T59" fmla="*/ 0 h 428"/>
                                    <a:gd name="T60" fmla="*/ 0 w 492"/>
                                    <a:gd name="T61" fmla="*/ 0 h 428"/>
                                    <a:gd name="T62" fmla="*/ 0 w 492"/>
                                    <a:gd name="T63" fmla="*/ 0 h 428"/>
                                    <a:gd name="T64" fmla="*/ 0 w 492"/>
                                    <a:gd name="T65" fmla="*/ 0 h 428"/>
                                    <a:gd name="T66" fmla="*/ 0 w 492"/>
                                    <a:gd name="T67" fmla="*/ 0 h 428"/>
                                    <a:gd name="T68" fmla="*/ 0 w 492"/>
                                    <a:gd name="T69" fmla="*/ 0 h 428"/>
                                    <a:gd name="T70" fmla="*/ 0 w 492"/>
                                    <a:gd name="T71" fmla="*/ 0 h 428"/>
                                    <a:gd name="T72" fmla="*/ 0 w 492"/>
                                    <a:gd name="T73" fmla="*/ 0 h 428"/>
                                    <a:gd name="T74" fmla="*/ 0 w 492"/>
                                    <a:gd name="T75" fmla="*/ 0 h 428"/>
                                    <a:gd name="T76" fmla="*/ 0 w 492"/>
                                    <a:gd name="T77" fmla="*/ 0 h 428"/>
                                    <a:gd name="T78" fmla="*/ 0 w 492"/>
                                    <a:gd name="T79" fmla="*/ 0 h 42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92"/>
                                    <a:gd name="T121" fmla="*/ 0 h 428"/>
                                    <a:gd name="T122" fmla="*/ 492 w 492"/>
                                    <a:gd name="T123" fmla="*/ 428 h 42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92" h="428">
                                      <a:moveTo>
                                        <a:pt x="0" y="203"/>
                                      </a:moveTo>
                                      <a:lnTo>
                                        <a:pt x="7" y="187"/>
                                      </a:lnTo>
                                      <a:lnTo>
                                        <a:pt x="14" y="171"/>
                                      </a:lnTo>
                                      <a:lnTo>
                                        <a:pt x="23" y="155"/>
                                      </a:lnTo>
                                      <a:lnTo>
                                        <a:pt x="33" y="144"/>
                                      </a:lnTo>
                                      <a:lnTo>
                                        <a:pt x="43" y="134"/>
                                      </a:lnTo>
                                      <a:lnTo>
                                        <a:pt x="56" y="120"/>
                                      </a:lnTo>
                                      <a:lnTo>
                                        <a:pt x="72" y="105"/>
                                      </a:lnTo>
                                      <a:lnTo>
                                        <a:pt x="83" y="87"/>
                                      </a:lnTo>
                                      <a:lnTo>
                                        <a:pt x="94" y="73"/>
                                      </a:lnTo>
                                      <a:lnTo>
                                        <a:pt x="108" y="61"/>
                                      </a:lnTo>
                                      <a:lnTo>
                                        <a:pt x="123" y="47"/>
                                      </a:lnTo>
                                      <a:lnTo>
                                        <a:pt x="138" y="35"/>
                                      </a:lnTo>
                                      <a:lnTo>
                                        <a:pt x="153" y="25"/>
                                      </a:lnTo>
                                      <a:lnTo>
                                        <a:pt x="174" y="15"/>
                                      </a:lnTo>
                                      <a:lnTo>
                                        <a:pt x="194" y="8"/>
                                      </a:lnTo>
                                      <a:lnTo>
                                        <a:pt x="217" y="2"/>
                                      </a:lnTo>
                                      <a:lnTo>
                                        <a:pt x="244" y="0"/>
                                      </a:lnTo>
                                      <a:lnTo>
                                        <a:pt x="270" y="0"/>
                                      </a:lnTo>
                                      <a:lnTo>
                                        <a:pt x="290" y="0"/>
                                      </a:lnTo>
                                      <a:lnTo>
                                        <a:pt x="311" y="3"/>
                                      </a:lnTo>
                                      <a:lnTo>
                                        <a:pt x="330" y="8"/>
                                      </a:lnTo>
                                      <a:lnTo>
                                        <a:pt x="356" y="13"/>
                                      </a:lnTo>
                                      <a:lnTo>
                                        <a:pt x="375" y="23"/>
                                      </a:lnTo>
                                      <a:lnTo>
                                        <a:pt x="392" y="31"/>
                                      </a:lnTo>
                                      <a:lnTo>
                                        <a:pt x="410" y="42"/>
                                      </a:lnTo>
                                      <a:lnTo>
                                        <a:pt x="425" y="55"/>
                                      </a:lnTo>
                                      <a:lnTo>
                                        <a:pt x="440" y="71"/>
                                      </a:lnTo>
                                      <a:lnTo>
                                        <a:pt x="451" y="84"/>
                                      </a:lnTo>
                                      <a:lnTo>
                                        <a:pt x="463" y="103"/>
                                      </a:lnTo>
                                      <a:lnTo>
                                        <a:pt x="475" y="118"/>
                                      </a:lnTo>
                                      <a:lnTo>
                                        <a:pt x="482" y="135"/>
                                      </a:lnTo>
                                      <a:lnTo>
                                        <a:pt x="487" y="155"/>
                                      </a:lnTo>
                                      <a:lnTo>
                                        <a:pt x="491" y="173"/>
                                      </a:lnTo>
                                      <a:lnTo>
                                        <a:pt x="492" y="188"/>
                                      </a:lnTo>
                                      <a:lnTo>
                                        <a:pt x="492" y="204"/>
                                      </a:lnTo>
                                      <a:lnTo>
                                        <a:pt x="488" y="215"/>
                                      </a:lnTo>
                                      <a:lnTo>
                                        <a:pt x="481" y="234"/>
                                      </a:lnTo>
                                      <a:lnTo>
                                        <a:pt x="469" y="257"/>
                                      </a:lnTo>
                                      <a:lnTo>
                                        <a:pt x="461" y="276"/>
                                      </a:lnTo>
                                      <a:lnTo>
                                        <a:pt x="452" y="292"/>
                                      </a:lnTo>
                                      <a:lnTo>
                                        <a:pt x="447" y="310"/>
                                      </a:lnTo>
                                      <a:lnTo>
                                        <a:pt x="441" y="326"/>
                                      </a:lnTo>
                                      <a:lnTo>
                                        <a:pt x="437" y="343"/>
                                      </a:lnTo>
                                      <a:lnTo>
                                        <a:pt x="434" y="351"/>
                                      </a:lnTo>
                                      <a:lnTo>
                                        <a:pt x="433" y="364"/>
                                      </a:lnTo>
                                      <a:lnTo>
                                        <a:pt x="432" y="384"/>
                                      </a:lnTo>
                                      <a:lnTo>
                                        <a:pt x="354" y="402"/>
                                      </a:lnTo>
                                      <a:lnTo>
                                        <a:pt x="352" y="389"/>
                                      </a:lnTo>
                                      <a:lnTo>
                                        <a:pt x="349" y="380"/>
                                      </a:lnTo>
                                      <a:lnTo>
                                        <a:pt x="345" y="373"/>
                                      </a:lnTo>
                                      <a:lnTo>
                                        <a:pt x="335" y="368"/>
                                      </a:lnTo>
                                      <a:lnTo>
                                        <a:pt x="318" y="371"/>
                                      </a:lnTo>
                                      <a:lnTo>
                                        <a:pt x="300" y="374"/>
                                      </a:lnTo>
                                      <a:lnTo>
                                        <a:pt x="277" y="379"/>
                                      </a:lnTo>
                                      <a:lnTo>
                                        <a:pt x="257" y="385"/>
                                      </a:lnTo>
                                      <a:lnTo>
                                        <a:pt x="247" y="388"/>
                                      </a:lnTo>
                                      <a:lnTo>
                                        <a:pt x="235" y="397"/>
                                      </a:lnTo>
                                      <a:lnTo>
                                        <a:pt x="221" y="408"/>
                                      </a:lnTo>
                                      <a:lnTo>
                                        <a:pt x="203" y="424"/>
                                      </a:lnTo>
                                      <a:lnTo>
                                        <a:pt x="191" y="427"/>
                                      </a:lnTo>
                                      <a:lnTo>
                                        <a:pt x="174" y="428"/>
                                      </a:lnTo>
                                      <a:lnTo>
                                        <a:pt x="158" y="428"/>
                                      </a:lnTo>
                                      <a:lnTo>
                                        <a:pt x="148" y="426"/>
                                      </a:lnTo>
                                      <a:lnTo>
                                        <a:pt x="136" y="420"/>
                                      </a:lnTo>
                                      <a:lnTo>
                                        <a:pt x="123" y="414"/>
                                      </a:lnTo>
                                      <a:lnTo>
                                        <a:pt x="115" y="407"/>
                                      </a:lnTo>
                                      <a:lnTo>
                                        <a:pt x="106" y="395"/>
                                      </a:lnTo>
                                      <a:lnTo>
                                        <a:pt x="97" y="381"/>
                                      </a:lnTo>
                                      <a:lnTo>
                                        <a:pt x="90" y="368"/>
                                      </a:lnTo>
                                      <a:lnTo>
                                        <a:pt x="74" y="353"/>
                                      </a:lnTo>
                                      <a:lnTo>
                                        <a:pt x="62" y="339"/>
                                      </a:lnTo>
                                      <a:lnTo>
                                        <a:pt x="45" y="323"/>
                                      </a:lnTo>
                                      <a:lnTo>
                                        <a:pt x="32" y="310"/>
                                      </a:lnTo>
                                      <a:lnTo>
                                        <a:pt x="24" y="301"/>
                                      </a:lnTo>
                                      <a:lnTo>
                                        <a:pt x="19" y="290"/>
                                      </a:lnTo>
                                      <a:lnTo>
                                        <a:pt x="12" y="274"/>
                                      </a:lnTo>
                                      <a:lnTo>
                                        <a:pt x="6" y="255"/>
                                      </a:lnTo>
                                      <a:lnTo>
                                        <a:pt x="2" y="237"/>
                                      </a:lnTo>
                                      <a:lnTo>
                                        <a:pt x="0" y="218"/>
                                      </a:lnTo>
                                      <a:lnTo>
                                        <a:pt x="0" y="20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276" name="Freeform 57">
                                  <a:extLst>
                                    <a:ext uri="{FF2B5EF4-FFF2-40B4-BE49-F238E27FC236}">
                                      <a16:creationId xmlns:a16="http://schemas.microsoft.com/office/drawing/2014/main" id="{AB079E7F-54A5-497E-94D8-6A30C2728BD7}"/>
                                    </a:ext>
                                  </a:extLst>
                                </p:cNvPr>
                                <p:cNvSpPr>
                                  <a:spLocks/>
                                </p:cNvSpPr>
                                <p:nvPr/>
                              </p:nvSpPr>
                              <p:spPr bwMode="auto">
                                <a:xfrm>
                                  <a:off x="2176" y="1691"/>
                                  <a:ext cx="89" cy="77"/>
                                </a:xfrm>
                                <a:custGeom>
                                  <a:avLst/>
                                  <a:gdLst>
                                    <a:gd name="T0" fmla="*/ 0 w 441"/>
                                    <a:gd name="T1" fmla="*/ 0 h 383"/>
                                    <a:gd name="T2" fmla="*/ 0 w 441"/>
                                    <a:gd name="T3" fmla="*/ 0 h 383"/>
                                    <a:gd name="T4" fmla="*/ 0 w 441"/>
                                    <a:gd name="T5" fmla="*/ 0 h 383"/>
                                    <a:gd name="T6" fmla="*/ 0 w 441"/>
                                    <a:gd name="T7" fmla="*/ 0 h 383"/>
                                    <a:gd name="T8" fmla="*/ 0 w 441"/>
                                    <a:gd name="T9" fmla="*/ 0 h 383"/>
                                    <a:gd name="T10" fmla="*/ 0 w 441"/>
                                    <a:gd name="T11" fmla="*/ 0 h 383"/>
                                    <a:gd name="T12" fmla="*/ 0 w 441"/>
                                    <a:gd name="T13" fmla="*/ 0 h 383"/>
                                    <a:gd name="T14" fmla="*/ 0 w 441"/>
                                    <a:gd name="T15" fmla="*/ 0 h 383"/>
                                    <a:gd name="T16" fmla="*/ 0 w 441"/>
                                    <a:gd name="T17" fmla="*/ 0 h 383"/>
                                    <a:gd name="T18" fmla="*/ 0 w 441"/>
                                    <a:gd name="T19" fmla="*/ 0 h 383"/>
                                    <a:gd name="T20" fmla="*/ 0 w 441"/>
                                    <a:gd name="T21" fmla="*/ 0 h 383"/>
                                    <a:gd name="T22" fmla="*/ 0 w 441"/>
                                    <a:gd name="T23" fmla="*/ 0 h 383"/>
                                    <a:gd name="T24" fmla="*/ 0 w 441"/>
                                    <a:gd name="T25" fmla="*/ 0 h 383"/>
                                    <a:gd name="T26" fmla="*/ 0 w 441"/>
                                    <a:gd name="T27" fmla="*/ 0 h 383"/>
                                    <a:gd name="T28" fmla="*/ 0 w 441"/>
                                    <a:gd name="T29" fmla="*/ 0 h 383"/>
                                    <a:gd name="T30" fmla="*/ 0 w 441"/>
                                    <a:gd name="T31" fmla="*/ 0 h 383"/>
                                    <a:gd name="T32" fmla="*/ 0 w 441"/>
                                    <a:gd name="T33" fmla="*/ 0 h 383"/>
                                    <a:gd name="T34" fmla="*/ 0 w 441"/>
                                    <a:gd name="T35" fmla="*/ 0 h 383"/>
                                    <a:gd name="T36" fmla="*/ 0 w 441"/>
                                    <a:gd name="T37" fmla="*/ 0 h 383"/>
                                    <a:gd name="T38" fmla="*/ 0 w 441"/>
                                    <a:gd name="T39" fmla="*/ 0 h 383"/>
                                    <a:gd name="T40" fmla="*/ 0 w 441"/>
                                    <a:gd name="T41" fmla="*/ 0 h 383"/>
                                    <a:gd name="T42" fmla="*/ 0 w 441"/>
                                    <a:gd name="T43" fmla="*/ 0 h 383"/>
                                    <a:gd name="T44" fmla="*/ 0 w 441"/>
                                    <a:gd name="T45" fmla="*/ 0 h 383"/>
                                    <a:gd name="T46" fmla="*/ 0 w 441"/>
                                    <a:gd name="T47" fmla="*/ 0 h 383"/>
                                    <a:gd name="T48" fmla="*/ 0 w 441"/>
                                    <a:gd name="T49" fmla="*/ 0 h 383"/>
                                    <a:gd name="T50" fmla="*/ 0 w 441"/>
                                    <a:gd name="T51" fmla="*/ 0 h 383"/>
                                    <a:gd name="T52" fmla="*/ 0 w 441"/>
                                    <a:gd name="T53" fmla="*/ 0 h 383"/>
                                    <a:gd name="T54" fmla="*/ 0 w 441"/>
                                    <a:gd name="T55" fmla="*/ 0 h 383"/>
                                    <a:gd name="T56" fmla="*/ 0 w 441"/>
                                    <a:gd name="T57" fmla="*/ 0 h 383"/>
                                    <a:gd name="T58" fmla="*/ 0 w 441"/>
                                    <a:gd name="T59" fmla="*/ 0 h 383"/>
                                    <a:gd name="T60" fmla="*/ 0 w 441"/>
                                    <a:gd name="T61" fmla="*/ 0 h 383"/>
                                    <a:gd name="T62" fmla="*/ 0 w 441"/>
                                    <a:gd name="T63" fmla="*/ 0 h 383"/>
                                    <a:gd name="T64" fmla="*/ 0 w 441"/>
                                    <a:gd name="T65" fmla="*/ 0 h 383"/>
                                    <a:gd name="T66" fmla="*/ 0 w 441"/>
                                    <a:gd name="T67" fmla="*/ 0 h 383"/>
                                    <a:gd name="T68" fmla="*/ 0 w 441"/>
                                    <a:gd name="T69" fmla="*/ 0 h 383"/>
                                    <a:gd name="T70" fmla="*/ 0 w 441"/>
                                    <a:gd name="T71" fmla="*/ 0 h 383"/>
                                    <a:gd name="T72" fmla="*/ 0 w 441"/>
                                    <a:gd name="T73" fmla="*/ 0 h 383"/>
                                    <a:gd name="T74" fmla="*/ 0 w 441"/>
                                    <a:gd name="T75" fmla="*/ 0 h 383"/>
                                    <a:gd name="T76" fmla="*/ 0 w 441"/>
                                    <a:gd name="T77" fmla="*/ 0 h 383"/>
                                    <a:gd name="T78" fmla="*/ 0 w 441"/>
                                    <a:gd name="T79" fmla="*/ 0 h 38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41"/>
                                    <a:gd name="T121" fmla="*/ 0 h 383"/>
                                    <a:gd name="T122" fmla="*/ 441 w 441"/>
                                    <a:gd name="T123" fmla="*/ 383 h 383"/>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41" h="383">
                                      <a:moveTo>
                                        <a:pt x="0" y="182"/>
                                      </a:moveTo>
                                      <a:lnTo>
                                        <a:pt x="6" y="167"/>
                                      </a:lnTo>
                                      <a:lnTo>
                                        <a:pt x="12" y="154"/>
                                      </a:lnTo>
                                      <a:lnTo>
                                        <a:pt x="19" y="138"/>
                                      </a:lnTo>
                                      <a:lnTo>
                                        <a:pt x="28" y="128"/>
                                      </a:lnTo>
                                      <a:lnTo>
                                        <a:pt x="38" y="120"/>
                                      </a:lnTo>
                                      <a:lnTo>
                                        <a:pt x="50" y="108"/>
                                      </a:lnTo>
                                      <a:lnTo>
                                        <a:pt x="63" y="93"/>
                                      </a:lnTo>
                                      <a:lnTo>
                                        <a:pt x="73" y="78"/>
                                      </a:lnTo>
                                      <a:lnTo>
                                        <a:pt x="84" y="64"/>
                                      </a:lnTo>
                                      <a:lnTo>
                                        <a:pt x="97" y="54"/>
                                      </a:lnTo>
                                      <a:lnTo>
                                        <a:pt x="110" y="42"/>
                                      </a:lnTo>
                                      <a:lnTo>
                                        <a:pt x="124" y="31"/>
                                      </a:lnTo>
                                      <a:lnTo>
                                        <a:pt x="137" y="21"/>
                                      </a:lnTo>
                                      <a:lnTo>
                                        <a:pt x="155" y="13"/>
                                      </a:lnTo>
                                      <a:lnTo>
                                        <a:pt x="174" y="7"/>
                                      </a:lnTo>
                                      <a:lnTo>
                                        <a:pt x="194" y="1"/>
                                      </a:lnTo>
                                      <a:lnTo>
                                        <a:pt x="219" y="0"/>
                                      </a:lnTo>
                                      <a:lnTo>
                                        <a:pt x="241" y="0"/>
                                      </a:lnTo>
                                      <a:lnTo>
                                        <a:pt x="261" y="0"/>
                                      </a:lnTo>
                                      <a:lnTo>
                                        <a:pt x="279" y="2"/>
                                      </a:lnTo>
                                      <a:lnTo>
                                        <a:pt x="296" y="7"/>
                                      </a:lnTo>
                                      <a:lnTo>
                                        <a:pt x="319" y="11"/>
                                      </a:lnTo>
                                      <a:lnTo>
                                        <a:pt x="336" y="19"/>
                                      </a:lnTo>
                                      <a:lnTo>
                                        <a:pt x="351" y="27"/>
                                      </a:lnTo>
                                      <a:lnTo>
                                        <a:pt x="368" y="37"/>
                                      </a:lnTo>
                                      <a:lnTo>
                                        <a:pt x="381" y="49"/>
                                      </a:lnTo>
                                      <a:lnTo>
                                        <a:pt x="395" y="63"/>
                                      </a:lnTo>
                                      <a:lnTo>
                                        <a:pt x="405" y="75"/>
                                      </a:lnTo>
                                      <a:lnTo>
                                        <a:pt x="415" y="91"/>
                                      </a:lnTo>
                                      <a:lnTo>
                                        <a:pt x="425" y="106"/>
                                      </a:lnTo>
                                      <a:lnTo>
                                        <a:pt x="432" y="121"/>
                                      </a:lnTo>
                                      <a:lnTo>
                                        <a:pt x="437" y="138"/>
                                      </a:lnTo>
                                      <a:lnTo>
                                        <a:pt x="441" y="155"/>
                                      </a:lnTo>
                                      <a:lnTo>
                                        <a:pt x="441" y="168"/>
                                      </a:lnTo>
                                      <a:lnTo>
                                        <a:pt x="441" y="182"/>
                                      </a:lnTo>
                                      <a:lnTo>
                                        <a:pt x="438" y="193"/>
                                      </a:lnTo>
                                      <a:lnTo>
                                        <a:pt x="431" y="210"/>
                                      </a:lnTo>
                                      <a:lnTo>
                                        <a:pt x="421" y="230"/>
                                      </a:lnTo>
                                      <a:lnTo>
                                        <a:pt x="414" y="247"/>
                                      </a:lnTo>
                                      <a:lnTo>
                                        <a:pt x="405" y="262"/>
                                      </a:lnTo>
                                      <a:lnTo>
                                        <a:pt x="401" y="278"/>
                                      </a:lnTo>
                                      <a:lnTo>
                                        <a:pt x="396" y="292"/>
                                      </a:lnTo>
                                      <a:lnTo>
                                        <a:pt x="392" y="308"/>
                                      </a:lnTo>
                                      <a:lnTo>
                                        <a:pt x="388" y="315"/>
                                      </a:lnTo>
                                      <a:lnTo>
                                        <a:pt x="387" y="327"/>
                                      </a:lnTo>
                                      <a:lnTo>
                                        <a:pt x="386" y="344"/>
                                      </a:lnTo>
                                      <a:lnTo>
                                        <a:pt x="317" y="361"/>
                                      </a:lnTo>
                                      <a:lnTo>
                                        <a:pt x="315" y="349"/>
                                      </a:lnTo>
                                      <a:lnTo>
                                        <a:pt x="313" y="340"/>
                                      </a:lnTo>
                                      <a:lnTo>
                                        <a:pt x="309" y="335"/>
                                      </a:lnTo>
                                      <a:lnTo>
                                        <a:pt x="301" y="330"/>
                                      </a:lnTo>
                                      <a:lnTo>
                                        <a:pt x="285" y="333"/>
                                      </a:lnTo>
                                      <a:lnTo>
                                        <a:pt x="269" y="336"/>
                                      </a:lnTo>
                                      <a:lnTo>
                                        <a:pt x="248" y="339"/>
                                      </a:lnTo>
                                      <a:lnTo>
                                        <a:pt x="230" y="346"/>
                                      </a:lnTo>
                                      <a:lnTo>
                                        <a:pt x="221" y="348"/>
                                      </a:lnTo>
                                      <a:lnTo>
                                        <a:pt x="211" y="356"/>
                                      </a:lnTo>
                                      <a:lnTo>
                                        <a:pt x="198" y="366"/>
                                      </a:lnTo>
                                      <a:lnTo>
                                        <a:pt x="181" y="380"/>
                                      </a:lnTo>
                                      <a:lnTo>
                                        <a:pt x="171" y="383"/>
                                      </a:lnTo>
                                      <a:lnTo>
                                        <a:pt x="155" y="383"/>
                                      </a:lnTo>
                                      <a:lnTo>
                                        <a:pt x="141" y="383"/>
                                      </a:lnTo>
                                      <a:lnTo>
                                        <a:pt x="133" y="382"/>
                                      </a:lnTo>
                                      <a:lnTo>
                                        <a:pt x="122" y="376"/>
                                      </a:lnTo>
                                      <a:lnTo>
                                        <a:pt x="109" y="372"/>
                                      </a:lnTo>
                                      <a:lnTo>
                                        <a:pt x="102" y="365"/>
                                      </a:lnTo>
                                      <a:lnTo>
                                        <a:pt x="95" y="355"/>
                                      </a:lnTo>
                                      <a:lnTo>
                                        <a:pt x="87" y="341"/>
                                      </a:lnTo>
                                      <a:lnTo>
                                        <a:pt x="81" y="330"/>
                                      </a:lnTo>
                                      <a:lnTo>
                                        <a:pt x="65" y="317"/>
                                      </a:lnTo>
                                      <a:lnTo>
                                        <a:pt x="55" y="303"/>
                                      </a:lnTo>
                                      <a:lnTo>
                                        <a:pt x="40" y="290"/>
                                      </a:lnTo>
                                      <a:lnTo>
                                        <a:pt x="27" y="278"/>
                                      </a:lnTo>
                                      <a:lnTo>
                                        <a:pt x="20" y="270"/>
                                      </a:lnTo>
                                      <a:lnTo>
                                        <a:pt x="17" y="260"/>
                                      </a:lnTo>
                                      <a:lnTo>
                                        <a:pt x="10" y="246"/>
                                      </a:lnTo>
                                      <a:lnTo>
                                        <a:pt x="5" y="229"/>
                                      </a:lnTo>
                                      <a:lnTo>
                                        <a:pt x="1" y="212"/>
                                      </a:lnTo>
                                      <a:lnTo>
                                        <a:pt x="0" y="195"/>
                                      </a:lnTo>
                                      <a:lnTo>
                                        <a:pt x="0" y="182"/>
                                      </a:lnTo>
                                      <a:close/>
                                    </a:path>
                                  </a:pathLst>
                                </a:custGeom>
                                <a:solidFill>
                                  <a:srgbClr val="E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277" name="Freeform 58">
                                  <a:extLst>
                                    <a:ext uri="{FF2B5EF4-FFF2-40B4-BE49-F238E27FC236}">
                                      <a16:creationId xmlns:a16="http://schemas.microsoft.com/office/drawing/2014/main" id="{D8EA405D-EF56-4A04-A26A-05DBDE0CEFD9}"/>
                                    </a:ext>
                                  </a:extLst>
                                </p:cNvPr>
                                <p:cNvSpPr>
                                  <a:spLocks/>
                                </p:cNvSpPr>
                                <p:nvPr/>
                              </p:nvSpPr>
                              <p:spPr bwMode="auto">
                                <a:xfrm>
                                  <a:off x="2183" y="1697"/>
                                  <a:ext cx="79" cy="69"/>
                                </a:xfrm>
                                <a:custGeom>
                                  <a:avLst/>
                                  <a:gdLst>
                                    <a:gd name="T0" fmla="*/ 0 w 396"/>
                                    <a:gd name="T1" fmla="*/ 0 h 345"/>
                                    <a:gd name="T2" fmla="*/ 0 w 396"/>
                                    <a:gd name="T3" fmla="*/ 0 h 345"/>
                                    <a:gd name="T4" fmla="*/ 0 w 396"/>
                                    <a:gd name="T5" fmla="*/ 0 h 345"/>
                                    <a:gd name="T6" fmla="*/ 0 w 396"/>
                                    <a:gd name="T7" fmla="*/ 0 h 345"/>
                                    <a:gd name="T8" fmla="*/ 0 w 396"/>
                                    <a:gd name="T9" fmla="*/ 0 h 345"/>
                                    <a:gd name="T10" fmla="*/ 0 w 396"/>
                                    <a:gd name="T11" fmla="*/ 0 h 345"/>
                                    <a:gd name="T12" fmla="*/ 0 w 396"/>
                                    <a:gd name="T13" fmla="*/ 0 h 345"/>
                                    <a:gd name="T14" fmla="*/ 0 w 396"/>
                                    <a:gd name="T15" fmla="*/ 0 h 345"/>
                                    <a:gd name="T16" fmla="*/ 0 w 396"/>
                                    <a:gd name="T17" fmla="*/ 0 h 345"/>
                                    <a:gd name="T18" fmla="*/ 0 w 396"/>
                                    <a:gd name="T19" fmla="*/ 0 h 345"/>
                                    <a:gd name="T20" fmla="*/ 0 w 396"/>
                                    <a:gd name="T21" fmla="*/ 0 h 345"/>
                                    <a:gd name="T22" fmla="*/ 0 w 396"/>
                                    <a:gd name="T23" fmla="*/ 0 h 345"/>
                                    <a:gd name="T24" fmla="*/ 0 w 396"/>
                                    <a:gd name="T25" fmla="*/ 0 h 345"/>
                                    <a:gd name="T26" fmla="*/ 0 w 396"/>
                                    <a:gd name="T27" fmla="*/ 0 h 345"/>
                                    <a:gd name="T28" fmla="*/ 0 w 396"/>
                                    <a:gd name="T29" fmla="*/ 0 h 345"/>
                                    <a:gd name="T30" fmla="*/ 0 w 396"/>
                                    <a:gd name="T31" fmla="*/ 0 h 345"/>
                                    <a:gd name="T32" fmla="*/ 0 w 396"/>
                                    <a:gd name="T33" fmla="*/ 0 h 345"/>
                                    <a:gd name="T34" fmla="*/ 0 w 396"/>
                                    <a:gd name="T35" fmla="*/ 0 h 345"/>
                                    <a:gd name="T36" fmla="*/ 0 w 396"/>
                                    <a:gd name="T37" fmla="*/ 0 h 345"/>
                                    <a:gd name="T38" fmla="*/ 0 w 396"/>
                                    <a:gd name="T39" fmla="*/ 0 h 345"/>
                                    <a:gd name="T40" fmla="*/ 0 w 396"/>
                                    <a:gd name="T41" fmla="*/ 0 h 345"/>
                                    <a:gd name="T42" fmla="*/ 0 w 396"/>
                                    <a:gd name="T43" fmla="*/ 0 h 345"/>
                                    <a:gd name="T44" fmla="*/ 0 w 396"/>
                                    <a:gd name="T45" fmla="*/ 0 h 345"/>
                                    <a:gd name="T46" fmla="*/ 0 w 396"/>
                                    <a:gd name="T47" fmla="*/ 0 h 345"/>
                                    <a:gd name="T48" fmla="*/ 0 w 396"/>
                                    <a:gd name="T49" fmla="*/ 0 h 345"/>
                                    <a:gd name="T50" fmla="*/ 0 w 396"/>
                                    <a:gd name="T51" fmla="*/ 0 h 345"/>
                                    <a:gd name="T52" fmla="*/ 0 w 396"/>
                                    <a:gd name="T53" fmla="*/ 0 h 345"/>
                                    <a:gd name="T54" fmla="*/ 0 w 396"/>
                                    <a:gd name="T55" fmla="*/ 0 h 345"/>
                                    <a:gd name="T56" fmla="*/ 0 w 396"/>
                                    <a:gd name="T57" fmla="*/ 0 h 345"/>
                                    <a:gd name="T58" fmla="*/ 0 w 396"/>
                                    <a:gd name="T59" fmla="*/ 0 h 345"/>
                                    <a:gd name="T60" fmla="*/ 0 w 396"/>
                                    <a:gd name="T61" fmla="*/ 0 h 345"/>
                                    <a:gd name="T62" fmla="*/ 0 w 396"/>
                                    <a:gd name="T63" fmla="*/ 0 h 345"/>
                                    <a:gd name="T64" fmla="*/ 0 w 396"/>
                                    <a:gd name="T65" fmla="*/ 0 h 345"/>
                                    <a:gd name="T66" fmla="*/ 0 w 396"/>
                                    <a:gd name="T67" fmla="*/ 0 h 345"/>
                                    <a:gd name="T68" fmla="*/ 0 w 396"/>
                                    <a:gd name="T69" fmla="*/ 0 h 345"/>
                                    <a:gd name="T70" fmla="*/ 0 w 396"/>
                                    <a:gd name="T71" fmla="*/ 0 h 345"/>
                                    <a:gd name="T72" fmla="*/ 0 w 396"/>
                                    <a:gd name="T73" fmla="*/ 0 h 345"/>
                                    <a:gd name="T74" fmla="*/ 0 w 396"/>
                                    <a:gd name="T75" fmla="*/ 0 h 345"/>
                                    <a:gd name="T76" fmla="*/ 0 w 396"/>
                                    <a:gd name="T77" fmla="*/ 0 h 345"/>
                                    <a:gd name="T78" fmla="*/ 0 w 396"/>
                                    <a:gd name="T79" fmla="*/ 0 h 34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96"/>
                                    <a:gd name="T121" fmla="*/ 0 h 345"/>
                                    <a:gd name="T122" fmla="*/ 396 w 396"/>
                                    <a:gd name="T123" fmla="*/ 345 h 34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96" h="345">
                                      <a:moveTo>
                                        <a:pt x="0" y="164"/>
                                      </a:moveTo>
                                      <a:lnTo>
                                        <a:pt x="5" y="150"/>
                                      </a:lnTo>
                                      <a:lnTo>
                                        <a:pt x="10" y="138"/>
                                      </a:lnTo>
                                      <a:lnTo>
                                        <a:pt x="17" y="125"/>
                                      </a:lnTo>
                                      <a:lnTo>
                                        <a:pt x="25" y="114"/>
                                      </a:lnTo>
                                      <a:lnTo>
                                        <a:pt x="33" y="107"/>
                                      </a:lnTo>
                                      <a:lnTo>
                                        <a:pt x="45" y="96"/>
                                      </a:lnTo>
                                      <a:lnTo>
                                        <a:pt x="56" y="84"/>
                                      </a:lnTo>
                                      <a:lnTo>
                                        <a:pt x="66" y="69"/>
                                      </a:lnTo>
                                      <a:lnTo>
                                        <a:pt x="75" y="57"/>
                                      </a:lnTo>
                                      <a:lnTo>
                                        <a:pt x="86" y="48"/>
                                      </a:lnTo>
                                      <a:lnTo>
                                        <a:pt x="99" y="38"/>
                                      </a:lnTo>
                                      <a:lnTo>
                                        <a:pt x="111" y="27"/>
                                      </a:lnTo>
                                      <a:lnTo>
                                        <a:pt x="122" y="18"/>
                                      </a:lnTo>
                                      <a:lnTo>
                                        <a:pt x="140" y="11"/>
                                      </a:lnTo>
                                      <a:lnTo>
                                        <a:pt x="156" y="6"/>
                                      </a:lnTo>
                                      <a:lnTo>
                                        <a:pt x="174" y="0"/>
                                      </a:lnTo>
                                      <a:lnTo>
                                        <a:pt x="197" y="0"/>
                                      </a:lnTo>
                                      <a:lnTo>
                                        <a:pt x="216" y="0"/>
                                      </a:lnTo>
                                      <a:lnTo>
                                        <a:pt x="235" y="0"/>
                                      </a:lnTo>
                                      <a:lnTo>
                                        <a:pt x="251" y="1"/>
                                      </a:lnTo>
                                      <a:lnTo>
                                        <a:pt x="266" y="6"/>
                                      </a:lnTo>
                                      <a:lnTo>
                                        <a:pt x="287" y="9"/>
                                      </a:lnTo>
                                      <a:lnTo>
                                        <a:pt x="302" y="17"/>
                                      </a:lnTo>
                                      <a:lnTo>
                                        <a:pt x="316" y="23"/>
                                      </a:lnTo>
                                      <a:lnTo>
                                        <a:pt x="331" y="32"/>
                                      </a:lnTo>
                                      <a:lnTo>
                                        <a:pt x="343" y="44"/>
                                      </a:lnTo>
                                      <a:lnTo>
                                        <a:pt x="355" y="57"/>
                                      </a:lnTo>
                                      <a:lnTo>
                                        <a:pt x="365" y="67"/>
                                      </a:lnTo>
                                      <a:lnTo>
                                        <a:pt x="374" y="82"/>
                                      </a:lnTo>
                                      <a:lnTo>
                                        <a:pt x="383" y="95"/>
                                      </a:lnTo>
                                      <a:lnTo>
                                        <a:pt x="389" y="108"/>
                                      </a:lnTo>
                                      <a:lnTo>
                                        <a:pt x="393" y="125"/>
                                      </a:lnTo>
                                      <a:lnTo>
                                        <a:pt x="396" y="139"/>
                                      </a:lnTo>
                                      <a:lnTo>
                                        <a:pt x="396" y="151"/>
                                      </a:lnTo>
                                      <a:lnTo>
                                        <a:pt x="396" y="164"/>
                                      </a:lnTo>
                                      <a:lnTo>
                                        <a:pt x="394" y="173"/>
                                      </a:lnTo>
                                      <a:lnTo>
                                        <a:pt x="388" y="189"/>
                                      </a:lnTo>
                                      <a:lnTo>
                                        <a:pt x="379" y="207"/>
                                      </a:lnTo>
                                      <a:lnTo>
                                        <a:pt x="373" y="222"/>
                                      </a:lnTo>
                                      <a:lnTo>
                                        <a:pt x="365" y="237"/>
                                      </a:lnTo>
                                      <a:lnTo>
                                        <a:pt x="361" y="250"/>
                                      </a:lnTo>
                                      <a:lnTo>
                                        <a:pt x="356" y="263"/>
                                      </a:lnTo>
                                      <a:lnTo>
                                        <a:pt x="352" y="278"/>
                                      </a:lnTo>
                                      <a:lnTo>
                                        <a:pt x="349" y="284"/>
                                      </a:lnTo>
                                      <a:lnTo>
                                        <a:pt x="349" y="295"/>
                                      </a:lnTo>
                                      <a:lnTo>
                                        <a:pt x="348" y="310"/>
                                      </a:lnTo>
                                      <a:lnTo>
                                        <a:pt x="285" y="326"/>
                                      </a:lnTo>
                                      <a:lnTo>
                                        <a:pt x="283" y="314"/>
                                      </a:lnTo>
                                      <a:lnTo>
                                        <a:pt x="282" y="307"/>
                                      </a:lnTo>
                                      <a:lnTo>
                                        <a:pt x="278" y="302"/>
                                      </a:lnTo>
                                      <a:lnTo>
                                        <a:pt x="271" y="297"/>
                                      </a:lnTo>
                                      <a:lnTo>
                                        <a:pt x="256" y="300"/>
                                      </a:lnTo>
                                      <a:lnTo>
                                        <a:pt x="242" y="303"/>
                                      </a:lnTo>
                                      <a:lnTo>
                                        <a:pt x="223" y="306"/>
                                      </a:lnTo>
                                      <a:lnTo>
                                        <a:pt x="206" y="311"/>
                                      </a:lnTo>
                                      <a:lnTo>
                                        <a:pt x="198" y="313"/>
                                      </a:lnTo>
                                      <a:lnTo>
                                        <a:pt x="189" y="321"/>
                                      </a:lnTo>
                                      <a:lnTo>
                                        <a:pt x="178" y="330"/>
                                      </a:lnTo>
                                      <a:lnTo>
                                        <a:pt x="162" y="343"/>
                                      </a:lnTo>
                                      <a:lnTo>
                                        <a:pt x="153" y="345"/>
                                      </a:lnTo>
                                      <a:lnTo>
                                        <a:pt x="140" y="345"/>
                                      </a:lnTo>
                                      <a:lnTo>
                                        <a:pt x="126" y="345"/>
                                      </a:lnTo>
                                      <a:lnTo>
                                        <a:pt x="119" y="345"/>
                                      </a:lnTo>
                                      <a:lnTo>
                                        <a:pt x="109" y="339"/>
                                      </a:lnTo>
                                      <a:lnTo>
                                        <a:pt x="98" y="336"/>
                                      </a:lnTo>
                                      <a:lnTo>
                                        <a:pt x="92" y="329"/>
                                      </a:lnTo>
                                      <a:lnTo>
                                        <a:pt x="84" y="320"/>
                                      </a:lnTo>
                                      <a:lnTo>
                                        <a:pt x="77" y="307"/>
                                      </a:lnTo>
                                      <a:lnTo>
                                        <a:pt x="72" y="297"/>
                                      </a:lnTo>
                                      <a:lnTo>
                                        <a:pt x="58" y="286"/>
                                      </a:lnTo>
                                      <a:lnTo>
                                        <a:pt x="49" y="273"/>
                                      </a:lnTo>
                                      <a:lnTo>
                                        <a:pt x="35" y="261"/>
                                      </a:lnTo>
                                      <a:lnTo>
                                        <a:pt x="24" y="250"/>
                                      </a:lnTo>
                                      <a:lnTo>
                                        <a:pt x="18" y="243"/>
                                      </a:lnTo>
                                      <a:lnTo>
                                        <a:pt x="15" y="234"/>
                                      </a:lnTo>
                                      <a:lnTo>
                                        <a:pt x="9" y="221"/>
                                      </a:lnTo>
                                      <a:lnTo>
                                        <a:pt x="4" y="206"/>
                                      </a:lnTo>
                                      <a:lnTo>
                                        <a:pt x="0" y="191"/>
                                      </a:lnTo>
                                      <a:lnTo>
                                        <a:pt x="0" y="175"/>
                                      </a:lnTo>
                                      <a:lnTo>
                                        <a:pt x="0" y="164"/>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40267" name="Group 59">
                              <a:extLst>
                                <a:ext uri="{FF2B5EF4-FFF2-40B4-BE49-F238E27FC236}">
                                  <a16:creationId xmlns:a16="http://schemas.microsoft.com/office/drawing/2014/main" id="{53A1B4A9-60C0-4867-A735-E586C84FF7D0}"/>
                                </a:ext>
                              </a:extLst>
                            </p:cNvPr>
                            <p:cNvGrpSpPr>
                              <a:grpSpLocks/>
                            </p:cNvGrpSpPr>
                            <p:nvPr/>
                          </p:nvGrpSpPr>
                          <p:grpSpPr bwMode="auto">
                            <a:xfrm>
                              <a:off x="2199" y="1676"/>
                              <a:ext cx="73" cy="34"/>
                              <a:chOff x="2199" y="1676"/>
                              <a:chExt cx="73" cy="34"/>
                            </a:xfrm>
                          </p:grpSpPr>
                          <p:sp>
                            <p:nvSpPr>
                              <p:cNvPr id="40268" name="Freeform 60">
                                <a:extLst>
                                  <a:ext uri="{FF2B5EF4-FFF2-40B4-BE49-F238E27FC236}">
                                    <a16:creationId xmlns:a16="http://schemas.microsoft.com/office/drawing/2014/main" id="{984D4B22-91BF-46AD-AE01-41E17EE420AA}"/>
                                  </a:ext>
                                </a:extLst>
                              </p:cNvPr>
                              <p:cNvSpPr>
                                <a:spLocks/>
                              </p:cNvSpPr>
                              <p:nvPr/>
                            </p:nvSpPr>
                            <p:spPr bwMode="auto">
                              <a:xfrm>
                                <a:off x="2199" y="1677"/>
                                <a:ext cx="17" cy="10"/>
                              </a:xfrm>
                              <a:custGeom>
                                <a:avLst/>
                                <a:gdLst>
                                  <a:gd name="T0" fmla="*/ 0 w 88"/>
                                  <a:gd name="T1" fmla="*/ 0 h 49"/>
                                  <a:gd name="T2" fmla="*/ 0 w 88"/>
                                  <a:gd name="T3" fmla="*/ 0 h 49"/>
                                  <a:gd name="T4" fmla="*/ 0 w 88"/>
                                  <a:gd name="T5" fmla="*/ 0 h 49"/>
                                  <a:gd name="T6" fmla="*/ 0 w 88"/>
                                  <a:gd name="T7" fmla="*/ 0 h 49"/>
                                  <a:gd name="T8" fmla="*/ 0 w 88"/>
                                  <a:gd name="T9" fmla="*/ 0 h 49"/>
                                  <a:gd name="T10" fmla="*/ 0 w 88"/>
                                  <a:gd name="T11" fmla="*/ 0 h 49"/>
                                  <a:gd name="T12" fmla="*/ 0 w 88"/>
                                  <a:gd name="T13" fmla="*/ 0 h 49"/>
                                  <a:gd name="T14" fmla="*/ 0 w 88"/>
                                  <a:gd name="T15" fmla="*/ 0 h 49"/>
                                  <a:gd name="T16" fmla="*/ 0 w 88"/>
                                  <a:gd name="T17" fmla="*/ 0 h 49"/>
                                  <a:gd name="T18" fmla="*/ 0 w 88"/>
                                  <a:gd name="T19" fmla="*/ 0 h 49"/>
                                  <a:gd name="T20" fmla="*/ 0 w 88"/>
                                  <a:gd name="T21" fmla="*/ 0 h 49"/>
                                  <a:gd name="T22" fmla="*/ 0 w 88"/>
                                  <a:gd name="T23" fmla="*/ 0 h 49"/>
                                  <a:gd name="T24" fmla="*/ 0 w 88"/>
                                  <a:gd name="T25" fmla="*/ 0 h 49"/>
                                  <a:gd name="T26" fmla="*/ 0 w 88"/>
                                  <a:gd name="T27" fmla="*/ 0 h 49"/>
                                  <a:gd name="T28" fmla="*/ 0 w 88"/>
                                  <a:gd name="T29" fmla="*/ 0 h 49"/>
                                  <a:gd name="T30" fmla="*/ 0 w 88"/>
                                  <a:gd name="T31" fmla="*/ 0 h 49"/>
                                  <a:gd name="T32" fmla="*/ 0 w 88"/>
                                  <a:gd name="T33" fmla="*/ 0 h 49"/>
                                  <a:gd name="T34" fmla="*/ 0 w 88"/>
                                  <a:gd name="T35" fmla="*/ 0 h 49"/>
                                  <a:gd name="T36" fmla="*/ 0 w 88"/>
                                  <a:gd name="T37" fmla="*/ 0 h 49"/>
                                  <a:gd name="T38" fmla="*/ 0 w 88"/>
                                  <a:gd name="T39" fmla="*/ 0 h 49"/>
                                  <a:gd name="T40" fmla="*/ 0 w 88"/>
                                  <a:gd name="T41" fmla="*/ 0 h 49"/>
                                  <a:gd name="T42" fmla="*/ 0 w 88"/>
                                  <a:gd name="T43" fmla="*/ 0 h 4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8"/>
                                  <a:gd name="T67" fmla="*/ 0 h 49"/>
                                  <a:gd name="T68" fmla="*/ 88 w 88"/>
                                  <a:gd name="T69" fmla="*/ 49 h 4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8" h="49">
                                    <a:moveTo>
                                      <a:pt x="37" y="2"/>
                                    </a:moveTo>
                                    <a:lnTo>
                                      <a:pt x="48" y="0"/>
                                    </a:lnTo>
                                    <a:lnTo>
                                      <a:pt x="60" y="0"/>
                                    </a:lnTo>
                                    <a:lnTo>
                                      <a:pt x="68" y="1"/>
                                    </a:lnTo>
                                    <a:lnTo>
                                      <a:pt x="79" y="6"/>
                                    </a:lnTo>
                                    <a:lnTo>
                                      <a:pt x="85" y="10"/>
                                    </a:lnTo>
                                    <a:lnTo>
                                      <a:pt x="88" y="19"/>
                                    </a:lnTo>
                                    <a:lnTo>
                                      <a:pt x="85" y="29"/>
                                    </a:lnTo>
                                    <a:lnTo>
                                      <a:pt x="79" y="37"/>
                                    </a:lnTo>
                                    <a:lnTo>
                                      <a:pt x="70" y="41"/>
                                    </a:lnTo>
                                    <a:lnTo>
                                      <a:pt x="61" y="45"/>
                                    </a:lnTo>
                                    <a:lnTo>
                                      <a:pt x="48" y="47"/>
                                    </a:lnTo>
                                    <a:lnTo>
                                      <a:pt x="36" y="49"/>
                                    </a:lnTo>
                                    <a:lnTo>
                                      <a:pt x="23" y="49"/>
                                    </a:lnTo>
                                    <a:lnTo>
                                      <a:pt x="12" y="47"/>
                                    </a:lnTo>
                                    <a:lnTo>
                                      <a:pt x="3" y="42"/>
                                    </a:lnTo>
                                    <a:lnTo>
                                      <a:pt x="0" y="35"/>
                                    </a:lnTo>
                                    <a:lnTo>
                                      <a:pt x="1" y="25"/>
                                    </a:lnTo>
                                    <a:lnTo>
                                      <a:pt x="6" y="16"/>
                                    </a:lnTo>
                                    <a:lnTo>
                                      <a:pt x="16" y="9"/>
                                    </a:lnTo>
                                    <a:lnTo>
                                      <a:pt x="25" y="5"/>
                                    </a:lnTo>
                                    <a:lnTo>
                                      <a:pt x="37" y="2"/>
                                    </a:lnTo>
                                    <a:close/>
                                  </a:path>
                                </a:pathLst>
                              </a:custGeom>
                              <a:solidFill>
                                <a:srgbClr val="A000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269" name="Freeform 61">
                                <a:extLst>
                                  <a:ext uri="{FF2B5EF4-FFF2-40B4-BE49-F238E27FC236}">
                                    <a16:creationId xmlns:a16="http://schemas.microsoft.com/office/drawing/2014/main" id="{A6E3990C-0CF4-4322-B693-4019285DFEE2}"/>
                                  </a:ext>
                                </a:extLst>
                              </p:cNvPr>
                              <p:cNvSpPr>
                                <a:spLocks/>
                              </p:cNvSpPr>
                              <p:nvPr/>
                            </p:nvSpPr>
                            <p:spPr bwMode="auto">
                              <a:xfrm>
                                <a:off x="2222" y="1676"/>
                                <a:ext cx="18" cy="9"/>
                              </a:xfrm>
                              <a:custGeom>
                                <a:avLst/>
                                <a:gdLst>
                                  <a:gd name="T0" fmla="*/ 0 w 87"/>
                                  <a:gd name="T1" fmla="*/ 0 h 49"/>
                                  <a:gd name="T2" fmla="*/ 0 w 87"/>
                                  <a:gd name="T3" fmla="*/ 0 h 49"/>
                                  <a:gd name="T4" fmla="*/ 0 w 87"/>
                                  <a:gd name="T5" fmla="*/ 0 h 49"/>
                                  <a:gd name="T6" fmla="*/ 0 w 87"/>
                                  <a:gd name="T7" fmla="*/ 0 h 49"/>
                                  <a:gd name="T8" fmla="*/ 0 w 87"/>
                                  <a:gd name="T9" fmla="*/ 0 h 49"/>
                                  <a:gd name="T10" fmla="*/ 0 w 87"/>
                                  <a:gd name="T11" fmla="*/ 0 h 49"/>
                                  <a:gd name="T12" fmla="*/ 0 w 87"/>
                                  <a:gd name="T13" fmla="*/ 0 h 49"/>
                                  <a:gd name="T14" fmla="*/ 0 w 87"/>
                                  <a:gd name="T15" fmla="*/ 0 h 49"/>
                                  <a:gd name="T16" fmla="*/ 0 w 87"/>
                                  <a:gd name="T17" fmla="*/ 0 h 49"/>
                                  <a:gd name="T18" fmla="*/ 0 w 87"/>
                                  <a:gd name="T19" fmla="*/ 0 h 49"/>
                                  <a:gd name="T20" fmla="*/ 0 w 87"/>
                                  <a:gd name="T21" fmla="*/ 0 h 49"/>
                                  <a:gd name="T22" fmla="*/ 0 w 87"/>
                                  <a:gd name="T23" fmla="*/ 0 h 49"/>
                                  <a:gd name="T24" fmla="*/ 0 w 87"/>
                                  <a:gd name="T25" fmla="*/ 0 h 49"/>
                                  <a:gd name="T26" fmla="*/ 0 w 87"/>
                                  <a:gd name="T27" fmla="*/ 0 h 49"/>
                                  <a:gd name="T28" fmla="*/ 0 w 87"/>
                                  <a:gd name="T29" fmla="*/ 0 h 49"/>
                                  <a:gd name="T30" fmla="*/ 0 w 87"/>
                                  <a:gd name="T31" fmla="*/ 0 h 49"/>
                                  <a:gd name="T32" fmla="*/ 0 w 87"/>
                                  <a:gd name="T33" fmla="*/ 0 h 49"/>
                                  <a:gd name="T34" fmla="*/ 0 w 87"/>
                                  <a:gd name="T35" fmla="*/ 0 h 49"/>
                                  <a:gd name="T36" fmla="*/ 0 w 87"/>
                                  <a:gd name="T37" fmla="*/ 0 h 49"/>
                                  <a:gd name="T38" fmla="*/ 0 w 87"/>
                                  <a:gd name="T39" fmla="*/ 0 h 49"/>
                                  <a:gd name="T40" fmla="*/ 0 w 87"/>
                                  <a:gd name="T41" fmla="*/ 0 h 49"/>
                                  <a:gd name="T42" fmla="*/ 0 w 87"/>
                                  <a:gd name="T43" fmla="*/ 0 h 4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7"/>
                                  <a:gd name="T67" fmla="*/ 0 h 49"/>
                                  <a:gd name="T68" fmla="*/ 87 w 87"/>
                                  <a:gd name="T69" fmla="*/ 49 h 4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7" h="49">
                                    <a:moveTo>
                                      <a:pt x="36" y="47"/>
                                    </a:moveTo>
                                    <a:lnTo>
                                      <a:pt x="47" y="49"/>
                                    </a:lnTo>
                                    <a:lnTo>
                                      <a:pt x="58" y="49"/>
                                    </a:lnTo>
                                    <a:lnTo>
                                      <a:pt x="66" y="48"/>
                                    </a:lnTo>
                                    <a:lnTo>
                                      <a:pt x="78" y="43"/>
                                    </a:lnTo>
                                    <a:lnTo>
                                      <a:pt x="84" y="38"/>
                                    </a:lnTo>
                                    <a:lnTo>
                                      <a:pt x="87" y="30"/>
                                    </a:lnTo>
                                    <a:lnTo>
                                      <a:pt x="84" y="19"/>
                                    </a:lnTo>
                                    <a:lnTo>
                                      <a:pt x="78" y="12"/>
                                    </a:lnTo>
                                    <a:lnTo>
                                      <a:pt x="68" y="8"/>
                                    </a:lnTo>
                                    <a:lnTo>
                                      <a:pt x="59" y="4"/>
                                    </a:lnTo>
                                    <a:lnTo>
                                      <a:pt x="47" y="2"/>
                                    </a:lnTo>
                                    <a:lnTo>
                                      <a:pt x="35" y="0"/>
                                    </a:lnTo>
                                    <a:lnTo>
                                      <a:pt x="21" y="0"/>
                                    </a:lnTo>
                                    <a:lnTo>
                                      <a:pt x="10" y="2"/>
                                    </a:lnTo>
                                    <a:lnTo>
                                      <a:pt x="3" y="7"/>
                                    </a:lnTo>
                                    <a:lnTo>
                                      <a:pt x="0" y="14"/>
                                    </a:lnTo>
                                    <a:lnTo>
                                      <a:pt x="1" y="24"/>
                                    </a:lnTo>
                                    <a:lnTo>
                                      <a:pt x="6" y="33"/>
                                    </a:lnTo>
                                    <a:lnTo>
                                      <a:pt x="14" y="39"/>
                                    </a:lnTo>
                                    <a:lnTo>
                                      <a:pt x="23" y="44"/>
                                    </a:lnTo>
                                    <a:lnTo>
                                      <a:pt x="36" y="47"/>
                                    </a:lnTo>
                                    <a:close/>
                                  </a:path>
                                </a:pathLst>
                              </a:custGeom>
                              <a:solidFill>
                                <a:srgbClr val="A000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270" name="Freeform 62">
                                <a:extLst>
                                  <a:ext uri="{FF2B5EF4-FFF2-40B4-BE49-F238E27FC236}">
                                    <a16:creationId xmlns:a16="http://schemas.microsoft.com/office/drawing/2014/main" id="{5936FFC2-5A10-4F96-84B0-9850EFFD8576}"/>
                                  </a:ext>
                                </a:extLst>
                              </p:cNvPr>
                              <p:cNvSpPr>
                                <a:spLocks/>
                              </p:cNvSpPr>
                              <p:nvPr/>
                            </p:nvSpPr>
                            <p:spPr bwMode="auto">
                              <a:xfrm>
                                <a:off x="2245" y="1683"/>
                                <a:ext cx="13" cy="11"/>
                              </a:xfrm>
                              <a:custGeom>
                                <a:avLst/>
                                <a:gdLst>
                                  <a:gd name="T0" fmla="*/ 0 w 68"/>
                                  <a:gd name="T1" fmla="*/ 0 h 56"/>
                                  <a:gd name="T2" fmla="*/ 0 w 68"/>
                                  <a:gd name="T3" fmla="*/ 0 h 56"/>
                                  <a:gd name="T4" fmla="*/ 0 w 68"/>
                                  <a:gd name="T5" fmla="*/ 0 h 56"/>
                                  <a:gd name="T6" fmla="*/ 0 w 68"/>
                                  <a:gd name="T7" fmla="*/ 0 h 56"/>
                                  <a:gd name="T8" fmla="*/ 0 w 68"/>
                                  <a:gd name="T9" fmla="*/ 0 h 56"/>
                                  <a:gd name="T10" fmla="*/ 0 w 68"/>
                                  <a:gd name="T11" fmla="*/ 0 h 56"/>
                                  <a:gd name="T12" fmla="*/ 0 w 68"/>
                                  <a:gd name="T13" fmla="*/ 0 h 56"/>
                                  <a:gd name="T14" fmla="*/ 0 w 68"/>
                                  <a:gd name="T15" fmla="*/ 0 h 56"/>
                                  <a:gd name="T16" fmla="*/ 0 w 68"/>
                                  <a:gd name="T17" fmla="*/ 0 h 56"/>
                                  <a:gd name="T18" fmla="*/ 0 w 68"/>
                                  <a:gd name="T19" fmla="*/ 0 h 56"/>
                                  <a:gd name="T20" fmla="*/ 0 w 68"/>
                                  <a:gd name="T21" fmla="*/ 0 h 56"/>
                                  <a:gd name="T22" fmla="*/ 0 w 68"/>
                                  <a:gd name="T23" fmla="*/ 0 h 56"/>
                                  <a:gd name="T24" fmla="*/ 0 w 68"/>
                                  <a:gd name="T25" fmla="*/ 0 h 56"/>
                                  <a:gd name="T26" fmla="*/ 0 w 68"/>
                                  <a:gd name="T27" fmla="*/ 0 h 56"/>
                                  <a:gd name="T28" fmla="*/ 0 w 68"/>
                                  <a:gd name="T29" fmla="*/ 0 h 56"/>
                                  <a:gd name="T30" fmla="*/ 0 w 68"/>
                                  <a:gd name="T31" fmla="*/ 0 h 56"/>
                                  <a:gd name="T32" fmla="*/ 0 w 68"/>
                                  <a:gd name="T33" fmla="*/ 0 h 56"/>
                                  <a:gd name="T34" fmla="*/ 0 w 68"/>
                                  <a:gd name="T35" fmla="*/ 0 h 56"/>
                                  <a:gd name="T36" fmla="*/ 0 w 68"/>
                                  <a:gd name="T37" fmla="*/ 0 h 56"/>
                                  <a:gd name="T38" fmla="*/ 0 w 68"/>
                                  <a:gd name="T39" fmla="*/ 0 h 5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68"/>
                                  <a:gd name="T61" fmla="*/ 0 h 56"/>
                                  <a:gd name="T62" fmla="*/ 68 w 68"/>
                                  <a:gd name="T63" fmla="*/ 56 h 5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68" h="56">
                                    <a:moveTo>
                                      <a:pt x="34" y="53"/>
                                    </a:moveTo>
                                    <a:lnTo>
                                      <a:pt x="45" y="56"/>
                                    </a:lnTo>
                                    <a:lnTo>
                                      <a:pt x="53" y="56"/>
                                    </a:lnTo>
                                    <a:lnTo>
                                      <a:pt x="61" y="54"/>
                                    </a:lnTo>
                                    <a:lnTo>
                                      <a:pt x="65" y="48"/>
                                    </a:lnTo>
                                    <a:lnTo>
                                      <a:pt x="68" y="40"/>
                                    </a:lnTo>
                                    <a:lnTo>
                                      <a:pt x="66" y="31"/>
                                    </a:lnTo>
                                    <a:lnTo>
                                      <a:pt x="60" y="19"/>
                                    </a:lnTo>
                                    <a:lnTo>
                                      <a:pt x="52" y="11"/>
                                    </a:lnTo>
                                    <a:lnTo>
                                      <a:pt x="41" y="5"/>
                                    </a:lnTo>
                                    <a:lnTo>
                                      <a:pt x="29" y="1"/>
                                    </a:lnTo>
                                    <a:lnTo>
                                      <a:pt x="20" y="0"/>
                                    </a:lnTo>
                                    <a:lnTo>
                                      <a:pt x="12" y="2"/>
                                    </a:lnTo>
                                    <a:lnTo>
                                      <a:pt x="4" y="7"/>
                                    </a:lnTo>
                                    <a:lnTo>
                                      <a:pt x="0" y="14"/>
                                    </a:lnTo>
                                    <a:lnTo>
                                      <a:pt x="1" y="24"/>
                                    </a:lnTo>
                                    <a:lnTo>
                                      <a:pt x="7" y="34"/>
                                    </a:lnTo>
                                    <a:lnTo>
                                      <a:pt x="16" y="41"/>
                                    </a:lnTo>
                                    <a:lnTo>
                                      <a:pt x="25" y="47"/>
                                    </a:lnTo>
                                    <a:lnTo>
                                      <a:pt x="34" y="53"/>
                                    </a:lnTo>
                                    <a:close/>
                                  </a:path>
                                </a:pathLst>
                              </a:custGeom>
                              <a:solidFill>
                                <a:srgbClr val="A000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271" name="Freeform 63">
                                <a:extLst>
                                  <a:ext uri="{FF2B5EF4-FFF2-40B4-BE49-F238E27FC236}">
                                    <a16:creationId xmlns:a16="http://schemas.microsoft.com/office/drawing/2014/main" id="{F603C6EC-7AB0-4FA1-BFB9-438C40E045B7}"/>
                                  </a:ext>
                                </a:extLst>
                              </p:cNvPr>
                              <p:cNvSpPr>
                                <a:spLocks/>
                              </p:cNvSpPr>
                              <p:nvPr/>
                            </p:nvSpPr>
                            <p:spPr bwMode="auto">
                              <a:xfrm>
                                <a:off x="2260" y="1697"/>
                                <a:ext cx="12" cy="13"/>
                              </a:xfrm>
                              <a:custGeom>
                                <a:avLst/>
                                <a:gdLst>
                                  <a:gd name="T0" fmla="*/ 0 w 57"/>
                                  <a:gd name="T1" fmla="*/ 0 h 65"/>
                                  <a:gd name="T2" fmla="*/ 0 w 57"/>
                                  <a:gd name="T3" fmla="*/ 0 h 65"/>
                                  <a:gd name="T4" fmla="*/ 0 w 57"/>
                                  <a:gd name="T5" fmla="*/ 0 h 65"/>
                                  <a:gd name="T6" fmla="*/ 0 w 57"/>
                                  <a:gd name="T7" fmla="*/ 0 h 65"/>
                                  <a:gd name="T8" fmla="*/ 0 w 57"/>
                                  <a:gd name="T9" fmla="*/ 0 h 65"/>
                                  <a:gd name="T10" fmla="*/ 0 w 57"/>
                                  <a:gd name="T11" fmla="*/ 0 h 65"/>
                                  <a:gd name="T12" fmla="*/ 0 w 57"/>
                                  <a:gd name="T13" fmla="*/ 0 h 65"/>
                                  <a:gd name="T14" fmla="*/ 0 w 57"/>
                                  <a:gd name="T15" fmla="*/ 0 h 65"/>
                                  <a:gd name="T16" fmla="*/ 0 w 57"/>
                                  <a:gd name="T17" fmla="*/ 0 h 65"/>
                                  <a:gd name="T18" fmla="*/ 0 w 57"/>
                                  <a:gd name="T19" fmla="*/ 0 h 65"/>
                                  <a:gd name="T20" fmla="*/ 0 w 57"/>
                                  <a:gd name="T21" fmla="*/ 0 h 65"/>
                                  <a:gd name="T22" fmla="*/ 0 w 57"/>
                                  <a:gd name="T23" fmla="*/ 0 h 65"/>
                                  <a:gd name="T24" fmla="*/ 0 w 57"/>
                                  <a:gd name="T25" fmla="*/ 0 h 65"/>
                                  <a:gd name="T26" fmla="*/ 0 w 57"/>
                                  <a:gd name="T27" fmla="*/ 0 h 65"/>
                                  <a:gd name="T28" fmla="*/ 0 w 57"/>
                                  <a:gd name="T29" fmla="*/ 0 h 65"/>
                                  <a:gd name="T30" fmla="*/ 0 w 57"/>
                                  <a:gd name="T31" fmla="*/ 0 h 65"/>
                                  <a:gd name="T32" fmla="*/ 0 w 57"/>
                                  <a:gd name="T33" fmla="*/ 0 h 65"/>
                                  <a:gd name="T34" fmla="*/ 0 w 57"/>
                                  <a:gd name="T35" fmla="*/ 0 h 65"/>
                                  <a:gd name="T36" fmla="*/ 0 w 57"/>
                                  <a:gd name="T37" fmla="*/ 0 h 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7"/>
                                  <a:gd name="T58" fmla="*/ 0 h 65"/>
                                  <a:gd name="T59" fmla="*/ 57 w 57"/>
                                  <a:gd name="T60" fmla="*/ 65 h 6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7" h="65">
                                    <a:moveTo>
                                      <a:pt x="24" y="61"/>
                                    </a:moveTo>
                                    <a:lnTo>
                                      <a:pt x="35" y="65"/>
                                    </a:lnTo>
                                    <a:lnTo>
                                      <a:pt x="45" y="64"/>
                                    </a:lnTo>
                                    <a:lnTo>
                                      <a:pt x="52" y="59"/>
                                    </a:lnTo>
                                    <a:lnTo>
                                      <a:pt x="57" y="48"/>
                                    </a:lnTo>
                                    <a:lnTo>
                                      <a:pt x="55" y="34"/>
                                    </a:lnTo>
                                    <a:lnTo>
                                      <a:pt x="52" y="23"/>
                                    </a:lnTo>
                                    <a:lnTo>
                                      <a:pt x="46" y="14"/>
                                    </a:lnTo>
                                    <a:lnTo>
                                      <a:pt x="40" y="6"/>
                                    </a:lnTo>
                                    <a:lnTo>
                                      <a:pt x="29" y="1"/>
                                    </a:lnTo>
                                    <a:lnTo>
                                      <a:pt x="21" y="0"/>
                                    </a:lnTo>
                                    <a:lnTo>
                                      <a:pt x="11" y="2"/>
                                    </a:lnTo>
                                    <a:lnTo>
                                      <a:pt x="3" y="7"/>
                                    </a:lnTo>
                                    <a:lnTo>
                                      <a:pt x="0" y="15"/>
                                    </a:lnTo>
                                    <a:lnTo>
                                      <a:pt x="1" y="24"/>
                                    </a:lnTo>
                                    <a:lnTo>
                                      <a:pt x="3" y="34"/>
                                    </a:lnTo>
                                    <a:lnTo>
                                      <a:pt x="9" y="44"/>
                                    </a:lnTo>
                                    <a:lnTo>
                                      <a:pt x="17" y="53"/>
                                    </a:lnTo>
                                    <a:lnTo>
                                      <a:pt x="24" y="61"/>
                                    </a:lnTo>
                                    <a:close/>
                                  </a:path>
                                </a:pathLst>
                              </a:custGeom>
                              <a:solidFill>
                                <a:srgbClr val="A000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40262" name="Group 64">
                            <a:extLst>
                              <a:ext uri="{FF2B5EF4-FFF2-40B4-BE49-F238E27FC236}">
                                <a16:creationId xmlns:a16="http://schemas.microsoft.com/office/drawing/2014/main" id="{262D3DE7-BC2B-4FB7-AE41-9B227E62E7CC}"/>
                              </a:ext>
                            </a:extLst>
                          </p:cNvPr>
                          <p:cNvGrpSpPr>
                            <a:grpSpLocks/>
                          </p:cNvGrpSpPr>
                          <p:nvPr/>
                        </p:nvGrpSpPr>
                        <p:grpSpPr bwMode="auto">
                          <a:xfrm>
                            <a:off x="2223" y="1728"/>
                            <a:ext cx="82" cy="131"/>
                            <a:chOff x="2223" y="1728"/>
                            <a:chExt cx="82" cy="131"/>
                          </a:xfrm>
                        </p:grpSpPr>
                        <p:sp>
                          <p:nvSpPr>
                            <p:cNvPr id="40263" name="Freeform 65">
                              <a:extLst>
                                <a:ext uri="{FF2B5EF4-FFF2-40B4-BE49-F238E27FC236}">
                                  <a16:creationId xmlns:a16="http://schemas.microsoft.com/office/drawing/2014/main" id="{C75055EE-0405-4BD6-8043-73375D04029C}"/>
                                </a:ext>
                              </a:extLst>
                            </p:cNvPr>
                            <p:cNvSpPr>
                              <a:spLocks/>
                            </p:cNvSpPr>
                            <p:nvPr/>
                          </p:nvSpPr>
                          <p:spPr bwMode="auto">
                            <a:xfrm>
                              <a:off x="2259" y="1729"/>
                              <a:ext cx="46" cy="82"/>
                            </a:xfrm>
                            <a:custGeom>
                              <a:avLst/>
                              <a:gdLst>
                                <a:gd name="T0" fmla="*/ 0 w 229"/>
                                <a:gd name="T1" fmla="*/ 0 h 410"/>
                                <a:gd name="T2" fmla="*/ 0 w 229"/>
                                <a:gd name="T3" fmla="*/ 0 h 410"/>
                                <a:gd name="T4" fmla="*/ 0 w 229"/>
                                <a:gd name="T5" fmla="*/ 0 h 410"/>
                                <a:gd name="T6" fmla="*/ 0 w 229"/>
                                <a:gd name="T7" fmla="*/ 0 h 410"/>
                                <a:gd name="T8" fmla="*/ 0 w 229"/>
                                <a:gd name="T9" fmla="*/ 0 h 410"/>
                                <a:gd name="T10" fmla="*/ 0 w 229"/>
                                <a:gd name="T11" fmla="*/ 0 h 410"/>
                                <a:gd name="T12" fmla="*/ 0 w 229"/>
                                <a:gd name="T13" fmla="*/ 0 h 410"/>
                                <a:gd name="T14" fmla="*/ 0 w 229"/>
                                <a:gd name="T15" fmla="*/ 0 h 410"/>
                                <a:gd name="T16" fmla="*/ 0 w 229"/>
                                <a:gd name="T17" fmla="*/ 0 h 410"/>
                                <a:gd name="T18" fmla="*/ 0 w 229"/>
                                <a:gd name="T19" fmla="*/ 0 h 410"/>
                                <a:gd name="T20" fmla="*/ 0 w 229"/>
                                <a:gd name="T21" fmla="*/ 0 h 410"/>
                                <a:gd name="T22" fmla="*/ 0 w 229"/>
                                <a:gd name="T23" fmla="*/ 0 h 410"/>
                                <a:gd name="T24" fmla="*/ 0 w 229"/>
                                <a:gd name="T25" fmla="*/ 0 h 410"/>
                                <a:gd name="T26" fmla="*/ 0 w 229"/>
                                <a:gd name="T27" fmla="*/ 0 h 410"/>
                                <a:gd name="T28" fmla="*/ 0 w 229"/>
                                <a:gd name="T29" fmla="*/ 0 h 410"/>
                                <a:gd name="T30" fmla="*/ 0 w 229"/>
                                <a:gd name="T31" fmla="*/ 0 h 41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9"/>
                                <a:gd name="T49" fmla="*/ 0 h 410"/>
                                <a:gd name="T50" fmla="*/ 229 w 229"/>
                                <a:gd name="T51" fmla="*/ 410 h 41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9" h="410">
                                  <a:moveTo>
                                    <a:pt x="27" y="0"/>
                                  </a:moveTo>
                                  <a:lnTo>
                                    <a:pt x="17" y="28"/>
                                  </a:lnTo>
                                  <a:lnTo>
                                    <a:pt x="8" y="64"/>
                                  </a:lnTo>
                                  <a:lnTo>
                                    <a:pt x="3" y="103"/>
                                  </a:lnTo>
                                  <a:lnTo>
                                    <a:pt x="0" y="137"/>
                                  </a:lnTo>
                                  <a:lnTo>
                                    <a:pt x="5" y="166"/>
                                  </a:lnTo>
                                  <a:lnTo>
                                    <a:pt x="14" y="190"/>
                                  </a:lnTo>
                                  <a:lnTo>
                                    <a:pt x="30" y="215"/>
                                  </a:lnTo>
                                  <a:lnTo>
                                    <a:pt x="52" y="245"/>
                                  </a:lnTo>
                                  <a:lnTo>
                                    <a:pt x="82" y="272"/>
                                  </a:lnTo>
                                  <a:lnTo>
                                    <a:pt x="122" y="304"/>
                                  </a:lnTo>
                                  <a:lnTo>
                                    <a:pt x="152" y="329"/>
                                  </a:lnTo>
                                  <a:lnTo>
                                    <a:pt x="176" y="347"/>
                                  </a:lnTo>
                                  <a:lnTo>
                                    <a:pt x="192" y="366"/>
                                  </a:lnTo>
                                  <a:lnTo>
                                    <a:pt x="213" y="389"/>
                                  </a:lnTo>
                                  <a:lnTo>
                                    <a:pt x="229" y="410"/>
                                  </a:lnTo>
                                </a:path>
                              </a:pathLst>
                            </a:custGeom>
                            <a:noFill/>
                            <a:ln w="4763">
                              <a:solidFill>
                                <a:srgbClr val="FFC0C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264" name="Freeform 66">
                              <a:extLst>
                                <a:ext uri="{FF2B5EF4-FFF2-40B4-BE49-F238E27FC236}">
                                  <a16:creationId xmlns:a16="http://schemas.microsoft.com/office/drawing/2014/main" id="{A49FBA07-AC24-412E-A066-7BC3E6EA8442}"/>
                                </a:ext>
                              </a:extLst>
                            </p:cNvPr>
                            <p:cNvSpPr>
                              <a:spLocks/>
                            </p:cNvSpPr>
                            <p:nvPr/>
                          </p:nvSpPr>
                          <p:spPr bwMode="auto">
                            <a:xfrm>
                              <a:off x="2223" y="1756"/>
                              <a:ext cx="44" cy="78"/>
                            </a:xfrm>
                            <a:custGeom>
                              <a:avLst/>
                              <a:gdLst>
                                <a:gd name="T0" fmla="*/ 0 w 216"/>
                                <a:gd name="T1" fmla="*/ 0 h 391"/>
                                <a:gd name="T2" fmla="*/ 0 w 216"/>
                                <a:gd name="T3" fmla="*/ 0 h 391"/>
                                <a:gd name="T4" fmla="*/ 0 w 216"/>
                                <a:gd name="T5" fmla="*/ 0 h 391"/>
                                <a:gd name="T6" fmla="*/ 0 w 216"/>
                                <a:gd name="T7" fmla="*/ 0 h 391"/>
                                <a:gd name="T8" fmla="*/ 0 w 216"/>
                                <a:gd name="T9" fmla="*/ 0 h 391"/>
                                <a:gd name="T10" fmla="*/ 0 w 216"/>
                                <a:gd name="T11" fmla="*/ 0 h 391"/>
                                <a:gd name="T12" fmla="*/ 0 w 216"/>
                                <a:gd name="T13" fmla="*/ 0 h 391"/>
                                <a:gd name="T14" fmla="*/ 0 w 216"/>
                                <a:gd name="T15" fmla="*/ 0 h 391"/>
                                <a:gd name="T16" fmla="*/ 0 w 216"/>
                                <a:gd name="T17" fmla="*/ 0 h 391"/>
                                <a:gd name="T18" fmla="*/ 0 w 216"/>
                                <a:gd name="T19" fmla="*/ 0 h 391"/>
                                <a:gd name="T20" fmla="*/ 0 w 216"/>
                                <a:gd name="T21" fmla="*/ 0 h 391"/>
                                <a:gd name="T22" fmla="*/ 0 w 216"/>
                                <a:gd name="T23" fmla="*/ 0 h 391"/>
                                <a:gd name="T24" fmla="*/ 0 w 216"/>
                                <a:gd name="T25" fmla="*/ 0 h 391"/>
                                <a:gd name="T26" fmla="*/ 0 w 216"/>
                                <a:gd name="T27" fmla="*/ 0 h 391"/>
                                <a:gd name="T28" fmla="*/ 0 w 216"/>
                                <a:gd name="T29" fmla="*/ 0 h 391"/>
                                <a:gd name="T30" fmla="*/ 0 w 216"/>
                                <a:gd name="T31" fmla="*/ 0 h 391"/>
                                <a:gd name="T32" fmla="*/ 0 w 216"/>
                                <a:gd name="T33" fmla="*/ 0 h 391"/>
                                <a:gd name="T34" fmla="*/ 0 w 216"/>
                                <a:gd name="T35" fmla="*/ 0 h 39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16"/>
                                <a:gd name="T55" fmla="*/ 0 h 391"/>
                                <a:gd name="T56" fmla="*/ 216 w 216"/>
                                <a:gd name="T57" fmla="*/ 391 h 39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16" h="391">
                                  <a:moveTo>
                                    <a:pt x="0" y="0"/>
                                  </a:moveTo>
                                  <a:lnTo>
                                    <a:pt x="24" y="4"/>
                                  </a:lnTo>
                                  <a:lnTo>
                                    <a:pt x="47" y="9"/>
                                  </a:lnTo>
                                  <a:lnTo>
                                    <a:pt x="73" y="18"/>
                                  </a:lnTo>
                                  <a:lnTo>
                                    <a:pt x="93" y="29"/>
                                  </a:lnTo>
                                  <a:lnTo>
                                    <a:pt x="112" y="41"/>
                                  </a:lnTo>
                                  <a:lnTo>
                                    <a:pt x="128" y="65"/>
                                  </a:lnTo>
                                  <a:lnTo>
                                    <a:pt x="142" y="87"/>
                                  </a:lnTo>
                                  <a:lnTo>
                                    <a:pt x="152" y="114"/>
                                  </a:lnTo>
                                  <a:lnTo>
                                    <a:pt x="162" y="146"/>
                                  </a:lnTo>
                                  <a:lnTo>
                                    <a:pt x="171" y="182"/>
                                  </a:lnTo>
                                  <a:lnTo>
                                    <a:pt x="174" y="222"/>
                                  </a:lnTo>
                                  <a:lnTo>
                                    <a:pt x="177" y="276"/>
                                  </a:lnTo>
                                  <a:lnTo>
                                    <a:pt x="180" y="314"/>
                                  </a:lnTo>
                                  <a:lnTo>
                                    <a:pt x="188" y="347"/>
                                  </a:lnTo>
                                  <a:lnTo>
                                    <a:pt x="201" y="372"/>
                                  </a:lnTo>
                                  <a:lnTo>
                                    <a:pt x="216" y="391"/>
                                  </a:lnTo>
                                  <a:lnTo>
                                    <a:pt x="214" y="390"/>
                                  </a:lnTo>
                                </a:path>
                              </a:pathLst>
                            </a:custGeom>
                            <a:noFill/>
                            <a:ln w="4763">
                              <a:solidFill>
                                <a:srgbClr val="FFC0C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265" name="Freeform 67">
                              <a:extLst>
                                <a:ext uri="{FF2B5EF4-FFF2-40B4-BE49-F238E27FC236}">
                                  <a16:creationId xmlns:a16="http://schemas.microsoft.com/office/drawing/2014/main" id="{61750D5A-7411-4648-8AD4-C913F9A961E4}"/>
                                </a:ext>
                              </a:extLst>
                            </p:cNvPr>
                            <p:cNvSpPr>
                              <a:spLocks/>
                            </p:cNvSpPr>
                            <p:nvPr/>
                          </p:nvSpPr>
                          <p:spPr bwMode="auto">
                            <a:xfrm>
                              <a:off x="2225" y="1728"/>
                              <a:ext cx="74" cy="131"/>
                            </a:xfrm>
                            <a:custGeom>
                              <a:avLst/>
                              <a:gdLst>
                                <a:gd name="T0" fmla="*/ 0 w 371"/>
                                <a:gd name="T1" fmla="*/ 0 h 657"/>
                                <a:gd name="T2" fmla="*/ 0 w 371"/>
                                <a:gd name="T3" fmla="*/ 0 h 657"/>
                                <a:gd name="T4" fmla="*/ 0 w 371"/>
                                <a:gd name="T5" fmla="*/ 0 h 657"/>
                                <a:gd name="T6" fmla="*/ 0 w 371"/>
                                <a:gd name="T7" fmla="*/ 0 h 657"/>
                                <a:gd name="T8" fmla="*/ 0 w 371"/>
                                <a:gd name="T9" fmla="*/ 0 h 657"/>
                                <a:gd name="T10" fmla="*/ 0 w 371"/>
                                <a:gd name="T11" fmla="*/ 0 h 657"/>
                                <a:gd name="T12" fmla="*/ 0 w 371"/>
                                <a:gd name="T13" fmla="*/ 0 h 657"/>
                                <a:gd name="T14" fmla="*/ 0 w 371"/>
                                <a:gd name="T15" fmla="*/ 0 h 657"/>
                                <a:gd name="T16" fmla="*/ 0 w 371"/>
                                <a:gd name="T17" fmla="*/ 0 h 657"/>
                                <a:gd name="T18" fmla="*/ 0 w 371"/>
                                <a:gd name="T19" fmla="*/ 0 h 657"/>
                                <a:gd name="T20" fmla="*/ 0 w 371"/>
                                <a:gd name="T21" fmla="*/ 0 h 657"/>
                                <a:gd name="T22" fmla="*/ 0 w 371"/>
                                <a:gd name="T23" fmla="*/ 0 h 657"/>
                                <a:gd name="T24" fmla="*/ 0 w 371"/>
                                <a:gd name="T25" fmla="*/ 0 h 657"/>
                                <a:gd name="T26" fmla="*/ 0 w 371"/>
                                <a:gd name="T27" fmla="*/ 0 h 657"/>
                                <a:gd name="T28" fmla="*/ 0 w 371"/>
                                <a:gd name="T29" fmla="*/ 0 h 657"/>
                                <a:gd name="T30" fmla="*/ 0 w 371"/>
                                <a:gd name="T31" fmla="*/ 0 h 657"/>
                                <a:gd name="T32" fmla="*/ 0 w 371"/>
                                <a:gd name="T33" fmla="*/ 0 h 657"/>
                                <a:gd name="T34" fmla="*/ 0 w 371"/>
                                <a:gd name="T35" fmla="*/ 0 h 6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71"/>
                                <a:gd name="T55" fmla="*/ 0 h 657"/>
                                <a:gd name="T56" fmla="*/ 371 w 371"/>
                                <a:gd name="T57" fmla="*/ 657 h 6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71" h="657">
                                  <a:moveTo>
                                    <a:pt x="0" y="0"/>
                                  </a:moveTo>
                                  <a:lnTo>
                                    <a:pt x="26" y="25"/>
                                  </a:lnTo>
                                  <a:lnTo>
                                    <a:pt x="60" y="56"/>
                                  </a:lnTo>
                                  <a:lnTo>
                                    <a:pt x="84" y="86"/>
                                  </a:lnTo>
                                  <a:lnTo>
                                    <a:pt x="108" y="120"/>
                                  </a:lnTo>
                                  <a:lnTo>
                                    <a:pt x="132" y="159"/>
                                  </a:lnTo>
                                  <a:lnTo>
                                    <a:pt x="154" y="196"/>
                                  </a:lnTo>
                                  <a:lnTo>
                                    <a:pt x="176" y="236"/>
                                  </a:lnTo>
                                  <a:lnTo>
                                    <a:pt x="195" y="272"/>
                                  </a:lnTo>
                                  <a:lnTo>
                                    <a:pt x="213" y="313"/>
                                  </a:lnTo>
                                  <a:lnTo>
                                    <a:pt x="230" y="357"/>
                                  </a:lnTo>
                                  <a:lnTo>
                                    <a:pt x="247" y="409"/>
                                  </a:lnTo>
                                  <a:lnTo>
                                    <a:pt x="261" y="452"/>
                                  </a:lnTo>
                                  <a:lnTo>
                                    <a:pt x="277" y="496"/>
                                  </a:lnTo>
                                  <a:lnTo>
                                    <a:pt x="292" y="533"/>
                                  </a:lnTo>
                                  <a:lnTo>
                                    <a:pt x="312" y="577"/>
                                  </a:lnTo>
                                  <a:lnTo>
                                    <a:pt x="338" y="616"/>
                                  </a:lnTo>
                                  <a:lnTo>
                                    <a:pt x="371" y="657"/>
                                  </a:lnTo>
                                </a:path>
                              </a:pathLst>
                            </a:custGeom>
                            <a:noFill/>
                            <a:ln w="4763">
                              <a:solidFill>
                                <a:srgbClr val="FFC0C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grpSp>
                      <p:nvGrpSpPr>
                        <p:cNvPr id="40236" name="Group 68">
                          <a:extLst>
                            <a:ext uri="{FF2B5EF4-FFF2-40B4-BE49-F238E27FC236}">
                              <a16:creationId xmlns:a16="http://schemas.microsoft.com/office/drawing/2014/main" id="{2C1BF2E1-ADE6-41A1-A341-631E306DFFFA}"/>
                            </a:ext>
                          </a:extLst>
                        </p:cNvPr>
                        <p:cNvGrpSpPr>
                          <a:grpSpLocks/>
                        </p:cNvGrpSpPr>
                        <p:nvPr/>
                      </p:nvGrpSpPr>
                      <p:grpSpPr bwMode="auto">
                        <a:xfrm>
                          <a:off x="2045" y="1723"/>
                          <a:ext cx="244" cy="215"/>
                          <a:chOff x="2045" y="1723"/>
                          <a:chExt cx="244" cy="215"/>
                        </a:xfrm>
                      </p:grpSpPr>
                      <p:grpSp>
                        <p:nvGrpSpPr>
                          <p:cNvPr id="40237" name="Group 69">
                            <a:extLst>
                              <a:ext uri="{FF2B5EF4-FFF2-40B4-BE49-F238E27FC236}">
                                <a16:creationId xmlns:a16="http://schemas.microsoft.com/office/drawing/2014/main" id="{0E8C0DFC-9816-424A-BD74-5CBFC606D83A}"/>
                              </a:ext>
                            </a:extLst>
                          </p:cNvPr>
                          <p:cNvGrpSpPr>
                            <a:grpSpLocks/>
                          </p:cNvGrpSpPr>
                          <p:nvPr/>
                        </p:nvGrpSpPr>
                        <p:grpSpPr bwMode="auto">
                          <a:xfrm>
                            <a:off x="2045" y="1723"/>
                            <a:ext cx="244" cy="215"/>
                            <a:chOff x="2045" y="1723"/>
                            <a:chExt cx="244" cy="215"/>
                          </a:xfrm>
                        </p:grpSpPr>
                        <p:grpSp>
                          <p:nvGrpSpPr>
                            <p:cNvPr id="40242" name="Group 70">
                              <a:extLst>
                                <a:ext uri="{FF2B5EF4-FFF2-40B4-BE49-F238E27FC236}">
                                  <a16:creationId xmlns:a16="http://schemas.microsoft.com/office/drawing/2014/main" id="{1836A58C-5E55-440E-86B0-629171E39B8E}"/>
                                </a:ext>
                              </a:extLst>
                            </p:cNvPr>
                            <p:cNvGrpSpPr>
                              <a:grpSpLocks/>
                            </p:cNvGrpSpPr>
                            <p:nvPr/>
                          </p:nvGrpSpPr>
                          <p:grpSpPr bwMode="auto">
                            <a:xfrm>
                              <a:off x="2045" y="1723"/>
                              <a:ext cx="244" cy="215"/>
                              <a:chOff x="2045" y="1723"/>
                              <a:chExt cx="244" cy="215"/>
                            </a:xfrm>
                          </p:grpSpPr>
                          <p:grpSp>
                            <p:nvGrpSpPr>
                              <p:cNvPr id="40249" name="Group 71">
                                <a:extLst>
                                  <a:ext uri="{FF2B5EF4-FFF2-40B4-BE49-F238E27FC236}">
                                    <a16:creationId xmlns:a16="http://schemas.microsoft.com/office/drawing/2014/main" id="{044FFA1B-DB17-472A-B42D-D9A4728E94ED}"/>
                                  </a:ext>
                                </a:extLst>
                              </p:cNvPr>
                              <p:cNvGrpSpPr>
                                <a:grpSpLocks/>
                              </p:cNvGrpSpPr>
                              <p:nvPr/>
                            </p:nvGrpSpPr>
                            <p:grpSpPr bwMode="auto">
                              <a:xfrm>
                                <a:off x="2045" y="1723"/>
                                <a:ext cx="244" cy="215"/>
                                <a:chOff x="2045" y="1723"/>
                                <a:chExt cx="244" cy="215"/>
                              </a:xfrm>
                            </p:grpSpPr>
                            <p:grpSp>
                              <p:nvGrpSpPr>
                                <p:cNvPr id="40255" name="Group 72">
                                  <a:extLst>
                                    <a:ext uri="{FF2B5EF4-FFF2-40B4-BE49-F238E27FC236}">
                                      <a16:creationId xmlns:a16="http://schemas.microsoft.com/office/drawing/2014/main" id="{D5BB940F-1CE0-4576-B924-781060897EA5}"/>
                                    </a:ext>
                                  </a:extLst>
                                </p:cNvPr>
                                <p:cNvGrpSpPr>
                                  <a:grpSpLocks/>
                                </p:cNvGrpSpPr>
                                <p:nvPr/>
                              </p:nvGrpSpPr>
                              <p:grpSpPr bwMode="auto">
                                <a:xfrm>
                                  <a:off x="2045" y="1723"/>
                                  <a:ext cx="244" cy="215"/>
                                  <a:chOff x="2045" y="1723"/>
                                  <a:chExt cx="244" cy="215"/>
                                </a:xfrm>
                              </p:grpSpPr>
                              <p:sp>
                                <p:nvSpPr>
                                  <p:cNvPr id="40257" name="Freeform 73">
                                    <a:extLst>
                                      <a:ext uri="{FF2B5EF4-FFF2-40B4-BE49-F238E27FC236}">
                                        <a16:creationId xmlns:a16="http://schemas.microsoft.com/office/drawing/2014/main" id="{7776EA3C-7893-42FB-8755-1F03D008897F}"/>
                                      </a:ext>
                                    </a:extLst>
                                  </p:cNvPr>
                                  <p:cNvSpPr>
                                    <a:spLocks/>
                                  </p:cNvSpPr>
                                  <p:nvPr/>
                                </p:nvSpPr>
                                <p:spPr bwMode="auto">
                                  <a:xfrm>
                                    <a:off x="2045" y="1723"/>
                                    <a:ext cx="244" cy="215"/>
                                  </a:xfrm>
                                  <a:custGeom>
                                    <a:avLst/>
                                    <a:gdLst>
                                      <a:gd name="T0" fmla="*/ 0 w 1224"/>
                                      <a:gd name="T1" fmla="*/ 0 h 1076"/>
                                      <a:gd name="T2" fmla="*/ 0 w 1224"/>
                                      <a:gd name="T3" fmla="*/ 0 h 1076"/>
                                      <a:gd name="T4" fmla="*/ 0 w 1224"/>
                                      <a:gd name="T5" fmla="*/ 0 h 1076"/>
                                      <a:gd name="T6" fmla="*/ 0 w 1224"/>
                                      <a:gd name="T7" fmla="*/ 0 h 1076"/>
                                      <a:gd name="T8" fmla="*/ 0 w 1224"/>
                                      <a:gd name="T9" fmla="*/ 0 h 1076"/>
                                      <a:gd name="T10" fmla="*/ 0 w 1224"/>
                                      <a:gd name="T11" fmla="*/ 0 h 1076"/>
                                      <a:gd name="T12" fmla="*/ 0 w 1224"/>
                                      <a:gd name="T13" fmla="*/ 0 h 1076"/>
                                      <a:gd name="T14" fmla="*/ 0 w 1224"/>
                                      <a:gd name="T15" fmla="*/ 0 h 1076"/>
                                      <a:gd name="T16" fmla="*/ 0 w 1224"/>
                                      <a:gd name="T17" fmla="*/ 0 h 1076"/>
                                      <a:gd name="T18" fmla="*/ 0 w 1224"/>
                                      <a:gd name="T19" fmla="*/ 0 h 1076"/>
                                      <a:gd name="T20" fmla="*/ 0 w 1224"/>
                                      <a:gd name="T21" fmla="*/ 0 h 1076"/>
                                      <a:gd name="T22" fmla="*/ 0 w 1224"/>
                                      <a:gd name="T23" fmla="*/ 0 h 1076"/>
                                      <a:gd name="T24" fmla="*/ 0 w 1224"/>
                                      <a:gd name="T25" fmla="*/ 0 h 1076"/>
                                      <a:gd name="T26" fmla="*/ 0 w 1224"/>
                                      <a:gd name="T27" fmla="*/ 0 h 1076"/>
                                      <a:gd name="T28" fmla="*/ 0 w 1224"/>
                                      <a:gd name="T29" fmla="*/ 0 h 1076"/>
                                      <a:gd name="T30" fmla="*/ 0 w 1224"/>
                                      <a:gd name="T31" fmla="*/ 0 h 1076"/>
                                      <a:gd name="T32" fmla="*/ 0 w 1224"/>
                                      <a:gd name="T33" fmla="*/ 0 h 1076"/>
                                      <a:gd name="T34" fmla="*/ 0 w 1224"/>
                                      <a:gd name="T35" fmla="*/ 0 h 1076"/>
                                      <a:gd name="T36" fmla="*/ 0 w 1224"/>
                                      <a:gd name="T37" fmla="*/ 0 h 1076"/>
                                      <a:gd name="T38" fmla="*/ 0 w 1224"/>
                                      <a:gd name="T39" fmla="*/ 0 h 1076"/>
                                      <a:gd name="T40" fmla="*/ 0 w 1224"/>
                                      <a:gd name="T41" fmla="*/ 0 h 1076"/>
                                      <a:gd name="T42" fmla="*/ 0 w 1224"/>
                                      <a:gd name="T43" fmla="*/ 0 h 1076"/>
                                      <a:gd name="T44" fmla="*/ 0 w 1224"/>
                                      <a:gd name="T45" fmla="*/ 0 h 1076"/>
                                      <a:gd name="T46" fmla="*/ 0 w 1224"/>
                                      <a:gd name="T47" fmla="*/ 0 h 1076"/>
                                      <a:gd name="T48" fmla="*/ 0 w 1224"/>
                                      <a:gd name="T49" fmla="*/ 0 h 1076"/>
                                      <a:gd name="T50" fmla="*/ 0 w 1224"/>
                                      <a:gd name="T51" fmla="*/ 0 h 1076"/>
                                      <a:gd name="T52" fmla="*/ 0 w 1224"/>
                                      <a:gd name="T53" fmla="*/ 0 h 1076"/>
                                      <a:gd name="T54" fmla="*/ 0 w 1224"/>
                                      <a:gd name="T55" fmla="*/ 0 h 1076"/>
                                      <a:gd name="T56" fmla="*/ 0 w 1224"/>
                                      <a:gd name="T57" fmla="*/ 0 h 1076"/>
                                      <a:gd name="T58" fmla="*/ 0 w 1224"/>
                                      <a:gd name="T59" fmla="*/ 0 h 1076"/>
                                      <a:gd name="T60" fmla="*/ 0 w 1224"/>
                                      <a:gd name="T61" fmla="*/ 0 h 1076"/>
                                      <a:gd name="T62" fmla="*/ 0 w 1224"/>
                                      <a:gd name="T63" fmla="*/ 0 h 1076"/>
                                      <a:gd name="T64" fmla="*/ 0 w 1224"/>
                                      <a:gd name="T65" fmla="*/ 0 h 1076"/>
                                      <a:gd name="T66" fmla="*/ 0 w 1224"/>
                                      <a:gd name="T67" fmla="*/ 0 h 1076"/>
                                      <a:gd name="T68" fmla="*/ 0 w 1224"/>
                                      <a:gd name="T69" fmla="*/ 0 h 1076"/>
                                      <a:gd name="T70" fmla="*/ 0 w 1224"/>
                                      <a:gd name="T71" fmla="*/ 0 h 1076"/>
                                      <a:gd name="T72" fmla="*/ 0 w 1224"/>
                                      <a:gd name="T73" fmla="*/ 0 h 1076"/>
                                      <a:gd name="T74" fmla="*/ 0 w 1224"/>
                                      <a:gd name="T75" fmla="*/ 0 h 1076"/>
                                      <a:gd name="T76" fmla="*/ 0 w 1224"/>
                                      <a:gd name="T77" fmla="*/ 0 h 1076"/>
                                      <a:gd name="T78" fmla="*/ 0 w 1224"/>
                                      <a:gd name="T79" fmla="*/ 0 h 1076"/>
                                      <a:gd name="T80" fmla="*/ 0 w 1224"/>
                                      <a:gd name="T81" fmla="*/ 0 h 1076"/>
                                      <a:gd name="T82" fmla="*/ 0 w 1224"/>
                                      <a:gd name="T83" fmla="*/ 0 h 1076"/>
                                      <a:gd name="T84" fmla="*/ 0 w 1224"/>
                                      <a:gd name="T85" fmla="*/ 0 h 1076"/>
                                      <a:gd name="T86" fmla="*/ 0 w 1224"/>
                                      <a:gd name="T87" fmla="*/ 0 h 1076"/>
                                      <a:gd name="T88" fmla="*/ 0 w 1224"/>
                                      <a:gd name="T89" fmla="*/ 0 h 1076"/>
                                      <a:gd name="T90" fmla="*/ 0 w 1224"/>
                                      <a:gd name="T91" fmla="*/ 0 h 1076"/>
                                      <a:gd name="T92" fmla="*/ 0 w 1224"/>
                                      <a:gd name="T93" fmla="*/ 0 h 1076"/>
                                      <a:gd name="T94" fmla="*/ 0 w 1224"/>
                                      <a:gd name="T95" fmla="*/ 0 h 1076"/>
                                      <a:gd name="T96" fmla="*/ 0 w 1224"/>
                                      <a:gd name="T97" fmla="*/ 0 h 1076"/>
                                      <a:gd name="T98" fmla="*/ 0 w 1224"/>
                                      <a:gd name="T99" fmla="*/ 0 h 1076"/>
                                      <a:gd name="T100" fmla="*/ 0 w 1224"/>
                                      <a:gd name="T101" fmla="*/ 0 h 1076"/>
                                      <a:gd name="T102" fmla="*/ 0 w 1224"/>
                                      <a:gd name="T103" fmla="*/ 0 h 1076"/>
                                      <a:gd name="T104" fmla="*/ 0 w 1224"/>
                                      <a:gd name="T105" fmla="*/ 0 h 1076"/>
                                      <a:gd name="T106" fmla="*/ 0 w 1224"/>
                                      <a:gd name="T107" fmla="*/ 0 h 1076"/>
                                      <a:gd name="T108" fmla="*/ 0 w 1224"/>
                                      <a:gd name="T109" fmla="*/ 0 h 1076"/>
                                      <a:gd name="T110" fmla="*/ 0 w 1224"/>
                                      <a:gd name="T111" fmla="*/ 0 h 1076"/>
                                      <a:gd name="T112" fmla="*/ 0 w 1224"/>
                                      <a:gd name="T113" fmla="*/ 0 h 1076"/>
                                      <a:gd name="T114" fmla="*/ 0 w 1224"/>
                                      <a:gd name="T115" fmla="*/ 0 h 107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224"/>
                                      <a:gd name="T175" fmla="*/ 0 h 1076"/>
                                      <a:gd name="T176" fmla="*/ 1224 w 1224"/>
                                      <a:gd name="T177" fmla="*/ 1076 h 107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224" h="1076">
                                        <a:moveTo>
                                          <a:pt x="95" y="86"/>
                                        </a:moveTo>
                                        <a:lnTo>
                                          <a:pt x="127" y="60"/>
                                        </a:lnTo>
                                        <a:lnTo>
                                          <a:pt x="158" y="37"/>
                                        </a:lnTo>
                                        <a:lnTo>
                                          <a:pt x="193" y="18"/>
                                        </a:lnTo>
                                        <a:lnTo>
                                          <a:pt x="234" y="6"/>
                                        </a:lnTo>
                                        <a:lnTo>
                                          <a:pt x="269" y="2"/>
                                        </a:lnTo>
                                        <a:lnTo>
                                          <a:pt x="309" y="0"/>
                                        </a:lnTo>
                                        <a:lnTo>
                                          <a:pt x="367" y="5"/>
                                        </a:lnTo>
                                        <a:lnTo>
                                          <a:pt x="424" y="17"/>
                                        </a:lnTo>
                                        <a:lnTo>
                                          <a:pt x="460" y="42"/>
                                        </a:lnTo>
                                        <a:lnTo>
                                          <a:pt x="488" y="77"/>
                                        </a:lnTo>
                                        <a:lnTo>
                                          <a:pt x="512" y="119"/>
                                        </a:lnTo>
                                        <a:lnTo>
                                          <a:pt x="537" y="159"/>
                                        </a:lnTo>
                                        <a:lnTo>
                                          <a:pt x="567" y="193"/>
                                        </a:lnTo>
                                        <a:lnTo>
                                          <a:pt x="593" y="220"/>
                                        </a:lnTo>
                                        <a:lnTo>
                                          <a:pt x="628" y="260"/>
                                        </a:lnTo>
                                        <a:lnTo>
                                          <a:pt x="642" y="297"/>
                                        </a:lnTo>
                                        <a:lnTo>
                                          <a:pt x="646" y="326"/>
                                        </a:lnTo>
                                        <a:lnTo>
                                          <a:pt x="642" y="342"/>
                                        </a:lnTo>
                                        <a:lnTo>
                                          <a:pt x="633" y="370"/>
                                        </a:lnTo>
                                        <a:lnTo>
                                          <a:pt x="618" y="396"/>
                                        </a:lnTo>
                                        <a:lnTo>
                                          <a:pt x="596" y="424"/>
                                        </a:lnTo>
                                        <a:lnTo>
                                          <a:pt x="570" y="461"/>
                                        </a:lnTo>
                                        <a:lnTo>
                                          <a:pt x="546" y="489"/>
                                        </a:lnTo>
                                        <a:lnTo>
                                          <a:pt x="527" y="520"/>
                                        </a:lnTo>
                                        <a:lnTo>
                                          <a:pt x="519" y="538"/>
                                        </a:lnTo>
                                        <a:lnTo>
                                          <a:pt x="518" y="550"/>
                                        </a:lnTo>
                                        <a:lnTo>
                                          <a:pt x="523" y="559"/>
                                        </a:lnTo>
                                        <a:lnTo>
                                          <a:pt x="533" y="563"/>
                                        </a:lnTo>
                                        <a:lnTo>
                                          <a:pt x="542" y="561"/>
                                        </a:lnTo>
                                        <a:lnTo>
                                          <a:pt x="552" y="552"/>
                                        </a:lnTo>
                                        <a:lnTo>
                                          <a:pt x="565" y="532"/>
                                        </a:lnTo>
                                        <a:lnTo>
                                          <a:pt x="585" y="502"/>
                                        </a:lnTo>
                                        <a:lnTo>
                                          <a:pt x="609" y="470"/>
                                        </a:lnTo>
                                        <a:lnTo>
                                          <a:pt x="631" y="442"/>
                                        </a:lnTo>
                                        <a:lnTo>
                                          <a:pt x="653" y="417"/>
                                        </a:lnTo>
                                        <a:lnTo>
                                          <a:pt x="676" y="395"/>
                                        </a:lnTo>
                                        <a:lnTo>
                                          <a:pt x="687" y="388"/>
                                        </a:lnTo>
                                        <a:lnTo>
                                          <a:pt x="701" y="386"/>
                                        </a:lnTo>
                                        <a:lnTo>
                                          <a:pt x="714" y="390"/>
                                        </a:lnTo>
                                        <a:lnTo>
                                          <a:pt x="722" y="395"/>
                                        </a:lnTo>
                                        <a:lnTo>
                                          <a:pt x="737" y="421"/>
                                        </a:lnTo>
                                        <a:lnTo>
                                          <a:pt x="758" y="467"/>
                                        </a:lnTo>
                                        <a:lnTo>
                                          <a:pt x="781" y="520"/>
                                        </a:lnTo>
                                        <a:lnTo>
                                          <a:pt x="803" y="571"/>
                                        </a:lnTo>
                                        <a:lnTo>
                                          <a:pt x="825" y="614"/>
                                        </a:lnTo>
                                        <a:lnTo>
                                          <a:pt x="863" y="674"/>
                                        </a:lnTo>
                                        <a:lnTo>
                                          <a:pt x="902" y="734"/>
                                        </a:lnTo>
                                        <a:lnTo>
                                          <a:pt x="944" y="793"/>
                                        </a:lnTo>
                                        <a:lnTo>
                                          <a:pt x="983" y="839"/>
                                        </a:lnTo>
                                        <a:lnTo>
                                          <a:pt x="1027" y="874"/>
                                        </a:lnTo>
                                        <a:lnTo>
                                          <a:pt x="1069" y="910"/>
                                        </a:lnTo>
                                        <a:lnTo>
                                          <a:pt x="1108" y="941"/>
                                        </a:lnTo>
                                        <a:lnTo>
                                          <a:pt x="1150" y="972"/>
                                        </a:lnTo>
                                        <a:lnTo>
                                          <a:pt x="1202" y="1009"/>
                                        </a:lnTo>
                                        <a:lnTo>
                                          <a:pt x="1213" y="1021"/>
                                        </a:lnTo>
                                        <a:lnTo>
                                          <a:pt x="1223" y="1035"/>
                                        </a:lnTo>
                                        <a:lnTo>
                                          <a:pt x="1224" y="1045"/>
                                        </a:lnTo>
                                        <a:lnTo>
                                          <a:pt x="1219" y="1059"/>
                                        </a:lnTo>
                                        <a:lnTo>
                                          <a:pt x="1209" y="1067"/>
                                        </a:lnTo>
                                        <a:lnTo>
                                          <a:pt x="1194" y="1072"/>
                                        </a:lnTo>
                                        <a:lnTo>
                                          <a:pt x="1162" y="1075"/>
                                        </a:lnTo>
                                        <a:lnTo>
                                          <a:pt x="1125" y="1076"/>
                                        </a:lnTo>
                                        <a:lnTo>
                                          <a:pt x="1062" y="1071"/>
                                        </a:lnTo>
                                        <a:lnTo>
                                          <a:pt x="1003" y="1063"/>
                                        </a:lnTo>
                                        <a:lnTo>
                                          <a:pt x="951" y="1056"/>
                                        </a:lnTo>
                                        <a:lnTo>
                                          <a:pt x="888" y="1044"/>
                                        </a:lnTo>
                                        <a:lnTo>
                                          <a:pt x="826" y="1026"/>
                                        </a:lnTo>
                                        <a:lnTo>
                                          <a:pt x="778" y="1006"/>
                                        </a:lnTo>
                                        <a:lnTo>
                                          <a:pt x="735" y="981"/>
                                        </a:lnTo>
                                        <a:lnTo>
                                          <a:pt x="670" y="954"/>
                                        </a:lnTo>
                                        <a:lnTo>
                                          <a:pt x="603" y="921"/>
                                        </a:lnTo>
                                        <a:lnTo>
                                          <a:pt x="542" y="890"/>
                                        </a:lnTo>
                                        <a:lnTo>
                                          <a:pt x="496" y="856"/>
                                        </a:lnTo>
                                        <a:lnTo>
                                          <a:pt x="453" y="826"/>
                                        </a:lnTo>
                                        <a:lnTo>
                                          <a:pt x="413" y="796"/>
                                        </a:lnTo>
                                        <a:lnTo>
                                          <a:pt x="373" y="753"/>
                                        </a:lnTo>
                                        <a:lnTo>
                                          <a:pt x="340" y="720"/>
                                        </a:lnTo>
                                        <a:lnTo>
                                          <a:pt x="311" y="689"/>
                                        </a:lnTo>
                                        <a:lnTo>
                                          <a:pt x="306" y="675"/>
                                        </a:lnTo>
                                        <a:lnTo>
                                          <a:pt x="306" y="658"/>
                                        </a:lnTo>
                                        <a:lnTo>
                                          <a:pt x="317" y="641"/>
                                        </a:lnTo>
                                        <a:lnTo>
                                          <a:pt x="335" y="629"/>
                                        </a:lnTo>
                                        <a:lnTo>
                                          <a:pt x="358" y="620"/>
                                        </a:lnTo>
                                        <a:lnTo>
                                          <a:pt x="387" y="616"/>
                                        </a:lnTo>
                                        <a:lnTo>
                                          <a:pt x="421" y="621"/>
                                        </a:lnTo>
                                        <a:lnTo>
                                          <a:pt x="453" y="631"/>
                                        </a:lnTo>
                                        <a:lnTo>
                                          <a:pt x="467" y="635"/>
                                        </a:lnTo>
                                        <a:lnTo>
                                          <a:pt x="478" y="637"/>
                                        </a:lnTo>
                                        <a:lnTo>
                                          <a:pt x="485" y="634"/>
                                        </a:lnTo>
                                        <a:lnTo>
                                          <a:pt x="490" y="626"/>
                                        </a:lnTo>
                                        <a:lnTo>
                                          <a:pt x="488" y="616"/>
                                        </a:lnTo>
                                        <a:lnTo>
                                          <a:pt x="481" y="606"/>
                                        </a:lnTo>
                                        <a:lnTo>
                                          <a:pt x="454" y="593"/>
                                        </a:lnTo>
                                        <a:lnTo>
                                          <a:pt x="425" y="586"/>
                                        </a:lnTo>
                                        <a:lnTo>
                                          <a:pt x="395" y="583"/>
                                        </a:lnTo>
                                        <a:lnTo>
                                          <a:pt x="365" y="589"/>
                                        </a:lnTo>
                                        <a:lnTo>
                                          <a:pt x="327" y="599"/>
                                        </a:lnTo>
                                        <a:lnTo>
                                          <a:pt x="283" y="613"/>
                                        </a:lnTo>
                                        <a:lnTo>
                                          <a:pt x="249" y="623"/>
                                        </a:lnTo>
                                        <a:lnTo>
                                          <a:pt x="222" y="628"/>
                                        </a:lnTo>
                                        <a:lnTo>
                                          <a:pt x="196" y="624"/>
                                        </a:lnTo>
                                        <a:lnTo>
                                          <a:pt x="170" y="616"/>
                                        </a:lnTo>
                                        <a:lnTo>
                                          <a:pt x="142" y="602"/>
                                        </a:lnTo>
                                        <a:lnTo>
                                          <a:pt x="122" y="584"/>
                                        </a:lnTo>
                                        <a:lnTo>
                                          <a:pt x="100" y="561"/>
                                        </a:lnTo>
                                        <a:lnTo>
                                          <a:pt x="72" y="525"/>
                                        </a:lnTo>
                                        <a:lnTo>
                                          <a:pt x="41" y="477"/>
                                        </a:lnTo>
                                        <a:lnTo>
                                          <a:pt x="18" y="431"/>
                                        </a:lnTo>
                                        <a:lnTo>
                                          <a:pt x="3" y="387"/>
                                        </a:lnTo>
                                        <a:lnTo>
                                          <a:pt x="0" y="356"/>
                                        </a:lnTo>
                                        <a:lnTo>
                                          <a:pt x="4" y="327"/>
                                        </a:lnTo>
                                        <a:lnTo>
                                          <a:pt x="13" y="269"/>
                                        </a:lnTo>
                                        <a:lnTo>
                                          <a:pt x="23" y="205"/>
                                        </a:lnTo>
                                        <a:lnTo>
                                          <a:pt x="44" y="153"/>
                                        </a:lnTo>
                                        <a:lnTo>
                                          <a:pt x="69" y="116"/>
                                        </a:lnTo>
                                        <a:lnTo>
                                          <a:pt x="95" y="86"/>
                                        </a:lnTo>
                                        <a:close/>
                                      </a:path>
                                    </a:pathLst>
                                  </a:custGeom>
                                  <a:solidFill>
                                    <a:srgbClr val="FF8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40258" name="Group 74">
                                    <a:extLst>
                                      <a:ext uri="{FF2B5EF4-FFF2-40B4-BE49-F238E27FC236}">
                                        <a16:creationId xmlns:a16="http://schemas.microsoft.com/office/drawing/2014/main" id="{B5179E84-7026-4B5B-8F2F-EA17F3949B9B}"/>
                                      </a:ext>
                                    </a:extLst>
                                  </p:cNvPr>
                                  <p:cNvGrpSpPr>
                                    <a:grpSpLocks/>
                                  </p:cNvGrpSpPr>
                                  <p:nvPr/>
                                </p:nvGrpSpPr>
                                <p:grpSpPr bwMode="auto">
                                  <a:xfrm>
                                    <a:off x="2045" y="1723"/>
                                    <a:ext cx="244" cy="215"/>
                                    <a:chOff x="2045" y="1723"/>
                                    <a:chExt cx="244" cy="215"/>
                                  </a:xfrm>
                                </p:grpSpPr>
                                <p:sp>
                                  <p:nvSpPr>
                                    <p:cNvPr id="40259" name="Freeform 75">
                                      <a:extLst>
                                        <a:ext uri="{FF2B5EF4-FFF2-40B4-BE49-F238E27FC236}">
                                          <a16:creationId xmlns:a16="http://schemas.microsoft.com/office/drawing/2014/main" id="{B70903CE-4224-4DF6-9D4F-E248AB577F2E}"/>
                                        </a:ext>
                                      </a:extLst>
                                    </p:cNvPr>
                                    <p:cNvSpPr>
                                      <a:spLocks/>
                                    </p:cNvSpPr>
                                    <p:nvPr/>
                                  </p:nvSpPr>
                                  <p:spPr bwMode="auto">
                                    <a:xfrm>
                                      <a:off x="2105" y="1800"/>
                                      <a:ext cx="184" cy="138"/>
                                    </a:xfrm>
                                    <a:custGeom>
                                      <a:avLst/>
                                      <a:gdLst>
                                        <a:gd name="T0" fmla="*/ 0 w 919"/>
                                        <a:gd name="T1" fmla="*/ 0 h 689"/>
                                        <a:gd name="T2" fmla="*/ 0 w 919"/>
                                        <a:gd name="T3" fmla="*/ 0 h 689"/>
                                        <a:gd name="T4" fmla="*/ 0 w 919"/>
                                        <a:gd name="T5" fmla="*/ 0 h 689"/>
                                        <a:gd name="T6" fmla="*/ 0 w 919"/>
                                        <a:gd name="T7" fmla="*/ 0 h 689"/>
                                        <a:gd name="T8" fmla="*/ 0 w 919"/>
                                        <a:gd name="T9" fmla="*/ 0 h 689"/>
                                        <a:gd name="T10" fmla="*/ 0 w 919"/>
                                        <a:gd name="T11" fmla="*/ 0 h 689"/>
                                        <a:gd name="T12" fmla="*/ 0 w 919"/>
                                        <a:gd name="T13" fmla="*/ 0 h 689"/>
                                        <a:gd name="T14" fmla="*/ 0 w 919"/>
                                        <a:gd name="T15" fmla="*/ 0 h 689"/>
                                        <a:gd name="T16" fmla="*/ 0 w 919"/>
                                        <a:gd name="T17" fmla="*/ 0 h 689"/>
                                        <a:gd name="T18" fmla="*/ 0 w 919"/>
                                        <a:gd name="T19" fmla="*/ 0 h 689"/>
                                        <a:gd name="T20" fmla="*/ 0 w 919"/>
                                        <a:gd name="T21" fmla="*/ 0 h 689"/>
                                        <a:gd name="T22" fmla="*/ 0 w 919"/>
                                        <a:gd name="T23" fmla="*/ 0 h 689"/>
                                        <a:gd name="T24" fmla="*/ 0 w 919"/>
                                        <a:gd name="T25" fmla="*/ 0 h 689"/>
                                        <a:gd name="T26" fmla="*/ 0 w 919"/>
                                        <a:gd name="T27" fmla="*/ 0 h 689"/>
                                        <a:gd name="T28" fmla="*/ 0 w 919"/>
                                        <a:gd name="T29" fmla="*/ 0 h 689"/>
                                        <a:gd name="T30" fmla="*/ 0 w 919"/>
                                        <a:gd name="T31" fmla="*/ 0 h 689"/>
                                        <a:gd name="T32" fmla="*/ 0 w 919"/>
                                        <a:gd name="T33" fmla="*/ 0 h 689"/>
                                        <a:gd name="T34" fmla="*/ 0 w 919"/>
                                        <a:gd name="T35" fmla="*/ 0 h 689"/>
                                        <a:gd name="T36" fmla="*/ 0 w 919"/>
                                        <a:gd name="T37" fmla="*/ 0 h 689"/>
                                        <a:gd name="T38" fmla="*/ 0 w 919"/>
                                        <a:gd name="T39" fmla="*/ 0 h 689"/>
                                        <a:gd name="T40" fmla="*/ 0 w 919"/>
                                        <a:gd name="T41" fmla="*/ 0 h 689"/>
                                        <a:gd name="T42" fmla="*/ 0 w 919"/>
                                        <a:gd name="T43" fmla="*/ 0 h 689"/>
                                        <a:gd name="T44" fmla="*/ 0 w 919"/>
                                        <a:gd name="T45" fmla="*/ 0 h 689"/>
                                        <a:gd name="T46" fmla="*/ 0 w 919"/>
                                        <a:gd name="T47" fmla="*/ 0 h 689"/>
                                        <a:gd name="T48" fmla="*/ 0 w 919"/>
                                        <a:gd name="T49" fmla="*/ 0 h 689"/>
                                        <a:gd name="T50" fmla="*/ 0 w 919"/>
                                        <a:gd name="T51" fmla="*/ 0 h 689"/>
                                        <a:gd name="T52" fmla="*/ 0 w 919"/>
                                        <a:gd name="T53" fmla="*/ 0 h 689"/>
                                        <a:gd name="T54" fmla="*/ 0 w 919"/>
                                        <a:gd name="T55" fmla="*/ 0 h 689"/>
                                        <a:gd name="T56" fmla="*/ 0 w 919"/>
                                        <a:gd name="T57" fmla="*/ 0 h 689"/>
                                        <a:gd name="T58" fmla="*/ 0 w 919"/>
                                        <a:gd name="T59" fmla="*/ 0 h 689"/>
                                        <a:gd name="T60" fmla="*/ 0 w 919"/>
                                        <a:gd name="T61" fmla="*/ 0 h 689"/>
                                        <a:gd name="T62" fmla="*/ 0 w 919"/>
                                        <a:gd name="T63" fmla="*/ 0 h 689"/>
                                        <a:gd name="T64" fmla="*/ 0 w 919"/>
                                        <a:gd name="T65" fmla="*/ 0 h 689"/>
                                        <a:gd name="T66" fmla="*/ 0 w 919"/>
                                        <a:gd name="T67" fmla="*/ 0 h 689"/>
                                        <a:gd name="T68" fmla="*/ 0 w 919"/>
                                        <a:gd name="T69" fmla="*/ 0 h 689"/>
                                        <a:gd name="T70" fmla="*/ 0 w 919"/>
                                        <a:gd name="T71" fmla="*/ 0 h 689"/>
                                        <a:gd name="T72" fmla="*/ 0 w 919"/>
                                        <a:gd name="T73" fmla="*/ 0 h 689"/>
                                        <a:gd name="T74" fmla="*/ 0 w 919"/>
                                        <a:gd name="T75" fmla="*/ 0 h 689"/>
                                        <a:gd name="T76" fmla="*/ 0 w 919"/>
                                        <a:gd name="T77" fmla="*/ 0 h 689"/>
                                        <a:gd name="T78" fmla="*/ 0 w 919"/>
                                        <a:gd name="T79" fmla="*/ 0 h 689"/>
                                        <a:gd name="T80" fmla="*/ 0 w 919"/>
                                        <a:gd name="T81" fmla="*/ 0 h 689"/>
                                        <a:gd name="T82" fmla="*/ 0 w 919"/>
                                        <a:gd name="T83" fmla="*/ 0 h 689"/>
                                        <a:gd name="T84" fmla="*/ 0 w 919"/>
                                        <a:gd name="T85" fmla="*/ 0 h 689"/>
                                        <a:gd name="T86" fmla="*/ 0 w 919"/>
                                        <a:gd name="T87" fmla="*/ 0 h 689"/>
                                        <a:gd name="T88" fmla="*/ 0 w 919"/>
                                        <a:gd name="T89" fmla="*/ 0 h 689"/>
                                        <a:gd name="T90" fmla="*/ 0 w 919"/>
                                        <a:gd name="T91" fmla="*/ 0 h 689"/>
                                        <a:gd name="T92" fmla="*/ 0 w 919"/>
                                        <a:gd name="T93" fmla="*/ 0 h 689"/>
                                        <a:gd name="T94" fmla="*/ 0 w 919"/>
                                        <a:gd name="T95" fmla="*/ 0 h 689"/>
                                        <a:gd name="T96" fmla="*/ 0 w 919"/>
                                        <a:gd name="T97" fmla="*/ 0 h 689"/>
                                        <a:gd name="T98" fmla="*/ 0 w 919"/>
                                        <a:gd name="T99" fmla="*/ 0 h 689"/>
                                        <a:gd name="T100" fmla="*/ 0 w 919"/>
                                        <a:gd name="T101" fmla="*/ 0 h 689"/>
                                        <a:gd name="T102" fmla="*/ 0 w 919"/>
                                        <a:gd name="T103" fmla="*/ 0 h 689"/>
                                        <a:gd name="T104" fmla="*/ 0 w 919"/>
                                        <a:gd name="T105" fmla="*/ 0 h 689"/>
                                        <a:gd name="T106" fmla="*/ 0 w 919"/>
                                        <a:gd name="T107" fmla="*/ 0 h 689"/>
                                        <a:gd name="T108" fmla="*/ 0 w 919"/>
                                        <a:gd name="T109" fmla="*/ 0 h 689"/>
                                        <a:gd name="T110" fmla="*/ 0 w 919"/>
                                        <a:gd name="T111" fmla="*/ 0 h 689"/>
                                        <a:gd name="T112" fmla="*/ 0 w 919"/>
                                        <a:gd name="T113" fmla="*/ 0 h 689"/>
                                        <a:gd name="T114" fmla="*/ 0 w 919"/>
                                        <a:gd name="T115" fmla="*/ 0 h 689"/>
                                        <a:gd name="T116" fmla="*/ 0 w 919"/>
                                        <a:gd name="T117" fmla="*/ 0 h 689"/>
                                        <a:gd name="T118" fmla="*/ 0 w 919"/>
                                        <a:gd name="T119" fmla="*/ 0 h 689"/>
                                        <a:gd name="T120" fmla="*/ 0 w 919"/>
                                        <a:gd name="T121" fmla="*/ 0 h 689"/>
                                        <a:gd name="T122" fmla="*/ 0 w 919"/>
                                        <a:gd name="T123" fmla="*/ 0 h 689"/>
                                        <a:gd name="T124" fmla="*/ 0 w 919"/>
                                        <a:gd name="T125" fmla="*/ 0 h 68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919"/>
                                        <a:gd name="T190" fmla="*/ 0 h 689"/>
                                        <a:gd name="T191" fmla="*/ 919 w 919"/>
                                        <a:gd name="T192" fmla="*/ 689 h 68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919" h="689">
                                          <a:moveTo>
                                            <a:pt x="304" y="84"/>
                                          </a:moveTo>
                                          <a:lnTo>
                                            <a:pt x="326" y="56"/>
                                          </a:lnTo>
                                          <a:lnTo>
                                            <a:pt x="348" y="31"/>
                                          </a:lnTo>
                                          <a:lnTo>
                                            <a:pt x="371" y="9"/>
                                          </a:lnTo>
                                          <a:lnTo>
                                            <a:pt x="382" y="2"/>
                                          </a:lnTo>
                                          <a:lnTo>
                                            <a:pt x="396" y="0"/>
                                          </a:lnTo>
                                          <a:lnTo>
                                            <a:pt x="409" y="4"/>
                                          </a:lnTo>
                                          <a:lnTo>
                                            <a:pt x="417" y="9"/>
                                          </a:lnTo>
                                          <a:lnTo>
                                            <a:pt x="432" y="35"/>
                                          </a:lnTo>
                                          <a:lnTo>
                                            <a:pt x="453" y="81"/>
                                          </a:lnTo>
                                          <a:lnTo>
                                            <a:pt x="476" y="134"/>
                                          </a:lnTo>
                                          <a:lnTo>
                                            <a:pt x="498" y="184"/>
                                          </a:lnTo>
                                          <a:lnTo>
                                            <a:pt x="519" y="227"/>
                                          </a:lnTo>
                                          <a:lnTo>
                                            <a:pt x="558" y="287"/>
                                          </a:lnTo>
                                          <a:lnTo>
                                            <a:pt x="597" y="347"/>
                                          </a:lnTo>
                                          <a:lnTo>
                                            <a:pt x="640" y="406"/>
                                          </a:lnTo>
                                          <a:lnTo>
                                            <a:pt x="679" y="453"/>
                                          </a:lnTo>
                                          <a:lnTo>
                                            <a:pt x="722" y="488"/>
                                          </a:lnTo>
                                          <a:lnTo>
                                            <a:pt x="764" y="523"/>
                                          </a:lnTo>
                                          <a:lnTo>
                                            <a:pt x="803" y="554"/>
                                          </a:lnTo>
                                          <a:lnTo>
                                            <a:pt x="845" y="585"/>
                                          </a:lnTo>
                                          <a:lnTo>
                                            <a:pt x="897" y="622"/>
                                          </a:lnTo>
                                          <a:lnTo>
                                            <a:pt x="908" y="634"/>
                                          </a:lnTo>
                                          <a:lnTo>
                                            <a:pt x="918" y="648"/>
                                          </a:lnTo>
                                          <a:lnTo>
                                            <a:pt x="919" y="658"/>
                                          </a:lnTo>
                                          <a:lnTo>
                                            <a:pt x="914" y="672"/>
                                          </a:lnTo>
                                          <a:lnTo>
                                            <a:pt x="904" y="680"/>
                                          </a:lnTo>
                                          <a:lnTo>
                                            <a:pt x="889" y="685"/>
                                          </a:lnTo>
                                          <a:lnTo>
                                            <a:pt x="857" y="688"/>
                                          </a:lnTo>
                                          <a:lnTo>
                                            <a:pt x="820" y="689"/>
                                          </a:lnTo>
                                          <a:lnTo>
                                            <a:pt x="757" y="684"/>
                                          </a:lnTo>
                                          <a:lnTo>
                                            <a:pt x="698" y="676"/>
                                          </a:lnTo>
                                          <a:lnTo>
                                            <a:pt x="647" y="669"/>
                                          </a:lnTo>
                                          <a:lnTo>
                                            <a:pt x="583" y="657"/>
                                          </a:lnTo>
                                          <a:lnTo>
                                            <a:pt x="521" y="639"/>
                                          </a:lnTo>
                                          <a:lnTo>
                                            <a:pt x="473" y="619"/>
                                          </a:lnTo>
                                          <a:lnTo>
                                            <a:pt x="429" y="594"/>
                                          </a:lnTo>
                                          <a:lnTo>
                                            <a:pt x="365" y="567"/>
                                          </a:lnTo>
                                          <a:lnTo>
                                            <a:pt x="298" y="534"/>
                                          </a:lnTo>
                                          <a:lnTo>
                                            <a:pt x="237" y="504"/>
                                          </a:lnTo>
                                          <a:lnTo>
                                            <a:pt x="192" y="470"/>
                                          </a:lnTo>
                                          <a:lnTo>
                                            <a:pt x="149" y="440"/>
                                          </a:lnTo>
                                          <a:lnTo>
                                            <a:pt x="109" y="409"/>
                                          </a:lnTo>
                                          <a:lnTo>
                                            <a:pt x="69" y="366"/>
                                          </a:lnTo>
                                          <a:lnTo>
                                            <a:pt x="36" y="333"/>
                                          </a:lnTo>
                                          <a:lnTo>
                                            <a:pt x="7" y="302"/>
                                          </a:lnTo>
                                          <a:lnTo>
                                            <a:pt x="0" y="288"/>
                                          </a:lnTo>
                                          <a:lnTo>
                                            <a:pt x="3" y="271"/>
                                          </a:lnTo>
                                          <a:lnTo>
                                            <a:pt x="13" y="254"/>
                                          </a:lnTo>
                                          <a:lnTo>
                                            <a:pt x="31" y="242"/>
                                          </a:lnTo>
                                          <a:lnTo>
                                            <a:pt x="54" y="233"/>
                                          </a:lnTo>
                                          <a:lnTo>
                                            <a:pt x="83" y="229"/>
                                          </a:lnTo>
                                          <a:lnTo>
                                            <a:pt x="110" y="231"/>
                                          </a:lnTo>
                                          <a:lnTo>
                                            <a:pt x="131" y="236"/>
                                          </a:lnTo>
                                          <a:lnTo>
                                            <a:pt x="156" y="245"/>
                                          </a:lnTo>
                                          <a:lnTo>
                                            <a:pt x="170" y="249"/>
                                          </a:lnTo>
                                          <a:lnTo>
                                            <a:pt x="148" y="249"/>
                                          </a:lnTo>
                                          <a:lnTo>
                                            <a:pt x="126" y="247"/>
                                          </a:lnTo>
                                          <a:lnTo>
                                            <a:pt x="107" y="248"/>
                                          </a:lnTo>
                                          <a:lnTo>
                                            <a:pt x="89" y="251"/>
                                          </a:lnTo>
                                          <a:lnTo>
                                            <a:pt x="73" y="257"/>
                                          </a:lnTo>
                                          <a:lnTo>
                                            <a:pt x="57" y="265"/>
                                          </a:lnTo>
                                          <a:lnTo>
                                            <a:pt x="46" y="277"/>
                                          </a:lnTo>
                                          <a:lnTo>
                                            <a:pt x="40" y="288"/>
                                          </a:lnTo>
                                          <a:lnTo>
                                            <a:pt x="41" y="294"/>
                                          </a:lnTo>
                                          <a:lnTo>
                                            <a:pt x="46" y="302"/>
                                          </a:lnTo>
                                          <a:lnTo>
                                            <a:pt x="56" y="315"/>
                                          </a:lnTo>
                                          <a:lnTo>
                                            <a:pt x="75" y="339"/>
                                          </a:lnTo>
                                          <a:lnTo>
                                            <a:pt x="99" y="368"/>
                                          </a:lnTo>
                                          <a:lnTo>
                                            <a:pt x="128" y="391"/>
                                          </a:lnTo>
                                          <a:lnTo>
                                            <a:pt x="159" y="420"/>
                                          </a:lnTo>
                                          <a:lnTo>
                                            <a:pt x="193" y="445"/>
                                          </a:lnTo>
                                          <a:lnTo>
                                            <a:pt x="219" y="462"/>
                                          </a:lnTo>
                                          <a:lnTo>
                                            <a:pt x="241" y="477"/>
                                          </a:lnTo>
                                          <a:lnTo>
                                            <a:pt x="270" y="493"/>
                                          </a:lnTo>
                                          <a:lnTo>
                                            <a:pt x="292" y="507"/>
                                          </a:lnTo>
                                          <a:lnTo>
                                            <a:pt x="315" y="516"/>
                                          </a:lnTo>
                                          <a:lnTo>
                                            <a:pt x="334" y="520"/>
                                          </a:lnTo>
                                          <a:lnTo>
                                            <a:pt x="355" y="526"/>
                                          </a:lnTo>
                                          <a:lnTo>
                                            <a:pt x="376" y="537"/>
                                          </a:lnTo>
                                          <a:lnTo>
                                            <a:pt x="411" y="554"/>
                                          </a:lnTo>
                                          <a:lnTo>
                                            <a:pt x="448" y="572"/>
                                          </a:lnTo>
                                          <a:lnTo>
                                            <a:pt x="481" y="587"/>
                                          </a:lnTo>
                                          <a:lnTo>
                                            <a:pt x="512" y="604"/>
                                          </a:lnTo>
                                          <a:lnTo>
                                            <a:pt x="543" y="620"/>
                                          </a:lnTo>
                                          <a:lnTo>
                                            <a:pt x="570" y="625"/>
                                          </a:lnTo>
                                          <a:lnTo>
                                            <a:pt x="598" y="633"/>
                                          </a:lnTo>
                                          <a:lnTo>
                                            <a:pt x="628" y="642"/>
                                          </a:lnTo>
                                          <a:lnTo>
                                            <a:pt x="657" y="645"/>
                                          </a:lnTo>
                                          <a:lnTo>
                                            <a:pt x="693" y="649"/>
                                          </a:lnTo>
                                          <a:lnTo>
                                            <a:pt x="730" y="652"/>
                                          </a:lnTo>
                                          <a:lnTo>
                                            <a:pt x="764" y="655"/>
                                          </a:lnTo>
                                          <a:lnTo>
                                            <a:pt x="777" y="653"/>
                                          </a:lnTo>
                                          <a:lnTo>
                                            <a:pt x="791" y="647"/>
                                          </a:lnTo>
                                          <a:lnTo>
                                            <a:pt x="799" y="635"/>
                                          </a:lnTo>
                                          <a:lnTo>
                                            <a:pt x="803" y="621"/>
                                          </a:lnTo>
                                          <a:lnTo>
                                            <a:pt x="801" y="609"/>
                                          </a:lnTo>
                                          <a:lnTo>
                                            <a:pt x="787" y="589"/>
                                          </a:lnTo>
                                          <a:lnTo>
                                            <a:pt x="764" y="562"/>
                                          </a:lnTo>
                                          <a:lnTo>
                                            <a:pt x="739" y="540"/>
                                          </a:lnTo>
                                          <a:lnTo>
                                            <a:pt x="716" y="520"/>
                                          </a:lnTo>
                                          <a:lnTo>
                                            <a:pt x="688" y="502"/>
                                          </a:lnTo>
                                          <a:lnTo>
                                            <a:pt x="661" y="483"/>
                                          </a:lnTo>
                                          <a:lnTo>
                                            <a:pt x="635" y="461"/>
                                          </a:lnTo>
                                          <a:lnTo>
                                            <a:pt x="616" y="437"/>
                                          </a:lnTo>
                                          <a:lnTo>
                                            <a:pt x="597" y="412"/>
                                          </a:lnTo>
                                          <a:lnTo>
                                            <a:pt x="577" y="380"/>
                                          </a:lnTo>
                                          <a:lnTo>
                                            <a:pt x="561" y="355"/>
                                          </a:lnTo>
                                          <a:lnTo>
                                            <a:pt x="545" y="330"/>
                                          </a:lnTo>
                                          <a:lnTo>
                                            <a:pt x="526" y="299"/>
                                          </a:lnTo>
                                          <a:lnTo>
                                            <a:pt x="508" y="268"/>
                                          </a:lnTo>
                                          <a:lnTo>
                                            <a:pt x="493" y="240"/>
                                          </a:lnTo>
                                          <a:lnTo>
                                            <a:pt x="478" y="211"/>
                                          </a:lnTo>
                                          <a:lnTo>
                                            <a:pt x="463" y="181"/>
                                          </a:lnTo>
                                          <a:lnTo>
                                            <a:pt x="449" y="154"/>
                                          </a:lnTo>
                                          <a:lnTo>
                                            <a:pt x="436" y="128"/>
                                          </a:lnTo>
                                          <a:lnTo>
                                            <a:pt x="426" y="99"/>
                                          </a:lnTo>
                                          <a:lnTo>
                                            <a:pt x="419" y="80"/>
                                          </a:lnTo>
                                          <a:lnTo>
                                            <a:pt x="412" y="68"/>
                                          </a:lnTo>
                                          <a:lnTo>
                                            <a:pt x="401" y="59"/>
                                          </a:lnTo>
                                          <a:lnTo>
                                            <a:pt x="389" y="55"/>
                                          </a:lnTo>
                                          <a:lnTo>
                                            <a:pt x="375" y="56"/>
                                          </a:lnTo>
                                          <a:lnTo>
                                            <a:pt x="360" y="61"/>
                                          </a:lnTo>
                                          <a:lnTo>
                                            <a:pt x="344" y="70"/>
                                          </a:lnTo>
                                          <a:lnTo>
                                            <a:pt x="325" y="77"/>
                                          </a:lnTo>
                                          <a:lnTo>
                                            <a:pt x="304" y="84"/>
                                          </a:lnTo>
                                          <a:close/>
                                        </a:path>
                                      </a:pathLst>
                                    </a:custGeom>
                                    <a:solidFill>
                                      <a:srgbClr val="FF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260" name="Freeform 76">
                                      <a:extLst>
                                        <a:ext uri="{FF2B5EF4-FFF2-40B4-BE49-F238E27FC236}">
                                          <a16:creationId xmlns:a16="http://schemas.microsoft.com/office/drawing/2014/main" id="{C8EEEB39-BDB2-4DCF-89A9-2D26C5EC853D}"/>
                                        </a:ext>
                                      </a:extLst>
                                    </p:cNvPr>
                                    <p:cNvSpPr>
                                      <a:spLocks/>
                                    </p:cNvSpPr>
                                    <p:nvPr/>
                                  </p:nvSpPr>
                                  <p:spPr bwMode="auto">
                                    <a:xfrm>
                                      <a:off x="2045" y="1723"/>
                                      <a:ext cx="129" cy="125"/>
                                    </a:xfrm>
                                    <a:custGeom>
                                      <a:avLst/>
                                      <a:gdLst>
                                        <a:gd name="T0" fmla="*/ 0 w 645"/>
                                        <a:gd name="T1" fmla="*/ 0 h 627"/>
                                        <a:gd name="T2" fmla="*/ 0 w 645"/>
                                        <a:gd name="T3" fmla="*/ 0 h 627"/>
                                        <a:gd name="T4" fmla="*/ 0 w 645"/>
                                        <a:gd name="T5" fmla="*/ 0 h 627"/>
                                        <a:gd name="T6" fmla="*/ 0 w 645"/>
                                        <a:gd name="T7" fmla="*/ 0 h 627"/>
                                        <a:gd name="T8" fmla="*/ 0 w 645"/>
                                        <a:gd name="T9" fmla="*/ 0 h 627"/>
                                        <a:gd name="T10" fmla="*/ 0 w 645"/>
                                        <a:gd name="T11" fmla="*/ 0 h 627"/>
                                        <a:gd name="T12" fmla="*/ 0 w 645"/>
                                        <a:gd name="T13" fmla="*/ 0 h 627"/>
                                        <a:gd name="T14" fmla="*/ 0 w 645"/>
                                        <a:gd name="T15" fmla="*/ 0 h 627"/>
                                        <a:gd name="T16" fmla="*/ 0 w 645"/>
                                        <a:gd name="T17" fmla="*/ 0 h 627"/>
                                        <a:gd name="T18" fmla="*/ 0 w 645"/>
                                        <a:gd name="T19" fmla="*/ 0 h 627"/>
                                        <a:gd name="T20" fmla="*/ 0 w 645"/>
                                        <a:gd name="T21" fmla="*/ 0 h 627"/>
                                        <a:gd name="T22" fmla="*/ 0 w 645"/>
                                        <a:gd name="T23" fmla="*/ 0 h 627"/>
                                        <a:gd name="T24" fmla="*/ 0 w 645"/>
                                        <a:gd name="T25" fmla="*/ 0 h 627"/>
                                        <a:gd name="T26" fmla="*/ 0 w 645"/>
                                        <a:gd name="T27" fmla="*/ 0 h 627"/>
                                        <a:gd name="T28" fmla="*/ 0 w 645"/>
                                        <a:gd name="T29" fmla="*/ 0 h 627"/>
                                        <a:gd name="T30" fmla="*/ 0 w 645"/>
                                        <a:gd name="T31" fmla="*/ 0 h 627"/>
                                        <a:gd name="T32" fmla="*/ 0 w 645"/>
                                        <a:gd name="T33" fmla="*/ 0 h 627"/>
                                        <a:gd name="T34" fmla="*/ 0 w 645"/>
                                        <a:gd name="T35" fmla="*/ 0 h 627"/>
                                        <a:gd name="T36" fmla="*/ 0 w 645"/>
                                        <a:gd name="T37" fmla="*/ 0 h 627"/>
                                        <a:gd name="T38" fmla="*/ 0 w 645"/>
                                        <a:gd name="T39" fmla="*/ 0 h 627"/>
                                        <a:gd name="T40" fmla="*/ 0 w 645"/>
                                        <a:gd name="T41" fmla="*/ 0 h 627"/>
                                        <a:gd name="T42" fmla="*/ 0 w 645"/>
                                        <a:gd name="T43" fmla="*/ 0 h 627"/>
                                        <a:gd name="T44" fmla="*/ 0 w 645"/>
                                        <a:gd name="T45" fmla="*/ 0 h 627"/>
                                        <a:gd name="T46" fmla="*/ 0 w 645"/>
                                        <a:gd name="T47" fmla="*/ 0 h 627"/>
                                        <a:gd name="T48" fmla="*/ 0 w 645"/>
                                        <a:gd name="T49" fmla="*/ 0 h 627"/>
                                        <a:gd name="T50" fmla="*/ 0 w 645"/>
                                        <a:gd name="T51" fmla="*/ 0 h 627"/>
                                        <a:gd name="T52" fmla="*/ 0 w 645"/>
                                        <a:gd name="T53" fmla="*/ 0 h 627"/>
                                        <a:gd name="T54" fmla="*/ 0 w 645"/>
                                        <a:gd name="T55" fmla="*/ 0 h 627"/>
                                        <a:gd name="T56" fmla="*/ 0 w 645"/>
                                        <a:gd name="T57" fmla="*/ 0 h 627"/>
                                        <a:gd name="T58" fmla="*/ 0 w 645"/>
                                        <a:gd name="T59" fmla="*/ 0 h 627"/>
                                        <a:gd name="T60" fmla="*/ 0 w 645"/>
                                        <a:gd name="T61" fmla="*/ 0 h 627"/>
                                        <a:gd name="T62" fmla="*/ 0 w 645"/>
                                        <a:gd name="T63" fmla="*/ 0 h 627"/>
                                        <a:gd name="T64" fmla="*/ 0 w 645"/>
                                        <a:gd name="T65" fmla="*/ 0 h 627"/>
                                        <a:gd name="T66" fmla="*/ 0 w 645"/>
                                        <a:gd name="T67" fmla="*/ 0 h 627"/>
                                        <a:gd name="T68" fmla="*/ 0 w 645"/>
                                        <a:gd name="T69" fmla="*/ 0 h 627"/>
                                        <a:gd name="T70" fmla="*/ 0 w 645"/>
                                        <a:gd name="T71" fmla="*/ 0 h 627"/>
                                        <a:gd name="T72" fmla="*/ 0 w 645"/>
                                        <a:gd name="T73" fmla="*/ 0 h 627"/>
                                        <a:gd name="T74" fmla="*/ 0 w 645"/>
                                        <a:gd name="T75" fmla="*/ 0 h 627"/>
                                        <a:gd name="T76" fmla="*/ 0 w 645"/>
                                        <a:gd name="T77" fmla="*/ 0 h 627"/>
                                        <a:gd name="T78" fmla="*/ 0 w 645"/>
                                        <a:gd name="T79" fmla="*/ 0 h 627"/>
                                        <a:gd name="T80" fmla="*/ 0 w 645"/>
                                        <a:gd name="T81" fmla="*/ 0 h 627"/>
                                        <a:gd name="T82" fmla="*/ 0 w 645"/>
                                        <a:gd name="T83" fmla="*/ 0 h 627"/>
                                        <a:gd name="T84" fmla="*/ 0 w 645"/>
                                        <a:gd name="T85" fmla="*/ 0 h 627"/>
                                        <a:gd name="T86" fmla="*/ 0 w 645"/>
                                        <a:gd name="T87" fmla="*/ 0 h 627"/>
                                        <a:gd name="T88" fmla="*/ 0 w 645"/>
                                        <a:gd name="T89" fmla="*/ 0 h 627"/>
                                        <a:gd name="T90" fmla="*/ 0 w 645"/>
                                        <a:gd name="T91" fmla="*/ 0 h 627"/>
                                        <a:gd name="T92" fmla="*/ 0 w 645"/>
                                        <a:gd name="T93" fmla="*/ 0 h 627"/>
                                        <a:gd name="T94" fmla="*/ 0 w 645"/>
                                        <a:gd name="T95" fmla="*/ 0 h 627"/>
                                        <a:gd name="T96" fmla="*/ 0 w 645"/>
                                        <a:gd name="T97" fmla="*/ 0 h 627"/>
                                        <a:gd name="T98" fmla="*/ 0 w 645"/>
                                        <a:gd name="T99" fmla="*/ 0 h 627"/>
                                        <a:gd name="T100" fmla="*/ 0 w 645"/>
                                        <a:gd name="T101" fmla="*/ 0 h 627"/>
                                        <a:gd name="T102" fmla="*/ 0 w 645"/>
                                        <a:gd name="T103" fmla="*/ 0 h 627"/>
                                        <a:gd name="T104" fmla="*/ 0 w 645"/>
                                        <a:gd name="T105" fmla="*/ 0 h 627"/>
                                        <a:gd name="T106" fmla="*/ 0 w 645"/>
                                        <a:gd name="T107" fmla="*/ 0 h 627"/>
                                        <a:gd name="T108" fmla="*/ 0 w 645"/>
                                        <a:gd name="T109" fmla="*/ 0 h 62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45"/>
                                        <a:gd name="T166" fmla="*/ 0 h 627"/>
                                        <a:gd name="T167" fmla="*/ 645 w 645"/>
                                        <a:gd name="T168" fmla="*/ 627 h 62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45" h="627">
                                          <a:moveTo>
                                            <a:pt x="95" y="86"/>
                                          </a:moveTo>
                                          <a:lnTo>
                                            <a:pt x="127" y="60"/>
                                          </a:lnTo>
                                          <a:lnTo>
                                            <a:pt x="158" y="37"/>
                                          </a:lnTo>
                                          <a:lnTo>
                                            <a:pt x="192" y="18"/>
                                          </a:lnTo>
                                          <a:lnTo>
                                            <a:pt x="233" y="6"/>
                                          </a:lnTo>
                                          <a:lnTo>
                                            <a:pt x="268" y="2"/>
                                          </a:lnTo>
                                          <a:lnTo>
                                            <a:pt x="309" y="0"/>
                                          </a:lnTo>
                                          <a:lnTo>
                                            <a:pt x="367" y="5"/>
                                          </a:lnTo>
                                          <a:lnTo>
                                            <a:pt x="424" y="17"/>
                                          </a:lnTo>
                                          <a:lnTo>
                                            <a:pt x="460" y="42"/>
                                          </a:lnTo>
                                          <a:lnTo>
                                            <a:pt x="487" y="77"/>
                                          </a:lnTo>
                                          <a:lnTo>
                                            <a:pt x="511" y="119"/>
                                          </a:lnTo>
                                          <a:lnTo>
                                            <a:pt x="536" y="158"/>
                                          </a:lnTo>
                                          <a:lnTo>
                                            <a:pt x="566" y="192"/>
                                          </a:lnTo>
                                          <a:lnTo>
                                            <a:pt x="592" y="219"/>
                                          </a:lnTo>
                                          <a:lnTo>
                                            <a:pt x="627" y="259"/>
                                          </a:lnTo>
                                          <a:lnTo>
                                            <a:pt x="641" y="297"/>
                                          </a:lnTo>
                                          <a:lnTo>
                                            <a:pt x="645" y="326"/>
                                          </a:lnTo>
                                          <a:lnTo>
                                            <a:pt x="641" y="342"/>
                                          </a:lnTo>
                                          <a:lnTo>
                                            <a:pt x="632" y="370"/>
                                          </a:lnTo>
                                          <a:lnTo>
                                            <a:pt x="617" y="396"/>
                                          </a:lnTo>
                                          <a:lnTo>
                                            <a:pt x="595" y="424"/>
                                          </a:lnTo>
                                          <a:lnTo>
                                            <a:pt x="569" y="461"/>
                                          </a:lnTo>
                                          <a:lnTo>
                                            <a:pt x="545" y="488"/>
                                          </a:lnTo>
                                          <a:lnTo>
                                            <a:pt x="559" y="462"/>
                                          </a:lnTo>
                                          <a:lnTo>
                                            <a:pt x="569" y="445"/>
                                          </a:lnTo>
                                          <a:lnTo>
                                            <a:pt x="582" y="424"/>
                                          </a:lnTo>
                                          <a:lnTo>
                                            <a:pt x="591" y="407"/>
                                          </a:lnTo>
                                          <a:lnTo>
                                            <a:pt x="604" y="381"/>
                                          </a:lnTo>
                                          <a:lnTo>
                                            <a:pt x="611" y="355"/>
                                          </a:lnTo>
                                          <a:lnTo>
                                            <a:pt x="618" y="327"/>
                                          </a:lnTo>
                                          <a:lnTo>
                                            <a:pt x="620" y="312"/>
                                          </a:lnTo>
                                          <a:lnTo>
                                            <a:pt x="616" y="297"/>
                                          </a:lnTo>
                                          <a:lnTo>
                                            <a:pt x="608" y="279"/>
                                          </a:lnTo>
                                          <a:lnTo>
                                            <a:pt x="602" y="263"/>
                                          </a:lnTo>
                                          <a:lnTo>
                                            <a:pt x="589" y="251"/>
                                          </a:lnTo>
                                          <a:lnTo>
                                            <a:pt x="574" y="238"/>
                                          </a:lnTo>
                                          <a:lnTo>
                                            <a:pt x="562" y="221"/>
                                          </a:lnTo>
                                          <a:lnTo>
                                            <a:pt x="546" y="203"/>
                                          </a:lnTo>
                                          <a:lnTo>
                                            <a:pt x="531" y="181"/>
                                          </a:lnTo>
                                          <a:lnTo>
                                            <a:pt x="515" y="159"/>
                                          </a:lnTo>
                                          <a:lnTo>
                                            <a:pt x="500" y="141"/>
                                          </a:lnTo>
                                          <a:lnTo>
                                            <a:pt x="488" y="120"/>
                                          </a:lnTo>
                                          <a:lnTo>
                                            <a:pt x="477" y="97"/>
                                          </a:lnTo>
                                          <a:lnTo>
                                            <a:pt x="468" y="81"/>
                                          </a:lnTo>
                                          <a:lnTo>
                                            <a:pt x="453" y="68"/>
                                          </a:lnTo>
                                          <a:lnTo>
                                            <a:pt x="437" y="55"/>
                                          </a:lnTo>
                                          <a:lnTo>
                                            <a:pt x="421" y="43"/>
                                          </a:lnTo>
                                          <a:lnTo>
                                            <a:pt x="403" y="35"/>
                                          </a:lnTo>
                                          <a:lnTo>
                                            <a:pt x="385" y="31"/>
                                          </a:lnTo>
                                          <a:lnTo>
                                            <a:pt x="355" y="29"/>
                                          </a:lnTo>
                                          <a:lnTo>
                                            <a:pt x="325" y="29"/>
                                          </a:lnTo>
                                          <a:lnTo>
                                            <a:pt x="302" y="30"/>
                                          </a:lnTo>
                                          <a:lnTo>
                                            <a:pt x="280" y="29"/>
                                          </a:lnTo>
                                          <a:lnTo>
                                            <a:pt x="259" y="31"/>
                                          </a:lnTo>
                                          <a:lnTo>
                                            <a:pt x="236" y="36"/>
                                          </a:lnTo>
                                          <a:lnTo>
                                            <a:pt x="215" y="41"/>
                                          </a:lnTo>
                                          <a:lnTo>
                                            <a:pt x="195" y="49"/>
                                          </a:lnTo>
                                          <a:lnTo>
                                            <a:pt x="176" y="60"/>
                                          </a:lnTo>
                                          <a:lnTo>
                                            <a:pt x="158" y="74"/>
                                          </a:lnTo>
                                          <a:lnTo>
                                            <a:pt x="138" y="87"/>
                                          </a:lnTo>
                                          <a:lnTo>
                                            <a:pt x="119" y="103"/>
                                          </a:lnTo>
                                          <a:lnTo>
                                            <a:pt x="99" y="124"/>
                                          </a:lnTo>
                                          <a:lnTo>
                                            <a:pt x="83" y="143"/>
                                          </a:lnTo>
                                          <a:lnTo>
                                            <a:pt x="72" y="160"/>
                                          </a:lnTo>
                                          <a:lnTo>
                                            <a:pt x="65" y="181"/>
                                          </a:lnTo>
                                          <a:lnTo>
                                            <a:pt x="56" y="202"/>
                                          </a:lnTo>
                                          <a:lnTo>
                                            <a:pt x="47" y="223"/>
                                          </a:lnTo>
                                          <a:lnTo>
                                            <a:pt x="37" y="247"/>
                                          </a:lnTo>
                                          <a:lnTo>
                                            <a:pt x="35" y="275"/>
                                          </a:lnTo>
                                          <a:lnTo>
                                            <a:pt x="32" y="300"/>
                                          </a:lnTo>
                                          <a:lnTo>
                                            <a:pt x="29" y="324"/>
                                          </a:lnTo>
                                          <a:lnTo>
                                            <a:pt x="29" y="340"/>
                                          </a:lnTo>
                                          <a:lnTo>
                                            <a:pt x="31" y="361"/>
                                          </a:lnTo>
                                          <a:lnTo>
                                            <a:pt x="36" y="384"/>
                                          </a:lnTo>
                                          <a:lnTo>
                                            <a:pt x="40" y="408"/>
                                          </a:lnTo>
                                          <a:lnTo>
                                            <a:pt x="51" y="436"/>
                                          </a:lnTo>
                                          <a:lnTo>
                                            <a:pt x="61" y="462"/>
                                          </a:lnTo>
                                          <a:lnTo>
                                            <a:pt x="68" y="477"/>
                                          </a:lnTo>
                                          <a:lnTo>
                                            <a:pt x="80" y="496"/>
                                          </a:lnTo>
                                          <a:lnTo>
                                            <a:pt x="95" y="519"/>
                                          </a:lnTo>
                                          <a:lnTo>
                                            <a:pt x="108" y="535"/>
                                          </a:lnTo>
                                          <a:lnTo>
                                            <a:pt x="120" y="551"/>
                                          </a:lnTo>
                                          <a:lnTo>
                                            <a:pt x="136" y="566"/>
                                          </a:lnTo>
                                          <a:lnTo>
                                            <a:pt x="155" y="581"/>
                                          </a:lnTo>
                                          <a:lnTo>
                                            <a:pt x="170" y="593"/>
                                          </a:lnTo>
                                          <a:lnTo>
                                            <a:pt x="183" y="600"/>
                                          </a:lnTo>
                                          <a:lnTo>
                                            <a:pt x="202" y="607"/>
                                          </a:lnTo>
                                          <a:lnTo>
                                            <a:pt x="218" y="611"/>
                                          </a:lnTo>
                                          <a:lnTo>
                                            <a:pt x="235" y="614"/>
                                          </a:lnTo>
                                          <a:lnTo>
                                            <a:pt x="253" y="615"/>
                                          </a:lnTo>
                                          <a:lnTo>
                                            <a:pt x="282" y="612"/>
                                          </a:lnTo>
                                          <a:lnTo>
                                            <a:pt x="248" y="622"/>
                                          </a:lnTo>
                                          <a:lnTo>
                                            <a:pt x="221" y="627"/>
                                          </a:lnTo>
                                          <a:lnTo>
                                            <a:pt x="195" y="623"/>
                                          </a:lnTo>
                                          <a:lnTo>
                                            <a:pt x="169" y="615"/>
                                          </a:lnTo>
                                          <a:lnTo>
                                            <a:pt x="142" y="601"/>
                                          </a:lnTo>
                                          <a:lnTo>
                                            <a:pt x="122" y="583"/>
                                          </a:lnTo>
                                          <a:lnTo>
                                            <a:pt x="100" y="560"/>
                                          </a:lnTo>
                                          <a:lnTo>
                                            <a:pt x="72" y="524"/>
                                          </a:lnTo>
                                          <a:lnTo>
                                            <a:pt x="41" y="476"/>
                                          </a:lnTo>
                                          <a:lnTo>
                                            <a:pt x="18" y="431"/>
                                          </a:lnTo>
                                          <a:lnTo>
                                            <a:pt x="3" y="387"/>
                                          </a:lnTo>
                                          <a:lnTo>
                                            <a:pt x="0" y="356"/>
                                          </a:lnTo>
                                          <a:lnTo>
                                            <a:pt x="4" y="327"/>
                                          </a:lnTo>
                                          <a:lnTo>
                                            <a:pt x="13" y="269"/>
                                          </a:lnTo>
                                          <a:lnTo>
                                            <a:pt x="23" y="204"/>
                                          </a:lnTo>
                                          <a:lnTo>
                                            <a:pt x="44" y="153"/>
                                          </a:lnTo>
                                          <a:lnTo>
                                            <a:pt x="69" y="116"/>
                                          </a:lnTo>
                                          <a:lnTo>
                                            <a:pt x="95" y="86"/>
                                          </a:lnTo>
                                          <a:close/>
                                        </a:path>
                                      </a:pathLst>
                                    </a:custGeom>
                                    <a:solidFill>
                                      <a:srgbClr val="FF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
                              <p:nvSpPr>
                                <p:cNvPr id="40256" name="Freeform 77">
                                  <a:extLst>
                                    <a:ext uri="{FF2B5EF4-FFF2-40B4-BE49-F238E27FC236}">
                                      <a16:creationId xmlns:a16="http://schemas.microsoft.com/office/drawing/2014/main" id="{864F9C74-ED98-409A-B3B8-6B4457CB33DA}"/>
                                    </a:ext>
                                  </a:extLst>
                                </p:cNvPr>
                                <p:cNvSpPr>
                                  <a:spLocks/>
                                </p:cNvSpPr>
                                <p:nvPr/>
                              </p:nvSpPr>
                              <p:spPr bwMode="auto">
                                <a:xfrm>
                                  <a:off x="2147" y="1838"/>
                                  <a:ext cx="90" cy="81"/>
                                </a:xfrm>
                                <a:custGeom>
                                  <a:avLst/>
                                  <a:gdLst>
                                    <a:gd name="T0" fmla="*/ 0 w 447"/>
                                    <a:gd name="T1" fmla="*/ 0 h 407"/>
                                    <a:gd name="T2" fmla="*/ 0 w 447"/>
                                    <a:gd name="T3" fmla="*/ 0 h 407"/>
                                    <a:gd name="T4" fmla="*/ 0 w 447"/>
                                    <a:gd name="T5" fmla="*/ 0 h 407"/>
                                    <a:gd name="T6" fmla="*/ 0 w 447"/>
                                    <a:gd name="T7" fmla="*/ 0 h 407"/>
                                    <a:gd name="T8" fmla="*/ 0 w 447"/>
                                    <a:gd name="T9" fmla="*/ 0 h 407"/>
                                    <a:gd name="T10" fmla="*/ 0 w 447"/>
                                    <a:gd name="T11" fmla="*/ 0 h 407"/>
                                    <a:gd name="T12" fmla="*/ 0 w 447"/>
                                    <a:gd name="T13" fmla="*/ 0 h 407"/>
                                    <a:gd name="T14" fmla="*/ 0 w 447"/>
                                    <a:gd name="T15" fmla="*/ 0 h 407"/>
                                    <a:gd name="T16" fmla="*/ 0 w 447"/>
                                    <a:gd name="T17" fmla="*/ 0 h 407"/>
                                    <a:gd name="T18" fmla="*/ 0 w 447"/>
                                    <a:gd name="T19" fmla="*/ 0 h 407"/>
                                    <a:gd name="T20" fmla="*/ 0 w 447"/>
                                    <a:gd name="T21" fmla="*/ 0 h 407"/>
                                    <a:gd name="T22" fmla="*/ 0 w 447"/>
                                    <a:gd name="T23" fmla="*/ 0 h 407"/>
                                    <a:gd name="T24" fmla="*/ 0 w 447"/>
                                    <a:gd name="T25" fmla="*/ 0 h 407"/>
                                    <a:gd name="T26" fmla="*/ 0 w 447"/>
                                    <a:gd name="T27" fmla="*/ 0 h 407"/>
                                    <a:gd name="T28" fmla="*/ 0 w 447"/>
                                    <a:gd name="T29" fmla="*/ 0 h 407"/>
                                    <a:gd name="T30" fmla="*/ 0 w 447"/>
                                    <a:gd name="T31" fmla="*/ 0 h 407"/>
                                    <a:gd name="T32" fmla="*/ 0 w 447"/>
                                    <a:gd name="T33" fmla="*/ 0 h 407"/>
                                    <a:gd name="T34" fmla="*/ 0 w 447"/>
                                    <a:gd name="T35" fmla="*/ 0 h 407"/>
                                    <a:gd name="T36" fmla="*/ 0 w 447"/>
                                    <a:gd name="T37" fmla="*/ 0 h 407"/>
                                    <a:gd name="T38" fmla="*/ 0 w 447"/>
                                    <a:gd name="T39" fmla="*/ 0 h 407"/>
                                    <a:gd name="T40" fmla="*/ 0 w 447"/>
                                    <a:gd name="T41" fmla="*/ 0 h 407"/>
                                    <a:gd name="T42" fmla="*/ 0 w 447"/>
                                    <a:gd name="T43" fmla="*/ 0 h 407"/>
                                    <a:gd name="T44" fmla="*/ 0 w 447"/>
                                    <a:gd name="T45" fmla="*/ 0 h 407"/>
                                    <a:gd name="T46" fmla="*/ 0 w 447"/>
                                    <a:gd name="T47" fmla="*/ 0 h 407"/>
                                    <a:gd name="T48" fmla="*/ 0 w 447"/>
                                    <a:gd name="T49" fmla="*/ 0 h 407"/>
                                    <a:gd name="T50" fmla="*/ 0 w 447"/>
                                    <a:gd name="T51" fmla="*/ 0 h 407"/>
                                    <a:gd name="T52" fmla="*/ 0 w 447"/>
                                    <a:gd name="T53" fmla="*/ 0 h 407"/>
                                    <a:gd name="T54" fmla="*/ 0 w 447"/>
                                    <a:gd name="T55" fmla="*/ 0 h 407"/>
                                    <a:gd name="T56" fmla="*/ 0 w 447"/>
                                    <a:gd name="T57" fmla="*/ 0 h 407"/>
                                    <a:gd name="T58" fmla="*/ 0 w 447"/>
                                    <a:gd name="T59" fmla="*/ 0 h 407"/>
                                    <a:gd name="T60" fmla="*/ 0 w 447"/>
                                    <a:gd name="T61" fmla="*/ 0 h 407"/>
                                    <a:gd name="T62" fmla="*/ 0 w 447"/>
                                    <a:gd name="T63" fmla="*/ 0 h 407"/>
                                    <a:gd name="T64" fmla="*/ 0 w 447"/>
                                    <a:gd name="T65" fmla="*/ 0 h 407"/>
                                    <a:gd name="T66" fmla="*/ 0 w 447"/>
                                    <a:gd name="T67" fmla="*/ 0 h 407"/>
                                    <a:gd name="T68" fmla="*/ 0 w 447"/>
                                    <a:gd name="T69" fmla="*/ 0 h 407"/>
                                    <a:gd name="T70" fmla="*/ 0 w 447"/>
                                    <a:gd name="T71" fmla="*/ 0 h 407"/>
                                    <a:gd name="T72" fmla="*/ 0 w 447"/>
                                    <a:gd name="T73" fmla="*/ 0 h 407"/>
                                    <a:gd name="T74" fmla="*/ 0 w 447"/>
                                    <a:gd name="T75" fmla="*/ 0 h 407"/>
                                    <a:gd name="T76" fmla="*/ 0 w 447"/>
                                    <a:gd name="T77" fmla="*/ 0 h 407"/>
                                    <a:gd name="T78" fmla="*/ 0 w 447"/>
                                    <a:gd name="T79" fmla="*/ 0 h 407"/>
                                    <a:gd name="T80" fmla="*/ 0 w 447"/>
                                    <a:gd name="T81" fmla="*/ 0 h 407"/>
                                    <a:gd name="T82" fmla="*/ 0 w 447"/>
                                    <a:gd name="T83" fmla="*/ 0 h 407"/>
                                    <a:gd name="T84" fmla="*/ 0 w 447"/>
                                    <a:gd name="T85" fmla="*/ 0 h 407"/>
                                    <a:gd name="T86" fmla="*/ 0 w 447"/>
                                    <a:gd name="T87" fmla="*/ 0 h 407"/>
                                    <a:gd name="T88" fmla="*/ 0 w 447"/>
                                    <a:gd name="T89" fmla="*/ 0 h 407"/>
                                    <a:gd name="T90" fmla="*/ 0 w 447"/>
                                    <a:gd name="T91" fmla="*/ 0 h 407"/>
                                    <a:gd name="T92" fmla="*/ 0 w 447"/>
                                    <a:gd name="T93" fmla="*/ 0 h 40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47"/>
                                    <a:gd name="T142" fmla="*/ 0 h 407"/>
                                    <a:gd name="T143" fmla="*/ 447 w 447"/>
                                    <a:gd name="T144" fmla="*/ 407 h 40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47" h="407">
                                      <a:moveTo>
                                        <a:pt x="48" y="55"/>
                                      </a:moveTo>
                                      <a:lnTo>
                                        <a:pt x="71" y="35"/>
                                      </a:lnTo>
                                      <a:lnTo>
                                        <a:pt x="95" y="18"/>
                                      </a:lnTo>
                                      <a:lnTo>
                                        <a:pt x="111" y="7"/>
                                      </a:lnTo>
                                      <a:lnTo>
                                        <a:pt x="124" y="2"/>
                                      </a:lnTo>
                                      <a:lnTo>
                                        <a:pt x="139" y="0"/>
                                      </a:lnTo>
                                      <a:lnTo>
                                        <a:pt x="154" y="1"/>
                                      </a:lnTo>
                                      <a:lnTo>
                                        <a:pt x="171" y="8"/>
                                      </a:lnTo>
                                      <a:lnTo>
                                        <a:pt x="195" y="24"/>
                                      </a:lnTo>
                                      <a:lnTo>
                                        <a:pt x="218" y="43"/>
                                      </a:lnTo>
                                      <a:lnTo>
                                        <a:pt x="239" y="69"/>
                                      </a:lnTo>
                                      <a:lnTo>
                                        <a:pt x="256" y="96"/>
                                      </a:lnTo>
                                      <a:lnTo>
                                        <a:pt x="278" y="134"/>
                                      </a:lnTo>
                                      <a:lnTo>
                                        <a:pt x="301" y="174"/>
                                      </a:lnTo>
                                      <a:lnTo>
                                        <a:pt x="321" y="207"/>
                                      </a:lnTo>
                                      <a:lnTo>
                                        <a:pt x="341" y="240"/>
                                      </a:lnTo>
                                      <a:lnTo>
                                        <a:pt x="361" y="265"/>
                                      </a:lnTo>
                                      <a:lnTo>
                                        <a:pt x="381" y="290"/>
                                      </a:lnTo>
                                      <a:lnTo>
                                        <a:pt x="410" y="313"/>
                                      </a:lnTo>
                                      <a:lnTo>
                                        <a:pt x="432" y="338"/>
                                      </a:lnTo>
                                      <a:lnTo>
                                        <a:pt x="444" y="357"/>
                                      </a:lnTo>
                                      <a:lnTo>
                                        <a:pt x="447" y="375"/>
                                      </a:lnTo>
                                      <a:lnTo>
                                        <a:pt x="442" y="389"/>
                                      </a:lnTo>
                                      <a:lnTo>
                                        <a:pt x="433" y="399"/>
                                      </a:lnTo>
                                      <a:lnTo>
                                        <a:pt x="416" y="405"/>
                                      </a:lnTo>
                                      <a:lnTo>
                                        <a:pt x="394" y="407"/>
                                      </a:lnTo>
                                      <a:lnTo>
                                        <a:pt x="374" y="405"/>
                                      </a:lnTo>
                                      <a:lnTo>
                                        <a:pt x="338" y="397"/>
                                      </a:lnTo>
                                      <a:lnTo>
                                        <a:pt x="315" y="390"/>
                                      </a:lnTo>
                                      <a:lnTo>
                                        <a:pt x="287" y="379"/>
                                      </a:lnTo>
                                      <a:lnTo>
                                        <a:pt x="261" y="365"/>
                                      </a:lnTo>
                                      <a:lnTo>
                                        <a:pt x="235" y="350"/>
                                      </a:lnTo>
                                      <a:lnTo>
                                        <a:pt x="203" y="332"/>
                                      </a:lnTo>
                                      <a:lnTo>
                                        <a:pt x="162" y="309"/>
                                      </a:lnTo>
                                      <a:lnTo>
                                        <a:pt x="124" y="288"/>
                                      </a:lnTo>
                                      <a:lnTo>
                                        <a:pt x="94" y="269"/>
                                      </a:lnTo>
                                      <a:lnTo>
                                        <a:pt x="64" y="248"/>
                                      </a:lnTo>
                                      <a:lnTo>
                                        <a:pt x="38" y="227"/>
                                      </a:lnTo>
                                      <a:lnTo>
                                        <a:pt x="21" y="204"/>
                                      </a:lnTo>
                                      <a:lnTo>
                                        <a:pt x="9" y="183"/>
                                      </a:lnTo>
                                      <a:lnTo>
                                        <a:pt x="3" y="161"/>
                                      </a:lnTo>
                                      <a:lnTo>
                                        <a:pt x="0" y="141"/>
                                      </a:lnTo>
                                      <a:lnTo>
                                        <a:pt x="3" y="125"/>
                                      </a:lnTo>
                                      <a:lnTo>
                                        <a:pt x="8" y="108"/>
                                      </a:lnTo>
                                      <a:lnTo>
                                        <a:pt x="18" y="90"/>
                                      </a:lnTo>
                                      <a:lnTo>
                                        <a:pt x="31" y="73"/>
                                      </a:lnTo>
                                      <a:lnTo>
                                        <a:pt x="48" y="5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40250" name="Group 78">
                                <a:extLst>
                                  <a:ext uri="{FF2B5EF4-FFF2-40B4-BE49-F238E27FC236}">
                                    <a16:creationId xmlns:a16="http://schemas.microsoft.com/office/drawing/2014/main" id="{418F6213-36CA-4CFB-A11C-DE67079E442B}"/>
                                  </a:ext>
                                </a:extLst>
                              </p:cNvPr>
                              <p:cNvGrpSpPr>
                                <a:grpSpLocks/>
                              </p:cNvGrpSpPr>
                              <p:nvPr/>
                            </p:nvGrpSpPr>
                            <p:grpSpPr bwMode="auto">
                              <a:xfrm>
                                <a:off x="2056" y="1735"/>
                                <a:ext cx="107" cy="105"/>
                                <a:chOff x="2056" y="1735"/>
                                <a:chExt cx="107" cy="105"/>
                              </a:xfrm>
                            </p:grpSpPr>
                            <p:sp>
                              <p:nvSpPr>
                                <p:cNvPr id="40251" name="Freeform 79">
                                  <a:extLst>
                                    <a:ext uri="{FF2B5EF4-FFF2-40B4-BE49-F238E27FC236}">
                                      <a16:creationId xmlns:a16="http://schemas.microsoft.com/office/drawing/2014/main" id="{08B943C0-0A59-44CC-94F9-33D5DCB9D13B}"/>
                                    </a:ext>
                                  </a:extLst>
                                </p:cNvPr>
                                <p:cNvSpPr>
                                  <a:spLocks/>
                                </p:cNvSpPr>
                                <p:nvPr/>
                              </p:nvSpPr>
                              <p:spPr bwMode="auto">
                                <a:xfrm>
                                  <a:off x="2056" y="1735"/>
                                  <a:ext cx="107" cy="105"/>
                                </a:xfrm>
                                <a:custGeom>
                                  <a:avLst/>
                                  <a:gdLst>
                                    <a:gd name="T0" fmla="*/ 0 w 535"/>
                                    <a:gd name="T1" fmla="*/ 0 h 522"/>
                                    <a:gd name="T2" fmla="*/ 0 w 535"/>
                                    <a:gd name="T3" fmla="*/ 0 h 522"/>
                                    <a:gd name="T4" fmla="*/ 0 w 535"/>
                                    <a:gd name="T5" fmla="*/ 0 h 522"/>
                                    <a:gd name="T6" fmla="*/ 0 w 535"/>
                                    <a:gd name="T7" fmla="*/ 0 h 522"/>
                                    <a:gd name="T8" fmla="*/ 0 w 535"/>
                                    <a:gd name="T9" fmla="*/ 0 h 522"/>
                                    <a:gd name="T10" fmla="*/ 0 w 535"/>
                                    <a:gd name="T11" fmla="*/ 0 h 522"/>
                                    <a:gd name="T12" fmla="*/ 0 w 535"/>
                                    <a:gd name="T13" fmla="*/ 0 h 522"/>
                                    <a:gd name="T14" fmla="*/ 0 w 535"/>
                                    <a:gd name="T15" fmla="*/ 0 h 522"/>
                                    <a:gd name="T16" fmla="*/ 0 w 535"/>
                                    <a:gd name="T17" fmla="*/ 0 h 522"/>
                                    <a:gd name="T18" fmla="*/ 0 w 535"/>
                                    <a:gd name="T19" fmla="*/ 0 h 522"/>
                                    <a:gd name="T20" fmla="*/ 0 w 535"/>
                                    <a:gd name="T21" fmla="*/ 0 h 522"/>
                                    <a:gd name="T22" fmla="*/ 0 w 535"/>
                                    <a:gd name="T23" fmla="*/ 0 h 522"/>
                                    <a:gd name="T24" fmla="*/ 0 w 535"/>
                                    <a:gd name="T25" fmla="*/ 0 h 522"/>
                                    <a:gd name="T26" fmla="*/ 0 w 535"/>
                                    <a:gd name="T27" fmla="*/ 0 h 522"/>
                                    <a:gd name="T28" fmla="*/ 0 w 535"/>
                                    <a:gd name="T29" fmla="*/ 0 h 522"/>
                                    <a:gd name="T30" fmla="*/ 0 w 535"/>
                                    <a:gd name="T31" fmla="*/ 0 h 522"/>
                                    <a:gd name="T32" fmla="*/ 0 w 535"/>
                                    <a:gd name="T33" fmla="*/ 0 h 522"/>
                                    <a:gd name="T34" fmla="*/ 0 w 535"/>
                                    <a:gd name="T35" fmla="*/ 0 h 522"/>
                                    <a:gd name="T36" fmla="*/ 0 w 535"/>
                                    <a:gd name="T37" fmla="*/ 0 h 522"/>
                                    <a:gd name="T38" fmla="*/ 0 w 535"/>
                                    <a:gd name="T39" fmla="*/ 0 h 522"/>
                                    <a:gd name="T40" fmla="*/ 0 w 535"/>
                                    <a:gd name="T41" fmla="*/ 0 h 522"/>
                                    <a:gd name="T42" fmla="*/ 0 w 535"/>
                                    <a:gd name="T43" fmla="*/ 0 h 522"/>
                                    <a:gd name="T44" fmla="*/ 0 w 535"/>
                                    <a:gd name="T45" fmla="*/ 0 h 522"/>
                                    <a:gd name="T46" fmla="*/ 0 w 535"/>
                                    <a:gd name="T47" fmla="*/ 0 h 522"/>
                                    <a:gd name="T48" fmla="*/ 0 w 535"/>
                                    <a:gd name="T49" fmla="*/ 0 h 522"/>
                                    <a:gd name="T50" fmla="*/ 0 w 535"/>
                                    <a:gd name="T51" fmla="*/ 0 h 522"/>
                                    <a:gd name="T52" fmla="*/ 0 w 535"/>
                                    <a:gd name="T53" fmla="*/ 0 h 522"/>
                                    <a:gd name="T54" fmla="*/ 0 w 535"/>
                                    <a:gd name="T55" fmla="*/ 0 h 522"/>
                                    <a:gd name="T56" fmla="*/ 0 w 535"/>
                                    <a:gd name="T57" fmla="*/ 0 h 522"/>
                                    <a:gd name="T58" fmla="*/ 0 w 535"/>
                                    <a:gd name="T59" fmla="*/ 0 h 522"/>
                                    <a:gd name="T60" fmla="*/ 0 w 535"/>
                                    <a:gd name="T61" fmla="*/ 0 h 522"/>
                                    <a:gd name="T62" fmla="*/ 0 w 535"/>
                                    <a:gd name="T63" fmla="*/ 0 h 522"/>
                                    <a:gd name="T64" fmla="*/ 0 w 535"/>
                                    <a:gd name="T65" fmla="*/ 0 h 522"/>
                                    <a:gd name="T66" fmla="*/ 0 w 535"/>
                                    <a:gd name="T67" fmla="*/ 0 h 522"/>
                                    <a:gd name="T68" fmla="*/ 0 w 535"/>
                                    <a:gd name="T69" fmla="*/ 0 h 522"/>
                                    <a:gd name="T70" fmla="*/ 0 w 535"/>
                                    <a:gd name="T71" fmla="*/ 0 h 522"/>
                                    <a:gd name="T72" fmla="*/ 0 w 535"/>
                                    <a:gd name="T73" fmla="*/ 0 h 522"/>
                                    <a:gd name="T74" fmla="*/ 0 w 535"/>
                                    <a:gd name="T75" fmla="*/ 0 h 522"/>
                                    <a:gd name="T76" fmla="*/ 0 w 535"/>
                                    <a:gd name="T77" fmla="*/ 0 h 522"/>
                                    <a:gd name="T78" fmla="*/ 0 w 535"/>
                                    <a:gd name="T79" fmla="*/ 0 h 522"/>
                                    <a:gd name="T80" fmla="*/ 0 w 535"/>
                                    <a:gd name="T81" fmla="*/ 0 h 522"/>
                                    <a:gd name="T82" fmla="*/ 0 w 535"/>
                                    <a:gd name="T83" fmla="*/ 0 h 522"/>
                                    <a:gd name="T84" fmla="*/ 0 w 535"/>
                                    <a:gd name="T85" fmla="*/ 0 h 522"/>
                                    <a:gd name="T86" fmla="*/ 0 w 535"/>
                                    <a:gd name="T87" fmla="*/ 0 h 522"/>
                                    <a:gd name="T88" fmla="*/ 0 w 535"/>
                                    <a:gd name="T89" fmla="*/ 0 h 522"/>
                                    <a:gd name="T90" fmla="*/ 0 w 535"/>
                                    <a:gd name="T91" fmla="*/ 0 h 522"/>
                                    <a:gd name="T92" fmla="*/ 0 w 535"/>
                                    <a:gd name="T93" fmla="*/ 0 h 522"/>
                                    <a:gd name="T94" fmla="*/ 0 w 535"/>
                                    <a:gd name="T95" fmla="*/ 0 h 522"/>
                                    <a:gd name="T96" fmla="*/ 0 w 535"/>
                                    <a:gd name="T97" fmla="*/ 0 h 522"/>
                                    <a:gd name="T98" fmla="*/ 0 w 535"/>
                                    <a:gd name="T99" fmla="*/ 0 h 522"/>
                                    <a:gd name="T100" fmla="*/ 0 w 535"/>
                                    <a:gd name="T101" fmla="*/ 0 h 522"/>
                                    <a:gd name="T102" fmla="*/ 0 w 535"/>
                                    <a:gd name="T103" fmla="*/ 0 h 522"/>
                                    <a:gd name="T104" fmla="*/ 0 w 535"/>
                                    <a:gd name="T105" fmla="*/ 0 h 522"/>
                                    <a:gd name="T106" fmla="*/ 0 w 535"/>
                                    <a:gd name="T107" fmla="*/ 0 h 522"/>
                                    <a:gd name="T108" fmla="*/ 0 w 535"/>
                                    <a:gd name="T109" fmla="*/ 0 h 52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535"/>
                                    <a:gd name="T166" fmla="*/ 0 h 522"/>
                                    <a:gd name="T167" fmla="*/ 535 w 535"/>
                                    <a:gd name="T168" fmla="*/ 522 h 52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535" h="522">
                                      <a:moveTo>
                                        <a:pt x="79" y="71"/>
                                      </a:moveTo>
                                      <a:lnTo>
                                        <a:pt x="106" y="50"/>
                                      </a:lnTo>
                                      <a:lnTo>
                                        <a:pt x="131" y="31"/>
                                      </a:lnTo>
                                      <a:lnTo>
                                        <a:pt x="160" y="16"/>
                                      </a:lnTo>
                                      <a:lnTo>
                                        <a:pt x="194" y="6"/>
                                      </a:lnTo>
                                      <a:lnTo>
                                        <a:pt x="222" y="1"/>
                                      </a:lnTo>
                                      <a:lnTo>
                                        <a:pt x="257" y="0"/>
                                      </a:lnTo>
                                      <a:lnTo>
                                        <a:pt x="305" y="5"/>
                                      </a:lnTo>
                                      <a:lnTo>
                                        <a:pt x="352" y="15"/>
                                      </a:lnTo>
                                      <a:lnTo>
                                        <a:pt x="383" y="34"/>
                                      </a:lnTo>
                                      <a:lnTo>
                                        <a:pt x="404" y="63"/>
                                      </a:lnTo>
                                      <a:lnTo>
                                        <a:pt x="424" y="99"/>
                                      </a:lnTo>
                                      <a:lnTo>
                                        <a:pt x="445" y="132"/>
                                      </a:lnTo>
                                      <a:lnTo>
                                        <a:pt x="470" y="159"/>
                                      </a:lnTo>
                                      <a:lnTo>
                                        <a:pt x="493" y="183"/>
                                      </a:lnTo>
                                      <a:lnTo>
                                        <a:pt x="522" y="217"/>
                                      </a:lnTo>
                                      <a:lnTo>
                                        <a:pt x="533" y="249"/>
                                      </a:lnTo>
                                      <a:lnTo>
                                        <a:pt x="535" y="272"/>
                                      </a:lnTo>
                                      <a:lnTo>
                                        <a:pt x="533" y="286"/>
                                      </a:lnTo>
                                      <a:lnTo>
                                        <a:pt x="526" y="309"/>
                                      </a:lnTo>
                                      <a:lnTo>
                                        <a:pt x="514" y="331"/>
                                      </a:lnTo>
                                      <a:lnTo>
                                        <a:pt x="495" y="354"/>
                                      </a:lnTo>
                                      <a:lnTo>
                                        <a:pt x="473" y="385"/>
                                      </a:lnTo>
                                      <a:lnTo>
                                        <a:pt x="453" y="408"/>
                                      </a:lnTo>
                                      <a:lnTo>
                                        <a:pt x="437" y="433"/>
                                      </a:lnTo>
                                      <a:lnTo>
                                        <a:pt x="430" y="449"/>
                                      </a:lnTo>
                                      <a:lnTo>
                                        <a:pt x="429" y="458"/>
                                      </a:lnTo>
                                      <a:lnTo>
                                        <a:pt x="434" y="465"/>
                                      </a:lnTo>
                                      <a:lnTo>
                                        <a:pt x="442" y="469"/>
                                      </a:lnTo>
                                      <a:lnTo>
                                        <a:pt x="404" y="513"/>
                                      </a:lnTo>
                                      <a:lnTo>
                                        <a:pt x="400" y="505"/>
                                      </a:lnTo>
                                      <a:lnTo>
                                        <a:pt x="378" y="494"/>
                                      </a:lnTo>
                                      <a:lnTo>
                                        <a:pt x="353" y="488"/>
                                      </a:lnTo>
                                      <a:lnTo>
                                        <a:pt x="329" y="486"/>
                                      </a:lnTo>
                                      <a:lnTo>
                                        <a:pt x="303" y="491"/>
                                      </a:lnTo>
                                      <a:lnTo>
                                        <a:pt x="272" y="499"/>
                                      </a:lnTo>
                                      <a:lnTo>
                                        <a:pt x="235" y="511"/>
                                      </a:lnTo>
                                      <a:lnTo>
                                        <a:pt x="206" y="519"/>
                                      </a:lnTo>
                                      <a:lnTo>
                                        <a:pt x="183" y="522"/>
                                      </a:lnTo>
                                      <a:lnTo>
                                        <a:pt x="162" y="520"/>
                                      </a:lnTo>
                                      <a:lnTo>
                                        <a:pt x="141" y="513"/>
                                      </a:lnTo>
                                      <a:lnTo>
                                        <a:pt x="118" y="502"/>
                                      </a:lnTo>
                                      <a:lnTo>
                                        <a:pt x="102" y="487"/>
                                      </a:lnTo>
                                      <a:lnTo>
                                        <a:pt x="83" y="467"/>
                                      </a:lnTo>
                                      <a:lnTo>
                                        <a:pt x="60" y="437"/>
                                      </a:lnTo>
                                      <a:lnTo>
                                        <a:pt x="34" y="397"/>
                                      </a:lnTo>
                                      <a:lnTo>
                                        <a:pt x="15" y="359"/>
                                      </a:lnTo>
                                      <a:lnTo>
                                        <a:pt x="2" y="322"/>
                                      </a:lnTo>
                                      <a:lnTo>
                                        <a:pt x="0" y="297"/>
                                      </a:lnTo>
                                      <a:lnTo>
                                        <a:pt x="3" y="273"/>
                                      </a:lnTo>
                                      <a:lnTo>
                                        <a:pt x="11" y="224"/>
                                      </a:lnTo>
                                      <a:lnTo>
                                        <a:pt x="19" y="170"/>
                                      </a:lnTo>
                                      <a:lnTo>
                                        <a:pt x="36" y="128"/>
                                      </a:lnTo>
                                      <a:lnTo>
                                        <a:pt x="57" y="97"/>
                                      </a:lnTo>
                                      <a:lnTo>
                                        <a:pt x="79" y="71"/>
                                      </a:lnTo>
                                      <a:close/>
                                    </a:path>
                                  </a:pathLst>
                                </a:custGeom>
                                <a:solidFill>
                                  <a:srgbClr val="FF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252" name="Freeform 80">
                                  <a:extLst>
                                    <a:ext uri="{FF2B5EF4-FFF2-40B4-BE49-F238E27FC236}">
                                      <a16:creationId xmlns:a16="http://schemas.microsoft.com/office/drawing/2014/main" id="{642CF3AB-B1BE-4298-B3BF-369127F87D46}"/>
                                    </a:ext>
                                  </a:extLst>
                                </p:cNvPr>
                                <p:cNvSpPr>
                                  <a:spLocks/>
                                </p:cNvSpPr>
                                <p:nvPr/>
                              </p:nvSpPr>
                              <p:spPr bwMode="auto">
                                <a:xfrm>
                                  <a:off x="2062" y="1742"/>
                                  <a:ext cx="93" cy="92"/>
                                </a:xfrm>
                                <a:custGeom>
                                  <a:avLst/>
                                  <a:gdLst>
                                    <a:gd name="T0" fmla="*/ 0 w 466"/>
                                    <a:gd name="T1" fmla="*/ 0 h 457"/>
                                    <a:gd name="T2" fmla="*/ 0 w 466"/>
                                    <a:gd name="T3" fmla="*/ 0 h 457"/>
                                    <a:gd name="T4" fmla="*/ 0 w 466"/>
                                    <a:gd name="T5" fmla="*/ 0 h 457"/>
                                    <a:gd name="T6" fmla="*/ 0 w 466"/>
                                    <a:gd name="T7" fmla="*/ 0 h 457"/>
                                    <a:gd name="T8" fmla="*/ 0 w 466"/>
                                    <a:gd name="T9" fmla="*/ 0 h 457"/>
                                    <a:gd name="T10" fmla="*/ 0 w 466"/>
                                    <a:gd name="T11" fmla="*/ 0 h 457"/>
                                    <a:gd name="T12" fmla="*/ 0 w 466"/>
                                    <a:gd name="T13" fmla="*/ 0 h 457"/>
                                    <a:gd name="T14" fmla="*/ 0 w 466"/>
                                    <a:gd name="T15" fmla="*/ 0 h 457"/>
                                    <a:gd name="T16" fmla="*/ 0 w 466"/>
                                    <a:gd name="T17" fmla="*/ 0 h 457"/>
                                    <a:gd name="T18" fmla="*/ 0 w 466"/>
                                    <a:gd name="T19" fmla="*/ 0 h 457"/>
                                    <a:gd name="T20" fmla="*/ 0 w 466"/>
                                    <a:gd name="T21" fmla="*/ 0 h 457"/>
                                    <a:gd name="T22" fmla="*/ 0 w 466"/>
                                    <a:gd name="T23" fmla="*/ 0 h 457"/>
                                    <a:gd name="T24" fmla="*/ 0 w 466"/>
                                    <a:gd name="T25" fmla="*/ 0 h 457"/>
                                    <a:gd name="T26" fmla="*/ 0 w 466"/>
                                    <a:gd name="T27" fmla="*/ 0 h 457"/>
                                    <a:gd name="T28" fmla="*/ 0 w 466"/>
                                    <a:gd name="T29" fmla="*/ 0 h 457"/>
                                    <a:gd name="T30" fmla="*/ 0 w 466"/>
                                    <a:gd name="T31" fmla="*/ 0 h 457"/>
                                    <a:gd name="T32" fmla="*/ 0 w 466"/>
                                    <a:gd name="T33" fmla="*/ 0 h 457"/>
                                    <a:gd name="T34" fmla="*/ 0 w 466"/>
                                    <a:gd name="T35" fmla="*/ 0 h 457"/>
                                    <a:gd name="T36" fmla="*/ 0 w 466"/>
                                    <a:gd name="T37" fmla="*/ 0 h 457"/>
                                    <a:gd name="T38" fmla="*/ 0 w 466"/>
                                    <a:gd name="T39" fmla="*/ 0 h 457"/>
                                    <a:gd name="T40" fmla="*/ 0 w 466"/>
                                    <a:gd name="T41" fmla="*/ 0 h 457"/>
                                    <a:gd name="T42" fmla="*/ 0 w 466"/>
                                    <a:gd name="T43" fmla="*/ 0 h 457"/>
                                    <a:gd name="T44" fmla="*/ 0 w 466"/>
                                    <a:gd name="T45" fmla="*/ 0 h 457"/>
                                    <a:gd name="T46" fmla="*/ 0 w 466"/>
                                    <a:gd name="T47" fmla="*/ 0 h 457"/>
                                    <a:gd name="T48" fmla="*/ 0 w 466"/>
                                    <a:gd name="T49" fmla="*/ 0 h 457"/>
                                    <a:gd name="T50" fmla="*/ 0 w 466"/>
                                    <a:gd name="T51" fmla="*/ 0 h 457"/>
                                    <a:gd name="T52" fmla="*/ 0 w 466"/>
                                    <a:gd name="T53" fmla="*/ 0 h 457"/>
                                    <a:gd name="T54" fmla="*/ 0 w 466"/>
                                    <a:gd name="T55" fmla="*/ 0 h 457"/>
                                    <a:gd name="T56" fmla="*/ 0 w 466"/>
                                    <a:gd name="T57" fmla="*/ 0 h 457"/>
                                    <a:gd name="T58" fmla="*/ 0 w 466"/>
                                    <a:gd name="T59" fmla="*/ 0 h 457"/>
                                    <a:gd name="T60" fmla="*/ 0 w 466"/>
                                    <a:gd name="T61" fmla="*/ 0 h 457"/>
                                    <a:gd name="T62" fmla="*/ 0 w 466"/>
                                    <a:gd name="T63" fmla="*/ 0 h 457"/>
                                    <a:gd name="T64" fmla="*/ 0 w 466"/>
                                    <a:gd name="T65" fmla="*/ 0 h 457"/>
                                    <a:gd name="T66" fmla="*/ 0 w 466"/>
                                    <a:gd name="T67" fmla="*/ 0 h 457"/>
                                    <a:gd name="T68" fmla="*/ 0 w 466"/>
                                    <a:gd name="T69" fmla="*/ 0 h 457"/>
                                    <a:gd name="T70" fmla="*/ 0 w 466"/>
                                    <a:gd name="T71" fmla="*/ 0 h 457"/>
                                    <a:gd name="T72" fmla="*/ 0 w 466"/>
                                    <a:gd name="T73" fmla="*/ 0 h 457"/>
                                    <a:gd name="T74" fmla="*/ 0 w 466"/>
                                    <a:gd name="T75" fmla="*/ 0 h 457"/>
                                    <a:gd name="T76" fmla="*/ 0 w 466"/>
                                    <a:gd name="T77" fmla="*/ 0 h 457"/>
                                    <a:gd name="T78" fmla="*/ 0 w 466"/>
                                    <a:gd name="T79" fmla="*/ 0 h 457"/>
                                    <a:gd name="T80" fmla="*/ 0 w 466"/>
                                    <a:gd name="T81" fmla="*/ 0 h 457"/>
                                    <a:gd name="T82" fmla="*/ 0 w 466"/>
                                    <a:gd name="T83" fmla="*/ 0 h 457"/>
                                    <a:gd name="T84" fmla="*/ 0 w 466"/>
                                    <a:gd name="T85" fmla="*/ 0 h 457"/>
                                    <a:gd name="T86" fmla="*/ 0 w 466"/>
                                    <a:gd name="T87" fmla="*/ 0 h 457"/>
                                    <a:gd name="T88" fmla="*/ 0 w 466"/>
                                    <a:gd name="T89" fmla="*/ 0 h 457"/>
                                    <a:gd name="T90" fmla="*/ 0 w 466"/>
                                    <a:gd name="T91" fmla="*/ 0 h 457"/>
                                    <a:gd name="T92" fmla="*/ 0 w 466"/>
                                    <a:gd name="T93" fmla="*/ 0 h 457"/>
                                    <a:gd name="T94" fmla="*/ 0 w 466"/>
                                    <a:gd name="T95" fmla="*/ 0 h 457"/>
                                    <a:gd name="T96" fmla="*/ 0 w 466"/>
                                    <a:gd name="T97" fmla="*/ 0 h 457"/>
                                    <a:gd name="T98" fmla="*/ 0 w 466"/>
                                    <a:gd name="T99" fmla="*/ 0 h 457"/>
                                    <a:gd name="T100" fmla="*/ 0 w 466"/>
                                    <a:gd name="T101" fmla="*/ 0 h 457"/>
                                    <a:gd name="T102" fmla="*/ 0 w 466"/>
                                    <a:gd name="T103" fmla="*/ 0 h 457"/>
                                    <a:gd name="T104" fmla="*/ 0 w 466"/>
                                    <a:gd name="T105" fmla="*/ 0 h 457"/>
                                    <a:gd name="T106" fmla="*/ 0 w 466"/>
                                    <a:gd name="T107" fmla="*/ 0 h 457"/>
                                    <a:gd name="T108" fmla="*/ 0 w 466"/>
                                    <a:gd name="T109" fmla="*/ 0 h 45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66"/>
                                    <a:gd name="T166" fmla="*/ 0 h 457"/>
                                    <a:gd name="T167" fmla="*/ 466 w 466"/>
                                    <a:gd name="T168" fmla="*/ 457 h 45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66" h="457">
                                      <a:moveTo>
                                        <a:pt x="69" y="63"/>
                                      </a:moveTo>
                                      <a:lnTo>
                                        <a:pt x="91" y="43"/>
                                      </a:lnTo>
                                      <a:lnTo>
                                        <a:pt x="114" y="27"/>
                                      </a:lnTo>
                                      <a:lnTo>
                                        <a:pt x="139" y="14"/>
                                      </a:lnTo>
                                      <a:lnTo>
                                        <a:pt x="168" y="4"/>
                                      </a:lnTo>
                                      <a:lnTo>
                                        <a:pt x="192" y="0"/>
                                      </a:lnTo>
                                      <a:lnTo>
                                        <a:pt x="223" y="0"/>
                                      </a:lnTo>
                                      <a:lnTo>
                                        <a:pt x="265" y="3"/>
                                      </a:lnTo>
                                      <a:lnTo>
                                        <a:pt x="306" y="13"/>
                                      </a:lnTo>
                                      <a:lnTo>
                                        <a:pt x="334" y="30"/>
                                      </a:lnTo>
                                      <a:lnTo>
                                        <a:pt x="352" y="56"/>
                                      </a:lnTo>
                                      <a:lnTo>
                                        <a:pt x="368" y="86"/>
                                      </a:lnTo>
                                      <a:lnTo>
                                        <a:pt x="388" y="115"/>
                                      </a:lnTo>
                                      <a:lnTo>
                                        <a:pt x="409" y="140"/>
                                      </a:lnTo>
                                      <a:lnTo>
                                        <a:pt x="430" y="160"/>
                                      </a:lnTo>
                                      <a:lnTo>
                                        <a:pt x="454" y="190"/>
                                      </a:lnTo>
                                      <a:lnTo>
                                        <a:pt x="465" y="218"/>
                                      </a:lnTo>
                                      <a:lnTo>
                                        <a:pt x="466" y="238"/>
                                      </a:lnTo>
                                      <a:lnTo>
                                        <a:pt x="465" y="251"/>
                                      </a:lnTo>
                                      <a:lnTo>
                                        <a:pt x="458" y="271"/>
                                      </a:lnTo>
                                      <a:lnTo>
                                        <a:pt x="447" y="290"/>
                                      </a:lnTo>
                                      <a:lnTo>
                                        <a:pt x="432" y="311"/>
                                      </a:lnTo>
                                      <a:lnTo>
                                        <a:pt x="411" y="337"/>
                                      </a:lnTo>
                                      <a:lnTo>
                                        <a:pt x="395" y="356"/>
                                      </a:lnTo>
                                      <a:lnTo>
                                        <a:pt x="381" y="379"/>
                                      </a:lnTo>
                                      <a:lnTo>
                                        <a:pt x="374" y="392"/>
                                      </a:lnTo>
                                      <a:lnTo>
                                        <a:pt x="373" y="400"/>
                                      </a:lnTo>
                                      <a:lnTo>
                                        <a:pt x="377" y="406"/>
                                      </a:lnTo>
                                      <a:lnTo>
                                        <a:pt x="385" y="411"/>
                                      </a:lnTo>
                                      <a:lnTo>
                                        <a:pt x="352" y="450"/>
                                      </a:lnTo>
                                      <a:lnTo>
                                        <a:pt x="348" y="442"/>
                                      </a:lnTo>
                                      <a:lnTo>
                                        <a:pt x="328" y="432"/>
                                      </a:lnTo>
                                      <a:lnTo>
                                        <a:pt x="307" y="427"/>
                                      </a:lnTo>
                                      <a:lnTo>
                                        <a:pt x="285" y="425"/>
                                      </a:lnTo>
                                      <a:lnTo>
                                        <a:pt x="264" y="429"/>
                                      </a:lnTo>
                                      <a:lnTo>
                                        <a:pt x="236" y="436"/>
                                      </a:lnTo>
                                      <a:lnTo>
                                        <a:pt x="204" y="447"/>
                                      </a:lnTo>
                                      <a:lnTo>
                                        <a:pt x="179" y="455"/>
                                      </a:lnTo>
                                      <a:lnTo>
                                        <a:pt x="160" y="457"/>
                                      </a:lnTo>
                                      <a:lnTo>
                                        <a:pt x="140" y="456"/>
                                      </a:lnTo>
                                      <a:lnTo>
                                        <a:pt x="122" y="450"/>
                                      </a:lnTo>
                                      <a:lnTo>
                                        <a:pt x="102" y="439"/>
                                      </a:lnTo>
                                      <a:lnTo>
                                        <a:pt x="88" y="426"/>
                                      </a:lnTo>
                                      <a:lnTo>
                                        <a:pt x="72" y="409"/>
                                      </a:lnTo>
                                      <a:lnTo>
                                        <a:pt x="51" y="383"/>
                                      </a:lnTo>
                                      <a:lnTo>
                                        <a:pt x="29" y="348"/>
                                      </a:lnTo>
                                      <a:lnTo>
                                        <a:pt x="12" y="314"/>
                                      </a:lnTo>
                                      <a:lnTo>
                                        <a:pt x="1" y="282"/>
                                      </a:lnTo>
                                      <a:lnTo>
                                        <a:pt x="0" y="260"/>
                                      </a:lnTo>
                                      <a:lnTo>
                                        <a:pt x="2" y="239"/>
                                      </a:lnTo>
                                      <a:lnTo>
                                        <a:pt x="8" y="196"/>
                                      </a:lnTo>
                                      <a:lnTo>
                                        <a:pt x="15" y="149"/>
                                      </a:lnTo>
                                      <a:lnTo>
                                        <a:pt x="31" y="112"/>
                                      </a:lnTo>
                                      <a:lnTo>
                                        <a:pt x="49" y="85"/>
                                      </a:lnTo>
                                      <a:lnTo>
                                        <a:pt x="69" y="6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253" name="Freeform 81">
                                  <a:extLst>
                                    <a:ext uri="{FF2B5EF4-FFF2-40B4-BE49-F238E27FC236}">
                                      <a16:creationId xmlns:a16="http://schemas.microsoft.com/office/drawing/2014/main" id="{02D64D2B-DDA8-4428-B80B-13AD05FA09D9}"/>
                                    </a:ext>
                                  </a:extLst>
                                </p:cNvPr>
                                <p:cNvSpPr>
                                  <a:spLocks/>
                                </p:cNvSpPr>
                                <p:nvPr/>
                              </p:nvSpPr>
                              <p:spPr bwMode="auto">
                                <a:xfrm>
                                  <a:off x="2069" y="1751"/>
                                  <a:ext cx="78" cy="77"/>
                                </a:xfrm>
                                <a:custGeom>
                                  <a:avLst/>
                                  <a:gdLst>
                                    <a:gd name="T0" fmla="*/ 0 w 390"/>
                                    <a:gd name="T1" fmla="*/ 0 h 383"/>
                                    <a:gd name="T2" fmla="*/ 0 w 390"/>
                                    <a:gd name="T3" fmla="*/ 0 h 383"/>
                                    <a:gd name="T4" fmla="*/ 0 w 390"/>
                                    <a:gd name="T5" fmla="*/ 0 h 383"/>
                                    <a:gd name="T6" fmla="*/ 0 w 390"/>
                                    <a:gd name="T7" fmla="*/ 0 h 383"/>
                                    <a:gd name="T8" fmla="*/ 0 w 390"/>
                                    <a:gd name="T9" fmla="*/ 0 h 383"/>
                                    <a:gd name="T10" fmla="*/ 0 w 390"/>
                                    <a:gd name="T11" fmla="*/ 0 h 383"/>
                                    <a:gd name="T12" fmla="*/ 0 w 390"/>
                                    <a:gd name="T13" fmla="*/ 0 h 383"/>
                                    <a:gd name="T14" fmla="*/ 0 w 390"/>
                                    <a:gd name="T15" fmla="*/ 0 h 383"/>
                                    <a:gd name="T16" fmla="*/ 0 w 390"/>
                                    <a:gd name="T17" fmla="*/ 0 h 383"/>
                                    <a:gd name="T18" fmla="*/ 0 w 390"/>
                                    <a:gd name="T19" fmla="*/ 0 h 383"/>
                                    <a:gd name="T20" fmla="*/ 0 w 390"/>
                                    <a:gd name="T21" fmla="*/ 0 h 383"/>
                                    <a:gd name="T22" fmla="*/ 0 w 390"/>
                                    <a:gd name="T23" fmla="*/ 0 h 383"/>
                                    <a:gd name="T24" fmla="*/ 0 w 390"/>
                                    <a:gd name="T25" fmla="*/ 0 h 383"/>
                                    <a:gd name="T26" fmla="*/ 0 w 390"/>
                                    <a:gd name="T27" fmla="*/ 0 h 383"/>
                                    <a:gd name="T28" fmla="*/ 0 w 390"/>
                                    <a:gd name="T29" fmla="*/ 0 h 383"/>
                                    <a:gd name="T30" fmla="*/ 0 w 390"/>
                                    <a:gd name="T31" fmla="*/ 0 h 383"/>
                                    <a:gd name="T32" fmla="*/ 0 w 390"/>
                                    <a:gd name="T33" fmla="*/ 0 h 383"/>
                                    <a:gd name="T34" fmla="*/ 0 w 390"/>
                                    <a:gd name="T35" fmla="*/ 0 h 383"/>
                                    <a:gd name="T36" fmla="*/ 0 w 390"/>
                                    <a:gd name="T37" fmla="*/ 0 h 383"/>
                                    <a:gd name="T38" fmla="*/ 0 w 390"/>
                                    <a:gd name="T39" fmla="*/ 0 h 383"/>
                                    <a:gd name="T40" fmla="*/ 0 w 390"/>
                                    <a:gd name="T41" fmla="*/ 0 h 383"/>
                                    <a:gd name="T42" fmla="*/ 0 w 390"/>
                                    <a:gd name="T43" fmla="*/ 0 h 383"/>
                                    <a:gd name="T44" fmla="*/ 0 w 390"/>
                                    <a:gd name="T45" fmla="*/ 0 h 383"/>
                                    <a:gd name="T46" fmla="*/ 0 w 390"/>
                                    <a:gd name="T47" fmla="*/ 0 h 383"/>
                                    <a:gd name="T48" fmla="*/ 0 w 390"/>
                                    <a:gd name="T49" fmla="*/ 0 h 383"/>
                                    <a:gd name="T50" fmla="*/ 0 w 390"/>
                                    <a:gd name="T51" fmla="*/ 0 h 383"/>
                                    <a:gd name="T52" fmla="*/ 0 w 390"/>
                                    <a:gd name="T53" fmla="*/ 0 h 383"/>
                                    <a:gd name="T54" fmla="*/ 0 w 390"/>
                                    <a:gd name="T55" fmla="*/ 0 h 383"/>
                                    <a:gd name="T56" fmla="*/ 0 w 390"/>
                                    <a:gd name="T57" fmla="*/ 0 h 383"/>
                                    <a:gd name="T58" fmla="*/ 0 w 390"/>
                                    <a:gd name="T59" fmla="*/ 0 h 383"/>
                                    <a:gd name="T60" fmla="*/ 0 w 390"/>
                                    <a:gd name="T61" fmla="*/ 0 h 383"/>
                                    <a:gd name="T62" fmla="*/ 0 w 390"/>
                                    <a:gd name="T63" fmla="*/ 0 h 383"/>
                                    <a:gd name="T64" fmla="*/ 0 w 390"/>
                                    <a:gd name="T65" fmla="*/ 0 h 383"/>
                                    <a:gd name="T66" fmla="*/ 0 w 390"/>
                                    <a:gd name="T67" fmla="*/ 0 h 383"/>
                                    <a:gd name="T68" fmla="*/ 0 w 390"/>
                                    <a:gd name="T69" fmla="*/ 0 h 383"/>
                                    <a:gd name="T70" fmla="*/ 0 w 390"/>
                                    <a:gd name="T71" fmla="*/ 0 h 383"/>
                                    <a:gd name="T72" fmla="*/ 0 w 390"/>
                                    <a:gd name="T73" fmla="*/ 0 h 383"/>
                                    <a:gd name="T74" fmla="*/ 0 w 390"/>
                                    <a:gd name="T75" fmla="*/ 0 h 383"/>
                                    <a:gd name="T76" fmla="*/ 0 w 390"/>
                                    <a:gd name="T77" fmla="*/ 0 h 383"/>
                                    <a:gd name="T78" fmla="*/ 0 w 390"/>
                                    <a:gd name="T79" fmla="*/ 0 h 383"/>
                                    <a:gd name="T80" fmla="*/ 0 w 390"/>
                                    <a:gd name="T81" fmla="*/ 0 h 383"/>
                                    <a:gd name="T82" fmla="*/ 0 w 390"/>
                                    <a:gd name="T83" fmla="*/ 0 h 383"/>
                                    <a:gd name="T84" fmla="*/ 0 w 390"/>
                                    <a:gd name="T85" fmla="*/ 0 h 383"/>
                                    <a:gd name="T86" fmla="*/ 0 w 390"/>
                                    <a:gd name="T87" fmla="*/ 0 h 383"/>
                                    <a:gd name="T88" fmla="*/ 0 w 390"/>
                                    <a:gd name="T89" fmla="*/ 0 h 383"/>
                                    <a:gd name="T90" fmla="*/ 0 w 390"/>
                                    <a:gd name="T91" fmla="*/ 0 h 383"/>
                                    <a:gd name="T92" fmla="*/ 0 w 390"/>
                                    <a:gd name="T93" fmla="*/ 0 h 383"/>
                                    <a:gd name="T94" fmla="*/ 0 w 390"/>
                                    <a:gd name="T95" fmla="*/ 0 h 383"/>
                                    <a:gd name="T96" fmla="*/ 0 w 390"/>
                                    <a:gd name="T97" fmla="*/ 0 h 383"/>
                                    <a:gd name="T98" fmla="*/ 0 w 390"/>
                                    <a:gd name="T99" fmla="*/ 0 h 383"/>
                                    <a:gd name="T100" fmla="*/ 0 w 390"/>
                                    <a:gd name="T101" fmla="*/ 0 h 383"/>
                                    <a:gd name="T102" fmla="*/ 0 w 390"/>
                                    <a:gd name="T103" fmla="*/ 0 h 383"/>
                                    <a:gd name="T104" fmla="*/ 0 w 390"/>
                                    <a:gd name="T105" fmla="*/ 0 h 383"/>
                                    <a:gd name="T106" fmla="*/ 0 w 390"/>
                                    <a:gd name="T107" fmla="*/ 0 h 383"/>
                                    <a:gd name="T108" fmla="*/ 0 w 390"/>
                                    <a:gd name="T109" fmla="*/ 0 h 38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90"/>
                                    <a:gd name="T166" fmla="*/ 0 h 383"/>
                                    <a:gd name="T167" fmla="*/ 390 w 390"/>
                                    <a:gd name="T168" fmla="*/ 383 h 38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90" h="383">
                                      <a:moveTo>
                                        <a:pt x="57" y="53"/>
                                      </a:moveTo>
                                      <a:lnTo>
                                        <a:pt x="76" y="36"/>
                                      </a:lnTo>
                                      <a:lnTo>
                                        <a:pt x="95" y="22"/>
                                      </a:lnTo>
                                      <a:lnTo>
                                        <a:pt x="115" y="11"/>
                                      </a:lnTo>
                                      <a:lnTo>
                                        <a:pt x="140" y="3"/>
                                      </a:lnTo>
                                      <a:lnTo>
                                        <a:pt x="160" y="0"/>
                                      </a:lnTo>
                                      <a:lnTo>
                                        <a:pt x="186" y="0"/>
                                      </a:lnTo>
                                      <a:lnTo>
                                        <a:pt x="221" y="2"/>
                                      </a:lnTo>
                                      <a:lnTo>
                                        <a:pt x="256" y="11"/>
                                      </a:lnTo>
                                      <a:lnTo>
                                        <a:pt x="279" y="25"/>
                                      </a:lnTo>
                                      <a:lnTo>
                                        <a:pt x="293" y="47"/>
                                      </a:lnTo>
                                      <a:lnTo>
                                        <a:pt x="308" y="72"/>
                                      </a:lnTo>
                                      <a:lnTo>
                                        <a:pt x="324" y="97"/>
                                      </a:lnTo>
                                      <a:lnTo>
                                        <a:pt x="342" y="117"/>
                                      </a:lnTo>
                                      <a:lnTo>
                                        <a:pt x="359" y="135"/>
                                      </a:lnTo>
                                      <a:lnTo>
                                        <a:pt x="379" y="159"/>
                                      </a:lnTo>
                                      <a:lnTo>
                                        <a:pt x="390" y="183"/>
                                      </a:lnTo>
                                      <a:lnTo>
                                        <a:pt x="390" y="200"/>
                                      </a:lnTo>
                                      <a:lnTo>
                                        <a:pt x="390" y="211"/>
                                      </a:lnTo>
                                      <a:lnTo>
                                        <a:pt x="383" y="227"/>
                                      </a:lnTo>
                                      <a:lnTo>
                                        <a:pt x="373" y="243"/>
                                      </a:lnTo>
                                      <a:lnTo>
                                        <a:pt x="361" y="261"/>
                                      </a:lnTo>
                                      <a:lnTo>
                                        <a:pt x="344" y="282"/>
                                      </a:lnTo>
                                      <a:lnTo>
                                        <a:pt x="330" y="299"/>
                                      </a:lnTo>
                                      <a:lnTo>
                                        <a:pt x="318" y="317"/>
                                      </a:lnTo>
                                      <a:lnTo>
                                        <a:pt x="313" y="329"/>
                                      </a:lnTo>
                                      <a:lnTo>
                                        <a:pt x="312" y="336"/>
                                      </a:lnTo>
                                      <a:lnTo>
                                        <a:pt x="315" y="341"/>
                                      </a:lnTo>
                                      <a:lnTo>
                                        <a:pt x="321" y="345"/>
                                      </a:lnTo>
                                      <a:lnTo>
                                        <a:pt x="293" y="378"/>
                                      </a:lnTo>
                                      <a:lnTo>
                                        <a:pt x="290" y="372"/>
                                      </a:lnTo>
                                      <a:lnTo>
                                        <a:pt x="274" y="362"/>
                                      </a:lnTo>
                                      <a:lnTo>
                                        <a:pt x="257" y="358"/>
                                      </a:lnTo>
                                      <a:lnTo>
                                        <a:pt x="238" y="356"/>
                                      </a:lnTo>
                                      <a:lnTo>
                                        <a:pt x="221" y="360"/>
                                      </a:lnTo>
                                      <a:lnTo>
                                        <a:pt x="197" y="367"/>
                                      </a:lnTo>
                                      <a:lnTo>
                                        <a:pt x="170" y="376"/>
                                      </a:lnTo>
                                      <a:lnTo>
                                        <a:pt x="149" y="382"/>
                                      </a:lnTo>
                                      <a:lnTo>
                                        <a:pt x="133" y="383"/>
                                      </a:lnTo>
                                      <a:lnTo>
                                        <a:pt x="117" y="383"/>
                                      </a:lnTo>
                                      <a:lnTo>
                                        <a:pt x="101" y="378"/>
                                      </a:lnTo>
                                      <a:lnTo>
                                        <a:pt x="85" y="369"/>
                                      </a:lnTo>
                                      <a:lnTo>
                                        <a:pt x="74" y="357"/>
                                      </a:lnTo>
                                      <a:lnTo>
                                        <a:pt x="59" y="343"/>
                                      </a:lnTo>
                                      <a:lnTo>
                                        <a:pt x="42" y="321"/>
                                      </a:lnTo>
                                      <a:lnTo>
                                        <a:pt x="23" y="292"/>
                                      </a:lnTo>
                                      <a:lnTo>
                                        <a:pt x="10" y="265"/>
                                      </a:lnTo>
                                      <a:lnTo>
                                        <a:pt x="0" y="237"/>
                                      </a:lnTo>
                                      <a:lnTo>
                                        <a:pt x="0" y="218"/>
                                      </a:lnTo>
                                      <a:lnTo>
                                        <a:pt x="1" y="200"/>
                                      </a:lnTo>
                                      <a:lnTo>
                                        <a:pt x="6" y="164"/>
                                      </a:lnTo>
                                      <a:lnTo>
                                        <a:pt x="12" y="124"/>
                                      </a:lnTo>
                                      <a:lnTo>
                                        <a:pt x="25" y="94"/>
                                      </a:lnTo>
                                      <a:lnTo>
                                        <a:pt x="41" y="71"/>
                                      </a:lnTo>
                                      <a:lnTo>
                                        <a:pt x="57" y="53"/>
                                      </a:lnTo>
                                      <a:close/>
                                    </a:path>
                                  </a:pathLst>
                                </a:custGeom>
                                <a:solidFill>
                                  <a:srgbClr val="E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254" name="Freeform 82">
                                  <a:extLst>
                                    <a:ext uri="{FF2B5EF4-FFF2-40B4-BE49-F238E27FC236}">
                                      <a16:creationId xmlns:a16="http://schemas.microsoft.com/office/drawing/2014/main" id="{2B98D4D3-E396-454E-AAA9-6E0E3CE9D08B}"/>
                                    </a:ext>
                                  </a:extLst>
                                </p:cNvPr>
                                <p:cNvSpPr>
                                  <a:spLocks/>
                                </p:cNvSpPr>
                                <p:nvPr/>
                              </p:nvSpPr>
                              <p:spPr bwMode="auto">
                                <a:xfrm>
                                  <a:off x="2074" y="1758"/>
                                  <a:ext cx="71" cy="71"/>
                                </a:xfrm>
                                <a:custGeom>
                                  <a:avLst/>
                                  <a:gdLst>
                                    <a:gd name="T0" fmla="*/ 0 w 357"/>
                                    <a:gd name="T1" fmla="*/ 0 h 351"/>
                                    <a:gd name="T2" fmla="*/ 0 w 357"/>
                                    <a:gd name="T3" fmla="*/ 0 h 351"/>
                                    <a:gd name="T4" fmla="*/ 0 w 357"/>
                                    <a:gd name="T5" fmla="*/ 0 h 351"/>
                                    <a:gd name="T6" fmla="*/ 0 w 357"/>
                                    <a:gd name="T7" fmla="*/ 0 h 351"/>
                                    <a:gd name="T8" fmla="*/ 0 w 357"/>
                                    <a:gd name="T9" fmla="*/ 0 h 351"/>
                                    <a:gd name="T10" fmla="*/ 0 w 357"/>
                                    <a:gd name="T11" fmla="*/ 0 h 351"/>
                                    <a:gd name="T12" fmla="*/ 0 w 357"/>
                                    <a:gd name="T13" fmla="*/ 0 h 351"/>
                                    <a:gd name="T14" fmla="*/ 0 w 357"/>
                                    <a:gd name="T15" fmla="*/ 0 h 351"/>
                                    <a:gd name="T16" fmla="*/ 0 w 357"/>
                                    <a:gd name="T17" fmla="*/ 0 h 351"/>
                                    <a:gd name="T18" fmla="*/ 0 w 357"/>
                                    <a:gd name="T19" fmla="*/ 0 h 351"/>
                                    <a:gd name="T20" fmla="*/ 0 w 357"/>
                                    <a:gd name="T21" fmla="*/ 0 h 351"/>
                                    <a:gd name="T22" fmla="*/ 0 w 357"/>
                                    <a:gd name="T23" fmla="*/ 0 h 351"/>
                                    <a:gd name="T24" fmla="*/ 0 w 357"/>
                                    <a:gd name="T25" fmla="*/ 0 h 351"/>
                                    <a:gd name="T26" fmla="*/ 0 w 357"/>
                                    <a:gd name="T27" fmla="*/ 0 h 351"/>
                                    <a:gd name="T28" fmla="*/ 0 w 357"/>
                                    <a:gd name="T29" fmla="*/ 0 h 351"/>
                                    <a:gd name="T30" fmla="*/ 0 w 357"/>
                                    <a:gd name="T31" fmla="*/ 0 h 351"/>
                                    <a:gd name="T32" fmla="*/ 0 w 357"/>
                                    <a:gd name="T33" fmla="*/ 0 h 351"/>
                                    <a:gd name="T34" fmla="*/ 0 w 357"/>
                                    <a:gd name="T35" fmla="*/ 0 h 351"/>
                                    <a:gd name="T36" fmla="*/ 0 w 357"/>
                                    <a:gd name="T37" fmla="*/ 0 h 351"/>
                                    <a:gd name="T38" fmla="*/ 0 w 357"/>
                                    <a:gd name="T39" fmla="*/ 0 h 351"/>
                                    <a:gd name="T40" fmla="*/ 0 w 357"/>
                                    <a:gd name="T41" fmla="*/ 0 h 351"/>
                                    <a:gd name="T42" fmla="*/ 0 w 357"/>
                                    <a:gd name="T43" fmla="*/ 0 h 351"/>
                                    <a:gd name="T44" fmla="*/ 0 w 357"/>
                                    <a:gd name="T45" fmla="*/ 0 h 351"/>
                                    <a:gd name="T46" fmla="*/ 0 w 357"/>
                                    <a:gd name="T47" fmla="*/ 0 h 351"/>
                                    <a:gd name="T48" fmla="*/ 0 w 357"/>
                                    <a:gd name="T49" fmla="*/ 0 h 351"/>
                                    <a:gd name="T50" fmla="*/ 0 w 357"/>
                                    <a:gd name="T51" fmla="*/ 0 h 351"/>
                                    <a:gd name="T52" fmla="*/ 0 w 357"/>
                                    <a:gd name="T53" fmla="*/ 0 h 351"/>
                                    <a:gd name="T54" fmla="*/ 0 w 357"/>
                                    <a:gd name="T55" fmla="*/ 0 h 351"/>
                                    <a:gd name="T56" fmla="*/ 0 w 357"/>
                                    <a:gd name="T57" fmla="*/ 0 h 351"/>
                                    <a:gd name="T58" fmla="*/ 0 w 357"/>
                                    <a:gd name="T59" fmla="*/ 0 h 351"/>
                                    <a:gd name="T60" fmla="*/ 0 w 357"/>
                                    <a:gd name="T61" fmla="*/ 0 h 351"/>
                                    <a:gd name="T62" fmla="*/ 0 w 357"/>
                                    <a:gd name="T63" fmla="*/ 0 h 351"/>
                                    <a:gd name="T64" fmla="*/ 0 w 357"/>
                                    <a:gd name="T65" fmla="*/ 0 h 351"/>
                                    <a:gd name="T66" fmla="*/ 0 w 357"/>
                                    <a:gd name="T67" fmla="*/ 0 h 351"/>
                                    <a:gd name="T68" fmla="*/ 0 w 357"/>
                                    <a:gd name="T69" fmla="*/ 0 h 351"/>
                                    <a:gd name="T70" fmla="*/ 0 w 357"/>
                                    <a:gd name="T71" fmla="*/ 0 h 351"/>
                                    <a:gd name="T72" fmla="*/ 0 w 357"/>
                                    <a:gd name="T73" fmla="*/ 0 h 351"/>
                                    <a:gd name="T74" fmla="*/ 0 w 357"/>
                                    <a:gd name="T75" fmla="*/ 0 h 351"/>
                                    <a:gd name="T76" fmla="*/ 0 w 357"/>
                                    <a:gd name="T77" fmla="*/ 0 h 351"/>
                                    <a:gd name="T78" fmla="*/ 0 w 357"/>
                                    <a:gd name="T79" fmla="*/ 0 h 351"/>
                                    <a:gd name="T80" fmla="*/ 0 w 357"/>
                                    <a:gd name="T81" fmla="*/ 0 h 351"/>
                                    <a:gd name="T82" fmla="*/ 0 w 357"/>
                                    <a:gd name="T83" fmla="*/ 0 h 351"/>
                                    <a:gd name="T84" fmla="*/ 0 w 357"/>
                                    <a:gd name="T85" fmla="*/ 0 h 351"/>
                                    <a:gd name="T86" fmla="*/ 0 w 357"/>
                                    <a:gd name="T87" fmla="*/ 0 h 351"/>
                                    <a:gd name="T88" fmla="*/ 0 w 357"/>
                                    <a:gd name="T89" fmla="*/ 0 h 351"/>
                                    <a:gd name="T90" fmla="*/ 0 w 357"/>
                                    <a:gd name="T91" fmla="*/ 0 h 351"/>
                                    <a:gd name="T92" fmla="*/ 0 w 357"/>
                                    <a:gd name="T93" fmla="*/ 0 h 351"/>
                                    <a:gd name="T94" fmla="*/ 0 w 357"/>
                                    <a:gd name="T95" fmla="*/ 0 h 351"/>
                                    <a:gd name="T96" fmla="*/ 0 w 357"/>
                                    <a:gd name="T97" fmla="*/ 0 h 351"/>
                                    <a:gd name="T98" fmla="*/ 0 w 357"/>
                                    <a:gd name="T99" fmla="*/ 0 h 351"/>
                                    <a:gd name="T100" fmla="*/ 0 w 357"/>
                                    <a:gd name="T101" fmla="*/ 0 h 351"/>
                                    <a:gd name="T102" fmla="*/ 0 w 357"/>
                                    <a:gd name="T103" fmla="*/ 0 h 351"/>
                                    <a:gd name="T104" fmla="*/ 0 w 357"/>
                                    <a:gd name="T105" fmla="*/ 0 h 351"/>
                                    <a:gd name="T106" fmla="*/ 0 w 357"/>
                                    <a:gd name="T107" fmla="*/ 0 h 351"/>
                                    <a:gd name="T108" fmla="*/ 0 w 357"/>
                                    <a:gd name="T109" fmla="*/ 0 h 35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57"/>
                                    <a:gd name="T166" fmla="*/ 0 h 351"/>
                                    <a:gd name="T167" fmla="*/ 357 w 357"/>
                                    <a:gd name="T168" fmla="*/ 351 h 351"/>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57" h="351">
                                      <a:moveTo>
                                        <a:pt x="53" y="47"/>
                                      </a:moveTo>
                                      <a:lnTo>
                                        <a:pt x="70" y="33"/>
                                      </a:lnTo>
                                      <a:lnTo>
                                        <a:pt x="87" y="20"/>
                                      </a:lnTo>
                                      <a:lnTo>
                                        <a:pt x="106" y="10"/>
                                      </a:lnTo>
                                      <a:lnTo>
                                        <a:pt x="128" y="2"/>
                                      </a:lnTo>
                                      <a:lnTo>
                                        <a:pt x="148" y="0"/>
                                      </a:lnTo>
                                      <a:lnTo>
                                        <a:pt x="171" y="0"/>
                                      </a:lnTo>
                                      <a:lnTo>
                                        <a:pt x="203" y="1"/>
                                      </a:lnTo>
                                      <a:lnTo>
                                        <a:pt x="235" y="10"/>
                                      </a:lnTo>
                                      <a:lnTo>
                                        <a:pt x="256" y="23"/>
                                      </a:lnTo>
                                      <a:lnTo>
                                        <a:pt x="269" y="42"/>
                                      </a:lnTo>
                                      <a:lnTo>
                                        <a:pt x="283" y="66"/>
                                      </a:lnTo>
                                      <a:lnTo>
                                        <a:pt x="298" y="89"/>
                                      </a:lnTo>
                                      <a:lnTo>
                                        <a:pt x="313" y="107"/>
                                      </a:lnTo>
                                      <a:lnTo>
                                        <a:pt x="330" y="123"/>
                                      </a:lnTo>
                                      <a:lnTo>
                                        <a:pt x="348" y="146"/>
                                      </a:lnTo>
                                      <a:lnTo>
                                        <a:pt x="357" y="167"/>
                                      </a:lnTo>
                                      <a:lnTo>
                                        <a:pt x="357" y="184"/>
                                      </a:lnTo>
                                      <a:lnTo>
                                        <a:pt x="357" y="193"/>
                                      </a:lnTo>
                                      <a:lnTo>
                                        <a:pt x="352" y="209"/>
                                      </a:lnTo>
                                      <a:lnTo>
                                        <a:pt x="343" y="224"/>
                                      </a:lnTo>
                                      <a:lnTo>
                                        <a:pt x="332" y="238"/>
                                      </a:lnTo>
                                      <a:lnTo>
                                        <a:pt x="315" y="259"/>
                                      </a:lnTo>
                                      <a:lnTo>
                                        <a:pt x="303" y="274"/>
                                      </a:lnTo>
                                      <a:lnTo>
                                        <a:pt x="292" y="292"/>
                                      </a:lnTo>
                                      <a:lnTo>
                                        <a:pt x="288" y="302"/>
                                      </a:lnTo>
                                      <a:lnTo>
                                        <a:pt x="287" y="308"/>
                                      </a:lnTo>
                                      <a:lnTo>
                                        <a:pt x="289" y="313"/>
                                      </a:lnTo>
                                      <a:lnTo>
                                        <a:pt x="295" y="316"/>
                                      </a:lnTo>
                                      <a:lnTo>
                                        <a:pt x="269" y="347"/>
                                      </a:lnTo>
                                      <a:lnTo>
                                        <a:pt x="266" y="341"/>
                                      </a:lnTo>
                                      <a:lnTo>
                                        <a:pt x="252" y="333"/>
                                      </a:lnTo>
                                      <a:lnTo>
                                        <a:pt x="236" y="329"/>
                                      </a:lnTo>
                                      <a:lnTo>
                                        <a:pt x="219" y="327"/>
                                      </a:lnTo>
                                      <a:lnTo>
                                        <a:pt x="203" y="331"/>
                                      </a:lnTo>
                                      <a:lnTo>
                                        <a:pt x="181" y="337"/>
                                      </a:lnTo>
                                      <a:lnTo>
                                        <a:pt x="156" y="345"/>
                                      </a:lnTo>
                                      <a:lnTo>
                                        <a:pt x="136" y="351"/>
                                      </a:lnTo>
                                      <a:lnTo>
                                        <a:pt x="122" y="351"/>
                                      </a:lnTo>
                                      <a:lnTo>
                                        <a:pt x="107" y="351"/>
                                      </a:lnTo>
                                      <a:lnTo>
                                        <a:pt x="93" y="347"/>
                                      </a:lnTo>
                                      <a:lnTo>
                                        <a:pt x="78" y="339"/>
                                      </a:lnTo>
                                      <a:lnTo>
                                        <a:pt x="68" y="327"/>
                                      </a:lnTo>
                                      <a:lnTo>
                                        <a:pt x="55" y="315"/>
                                      </a:lnTo>
                                      <a:lnTo>
                                        <a:pt x="38" y="295"/>
                                      </a:lnTo>
                                      <a:lnTo>
                                        <a:pt x="22" y="268"/>
                                      </a:lnTo>
                                      <a:lnTo>
                                        <a:pt x="10" y="242"/>
                                      </a:lnTo>
                                      <a:lnTo>
                                        <a:pt x="0" y="218"/>
                                      </a:lnTo>
                                      <a:lnTo>
                                        <a:pt x="0" y="200"/>
                                      </a:lnTo>
                                      <a:lnTo>
                                        <a:pt x="0" y="184"/>
                                      </a:lnTo>
                                      <a:lnTo>
                                        <a:pt x="6" y="151"/>
                                      </a:lnTo>
                                      <a:lnTo>
                                        <a:pt x="12" y="114"/>
                                      </a:lnTo>
                                      <a:lnTo>
                                        <a:pt x="23" y="85"/>
                                      </a:lnTo>
                                      <a:lnTo>
                                        <a:pt x="37" y="65"/>
                                      </a:lnTo>
                                      <a:lnTo>
                                        <a:pt x="53" y="47"/>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40243" name="Group 83">
                              <a:extLst>
                                <a:ext uri="{FF2B5EF4-FFF2-40B4-BE49-F238E27FC236}">
                                  <a16:creationId xmlns:a16="http://schemas.microsoft.com/office/drawing/2014/main" id="{17985349-B9E4-4975-BAE0-E72709272D8D}"/>
                                </a:ext>
                              </a:extLst>
                            </p:cNvPr>
                            <p:cNvGrpSpPr>
                              <a:grpSpLocks/>
                            </p:cNvGrpSpPr>
                            <p:nvPr/>
                          </p:nvGrpSpPr>
                          <p:grpSpPr bwMode="auto">
                            <a:xfrm>
                              <a:off x="2052" y="1742"/>
                              <a:ext cx="36" cy="95"/>
                              <a:chOff x="2052" y="1742"/>
                              <a:chExt cx="36" cy="95"/>
                            </a:xfrm>
                          </p:grpSpPr>
                          <p:grpSp>
                            <p:nvGrpSpPr>
                              <p:cNvPr id="40244" name="Group 84">
                                <a:extLst>
                                  <a:ext uri="{FF2B5EF4-FFF2-40B4-BE49-F238E27FC236}">
                                    <a16:creationId xmlns:a16="http://schemas.microsoft.com/office/drawing/2014/main" id="{9BDBC335-5026-4745-AC6C-14E05B664CA6}"/>
                                  </a:ext>
                                </a:extLst>
                              </p:cNvPr>
                              <p:cNvGrpSpPr>
                                <a:grpSpLocks/>
                              </p:cNvGrpSpPr>
                              <p:nvPr/>
                            </p:nvGrpSpPr>
                            <p:grpSpPr bwMode="auto">
                              <a:xfrm>
                                <a:off x="2060" y="1742"/>
                                <a:ext cx="20" cy="23"/>
                                <a:chOff x="2060" y="1742"/>
                                <a:chExt cx="20" cy="23"/>
                              </a:xfrm>
                            </p:grpSpPr>
                            <p:sp>
                              <p:nvSpPr>
                                <p:cNvPr id="40247" name="Freeform 85">
                                  <a:extLst>
                                    <a:ext uri="{FF2B5EF4-FFF2-40B4-BE49-F238E27FC236}">
                                      <a16:creationId xmlns:a16="http://schemas.microsoft.com/office/drawing/2014/main" id="{80B59E1A-361D-4F72-BDA6-9963C2FF5956}"/>
                                    </a:ext>
                                  </a:extLst>
                                </p:cNvPr>
                                <p:cNvSpPr>
                                  <a:spLocks/>
                                </p:cNvSpPr>
                                <p:nvPr/>
                              </p:nvSpPr>
                              <p:spPr bwMode="auto">
                                <a:xfrm>
                                  <a:off x="2060" y="1742"/>
                                  <a:ext cx="20" cy="23"/>
                                </a:xfrm>
                                <a:custGeom>
                                  <a:avLst/>
                                  <a:gdLst>
                                    <a:gd name="T0" fmla="*/ 0 w 101"/>
                                    <a:gd name="T1" fmla="*/ 0 h 112"/>
                                    <a:gd name="T2" fmla="*/ 0 w 101"/>
                                    <a:gd name="T3" fmla="*/ 0 h 112"/>
                                    <a:gd name="T4" fmla="*/ 0 w 101"/>
                                    <a:gd name="T5" fmla="*/ 0 h 112"/>
                                    <a:gd name="T6" fmla="*/ 0 w 101"/>
                                    <a:gd name="T7" fmla="*/ 0 h 112"/>
                                    <a:gd name="T8" fmla="*/ 0 w 101"/>
                                    <a:gd name="T9" fmla="*/ 0 h 112"/>
                                    <a:gd name="T10" fmla="*/ 0 w 101"/>
                                    <a:gd name="T11" fmla="*/ 0 h 112"/>
                                    <a:gd name="T12" fmla="*/ 0 w 101"/>
                                    <a:gd name="T13" fmla="*/ 0 h 112"/>
                                    <a:gd name="T14" fmla="*/ 0 w 101"/>
                                    <a:gd name="T15" fmla="*/ 0 h 112"/>
                                    <a:gd name="T16" fmla="*/ 0 w 101"/>
                                    <a:gd name="T17" fmla="*/ 0 h 112"/>
                                    <a:gd name="T18" fmla="*/ 0 w 101"/>
                                    <a:gd name="T19" fmla="*/ 0 h 112"/>
                                    <a:gd name="T20" fmla="*/ 0 w 101"/>
                                    <a:gd name="T21" fmla="*/ 0 h 112"/>
                                    <a:gd name="T22" fmla="*/ 0 w 101"/>
                                    <a:gd name="T23" fmla="*/ 0 h 112"/>
                                    <a:gd name="T24" fmla="*/ 0 w 101"/>
                                    <a:gd name="T25" fmla="*/ 0 h 112"/>
                                    <a:gd name="T26" fmla="*/ 0 w 101"/>
                                    <a:gd name="T27" fmla="*/ 0 h 112"/>
                                    <a:gd name="T28" fmla="*/ 0 w 101"/>
                                    <a:gd name="T29" fmla="*/ 0 h 112"/>
                                    <a:gd name="T30" fmla="*/ 0 w 101"/>
                                    <a:gd name="T31" fmla="*/ 0 h 112"/>
                                    <a:gd name="T32" fmla="*/ 0 w 101"/>
                                    <a:gd name="T33" fmla="*/ 0 h 112"/>
                                    <a:gd name="T34" fmla="*/ 0 w 101"/>
                                    <a:gd name="T35" fmla="*/ 0 h 112"/>
                                    <a:gd name="T36" fmla="*/ 0 w 101"/>
                                    <a:gd name="T37" fmla="*/ 0 h 112"/>
                                    <a:gd name="T38" fmla="*/ 0 w 101"/>
                                    <a:gd name="T39" fmla="*/ 0 h 112"/>
                                    <a:gd name="T40" fmla="*/ 0 w 101"/>
                                    <a:gd name="T41" fmla="*/ 0 h 112"/>
                                    <a:gd name="T42" fmla="*/ 0 w 101"/>
                                    <a:gd name="T43" fmla="*/ 0 h 112"/>
                                    <a:gd name="T44" fmla="*/ 0 w 101"/>
                                    <a:gd name="T45" fmla="*/ 0 h 112"/>
                                    <a:gd name="T46" fmla="*/ 0 w 101"/>
                                    <a:gd name="T47" fmla="*/ 0 h 112"/>
                                    <a:gd name="T48" fmla="*/ 0 w 101"/>
                                    <a:gd name="T49" fmla="*/ 0 h 11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1"/>
                                    <a:gd name="T76" fmla="*/ 0 h 112"/>
                                    <a:gd name="T77" fmla="*/ 101 w 101"/>
                                    <a:gd name="T78" fmla="*/ 112 h 11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1" h="112">
                                      <a:moveTo>
                                        <a:pt x="16" y="35"/>
                                      </a:moveTo>
                                      <a:lnTo>
                                        <a:pt x="26" y="24"/>
                                      </a:lnTo>
                                      <a:lnTo>
                                        <a:pt x="37" y="16"/>
                                      </a:lnTo>
                                      <a:lnTo>
                                        <a:pt x="49" y="9"/>
                                      </a:lnTo>
                                      <a:lnTo>
                                        <a:pt x="64" y="2"/>
                                      </a:lnTo>
                                      <a:lnTo>
                                        <a:pt x="76" y="0"/>
                                      </a:lnTo>
                                      <a:lnTo>
                                        <a:pt x="86" y="3"/>
                                      </a:lnTo>
                                      <a:lnTo>
                                        <a:pt x="95" y="11"/>
                                      </a:lnTo>
                                      <a:lnTo>
                                        <a:pt x="99" y="22"/>
                                      </a:lnTo>
                                      <a:lnTo>
                                        <a:pt x="101" y="33"/>
                                      </a:lnTo>
                                      <a:lnTo>
                                        <a:pt x="98" y="49"/>
                                      </a:lnTo>
                                      <a:lnTo>
                                        <a:pt x="92" y="63"/>
                                      </a:lnTo>
                                      <a:lnTo>
                                        <a:pt x="84" y="75"/>
                                      </a:lnTo>
                                      <a:lnTo>
                                        <a:pt x="75" y="86"/>
                                      </a:lnTo>
                                      <a:lnTo>
                                        <a:pt x="63" y="97"/>
                                      </a:lnTo>
                                      <a:lnTo>
                                        <a:pt x="50" y="106"/>
                                      </a:lnTo>
                                      <a:lnTo>
                                        <a:pt x="37" y="111"/>
                                      </a:lnTo>
                                      <a:lnTo>
                                        <a:pt x="24" y="112"/>
                                      </a:lnTo>
                                      <a:lnTo>
                                        <a:pt x="13" y="108"/>
                                      </a:lnTo>
                                      <a:lnTo>
                                        <a:pt x="6" y="99"/>
                                      </a:lnTo>
                                      <a:lnTo>
                                        <a:pt x="1" y="89"/>
                                      </a:lnTo>
                                      <a:lnTo>
                                        <a:pt x="0" y="75"/>
                                      </a:lnTo>
                                      <a:lnTo>
                                        <a:pt x="3" y="61"/>
                                      </a:lnTo>
                                      <a:lnTo>
                                        <a:pt x="7" y="50"/>
                                      </a:lnTo>
                                      <a:lnTo>
                                        <a:pt x="16" y="35"/>
                                      </a:lnTo>
                                      <a:close/>
                                    </a:path>
                                  </a:pathLst>
                                </a:custGeom>
                                <a:solidFill>
                                  <a:srgbClr val="8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248" name="Freeform 86">
                                  <a:extLst>
                                    <a:ext uri="{FF2B5EF4-FFF2-40B4-BE49-F238E27FC236}">
                                      <a16:creationId xmlns:a16="http://schemas.microsoft.com/office/drawing/2014/main" id="{1365EE5D-973F-4854-8074-2270F5799920}"/>
                                    </a:ext>
                                  </a:extLst>
                                </p:cNvPr>
                                <p:cNvSpPr>
                                  <a:spLocks/>
                                </p:cNvSpPr>
                                <p:nvPr/>
                              </p:nvSpPr>
                              <p:spPr bwMode="auto">
                                <a:xfrm>
                                  <a:off x="2065" y="1747"/>
                                  <a:ext cx="10" cy="12"/>
                                </a:xfrm>
                                <a:custGeom>
                                  <a:avLst/>
                                  <a:gdLst>
                                    <a:gd name="T0" fmla="*/ 0 w 54"/>
                                    <a:gd name="T1" fmla="*/ 0 h 61"/>
                                    <a:gd name="T2" fmla="*/ 0 w 54"/>
                                    <a:gd name="T3" fmla="*/ 0 h 61"/>
                                    <a:gd name="T4" fmla="*/ 0 w 54"/>
                                    <a:gd name="T5" fmla="*/ 0 h 61"/>
                                    <a:gd name="T6" fmla="*/ 0 w 54"/>
                                    <a:gd name="T7" fmla="*/ 0 h 61"/>
                                    <a:gd name="T8" fmla="*/ 0 w 54"/>
                                    <a:gd name="T9" fmla="*/ 0 h 61"/>
                                    <a:gd name="T10" fmla="*/ 0 w 54"/>
                                    <a:gd name="T11" fmla="*/ 0 h 61"/>
                                    <a:gd name="T12" fmla="*/ 0 w 54"/>
                                    <a:gd name="T13" fmla="*/ 0 h 61"/>
                                    <a:gd name="T14" fmla="*/ 0 w 54"/>
                                    <a:gd name="T15" fmla="*/ 0 h 61"/>
                                    <a:gd name="T16" fmla="*/ 0 w 54"/>
                                    <a:gd name="T17" fmla="*/ 0 h 61"/>
                                    <a:gd name="T18" fmla="*/ 0 w 54"/>
                                    <a:gd name="T19" fmla="*/ 0 h 61"/>
                                    <a:gd name="T20" fmla="*/ 0 w 54"/>
                                    <a:gd name="T21" fmla="*/ 0 h 61"/>
                                    <a:gd name="T22" fmla="*/ 0 w 54"/>
                                    <a:gd name="T23" fmla="*/ 0 h 61"/>
                                    <a:gd name="T24" fmla="*/ 0 w 54"/>
                                    <a:gd name="T25" fmla="*/ 0 h 61"/>
                                    <a:gd name="T26" fmla="*/ 0 w 54"/>
                                    <a:gd name="T27" fmla="*/ 0 h 61"/>
                                    <a:gd name="T28" fmla="*/ 0 w 54"/>
                                    <a:gd name="T29" fmla="*/ 0 h 61"/>
                                    <a:gd name="T30" fmla="*/ 0 w 54"/>
                                    <a:gd name="T31" fmla="*/ 0 h 61"/>
                                    <a:gd name="T32" fmla="*/ 0 w 54"/>
                                    <a:gd name="T33" fmla="*/ 0 h 61"/>
                                    <a:gd name="T34" fmla="*/ 0 w 54"/>
                                    <a:gd name="T35" fmla="*/ 0 h 61"/>
                                    <a:gd name="T36" fmla="*/ 0 w 54"/>
                                    <a:gd name="T37" fmla="*/ 0 h 61"/>
                                    <a:gd name="T38" fmla="*/ 0 w 54"/>
                                    <a:gd name="T39" fmla="*/ 0 h 61"/>
                                    <a:gd name="T40" fmla="*/ 0 w 54"/>
                                    <a:gd name="T41" fmla="*/ 0 h 61"/>
                                    <a:gd name="T42" fmla="*/ 0 w 54"/>
                                    <a:gd name="T43" fmla="*/ 0 h 61"/>
                                    <a:gd name="T44" fmla="*/ 0 w 54"/>
                                    <a:gd name="T45" fmla="*/ 0 h 61"/>
                                    <a:gd name="T46" fmla="*/ 0 w 54"/>
                                    <a:gd name="T47" fmla="*/ 0 h 61"/>
                                    <a:gd name="T48" fmla="*/ 0 w 54"/>
                                    <a:gd name="T49" fmla="*/ 0 h 6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4"/>
                                    <a:gd name="T76" fmla="*/ 0 h 61"/>
                                    <a:gd name="T77" fmla="*/ 54 w 54"/>
                                    <a:gd name="T78" fmla="*/ 61 h 6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4" h="61">
                                      <a:moveTo>
                                        <a:pt x="9" y="18"/>
                                      </a:moveTo>
                                      <a:lnTo>
                                        <a:pt x="14" y="13"/>
                                      </a:lnTo>
                                      <a:lnTo>
                                        <a:pt x="20" y="7"/>
                                      </a:lnTo>
                                      <a:lnTo>
                                        <a:pt x="26" y="4"/>
                                      </a:lnTo>
                                      <a:lnTo>
                                        <a:pt x="34" y="1"/>
                                      </a:lnTo>
                                      <a:lnTo>
                                        <a:pt x="40" y="0"/>
                                      </a:lnTo>
                                      <a:lnTo>
                                        <a:pt x="45" y="1"/>
                                      </a:lnTo>
                                      <a:lnTo>
                                        <a:pt x="51" y="5"/>
                                      </a:lnTo>
                                      <a:lnTo>
                                        <a:pt x="53" y="11"/>
                                      </a:lnTo>
                                      <a:lnTo>
                                        <a:pt x="54" y="17"/>
                                      </a:lnTo>
                                      <a:lnTo>
                                        <a:pt x="53" y="27"/>
                                      </a:lnTo>
                                      <a:lnTo>
                                        <a:pt x="50" y="35"/>
                                      </a:lnTo>
                                      <a:lnTo>
                                        <a:pt x="45" y="41"/>
                                      </a:lnTo>
                                      <a:lnTo>
                                        <a:pt x="40" y="47"/>
                                      </a:lnTo>
                                      <a:lnTo>
                                        <a:pt x="34" y="54"/>
                                      </a:lnTo>
                                      <a:lnTo>
                                        <a:pt x="27" y="58"/>
                                      </a:lnTo>
                                      <a:lnTo>
                                        <a:pt x="20" y="61"/>
                                      </a:lnTo>
                                      <a:lnTo>
                                        <a:pt x="14" y="61"/>
                                      </a:lnTo>
                                      <a:lnTo>
                                        <a:pt x="8" y="59"/>
                                      </a:lnTo>
                                      <a:lnTo>
                                        <a:pt x="3" y="54"/>
                                      </a:lnTo>
                                      <a:lnTo>
                                        <a:pt x="0" y="48"/>
                                      </a:lnTo>
                                      <a:lnTo>
                                        <a:pt x="0" y="41"/>
                                      </a:lnTo>
                                      <a:lnTo>
                                        <a:pt x="1" y="34"/>
                                      </a:lnTo>
                                      <a:lnTo>
                                        <a:pt x="3" y="27"/>
                                      </a:lnTo>
                                      <a:lnTo>
                                        <a:pt x="9" y="18"/>
                                      </a:lnTo>
                                      <a:close/>
                                    </a:path>
                                  </a:pathLst>
                                </a:custGeom>
                                <a:solidFill>
                                  <a:srgbClr val="6000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40245" name="Freeform 87">
                                <a:extLst>
                                  <a:ext uri="{FF2B5EF4-FFF2-40B4-BE49-F238E27FC236}">
                                    <a16:creationId xmlns:a16="http://schemas.microsoft.com/office/drawing/2014/main" id="{322EA839-6283-42AC-A06D-06B40D9DCA13}"/>
                                  </a:ext>
                                </a:extLst>
                              </p:cNvPr>
                              <p:cNvSpPr>
                                <a:spLocks/>
                              </p:cNvSpPr>
                              <p:nvPr/>
                            </p:nvSpPr>
                            <p:spPr bwMode="auto">
                              <a:xfrm>
                                <a:off x="2052" y="1788"/>
                                <a:ext cx="21" cy="22"/>
                              </a:xfrm>
                              <a:custGeom>
                                <a:avLst/>
                                <a:gdLst>
                                  <a:gd name="T0" fmla="*/ 0 w 101"/>
                                  <a:gd name="T1" fmla="*/ 0 h 111"/>
                                  <a:gd name="T2" fmla="*/ 0 w 101"/>
                                  <a:gd name="T3" fmla="*/ 0 h 111"/>
                                  <a:gd name="T4" fmla="*/ 0 w 101"/>
                                  <a:gd name="T5" fmla="*/ 0 h 111"/>
                                  <a:gd name="T6" fmla="*/ 0 w 101"/>
                                  <a:gd name="T7" fmla="*/ 0 h 111"/>
                                  <a:gd name="T8" fmla="*/ 0 w 101"/>
                                  <a:gd name="T9" fmla="*/ 0 h 111"/>
                                  <a:gd name="T10" fmla="*/ 0 w 101"/>
                                  <a:gd name="T11" fmla="*/ 0 h 111"/>
                                  <a:gd name="T12" fmla="*/ 0 w 101"/>
                                  <a:gd name="T13" fmla="*/ 0 h 111"/>
                                  <a:gd name="T14" fmla="*/ 0 w 101"/>
                                  <a:gd name="T15" fmla="*/ 0 h 111"/>
                                  <a:gd name="T16" fmla="*/ 0 w 101"/>
                                  <a:gd name="T17" fmla="*/ 0 h 111"/>
                                  <a:gd name="T18" fmla="*/ 0 w 101"/>
                                  <a:gd name="T19" fmla="*/ 0 h 111"/>
                                  <a:gd name="T20" fmla="*/ 0 w 101"/>
                                  <a:gd name="T21" fmla="*/ 0 h 111"/>
                                  <a:gd name="T22" fmla="*/ 0 w 101"/>
                                  <a:gd name="T23" fmla="*/ 0 h 111"/>
                                  <a:gd name="T24" fmla="*/ 0 w 101"/>
                                  <a:gd name="T25" fmla="*/ 0 h 111"/>
                                  <a:gd name="T26" fmla="*/ 0 w 101"/>
                                  <a:gd name="T27" fmla="*/ 0 h 111"/>
                                  <a:gd name="T28" fmla="*/ 0 w 101"/>
                                  <a:gd name="T29" fmla="*/ 0 h 111"/>
                                  <a:gd name="T30" fmla="*/ 0 w 101"/>
                                  <a:gd name="T31" fmla="*/ 0 h 111"/>
                                  <a:gd name="T32" fmla="*/ 0 w 101"/>
                                  <a:gd name="T33" fmla="*/ 0 h 111"/>
                                  <a:gd name="T34" fmla="*/ 0 w 101"/>
                                  <a:gd name="T35" fmla="*/ 0 h 111"/>
                                  <a:gd name="T36" fmla="*/ 0 w 101"/>
                                  <a:gd name="T37" fmla="*/ 0 h 111"/>
                                  <a:gd name="T38" fmla="*/ 0 w 101"/>
                                  <a:gd name="T39" fmla="*/ 0 h 111"/>
                                  <a:gd name="T40" fmla="*/ 0 w 101"/>
                                  <a:gd name="T41" fmla="*/ 0 h 111"/>
                                  <a:gd name="T42" fmla="*/ 0 w 101"/>
                                  <a:gd name="T43" fmla="*/ 0 h 111"/>
                                  <a:gd name="T44" fmla="*/ 0 w 101"/>
                                  <a:gd name="T45" fmla="*/ 0 h 111"/>
                                  <a:gd name="T46" fmla="*/ 0 w 101"/>
                                  <a:gd name="T47" fmla="*/ 0 h 111"/>
                                  <a:gd name="T48" fmla="*/ 0 w 101"/>
                                  <a:gd name="T49" fmla="*/ 0 h 11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1"/>
                                  <a:gd name="T76" fmla="*/ 0 h 111"/>
                                  <a:gd name="T77" fmla="*/ 101 w 101"/>
                                  <a:gd name="T78" fmla="*/ 111 h 11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1" h="111">
                                    <a:moveTo>
                                      <a:pt x="85" y="35"/>
                                    </a:moveTo>
                                    <a:lnTo>
                                      <a:pt x="75" y="24"/>
                                    </a:lnTo>
                                    <a:lnTo>
                                      <a:pt x="64" y="15"/>
                                    </a:lnTo>
                                    <a:lnTo>
                                      <a:pt x="52" y="8"/>
                                    </a:lnTo>
                                    <a:lnTo>
                                      <a:pt x="37" y="2"/>
                                    </a:lnTo>
                                    <a:lnTo>
                                      <a:pt x="26" y="0"/>
                                    </a:lnTo>
                                    <a:lnTo>
                                      <a:pt x="15" y="3"/>
                                    </a:lnTo>
                                    <a:lnTo>
                                      <a:pt x="6" y="10"/>
                                    </a:lnTo>
                                    <a:lnTo>
                                      <a:pt x="2" y="22"/>
                                    </a:lnTo>
                                    <a:lnTo>
                                      <a:pt x="0" y="33"/>
                                    </a:lnTo>
                                    <a:lnTo>
                                      <a:pt x="3" y="48"/>
                                    </a:lnTo>
                                    <a:lnTo>
                                      <a:pt x="9" y="63"/>
                                    </a:lnTo>
                                    <a:lnTo>
                                      <a:pt x="17" y="75"/>
                                    </a:lnTo>
                                    <a:lnTo>
                                      <a:pt x="27" y="85"/>
                                    </a:lnTo>
                                    <a:lnTo>
                                      <a:pt x="38" y="95"/>
                                    </a:lnTo>
                                    <a:lnTo>
                                      <a:pt x="51" y="105"/>
                                    </a:lnTo>
                                    <a:lnTo>
                                      <a:pt x="64" y="110"/>
                                    </a:lnTo>
                                    <a:lnTo>
                                      <a:pt x="77" y="111"/>
                                    </a:lnTo>
                                    <a:lnTo>
                                      <a:pt x="88" y="107"/>
                                    </a:lnTo>
                                    <a:lnTo>
                                      <a:pt x="95" y="97"/>
                                    </a:lnTo>
                                    <a:lnTo>
                                      <a:pt x="100" y="87"/>
                                    </a:lnTo>
                                    <a:lnTo>
                                      <a:pt x="101" y="75"/>
                                    </a:lnTo>
                                    <a:lnTo>
                                      <a:pt x="98" y="61"/>
                                    </a:lnTo>
                                    <a:lnTo>
                                      <a:pt x="94" y="49"/>
                                    </a:lnTo>
                                    <a:lnTo>
                                      <a:pt x="85" y="35"/>
                                    </a:lnTo>
                                    <a:close/>
                                  </a:path>
                                </a:pathLst>
                              </a:custGeom>
                              <a:solidFill>
                                <a:srgbClr val="A000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246" name="Freeform 88">
                                <a:extLst>
                                  <a:ext uri="{FF2B5EF4-FFF2-40B4-BE49-F238E27FC236}">
                                    <a16:creationId xmlns:a16="http://schemas.microsoft.com/office/drawing/2014/main" id="{9C41F6F8-0B9C-4F0E-ADE3-69EC5B20B481}"/>
                                  </a:ext>
                                </a:extLst>
                              </p:cNvPr>
                              <p:cNvSpPr>
                                <a:spLocks/>
                              </p:cNvSpPr>
                              <p:nvPr/>
                            </p:nvSpPr>
                            <p:spPr bwMode="auto">
                              <a:xfrm>
                                <a:off x="2070" y="1814"/>
                                <a:ext cx="18" cy="23"/>
                              </a:xfrm>
                              <a:custGeom>
                                <a:avLst/>
                                <a:gdLst>
                                  <a:gd name="T0" fmla="*/ 0 w 91"/>
                                  <a:gd name="T1" fmla="*/ 0 h 114"/>
                                  <a:gd name="T2" fmla="*/ 0 w 91"/>
                                  <a:gd name="T3" fmla="*/ 0 h 114"/>
                                  <a:gd name="T4" fmla="*/ 0 w 91"/>
                                  <a:gd name="T5" fmla="*/ 0 h 114"/>
                                  <a:gd name="T6" fmla="*/ 0 w 91"/>
                                  <a:gd name="T7" fmla="*/ 0 h 114"/>
                                  <a:gd name="T8" fmla="*/ 0 w 91"/>
                                  <a:gd name="T9" fmla="*/ 0 h 114"/>
                                  <a:gd name="T10" fmla="*/ 0 w 91"/>
                                  <a:gd name="T11" fmla="*/ 0 h 114"/>
                                  <a:gd name="T12" fmla="*/ 0 w 91"/>
                                  <a:gd name="T13" fmla="*/ 0 h 114"/>
                                  <a:gd name="T14" fmla="*/ 0 w 91"/>
                                  <a:gd name="T15" fmla="*/ 0 h 114"/>
                                  <a:gd name="T16" fmla="*/ 0 w 91"/>
                                  <a:gd name="T17" fmla="*/ 0 h 114"/>
                                  <a:gd name="T18" fmla="*/ 0 w 91"/>
                                  <a:gd name="T19" fmla="*/ 0 h 114"/>
                                  <a:gd name="T20" fmla="*/ 0 w 91"/>
                                  <a:gd name="T21" fmla="*/ 0 h 114"/>
                                  <a:gd name="T22" fmla="*/ 0 w 91"/>
                                  <a:gd name="T23" fmla="*/ 0 h 114"/>
                                  <a:gd name="T24" fmla="*/ 0 w 91"/>
                                  <a:gd name="T25" fmla="*/ 0 h 114"/>
                                  <a:gd name="T26" fmla="*/ 0 w 91"/>
                                  <a:gd name="T27" fmla="*/ 0 h 114"/>
                                  <a:gd name="T28" fmla="*/ 0 w 91"/>
                                  <a:gd name="T29" fmla="*/ 0 h 114"/>
                                  <a:gd name="T30" fmla="*/ 0 w 91"/>
                                  <a:gd name="T31" fmla="*/ 0 h 114"/>
                                  <a:gd name="T32" fmla="*/ 0 w 91"/>
                                  <a:gd name="T33" fmla="*/ 0 h 114"/>
                                  <a:gd name="T34" fmla="*/ 0 w 91"/>
                                  <a:gd name="T35" fmla="*/ 0 h 114"/>
                                  <a:gd name="T36" fmla="*/ 0 w 91"/>
                                  <a:gd name="T37" fmla="*/ 0 h 114"/>
                                  <a:gd name="T38" fmla="*/ 0 w 91"/>
                                  <a:gd name="T39" fmla="*/ 0 h 114"/>
                                  <a:gd name="T40" fmla="*/ 0 w 91"/>
                                  <a:gd name="T41" fmla="*/ 0 h 114"/>
                                  <a:gd name="T42" fmla="*/ 0 w 91"/>
                                  <a:gd name="T43" fmla="*/ 0 h 114"/>
                                  <a:gd name="T44" fmla="*/ 0 w 91"/>
                                  <a:gd name="T45" fmla="*/ 0 h 114"/>
                                  <a:gd name="T46" fmla="*/ 0 w 91"/>
                                  <a:gd name="T47" fmla="*/ 0 h 114"/>
                                  <a:gd name="T48" fmla="*/ 0 w 91"/>
                                  <a:gd name="T49" fmla="*/ 0 h 11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1"/>
                                  <a:gd name="T76" fmla="*/ 0 h 114"/>
                                  <a:gd name="T77" fmla="*/ 91 w 91"/>
                                  <a:gd name="T78" fmla="*/ 114 h 11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1" h="114">
                                    <a:moveTo>
                                      <a:pt x="79" y="37"/>
                                    </a:moveTo>
                                    <a:lnTo>
                                      <a:pt x="71" y="23"/>
                                    </a:lnTo>
                                    <a:lnTo>
                                      <a:pt x="62" y="12"/>
                                    </a:lnTo>
                                    <a:lnTo>
                                      <a:pt x="51" y="4"/>
                                    </a:lnTo>
                                    <a:lnTo>
                                      <a:pt x="37" y="0"/>
                                    </a:lnTo>
                                    <a:lnTo>
                                      <a:pt x="27" y="3"/>
                                    </a:lnTo>
                                    <a:lnTo>
                                      <a:pt x="17" y="11"/>
                                    </a:lnTo>
                                    <a:lnTo>
                                      <a:pt x="7" y="19"/>
                                    </a:lnTo>
                                    <a:lnTo>
                                      <a:pt x="2" y="29"/>
                                    </a:lnTo>
                                    <a:lnTo>
                                      <a:pt x="0" y="38"/>
                                    </a:lnTo>
                                    <a:lnTo>
                                      <a:pt x="1" y="48"/>
                                    </a:lnTo>
                                    <a:lnTo>
                                      <a:pt x="3" y="62"/>
                                    </a:lnTo>
                                    <a:lnTo>
                                      <a:pt x="10" y="77"/>
                                    </a:lnTo>
                                    <a:lnTo>
                                      <a:pt x="18" y="88"/>
                                    </a:lnTo>
                                    <a:lnTo>
                                      <a:pt x="28" y="99"/>
                                    </a:lnTo>
                                    <a:lnTo>
                                      <a:pt x="41" y="108"/>
                                    </a:lnTo>
                                    <a:lnTo>
                                      <a:pt x="54" y="113"/>
                                    </a:lnTo>
                                    <a:lnTo>
                                      <a:pt x="67" y="114"/>
                                    </a:lnTo>
                                    <a:lnTo>
                                      <a:pt x="78" y="110"/>
                                    </a:lnTo>
                                    <a:lnTo>
                                      <a:pt x="85" y="101"/>
                                    </a:lnTo>
                                    <a:lnTo>
                                      <a:pt x="90" y="91"/>
                                    </a:lnTo>
                                    <a:lnTo>
                                      <a:pt x="91" y="77"/>
                                    </a:lnTo>
                                    <a:lnTo>
                                      <a:pt x="88" y="63"/>
                                    </a:lnTo>
                                    <a:lnTo>
                                      <a:pt x="85" y="49"/>
                                    </a:lnTo>
                                    <a:lnTo>
                                      <a:pt x="79" y="37"/>
                                    </a:lnTo>
                                    <a:close/>
                                  </a:path>
                                </a:pathLst>
                              </a:custGeom>
                              <a:solidFill>
                                <a:srgbClr val="A000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40238" name="Group 89">
                            <a:extLst>
                              <a:ext uri="{FF2B5EF4-FFF2-40B4-BE49-F238E27FC236}">
                                <a16:creationId xmlns:a16="http://schemas.microsoft.com/office/drawing/2014/main" id="{4D9DD4A4-2EBB-42D0-B5EB-E954C88AE4AE}"/>
                              </a:ext>
                            </a:extLst>
                          </p:cNvPr>
                          <p:cNvGrpSpPr>
                            <a:grpSpLocks/>
                          </p:cNvGrpSpPr>
                          <p:nvPr/>
                        </p:nvGrpSpPr>
                        <p:grpSpPr bwMode="auto">
                          <a:xfrm>
                            <a:off x="2116" y="1790"/>
                            <a:ext cx="130" cy="120"/>
                            <a:chOff x="2116" y="1790"/>
                            <a:chExt cx="130" cy="120"/>
                          </a:xfrm>
                        </p:grpSpPr>
                        <p:sp>
                          <p:nvSpPr>
                            <p:cNvPr id="40239" name="Freeform 90">
                              <a:extLst>
                                <a:ext uri="{FF2B5EF4-FFF2-40B4-BE49-F238E27FC236}">
                                  <a16:creationId xmlns:a16="http://schemas.microsoft.com/office/drawing/2014/main" id="{92FFFC97-F344-4D36-A52F-C1D1CDF02AC5}"/>
                                </a:ext>
                              </a:extLst>
                            </p:cNvPr>
                            <p:cNvSpPr>
                              <a:spLocks/>
                            </p:cNvSpPr>
                            <p:nvPr/>
                          </p:nvSpPr>
                          <p:spPr bwMode="auto">
                            <a:xfrm>
                              <a:off x="2146" y="1819"/>
                              <a:ext cx="76" cy="64"/>
                            </a:xfrm>
                            <a:custGeom>
                              <a:avLst/>
                              <a:gdLst>
                                <a:gd name="T0" fmla="*/ 0 w 380"/>
                                <a:gd name="T1" fmla="*/ 0 h 322"/>
                                <a:gd name="T2" fmla="*/ 0 w 380"/>
                                <a:gd name="T3" fmla="*/ 0 h 322"/>
                                <a:gd name="T4" fmla="*/ 0 w 380"/>
                                <a:gd name="T5" fmla="*/ 0 h 322"/>
                                <a:gd name="T6" fmla="*/ 0 w 380"/>
                                <a:gd name="T7" fmla="*/ 0 h 322"/>
                                <a:gd name="T8" fmla="*/ 0 w 380"/>
                                <a:gd name="T9" fmla="*/ 0 h 322"/>
                                <a:gd name="T10" fmla="*/ 0 w 380"/>
                                <a:gd name="T11" fmla="*/ 0 h 322"/>
                                <a:gd name="T12" fmla="*/ 0 w 380"/>
                                <a:gd name="T13" fmla="*/ 0 h 322"/>
                                <a:gd name="T14" fmla="*/ 0 w 380"/>
                                <a:gd name="T15" fmla="*/ 0 h 322"/>
                                <a:gd name="T16" fmla="*/ 0 w 380"/>
                                <a:gd name="T17" fmla="*/ 0 h 322"/>
                                <a:gd name="T18" fmla="*/ 0 w 380"/>
                                <a:gd name="T19" fmla="*/ 0 h 322"/>
                                <a:gd name="T20" fmla="*/ 0 w 380"/>
                                <a:gd name="T21" fmla="*/ 0 h 322"/>
                                <a:gd name="T22" fmla="*/ 0 w 380"/>
                                <a:gd name="T23" fmla="*/ 0 h 322"/>
                                <a:gd name="T24" fmla="*/ 0 w 380"/>
                                <a:gd name="T25" fmla="*/ 0 h 322"/>
                                <a:gd name="T26" fmla="*/ 0 w 380"/>
                                <a:gd name="T27" fmla="*/ 0 h 322"/>
                                <a:gd name="T28" fmla="*/ 0 w 380"/>
                                <a:gd name="T29" fmla="*/ 0 h 322"/>
                                <a:gd name="T30" fmla="*/ 0 w 380"/>
                                <a:gd name="T31" fmla="*/ 0 h 322"/>
                                <a:gd name="T32" fmla="*/ 0 w 380"/>
                                <a:gd name="T33" fmla="*/ 0 h 32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80"/>
                                <a:gd name="T52" fmla="*/ 0 h 322"/>
                                <a:gd name="T53" fmla="*/ 380 w 380"/>
                                <a:gd name="T54" fmla="*/ 322 h 32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80" h="322">
                                  <a:moveTo>
                                    <a:pt x="10" y="0"/>
                                  </a:moveTo>
                                  <a:lnTo>
                                    <a:pt x="3" y="34"/>
                                  </a:lnTo>
                                  <a:lnTo>
                                    <a:pt x="0" y="61"/>
                                  </a:lnTo>
                                  <a:lnTo>
                                    <a:pt x="6" y="92"/>
                                  </a:lnTo>
                                  <a:lnTo>
                                    <a:pt x="18" y="114"/>
                                  </a:lnTo>
                                  <a:lnTo>
                                    <a:pt x="33" y="127"/>
                                  </a:lnTo>
                                  <a:lnTo>
                                    <a:pt x="59" y="148"/>
                                  </a:lnTo>
                                  <a:lnTo>
                                    <a:pt x="84" y="163"/>
                                  </a:lnTo>
                                  <a:lnTo>
                                    <a:pt x="121" y="179"/>
                                  </a:lnTo>
                                  <a:lnTo>
                                    <a:pt x="161" y="194"/>
                                  </a:lnTo>
                                  <a:lnTo>
                                    <a:pt x="199" y="206"/>
                                  </a:lnTo>
                                  <a:lnTo>
                                    <a:pt x="239" y="219"/>
                                  </a:lnTo>
                                  <a:lnTo>
                                    <a:pt x="268" y="234"/>
                                  </a:lnTo>
                                  <a:lnTo>
                                    <a:pt x="300" y="252"/>
                                  </a:lnTo>
                                  <a:lnTo>
                                    <a:pt x="330" y="273"/>
                                  </a:lnTo>
                                  <a:lnTo>
                                    <a:pt x="355" y="295"/>
                                  </a:lnTo>
                                  <a:lnTo>
                                    <a:pt x="380" y="322"/>
                                  </a:lnTo>
                                </a:path>
                              </a:pathLst>
                            </a:custGeom>
                            <a:noFill/>
                            <a:ln w="4763">
                              <a:solidFill>
                                <a:srgbClr val="FFC0C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240" name="Freeform 91">
                              <a:extLst>
                                <a:ext uri="{FF2B5EF4-FFF2-40B4-BE49-F238E27FC236}">
                                  <a16:creationId xmlns:a16="http://schemas.microsoft.com/office/drawing/2014/main" id="{E4688181-1AA3-42FE-8FE7-242A8CD47D7A}"/>
                                </a:ext>
                              </a:extLst>
                            </p:cNvPr>
                            <p:cNvSpPr>
                              <a:spLocks/>
                            </p:cNvSpPr>
                            <p:nvPr/>
                          </p:nvSpPr>
                          <p:spPr bwMode="auto">
                            <a:xfrm>
                              <a:off x="2116" y="1831"/>
                              <a:ext cx="88" cy="79"/>
                            </a:xfrm>
                            <a:custGeom>
                              <a:avLst/>
                              <a:gdLst>
                                <a:gd name="T0" fmla="*/ 0 w 443"/>
                                <a:gd name="T1" fmla="*/ 0 h 393"/>
                                <a:gd name="T2" fmla="*/ 0 w 443"/>
                                <a:gd name="T3" fmla="*/ 0 h 393"/>
                                <a:gd name="T4" fmla="*/ 0 w 443"/>
                                <a:gd name="T5" fmla="*/ 0 h 393"/>
                                <a:gd name="T6" fmla="*/ 0 w 443"/>
                                <a:gd name="T7" fmla="*/ 0 h 393"/>
                                <a:gd name="T8" fmla="*/ 0 w 443"/>
                                <a:gd name="T9" fmla="*/ 0 h 393"/>
                                <a:gd name="T10" fmla="*/ 0 w 443"/>
                                <a:gd name="T11" fmla="*/ 0 h 393"/>
                                <a:gd name="T12" fmla="*/ 0 w 443"/>
                                <a:gd name="T13" fmla="*/ 0 h 393"/>
                                <a:gd name="T14" fmla="*/ 0 w 443"/>
                                <a:gd name="T15" fmla="*/ 0 h 393"/>
                                <a:gd name="T16" fmla="*/ 0 w 443"/>
                                <a:gd name="T17" fmla="*/ 0 h 393"/>
                                <a:gd name="T18" fmla="*/ 0 w 443"/>
                                <a:gd name="T19" fmla="*/ 0 h 393"/>
                                <a:gd name="T20" fmla="*/ 0 w 443"/>
                                <a:gd name="T21" fmla="*/ 0 h 393"/>
                                <a:gd name="T22" fmla="*/ 0 w 443"/>
                                <a:gd name="T23" fmla="*/ 0 h 393"/>
                                <a:gd name="T24" fmla="*/ 0 w 443"/>
                                <a:gd name="T25" fmla="*/ 0 h 393"/>
                                <a:gd name="T26" fmla="*/ 0 w 443"/>
                                <a:gd name="T27" fmla="*/ 0 h 393"/>
                                <a:gd name="T28" fmla="*/ 0 w 443"/>
                                <a:gd name="T29" fmla="*/ 0 h 393"/>
                                <a:gd name="T30" fmla="*/ 0 w 443"/>
                                <a:gd name="T31" fmla="*/ 0 h 393"/>
                                <a:gd name="T32" fmla="*/ 0 w 443"/>
                                <a:gd name="T33" fmla="*/ 0 h 393"/>
                                <a:gd name="T34" fmla="*/ 0 w 443"/>
                                <a:gd name="T35" fmla="*/ 0 h 393"/>
                                <a:gd name="T36" fmla="*/ 0 w 443"/>
                                <a:gd name="T37" fmla="*/ 0 h 393"/>
                                <a:gd name="T38" fmla="*/ 0 w 443"/>
                                <a:gd name="T39" fmla="*/ 0 h 39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43"/>
                                <a:gd name="T61" fmla="*/ 0 h 393"/>
                                <a:gd name="T62" fmla="*/ 443 w 443"/>
                                <a:gd name="T63" fmla="*/ 393 h 39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43" h="393">
                                  <a:moveTo>
                                    <a:pt x="0" y="0"/>
                                  </a:moveTo>
                                  <a:lnTo>
                                    <a:pt x="34" y="9"/>
                                  </a:lnTo>
                                  <a:lnTo>
                                    <a:pt x="65" y="18"/>
                                  </a:lnTo>
                                  <a:lnTo>
                                    <a:pt x="95" y="30"/>
                                  </a:lnTo>
                                  <a:lnTo>
                                    <a:pt x="117" y="43"/>
                                  </a:lnTo>
                                  <a:lnTo>
                                    <a:pt x="135" y="65"/>
                                  </a:lnTo>
                                  <a:lnTo>
                                    <a:pt x="150" y="93"/>
                                  </a:lnTo>
                                  <a:lnTo>
                                    <a:pt x="160" y="117"/>
                                  </a:lnTo>
                                  <a:lnTo>
                                    <a:pt x="169" y="148"/>
                                  </a:lnTo>
                                  <a:lnTo>
                                    <a:pt x="180" y="183"/>
                                  </a:lnTo>
                                  <a:lnTo>
                                    <a:pt x="193" y="214"/>
                                  </a:lnTo>
                                  <a:lnTo>
                                    <a:pt x="212" y="242"/>
                                  </a:lnTo>
                                  <a:lnTo>
                                    <a:pt x="233" y="273"/>
                                  </a:lnTo>
                                  <a:lnTo>
                                    <a:pt x="253" y="295"/>
                                  </a:lnTo>
                                  <a:lnTo>
                                    <a:pt x="280" y="316"/>
                                  </a:lnTo>
                                  <a:lnTo>
                                    <a:pt x="309" y="335"/>
                                  </a:lnTo>
                                  <a:lnTo>
                                    <a:pt x="343" y="350"/>
                                  </a:lnTo>
                                  <a:lnTo>
                                    <a:pt x="382" y="368"/>
                                  </a:lnTo>
                                  <a:lnTo>
                                    <a:pt x="415" y="381"/>
                                  </a:lnTo>
                                  <a:lnTo>
                                    <a:pt x="443" y="393"/>
                                  </a:lnTo>
                                </a:path>
                              </a:pathLst>
                            </a:custGeom>
                            <a:noFill/>
                            <a:ln w="4763">
                              <a:solidFill>
                                <a:srgbClr val="FFC0C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241" name="Freeform 92">
                              <a:extLst>
                                <a:ext uri="{FF2B5EF4-FFF2-40B4-BE49-F238E27FC236}">
                                  <a16:creationId xmlns:a16="http://schemas.microsoft.com/office/drawing/2014/main" id="{DBC0F143-FEA5-4FF3-BE05-C75CF8155368}"/>
                                </a:ext>
                              </a:extLst>
                            </p:cNvPr>
                            <p:cNvSpPr>
                              <a:spLocks/>
                            </p:cNvSpPr>
                            <p:nvPr/>
                          </p:nvSpPr>
                          <p:spPr bwMode="auto">
                            <a:xfrm>
                              <a:off x="2122" y="1790"/>
                              <a:ext cx="124" cy="120"/>
                            </a:xfrm>
                            <a:custGeom>
                              <a:avLst/>
                              <a:gdLst>
                                <a:gd name="T0" fmla="*/ 0 w 618"/>
                                <a:gd name="T1" fmla="*/ 0 h 602"/>
                                <a:gd name="T2" fmla="*/ 0 w 618"/>
                                <a:gd name="T3" fmla="*/ 0 h 602"/>
                                <a:gd name="T4" fmla="*/ 0 w 618"/>
                                <a:gd name="T5" fmla="*/ 0 h 602"/>
                                <a:gd name="T6" fmla="*/ 0 w 618"/>
                                <a:gd name="T7" fmla="*/ 0 h 602"/>
                                <a:gd name="T8" fmla="*/ 0 w 618"/>
                                <a:gd name="T9" fmla="*/ 0 h 602"/>
                                <a:gd name="T10" fmla="*/ 0 w 618"/>
                                <a:gd name="T11" fmla="*/ 0 h 602"/>
                                <a:gd name="T12" fmla="*/ 0 w 618"/>
                                <a:gd name="T13" fmla="*/ 0 h 602"/>
                                <a:gd name="T14" fmla="*/ 0 w 618"/>
                                <a:gd name="T15" fmla="*/ 0 h 602"/>
                                <a:gd name="T16" fmla="*/ 0 w 618"/>
                                <a:gd name="T17" fmla="*/ 0 h 602"/>
                                <a:gd name="T18" fmla="*/ 0 w 618"/>
                                <a:gd name="T19" fmla="*/ 0 h 602"/>
                                <a:gd name="T20" fmla="*/ 0 w 618"/>
                                <a:gd name="T21" fmla="*/ 0 h 602"/>
                                <a:gd name="T22" fmla="*/ 0 w 618"/>
                                <a:gd name="T23" fmla="*/ 0 h 602"/>
                                <a:gd name="T24" fmla="*/ 0 w 618"/>
                                <a:gd name="T25" fmla="*/ 0 h 602"/>
                                <a:gd name="T26" fmla="*/ 0 w 618"/>
                                <a:gd name="T27" fmla="*/ 0 h 602"/>
                                <a:gd name="T28" fmla="*/ 0 w 618"/>
                                <a:gd name="T29" fmla="*/ 0 h 602"/>
                                <a:gd name="T30" fmla="*/ 0 w 618"/>
                                <a:gd name="T31" fmla="*/ 0 h 602"/>
                                <a:gd name="T32" fmla="*/ 0 w 618"/>
                                <a:gd name="T33" fmla="*/ 0 h 602"/>
                                <a:gd name="T34" fmla="*/ 0 w 618"/>
                                <a:gd name="T35" fmla="*/ 0 h 602"/>
                                <a:gd name="T36" fmla="*/ 0 w 618"/>
                                <a:gd name="T37" fmla="*/ 0 h 602"/>
                                <a:gd name="T38" fmla="*/ 0 w 618"/>
                                <a:gd name="T39" fmla="*/ 0 h 602"/>
                                <a:gd name="T40" fmla="*/ 0 w 618"/>
                                <a:gd name="T41" fmla="*/ 0 h 60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18"/>
                                <a:gd name="T64" fmla="*/ 0 h 602"/>
                                <a:gd name="T65" fmla="*/ 618 w 618"/>
                                <a:gd name="T66" fmla="*/ 602 h 60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18" h="602">
                                  <a:moveTo>
                                    <a:pt x="0" y="0"/>
                                  </a:moveTo>
                                  <a:lnTo>
                                    <a:pt x="7" y="41"/>
                                  </a:lnTo>
                                  <a:lnTo>
                                    <a:pt x="18" y="82"/>
                                  </a:lnTo>
                                  <a:lnTo>
                                    <a:pt x="35" y="128"/>
                                  </a:lnTo>
                                  <a:lnTo>
                                    <a:pt x="55" y="163"/>
                                  </a:lnTo>
                                  <a:lnTo>
                                    <a:pt x="83" y="202"/>
                                  </a:lnTo>
                                  <a:lnTo>
                                    <a:pt x="104" y="237"/>
                                  </a:lnTo>
                                  <a:lnTo>
                                    <a:pt x="129" y="280"/>
                                  </a:lnTo>
                                  <a:lnTo>
                                    <a:pt x="157" y="328"/>
                                  </a:lnTo>
                                  <a:lnTo>
                                    <a:pt x="176" y="356"/>
                                  </a:lnTo>
                                  <a:lnTo>
                                    <a:pt x="199" y="385"/>
                                  </a:lnTo>
                                  <a:lnTo>
                                    <a:pt x="226" y="415"/>
                                  </a:lnTo>
                                  <a:lnTo>
                                    <a:pt x="260" y="445"/>
                                  </a:lnTo>
                                  <a:lnTo>
                                    <a:pt x="304" y="482"/>
                                  </a:lnTo>
                                  <a:lnTo>
                                    <a:pt x="342" y="512"/>
                                  </a:lnTo>
                                  <a:lnTo>
                                    <a:pt x="385" y="537"/>
                                  </a:lnTo>
                                  <a:lnTo>
                                    <a:pt x="432" y="558"/>
                                  </a:lnTo>
                                  <a:lnTo>
                                    <a:pt x="485" y="578"/>
                                  </a:lnTo>
                                  <a:lnTo>
                                    <a:pt x="525" y="589"/>
                                  </a:lnTo>
                                  <a:lnTo>
                                    <a:pt x="573" y="598"/>
                                  </a:lnTo>
                                  <a:lnTo>
                                    <a:pt x="618" y="602"/>
                                  </a:lnTo>
                                </a:path>
                              </a:pathLst>
                            </a:custGeom>
                            <a:noFill/>
                            <a:ln w="4763">
                              <a:solidFill>
                                <a:srgbClr val="FFC0C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grpSp>
                </p:grpSp>
                <p:grpSp>
                  <p:nvGrpSpPr>
                    <p:cNvPr id="40214" name="Group 93">
                      <a:extLst>
                        <a:ext uri="{FF2B5EF4-FFF2-40B4-BE49-F238E27FC236}">
                          <a16:creationId xmlns:a16="http://schemas.microsoft.com/office/drawing/2014/main" id="{5E1F86C7-509F-4AE7-B277-5D30250130D7}"/>
                        </a:ext>
                      </a:extLst>
                    </p:cNvPr>
                    <p:cNvGrpSpPr>
                      <a:grpSpLocks/>
                    </p:cNvGrpSpPr>
                    <p:nvPr/>
                  </p:nvGrpSpPr>
                  <p:grpSpPr bwMode="auto">
                    <a:xfrm>
                      <a:off x="2151" y="1787"/>
                      <a:ext cx="187" cy="152"/>
                      <a:chOff x="2151" y="1787"/>
                      <a:chExt cx="187" cy="152"/>
                    </a:xfrm>
                  </p:grpSpPr>
                  <p:grpSp>
                    <p:nvGrpSpPr>
                      <p:cNvPr id="40215" name="Group 94">
                        <a:extLst>
                          <a:ext uri="{FF2B5EF4-FFF2-40B4-BE49-F238E27FC236}">
                            <a16:creationId xmlns:a16="http://schemas.microsoft.com/office/drawing/2014/main" id="{54E6DC19-AE91-4127-944B-46AD91568846}"/>
                          </a:ext>
                        </a:extLst>
                      </p:cNvPr>
                      <p:cNvGrpSpPr>
                        <a:grpSpLocks/>
                      </p:cNvGrpSpPr>
                      <p:nvPr/>
                    </p:nvGrpSpPr>
                    <p:grpSpPr bwMode="auto">
                      <a:xfrm>
                        <a:off x="2222" y="1863"/>
                        <a:ext cx="114" cy="76"/>
                        <a:chOff x="2222" y="1863"/>
                        <a:chExt cx="114" cy="76"/>
                      </a:xfrm>
                    </p:grpSpPr>
                    <p:grpSp>
                      <p:nvGrpSpPr>
                        <p:cNvPr id="40223" name="Group 95">
                          <a:extLst>
                            <a:ext uri="{FF2B5EF4-FFF2-40B4-BE49-F238E27FC236}">
                              <a16:creationId xmlns:a16="http://schemas.microsoft.com/office/drawing/2014/main" id="{C91CD381-F5F2-4897-B107-DA6DB07CCD16}"/>
                            </a:ext>
                          </a:extLst>
                        </p:cNvPr>
                        <p:cNvGrpSpPr>
                          <a:grpSpLocks/>
                        </p:cNvGrpSpPr>
                        <p:nvPr/>
                      </p:nvGrpSpPr>
                      <p:grpSpPr bwMode="auto">
                        <a:xfrm>
                          <a:off x="2291" y="1863"/>
                          <a:ext cx="45" cy="38"/>
                          <a:chOff x="2291" y="1863"/>
                          <a:chExt cx="45" cy="38"/>
                        </a:xfrm>
                      </p:grpSpPr>
                      <p:sp>
                        <p:nvSpPr>
                          <p:cNvPr id="40230" name="Freeform 96">
                            <a:extLst>
                              <a:ext uri="{FF2B5EF4-FFF2-40B4-BE49-F238E27FC236}">
                                <a16:creationId xmlns:a16="http://schemas.microsoft.com/office/drawing/2014/main" id="{6963EEC3-68E5-4302-87BE-DA90BBEDFF06}"/>
                              </a:ext>
                            </a:extLst>
                          </p:cNvPr>
                          <p:cNvSpPr>
                            <a:spLocks/>
                          </p:cNvSpPr>
                          <p:nvPr/>
                        </p:nvSpPr>
                        <p:spPr bwMode="auto">
                          <a:xfrm>
                            <a:off x="2310" y="1865"/>
                            <a:ext cx="5" cy="21"/>
                          </a:xfrm>
                          <a:custGeom>
                            <a:avLst/>
                            <a:gdLst>
                              <a:gd name="T0" fmla="*/ 0 w 27"/>
                              <a:gd name="T1" fmla="*/ 0 h 101"/>
                              <a:gd name="T2" fmla="*/ 0 w 27"/>
                              <a:gd name="T3" fmla="*/ 0 h 101"/>
                              <a:gd name="T4" fmla="*/ 0 w 27"/>
                              <a:gd name="T5" fmla="*/ 0 h 101"/>
                              <a:gd name="T6" fmla="*/ 0 w 27"/>
                              <a:gd name="T7" fmla="*/ 0 h 101"/>
                              <a:gd name="T8" fmla="*/ 0 w 27"/>
                              <a:gd name="T9" fmla="*/ 0 h 101"/>
                              <a:gd name="T10" fmla="*/ 0 w 27"/>
                              <a:gd name="T11" fmla="*/ 0 h 101"/>
                              <a:gd name="T12" fmla="*/ 0 60000 65536"/>
                              <a:gd name="T13" fmla="*/ 0 60000 65536"/>
                              <a:gd name="T14" fmla="*/ 0 60000 65536"/>
                              <a:gd name="T15" fmla="*/ 0 60000 65536"/>
                              <a:gd name="T16" fmla="*/ 0 60000 65536"/>
                              <a:gd name="T17" fmla="*/ 0 60000 65536"/>
                              <a:gd name="T18" fmla="*/ 0 w 27"/>
                              <a:gd name="T19" fmla="*/ 0 h 101"/>
                              <a:gd name="T20" fmla="*/ 27 w 27"/>
                              <a:gd name="T21" fmla="*/ 101 h 101"/>
                            </a:gdLst>
                            <a:ahLst/>
                            <a:cxnLst>
                              <a:cxn ang="T12">
                                <a:pos x="T0" y="T1"/>
                              </a:cxn>
                              <a:cxn ang="T13">
                                <a:pos x="T2" y="T3"/>
                              </a:cxn>
                              <a:cxn ang="T14">
                                <a:pos x="T4" y="T5"/>
                              </a:cxn>
                              <a:cxn ang="T15">
                                <a:pos x="T6" y="T7"/>
                              </a:cxn>
                              <a:cxn ang="T16">
                                <a:pos x="T8" y="T9"/>
                              </a:cxn>
                              <a:cxn ang="T17">
                                <a:pos x="T10" y="T11"/>
                              </a:cxn>
                            </a:cxnLst>
                            <a:rect l="T18" t="T19" r="T20" b="T21"/>
                            <a:pathLst>
                              <a:path w="27" h="101">
                                <a:moveTo>
                                  <a:pt x="14" y="0"/>
                                </a:moveTo>
                                <a:lnTo>
                                  <a:pt x="21" y="21"/>
                                </a:lnTo>
                                <a:lnTo>
                                  <a:pt x="27" y="51"/>
                                </a:lnTo>
                                <a:lnTo>
                                  <a:pt x="24" y="69"/>
                                </a:lnTo>
                                <a:lnTo>
                                  <a:pt x="11" y="89"/>
                                </a:lnTo>
                                <a:lnTo>
                                  <a:pt x="0" y="101"/>
                                </a:lnTo>
                              </a:path>
                            </a:pathLst>
                          </a:custGeom>
                          <a:noFill/>
                          <a:ln w="3175">
                            <a:solidFill>
                              <a:srgbClr val="808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231" name="Freeform 97">
                            <a:extLst>
                              <a:ext uri="{FF2B5EF4-FFF2-40B4-BE49-F238E27FC236}">
                                <a16:creationId xmlns:a16="http://schemas.microsoft.com/office/drawing/2014/main" id="{771B9D81-F9A8-4A87-8254-DD822D8EE86E}"/>
                              </a:ext>
                            </a:extLst>
                          </p:cNvPr>
                          <p:cNvSpPr>
                            <a:spLocks/>
                          </p:cNvSpPr>
                          <p:nvPr/>
                        </p:nvSpPr>
                        <p:spPr bwMode="auto">
                          <a:xfrm>
                            <a:off x="2291" y="1874"/>
                            <a:ext cx="25" cy="27"/>
                          </a:xfrm>
                          <a:custGeom>
                            <a:avLst/>
                            <a:gdLst>
                              <a:gd name="T0" fmla="*/ 0 w 124"/>
                              <a:gd name="T1" fmla="*/ 0 h 137"/>
                              <a:gd name="T2" fmla="*/ 0 w 124"/>
                              <a:gd name="T3" fmla="*/ 0 h 137"/>
                              <a:gd name="T4" fmla="*/ 0 w 124"/>
                              <a:gd name="T5" fmla="*/ 0 h 137"/>
                              <a:gd name="T6" fmla="*/ 0 w 124"/>
                              <a:gd name="T7" fmla="*/ 0 h 137"/>
                              <a:gd name="T8" fmla="*/ 0 w 124"/>
                              <a:gd name="T9" fmla="*/ 0 h 137"/>
                              <a:gd name="T10" fmla="*/ 0 w 124"/>
                              <a:gd name="T11" fmla="*/ 0 h 137"/>
                              <a:gd name="T12" fmla="*/ 0 w 124"/>
                              <a:gd name="T13" fmla="*/ 0 h 137"/>
                              <a:gd name="T14" fmla="*/ 0 w 124"/>
                              <a:gd name="T15" fmla="*/ 0 h 137"/>
                              <a:gd name="T16" fmla="*/ 0 w 124"/>
                              <a:gd name="T17" fmla="*/ 0 h 1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4"/>
                              <a:gd name="T28" fmla="*/ 0 h 137"/>
                              <a:gd name="T29" fmla="*/ 124 w 124"/>
                              <a:gd name="T30" fmla="*/ 137 h 1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4" h="137">
                                <a:moveTo>
                                  <a:pt x="0" y="0"/>
                                </a:moveTo>
                                <a:lnTo>
                                  <a:pt x="30" y="5"/>
                                </a:lnTo>
                                <a:lnTo>
                                  <a:pt x="61" y="11"/>
                                </a:lnTo>
                                <a:lnTo>
                                  <a:pt x="75" y="20"/>
                                </a:lnTo>
                                <a:lnTo>
                                  <a:pt x="89" y="40"/>
                                </a:lnTo>
                                <a:lnTo>
                                  <a:pt x="92" y="61"/>
                                </a:lnTo>
                                <a:lnTo>
                                  <a:pt x="104" y="85"/>
                                </a:lnTo>
                                <a:lnTo>
                                  <a:pt x="115" y="109"/>
                                </a:lnTo>
                                <a:lnTo>
                                  <a:pt x="124" y="137"/>
                                </a:lnTo>
                              </a:path>
                            </a:pathLst>
                          </a:custGeom>
                          <a:noFill/>
                          <a:ln w="3175">
                            <a:solidFill>
                              <a:srgbClr val="808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232" name="Freeform 98">
                            <a:extLst>
                              <a:ext uri="{FF2B5EF4-FFF2-40B4-BE49-F238E27FC236}">
                                <a16:creationId xmlns:a16="http://schemas.microsoft.com/office/drawing/2014/main" id="{DA83B78C-2B0F-4A1D-865E-89A80087D392}"/>
                              </a:ext>
                            </a:extLst>
                          </p:cNvPr>
                          <p:cNvSpPr>
                            <a:spLocks/>
                          </p:cNvSpPr>
                          <p:nvPr/>
                        </p:nvSpPr>
                        <p:spPr bwMode="auto">
                          <a:xfrm>
                            <a:off x="2327" y="1863"/>
                            <a:ext cx="9" cy="33"/>
                          </a:xfrm>
                          <a:custGeom>
                            <a:avLst/>
                            <a:gdLst>
                              <a:gd name="T0" fmla="*/ 0 w 45"/>
                              <a:gd name="T1" fmla="*/ 0 h 162"/>
                              <a:gd name="T2" fmla="*/ 0 w 45"/>
                              <a:gd name="T3" fmla="*/ 0 h 162"/>
                              <a:gd name="T4" fmla="*/ 0 w 45"/>
                              <a:gd name="T5" fmla="*/ 0 h 162"/>
                              <a:gd name="T6" fmla="*/ 0 w 45"/>
                              <a:gd name="T7" fmla="*/ 0 h 162"/>
                              <a:gd name="T8" fmla="*/ 0 w 45"/>
                              <a:gd name="T9" fmla="*/ 0 h 162"/>
                              <a:gd name="T10" fmla="*/ 0 w 45"/>
                              <a:gd name="T11" fmla="*/ 0 h 162"/>
                              <a:gd name="T12" fmla="*/ 0 60000 65536"/>
                              <a:gd name="T13" fmla="*/ 0 60000 65536"/>
                              <a:gd name="T14" fmla="*/ 0 60000 65536"/>
                              <a:gd name="T15" fmla="*/ 0 60000 65536"/>
                              <a:gd name="T16" fmla="*/ 0 60000 65536"/>
                              <a:gd name="T17" fmla="*/ 0 60000 65536"/>
                              <a:gd name="T18" fmla="*/ 0 w 45"/>
                              <a:gd name="T19" fmla="*/ 0 h 162"/>
                              <a:gd name="T20" fmla="*/ 45 w 45"/>
                              <a:gd name="T21" fmla="*/ 162 h 162"/>
                            </a:gdLst>
                            <a:ahLst/>
                            <a:cxnLst>
                              <a:cxn ang="T12">
                                <a:pos x="T0" y="T1"/>
                              </a:cxn>
                              <a:cxn ang="T13">
                                <a:pos x="T2" y="T3"/>
                              </a:cxn>
                              <a:cxn ang="T14">
                                <a:pos x="T4" y="T5"/>
                              </a:cxn>
                              <a:cxn ang="T15">
                                <a:pos x="T6" y="T7"/>
                              </a:cxn>
                              <a:cxn ang="T16">
                                <a:pos x="T8" y="T9"/>
                              </a:cxn>
                              <a:cxn ang="T17">
                                <a:pos x="T10" y="T11"/>
                              </a:cxn>
                            </a:cxnLst>
                            <a:rect l="T18" t="T19" r="T20" b="T21"/>
                            <a:pathLst>
                              <a:path w="45" h="162">
                                <a:moveTo>
                                  <a:pt x="0" y="80"/>
                                </a:moveTo>
                                <a:lnTo>
                                  <a:pt x="2" y="110"/>
                                </a:lnTo>
                                <a:lnTo>
                                  <a:pt x="6" y="138"/>
                                </a:lnTo>
                                <a:lnTo>
                                  <a:pt x="17" y="151"/>
                                </a:lnTo>
                                <a:lnTo>
                                  <a:pt x="45" y="162"/>
                                </a:lnTo>
                                <a:lnTo>
                                  <a:pt x="45" y="0"/>
                                </a:lnTo>
                              </a:path>
                            </a:pathLst>
                          </a:custGeom>
                          <a:noFill/>
                          <a:ln w="3175">
                            <a:solidFill>
                              <a:srgbClr val="808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40224" name="Group 99">
                          <a:extLst>
                            <a:ext uri="{FF2B5EF4-FFF2-40B4-BE49-F238E27FC236}">
                              <a16:creationId xmlns:a16="http://schemas.microsoft.com/office/drawing/2014/main" id="{B0A9AD8E-044D-4A87-BBF1-CCEF3C31276E}"/>
                            </a:ext>
                          </a:extLst>
                        </p:cNvPr>
                        <p:cNvGrpSpPr>
                          <a:grpSpLocks/>
                        </p:cNvGrpSpPr>
                        <p:nvPr/>
                      </p:nvGrpSpPr>
                      <p:grpSpPr bwMode="auto">
                        <a:xfrm>
                          <a:off x="2222" y="1916"/>
                          <a:ext cx="61" cy="23"/>
                          <a:chOff x="2222" y="1916"/>
                          <a:chExt cx="61" cy="23"/>
                        </a:xfrm>
                      </p:grpSpPr>
                      <p:sp>
                        <p:nvSpPr>
                          <p:cNvPr id="40225" name="Freeform 100">
                            <a:extLst>
                              <a:ext uri="{FF2B5EF4-FFF2-40B4-BE49-F238E27FC236}">
                                <a16:creationId xmlns:a16="http://schemas.microsoft.com/office/drawing/2014/main" id="{A1F7FD10-C3D1-44A9-920A-C61F69B49F53}"/>
                              </a:ext>
                            </a:extLst>
                          </p:cNvPr>
                          <p:cNvSpPr>
                            <a:spLocks/>
                          </p:cNvSpPr>
                          <p:nvPr/>
                        </p:nvSpPr>
                        <p:spPr bwMode="auto">
                          <a:xfrm>
                            <a:off x="2244" y="1919"/>
                            <a:ext cx="36" cy="5"/>
                          </a:xfrm>
                          <a:custGeom>
                            <a:avLst/>
                            <a:gdLst>
                              <a:gd name="T0" fmla="*/ 0 w 179"/>
                              <a:gd name="T1" fmla="*/ 0 h 24"/>
                              <a:gd name="T2" fmla="*/ 0 w 179"/>
                              <a:gd name="T3" fmla="*/ 0 h 24"/>
                              <a:gd name="T4" fmla="*/ 0 w 179"/>
                              <a:gd name="T5" fmla="*/ 0 h 24"/>
                              <a:gd name="T6" fmla="*/ 0 w 179"/>
                              <a:gd name="T7" fmla="*/ 0 h 24"/>
                              <a:gd name="T8" fmla="*/ 0 w 179"/>
                              <a:gd name="T9" fmla="*/ 0 h 24"/>
                              <a:gd name="T10" fmla="*/ 0 60000 65536"/>
                              <a:gd name="T11" fmla="*/ 0 60000 65536"/>
                              <a:gd name="T12" fmla="*/ 0 60000 65536"/>
                              <a:gd name="T13" fmla="*/ 0 60000 65536"/>
                              <a:gd name="T14" fmla="*/ 0 60000 65536"/>
                              <a:gd name="T15" fmla="*/ 0 w 179"/>
                              <a:gd name="T16" fmla="*/ 0 h 24"/>
                              <a:gd name="T17" fmla="*/ 179 w 179"/>
                              <a:gd name="T18" fmla="*/ 24 h 24"/>
                            </a:gdLst>
                            <a:ahLst/>
                            <a:cxnLst>
                              <a:cxn ang="T10">
                                <a:pos x="T0" y="T1"/>
                              </a:cxn>
                              <a:cxn ang="T11">
                                <a:pos x="T2" y="T3"/>
                              </a:cxn>
                              <a:cxn ang="T12">
                                <a:pos x="T4" y="T5"/>
                              </a:cxn>
                              <a:cxn ang="T13">
                                <a:pos x="T6" y="T7"/>
                              </a:cxn>
                              <a:cxn ang="T14">
                                <a:pos x="T8" y="T9"/>
                              </a:cxn>
                            </a:cxnLst>
                            <a:rect l="T15" t="T16" r="T17" b="T18"/>
                            <a:pathLst>
                              <a:path w="179" h="24">
                                <a:moveTo>
                                  <a:pt x="0" y="0"/>
                                </a:moveTo>
                                <a:lnTo>
                                  <a:pt x="43" y="13"/>
                                </a:lnTo>
                                <a:lnTo>
                                  <a:pt x="80" y="21"/>
                                </a:lnTo>
                                <a:lnTo>
                                  <a:pt x="124" y="24"/>
                                </a:lnTo>
                                <a:lnTo>
                                  <a:pt x="179" y="16"/>
                                </a:lnTo>
                              </a:path>
                            </a:pathLst>
                          </a:custGeom>
                          <a:noFill/>
                          <a:ln w="3175">
                            <a:solidFill>
                              <a:srgbClr val="808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226" name="Freeform 101">
                            <a:extLst>
                              <a:ext uri="{FF2B5EF4-FFF2-40B4-BE49-F238E27FC236}">
                                <a16:creationId xmlns:a16="http://schemas.microsoft.com/office/drawing/2014/main" id="{86F7EC21-B61A-46AD-B68C-4A170BD2C65F}"/>
                              </a:ext>
                            </a:extLst>
                          </p:cNvPr>
                          <p:cNvSpPr>
                            <a:spLocks/>
                          </p:cNvSpPr>
                          <p:nvPr/>
                        </p:nvSpPr>
                        <p:spPr bwMode="auto">
                          <a:xfrm>
                            <a:off x="2260" y="1916"/>
                            <a:ext cx="7" cy="8"/>
                          </a:xfrm>
                          <a:custGeom>
                            <a:avLst/>
                            <a:gdLst>
                              <a:gd name="T0" fmla="*/ 0 w 35"/>
                              <a:gd name="T1" fmla="*/ 0 h 42"/>
                              <a:gd name="T2" fmla="*/ 0 w 35"/>
                              <a:gd name="T3" fmla="*/ 0 h 42"/>
                              <a:gd name="T4" fmla="*/ 0 w 35"/>
                              <a:gd name="T5" fmla="*/ 0 h 42"/>
                              <a:gd name="T6" fmla="*/ 0 60000 65536"/>
                              <a:gd name="T7" fmla="*/ 0 60000 65536"/>
                              <a:gd name="T8" fmla="*/ 0 60000 65536"/>
                              <a:gd name="T9" fmla="*/ 0 w 35"/>
                              <a:gd name="T10" fmla="*/ 0 h 42"/>
                              <a:gd name="T11" fmla="*/ 35 w 35"/>
                              <a:gd name="T12" fmla="*/ 42 h 42"/>
                            </a:gdLst>
                            <a:ahLst/>
                            <a:cxnLst>
                              <a:cxn ang="T6">
                                <a:pos x="T0" y="T1"/>
                              </a:cxn>
                              <a:cxn ang="T7">
                                <a:pos x="T2" y="T3"/>
                              </a:cxn>
                              <a:cxn ang="T8">
                                <a:pos x="T4" y="T5"/>
                              </a:cxn>
                            </a:cxnLst>
                            <a:rect l="T9" t="T10" r="T11" b="T12"/>
                            <a:pathLst>
                              <a:path w="35" h="42">
                                <a:moveTo>
                                  <a:pt x="0" y="0"/>
                                </a:moveTo>
                                <a:lnTo>
                                  <a:pt x="22" y="20"/>
                                </a:lnTo>
                                <a:lnTo>
                                  <a:pt x="35" y="42"/>
                                </a:lnTo>
                              </a:path>
                            </a:pathLst>
                          </a:custGeom>
                          <a:noFill/>
                          <a:ln w="3175">
                            <a:solidFill>
                              <a:srgbClr val="808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227" name="Freeform 102">
                            <a:extLst>
                              <a:ext uri="{FF2B5EF4-FFF2-40B4-BE49-F238E27FC236}">
                                <a16:creationId xmlns:a16="http://schemas.microsoft.com/office/drawing/2014/main" id="{9D99B0B9-A099-4535-86EA-2B7CD357AC86}"/>
                              </a:ext>
                            </a:extLst>
                          </p:cNvPr>
                          <p:cNvSpPr>
                            <a:spLocks/>
                          </p:cNvSpPr>
                          <p:nvPr/>
                        </p:nvSpPr>
                        <p:spPr bwMode="auto">
                          <a:xfrm>
                            <a:off x="2222" y="1932"/>
                            <a:ext cx="44" cy="7"/>
                          </a:xfrm>
                          <a:custGeom>
                            <a:avLst/>
                            <a:gdLst>
                              <a:gd name="T0" fmla="*/ 0 w 220"/>
                              <a:gd name="T1" fmla="*/ 0 h 35"/>
                              <a:gd name="T2" fmla="*/ 0 w 220"/>
                              <a:gd name="T3" fmla="*/ 0 h 35"/>
                              <a:gd name="T4" fmla="*/ 0 w 220"/>
                              <a:gd name="T5" fmla="*/ 0 h 35"/>
                              <a:gd name="T6" fmla="*/ 0 w 220"/>
                              <a:gd name="T7" fmla="*/ 0 h 35"/>
                              <a:gd name="T8" fmla="*/ 0 w 220"/>
                              <a:gd name="T9" fmla="*/ 0 h 35"/>
                              <a:gd name="T10" fmla="*/ 0 60000 65536"/>
                              <a:gd name="T11" fmla="*/ 0 60000 65536"/>
                              <a:gd name="T12" fmla="*/ 0 60000 65536"/>
                              <a:gd name="T13" fmla="*/ 0 60000 65536"/>
                              <a:gd name="T14" fmla="*/ 0 60000 65536"/>
                              <a:gd name="T15" fmla="*/ 0 w 220"/>
                              <a:gd name="T16" fmla="*/ 0 h 35"/>
                              <a:gd name="T17" fmla="*/ 220 w 220"/>
                              <a:gd name="T18" fmla="*/ 35 h 35"/>
                            </a:gdLst>
                            <a:ahLst/>
                            <a:cxnLst>
                              <a:cxn ang="T10">
                                <a:pos x="T0" y="T1"/>
                              </a:cxn>
                              <a:cxn ang="T11">
                                <a:pos x="T2" y="T3"/>
                              </a:cxn>
                              <a:cxn ang="T12">
                                <a:pos x="T4" y="T5"/>
                              </a:cxn>
                              <a:cxn ang="T13">
                                <a:pos x="T6" y="T7"/>
                              </a:cxn>
                              <a:cxn ang="T14">
                                <a:pos x="T8" y="T9"/>
                              </a:cxn>
                            </a:cxnLst>
                            <a:rect l="T15" t="T16" r="T17" b="T18"/>
                            <a:pathLst>
                              <a:path w="220" h="35">
                                <a:moveTo>
                                  <a:pt x="0" y="0"/>
                                </a:moveTo>
                                <a:lnTo>
                                  <a:pt x="57" y="9"/>
                                </a:lnTo>
                                <a:lnTo>
                                  <a:pt x="115" y="16"/>
                                </a:lnTo>
                                <a:lnTo>
                                  <a:pt x="168" y="25"/>
                                </a:lnTo>
                                <a:lnTo>
                                  <a:pt x="220" y="35"/>
                                </a:lnTo>
                              </a:path>
                            </a:pathLst>
                          </a:custGeom>
                          <a:noFill/>
                          <a:ln w="3175">
                            <a:solidFill>
                              <a:srgbClr val="808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228" name="Freeform 103">
                            <a:extLst>
                              <a:ext uri="{FF2B5EF4-FFF2-40B4-BE49-F238E27FC236}">
                                <a16:creationId xmlns:a16="http://schemas.microsoft.com/office/drawing/2014/main" id="{6F959DD4-D0D6-4F5F-885B-D31BD99D8B23}"/>
                              </a:ext>
                            </a:extLst>
                          </p:cNvPr>
                          <p:cNvSpPr>
                            <a:spLocks/>
                          </p:cNvSpPr>
                          <p:nvPr/>
                        </p:nvSpPr>
                        <p:spPr bwMode="auto">
                          <a:xfrm>
                            <a:off x="2260" y="1931"/>
                            <a:ext cx="14" cy="5"/>
                          </a:xfrm>
                          <a:custGeom>
                            <a:avLst/>
                            <a:gdLst>
                              <a:gd name="T0" fmla="*/ 0 w 66"/>
                              <a:gd name="T1" fmla="*/ 0 h 25"/>
                              <a:gd name="T2" fmla="*/ 0 w 66"/>
                              <a:gd name="T3" fmla="*/ 0 h 25"/>
                              <a:gd name="T4" fmla="*/ 0 w 66"/>
                              <a:gd name="T5" fmla="*/ 0 h 25"/>
                              <a:gd name="T6" fmla="*/ 0 w 66"/>
                              <a:gd name="T7" fmla="*/ 0 h 25"/>
                              <a:gd name="T8" fmla="*/ 0 60000 65536"/>
                              <a:gd name="T9" fmla="*/ 0 60000 65536"/>
                              <a:gd name="T10" fmla="*/ 0 60000 65536"/>
                              <a:gd name="T11" fmla="*/ 0 60000 65536"/>
                              <a:gd name="T12" fmla="*/ 0 w 66"/>
                              <a:gd name="T13" fmla="*/ 0 h 25"/>
                              <a:gd name="T14" fmla="*/ 66 w 66"/>
                              <a:gd name="T15" fmla="*/ 25 h 25"/>
                            </a:gdLst>
                            <a:ahLst/>
                            <a:cxnLst>
                              <a:cxn ang="T8">
                                <a:pos x="T0" y="T1"/>
                              </a:cxn>
                              <a:cxn ang="T9">
                                <a:pos x="T2" y="T3"/>
                              </a:cxn>
                              <a:cxn ang="T10">
                                <a:pos x="T4" y="T5"/>
                              </a:cxn>
                              <a:cxn ang="T11">
                                <a:pos x="T6" y="T7"/>
                              </a:cxn>
                            </a:cxnLst>
                            <a:rect l="T12" t="T13" r="T14" b="T15"/>
                            <a:pathLst>
                              <a:path w="66" h="25">
                                <a:moveTo>
                                  <a:pt x="0" y="0"/>
                                </a:moveTo>
                                <a:lnTo>
                                  <a:pt x="31" y="2"/>
                                </a:lnTo>
                                <a:lnTo>
                                  <a:pt x="50" y="8"/>
                                </a:lnTo>
                                <a:lnTo>
                                  <a:pt x="66" y="25"/>
                                </a:lnTo>
                              </a:path>
                            </a:pathLst>
                          </a:custGeom>
                          <a:noFill/>
                          <a:ln w="3175">
                            <a:solidFill>
                              <a:srgbClr val="808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229" name="Line 104">
                            <a:extLst>
                              <a:ext uri="{FF2B5EF4-FFF2-40B4-BE49-F238E27FC236}">
                                <a16:creationId xmlns:a16="http://schemas.microsoft.com/office/drawing/2014/main" id="{9EE36FFE-72A7-48EA-8999-7C57A756FBF4}"/>
                              </a:ext>
                            </a:extLst>
                          </p:cNvPr>
                          <p:cNvSpPr>
                            <a:spLocks noChangeShapeType="1"/>
                          </p:cNvSpPr>
                          <p:nvPr/>
                        </p:nvSpPr>
                        <p:spPr bwMode="auto">
                          <a:xfrm>
                            <a:off x="2278" y="1929"/>
                            <a:ext cx="5" cy="10"/>
                          </a:xfrm>
                          <a:prstGeom prst="line">
                            <a:avLst/>
                          </a:prstGeom>
                          <a:noFill/>
                          <a:ln w="3175">
                            <a:solidFill>
                              <a:srgbClr val="8080FF"/>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40216" name="Group 105">
                        <a:extLst>
                          <a:ext uri="{FF2B5EF4-FFF2-40B4-BE49-F238E27FC236}">
                            <a16:creationId xmlns:a16="http://schemas.microsoft.com/office/drawing/2014/main" id="{853870C1-B7BF-419A-9AA1-137ADE38F1EB}"/>
                          </a:ext>
                        </a:extLst>
                      </p:cNvPr>
                      <p:cNvGrpSpPr>
                        <a:grpSpLocks/>
                      </p:cNvGrpSpPr>
                      <p:nvPr/>
                    </p:nvGrpSpPr>
                    <p:grpSpPr bwMode="auto">
                      <a:xfrm>
                        <a:off x="2151" y="1787"/>
                        <a:ext cx="187" cy="152"/>
                        <a:chOff x="2151" y="1787"/>
                        <a:chExt cx="187" cy="152"/>
                      </a:xfrm>
                    </p:grpSpPr>
                    <p:grpSp>
                      <p:nvGrpSpPr>
                        <p:cNvPr id="40217" name="Group 106">
                          <a:extLst>
                            <a:ext uri="{FF2B5EF4-FFF2-40B4-BE49-F238E27FC236}">
                              <a16:creationId xmlns:a16="http://schemas.microsoft.com/office/drawing/2014/main" id="{8C599CEC-A25E-4C1B-879C-8F93CF722540}"/>
                            </a:ext>
                          </a:extLst>
                        </p:cNvPr>
                        <p:cNvGrpSpPr>
                          <a:grpSpLocks/>
                        </p:cNvGrpSpPr>
                        <p:nvPr/>
                      </p:nvGrpSpPr>
                      <p:grpSpPr bwMode="auto">
                        <a:xfrm>
                          <a:off x="2162" y="1796"/>
                          <a:ext cx="176" cy="143"/>
                          <a:chOff x="2162" y="1796"/>
                          <a:chExt cx="176" cy="143"/>
                        </a:xfrm>
                      </p:grpSpPr>
                      <p:sp>
                        <p:nvSpPr>
                          <p:cNvPr id="40221" name="Freeform 107">
                            <a:extLst>
                              <a:ext uri="{FF2B5EF4-FFF2-40B4-BE49-F238E27FC236}">
                                <a16:creationId xmlns:a16="http://schemas.microsoft.com/office/drawing/2014/main" id="{48ADC1A8-9725-4D8C-AC25-DE226C097840}"/>
                              </a:ext>
                            </a:extLst>
                          </p:cNvPr>
                          <p:cNvSpPr>
                            <a:spLocks/>
                          </p:cNvSpPr>
                          <p:nvPr/>
                        </p:nvSpPr>
                        <p:spPr bwMode="auto">
                          <a:xfrm>
                            <a:off x="2162" y="1796"/>
                            <a:ext cx="176" cy="114"/>
                          </a:xfrm>
                          <a:custGeom>
                            <a:avLst/>
                            <a:gdLst>
                              <a:gd name="T0" fmla="*/ 0 w 877"/>
                              <a:gd name="T1" fmla="*/ 0 h 567"/>
                              <a:gd name="T2" fmla="*/ 0 w 877"/>
                              <a:gd name="T3" fmla="*/ 0 h 567"/>
                              <a:gd name="T4" fmla="*/ 0 w 877"/>
                              <a:gd name="T5" fmla="*/ 0 h 567"/>
                              <a:gd name="T6" fmla="*/ 0 w 877"/>
                              <a:gd name="T7" fmla="*/ 0 h 567"/>
                              <a:gd name="T8" fmla="*/ 0 w 877"/>
                              <a:gd name="T9" fmla="*/ 0 h 567"/>
                              <a:gd name="T10" fmla="*/ 0 w 877"/>
                              <a:gd name="T11" fmla="*/ 0 h 567"/>
                              <a:gd name="T12" fmla="*/ 0 w 877"/>
                              <a:gd name="T13" fmla="*/ 0 h 567"/>
                              <a:gd name="T14" fmla="*/ 0 w 877"/>
                              <a:gd name="T15" fmla="*/ 0 h 567"/>
                              <a:gd name="T16" fmla="*/ 0 w 877"/>
                              <a:gd name="T17" fmla="*/ 0 h 567"/>
                              <a:gd name="T18" fmla="*/ 0 w 877"/>
                              <a:gd name="T19" fmla="*/ 0 h 567"/>
                              <a:gd name="T20" fmla="*/ 0 w 877"/>
                              <a:gd name="T21" fmla="*/ 0 h 567"/>
                              <a:gd name="T22" fmla="*/ 0 w 877"/>
                              <a:gd name="T23" fmla="*/ 0 h 567"/>
                              <a:gd name="T24" fmla="*/ 0 w 877"/>
                              <a:gd name="T25" fmla="*/ 0 h 567"/>
                              <a:gd name="T26" fmla="*/ 0 w 877"/>
                              <a:gd name="T27" fmla="*/ 0 h 567"/>
                              <a:gd name="T28" fmla="*/ 0 w 877"/>
                              <a:gd name="T29" fmla="*/ 0 h 567"/>
                              <a:gd name="T30" fmla="*/ 0 w 877"/>
                              <a:gd name="T31" fmla="*/ 0 h 567"/>
                              <a:gd name="T32" fmla="*/ 0 w 877"/>
                              <a:gd name="T33" fmla="*/ 0 h 567"/>
                              <a:gd name="T34" fmla="*/ 0 w 877"/>
                              <a:gd name="T35" fmla="*/ 0 h 567"/>
                              <a:gd name="T36" fmla="*/ 0 w 877"/>
                              <a:gd name="T37" fmla="*/ 0 h 567"/>
                              <a:gd name="T38" fmla="*/ 0 w 877"/>
                              <a:gd name="T39" fmla="*/ 0 h 567"/>
                              <a:gd name="T40" fmla="*/ 0 w 877"/>
                              <a:gd name="T41" fmla="*/ 0 h 567"/>
                              <a:gd name="T42" fmla="*/ 0 w 877"/>
                              <a:gd name="T43" fmla="*/ 0 h 567"/>
                              <a:gd name="T44" fmla="*/ 0 w 877"/>
                              <a:gd name="T45" fmla="*/ 0 h 567"/>
                              <a:gd name="T46" fmla="*/ 0 w 877"/>
                              <a:gd name="T47" fmla="*/ 0 h 567"/>
                              <a:gd name="T48" fmla="*/ 0 w 877"/>
                              <a:gd name="T49" fmla="*/ 0 h 567"/>
                              <a:gd name="T50" fmla="*/ 0 w 877"/>
                              <a:gd name="T51" fmla="*/ 0 h 567"/>
                              <a:gd name="T52" fmla="*/ 0 w 877"/>
                              <a:gd name="T53" fmla="*/ 0 h 567"/>
                              <a:gd name="T54" fmla="*/ 0 w 877"/>
                              <a:gd name="T55" fmla="*/ 0 h 56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77"/>
                              <a:gd name="T85" fmla="*/ 0 h 567"/>
                              <a:gd name="T86" fmla="*/ 877 w 877"/>
                              <a:gd name="T87" fmla="*/ 567 h 56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77" h="567">
                                <a:moveTo>
                                  <a:pt x="0" y="0"/>
                                </a:moveTo>
                                <a:lnTo>
                                  <a:pt x="35" y="15"/>
                                </a:lnTo>
                                <a:lnTo>
                                  <a:pt x="69" y="25"/>
                                </a:lnTo>
                                <a:lnTo>
                                  <a:pt x="109" y="31"/>
                                </a:lnTo>
                                <a:lnTo>
                                  <a:pt x="142" y="31"/>
                                </a:lnTo>
                                <a:lnTo>
                                  <a:pt x="185" y="34"/>
                                </a:lnTo>
                                <a:lnTo>
                                  <a:pt x="215" y="43"/>
                                </a:lnTo>
                                <a:lnTo>
                                  <a:pt x="244" y="54"/>
                                </a:lnTo>
                                <a:lnTo>
                                  <a:pt x="276" y="76"/>
                                </a:lnTo>
                                <a:lnTo>
                                  <a:pt x="308" y="103"/>
                                </a:lnTo>
                                <a:lnTo>
                                  <a:pt x="350" y="140"/>
                                </a:lnTo>
                                <a:lnTo>
                                  <a:pt x="381" y="167"/>
                                </a:lnTo>
                                <a:lnTo>
                                  <a:pt x="429" y="217"/>
                                </a:lnTo>
                                <a:lnTo>
                                  <a:pt x="481" y="267"/>
                                </a:lnTo>
                                <a:lnTo>
                                  <a:pt x="524" y="312"/>
                                </a:lnTo>
                                <a:lnTo>
                                  <a:pt x="571" y="364"/>
                                </a:lnTo>
                                <a:lnTo>
                                  <a:pt x="621" y="418"/>
                                </a:lnTo>
                                <a:lnTo>
                                  <a:pt x="664" y="458"/>
                                </a:lnTo>
                                <a:lnTo>
                                  <a:pt x="707" y="496"/>
                                </a:lnTo>
                                <a:lnTo>
                                  <a:pt x="744" y="520"/>
                                </a:lnTo>
                                <a:lnTo>
                                  <a:pt x="782" y="540"/>
                                </a:lnTo>
                                <a:lnTo>
                                  <a:pt x="812" y="560"/>
                                </a:lnTo>
                                <a:lnTo>
                                  <a:pt x="833" y="567"/>
                                </a:lnTo>
                                <a:lnTo>
                                  <a:pt x="851" y="563"/>
                                </a:lnTo>
                                <a:lnTo>
                                  <a:pt x="867" y="552"/>
                                </a:lnTo>
                                <a:lnTo>
                                  <a:pt x="876" y="532"/>
                                </a:lnTo>
                                <a:lnTo>
                                  <a:pt x="877" y="492"/>
                                </a:lnTo>
                                <a:lnTo>
                                  <a:pt x="873" y="452"/>
                                </a:lnTo>
                              </a:path>
                            </a:pathLst>
                          </a:custGeom>
                          <a:noFill/>
                          <a:ln w="11113">
                            <a:solidFill>
                              <a:srgbClr val="808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222" name="Freeform 108">
                            <a:extLst>
                              <a:ext uri="{FF2B5EF4-FFF2-40B4-BE49-F238E27FC236}">
                                <a16:creationId xmlns:a16="http://schemas.microsoft.com/office/drawing/2014/main" id="{65AD476F-9AAC-487B-9AC2-D83D9BB30107}"/>
                              </a:ext>
                            </a:extLst>
                          </p:cNvPr>
                          <p:cNvSpPr>
                            <a:spLocks/>
                          </p:cNvSpPr>
                          <p:nvPr/>
                        </p:nvSpPr>
                        <p:spPr bwMode="auto">
                          <a:xfrm>
                            <a:off x="2190" y="1802"/>
                            <a:ext cx="99" cy="137"/>
                          </a:xfrm>
                          <a:custGeom>
                            <a:avLst/>
                            <a:gdLst>
                              <a:gd name="T0" fmla="*/ 0 w 494"/>
                              <a:gd name="T1" fmla="*/ 0 h 685"/>
                              <a:gd name="T2" fmla="*/ 0 w 494"/>
                              <a:gd name="T3" fmla="*/ 0 h 685"/>
                              <a:gd name="T4" fmla="*/ 0 w 494"/>
                              <a:gd name="T5" fmla="*/ 0 h 685"/>
                              <a:gd name="T6" fmla="*/ 0 w 494"/>
                              <a:gd name="T7" fmla="*/ 0 h 685"/>
                              <a:gd name="T8" fmla="*/ 0 w 494"/>
                              <a:gd name="T9" fmla="*/ 0 h 685"/>
                              <a:gd name="T10" fmla="*/ 0 w 494"/>
                              <a:gd name="T11" fmla="*/ 0 h 685"/>
                              <a:gd name="T12" fmla="*/ 0 w 494"/>
                              <a:gd name="T13" fmla="*/ 0 h 685"/>
                              <a:gd name="T14" fmla="*/ 0 w 494"/>
                              <a:gd name="T15" fmla="*/ 0 h 685"/>
                              <a:gd name="T16" fmla="*/ 0 w 494"/>
                              <a:gd name="T17" fmla="*/ 0 h 685"/>
                              <a:gd name="T18" fmla="*/ 0 w 494"/>
                              <a:gd name="T19" fmla="*/ 0 h 685"/>
                              <a:gd name="T20" fmla="*/ 0 w 494"/>
                              <a:gd name="T21" fmla="*/ 0 h 685"/>
                              <a:gd name="T22" fmla="*/ 0 w 494"/>
                              <a:gd name="T23" fmla="*/ 0 h 685"/>
                              <a:gd name="T24" fmla="*/ 0 w 494"/>
                              <a:gd name="T25" fmla="*/ 0 h 685"/>
                              <a:gd name="T26" fmla="*/ 0 w 494"/>
                              <a:gd name="T27" fmla="*/ 0 h 685"/>
                              <a:gd name="T28" fmla="*/ 0 w 494"/>
                              <a:gd name="T29" fmla="*/ 0 h 685"/>
                              <a:gd name="T30" fmla="*/ 0 w 494"/>
                              <a:gd name="T31" fmla="*/ 0 h 685"/>
                              <a:gd name="T32" fmla="*/ 0 w 494"/>
                              <a:gd name="T33" fmla="*/ 0 h 685"/>
                              <a:gd name="T34" fmla="*/ 0 w 494"/>
                              <a:gd name="T35" fmla="*/ 0 h 685"/>
                              <a:gd name="T36" fmla="*/ 0 w 494"/>
                              <a:gd name="T37" fmla="*/ 0 h 685"/>
                              <a:gd name="T38" fmla="*/ 0 w 494"/>
                              <a:gd name="T39" fmla="*/ 0 h 685"/>
                              <a:gd name="T40" fmla="*/ 0 w 494"/>
                              <a:gd name="T41" fmla="*/ 0 h 685"/>
                              <a:gd name="T42" fmla="*/ 0 w 494"/>
                              <a:gd name="T43" fmla="*/ 0 h 685"/>
                              <a:gd name="T44" fmla="*/ 0 w 494"/>
                              <a:gd name="T45" fmla="*/ 0 h 685"/>
                              <a:gd name="T46" fmla="*/ 0 w 494"/>
                              <a:gd name="T47" fmla="*/ 0 h 685"/>
                              <a:gd name="T48" fmla="*/ 0 w 494"/>
                              <a:gd name="T49" fmla="*/ 0 h 68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94"/>
                              <a:gd name="T76" fmla="*/ 0 h 685"/>
                              <a:gd name="T77" fmla="*/ 494 w 494"/>
                              <a:gd name="T78" fmla="*/ 685 h 68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94" h="685">
                                <a:moveTo>
                                  <a:pt x="0" y="0"/>
                                </a:moveTo>
                                <a:lnTo>
                                  <a:pt x="18" y="59"/>
                                </a:lnTo>
                                <a:lnTo>
                                  <a:pt x="37" y="116"/>
                                </a:lnTo>
                                <a:lnTo>
                                  <a:pt x="55" y="155"/>
                                </a:lnTo>
                                <a:lnTo>
                                  <a:pt x="82" y="202"/>
                                </a:lnTo>
                                <a:lnTo>
                                  <a:pt x="119" y="256"/>
                                </a:lnTo>
                                <a:lnTo>
                                  <a:pt x="150" y="299"/>
                                </a:lnTo>
                                <a:lnTo>
                                  <a:pt x="182" y="344"/>
                                </a:lnTo>
                                <a:lnTo>
                                  <a:pt x="219" y="397"/>
                                </a:lnTo>
                                <a:lnTo>
                                  <a:pt x="244" y="431"/>
                                </a:lnTo>
                                <a:lnTo>
                                  <a:pt x="268" y="450"/>
                                </a:lnTo>
                                <a:lnTo>
                                  <a:pt x="299" y="471"/>
                                </a:lnTo>
                                <a:lnTo>
                                  <a:pt x="322" y="489"/>
                                </a:lnTo>
                                <a:lnTo>
                                  <a:pt x="345" y="516"/>
                                </a:lnTo>
                                <a:lnTo>
                                  <a:pt x="376" y="541"/>
                                </a:lnTo>
                                <a:lnTo>
                                  <a:pt x="406" y="565"/>
                                </a:lnTo>
                                <a:lnTo>
                                  <a:pt x="435" y="584"/>
                                </a:lnTo>
                                <a:lnTo>
                                  <a:pt x="465" y="608"/>
                                </a:lnTo>
                                <a:lnTo>
                                  <a:pt x="485" y="627"/>
                                </a:lnTo>
                                <a:lnTo>
                                  <a:pt x="494" y="645"/>
                                </a:lnTo>
                                <a:lnTo>
                                  <a:pt x="491" y="669"/>
                                </a:lnTo>
                                <a:lnTo>
                                  <a:pt x="479" y="675"/>
                                </a:lnTo>
                                <a:lnTo>
                                  <a:pt x="449" y="682"/>
                                </a:lnTo>
                                <a:lnTo>
                                  <a:pt x="420" y="685"/>
                                </a:lnTo>
                                <a:lnTo>
                                  <a:pt x="385" y="684"/>
                                </a:lnTo>
                              </a:path>
                            </a:pathLst>
                          </a:custGeom>
                          <a:noFill/>
                          <a:ln w="11113">
                            <a:solidFill>
                              <a:srgbClr val="808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40218" name="Group 109">
                          <a:extLst>
                            <a:ext uri="{FF2B5EF4-FFF2-40B4-BE49-F238E27FC236}">
                              <a16:creationId xmlns:a16="http://schemas.microsoft.com/office/drawing/2014/main" id="{3EEC0777-F724-41FE-9D73-7290B5631A8B}"/>
                            </a:ext>
                          </a:extLst>
                        </p:cNvPr>
                        <p:cNvGrpSpPr>
                          <a:grpSpLocks/>
                        </p:cNvGrpSpPr>
                        <p:nvPr/>
                      </p:nvGrpSpPr>
                      <p:grpSpPr bwMode="auto">
                        <a:xfrm>
                          <a:off x="2151" y="1787"/>
                          <a:ext cx="15" cy="16"/>
                          <a:chOff x="2151" y="1787"/>
                          <a:chExt cx="15" cy="16"/>
                        </a:xfrm>
                      </p:grpSpPr>
                      <p:sp>
                        <p:nvSpPr>
                          <p:cNvPr id="40219" name="Oval 110">
                            <a:extLst>
                              <a:ext uri="{FF2B5EF4-FFF2-40B4-BE49-F238E27FC236}">
                                <a16:creationId xmlns:a16="http://schemas.microsoft.com/office/drawing/2014/main" id="{7E79A5DE-7E7B-4933-A00B-855EFFB0073E}"/>
                              </a:ext>
                            </a:extLst>
                          </p:cNvPr>
                          <p:cNvSpPr>
                            <a:spLocks noChangeArrowheads="1"/>
                          </p:cNvSpPr>
                          <p:nvPr/>
                        </p:nvSpPr>
                        <p:spPr bwMode="auto">
                          <a:xfrm>
                            <a:off x="2151" y="1787"/>
                            <a:ext cx="15" cy="16"/>
                          </a:xfrm>
                          <a:prstGeom prst="ellipse">
                            <a:avLst/>
                          </a:prstGeom>
                          <a:solidFill>
                            <a:srgbClr val="8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220" name="Oval 111">
                            <a:extLst>
                              <a:ext uri="{FF2B5EF4-FFF2-40B4-BE49-F238E27FC236}">
                                <a16:creationId xmlns:a16="http://schemas.microsoft.com/office/drawing/2014/main" id="{1822C8C8-D7DC-4109-B133-F3972443552F}"/>
                              </a:ext>
                            </a:extLst>
                          </p:cNvPr>
                          <p:cNvSpPr>
                            <a:spLocks noChangeArrowheads="1"/>
                          </p:cNvSpPr>
                          <p:nvPr/>
                        </p:nvSpPr>
                        <p:spPr bwMode="auto">
                          <a:xfrm>
                            <a:off x="2153" y="1790"/>
                            <a:ext cx="9" cy="9"/>
                          </a:xfrm>
                          <a:prstGeom prst="ellipse">
                            <a:avLst/>
                          </a:prstGeom>
                          <a:solidFill>
                            <a:srgbClr val="400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grpSp>
                  </p:grpSp>
                </p:grpSp>
              </p:grpSp>
            </p:grpSp>
            <p:grpSp>
              <p:nvGrpSpPr>
                <p:cNvPr id="40176" name="Group 112">
                  <a:extLst>
                    <a:ext uri="{FF2B5EF4-FFF2-40B4-BE49-F238E27FC236}">
                      <a16:creationId xmlns:a16="http://schemas.microsoft.com/office/drawing/2014/main" id="{69505F63-799F-4027-A96B-FF6754987600}"/>
                    </a:ext>
                  </a:extLst>
                </p:cNvPr>
                <p:cNvGrpSpPr>
                  <a:grpSpLocks/>
                </p:cNvGrpSpPr>
                <p:nvPr/>
              </p:nvGrpSpPr>
              <p:grpSpPr bwMode="auto">
                <a:xfrm>
                  <a:off x="2012" y="1522"/>
                  <a:ext cx="275" cy="207"/>
                  <a:chOff x="2012" y="1522"/>
                  <a:chExt cx="275" cy="207"/>
                </a:xfrm>
              </p:grpSpPr>
              <p:grpSp>
                <p:nvGrpSpPr>
                  <p:cNvPr id="40177" name="Group 113">
                    <a:extLst>
                      <a:ext uri="{FF2B5EF4-FFF2-40B4-BE49-F238E27FC236}">
                        <a16:creationId xmlns:a16="http://schemas.microsoft.com/office/drawing/2014/main" id="{E82E92C4-4FF7-4662-B127-6282536D52CF}"/>
                      </a:ext>
                    </a:extLst>
                  </p:cNvPr>
                  <p:cNvGrpSpPr>
                    <a:grpSpLocks/>
                  </p:cNvGrpSpPr>
                  <p:nvPr/>
                </p:nvGrpSpPr>
                <p:grpSpPr bwMode="auto">
                  <a:xfrm>
                    <a:off x="2012" y="1522"/>
                    <a:ext cx="208" cy="183"/>
                    <a:chOff x="2012" y="1522"/>
                    <a:chExt cx="208" cy="183"/>
                  </a:xfrm>
                </p:grpSpPr>
                <p:grpSp>
                  <p:nvGrpSpPr>
                    <p:cNvPr id="40189" name="Group 114">
                      <a:extLst>
                        <a:ext uri="{FF2B5EF4-FFF2-40B4-BE49-F238E27FC236}">
                          <a16:creationId xmlns:a16="http://schemas.microsoft.com/office/drawing/2014/main" id="{5921C18D-985E-4765-B042-F551DA505580}"/>
                        </a:ext>
                      </a:extLst>
                    </p:cNvPr>
                    <p:cNvGrpSpPr>
                      <a:grpSpLocks/>
                    </p:cNvGrpSpPr>
                    <p:nvPr/>
                  </p:nvGrpSpPr>
                  <p:grpSpPr bwMode="auto">
                    <a:xfrm>
                      <a:off x="2012" y="1558"/>
                      <a:ext cx="208" cy="53"/>
                      <a:chOff x="2012" y="1558"/>
                      <a:chExt cx="208" cy="53"/>
                    </a:xfrm>
                  </p:grpSpPr>
                  <p:grpSp>
                    <p:nvGrpSpPr>
                      <p:cNvPr id="40201" name="Group 115">
                        <a:extLst>
                          <a:ext uri="{FF2B5EF4-FFF2-40B4-BE49-F238E27FC236}">
                            <a16:creationId xmlns:a16="http://schemas.microsoft.com/office/drawing/2014/main" id="{EE084617-FFB8-433E-8E68-88CB9A0B37E5}"/>
                          </a:ext>
                        </a:extLst>
                      </p:cNvPr>
                      <p:cNvGrpSpPr>
                        <a:grpSpLocks/>
                      </p:cNvGrpSpPr>
                      <p:nvPr/>
                    </p:nvGrpSpPr>
                    <p:grpSpPr bwMode="auto">
                      <a:xfrm>
                        <a:off x="2015" y="1558"/>
                        <a:ext cx="205" cy="53"/>
                        <a:chOff x="2015" y="1558"/>
                        <a:chExt cx="205" cy="53"/>
                      </a:xfrm>
                    </p:grpSpPr>
                    <p:sp>
                      <p:nvSpPr>
                        <p:cNvPr id="40205" name="Freeform 116">
                          <a:extLst>
                            <a:ext uri="{FF2B5EF4-FFF2-40B4-BE49-F238E27FC236}">
                              <a16:creationId xmlns:a16="http://schemas.microsoft.com/office/drawing/2014/main" id="{A651D722-D56B-4415-8166-67BAFDD83539}"/>
                            </a:ext>
                          </a:extLst>
                        </p:cNvPr>
                        <p:cNvSpPr>
                          <a:spLocks/>
                        </p:cNvSpPr>
                        <p:nvPr/>
                      </p:nvSpPr>
                      <p:spPr bwMode="auto">
                        <a:xfrm>
                          <a:off x="2015" y="1558"/>
                          <a:ext cx="204" cy="53"/>
                        </a:xfrm>
                        <a:custGeom>
                          <a:avLst/>
                          <a:gdLst>
                            <a:gd name="T0" fmla="*/ 0 w 1020"/>
                            <a:gd name="T1" fmla="*/ 0 h 265"/>
                            <a:gd name="T2" fmla="*/ 0 w 1020"/>
                            <a:gd name="T3" fmla="*/ 0 h 265"/>
                            <a:gd name="T4" fmla="*/ 0 w 1020"/>
                            <a:gd name="T5" fmla="*/ 0 h 265"/>
                            <a:gd name="T6" fmla="*/ 0 w 1020"/>
                            <a:gd name="T7" fmla="*/ 0 h 265"/>
                            <a:gd name="T8" fmla="*/ 0 w 1020"/>
                            <a:gd name="T9" fmla="*/ 0 h 265"/>
                            <a:gd name="T10" fmla="*/ 0 w 1020"/>
                            <a:gd name="T11" fmla="*/ 0 h 265"/>
                            <a:gd name="T12" fmla="*/ 0 w 1020"/>
                            <a:gd name="T13" fmla="*/ 0 h 265"/>
                            <a:gd name="T14" fmla="*/ 0 w 1020"/>
                            <a:gd name="T15" fmla="*/ 0 h 265"/>
                            <a:gd name="T16" fmla="*/ 0 w 1020"/>
                            <a:gd name="T17" fmla="*/ 0 h 265"/>
                            <a:gd name="T18" fmla="*/ 0 w 1020"/>
                            <a:gd name="T19" fmla="*/ 0 h 265"/>
                            <a:gd name="T20" fmla="*/ 0 w 1020"/>
                            <a:gd name="T21" fmla="*/ 0 h 265"/>
                            <a:gd name="T22" fmla="*/ 0 w 1020"/>
                            <a:gd name="T23" fmla="*/ 0 h 265"/>
                            <a:gd name="T24" fmla="*/ 0 w 1020"/>
                            <a:gd name="T25" fmla="*/ 0 h 265"/>
                            <a:gd name="T26" fmla="*/ 0 w 1020"/>
                            <a:gd name="T27" fmla="*/ 0 h 265"/>
                            <a:gd name="T28" fmla="*/ 0 w 1020"/>
                            <a:gd name="T29" fmla="*/ 0 h 265"/>
                            <a:gd name="T30" fmla="*/ 0 w 1020"/>
                            <a:gd name="T31" fmla="*/ 0 h 265"/>
                            <a:gd name="T32" fmla="*/ 0 w 1020"/>
                            <a:gd name="T33" fmla="*/ 0 h 265"/>
                            <a:gd name="T34" fmla="*/ 0 w 1020"/>
                            <a:gd name="T35" fmla="*/ 0 h 265"/>
                            <a:gd name="T36" fmla="*/ 0 w 1020"/>
                            <a:gd name="T37" fmla="*/ 0 h 265"/>
                            <a:gd name="T38" fmla="*/ 0 w 1020"/>
                            <a:gd name="T39" fmla="*/ 0 h 265"/>
                            <a:gd name="T40" fmla="*/ 0 w 1020"/>
                            <a:gd name="T41" fmla="*/ 0 h 265"/>
                            <a:gd name="T42" fmla="*/ 0 w 1020"/>
                            <a:gd name="T43" fmla="*/ 0 h 265"/>
                            <a:gd name="T44" fmla="*/ 0 w 1020"/>
                            <a:gd name="T45" fmla="*/ 0 h 265"/>
                            <a:gd name="T46" fmla="*/ 0 w 1020"/>
                            <a:gd name="T47" fmla="*/ 0 h 265"/>
                            <a:gd name="T48" fmla="*/ 0 w 1020"/>
                            <a:gd name="T49" fmla="*/ 0 h 265"/>
                            <a:gd name="T50" fmla="*/ 0 w 1020"/>
                            <a:gd name="T51" fmla="*/ 0 h 265"/>
                            <a:gd name="T52" fmla="*/ 0 w 1020"/>
                            <a:gd name="T53" fmla="*/ 0 h 265"/>
                            <a:gd name="T54" fmla="*/ 0 w 1020"/>
                            <a:gd name="T55" fmla="*/ 0 h 265"/>
                            <a:gd name="T56" fmla="*/ 0 w 1020"/>
                            <a:gd name="T57" fmla="*/ 0 h 265"/>
                            <a:gd name="T58" fmla="*/ 0 w 1020"/>
                            <a:gd name="T59" fmla="*/ 0 h 265"/>
                            <a:gd name="T60" fmla="*/ 0 w 1020"/>
                            <a:gd name="T61" fmla="*/ 0 h 265"/>
                            <a:gd name="T62" fmla="*/ 0 w 1020"/>
                            <a:gd name="T63" fmla="*/ 0 h 265"/>
                            <a:gd name="T64" fmla="*/ 0 w 1020"/>
                            <a:gd name="T65" fmla="*/ 0 h 265"/>
                            <a:gd name="T66" fmla="*/ 0 w 1020"/>
                            <a:gd name="T67" fmla="*/ 0 h 265"/>
                            <a:gd name="T68" fmla="*/ 0 w 1020"/>
                            <a:gd name="T69" fmla="*/ 0 h 26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20"/>
                            <a:gd name="T106" fmla="*/ 0 h 265"/>
                            <a:gd name="T107" fmla="*/ 1020 w 1020"/>
                            <a:gd name="T108" fmla="*/ 265 h 26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20" h="265">
                              <a:moveTo>
                                <a:pt x="1020" y="106"/>
                              </a:moveTo>
                              <a:lnTo>
                                <a:pt x="970" y="100"/>
                              </a:lnTo>
                              <a:lnTo>
                                <a:pt x="913" y="94"/>
                              </a:lnTo>
                              <a:lnTo>
                                <a:pt x="851" y="82"/>
                              </a:lnTo>
                              <a:lnTo>
                                <a:pt x="781" y="69"/>
                              </a:lnTo>
                              <a:lnTo>
                                <a:pt x="712" y="55"/>
                              </a:lnTo>
                              <a:lnTo>
                                <a:pt x="650" y="42"/>
                              </a:lnTo>
                              <a:lnTo>
                                <a:pt x="596" y="33"/>
                              </a:lnTo>
                              <a:lnTo>
                                <a:pt x="538" y="24"/>
                              </a:lnTo>
                              <a:lnTo>
                                <a:pt x="470" y="15"/>
                              </a:lnTo>
                              <a:lnTo>
                                <a:pt x="419" y="5"/>
                              </a:lnTo>
                              <a:lnTo>
                                <a:pt x="367" y="0"/>
                              </a:lnTo>
                              <a:lnTo>
                                <a:pt x="320" y="2"/>
                              </a:lnTo>
                              <a:lnTo>
                                <a:pt x="275" y="8"/>
                              </a:lnTo>
                              <a:lnTo>
                                <a:pt x="214" y="19"/>
                              </a:lnTo>
                              <a:lnTo>
                                <a:pt x="165" y="31"/>
                              </a:lnTo>
                              <a:lnTo>
                                <a:pt x="134" y="41"/>
                              </a:lnTo>
                              <a:lnTo>
                                <a:pt x="99" y="58"/>
                              </a:lnTo>
                              <a:lnTo>
                                <a:pt x="62" y="75"/>
                              </a:lnTo>
                              <a:lnTo>
                                <a:pt x="29" y="94"/>
                              </a:lnTo>
                              <a:lnTo>
                                <a:pt x="0" y="113"/>
                              </a:lnTo>
                              <a:lnTo>
                                <a:pt x="68" y="265"/>
                              </a:lnTo>
                              <a:lnTo>
                                <a:pt x="107" y="250"/>
                              </a:lnTo>
                              <a:lnTo>
                                <a:pt x="141" y="237"/>
                              </a:lnTo>
                              <a:lnTo>
                                <a:pt x="174" y="226"/>
                              </a:lnTo>
                              <a:lnTo>
                                <a:pt x="208" y="217"/>
                              </a:lnTo>
                              <a:lnTo>
                                <a:pt x="248" y="204"/>
                              </a:lnTo>
                              <a:lnTo>
                                <a:pt x="283" y="198"/>
                              </a:lnTo>
                              <a:lnTo>
                                <a:pt x="335" y="193"/>
                              </a:lnTo>
                              <a:lnTo>
                                <a:pt x="404" y="192"/>
                              </a:lnTo>
                              <a:lnTo>
                                <a:pt x="464" y="195"/>
                              </a:lnTo>
                              <a:lnTo>
                                <a:pt x="529" y="195"/>
                              </a:lnTo>
                              <a:lnTo>
                                <a:pt x="578" y="198"/>
                              </a:lnTo>
                              <a:lnTo>
                                <a:pt x="629" y="206"/>
                              </a:lnTo>
                              <a:lnTo>
                                <a:pt x="1020" y="106"/>
                              </a:lnTo>
                              <a:close/>
                            </a:path>
                          </a:pathLst>
                        </a:custGeom>
                        <a:solidFill>
                          <a:srgbClr val="6000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40206" name="Group 117">
                          <a:extLst>
                            <a:ext uri="{FF2B5EF4-FFF2-40B4-BE49-F238E27FC236}">
                              <a16:creationId xmlns:a16="http://schemas.microsoft.com/office/drawing/2014/main" id="{F637ED7A-150A-4A04-863E-E90FE26D9322}"/>
                            </a:ext>
                          </a:extLst>
                        </p:cNvPr>
                        <p:cNvGrpSpPr>
                          <a:grpSpLocks/>
                        </p:cNvGrpSpPr>
                        <p:nvPr/>
                      </p:nvGrpSpPr>
                      <p:grpSpPr bwMode="auto">
                        <a:xfrm>
                          <a:off x="2029" y="1565"/>
                          <a:ext cx="191" cy="46"/>
                          <a:chOff x="2029" y="1565"/>
                          <a:chExt cx="191" cy="46"/>
                        </a:xfrm>
                      </p:grpSpPr>
                      <p:grpSp>
                        <p:nvGrpSpPr>
                          <p:cNvPr id="40207" name="Group 118">
                            <a:extLst>
                              <a:ext uri="{FF2B5EF4-FFF2-40B4-BE49-F238E27FC236}">
                                <a16:creationId xmlns:a16="http://schemas.microsoft.com/office/drawing/2014/main" id="{D3B46EB9-C616-499F-BEC9-84A860BD9158}"/>
                              </a:ext>
                            </a:extLst>
                          </p:cNvPr>
                          <p:cNvGrpSpPr>
                            <a:grpSpLocks/>
                          </p:cNvGrpSpPr>
                          <p:nvPr/>
                        </p:nvGrpSpPr>
                        <p:grpSpPr bwMode="auto">
                          <a:xfrm>
                            <a:off x="2029" y="1579"/>
                            <a:ext cx="191" cy="32"/>
                            <a:chOff x="2029" y="1579"/>
                            <a:chExt cx="191" cy="32"/>
                          </a:xfrm>
                        </p:grpSpPr>
                        <p:sp>
                          <p:nvSpPr>
                            <p:cNvPr id="40209" name="Freeform 119">
                              <a:extLst>
                                <a:ext uri="{FF2B5EF4-FFF2-40B4-BE49-F238E27FC236}">
                                  <a16:creationId xmlns:a16="http://schemas.microsoft.com/office/drawing/2014/main" id="{F802949F-3B7C-476F-B853-885E00A9FBFC}"/>
                                </a:ext>
                              </a:extLst>
                            </p:cNvPr>
                            <p:cNvSpPr>
                              <a:spLocks/>
                            </p:cNvSpPr>
                            <p:nvPr/>
                          </p:nvSpPr>
                          <p:spPr bwMode="auto">
                            <a:xfrm>
                              <a:off x="2029" y="1580"/>
                              <a:ext cx="191" cy="27"/>
                            </a:xfrm>
                            <a:custGeom>
                              <a:avLst/>
                              <a:gdLst>
                                <a:gd name="T0" fmla="*/ 0 w 956"/>
                                <a:gd name="T1" fmla="*/ 0 h 134"/>
                                <a:gd name="T2" fmla="*/ 0 w 956"/>
                                <a:gd name="T3" fmla="*/ 0 h 134"/>
                                <a:gd name="T4" fmla="*/ 0 w 956"/>
                                <a:gd name="T5" fmla="*/ 0 h 134"/>
                                <a:gd name="T6" fmla="*/ 0 w 956"/>
                                <a:gd name="T7" fmla="*/ 0 h 134"/>
                                <a:gd name="T8" fmla="*/ 0 w 956"/>
                                <a:gd name="T9" fmla="*/ 0 h 134"/>
                                <a:gd name="T10" fmla="*/ 0 w 956"/>
                                <a:gd name="T11" fmla="*/ 0 h 134"/>
                                <a:gd name="T12" fmla="*/ 0 w 956"/>
                                <a:gd name="T13" fmla="*/ 0 h 134"/>
                                <a:gd name="T14" fmla="*/ 0 w 956"/>
                                <a:gd name="T15" fmla="*/ 0 h 134"/>
                                <a:gd name="T16" fmla="*/ 0 w 956"/>
                                <a:gd name="T17" fmla="*/ 0 h 134"/>
                                <a:gd name="T18" fmla="*/ 0 w 956"/>
                                <a:gd name="T19" fmla="*/ 0 h 134"/>
                                <a:gd name="T20" fmla="*/ 0 w 956"/>
                                <a:gd name="T21" fmla="*/ 0 h 134"/>
                                <a:gd name="T22" fmla="*/ 0 w 956"/>
                                <a:gd name="T23" fmla="*/ 0 h 134"/>
                                <a:gd name="T24" fmla="*/ 0 w 956"/>
                                <a:gd name="T25" fmla="*/ 0 h 134"/>
                                <a:gd name="T26" fmla="*/ 0 w 956"/>
                                <a:gd name="T27" fmla="*/ 0 h 134"/>
                                <a:gd name="T28" fmla="*/ 0 w 956"/>
                                <a:gd name="T29" fmla="*/ 0 h 134"/>
                                <a:gd name="T30" fmla="*/ 0 w 956"/>
                                <a:gd name="T31" fmla="*/ 0 h 134"/>
                                <a:gd name="T32" fmla="*/ 0 w 956"/>
                                <a:gd name="T33" fmla="*/ 0 h 134"/>
                                <a:gd name="T34" fmla="*/ 0 w 956"/>
                                <a:gd name="T35" fmla="*/ 0 h 134"/>
                                <a:gd name="T36" fmla="*/ 0 w 956"/>
                                <a:gd name="T37" fmla="*/ 0 h 134"/>
                                <a:gd name="T38" fmla="*/ 0 w 956"/>
                                <a:gd name="T39" fmla="*/ 0 h 134"/>
                                <a:gd name="T40" fmla="*/ 0 w 956"/>
                                <a:gd name="T41" fmla="*/ 0 h 134"/>
                                <a:gd name="T42" fmla="*/ 0 w 956"/>
                                <a:gd name="T43" fmla="*/ 0 h 134"/>
                                <a:gd name="T44" fmla="*/ 0 w 956"/>
                                <a:gd name="T45" fmla="*/ 0 h 134"/>
                                <a:gd name="T46" fmla="*/ 0 w 956"/>
                                <a:gd name="T47" fmla="*/ 0 h 134"/>
                                <a:gd name="T48" fmla="*/ 0 w 956"/>
                                <a:gd name="T49" fmla="*/ 0 h 134"/>
                                <a:gd name="T50" fmla="*/ 0 w 956"/>
                                <a:gd name="T51" fmla="*/ 0 h 134"/>
                                <a:gd name="T52" fmla="*/ 0 w 956"/>
                                <a:gd name="T53" fmla="*/ 0 h 134"/>
                                <a:gd name="T54" fmla="*/ 0 w 956"/>
                                <a:gd name="T55" fmla="*/ 0 h 134"/>
                                <a:gd name="T56" fmla="*/ 0 w 956"/>
                                <a:gd name="T57" fmla="*/ 0 h 134"/>
                                <a:gd name="T58" fmla="*/ 0 w 956"/>
                                <a:gd name="T59" fmla="*/ 0 h 13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956"/>
                                <a:gd name="T91" fmla="*/ 0 h 134"/>
                                <a:gd name="T92" fmla="*/ 956 w 956"/>
                                <a:gd name="T93" fmla="*/ 134 h 13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956" h="134">
                                  <a:moveTo>
                                    <a:pt x="956" y="0"/>
                                  </a:moveTo>
                                  <a:lnTo>
                                    <a:pt x="597" y="47"/>
                                  </a:lnTo>
                                  <a:lnTo>
                                    <a:pt x="535" y="39"/>
                                  </a:lnTo>
                                  <a:lnTo>
                                    <a:pt x="480" y="35"/>
                                  </a:lnTo>
                                  <a:lnTo>
                                    <a:pt x="428" y="34"/>
                                  </a:lnTo>
                                  <a:lnTo>
                                    <a:pt x="374" y="31"/>
                                  </a:lnTo>
                                  <a:lnTo>
                                    <a:pt x="325" y="33"/>
                                  </a:lnTo>
                                  <a:lnTo>
                                    <a:pt x="281" y="35"/>
                                  </a:lnTo>
                                  <a:lnTo>
                                    <a:pt x="242" y="36"/>
                                  </a:lnTo>
                                  <a:lnTo>
                                    <a:pt x="193" y="42"/>
                                  </a:lnTo>
                                  <a:lnTo>
                                    <a:pt x="153" y="51"/>
                                  </a:lnTo>
                                  <a:lnTo>
                                    <a:pt x="114" y="63"/>
                                  </a:lnTo>
                                  <a:lnTo>
                                    <a:pt x="79" y="75"/>
                                  </a:lnTo>
                                  <a:lnTo>
                                    <a:pt x="52" y="85"/>
                                  </a:lnTo>
                                  <a:lnTo>
                                    <a:pt x="23" y="100"/>
                                  </a:lnTo>
                                  <a:lnTo>
                                    <a:pt x="0" y="118"/>
                                  </a:lnTo>
                                  <a:lnTo>
                                    <a:pt x="5" y="134"/>
                                  </a:lnTo>
                                  <a:lnTo>
                                    <a:pt x="43" y="120"/>
                                  </a:lnTo>
                                  <a:lnTo>
                                    <a:pt x="77" y="107"/>
                                  </a:lnTo>
                                  <a:lnTo>
                                    <a:pt x="110" y="96"/>
                                  </a:lnTo>
                                  <a:lnTo>
                                    <a:pt x="144" y="87"/>
                                  </a:lnTo>
                                  <a:lnTo>
                                    <a:pt x="185" y="75"/>
                                  </a:lnTo>
                                  <a:lnTo>
                                    <a:pt x="220" y="68"/>
                                  </a:lnTo>
                                  <a:lnTo>
                                    <a:pt x="271" y="63"/>
                                  </a:lnTo>
                                  <a:lnTo>
                                    <a:pt x="340" y="62"/>
                                  </a:lnTo>
                                  <a:lnTo>
                                    <a:pt x="400" y="65"/>
                                  </a:lnTo>
                                  <a:lnTo>
                                    <a:pt x="465" y="65"/>
                                  </a:lnTo>
                                  <a:lnTo>
                                    <a:pt x="514" y="68"/>
                                  </a:lnTo>
                                  <a:lnTo>
                                    <a:pt x="565" y="77"/>
                                  </a:lnTo>
                                  <a:lnTo>
                                    <a:pt x="956" y="0"/>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210" name="Freeform 120">
                              <a:extLst>
                                <a:ext uri="{FF2B5EF4-FFF2-40B4-BE49-F238E27FC236}">
                                  <a16:creationId xmlns:a16="http://schemas.microsoft.com/office/drawing/2014/main" id="{6CA250BB-B565-48B6-ABF8-9A930D9A4369}"/>
                                </a:ext>
                              </a:extLst>
                            </p:cNvPr>
                            <p:cNvSpPr>
                              <a:spLocks/>
                            </p:cNvSpPr>
                            <p:nvPr/>
                          </p:nvSpPr>
                          <p:spPr bwMode="auto">
                            <a:xfrm>
                              <a:off x="2029" y="1579"/>
                              <a:ext cx="191" cy="32"/>
                            </a:xfrm>
                            <a:custGeom>
                              <a:avLst/>
                              <a:gdLst>
                                <a:gd name="T0" fmla="*/ 0 w 956"/>
                                <a:gd name="T1" fmla="*/ 0 h 158"/>
                                <a:gd name="T2" fmla="*/ 0 w 956"/>
                                <a:gd name="T3" fmla="*/ 0 h 158"/>
                                <a:gd name="T4" fmla="*/ 0 w 956"/>
                                <a:gd name="T5" fmla="*/ 0 h 158"/>
                                <a:gd name="T6" fmla="*/ 0 w 956"/>
                                <a:gd name="T7" fmla="*/ 0 h 158"/>
                                <a:gd name="T8" fmla="*/ 0 w 956"/>
                                <a:gd name="T9" fmla="*/ 0 h 158"/>
                                <a:gd name="T10" fmla="*/ 0 w 956"/>
                                <a:gd name="T11" fmla="*/ 0 h 158"/>
                                <a:gd name="T12" fmla="*/ 0 w 956"/>
                                <a:gd name="T13" fmla="*/ 0 h 158"/>
                                <a:gd name="T14" fmla="*/ 0 w 956"/>
                                <a:gd name="T15" fmla="*/ 0 h 158"/>
                                <a:gd name="T16" fmla="*/ 0 w 956"/>
                                <a:gd name="T17" fmla="*/ 0 h 158"/>
                                <a:gd name="T18" fmla="*/ 0 w 956"/>
                                <a:gd name="T19" fmla="*/ 0 h 158"/>
                                <a:gd name="T20" fmla="*/ 0 w 956"/>
                                <a:gd name="T21" fmla="*/ 0 h 158"/>
                                <a:gd name="T22" fmla="*/ 0 w 956"/>
                                <a:gd name="T23" fmla="*/ 0 h 158"/>
                                <a:gd name="T24" fmla="*/ 0 w 956"/>
                                <a:gd name="T25" fmla="*/ 0 h 158"/>
                                <a:gd name="T26" fmla="*/ 0 w 956"/>
                                <a:gd name="T27" fmla="*/ 0 h 158"/>
                                <a:gd name="T28" fmla="*/ 0 w 956"/>
                                <a:gd name="T29" fmla="*/ 0 h 158"/>
                                <a:gd name="T30" fmla="*/ 0 w 956"/>
                                <a:gd name="T31" fmla="*/ 0 h 158"/>
                                <a:gd name="T32" fmla="*/ 0 w 956"/>
                                <a:gd name="T33" fmla="*/ 0 h 158"/>
                                <a:gd name="T34" fmla="*/ 0 w 956"/>
                                <a:gd name="T35" fmla="*/ 0 h 158"/>
                                <a:gd name="T36" fmla="*/ 0 w 956"/>
                                <a:gd name="T37" fmla="*/ 0 h 158"/>
                                <a:gd name="T38" fmla="*/ 0 w 956"/>
                                <a:gd name="T39" fmla="*/ 0 h 158"/>
                                <a:gd name="T40" fmla="*/ 0 w 956"/>
                                <a:gd name="T41" fmla="*/ 0 h 158"/>
                                <a:gd name="T42" fmla="*/ 0 w 956"/>
                                <a:gd name="T43" fmla="*/ 0 h 158"/>
                                <a:gd name="T44" fmla="*/ 0 w 956"/>
                                <a:gd name="T45" fmla="*/ 0 h 158"/>
                                <a:gd name="T46" fmla="*/ 0 w 956"/>
                                <a:gd name="T47" fmla="*/ 0 h 158"/>
                                <a:gd name="T48" fmla="*/ 0 w 956"/>
                                <a:gd name="T49" fmla="*/ 0 h 158"/>
                                <a:gd name="T50" fmla="*/ 0 w 956"/>
                                <a:gd name="T51" fmla="*/ 0 h 158"/>
                                <a:gd name="T52" fmla="*/ 0 w 956"/>
                                <a:gd name="T53" fmla="*/ 0 h 158"/>
                                <a:gd name="T54" fmla="*/ 0 w 956"/>
                                <a:gd name="T55" fmla="*/ 0 h 158"/>
                                <a:gd name="T56" fmla="*/ 0 w 956"/>
                                <a:gd name="T57" fmla="*/ 0 h 158"/>
                                <a:gd name="T58" fmla="*/ 0 w 956"/>
                                <a:gd name="T59" fmla="*/ 0 h 15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956"/>
                                <a:gd name="T91" fmla="*/ 0 h 158"/>
                                <a:gd name="T92" fmla="*/ 956 w 956"/>
                                <a:gd name="T93" fmla="*/ 158 h 15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956" h="158">
                                  <a:moveTo>
                                    <a:pt x="956" y="0"/>
                                  </a:moveTo>
                                  <a:lnTo>
                                    <a:pt x="597" y="71"/>
                                  </a:lnTo>
                                  <a:lnTo>
                                    <a:pt x="535" y="62"/>
                                  </a:lnTo>
                                  <a:lnTo>
                                    <a:pt x="480" y="58"/>
                                  </a:lnTo>
                                  <a:lnTo>
                                    <a:pt x="428" y="56"/>
                                  </a:lnTo>
                                  <a:lnTo>
                                    <a:pt x="374" y="53"/>
                                  </a:lnTo>
                                  <a:lnTo>
                                    <a:pt x="325" y="55"/>
                                  </a:lnTo>
                                  <a:lnTo>
                                    <a:pt x="281" y="58"/>
                                  </a:lnTo>
                                  <a:lnTo>
                                    <a:pt x="242" y="59"/>
                                  </a:lnTo>
                                  <a:lnTo>
                                    <a:pt x="193" y="66"/>
                                  </a:lnTo>
                                  <a:lnTo>
                                    <a:pt x="153" y="75"/>
                                  </a:lnTo>
                                  <a:lnTo>
                                    <a:pt x="114" y="86"/>
                                  </a:lnTo>
                                  <a:lnTo>
                                    <a:pt x="79" y="98"/>
                                  </a:lnTo>
                                  <a:lnTo>
                                    <a:pt x="52" y="109"/>
                                  </a:lnTo>
                                  <a:lnTo>
                                    <a:pt x="23" y="123"/>
                                  </a:lnTo>
                                  <a:lnTo>
                                    <a:pt x="0" y="141"/>
                                  </a:lnTo>
                                  <a:lnTo>
                                    <a:pt x="5" y="158"/>
                                  </a:lnTo>
                                  <a:lnTo>
                                    <a:pt x="43" y="144"/>
                                  </a:lnTo>
                                  <a:lnTo>
                                    <a:pt x="77" y="130"/>
                                  </a:lnTo>
                                  <a:lnTo>
                                    <a:pt x="110" y="119"/>
                                  </a:lnTo>
                                  <a:lnTo>
                                    <a:pt x="144" y="111"/>
                                  </a:lnTo>
                                  <a:lnTo>
                                    <a:pt x="185" y="98"/>
                                  </a:lnTo>
                                  <a:lnTo>
                                    <a:pt x="220" y="91"/>
                                  </a:lnTo>
                                  <a:lnTo>
                                    <a:pt x="271" y="86"/>
                                  </a:lnTo>
                                  <a:lnTo>
                                    <a:pt x="340" y="85"/>
                                  </a:lnTo>
                                  <a:lnTo>
                                    <a:pt x="400" y="88"/>
                                  </a:lnTo>
                                  <a:lnTo>
                                    <a:pt x="465" y="88"/>
                                  </a:lnTo>
                                  <a:lnTo>
                                    <a:pt x="514" y="91"/>
                                  </a:lnTo>
                                  <a:lnTo>
                                    <a:pt x="565" y="100"/>
                                  </a:lnTo>
                                  <a:lnTo>
                                    <a:pt x="956" y="0"/>
                                  </a:lnTo>
                                  <a:close/>
                                </a:path>
                              </a:pathLst>
                            </a:custGeom>
                            <a:solidFill>
                              <a:srgbClr val="400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40208" name="Freeform 121">
                            <a:extLst>
                              <a:ext uri="{FF2B5EF4-FFF2-40B4-BE49-F238E27FC236}">
                                <a16:creationId xmlns:a16="http://schemas.microsoft.com/office/drawing/2014/main" id="{67B3E751-02FB-4BB6-A322-AA9186E4981B}"/>
                              </a:ext>
                            </a:extLst>
                          </p:cNvPr>
                          <p:cNvSpPr>
                            <a:spLocks/>
                          </p:cNvSpPr>
                          <p:nvPr/>
                        </p:nvSpPr>
                        <p:spPr bwMode="auto">
                          <a:xfrm>
                            <a:off x="2032" y="1565"/>
                            <a:ext cx="137" cy="16"/>
                          </a:xfrm>
                          <a:custGeom>
                            <a:avLst/>
                            <a:gdLst>
                              <a:gd name="T0" fmla="*/ 0 w 687"/>
                              <a:gd name="T1" fmla="*/ 0 h 78"/>
                              <a:gd name="T2" fmla="*/ 0 w 687"/>
                              <a:gd name="T3" fmla="*/ 0 h 78"/>
                              <a:gd name="T4" fmla="*/ 0 w 687"/>
                              <a:gd name="T5" fmla="*/ 0 h 78"/>
                              <a:gd name="T6" fmla="*/ 0 w 687"/>
                              <a:gd name="T7" fmla="*/ 0 h 78"/>
                              <a:gd name="T8" fmla="*/ 0 w 687"/>
                              <a:gd name="T9" fmla="*/ 0 h 78"/>
                              <a:gd name="T10" fmla="*/ 0 w 687"/>
                              <a:gd name="T11" fmla="*/ 0 h 78"/>
                              <a:gd name="T12" fmla="*/ 0 w 687"/>
                              <a:gd name="T13" fmla="*/ 0 h 78"/>
                              <a:gd name="T14" fmla="*/ 0 w 687"/>
                              <a:gd name="T15" fmla="*/ 0 h 78"/>
                              <a:gd name="T16" fmla="*/ 0 w 687"/>
                              <a:gd name="T17" fmla="*/ 0 h 78"/>
                              <a:gd name="T18" fmla="*/ 0 w 687"/>
                              <a:gd name="T19" fmla="*/ 0 h 78"/>
                              <a:gd name="T20" fmla="*/ 0 w 687"/>
                              <a:gd name="T21" fmla="*/ 0 h 78"/>
                              <a:gd name="T22" fmla="*/ 0 w 687"/>
                              <a:gd name="T23" fmla="*/ 0 h 78"/>
                              <a:gd name="T24" fmla="*/ 0 w 687"/>
                              <a:gd name="T25" fmla="*/ 0 h 78"/>
                              <a:gd name="T26" fmla="*/ 0 w 687"/>
                              <a:gd name="T27" fmla="*/ 0 h 78"/>
                              <a:gd name="T28" fmla="*/ 0 w 687"/>
                              <a:gd name="T29" fmla="*/ 0 h 78"/>
                              <a:gd name="T30" fmla="*/ 0 w 687"/>
                              <a:gd name="T31" fmla="*/ 0 h 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87"/>
                              <a:gd name="T49" fmla="*/ 0 h 78"/>
                              <a:gd name="T50" fmla="*/ 687 w 687"/>
                              <a:gd name="T51" fmla="*/ 78 h 7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87" h="78">
                                <a:moveTo>
                                  <a:pt x="0" y="78"/>
                                </a:moveTo>
                                <a:lnTo>
                                  <a:pt x="32" y="62"/>
                                </a:lnTo>
                                <a:lnTo>
                                  <a:pt x="65" y="47"/>
                                </a:lnTo>
                                <a:lnTo>
                                  <a:pt x="111" y="34"/>
                                </a:lnTo>
                                <a:lnTo>
                                  <a:pt x="161" y="20"/>
                                </a:lnTo>
                                <a:lnTo>
                                  <a:pt x="212" y="10"/>
                                </a:lnTo>
                                <a:lnTo>
                                  <a:pt x="256" y="4"/>
                                </a:lnTo>
                                <a:lnTo>
                                  <a:pt x="318" y="0"/>
                                </a:lnTo>
                                <a:lnTo>
                                  <a:pt x="357" y="0"/>
                                </a:lnTo>
                                <a:lnTo>
                                  <a:pt x="414" y="3"/>
                                </a:lnTo>
                                <a:lnTo>
                                  <a:pt x="469" y="10"/>
                                </a:lnTo>
                                <a:lnTo>
                                  <a:pt x="509" y="17"/>
                                </a:lnTo>
                                <a:lnTo>
                                  <a:pt x="556" y="26"/>
                                </a:lnTo>
                                <a:lnTo>
                                  <a:pt x="601" y="38"/>
                                </a:lnTo>
                                <a:lnTo>
                                  <a:pt x="642" y="50"/>
                                </a:lnTo>
                                <a:lnTo>
                                  <a:pt x="687" y="68"/>
                                </a:lnTo>
                              </a:path>
                            </a:pathLst>
                          </a:custGeom>
                          <a:noFill/>
                          <a:ln w="4763">
                            <a:solidFill>
                              <a:srgbClr val="E000E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grpSp>
                    <p:nvGrpSpPr>
                      <p:cNvPr id="40202" name="Group 122">
                        <a:extLst>
                          <a:ext uri="{FF2B5EF4-FFF2-40B4-BE49-F238E27FC236}">
                            <a16:creationId xmlns:a16="http://schemas.microsoft.com/office/drawing/2014/main" id="{1C3968B7-EE7C-4B74-8D1C-59C258246A68}"/>
                          </a:ext>
                        </a:extLst>
                      </p:cNvPr>
                      <p:cNvGrpSpPr>
                        <a:grpSpLocks/>
                      </p:cNvGrpSpPr>
                      <p:nvPr/>
                    </p:nvGrpSpPr>
                    <p:grpSpPr bwMode="auto">
                      <a:xfrm>
                        <a:off x="2012" y="1579"/>
                        <a:ext cx="21" cy="32"/>
                        <a:chOff x="2012" y="1579"/>
                        <a:chExt cx="21" cy="32"/>
                      </a:xfrm>
                    </p:grpSpPr>
                    <p:sp>
                      <p:nvSpPr>
                        <p:cNvPr id="40203" name="Freeform 123">
                          <a:extLst>
                            <a:ext uri="{FF2B5EF4-FFF2-40B4-BE49-F238E27FC236}">
                              <a16:creationId xmlns:a16="http://schemas.microsoft.com/office/drawing/2014/main" id="{38D553BA-9FE4-420A-8004-F6E19B0F0AD0}"/>
                            </a:ext>
                          </a:extLst>
                        </p:cNvPr>
                        <p:cNvSpPr>
                          <a:spLocks/>
                        </p:cNvSpPr>
                        <p:nvPr/>
                      </p:nvSpPr>
                      <p:spPr bwMode="auto">
                        <a:xfrm>
                          <a:off x="2012" y="1579"/>
                          <a:ext cx="21" cy="32"/>
                        </a:xfrm>
                        <a:custGeom>
                          <a:avLst/>
                          <a:gdLst>
                            <a:gd name="T0" fmla="*/ 0 w 106"/>
                            <a:gd name="T1" fmla="*/ 0 h 160"/>
                            <a:gd name="T2" fmla="*/ 0 w 106"/>
                            <a:gd name="T3" fmla="*/ 0 h 160"/>
                            <a:gd name="T4" fmla="*/ 0 w 106"/>
                            <a:gd name="T5" fmla="*/ 0 h 160"/>
                            <a:gd name="T6" fmla="*/ 0 w 106"/>
                            <a:gd name="T7" fmla="*/ 0 h 160"/>
                            <a:gd name="T8" fmla="*/ 0 w 106"/>
                            <a:gd name="T9" fmla="*/ 0 h 160"/>
                            <a:gd name="T10" fmla="*/ 0 w 106"/>
                            <a:gd name="T11" fmla="*/ 0 h 160"/>
                            <a:gd name="T12" fmla="*/ 0 w 106"/>
                            <a:gd name="T13" fmla="*/ 0 h 160"/>
                            <a:gd name="T14" fmla="*/ 0 w 106"/>
                            <a:gd name="T15" fmla="*/ 0 h 160"/>
                            <a:gd name="T16" fmla="*/ 0 w 106"/>
                            <a:gd name="T17" fmla="*/ 0 h 160"/>
                            <a:gd name="T18" fmla="*/ 0 w 106"/>
                            <a:gd name="T19" fmla="*/ 0 h 160"/>
                            <a:gd name="T20" fmla="*/ 0 w 106"/>
                            <a:gd name="T21" fmla="*/ 0 h 160"/>
                            <a:gd name="T22" fmla="*/ 0 w 106"/>
                            <a:gd name="T23" fmla="*/ 0 h 160"/>
                            <a:gd name="T24" fmla="*/ 0 w 106"/>
                            <a:gd name="T25" fmla="*/ 0 h 160"/>
                            <a:gd name="T26" fmla="*/ 0 w 106"/>
                            <a:gd name="T27" fmla="*/ 0 h 160"/>
                            <a:gd name="T28" fmla="*/ 0 w 106"/>
                            <a:gd name="T29" fmla="*/ 0 h 160"/>
                            <a:gd name="T30" fmla="*/ 0 w 106"/>
                            <a:gd name="T31" fmla="*/ 0 h 160"/>
                            <a:gd name="T32" fmla="*/ 0 w 106"/>
                            <a:gd name="T33" fmla="*/ 0 h 160"/>
                            <a:gd name="T34" fmla="*/ 0 w 106"/>
                            <a:gd name="T35" fmla="*/ 0 h 160"/>
                            <a:gd name="T36" fmla="*/ 0 w 106"/>
                            <a:gd name="T37" fmla="*/ 0 h 160"/>
                            <a:gd name="T38" fmla="*/ 0 w 106"/>
                            <a:gd name="T39" fmla="*/ 0 h 160"/>
                            <a:gd name="T40" fmla="*/ 0 w 106"/>
                            <a:gd name="T41" fmla="*/ 0 h 160"/>
                            <a:gd name="T42" fmla="*/ 0 w 106"/>
                            <a:gd name="T43" fmla="*/ 0 h 160"/>
                            <a:gd name="T44" fmla="*/ 0 w 106"/>
                            <a:gd name="T45" fmla="*/ 0 h 160"/>
                            <a:gd name="T46" fmla="*/ 0 w 106"/>
                            <a:gd name="T47" fmla="*/ 0 h 160"/>
                            <a:gd name="T48" fmla="*/ 0 w 106"/>
                            <a:gd name="T49" fmla="*/ 0 h 160"/>
                            <a:gd name="T50" fmla="*/ 0 w 106"/>
                            <a:gd name="T51" fmla="*/ 0 h 160"/>
                            <a:gd name="T52" fmla="*/ 0 w 106"/>
                            <a:gd name="T53" fmla="*/ 0 h 160"/>
                            <a:gd name="T54" fmla="*/ 0 w 106"/>
                            <a:gd name="T55" fmla="*/ 0 h 160"/>
                            <a:gd name="T56" fmla="*/ 0 w 106"/>
                            <a:gd name="T57" fmla="*/ 0 h 160"/>
                            <a:gd name="T58" fmla="*/ 0 w 106"/>
                            <a:gd name="T59" fmla="*/ 0 h 160"/>
                            <a:gd name="T60" fmla="*/ 0 w 106"/>
                            <a:gd name="T61" fmla="*/ 0 h 160"/>
                            <a:gd name="T62" fmla="*/ 0 w 106"/>
                            <a:gd name="T63" fmla="*/ 0 h 160"/>
                            <a:gd name="T64" fmla="*/ 0 w 106"/>
                            <a:gd name="T65" fmla="*/ 0 h 16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06"/>
                            <a:gd name="T100" fmla="*/ 0 h 160"/>
                            <a:gd name="T101" fmla="*/ 106 w 106"/>
                            <a:gd name="T102" fmla="*/ 160 h 16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06" h="160">
                              <a:moveTo>
                                <a:pt x="24" y="3"/>
                              </a:moveTo>
                              <a:lnTo>
                                <a:pt x="15" y="10"/>
                              </a:lnTo>
                              <a:lnTo>
                                <a:pt x="8" y="18"/>
                              </a:lnTo>
                              <a:lnTo>
                                <a:pt x="3" y="30"/>
                              </a:lnTo>
                              <a:lnTo>
                                <a:pt x="0" y="43"/>
                              </a:lnTo>
                              <a:lnTo>
                                <a:pt x="0" y="59"/>
                              </a:lnTo>
                              <a:lnTo>
                                <a:pt x="1" y="77"/>
                              </a:lnTo>
                              <a:lnTo>
                                <a:pt x="5" y="91"/>
                              </a:lnTo>
                              <a:lnTo>
                                <a:pt x="10" y="104"/>
                              </a:lnTo>
                              <a:lnTo>
                                <a:pt x="15" y="114"/>
                              </a:lnTo>
                              <a:lnTo>
                                <a:pt x="22" y="127"/>
                              </a:lnTo>
                              <a:lnTo>
                                <a:pt x="32" y="138"/>
                              </a:lnTo>
                              <a:lnTo>
                                <a:pt x="42" y="149"/>
                              </a:lnTo>
                              <a:lnTo>
                                <a:pt x="51" y="155"/>
                              </a:lnTo>
                              <a:lnTo>
                                <a:pt x="60" y="159"/>
                              </a:lnTo>
                              <a:lnTo>
                                <a:pt x="70" y="160"/>
                              </a:lnTo>
                              <a:lnTo>
                                <a:pt x="78" y="160"/>
                              </a:lnTo>
                              <a:lnTo>
                                <a:pt x="89" y="156"/>
                              </a:lnTo>
                              <a:lnTo>
                                <a:pt x="96" y="145"/>
                              </a:lnTo>
                              <a:lnTo>
                                <a:pt x="101" y="133"/>
                              </a:lnTo>
                              <a:lnTo>
                                <a:pt x="105" y="116"/>
                              </a:lnTo>
                              <a:lnTo>
                                <a:pt x="106" y="101"/>
                              </a:lnTo>
                              <a:lnTo>
                                <a:pt x="106" y="83"/>
                              </a:lnTo>
                              <a:lnTo>
                                <a:pt x="103" y="68"/>
                              </a:lnTo>
                              <a:lnTo>
                                <a:pt x="99" y="53"/>
                              </a:lnTo>
                              <a:lnTo>
                                <a:pt x="94" y="42"/>
                              </a:lnTo>
                              <a:lnTo>
                                <a:pt x="88" y="32"/>
                              </a:lnTo>
                              <a:lnTo>
                                <a:pt x="78" y="22"/>
                              </a:lnTo>
                              <a:lnTo>
                                <a:pt x="68" y="13"/>
                              </a:lnTo>
                              <a:lnTo>
                                <a:pt x="56" y="5"/>
                              </a:lnTo>
                              <a:lnTo>
                                <a:pt x="46" y="1"/>
                              </a:lnTo>
                              <a:lnTo>
                                <a:pt x="35" y="0"/>
                              </a:lnTo>
                              <a:lnTo>
                                <a:pt x="24" y="3"/>
                              </a:lnTo>
                              <a:close/>
                            </a:path>
                          </a:pathLst>
                        </a:custGeom>
                        <a:solidFill>
                          <a:srgbClr val="800080"/>
                        </a:solidFill>
                        <a:ln w="3175">
                          <a:solidFill>
                            <a:srgbClr val="400040"/>
                          </a:solidFill>
                          <a:round/>
                          <a:headEnd/>
                          <a:tailEnd/>
                        </a:ln>
                      </p:spPr>
                      <p:txBody>
                        <a:bodyPr/>
                        <a:lstStyle/>
                        <a:p>
                          <a:endParaRPr lang="en-US"/>
                        </a:p>
                      </p:txBody>
                    </p:sp>
                    <p:sp>
                      <p:nvSpPr>
                        <p:cNvPr id="40204" name="Freeform 124">
                          <a:extLst>
                            <a:ext uri="{FF2B5EF4-FFF2-40B4-BE49-F238E27FC236}">
                              <a16:creationId xmlns:a16="http://schemas.microsoft.com/office/drawing/2014/main" id="{ACD67B7F-EE8F-4275-BDAB-1B6C0B0D3EBE}"/>
                            </a:ext>
                          </a:extLst>
                        </p:cNvPr>
                        <p:cNvSpPr>
                          <a:spLocks/>
                        </p:cNvSpPr>
                        <p:nvPr/>
                      </p:nvSpPr>
                      <p:spPr bwMode="auto">
                        <a:xfrm>
                          <a:off x="2016" y="1584"/>
                          <a:ext cx="14" cy="21"/>
                        </a:xfrm>
                        <a:custGeom>
                          <a:avLst/>
                          <a:gdLst>
                            <a:gd name="T0" fmla="*/ 0 w 71"/>
                            <a:gd name="T1" fmla="*/ 0 h 108"/>
                            <a:gd name="T2" fmla="*/ 0 w 71"/>
                            <a:gd name="T3" fmla="*/ 0 h 108"/>
                            <a:gd name="T4" fmla="*/ 0 w 71"/>
                            <a:gd name="T5" fmla="*/ 0 h 108"/>
                            <a:gd name="T6" fmla="*/ 0 w 71"/>
                            <a:gd name="T7" fmla="*/ 0 h 108"/>
                            <a:gd name="T8" fmla="*/ 0 w 71"/>
                            <a:gd name="T9" fmla="*/ 0 h 108"/>
                            <a:gd name="T10" fmla="*/ 0 w 71"/>
                            <a:gd name="T11" fmla="*/ 0 h 108"/>
                            <a:gd name="T12" fmla="*/ 0 w 71"/>
                            <a:gd name="T13" fmla="*/ 0 h 108"/>
                            <a:gd name="T14" fmla="*/ 0 w 71"/>
                            <a:gd name="T15" fmla="*/ 0 h 108"/>
                            <a:gd name="T16" fmla="*/ 0 w 71"/>
                            <a:gd name="T17" fmla="*/ 0 h 108"/>
                            <a:gd name="T18" fmla="*/ 0 w 71"/>
                            <a:gd name="T19" fmla="*/ 0 h 108"/>
                            <a:gd name="T20" fmla="*/ 0 w 71"/>
                            <a:gd name="T21" fmla="*/ 0 h 108"/>
                            <a:gd name="T22" fmla="*/ 0 w 71"/>
                            <a:gd name="T23" fmla="*/ 0 h 108"/>
                            <a:gd name="T24" fmla="*/ 0 w 71"/>
                            <a:gd name="T25" fmla="*/ 0 h 108"/>
                            <a:gd name="T26" fmla="*/ 0 w 71"/>
                            <a:gd name="T27" fmla="*/ 0 h 108"/>
                            <a:gd name="T28" fmla="*/ 0 w 71"/>
                            <a:gd name="T29" fmla="*/ 0 h 108"/>
                            <a:gd name="T30" fmla="*/ 0 w 71"/>
                            <a:gd name="T31" fmla="*/ 0 h 108"/>
                            <a:gd name="T32" fmla="*/ 0 w 71"/>
                            <a:gd name="T33" fmla="*/ 0 h 108"/>
                            <a:gd name="T34" fmla="*/ 0 w 71"/>
                            <a:gd name="T35" fmla="*/ 0 h 108"/>
                            <a:gd name="T36" fmla="*/ 0 w 71"/>
                            <a:gd name="T37" fmla="*/ 0 h 108"/>
                            <a:gd name="T38" fmla="*/ 0 w 71"/>
                            <a:gd name="T39" fmla="*/ 0 h 108"/>
                            <a:gd name="T40" fmla="*/ 0 w 71"/>
                            <a:gd name="T41" fmla="*/ 0 h 108"/>
                            <a:gd name="T42" fmla="*/ 0 w 71"/>
                            <a:gd name="T43" fmla="*/ 0 h 108"/>
                            <a:gd name="T44" fmla="*/ 0 w 71"/>
                            <a:gd name="T45" fmla="*/ 0 h 108"/>
                            <a:gd name="T46" fmla="*/ 0 w 71"/>
                            <a:gd name="T47" fmla="*/ 0 h 108"/>
                            <a:gd name="T48" fmla="*/ 0 w 71"/>
                            <a:gd name="T49" fmla="*/ 0 h 108"/>
                            <a:gd name="T50" fmla="*/ 0 w 71"/>
                            <a:gd name="T51" fmla="*/ 0 h 108"/>
                            <a:gd name="T52" fmla="*/ 0 w 71"/>
                            <a:gd name="T53" fmla="*/ 0 h 108"/>
                            <a:gd name="T54" fmla="*/ 0 w 71"/>
                            <a:gd name="T55" fmla="*/ 0 h 108"/>
                            <a:gd name="T56" fmla="*/ 0 w 71"/>
                            <a:gd name="T57" fmla="*/ 0 h 108"/>
                            <a:gd name="T58" fmla="*/ 0 w 71"/>
                            <a:gd name="T59" fmla="*/ 0 h 108"/>
                            <a:gd name="T60" fmla="*/ 0 w 71"/>
                            <a:gd name="T61" fmla="*/ 0 h 108"/>
                            <a:gd name="T62" fmla="*/ 0 w 71"/>
                            <a:gd name="T63" fmla="*/ 0 h 108"/>
                            <a:gd name="T64" fmla="*/ 0 w 71"/>
                            <a:gd name="T65" fmla="*/ 0 h 10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1"/>
                            <a:gd name="T100" fmla="*/ 0 h 108"/>
                            <a:gd name="T101" fmla="*/ 71 w 71"/>
                            <a:gd name="T102" fmla="*/ 108 h 10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1" h="108">
                              <a:moveTo>
                                <a:pt x="16" y="3"/>
                              </a:moveTo>
                              <a:lnTo>
                                <a:pt x="10" y="7"/>
                              </a:lnTo>
                              <a:lnTo>
                                <a:pt x="5" y="13"/>
                              </a:lnTo>
                              <a:lnTo>
                                <a:pt x="2" y="20"/>
                              </a:lnTo>
                              <a:lnTo>
                                <a:pt x="0" y="29"/>
                              </a:lnTo>
                              <a:lnTo>
                                <a:pt x="0" y="40"/>
                              </a:lnTo>
                              <a:lnTo>
                                <a:pt x="0" y="52"/>
                              </a:lnTo>
                              <a:lnTo>
                                <a:pt x="3" y="62"/>
                              </a:lnTo>
                              <a:lnTo>
                                <a:pt x="6" y="71"/>
                              </a:lnTo>
                              <a:lnTo>
                                <a:pt x="10" y="77"/>
                              </a:lnTo>
                              <a:lnTo>
                                <a:pt x="14" y="87"/>
                              </a:lnTo>
                              <a:lnTo>
                                <a:pt x="21" y="94"/>
                              </a:lnTo>
                              <a:lnTo>
                                <a:pt x="28" y="101"/>
                              </a:lnTo>
                              <a:lnTo>
                                <a:pt x="34" y="105"/>
                              </a:lnTo>
                              <a:lnTo>
                                <a:pt x="40" y="108"/>
                              </a:lnTo>
                              <a:lnTo>
                                <a:pt x="47" y="108"/>
                              </a:lnTo>
                              <a:lnTo>
                                <a:pt x="52" y="108"/>
                              </a:lnTo>
                              <a:lnTo>
                                <a:pt x="59" y="106"/>
                              </a:lnTo>
                              <a:lnTo>
                                <a:pt x="64" y="99"/>
                              </a:lnTo>
                              <a:lnTo>
                                <a:pt x="67" y="91"/>
                              </a:lnTo>
                              <a:lnTo>
                                <a:pt x="71" y="78"/>
                              </a:lnTo>
                              <a:lnTo>
                                <a:pt x="71" y="69"/>
                              </a:lnTo>
                              <a:lnTo>
                                <a:pt x="71" y="57"/>
                              </a:lnTo>
                              <a:lnTo>
                                <a:pt x="68" y="46"/>
                              </a:lnTo>
                              <a:lnTo>
                                <a:pt x="66" y="36"/>
                              </a:lnTo>
                              <a:lnTo>
                                <a:pt x="62" y="28"/>
                              </a:lnTo>
                              <a:lnTo>
                                <a:pt x="58" y="22"/>
                              </a:lnTo>
                              <a:lnTo>
                                <a:pt x="52" y="15"/>
                              </a:lnTo>
                              <a:lnTo>
                                <a:pt x="46" y="9"/>
                              </a:lnTo>
                              <a:lnTo>
                                <a:pt x="38" y="4"/>
                              </a:lnTo>
                              <a:lnTo>
                                <a:pt x="31" y="0"/>
                              </a:lnTo>
                              <a:lnTo>
                                <a:pt x="23" y="0"/>
                              </a:lnTo>
                              <a:lnTo>
                                <a:pt x="16" y="3"/>
                              </a:lnTo>
                              <a:close/>
                            </a:path>
                          </a:pathLst>
                        </a:custGeom>
                        <a:solidFill>
                          <a:srgbClr val="600060"/>
                        </a:solidFill>
                        <a:ln w="3175">
                          <a:solidFill>
                            <a:srgbClr val="400040"/>
                          </a:solidFill>
                          <a:round/>
                          <a:headEnd/>
                          <a:tailEnd/>
                        </a:ln>
                      </p:spPr>
                      <p:txBody>
                        <a:bodyPr/>
                        <a:lstStyle/>
                        <a:p>
                          <a:endParaRPr lang="en-US"/>
                        </a:p>
                      </p:txBody>
                    </p:sp>
                  </p:grpSp>
                </p:grpSp>
                <p:grpSp>
                  <p:nvGrpSpPr>
                    <p:cNvPr id="40190" name="Group 125">
                      <a:extLst>
                        <a:ext uri="{FF2B5EF4-FFF2-40B4-BE49-F238E27FC236}">
                          <a16:creationId xmlns:a16="http://schemas.microsoft.com/office/drawing/2014/main" id="{914C4181-A661-4DF8-A368-A9BC2CD1F68F}"/>
                        </a:ext>
                      </a:extLst>
                    </p:cNvPr>
                    <p:cNvGrpSpPr>
                      <a:grpSpLocks/>
                    </p:cNvGrpSpPr>
                    <p:nvPr/>
                  </p:nvGrpSpPr>
                  <p:grpSpPr bwMode="auto">
                    <a:xfrm>
                      <a:off x="2072" y="1522"/>
                      <a:ext cx="112" cy="183"/>
                      <a:chOff x="2072" y="1522"/>
                      <a:chExt cx="112" cy="183"/>
                    </a:xfrm>
                  </p:grpSpPr>
                  <p:grpSp>
                    <p:nvGrpSpPr>
                      <p:cNvPr id="40191" name="Group 126">
                        <a:extLst>
                          <a:ext uri="{FF2B5EF4-FFF2-40B4-BE49-F238E27FC236}">
                            <a16:creationId xmlns:a16="http://schemas.microsoft.com/office/drawing/2014/main" id="{28EB58A2-80B2-4425-A2E9-51947ECAF99A}"/>
                          </a:ext>
                        </a:extLst>
                      </p:cNvPr>
                      <p:cNvGrpSpPr>
                        <a:grpSpLocks/>
                      </p:cNvGrpSpPr>
                      <p:nvPr/>
                    </p:nvGrpSpPr>
                    <p:grpSpPr bwMode="auto">
                      <a:xfrm>
                        <a:off x="2072" y="1522"/>
                        <a:ext cx="112" cy="179"/>
                        <a:chOff x="2072" y="1522"/>
                        <a:chExt cx="112" cy="179"/>
                      </a:xfrm>
                    </p:grpSpPr>
                    <p:sp>
                      <p:nvSpPr>
                        <p:cNvPr id="40195" name="Freeform 127">
                          <a:extLst>
                            <a:ext uri="{FF2B5EF4-FFF2-40B4-BE49-F238E27FC236}">
                              <a16:creationId xmlns:a16="http://schemas.microsoft.com/office/drawing/2014/main" id="{8EACE3DE-FDCE-49AE-A1A2-0117AAAC0CE1}"/>
                            </a:ext>
                          </a:extLst>
                        </p:cNvPr>
                        <p:cNvSpPr>
                          <a:spLocks/>
                        </p:cNvSpPr>
                        <p:nvPr/>
                      </p:nvSpPr>
                      <p:spPr bwMode="auto">
                        <a:xfrm>
                          <a:off x="2072" y="1522"/>
                          <a:ext cx="112" cy="179"/>
                        </a:xfrm>
                        <a:custGeom>
                          <a:avLst/>
                          <a:gdLst>
                            <a:gd name="T0" fmla="*/ 0 w 562"/>
                            <a:gd name="T1" fmla="*/ 0 h 898"/>
                            <a:gd name="T2" fmla="*/ 0 w 562"/>
                            <a:gd name="T3" fmla="*/ 0 h 898"/>
                            <a:gd name="T4" fmla="*/ 0 w 562"/>
                            <a:gd name="T5" fmla="*/ 0 h 898"/>
                            <a:gd name="T6" fmla="*/ 0 w 562"/>
                            <a:gd name="T7" fmla="*/ 0 h 898"/>
                            <a:gd name="T8" fmla="*/ 0 w 562"/>
                            <a:gd name="T9" fmla="*/ 0 h 898"/>
                            <a:gd name="T10" fmla="*/ 0 w 562"/>
                            <a:gd name="T11" fmla="*/ 0 h 898"/>
                            <a:gd name="T12" fmla="*/ 0 w 562"/>
                            <a:gd name="T13" fmla="*/ 0 h 898"/>
                            <a:gd name="T14" fmla="*/ 0 w 562"/>
                            <a:gd name="T15" fmla="*/ 0 h 898"/>
                            <a:gd name="T16" fmla="*/ 0 w 562"/>
                            <a:gd name="T17" fmla="*/ 0 h 898"/>
                            <a:gd name="T18" fmla="*/ 0 w 562"/>
                            <a:gd name="T19" fmla="*/ 0 h 898"/>
                            <a:gd name="T20" fmla="*/ 0 w 562"/>
                            <a:gd name="T21" fmla="*/ 0 h 898"/>
                            <a:gd name="T22" fmla="*/ 0 w 562"/>
                            <a:gd name="T23" fmla="*/ 0 h 898"/>
                            <a:gd name="T24" fmla="*/ 0 w 562"/>
                            <a:gd name="T25" fmla="*/ 0 h 898"/>
                            <a:gd name="T26" fmla="*/ 0 w 562"/>
                            <a:gd name="T27" fmla="*/ 0 h 898"/>
                            <a:gd name="T28" fmla="*/ 0 w 562"/>
                            <a:gd name="T29" fmla="*/ 0 h 898"/>
                            <a:gd name="T30" fmla="*/ 0 w 562"/>
                            <a:gd name="T31" fmla="*/ 0 h 898"/>
                            <a:gd name="T32" fmla="*/ 0 w 562"/>
                            <a:gd name="T33" fmla="*/ 0 h 898"/>
                            <a:gd name="T34" fmla="*/ 0 w 562"/>
                            <a:gd name="T35" fmla="*/ 0 h 898"/>
                            <a:gd name="T36" fmla="*/ 0 w 562"/>
                            <a:gd name="T37" fmla="*/ 0 h 898"/>
                            <a:gd name="T38" fmla="*/ 0 w 562"/>
                            <a:gd name="T39" fmla="*/ 0 h 898"/>
                            <a:gd name="T40" fmla="*/ 0 w 562"/>
                            <a:gd name="T41" fmla="*/ 0 h 898"/>
                            <a:gd name="T42" fmla="*/ 0 w 562"/>
                            <a:gd name="T43" fmla="*/ 0 h 898"/>
                            <a:gd name="T44" fmla="*/ 0 w 562"/>
                            <a:gd name="T45" fmla="*/ 0 h 898"/>
                            <a:gd name="T46" fmla="*/ 0 w 562"/>
                            <a:gd name="T47" fmla="*/ 0 h 898"/>
                            <a:gd name="T48" fmla="*/ 0 w 562"/>
                            <a:gd name="T49" fmla="*/ 0 h 898"/>
                            <a:gd name="T50" fmla="*/ 0 w 562"/>
                            <a:gd name="T51" fmla="*/ 0 h 898"/>
                            <a:gd name="T52" fmla="*/ 0 w 562"/>
                            <a:gd name="T53" fmla="*/ 0 h 898"/>
                            <a:gd name="T54" fmla="*/ 0 w 562"/>
                            <a:gd name="T55" fmla="*/ 0 h 898"/>
                            <a:gd name="T56" fmla="*/ 0 w 562"/>
                            <a:gd name="T57" fmla="*/ 0 h 898"/>
                            <a:gd name="T58" fmla="*/ 0 w 562"/>
                            <a:gd name="T59" fmla="*/ 0 h 898"/>
                            <a:gd name="T60" fmla="*/ 0 w 562"/>
                            <a:gd name="T61" fmla="*/ 0 h 898"/>
                            <a:gd name="T62" fmla="*/ 0 w 562"/>
                            <a:gd name="T63" fmla="*/ 0 h 898"/>
                            <a:gd name="T64" fmla="*/ 0 w 562"/>
                            <a:gd name="T65" fmla="*/ 0 h 898"/>
                            <a:gd name="T66" fmla="*/ 0 w 562"/>
                            <a:gd name="T67" fmla="*/ 0 h 898"/>
                            <a:gd name="T68" fmla="*/ 0 w 562"/>
                            <a:gd name="T69" fmla="*/ 0 h 898"/>
                            <a:gd name="T70" fmla="*/ 0 w 562"/>
                            <a:gd name="T71" fmla="*/ 0 h 898"/>
                            <a:gd name="T72" fmla="*/ 0 w 562"/>
                            <a:gd name="T73" fmla="*/ 0 h 898"/>
                            <a:gd name="T74" fmla="*/ 0 w 562"/>
                            <a:gd name="T75" fmla="*/ 0 h 898"/>
                            <a:gd name="T76" fmla="*/ 0 w 562"/>
                            <a:gd name="T77" fmla="*/ 0 h 898"/>
                            <a:gd name="T78" fmla="*/ 0 w 562"/>
                            <a:gd name="T79" fmla="*/ 0 h 898"/>
                            <a:gd name="T80" fmla="*/ 0 w 562"/>
                            <a:gd name="T81" fmla="*/ 0 h 898"/>
                            <a:gd name="T82" fmla="*/ 0 w 562"/>
                            <a:gd name="T83" fmla="*/ 0 h 898"/>
                            <a:gd name="T84" fmla="*/ 0 w 562"/>
                            <a:gd name="T85" fmla="*/ 0 h 898"/>
                            <a:gd name="T86" fmla="*/ 0 w 562"/>
                            <a:gd name="T87" fmla="*/ 0 h 898"/>
                            <a:gd name="T88" fmla="*/ 0 w 562"/>
                            <a:gd name="T89" fmla="*/ 0 h 898"/>
                            <a:gd name="T90" fmla="*/ 0 w 562"/>
                            <a:gd name="T91" fmla="*/ 0 h 898"/>
                            <a:gd name="T92" fmla="*/ 0 w 562"/>
                            <a:gd name="T93" fmla="*/ 0 h 898"/>
                            <a:gd name="T94" fmla="*/ 0 w 562"/>
                            <a:gd name="T95" fmla="*/ 0 h 898"/>
                            <a:gd name="T96" fmla="*/ 0 w 562"/>
                            <a:gd name="T97" fmla="*/ 0 h 898"/>
                            <a:gd name="T98" fmla="*/ 0 w 562"/>
                            <a:gd name="T99" fmla="*/ 0 h 898"/>
                            <a:gd name="T100" fmla="*/ 0 w 562"/>
                            <a:gd name="T101" fmla="*/ 0 h 898"/>
                            <a:gd name="T102" fmla="*/ 0 w 562"/>
                            <a:gd name="T103" fmla="*/ 0 h 898"/>
                            <a:gd name="T104" fmla="*/ 0 w 562"/>
                            <a:gd name="T105" fmla="*/ 0 h 898"/>
                            <a:gd name="T106" fmla="*/ 0 w 562"/>
                            <a:gd name="T107" fmla="*/ 0 h 898"/>
                            <a:gd name="T108" fmla="*/ 0 w 562"/>
                            <a:gd name="T109" fmla="*/ 0 h 898"/>
                            <a:gd name="T110" fmla="*/ 0 w 562"/>
                            <a:gd name="T111" fmla="*/ 0 h 898"/>
                            <a:gd name="T112" fmla="*/ 0 w 562"/>
                            <a:gd name="T113" fmla="*/ 0 h 89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2"/>
                            <a:gd name="T172" fmla="*/ 0 h 898"/>
                            <a:gd name="T173" fmla="*/ 562 w 562"/>
                            <a:gd name="T174" fmla="*/ 898 h 89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2" h="898">
                              <a:moveTo>
                                <a:pt x="0" y="500"/>
                              </a:moveTo>
                              <a:lnTo>
                                <a:pt x="3" y="451"/>
                              </a:lnTo>
                              <a:lnTo>
                                <a:pt x="13" y="398"/>
                              </a:lnTo>
                              <a:lnTo>
                                <a:pt x="25" y="352"/>
                              </a:lnTo>
                              <a:lnTo>
                                <a:pt x="38" y="305"/>
                              </a:lnTo>
                              <a:lnTo>
                                <a:pt x="53" y="267"/>
                              </a:lnTo>
                              <a:lnTo>
                                <a:pt x="74" y="230"/>
                              </a:lnTo>
                              <a:lnTo>
                                <a:pt x="98" y="199"/>
                              </a:lnTo>
                              <a:lnTo>
                                <a:pt x="127" y="167"/>
                              </a:lnTo>
                              <a:lnTo>
                                <a:pt x="162" y="134"/>
                              </a:lnTo>
                              <a:lnTo>
                                <a:pt x="202" y="103"/>
                              </a:lnTo>
                              <a:lnTo>
                                <a:pt x="245" y="74"/>
                              </a:lnTo>
                              <a:lnTo>
                                <a:pt x="287" y="49"/>
                              </a:lnTo>
                              <a:lnTo>
                                <a:pt x="334" y="29"/>
                              </a:lnTo>
                              <a:lnTo>
                                <a:pt x="376" y="15"/>
                              </a:lnTo>
                              <a:lnTo>
                                <a:pt x="416" y="5"/>
                              </a:lnTo>
                              <a:lnTo>
                                <a:pt x="448" y="0"/>
                              </a:lnTo>
                              <a:lnTo>
                                <a:pt x="463" y="3"/>
                              </a:lnTo>
                              <a:lnTo>
                                <a:pt x="481" y="11"/>
                              </a:lnTo>
                              <a:lnTo>
                                <a:pt x="503" y="24"/>
                              </a:lnTo>
                              <a:lnTo>
                                <a:pt x="527" y="43"/>
                              </a:lnTo>
                              <a:lnTo>
                                <a:pt x="540" y="61"/>
                              </a:lnTo>
                              <a:lnTo>
                                <a:pt x="551" y="82"/>
                              </a:lnTo>
                              <a:lnTo>
                                <a:pt x="559" y="104"/>
                              </a:lnTo>
                              <a:lnTo>
                                <a:pt x="562" y="137"/>
                              </a:lnTo>
                              <a:lnTo>
                                <a:pt x="559" y="167"/>
                              </a:lnTo>
                              <a:lnTo>
                                <a:pt x="551" y="186"/>
                              </a:lnTo>
                              <a:lnTo>
                                <a:pt x="540" y="199"/>
                              </a:lnTo>
                              <a:lnTo>
                                <a:pt x="524" y="208"/>
                              </a:lnTo>
                              <a:lnTo>
                                <a:pt x="496" y="219"/>
                              </a:lnTo>
                              <a:lnTo>
                                <a:pt x="467" y="230"/>
                              </a:lnTo>
                              <a:lnTo>
                                <a:pt x="437" y="244"/>
                              </a:lnTo>
                              <a:lnTo>
                                <a:pt x="401" y="265"/>
                              </a:lnTo>
                              <a:lnTo>
                                <a:pt x="364" y="295"/>
                              </a:lnTo>
                              <a:lnTo>
                                <a:pt x="342" y="320"/>
                              </a:lnTo>
                              <a:lnTo>
                                <a:pt x="323" y="347"/>
                              </a:lnTo>
                              <a:lnTo>
                                <a:pt x="309" y="378"/>
                              </a:lnTo>
                              <a:lnTo>
                                <a:pt x="299" y="413"/>
                              </a:lnTo>
                              <a:lnTo>
                                <a:pt x="297" y="448"/>
                              </a:lnTo>
                              <a:lnTo>
                                <a:pt x="305" y="488"/>
                              </a:lnTo>
                              <a:lnTo>
                                <a:pt x="314" y="525"/>
                              </a:lnTo>
                              <a:lnTo>
                                <a:pt x="326" y="556"/>
                              </a:lnTo>
                              <a:lnTo>
                                <a:pt x="348" y="592"/>
                              </a:lnTo>
                              <a:lnTo>
                                <a:pt x="376" y="633"/>
                              </a:lnTo>
                              <a:lnTo>
                                <a:pt x="406" y="668"/>
                              </a:lnTo>
                              <a:lnTo>
                                <a:pt x="427" y="698"/>
                              </a:lnTo>
                              <a:lnTo>
                                <a:pt x="439" y="729"/>
                              </a:lnTo>
                              <a:lnTo>
                                <a:pt x="207" y="898"/>
                              </a:lnTo>
                              <a:lnTo>
                                <a:pt x="168" y="866"/>
                              </a:lnTo>
                              <a:lnTo>
                                <a:pt x="138" y="827"/>
                              </a:lnTo>
                              <a:lnTo>
                                <a:pt x="109" y="787"/>
                              </a:lnTo>
                              <a:lnTo>
                                <a:pt x="78" y="738"/>
                              </a:lnTo>
                              <a:lnTo>
                                <a:pt x="50" y="687"/>
                              </a:lnTo>
                              <a:lnTo>
                                <a:pt x="31" y="648"/>
                              </a:lnTo>
                              <a:lnTo>
                                <a:pt x="16" y="602"/>
                              </a:lnTo>
                              <a:lnTo>
                                <a:pt x="4" y="549"/>
                              </a:lnTo>
                              <a:lnTo>
                                <a:pt x="0" y="500"/>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40196" name="Group 128">
                          <a:extLst>
                            <a:ext uri="{FF2B5EF4-FFF2-40B4-BE49-F238E27FC236}">
                              <a16:creationId xmlns:a16="http://schemas.microsoft.com/office/drawing/2014/main" id="{CEF732B9-7051-487C-923E-1A5B1526EB57}"/>
                            </a:ext>
                          </a:extLst>
                        </p:cNvPr>
                        <p:cNvGrpSpPr>
                          <a:grpSpLocks/>
                        </p:cNvGrpSpPr>
                        <p:nvPr/>
                      </p:nvGrpSpPr>
                      <p:grpSpPr bwMode="auto">
                        <a:xfrm>
                          <a:off x="2072" y="1522"/>
                          <a:ext cx="112" cy="179"/>
                          <a:chOff x="2072" y="1522"/>
                          <a:chExt cx="112" cy="179"/>
                        </a:xfrm>
                      </p:grpSpPr>
                      <p:sp>
                        <p:nvSpPr>
                          <p:cNvPr id="40197" name="Freeform 129">
                            <a:extLst>
                              <a:ext uri="{FF2B5EF4-FFF2-40B4-BE49-F238E27FC236}">
                                <a16:creationId xmlns:a16="http://schemas.microsoft.com/office/drawing/2014/main" id="{5A5B0CA0-E49B-4405-8E47-B7428FA6FA32}"/>
                              </a:ext>
                            </a:extLst>
                          </p:cNvPr>
                          <p:cNvSpPr>
                            <a:spLocks/>
                          </p:cNvSpPr>
                          <p:nvPr/>
                        </p:nvSpPr>
                        <p:spPr bwMode="auto">
                          <a:xfrm>
                            <a:off x="2092" y="1535"/>
                            <a:ext cx="83" cy="140"/>
                          </a:xfrm>
                          <a:custGeom>
                            <a:avLst/>
                            <a:gdLst>
                              <a:gd name="T0" fmla="*/ 0 w 417"/>
                              <a:gd name="T1" fmla="*/ 0 h 703"/>
                              <a:gd name="T2" fmla="*/ 0 w 417"/>
                              <a:gd name="T3" fmla="*/ 0 h 703"/>
                              <a:gd name="T4" fmla="*/ 0 w 417"/>
                              <a:gd name="T5" fmla="*/ 0 h 703"/>
                              <a:gd name="T6" fmla="*/ 0 w 417"/>
                              <a:gd name="T7" fmla="*/ 0 h 703"/>
                              <a:gd name="T8" fmla="*/ 0 w 417"/>
                              <a:gd name="T9" fmla="*/ 0 h 703"/>
                              <a:gd name="T10" fmla="*/ 0 w 417"/>
                              <a:gd name="T11" fmla="*/ 0 h 703"/>
                              <a:gd name="T12" fmla="*/ 0 w 417"/>
                              <a:gd name="T13" fmla="*/ 0 h 703"/>
                              <a:gd name="T14" fmla="*/ 0 w 417"/>
                              <a:gd name="T15" fmla="*/ 0 h 703"/>
                              <a:gd name="T16" fmla="*/ 0 w 417"/>
                              <a:gd name="T17" fmla="*/ 0 h 703"/>
                              <a:gd name="T18" fmla="*/ 0 w 417"/>
                              <a:gd name="T19" fmla="*/ 0 h 703"/>
                              <a:gd name="T20" fmla="*/ 0 w 417"/>
                              <a:gd name="T21" fmla="*/ 0 h 703"/>
                              <a:gd name="T22" fmla="*/ 0 w 417"/>
                              <a:gd name="T23" fmla="*/ 0 h 703"/>
                              <a:gd name="T24" fmla="*/ 0 w 417"/>
                              <a:gd name="T25" fmla="*/ 0 h 703"/>
                              <a:gd name="T26" fmla="*/ 0 w 417"/>
                              <a:gd name="T27" fmla="*/ 0 h 703"/>
                              <a:gd name="T28" fmla="*/ 0 w 417"/>
                              <a:gd name="T29" fmla="*/ 0 h 703"/>
                              <a:gd name="T30" fmla="*/ 0 w 417"/>
                              <a:gd name="T31" fmla="*/ 0 h 703"/>
                              <a:gd name="T32" fmla="*/ 0 w 417"/>
                              <a:gd name="T33" fmla="*/ 0 h 703"/>
                              <a:gd name="T34" fmla="*/ 0 w 417"/>
                              <a:gd name="T35" fmla="*/ 0 h 703"/>
                              <a:gd name="T36" fmla="*/ 0 w 417"/>
                              <a:gd name="T37" fmla="*/ 0 h 703"/>
                              <a:gd name="T38" fmla="*/ 0 w 417"/>
                              <a:gd name="T39" fmla="*/ 0 h 703"/>
                              <a:gd name="T40" fmla="*/ 0 w 417"/>
                              <a:gd name="T41" fmla="*/ 0 h 703"/>
                              <a:gd name="T42" fmla="*/ 0 w 417"/>
                              <a:gd name="T43" fmla="*/ 0 h 703"/>
                              <a:gd name="T44" fmla="*/ 0 w 417"/>
                              <a:gd name="T45" fmla="*/ 0 h 703"/>
                              <a:gd name="T46" fmla="*/ 0 w 417"/>
                              <a:gd name="T47" fmla="*/ 0 h 703"/>
                              <a:gd name="T48" fmla="*/ 0 w 417"/>
                              <a:gd name="T49" fmla="*/ 0 h 703"/>
                              <a:gd name="T50" fmla="*/ 0 w 417"/>
                              <a:gd name="T51" fmla="*/ 0 h 703"/>
                              <a:gd name="T52" fmla="*/ 0 w 417"/>
                              <a:gd name="T53" fmla="*/ 0 h 703"/>
                              <a:gd name="T54" fmla="*/ 0 w 417"/>
                              <a:gd name="T55" fmla="*/ 0 h 703"/>
                              <a:gd name="T56" fmla="*/ 0 w 417"/>
                              <a:gd name="T57" fmla="*/ 0 h 703"/>
                              <a:gd name="T58" fmla="*/ 0 w 417"/>
                              <a:gd name="T59" fmla="*/ 0 h 70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17"/>
                              <a:gd name="T91" fmla="*/ 0 h 703"/>
                              <a:gd name="T92" fmla="*/ 417 w 417"/>
                              <a:gd name="T93" fmla="*/ 703 h 70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17" h="703">
                                <a:moveTo>
                                  <a:pt x="124" y="703"/>
                                </a:moveTo>
                                <a:lnTo>
                                  <a:pt x="97" y="668"/>
                                </a:lnTo>
                                <a:lnTo>
                                  <a:pt x="75" y="637"/>
                                </a:lnTo>
                                <a:lnTo>
                                  <a:pt x="58" y="606"/>
                                </a:lnTo>
                                <a:lnTo>
                                  <a:pt x="43" y="573"/>
                                </a:lnTo>
                                <a:lnTo>
                                  <a:pt x="32" y="540"/>
                                </a:lnTo>
                                <a:lnTo>
                                  <a:pt x="23" y="508"/>
                                </a:lnTo>
                                <a:lnTo>
                                  <a:pt x="15" y="480"/>
                                </a:lnTo>
                                <a:lnTo>
                                  <a:pt x="9" y="452"/>
                                </a:lnTo>
                                <a:lnTo>
                                  <a:pt x="5" y="421"/>
                                </a:lnTo>
                                <a:lnTo>
                                  <a:pt x="2" y="398"/>
                                </a:lnTo>
                                <a:lnTo>
                                  <a:pt x="0" y="378"/>
                                </a:lnTo>
                                <a:lnTo>
                                  <a:pt x="2" y="358"/>
                                </a:lnTo>
                                <a:lnTo>
                                  <a:pt x="10" y="329"/>
                                </a:lnTo>
                                <a:lnTo>
                                  <a:pt x="18" y="299"/>
                                </a:lnTo>
                                <a:lnTo>
                                  <a:pt x="29" y="269"/>
                                </a:lnTo>
                                <a:lnTo>
                                  <a:pt x="42" y="242"/>
                                </a:lnTo>
                                <a:lnTo>
                                  <a:pt x="55" y="217"/>
                                </a:lnTo>
                                <a:lnTo>
                                  <a:pt x="71" y="191"/>
                                </a:lnTo>
                                <a:lnTo>
                                  <a:pt x="88" y="168"/>
                                </a:lnTo>
                                <a:lnTo>
                                  <a:pt x="106" y="148"/>
                                </a:lnTo>
                                <a:lnTo>
                                  <a:pt x="124" y="132"/>
                                </a:lnTo>
                                <a:lnTo>
                                  <a:pt x="156" y="108"/>
                                </a:lnTo>
                                <a:lnTo>
                                  <a:pt x="184" y="91"/>
                                </a:lnTo>
                                <a:lnTo>
                                  <a:pt x="219" y="69"/>
                                </a:lnTo>
                                <a:lnTo>
                                  <a:pt x="255" y="51"/>
                                </a:lnTo>
                                <a:lnTo>
                                  <a:pt x="301" y="31"/>
                                </a:lnTo>
                                <a:lnTo>
                                  <a:pt x="342" y="19"/>
                                </a:lnTo>
                                <a:lnTo>
                                  <a:pt x="382" y="9"/>
                                </a:lnTo>
                                <a:lnTo>
                                  <a:pt x="417" y="0"/>
                                </a:lnTo>
                              </a:path>
                            </a:pathLst>
                          </a:custGeom>
                          <a:noFill/>
                          <a:ln w="4763">
                            <a:solidFill>
                              <a:srgbClr val="FF4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98" name="Freeform 130">
                            <a:extLst>
                              <a:ext uri="{FF2B5EF4-FFF2-40B4-BE49-F238E27FC236}">
                                <a16:creationId xmlns:a16="http://schemas.microsoft.com/office/drawing/2014/main" id="{9D36BC3D-0A14-48A8-8BE6-56D6D25AA083}"/>
                              </a:ext>
                            </a:extLst>
                          </p:cNvPr>
                          <p:cNvSpPr>
                            <a:spLocks/>
                          </p:cNvSpPr>
                          <p:nvPr/>
                        </p:nvSpPr>
                        <p:spPr bwMode="auto">
                          <a:xfrm>
                            <a:off x="2113" y="1550"/>
                            <a:ext cx="71" cy="117"/>
                          </a:xfrm>
                          <a:custGeom>
                            <a:avLst/>
                            <a:gdLst>
                              <a:gd name="T0" fmla="*/ 0 w 356"/>
                              <a:gd name="T1" fmla="*/ 0 h 585"/>
                              <a:gd name="T2" fmla="*/ 0 w 356"/>
                              <a:gd name="T3" fmla="*/ 0 h 585"/>
                              <a:gd name="T4" fmla="*/ 0 w 356"/>
                              <a:gd name="T5" fmla="*/ 0 h 585"/>
                              <a:gd name="T6" fmla="*/ 0 w 356"/>
                              <a:gd name="T7" fmla="*/ 0 h 585"/>
                              <a:gd name="T8" fmla="*/ 0 w 356"/>
                              <a:gd name="T9" fmla="*/ 0 h 585"/>
                              <a:gd name="T10" fmla="*/ 0 w 356"/>
                              <a:gd name="T11" fmla="*/ 0 h 585"/>
                              <a:gd name="T12" fmla="*/ 0 w 356"/>
                              <a:gd name="T13" fmla="*/ 0 h 585"/>
                              <a:gd name="T14" fmla="*/ 0 w 356"/>
                              <a:gd name="T15" fmla="*/ 0 h 585"/>
                              <a:gd name="T16" fmla="*/ 0 w 356"/>
                              <a:gd name="T17" fmla="*/ 0 h 585"/>
                              <a:gd name="T18" fmla="*/ 0 w 356"/>
                              <a:gd name="T19" fmla="*/ 0 h 585"/>
                              <a:gd name="T20" fmla="*/ 0 w 356"/>
                              <a:gd name="T21" fmla="*/ 0 h 585"/>
                              <a:gd name="T22" fmla="*/ 0 w 356"/>
                              <a:gd name="T23" fmla="*/ 0 h 585"/>
                              <a:gd name="T24" fmla="*/ 0 w 356"/>
                              <a:gd name="T25" fmla="*/ 0 h 585"/>
                              <a:gd name="T26" fmla="*/ 0 w 356"/>
                              <a:gd name="T27" fmla="*/ 0 h 585"/>
                              <a:gd name="T28" fmla="*/ 0 w 356"/>
                              <a:gd name="T29" fmla="*/ 0 h 585"/>
                              <a:gd name="T30" fmla="*/ 0 w 356"/>
                              <a:gd name="T31" fmla="*/ 0 h 585"/>
                              <a:gd name="T32" fmla="*/ 0 w 356"/>
                              <a:gd name="T33" fmla="*/ 0 h 585"/>
                              <a:gd name="T34" fmla="*/ 0 w 356"/>
                              <a:gd name="T35" fmla="*/ 0 h 585"/>
                              <a:gd name="T36" fmla="*/ 0 w 356"/>
                              <a:gd name="T37" fmla="*/ 0 h 585"/>
                              <a:gd name="T38" fmla="*/ 0 w 356"/>
                              <a:gd name="T39" fmla="*/ 0 h 585"/>
                              <a:gd name="T40" fmla="*/ 0 w 356"/>
                              <a:gd name="T41" fmla="*/ 0 h 585"/>
                              <a:gd name="T42" fmla="*/ 0 w 356"/>
                              <a:gd name="T43" fmla="*/ 0 h 585"/>
                              <a:gd name="T44" fmla="*/ 0 w 356"/>
                              <a:gd name="T45" fmla="*/ 0 h 585"/>
                              <a:gd name="T46" fmla="*/ 0 w 356"/>
                              <a:gd name="T47" fmla="*/ 0 h 585"/>
                              <a:gd name="T48" fmla="*/ 0 w 356"/>
                              <a:gd name="T49" fmla="*/ 0 h 585"/>
                              <a:gd name="T50" fmla="*/ 0 w 356"/>
                              <a:gd name="T51" fmla="*/ 0 h 585"/>
                              <a:gd name="T52" fmla="*/ 0 w 356"/>
                              <a:gd name="T53" fmla="*/ 0 h 585"/>
                              <a:gd name="T54" fmla="*/ 0 w 356"/>
                              <a:gd name="T55" fmla="*/ 0 h 585"/>
                              <a:gd name="T56" fmla="*/ 0 w 356"/>
                              <a:gd name="T57" fmla="*/ 0 h 585"/>
                              <a:gd name="T58" fmla="*/ 0 w 356"/>
                              <a:gd name="T59" fmla="*/ 0 h 585"/>
                              <a:gd name="T60" fmla="*/ 0 w 356"/>
                              <a:gd name="T61" fmla="*/ 0 h 585"/>
                              <a:gd name="T62" fmla="*/ 0 w 356"/>
                              <a:gd name="T63" fmla="*/ 0 h 585"/>
                              <a:gd name="T64" fmla="*/ 0 w 356"/>
                              <a:gd name="T65" fmla="*/ 0 h 585"/>
                              <a:gd name="T66" fmla="*/ 0 w 356"/>
                              <a:gd name="T67" fmla="*/ 0 h 585"/>
                              <a:gd name="T68" fmla="*/ 0 w 356"/>
                              <a:gd name="T69" fmla="*/ 0 h 585"/>
                              <a:gd name="T70" fmla="*/ 0 w 356"/>
                              <a:gd name="T71" fmla="*/ 0 h 585"/>
                              <a:gd name="T72" fmla="*/ 0 w 356"/>
                              <a:gd name="T73" fmla="*/ 0 h 585"/>
                              <a:gd name="T74" fmla="*/ 0 w 356"/>
                              <a:gd name="T75" fmla="*/ 0 h 585"/>
                              <a:gd name="T76" fmla="*/ 0 w 356"/>
                              <a:gd name="T77" fmla="*/ 0 h 585"/>
                              <a:gd name="T78" fmla="*/ 0 w 356"/>
                              <a:gd name="T79" fmla="*/ 0 h 585"/>
                              <a:gd name="T80" fmla="*/ 0 w 356"/>
                              <a:gd name="T81" fmla="*/ 0 h 585"/>
                              <a:gd name="T82" fmla="*/ 0 w 356"/>
                              <a:gd name="T83" fmla="*/ 0 h 585"/>
                              <a:gd name="T84" fmla="*/ 0 w 356"/>
                              <a:gd name="T85" fmla="*/ 0 h 585"/>
                              <a:gd name="T86" fmla="*/ 0 w 356"/>
                              <a:gd name="T87" fmla="*/ 0 h 585"/>
                              <a:gd name="T88" fmla="*/ 0 w 356"/>
                              <a:gd name="T89" fmla="*/ 0 h 585"/>
                              <a:gd name="T90" fmla="*/ 0 w 356"/>
                              <a:gd name="T91" fmla="*/ 0 h 585"/>
                              <a:gd name="T92" fmla="*/ 0 w 356"/>
                              <a:gd name="T93" fmla="*/ 0 h 585"/>
                              <a:gd name="T94" fmla="*/ 0 w 356"/>
                              <a:gd name="T95" fmla="*/ 0 h 585"/>
                              <a:gd name="T96" fmla="*/ 0 w 356"/>
                              <a:gd name="T97" fmla="*/ 0 h 585"/>
                              <a:gd name="T98" fmla="*/ 0 w 356"/>
                              <a:gd name="T99" fmla="*/ 0 h 585"/>
                              <a:gd name="T100" fmla="*/ 0 w 356"/>
                              <a:gd name="T101" fmla="*/ 0 h 585"/>
                              <a:gd name="T102" fmla="*/ 0 w 356"/>
                              <a:gd name="T103" fmla="*/ 0 h 585"/>
                              <a:gd name="T104" fmla="*/ 0 w 356"/>
                              <a:gd name="T105" fmla="*/ 0 h 585"/>
                              <a:gd name="T106" fmla="*/ 0 w 356"/>
                              <a:gd name="T107" fmla="*/ 0 h 585"/>
                              <a:gd name="T108" fmla="*/ 0 w 356"/>
                              <a:gd name="T109" fmla="*/ 0 h 585"/>
                              <a:gd name="T110" fmla="*/ 0 w 356"/>
                              <a:gd name="T111" fmla="*/ 0 h 585"/>
                              <a:gd name="T112" fmla="*/ 0 w 356"/>
                              <a:gd name="T113" fmla="*/ 0 h 5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56"/>
                              <a:gd name="T172" fmla="*/ 0 h 585"/>
                              <a:gd name="T173" fmla="*/ 356 w 356"/>
                              <a:gd name="T174" fmla="*/ 585 h 58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56" h="585">
                                <a:moveTo>
                                  <a:pt x="6" y="348"/>
                                </a:moveTo>
                                <a:lnTo>
                                  <a:pt x="2" y="319"/>
                                </a:lnTo>
                                <a:lnTo>
                                  <a:pt x="0" y="288"/>
                                </a:lnTo>
                                <a:lnTo>
                                  <a:pt x="2" y="254"/>
                                </a:lnTo>
                                <a:lnTo>
                                  <a:pt x="6" y="229"/>
                                </a:lnTo>
                                <a:lnTo>
                                  <a:pt x="13" y="204"/>
                                </a:lnTo>
                                <a:lnTo>
                                  <a:pt x="24" y="174"/>
                                </a:lnTo>
                                <a:lnTo>
                                  <a:pt x="43" y="146"/>
                                </a:lnTo>
                                <a:lnTo>
                                  <a:pt x="60" y="123"/>
                                </a:lnTo>
                                <a:lnTo>
                                  <a:pt x="78" y="108"/>
                                </a:lnTo>
                                <a:lnTo>
                                  <a:pt x="98" y="89"/>
                                </a:lnTo>
                                <a:lnTo>
                                  <a:pt x="119" y="73"/>
                                </a:lnTo>
                                <a:lnTo>
                                  <a:pt x="145" y="58"/>
                                </a:lnTo>
                                <a:lnTo>
                                  <a:pt x="172" y="42"/>
                                </a:lnTo>
                                <a:lnTo>
                                  <a:pt x="196" y="31"/>
                                </a:lnTo>
                                <a:lnTo>
                                  <a:pt x="221" y="21"/>
                                </a:lnTo>
                                <a:lnTo>
                                  <a:pt x="244" y="14"/>
                                </a:lnTo>
                                <a:lnTo>
                                  <a:pt x="268" y="7"/>
                                </a:lnTo>
                                <a:lnTo>
                                  <a:pt x="297" y="2"/>
                                </a:lnTo>
                                <a:lnTo>
                                  <a:pt x="324" y="1"/>
                                </a:lnTo>
                                <a:lnTo>
                                  <a:pt x="342" y="0"/>
                                </a:lnTo>
                                <a:lnTo>
                                  <a:pt x="356" y="1"/>
                                </a:lnTo>
                                <a:lnTo>
                                  <a:pt x="355" y="17"/>
                                </a:lnTo>
                                <a:lnTo>
                                  <a:pt x="353" y="30"/>
                                </a:lnTo>
                                <a:lnTo>
                                  <a:pt x="339" y="32"/>
                                </a:lnTo>
                                <a:lnTo>
                                  <a:pt x="319" y="37"/>
                                </a:lnTo>
                                <a:lnTo>
                                  <a:pt x="296" y="44"/>
                                </a:lnTo>
                                <a:lnTo>
                                  <a:pt x="270" y="55"/>
                                </a:lnTo>
                                <a:lnTo>
                                  <a:pt x="244" y="66"/>
                                </a:lnTo>
                                <a:lnTo>
                                  <a:pt x="216" y="78"/>
                                </a:lnTo>
                                <a:lnTo>
                                  <a:pt x="187" y="91"/>
                                </a:lnTo>
                                <a:lnTo>
                                  <a:pt x="150" y="113"/>
                                </a:lnTo>
                                <a:lnTo>
                                  <a:pt x="113" y="143"/>
                                </a:lnTo>
                                <a:lnTo>
                                  <a:pt x="91" y="166"/>
                                </a:lnTo>
                                <a:lnTo>
                                  <a:pt x="73" y="194"/>
                                </a:lnTo>
                                <a:lnTo>
                                  <a:pt x="59" y="225"/>
                                </a:lnTo>
                                <a:lnTo>
                                  <a:pt x="49" y="260"/>
                                </a:lnTo>
                                <a:lnTo>
                                  <a:pt x="47" y="295"/>
                                </a:lnTo>
                                <a:lnTo>
                                  <a:pt x="55" y="335"/>
                                </a:lnTo>
                                <a:lnTo>
                                  <a:pt x="64" y="371"/>
                                </a:lnTo>
                                <a:lnTo>
                                  <a:pt x="76" y="402"/>
                                </a:lnTo>
                                <a:lnTo>
                                  <a:pt x="97" y="438"/>
                                </a:lnTo>
                                <a:lnTo>
                                  <a:pt x="125" y="478"/>
                                </a:lnTo>
                                <a:lnTo>
                                  <a:pt x="155" y="514"/>
                                </a:lnTo>
                                <a:lnTo>
                                  <a:pt x="177" y="545"/>
                                </a:lnTo>
                                <a:lnTo>
                                  <a:pt x="198" y="579"/>
                                </a:lnTo>
                                <a:lnTo>
                                  <a:pt x="165" y="585"/>
                                </a:lnTo>
                                <a:lnTo>
                                  <a:pt x="148" y="570"/>
                                </a:lnTo>
                                <a:lnTo>
                                  <a:pt x="130" y="553"/>
                                </a:lnTo>
                                <a:lnTo>
                                  <a:pt x="108" y="535"/>
                                </a:lnTo>
                                <a:lnTo>
                                  <a:pt x="89" y="513"/>
                                </a:lnTo>
                                <a:lnTo>
                                  <a:pt x="67" y="483"/>
                                </a:lnTo>
                                <a:lnTo>
                                  <a:pt x="49" y="454"/>
                                </a:lnTo>
                                <a:lnTo>
                                  <a:pt x="31" y="424"/>
                                </a:lnTo>
                                <a:lnTo>
                                  <a:pt x="19" y="395"/>
                                </a:lnTo>
                                <a:lnTo>
                                  <a:pt x="13" y="376"/>
                                </a:lnTo>
                                <a:lnTo>
                                  <a:pt x="6" y="348"/>
                                </a:lnTo>
                                <a:close/>
                              </a:path>
                            </a:pathLst>
                          </a:custGeom>
                          <a:solidFill>
                            <a:srgbClr val="A000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199" name="Freeform 131">
                            <a:extLst>
                              <a:ext uri="{FF2B5EF4-FFF2-40B4-BE49-F238E27FC236}">
                                <a16:creationId xmlns:a16="http://schemas.microsoft.com/office/drawing/2014/main" id="{9099A8CA-C6BD-479E-BE4D-8631CFB02019}"/>
                              </a:ext>
                            </a:extLst>
                          </p:cNvPr>
                          <p:cNvSpPr>
                            <a:spLocks/>
                          </p:cNvSpPr>
                          <p:nvPr/>
                        </p:nvSpPr>
                        <p:spPr bwMode="auto">
                          <a:xfrm>
                            <a:off x="2122" y="1555"/>
                            <a:ext cx="62" cy="113"/>
                          </a:xfrm>
                          <a:custGeom>
                            <a:avLst/>
                            <a:gdLst>
                              <a:gd name="T0" fmla="*/ 0 w 308"/>
                              <a:gd name="T1" fmla="*/ 0 h 566"/>
                              <a:gd name="T2" fmla="*/ 0 w 308"/>
                              <a:gd name="T3" fmla="*/ 0 h 566"/>
                              <a:gd name="T4" fmla="*/ 0 w 308"/>
                              <a:gd name="T5" fmla="*/ 0 h 566"/>
                              <a:gd name="T6" fmla="*/ 0 w 308"/>
                              <a:gd name="T7" fmla="*/ 0 h 566"/>
                              <a:gd name="T8" fmla="*/ 0 w 308"/>
                              <a:gd name="T9" fmla="*/ 0 h 566"/>
                              <a:gd name="T10" fmla="*/ 0 w 308"/>
                              <a:gd name="T11" fmla="*/ 0 h 566"/>
                              <a:gd name="T12" fmla="*/ 0 w 308"/>
                              <a:gd name="T13" fmla="*/ 0 h 566"/>
                              <a:gd name="T14" fmla="*/ 0 w 308"/>
                              <a:gd name="T15" fmla="*/ 0 h 566"/>
                              <a:gd name="T16" fmla="*/ 0 w 308"/>
                              <a:gd name="T17" fmla="*/ 0 h 566"/>
                              <a:gd name="T18" fmla="*/ 0 w 308"/>
                              <a:gd name="T19" fmla="*/ 0 h 566"/>
                              <a:gd name="T20" fmla="*/ 0 w 308"/>
                              <a:gd name="T21" fmla="*/ 0 h 566"/>
                              <a:gd name="T22" fmla="*/ 0 w 308"/>
                              <a:gd name="T23" fmla="*/ 0 h 566"/>
                              <a:gd name="T24" fmla="*/ 0 w 308"/>
                              <a:gd name="T25" fmla="*/ 0 h 566"/>
                              <a:gd name="T26" fmla="*/ 0 w 308"/>
                              <a:gd name="T27" fmla="*/ 0 h 566"/>
                              <a:gd name="T28" fmla="*/ 0 w 308"/>
                              <a:gd name="T29" fmla="*/ 0 h 566"/>
                              <a:gd name="T30" fmla="*/ 0 w 308"/>
                              <a:gd name="T31" fmla="*/ 0 h 566"/>
                              <a:gd name="T32" fmla="*/ 0 w 308"/>
                              <a:gd name="T33" fmla="*/ 0 h 566"/>
                              <a:gd name="T34" fmla="*/ 0 w 308"/>
                              <a:gd name="T35" fmla="*/ 0 h 566"/>
                              <a:gd name="T36" fmla="*/ 0 w 308"/>
                              <a:gd name="T37" fmla="*/ 0 h 566"/>
                              <a:gd name="T38" fmla="*/ 0 w 308"/>
                              <a:gd name="T39" fmla="*/ 0 h 566"/>
                              <a:gd name="T40" fmla="*/ 0 w 308"/>
                              <a:gd name="T41" fmla="*/ 0 h 566"/>
                              <a:gd name="T42" fmla="*/ 0 w 308"/>
                              <a:gd name="T43" fmla="*/ 0 h 566"/>
                              <a:gd name="T44" fmla="*/ 0 w 308"/>
                              <a:gd name="T45" fmla="*/ 0 h 566"/>
                              <a:gd name="T46" fmla="*/ 0 w 308"/>
                              <a:gd name="T47" fmla="*/ 0 h 566"/>
                              <a:gd name="T48" fmla="*/ 0 w 308"/>
                              <a:gd name="T49" fmla="*/ 0 h 566"/>
                              <a:gd name="T50" fmla="*/ 0 w 308"/>
                              <a:gd name="T51" fmla="*/ 0 h 566"/>
                              <a:gd name="T52" fmla="*/ 0 w 308"/>
                              <a:gd name="T53" fmla="*/ 0 h 566"/>
                              <a:gd name="T54" fmla="*/ 0 w 308"/>
                              <a:gd name="T55" fmla="*/ 0 h 566"/>
                              <a:gd name="T56" fmla="*/ 0 w 308"/>
                              <a:gd name="T57" fmla="*/ 0 h 566"/>
                              <a:gd name="T58" fmla="*/ 0 w 308"/>
                              <a:gd name="T59" fmla="*/ 0 h 566"/>
                              <a:gd name="T60" fmla="*/ 0 w 308"/>
                              <a:gd name="T61" fmla="*/ 0 h 566"/>
                              <a:gd name="T62" fmla="*/ 0 w 308"/>
                              <a:gd name="T63" fmla="*/ 0 h 566"/>
                              <a:gd name="T64" fmla="*/ 0 w 308"/>
                              <a:gd name="T65" fmla="*/ 0 h 566"/>
                              <a:gd name="T66" fmla="*/ 0 w 308"/>
                              <a:gd name="T67" fmla="*/ 0 h 566"/>
                              <a:gd name="T68" fmla="*/ 0 w 308"/>
                              <a:gd name="T69" fmla="*/ 0 h 566"/>
                              <a:gd name="T70" fmla="*/ 0 w 308"/>
                              <a:gd name="T71" fmla="*/ 0 h 566"/>
                              <a:gd name="T72" fmla="*/ 0 w 308"/>
                              <a:gd name="T73" fmla="*/ 0 h 566"/>
                              <a:gd name="T74" fmla="*/ 0 w 308"/>
                              <a:gd name="T75" fmla="*/ 0 h 566"/>
                              <a:gd name="T76" fmla="*/ 0 w 308"/>
                              <a:gd name="T77" fmla="*/ 0 h 566"/>
                              <a:gd name="T78" fmla="*/ 0 w 308"/>
                              <a:gd name="T79" fmla="*/ 0 h 566"/>
                              <a:gd name="T80" fmla="*/ 0 w 308"/>
                              <a:gd name="T81" fmla="*/ 0 h 566"/>
                              <a:gd name="T82" fmla="*/ 0 w 308"/>
                              <a:gd name="T83" fmla="*/ 0 h 566"/>
                              <a:gd name="T84" fmla="*/ 0 w 308"/>
                              <a:gd name="T85" fmla="*/ 0 h 566"/>
                              <a:gd name="T86" fmla="*/ 0 w 308"/>
                              <a:gd name="T87" fmla="*/ 0 h 566"/>
                              <a:gd name="T88" fmla="*/ 0 w 308"/>
                              <a:gd name="T89" fmla="*/ 0 h 566"/>
                              <a:gd name="T90" fmla="*/ 0 w 308"/>
                              <a:gd name="T91" fmla="*/ 0 h 566"/>
                              <a:gd name="T92" fmla="*/ 0 w 308"/>
                              <a:gd name="T93" fmla="*/ 0 h 566"/>
                              <a:gd name="T94" fmla="*/ 0 w 308"/>
                              <a:gd name="T95" fmla="*/ 0 h 566"/>
                              <a:gd name="T96" fmla="*/ 0 w 308"/>
                              <a:gd name="T97" fmla="*/ 0 h 566"/>
                              <a:gd name="T98" fmla="*/ 0 w 308"/>
                              <a:gd name="T99" fmla="*/ 0 h 566"/>
                              <a:gd name="T100" fmla="*/ 0 w 308"/>
                              <a:gd name="T101" fmla="*/ 0 h 5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08"/>
                              <a:gd name="T154" fmla="*/ 0 h 566"/>
                              <a:gd name="T155" fmla="*/ 308 w 308"/>
                              <a:gd name="T156" fmla="*/ 566 h 5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08" h="566">
                                <a:moveTo>
                                  <a:pt x="6" y="337"/>
                                </a:moveTo>
                                <a:lnTo>
                                  <a:pt x="2" y="308"/>
                                </a:lnTo>
                                <a:lnTo>
                                  <a:pt x="0" y="278"/>
                                </a:lnTo>
                                <a:lnTo>
                                  <a:pt x="2" y="243"/>
                                </a:lnTo>
                                <a:lnTo>
                                  <a:pt x="6" y="218"/>
                                </a:lnTo>
                                <a:lnTo>
                                  <a:pt x="13" y="194"/>
                                </a:lnTo>
                                <a:lnTo>
                                  <a:pt x="24" y="163"/>
                                </a:lnTo>
                                <a:lnTo>
                                  <a:pt x="43" y="135"/>
                                </a:lnTo>
                                <a:lnTo>
                                  <a:pt x="60" y="113"/>
                                </a:lnTo>
                                <a:lnTo>
                                  <a:pt x="77" y="97"/>
                                </a:lnTo>
                                <a:lnTo>
                                  <a:pt x="98" y="79"/>
                                </a:lnTo>
                                <a:lnTo>
                                  <a:pt x="119" y="62"/>
                                </a:lnTo>
                                <a:lnTo>
                                  <a:pt x="145" y="47"/>
                                </a:lnTo>
                                <a:lnTo>
                                  <a:pt x="172" y="32"/>
                                </a:lnTo>
                                <a:lnTo>
                                  <a:pt x="196" y="20"/>
                                </a:lnTo>
                                <a:lnTo>
                                  <a:pt x="220" y="10"/>
                                </a:lnTo>
                                <a:lnTo>
                                  <a:pt x="242" y="4"/>
                                </a:lnTo>
                                <a:lnTo>
                                  <a:pt x="267" y="0"/>
                                </a:lnTo>
                                <a:lnTo>
                                  <a:pt x="291" y="0"/>
                                </a:lnTo>
                                <a:lnTo>
                                  <a:pt x="308" y="3"/>
                                </a:lnTo>
                                <a:lnTo>
                                  <a:pt x="300" y="22"/>
                                </a:lnTo>
                                <a:lnTo>
                                  <a:pt x="289" y="35"/>
                                </a:lnTo>
                                <a:lnTo>
                                  <a:pt x="273" y="44"/>
                                </a:lnTo>
                                <a:lnTo>
                                  <a:pt x="245" y="55"/>
                                </a:lnTo>
                                <a:lnTo>
                                  <a:pt x="217" y="68"/>
                                </a:lnTo>
                                <a:lnTo>
                                  <a:pt x="187" y="81"/>
                                </a:lnTo>
                                <a:lnTo>
                                  <a:pt x="150" y="102"/>
                                </a:lnTo>
                                <a:lnTo>
                                  <a:pt x="113" y="132"/>
                                </a:lnTo>
                                <a:lnTo>
                                  <a:pt x="91" y="156"/>
                                </a:lnTo>
                                <a:lnTo>
                                  <a:pt x="73" y="183"/>
                                </a:lnTo>
                                <a:lnTo>
                                  <a:pt x="59" y="214"/>
                                </a:lnTo>
                                <a:lnTo>
                                  <a:pt x="49" y="249"/>
                                </a:lnTo>
                                <a:lnTo>
                                  <a:pt x="47" y="284"/>
                                </a:lnTo>
                                <a:lnTo>
                                  <a:pt x="55" y="324"/>
                                </a:lnTo>
                                <a:lnTo>
                                  <a:pt x="64" y="361"/>
                                </a:lnTo>
                                <a:lnTo>
                                  <a:pt x="77" y="392"/>
                                </a:lnTo>
                                <a:lnTo>
                                  <a:pt x="97" y="426"/>
                                </a:lnTo>
                                <a:lnTo>
                                  <a:pt x="125" y="468"/>
                                </a:lnTo>
                                <a:lnTo>
                                  <a:pt x="155" y="503"/>
                                </a:lnTo>
                                <a:lnTo>
                                  <a:pt x="177" y="534"/>
                                </a:lnTo>
                                <a:lnTo>
                                  <a:pt x="189" y="565"/>
                                </a:lnTo>
                                <a:lnTo>
                                  <a:pt x="159" y="566"/>
                                </a:lnTo>
                                <a:lnTo>
                                  <a:pt x="131" y="542"/>
                                </a:lnTo>
                                <a:lnTo>
                                  <a:pt x="108" y="524"/>
                                </a:lnTo>
                                <a:lnTo>
                                  <a:pt x="88" y="502"/>
                                </a:lnTo>
                                <a:lnTo>
                                  <a:pt x="67" y="473"/>
                                </a:lnTo>
                                <a:lnTo>
                                  <a:pt x="49" y="443"/>
                                </a:lnTo>
                                <a:lnTo>
                                  <a:pt x="32" y="413"/>
                                </a:lnTo>
                                <a:lnTo>
                                  <a:pt x="19" y="384"/>
                                </a:lnTo>
                                <a:lnTo>
                                  <a:pt x="13" y="365"/>
                                </a:lnTo>
                                <a:lnTo>
                                  <a:pt x="6" y="337"/>
                                </a:lnTo>
                                <a:close/>
                              </a:path>
                            </a:pathLst>
                          </a:custGeom>
                          <a:solidFill>
                            <a:srgbClr val="400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200" name="Freeform 132">
                            <a:extLst>
                              <a:ext uri="{FF2B5EF4-FFF2-40B4-BE49-F238E27FC236}">
                                <a16:creationId xmlns:a16="http://schemas.microsoft.com/office/drawing/2014/main" id="{36AA423C-8478-4ADD-B89B-DA4E8DF7AD29}"/>
                              </a:ext>
                            </a:extLst>
                          </p:cNvPr>
                          <p:cNvSpPr>
                            <a:spLocks/>
                          </p:cNvSpPr>
                          <p:nvPr/>
                        </p:nvSpPr>
                        <p:spPr bwMode="auto">
                          <a:xfrm>
                            <a:off x="2072" y="1522"/>
                            <a:ext cx="101" cy="179"/>
                          </a:xfrm>
                          <a:custGeom>
                            <a:avLst/>
                            <a:gdLst>
                              <a:gd name="T0" fmla="*/ 0 w 503"/>
                              <a:gd name="T1" fmla="*/ 0 h 898"/>
                              <a:gd name="T2" fmla="*/ 0 w 503"/>
                              <a:gd name="T3" fmla="*/ 0 h 898"/>
                              <a:gd name="T4" fmla="*/ 0 w 503"/>
                              <a:gd name="T5" fmla="*/ 0 h 898"/>
                              <a:gd name="T6" fmla="*/ 0 w 503"/>
                              <a:gd name="T7" fmla="*/ 0 h 898"/>
                              <a:gd name="T8" fmla="*/ 0 w 503"/>
                              <a:gd name="T9" fmla="*/ 0 h 898"/>
                              <a:gd name="T10" fmla="*/ 0 w 503"/>
                              <a:gd name="T11" fmla="*/ 0 h 898"/>
                              <a:gd name="T12" fmla="*/ 0 w 503"/>
                              <a:gd name="T13" fmla="*/ 0 h 898"/>
                              <a:gd name="T14" fmla="*/ 0 w 503"/>
                              <a:gd name="T15" fmla="*/ 0 h 898"/>
                              <a:gd name="T16" fmla="*/ 0 w 503"/>
                              <a:gd name="T17" fmla="*/ 0 h 898"/>
                              <a:gd name="T18" fmla="*/ 0 w 503"/>
                              <a:gd name="T19" fmla="*/ 0 h 898"/>
                              <a:gd name="T20" fmla="*/ 0 w 503"/>
                              <a:gd name="T21" fmla="*/ 0 h 898"/>
                              <a:gd name="T22" fmla="*/ 0 w 503"/>
                              <a:gd name="T23" fmla="*/ 0 h 898"/>
                              <a:gd name="T24" fmla="*/ 0 w 503"/>
                              <a:gd name="T25" fmla="*/ 0 h 898"/>
                              <a:gd name="T26" fmla="*/ 0 w 503"/>
                              <a:gd name="T27" fmla="*/ 0 h 898"/>
                              <a:gd name="T28" fmla="*/ 0 w 503"/>
                              <a:gd name="T29" fmla="*/ 0 h 898"/>
                              <a:gd name="T30" fmla="*/ 0 w 503"/>
                              <a:gd name="T31" fmla="*/ 0 h 898"/>
                              <a:gd name="T32" fmla="*/ 0 w 503"/>
                              <a:gd name="T33" fmla="*/ 0 h 898"/>
                              <a:gd name="T34" fmla="*/ 0 w 503"/>
                              <a:gd name="T35" fmla="*/ 0 h 898"/>
                              <a:gd name="T36" fmla="*/ 0 w 503"/>
                              <a:gd name="T37" fmla="*/ 0 h 898"/>
                              <a:gd name="T38" fmla="*/ 0 w 503"/>
                              <a:gd name="T39" fmla="*/ 0 h 898"/>
                              <a:gd name="T40" fmla="*/ 0 w 503"/>
                              <a:gd name="T41" fmla="*/ 0 h 898"/>
                              <a:gd name="T42" fmla="*/ 0 w 503"/>
                              <a:gd name="T43" fmla="*/ 0 h 898"/>
                              <a:gd name="T44" fmla="*/ 0 w 503"/>
                              <a:gd name="T45" fmla="*/ 0 h 898"/>
                              <a:gd name="T46" fmla="*/ 0 w 503"/>
                              <a:gd name="T47" fmla="*/ 0 h 898"/>
                              <a:gd name="T48" fmla="*/ 0 w 503"/>
                              <a:gd name="T49" fmla="*/ 0 h 898"/>
                              <a:gd name="T50" fmla="*/ 0 w 503"/>
                              <a:gd name="T51" fmla="*/ 0 h 898"/>
                              <a:gd name="T52" fmla="*/ 0 w 503"/>
                              <a:gd name="T53" fmla="*/ 0 h 898"/>
                              <a:gd name="T54" fmla="*/ 0 w 503"/>
                              <a:gd name="T55" fmla="*/ 0 h 898"/>
                              <a:gd name="T56" fmla="*/ 0 w 503"/>
                              <a:gd name="T57" fmla="*/ 0 h 898"/>
                              <a:gd name="T58" fmla="*/ 0 w 503"/>
                              <a:gd name="T59" fmla="*/ 0 h 898"/>
                              <a:gd name="T60" fmla="*/ 0 w 503"/>
                              <a:gd name="T61" fmla="*/ 0 h 898"/>
                              <a:gd name="T62" fmla="*/ 0 w 503"/>
                              <a:gd name="T63" fmla="*/ 0 h 898"/>
                              <a:gd name="T64" fmla="*/ 0 w 503"/>
                              <a:gd name="T65" fmla="*/ 0 h 898"/>
                              <a:gd name="T66" fmla="*/ 0 w 503"/>
                              <a:gd name="T67" fmla="*/ 0 h 898"/>
                              <a:gd name="T68" fmla="*/ 0 w 503"/>
                              <a:gd name="T69" fmla="*/ 0 h 898"/>
                              <a:gd name="T70" fmla="*/ 0 w 503"/>
                              <a:gd name="T71" fmla="*/ 0 h 89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3"/>
                              <a:gd name="T109" fmla="*/ 0 h 898"/>
                              <a:gd name="T110" fmla="*/ 503 w 503"/>
                              <a:gd name="T111" fmla="*/ 898 h 89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3" h="898">
                                <a:moveTo>
                                  <a:pt x="0" y="500"/>
                                </a:moveTo>
                                <a:lnTo>
                                  <a:pt x="3" y="451"/>
                                </a:lnTo>
                                <a:lnTo>
                                  <a:pt x="13" y="398"/>
                                </a:lnTo>
                                <a:lnTo>
                                  <a:pt x="25" y="352"/>
                                </a:lnTo>
                                <a:lnTo>
                                  <a:pt x="38" y="305"/>
                                </a:lnTo>
                                <a:lnTo>
                                  <a:pt x="53" y="267"/>
                                </a:lnTo>
                                <a:lnTo>
                                  <a:pt x="74" y="230"/>
                                </a:lnTo>
                                <a:lnTo>
                                  <a:pt x="98" y="199"/>
                                </a:lnTo>
                                <a:lnTo>
                                  <a:pt x="126" y="167"/>
                                </a:lnTo>
                                <a:lnTo>
                                  <a:pt x="162" y="134"/>
                                </a:lnTo>
                                <a:lnTo>
                                  <a:pt x="202" y="103"/>
                                </a:lnTo>
                                <a:lnTo>
                                  <a:pt x="245" y="74"/>
                                </a:lnTo>
                                <a:lnTo>
                                  <a:pt x="287" y="49"/>
                                </a:lnTo>
                                <a:lnTo>
                                  <a:pt x="334" y="29"/>
                                </a:lnTo>
                                <a:lnTo>
                                  <a:pt x="376" y="15"/>
                                </a:lnTo>
                                <a:lnTo>
                                  <a:pt x="415" y="5"/>
                                </a:lnTo>
                                <a:lnTo>
                                  <a:pt x="448" y="0"/>
                                </a:lnTo>
                                <a:lnTo>
                                  <a:pt x="463" y="3"/>
                                </a:lnTo>
                                <a:lnTo>
                                  <a:pt x="481" y="11"/>
                                </a:lnTo>
                                <a:lnTo>
                                  <a:pt x="503" y="24"/>
                                </a:lnTo>
                                <a:lnTo>
                                  <a:pt x="480" y="28"/>
                                </a:lnTo>
                                <a:lnTo>
                                  <a:pt x="452" y="34"/>
                                </a:lnTo>
                                <a:lnTo>
                                  <a:pt x="425" y="40"/>
                                </a:lnTo>
                                <a:lnTo>
                                  <a:pt x="394" y="48"/>
                                </a:lnTo>
                                <a:lnTo>
                                  <a:pt x="370" y="57"/>
                                </a:lnTo>
                                <a:lnTo>
                                  <a:pt x="345" y="68"/>
                                </a:lnTo>
                                <a:lnTo>
                                  <a:pt x="319" y="82"/>
                                </a:lnTo>
                                <a:lnTo>
                                  <a:pt x="295" y="95"/>
                                </a:lnTo>
                                <a:lnTo>
                                  <a:pt x="272" y="108"/>
                                </a:lnTo>
                                <a:lnTo>
                                  <a:pt x="248" y="124"/>
                                </a:lnTo>
                                <a:lnTo>
                                  <a:pt x="222" y="141"/>
                                </a:lnTo>
                                <a:lnTo>
                                  <a:pt x="199" y="158"/>
                                </a:lnTo>
                                <a:lnTo>
                                  <a:pt x="177" y="174"/>
                                </a:lnTo>
                                <a:lnTo>
                                  <a:pt x="159" y="190"/>
                                </a:lnTo>
                                <a:lnTo>
                                  <a:pt x="141" y="210"/>
                                </a:lnTo>
                                <a:lnTo>
                                  <a:pt x="127" y="230"/>
                                </a:lnTo>
                                <a:lnTo>
                                  <a:pt x="115" y="254"/>
                                </a:lnTo>
                                <a:lnTo>
                                  <a:pt x="98" y="282"/>
                                </a:lnTo>
                                <a:lnTo>
                                  <a:pt x="84" y="308"/>
                                </a:lnTo>
                                <a:lnTo>
                                  <a:pt x="75" y="332"/>
                                </a:lnTo>
                                <a:lnTo>
                                  <a:pt x="67" y="354"/>
                                </a:lnTo>
                                <a:lnTo>
                                  <a:pt x="61" y="377"/>
                                </a:lnTo>
                                <a:lnTo>
                                  <a:pt x="56" y="402"/>
                                </a:lnTo>
                                <a:lnTo>
                                  <a:pt x="51" y="426"/>
                                </a:lnTo>
                                <a:lnTo>
                                  <a:pt x="48" y="457"/>
                                </a:lnTo>
                                <a:lnTo>
                                  <a:pt x="47" y="491"/>
                                </a:lnTo>
                                <a:lnTo>
                                  <a:pt x="48" y="519"/>
                                </a:lnTo>
                                <a:lnTo>
                                  <a:pt x="51" y="546"/>
                                </a:lnTo>
                                <a:lnTo>
                                  <a:pt x="59" y="575"/>
                                </a:lnTo>
                                <a:lnTo>
                                  <a:pt x="66" y="602"/>
                                </a:lnTo>
                                <a:lnTo>
                                  <a:pt x="76" y="628"/>
                                </a:lnTo>
                                <a:lnTo>
                                  <a:pt x="89" y="652"/>
                                </a:lnTo>
                                <a:lnTo>
                                  <a:pt x="103" y="676"/>
                                </a:lnTo>
                                <a:lnTo>
                                  <a:pt x="118" y="703"/>
                                </a:lnTo>
                                <a:lnTo>
                                  <a:pt x="133" y="731"/>
                                </a:lnTo>
                                <a:lnTo>
                                  <a:pt x="149" y="759"/>
                                </a:lnTo>
                                <a:lnTo>
                                  <a:pt x="166" y="785"/>
                                </a:lnTo>
                                <a:lnTo>
                                  <a:pt x="182" y="810"/>
                                </a:lnTo>
                                <a:lnTo>
                                  <a:pt x="203" y="839"/>
                                </a:lnTo>
                                <a:lnTo>
                                  <a:pt x="224" y="865"/>
                                </a:lnTo>
                                <a:lnTo>
                                  <a:pt x="214" y="883"/>
                                </a:lnTo>
                                <a:lnTo>
                                  <a:pt x="207" y="898"/>
                                </a:lnTo>
                                <a:lnTo>
                                  <a:pt x="188" y="884"/>
                                </a:lnTo>
                                <a:lnTo>
                                  <a:pt x="161" y="858"/>
                                </a:lnTo>
                                <a:lnTo>
                                  <a:pt x="136" y="827"/>
                                </a:lnTo>
                                <a:lnTo>
                                  <a:pt x="109" y="787"/>
                                </a:lnTo>
                                <a:lnTo>
                                  <a:pt x="78" y="738"/>
                                </a:lnTo>
                                <a:lnTo>
                                  <a:pt x="50" y="687"/>
                                </a:lnTo>
                                <a:lnTo>
                                  <a:pt x="31" y="648"/>
                                </a:lnTo>
                                <a:lnTo>
                                  <a:pt x="16" y="602"/>
                                </a:lnTo>
                                <a:lnTo>
                                  <a:pt x="4" y="549"/>
                                </a:lnTo>
                                <a:lnTo>
                                  <a:pt x="0" y="500"/>
                                </a:lnTo>
                                <a:close/>
                              </a:path>
                            </a:pathLst>
                          </a:custGeom>
                          <a:solidFill>
                            <a:srgbClr val="E000E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40192" name="Group 133">
                        <a:extLst>
                          <a:ext uri="{FF2B5EF4-FFF2-40B4-BE49-F238E27FC236}">
                            <a16:creationId xmlns:a16="http://schemas.microsoft.com/office/drawing/2014/main" id="{6D77CEAD-7A08-471D-9D68-DACCA3F1B956}"/>
                          </a:ext>
                        </a:extLst>
                      </p:cNvPr>
                      <p:cNvGrpSpPr>
                        <a:grpSpLocks/>
                      </p:cNvGrpSpPr>
                      <p:nvPr/>
                    </p:nvGrpSpPr>
                    <p:grpSpPr bwMode="auto">
                      <a:xfrm>
                        <a:off x="2112" y="1663"/>
                        <a:ext cx="49" cy="42"/>
                        <a:chOff x="2112" y="1663"/>
                        <a:chExt cx="49" cy="42"/>
                      </a:xfrm>
                    </p:grpSpPr>
                    <p:sp>
                      <p:nvSpPr>
                        <p:cNvPr id="40193" name="Freeform 134">
                          <a:extLst>
                            <a:ext uri="{FF2B5EF4-FFF2-40B4-BE49-F238E27FC236}">
                              <a16:creationId xmlns:a16="http://schemas.microsoft.com/office/drawing/2014/main" id="{DF0C97AF-2727-412F-AADD-B6B3AC9A5117}"/>
                            </a:ext>
                          </a:extLst>
                        </p:cNvPr>
                        <p:cNvSpPr>
                          <a:spLocks/>
                        </p:cNvSpPr>
                        <p:nvPr/>
                      </p:nvSpPr>
                      <p:spPr bwMode="auto">
                        <a:xfrm>
                          <a:off x="2112" y="1663"/>
                          <a:ext cx="49" cy="42"/>
                        </a:xfrm>
                        <a:custGeom>
                          <a:avLst/>
                          <a:gdLst>
                            <a:gd name="T0" fmla="*/ 0 w 244"/>
                            <a:gd name="T1" fmla="*/ 0 h 210"/>
                            <a:gd name="T2" fmla="*/ 0 w 244"/>
                            <a:gd name="T3" fmla="*/ 0 h 210"/>
                            <a:gd name="T4" fmla="*/ 0 w 244"/>
                            <a:gd name="T5" fmla="*/ 0 h 210"/>
                            <a:gd name="T6" fmla="*/ 0 w 244"/>
                            <a:gd name="T7" fmla="*/ 0 h 210"/>
                            <a:gd name="T8" fmla="*/ 0 w 244"/>
                            <a:gd name="T9" fmla="*/ 0 h 210"/>
                            <a:gd name="T10" fmla="*/ 0 w 244"/>
                            <a:gd name="T11" fmla="*/ 0 h 210"/>
                            <a:gd name="T12" fmla="*/ 0 w 244"/>
                            <a:gd name="T13" fmla="*/ 0 h 210"/>
                            <a:gd name="T14" fmla="*/ 0 w 244"/>
                            <a:gd name="T15" fmla="*/ 0 h 210"/>
                            <a:gd name="T16" fmla="*/ 0 w 244"/>
                            <a:gd name="T17" fmla="*/ 0 h 210"/>
                            <a:gd name="T18" fmla="*/ 0 w 244"/>
                            <a:gd name="T19" fmla="*/ 0 h 210"/>
                            <a:gd name="T20" fmla="*/ 0 w 244"/>
                            <a:gd name="T21" fmla="*/ 0 h 210"/>
                            <a:gd name="T22" fmla="*/ 0 w 244"/>
                            <a:gd name="T23" fmla="*/ 0 h 210"/>
                            <a:gd name="T24" fmla="*/ 0 w 244"/>
                            <a:gd name="T25" fmla="*/ 0 h 210"/>
                            <a:gd name="T26" fmla="*/ 0 w 244"/>
                            <a:gd name="T27" fmla="*/ 0 h 210"/>
                            <a:gd name="T28" fmla="*/ 0 w 244"/>
                            <a:gd name="T29" fmla="*/ 0 h 210"/>
                            <a:gd name="T30" fmla="*/ 0 w 244"/>
                            <a:gd name="T31" fmla="*/ 0 h 210"/>
                            <a:gd name="T32" fmla="*/ 0 w 244"/>
                            <a:gd name="T33" fmla="*/ 0 h 210"/>
                            <a:gd name="T34" fmla="*/ 0 w 244"/>
                            <a:gd name="T35" fmla="*/ 0 h 210"/>
                            <a:gd name="T36" fmla="*/ 0 w 244"/>
                            <a:gd name="T37" fmla="*/ 0 h 210"/>
                            <a:gd name="T38" fmla="*/ 0 w 244"/>
                            <a:gd name="T39" fmla="*/ 0 h 210"/>
                            <a:gd name="T40" fmla="*/ 0 w 244"/>
                            <a:gd name="T41" fmla="*/ 0 h 210"/>
                            <a:gd name="T42" fmla="*/ 0 w 244"/>
                            <a:gd name="T43" fmla="*/ 0 h 210"/>
                            <a:gd name="T44" fmla="*/ 0 w 244"/>
                            <a:gd name="T45" fmla="*/ 0 h 210"/>
                            <a:gd name="T46" fmla="*/ 0 w 244"/>
                            <a:gd name="T47" fmla="*/ 0 h 210"/>
                            <a:gd name="T48" fmla="*/ 0 w 244"/>
                            <a:gd name="T49" fmla="*/ 0 h 210"/>
                            <a:gd name="T50" fmla="*/ 0 w 244"/>
                            <a:gd name="T51" fmla="*/ 0 h 210"/>
                            <a:gd name="T52" fmla="*/ 0 w 244"/>
                            <a:gd name="T53" fmla="*/ 0 h 210"/>
                            <a:gd name="T54" fmla="*/ 0 w 244"/>
                            <a:gd name="T55" fmla="*/ 0 h 210"/>
                            <a:gd name="T56" fmla="*/ 0 w 244"/>
                            <a:gd name="T57" fmla="*/ 0 h 210"/>
                            <a:gd name="T58" fmla="*/ 0 w 244"/>
                            <a:gd name="T59" fmla="*/ 0 h 2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44"/>
                            <a:gd name="T91" fmla="*/ 0 h 210"/>
                            <a:gd name="T92" fmla="*/ 244 w 244"/>
                            <a:gd name="T93" fmla="*/ 210 h 21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44" h="210">
                              <a:moveTo>
                                <a:pt x="238" y="16"/>
                              </a:moveTo>
                              <a:lnTo>
                                <a:pt x="223" y="7"/>
                              </a:lnTo>
                              <a:lnTo>
                                <a:pt x="202" y="1"/>
                              </a:lnTo>
                              <a:lnTo>
                                <a:pt x="183" y="0"/>
                              </a:lnTo>
                              <a:lnTo>
                                <a:pt x="165" y="1"/>
                              </a:lnTo>
                              <a:lnTo>
                                <a:pt x="144" y="7"/>
                              </a:lnTo>
                              <a:lnTo>
                                <a:pt x="122" y="14"/>
                              </a:lnTo>
                              <a:lnTo>
                                <a:pt x="101" y="25"/>
                              </a:lnTo>
                              <a:lnTo>
                                <a:pt x="79" y="37"/>
                              </a:lnTo>
                              <a:lnTo>
                                <a:pt x="57" y="54"/>
                              </a:lnTo>
                              <a:lnTo>
                                <a:pt x="33" y="78"/>
                              </a:lnTo>
                              <a:lnTo>
                                <a:pt x="20" y="101"/>
                              </a:lnTo>
                              <a:lnTo>
                                <a:pt x="11" y="120"/>
                              </a:lnTo>
                              <a:lnTo>
                                <a:pt x="5" y="141"/>
                              </a:lnTo>
                              <a:lnTo>
                                <a:pt x="0" y="162"/>
                              </a:lnTo>
                              <a:lnTo>
                                <a:pt x="3" y="182"/>
                              </a:lnTo>
                              <a:lnTo>
                                <a:pt x="11" y="197"/>
                              </a:lnTo>
                              <a:lnTo>
                                <a:pt x="27" y="203"/>
                              </a:lnTo>
                              <a:lnTo>
                                <a:pt x="45" y="209"/>
                              </a:lnTo>
                              <a:lnTo>
                                <a:pt x="66" y="210"/>
                              </a:lnTo>
                              <a:lnTo>
                                <a:pt x="94" y="206"/>
                              </a:lnTo>
                              <a:lnTo>
                                <a:pt x="122" y="194"/>
                              </a:lnTo>
                              <a:lnTo>
                                <a:pt x="150" y="179"/>
                              </a:lnTo>
                              <a:lnTo>
                                <a:pt x="178" y="156"/>
                              </a:lnTo>
                              <a:lnTo>
                                <a:pt x="201" y="133"/>
                              </a:lnTo>
                              <a:lnTo>
                                <a:pt x="221" y="108"/>
                              </a:lnTo>
                              <a:lnTo>
                                <a:pt x="236" y="83"/>
                              </a:lnTo>
                              <a:lnTo>
                                <a:pt x="242" y="59"/>
                              </a:lnTo>
                              <a:lnTo>
                                <a:pt x="244" y="34"/>
                              </a:lnTo>
                              <a:lnTo>
                                <a:pt x="238" y="16"/>
                              </a:lnTo>
                              <a:close/>
                            </a:path>
                          </a:pathLst>
                        </a:custGeom>
                        <a:solidFill>
                          <a:srgbClr val="A000A0"/>
                        </a:solidFill>
                        <a:ln w="3175">
                          <a:solidFill>
                            <a:srgbClr val="200020"/>
                          </a:solidFill>
                          <a:round/>
                          <a:headEnd/>
                          <a:tailEnd/>
                        </a:ln>
                      </p:spPr>
                      <p:txBody>
                        <a:bodyPr/>
                        <a:lstStyle/>
                        <a:p>
                          <a:endParaRPr lang="en-US"/>
                        </a:p>
                      </p:txBody>
                    </p:sp>
                    <p:sp>
                      <p:nvSpPr>
                        <p:cNvPr id="40194" name="Freeform 135">
                          <a:extLst>
                            <a:ext uri="{FF2B5EF4-FFF2-40B4-BE49-F238E27FC236}">
                              <a16:creationId xmlns:a16="http://schemas.microsoft.com/office/drawing/2014/main" id="{0543FBEB-8D2E-4FC1-885B-5EDBFCD9C7B4}"/>
                            </a:ext>
                          </a:extLst>
                        </p:cNvPr>
                        <p:cNvSpPr>
                          <a:spLocks/>
                        </p:cNvSpPr>
                        <p:nvPr/>
                      </p:nvSpPr>
                      <p:spPr bwMode="auto">
                        <a:xfrm>
                          <a:off x="2118" y="1669"/>
                          <a:ext cx="37" cy="31"/>
                        </a:xfrm>
                        <a:custGeom>
                          <a:avLst/>
                          <a:gdLst>
                            <a:gd name="T0" fmla="*/ 0 w 182"/>
                            <a:gd name="T1" fmla="*/ 0 h 155"/>
                            <a:gd name="T2" fmla="*/ 0 w 182"/>
                            <a:gd name="T3" fmla="*/ 0 h 155"/>
                            <a:gd name="T4" fmla="*/ 0 w 182"/>
                            <a:gd name="T5" fmla="*/ 0 h 155"/>
                            <a:gd name="T6" fmla="*/ 0 w 182"/>
                            <a:gd name="T7" fmla="*/ 0 h 155"/>
                            <a:gd name="T8" fmla="*/ 0 w 182"/>
                            <a:gd name="T9" fmla="*/ 0 h 155"/>
                            <a:gd name="T10" fmla="*/ 0 w 182"/>
                            <a:gd name="T11" fmla="*/ 0 h 155"/>
                            <a:gd name="T12" fmla="*/ 0 w 182"/>
                            <a:gd name="T13" fmla="*/ 0 h 155"/>
                            <a:gd name="T14" fmla="*/ 0 w 182"/>
                            <a:gd name="T15" fmla="*/ 0 h 155"/>
                            <a:gd name="T16" fmla="*/ 0 w 182"/>
                            <a:gd name="T17" fmla="*/ 0 h 155"/>
                            <a:gd name="T18" fmla="*/ 0 w 182"/>
                            <a:gd name="T19" fmla="*/ 0 h 155"/>
                            <a:gd name="T20" fmla="*/ 0 w 182"/>
                            <a:gd name="T21" fmla="*/ 0 h 155"/>
                            <a:gd name="T22" fmla="*/ 0 w 182"/>
                            <a:gd name="T23" fmla="*/ 0 h 155"/>
                            <a:gd name="T24" fmla="*/ 0 w 182"/>
                            <a:gd name="T25" fmla="*/ 0 h 155"/>
                            <a:gd name="T26" fmla="*/ 0 w 182"/>
                            <a:gd name="T27" fmla="*/ 0 h 155"/>
                            <a:gd name="T28" fmla="*/ 0 w 182"/>
                            <a:gd name="T29" fmla="*/ 0 h 155"/>
                            <a:gd name="T30" fmla="*/ 0 w 182"/>
                            <a:gd name="T31" fmla="*/ 0 h 155"/>
                            <a:gd name="T32" fmla="*/ 0 w 182"/>
                            <a:gd name="T33" fmla="*/ 0 h 155"/>
                            <a:gd name="T34" fmla="*/ 0 w 182"/>
                            <a:gd name="T35" fmla="*/ 0 h 155"/>
                            <a:gd name="T36" fmla="*/ 0 w 182"/>
                            <a:gd name="T37" fmla="*/ 0 h 155"/>
                            <a:gd name="T38" fmla="*/ 0 w 182"/>
                            <a:gd name="T39" fmla="*/ 0 h 155"/>
                            <a:gd name="T40" fmla="*/ 0 w 182"/>
                            <a:gd name="T41" fmla="*/ 0 h 155"/>
                            <a:gd name="T42" fmla="*/ 0 w 182"/>
                            <a:gd name="T43" fmla="*/ 0 h 155"/>
                            <a:gd name="T44" fmla="*/ 0 w 182"/>
                            <a:gd name="T45" fmla="*/ 0 h 155"/>
                            <a:gd name="T46" fmla="*/ 0 w 182"/>
                            <a:gd name="T47" fmla="*/ 0 h 155"/>
                            <a:gd name="T48" fmla="*/ 0 w 182"/>
                            <a:gd name="T49" fmla="*/ 0 h 155"/>
                            <a:gd name="T50" fmla="*/ 0 w 182"/>
                            <a:gd name="T51" fmla="*/ 0 h 155"/>
                            <a:gd name="T52" fmla="*/ 0 w 182"/>
                            <a:gd name="T53" fmla="*/ 0 h 155"/>
                            <a:gd name="T54" fmla="*/ 0 w 182"/>
                            <a:gd name="T55" fmla="*/ 0 h 155"/>
                            <a:gd name="T56" fmla="*/ 0 w 182"/>
                            <a:gd name="T57" fmla="*/ 0 h 155"/>
                            <a:gd name="T58" fmla="*/ 0 w 182"/>
                            <a:gd name="T59" fmla="*/ 0 h 15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82"/>
                            <a:gd name="T91" fmla="*/ 0 h 155"/>
                            <a:gd name="T92" fmla="*/ 182 w 182"/>
                            <a:gd name="T93" fmla="*/ 155 h 15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82" h="155">
                              <a:moveTo>
                                <a:pt x="178" y="11"/>
                              </a:moveTo>
                              <a:lnTo>
                                <a:pt x="167" y="4"/>
                              </a:lnTo>
                              <a:lnTo>
                                <a:pt x="152" y="0"/>
                              </a:lnTo>
                              <a:lnTo>
                                <a:pt x="137" y="0"/>
                              </a:lnTo>
                              <a:lnTo>
                                <a:pt x="124" y="0"/>
                              </a:lnTo>
                              <a:lnTo>
                                <a:pt x="108" y="4"/>
                              </a:lnTo>
                              <a:lnTo>
                                <a:pt x="91" y="9"/>
                              </a:lnTo>
                              <a:lnTo>
                                <a:pt x="76" y="18"/>
                              </a:lnTo>
                              <a:lnTo>
                                <a:pt x="60" y="27"/>
                              </a:lnTo>
                              <a:lnTo>
                                <a:pt x="42" y="39"/>
                              </a:lnTo>
                              <a:lnTo>
                                <a:pt x="25" y="57"/>
                              </a:lnTo>
                              <a:lnTo>
                                <a:pt x="15" y="74"/>
                              </a:lnTo>
                              <a:lnTo>
                                <a:pt x="9" y="89"/>
                              </a:lnTo>
                              <a:lnTo>
                                <a:pt x="3" y="104"/>
                              </a:lnTo>
                              <a:lnTo>
                                <a:pt x="0" y="120"/>
                              </a:lnTo>
                              <a:lnTo>
                                <a:pt x="2" y="134"/>
                              </a:lnTo>
                              <a:lnTo>
                                <a:pt x="9" y="147"/>
                              </a:lnTo>
                              <a:lnTo>
                                <a:pt x="21" y="151"/>
                              </a:lnTo>
                              <a:lnTo>
                                <a:pt x="33" y="155"/>
                              </a:lnTo>
                              <a:lnTo>
                                <a:pt x="49" y="155"/>
                              </a:lnTo>
                              <a:lnTo>
                                <a:pt x="70" y="153"/>
                              </a:lnTo>
                              <a:lnTo>
                                <a:pt x="91" y="144"/>
                              </a:lnTo>
                              <a:lnTo>
                                <a:pt x="113" y="132"/>
                              </a:lnTo>
                              <a:lnTo>
                                <a:pt x="133" y="116"/>
                              </a:lnTo>
                              <a:lnTo>
                                <a:pt x="151" y="99"/>
                              </a:lnTo>
                              <a:lnTo>
                                <a:pt x="165" y="80"/>
                              </a:lnTo>
                              <a:lnTo>
                                <a:pt x="177" y="62"/>
                              </a:lnTo>
                              <a:lnTo>
                                <a:pt x="181" y="43"/>
                              </a:lnTo>
                              <a:lnTo>
                                <a:pt x="182" y="25"/>
                              </a:lnTo>
                              <a:lnTo>
                                <a:pt x="178" y="11"/>
                              </a:lnTo>
                              <a:close/>
                            </a:path>
                          </a:pathLst>
                        </a:custGeom>
                        <a:solidFill>
                          <a:srgbClr val="600060"/>
                        </a:solidFill>
                        <a:ln w="3175">
                          <a:solidFill>
                            <a:srgbClr val="200020"/>
                          </a:solidFill>
                          <a:round/>
                          <a:headEnd/>
                          <a:tailEnd/>
                        </a:ln>
                      </p:spPr>
                      <p:txBody>
                        <a:bodyPr/>
                        <a:lstStyle/>
                        <a:p>
                          <a:endParaRPr lang="en-US"/>
                        </a:p>
                      </p:txBody>
                    </p:sp>
                  </p:grpSp>
                </p:grpSp>
              </p:grpSp>
              <p:grpSp>
                <p:nvGrpSpPr>
                  <p:cNvPr id="40178" name="Group 136">
                    <a:extLst>
                      <a:ext uri="{FF2B5EF4-FFF2-40B4-BE49-F238E27FC236}">
                        <a16:creationId xmlns:a16="http://schemas.microsoft.com/office/drawing/2014/main" id="{82503C7E-1398-40FC-8889-A12D5DF2234E}"/>
                      </a:ext>
                    </a:extLst>
                  </p:cNvPr>
                  <p:cNvGrpSpPr>
                    <a:grpSpLocks/>
                  </p:cNvGrpSpPr>
                  <p:nvPr/>
                </p:nvGrpSpPr>
                <p:grpSpPr bwMode="auto">
                  <a:xfrm>
                    <a:off x="2072" y="1578"/>
                    <a:ext cx="215" cy="151"/>
                    <a:chOff x="2072" y="1578"/>
                    <a:chExt cx="215" cy="151"/>
                  </a:xfrm>
                </p:grpSpPr>
                <p:grpSp>
                  <p:nvGrpSpPr>
                    <p:cNvPr id="40179" name="Group 137">
                      <a:extLst>
                        <a:ext uri="{FF2B5EF4-FFF2-40B4-BE49-F238E27FC236}">
                          <a16:creationId xmlns:a16="http://schemas.microsoft.com/office/drawing/2014/main" id="{7B48AFD7-9F57-4F4F-9979-B9AB27F25DA0}"/>
                        </a:ext>
                      </a:extLst>
                    </p:cNvPr>
                    <p:cNvGrpSpPr>
                      <a:grpSpLocks/>
                    </p:cNvGrpSpPr>
                    <p:nvPr/>
                  </p:nvGrpSpPr>
                  <p:grpSpPr bwMode="auto">
                    <a:xfrm>
                      <a:off x="2072" y="1578"/>
                      <a:ext cx="215" cy="140"/>
                      <a:chOff x="2072" y="1578"/>
                      <a:chExt cx="215" cy="140"/>
                    </a:xfrm>
                  </p:grpSpPr>
                  <p:sp>
                    <p:nvSpPr>
                      <p:cNvPr id="40183" name="Freeform 138">
                        <a:extLst>
                          <a:ext uri="{FF2B5EF4-FFF2-40B4-BE49-F238E27FC236}">
                            <a16:creationId xmlns:a16="http://schemas.microsoft.com/office/drawing/2014/main" id="{DD5BC1B5-4F60-43B7-8ED9-065F5B48A1B6}"/>
                          </a:ext>
                        </a:extLst>
                      </p:cNvPr>
                      <p:cNvSpPr>
                        <a:spLocks/>
                      </p:cNvSpPr>
                      <p:nvPr/>
                    </p:nvSpPr>
                    <p:spPr bwMode="auto">
                      <a:xfrm>
                        <a:off x="2072" y="1578"/>
                        <a:ext cx="215" cy="140"/>
                      </a:xfrm>
                      <a:custGeom>
                        <a:avLst/>
                        <a:gdLst>
                          <a:gd name="T0" fmla="*/ 0 w 1073"/>
                          <a:gd name="T1" fmla="*/ 0 h 702"/>
                          <a:gd name="T2" fmla="*/ 0 w 1073"/>
                          <a:gd name="T3" fmla="*/ 0 h 702"/>
                          <a:gd name="T4" fmla="*/ 0 w 1073"/>
                          <a:gd name="T5" fmla="*/ 0 h 702"/>
                          <a:gd name="T6" fmla="*/ 0 w 1073"/>
                          <a:gd name="T7" fmla="*/ 0 h 702"/>
                          <a:gd name="T8" fmla="*/ 0 w 1073"/>
                          <a:gd name="T9" fmla="*/ 0 h 702"/>
                          <a:gd name="T10" fmla="*/ 0 w 1073"/>
                          <a:gd name="T11" fmla="*/ 0 h 702"/>
                          <a:gd name="T12" fmla="*/ 0 w 1073"/>
                          <a:gd name="T13" fmla="*/ 0 h 702"/>
                          <a:gd name="T14" fmla="*/ 0 w 1073"/>
                          <a:gd name="T15" fmla="*/ 0 h 702"/>
                          <a:gd name="T16" fmla="*/ 0 w 1073"/>
                          <a:gd name="T17" fmla="*/ 0 h 702"/>
                          <a:gd name="T18" fmla="*/ 0 w 1073"/>
                          <a:gd name="T19" fmla="*/ 0 h 702"/>
                          <a:gd name="T20" fmla="*/ 0 w 1073"/>
                          <a:gd name="T21" fmla="*/ 0 h 702"/>
                          <a:gd name="T22" fmla="*/ 0 w 1073"/>
                          <a:gd name="T23" fmla="*/ 0 h 702"/>
                          <a:gd name="T24" fmla="*/ 0 w 1073"/>
                          <a:gd name="T25" fmla="*/ 0 h 702"/>
                          <a:gd name="T26" fmla="*/ 0 w 1073"/>
                          <a:gd name="T27" fmla="*/ 0 h 702"/>
                          <a:gd name="T28" fmla="*/ 0 w 1073"/>
                          <a:gd name="T29" fmla="*/ 0 h 702"/>
                          <a:gd name="T30" fmla="*/ 0 w 1073"/>
                          <a:gd name="T31" fmla="*/ 0 h 702"/>
                          <a:gd name="T32" fmla="*/ 0 w 1073"/>
                          <a:gd name="T33" fmla="*/ 0 h 702"/>
                          <a:gd name="T34" fmla="*/ 0 w 1073"/>
                          <a:gd name="T35" fmla="*/ 0 h 702"/>
                          <a:gd name="T36" fmla="*/ 0 w 1073"/>
                          <a:gd name="T37" fmla="*/ 0 h 702"/>
                          <a:gd name="T38" fmla="*/ 0 w 1073"/>
                          <a:gd name="T39" fmla="*/ 0 h 702"/>
                          <a:gd name="T40" fmla="*/ 0 w 1073"/>
                          <a:gd name="T41" fmla="*/ 0 h 702"/>
                          <a:gd name="T42" fmla="*/ 0 w 1073"/>
                          <a:gd name="T43" fmla="*/ 0 h 702"/>
                          <a:gd name="T44" fmla="*/ 0 w 1073"/>
                          <a:gd name="T45" fmla="*/ 0 h 702"/>
                          <a:gd name="T46" fmla="*/ 0 w 1073"/>
                          <a:gd name="T47" fmla="*/ 0 h 702"/>
                          <a:gd name="T48" fmla="*/ 0 w 1073"/>
                          <a:gd name="T49" fmla="*/ 0 h 702"/>
                          <a:gd name="T50" fmla="*/ 0 w 1073"/>
                          <a:gd name="T51" fmla="*/ 0 h 702"/>
                          <a:gd name="T52" fmla="*/ 0 w 1073"/>
                          <a:gd name="T53" fmla="*/ 0 h 702"/>
                          <a:gd name="T54" fmla="*/ 0 w 1073"/>
                          <a:gd name="T55" fmla="*/ 0 h 702"/>
                          <a:gd name="T56" fmla="*/ 0 w 1073"/>
                          <a:gd name="T57" fmla="*/ 0 h 702"/>
                          <a:gd name="T58" fmla="*/ 0 w 1073"/>
                          <a:gd name="T59" fmla="*/ 0 h 702"/>
                          <a:gd name="T60" fmla="*/ 0 w 1073"/>
                          <a:gd name="T61" fmla="*/ 0 h 702"/>
                          <a:gd name="T62" fmla="*/ 0 w 1073"/>
                          <a:gd name="T63" fmla="*/ 0 h 702"/>
                          <a:gd name="T64" fmla="*/ 0 w 1073"/>
                          <a:gd name="T65" fmla="*/ 0 h 702"/>
                          <a:gd name="T66" fmla="*/ 0 w 1073"/>
                          <a:gd name="T67" fmla="*/ 0 h 702"/>
                          <a:gd name="T68" fmla="*/ 0 w 1073"/>
                          <a:gd name="T69" fmla="*/ 0 h 702"/>
                          <a:gd name="T70" fmla="*/ 0 w 1073"/>
                          <a:gd name="T71" fmla="*/ 0 h 702"/>
                          <a:gd name="T72" fmla="*/ 0 w 1073"/>
                          <a:gd name="T73" fmla="*/ 0 h 702"/>
                          <a:gd name="T74" fmla="*/ 0 w 1073"/>
                          <a:gd name="T75" fmla="*/ 0 h 702"/>
                          <a:gd name="T76" fmla="*/ 0 w 1073"/>
                          <a:gd name="T77" fmla="*/ 0 h 702"/>
                          <a:gd name="T78" fmla="*/ 0 w 1073"/>
                          <a:gd name="T79" fmla="*/ 0 h 702"/>
                          <a:gd name="T80" fmla="*/ 0 w 1073"/>
                          <a:gd name="T81" fmla="*/ 0 h 702"/>
                          <a:gd name="T82" fmla="*/ 0 w 1073"/>
                          <a:gd name="T83" fmla="*/ 0 h 702"/>
                          <a:gd name="T84" fmla="*/ 0 w 1073"/>
                          <a:gd name="T85" fmla="*/ 0 h 702"/>
                          <a:gd name="T86" fmla="*/ 0 w 1073"/>
                          <a:gd name="T87" fmla="*/ 0 h 702"/>
                          <a:gd name="T88" fmla="*/ 0 w 1073"/>
                          <a:gd name="T89" fmla="*/ 0 h 702"/>
                          <a:gd name="T90" fmla="*/ 0 w 1073"/>
                          <a:gd name="T91" fmla="*/ 0 h 702"/>
                          <a:gd name="T92" fmla="*/ 0 w 1073"/>
                          <a:gd name="T93" fmla="*/ 0 h 702"/>
                          <a:gd name="T94" fmla="*/ 0 w 1073"/>
                          <a:gd name="T95" fmla="*/ 0 h 702"/>
                          <a:gd name="T96" fmla="*/ 0 w 1073"/>
                          <a:gd name="T97" fmla="*/ 0 h 702"/>
                          <a:gd name="T98" fmla="*/ 0 w 1073"/>
                          <a:gd name="T99" fmla="*/ 0 h 702"/>
                          <a:gd name="T100" fmla="*/ 0 w 1073"/>
                          <a:gd name="T101" fmla="*/ 0 h 70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073"/>
                          <a:gd name="T154" fmla="*/ 0 h 702"/>
                          <a:gd name="T155" fmla="*/ 1073 w 1073"/>
                          <a:gd name="T156" fmla="*/ 702 h 70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073" h="702">
                            <a:moveTo>
                              <a:pt x="680" y="5"/>
                            </a:moveTo>
                            <a:lnTo>
                              <a:pt x="713" y="1"/>
                            </a:lnTo>
                            <a:lnTo>
                              <a:pt x="751" y="0"/>
                            </a:lnTo>
                            <a:lnTo>
                              <a:pt x="789" y="1"/>
                            </a:lnTo>
                            <a:lnTo>
                              <a:pt x="835" y="4"/>
                            </a:lnTo>
                            <a:lnTo>
                              <a:pt x="876" y="6"/>
                            </a:lnTo>
                            <a:lnTo>
                              <a:pt x="911" y="8"/>
                            </a:lnTo>
                            <a:lnTo>
                              <a:pt x="947" y="11"/>
                            </a:lnTo>
                            <a:lnTo>
                              <a:pt x="975" y="14"/>
                            </a:lnTo>
                            <a:lnTo>
                              <a:pt x="999" y="20"/>
                            </a:lnTo>
                            <a:lnTo>
                              <a:pt x="1019" y="27"/>
                            </a:lnTo>
                            <a:lnTo>
                              <a:pt x="1035" y="37"/>
                            </a:lnTo>
                            <a:lnTo>
                              <a:pt x="1046" y="46"/>
                            </a:lnTo>
                            <a:lnTo>
                              <a:pt x="1058" y="58"/>
                            </a:lnTo>
                            <a:lnTo>
                              <a:pt x="1065" y="69"/>
                            </a:lnTo>
                            <a:lnTo>
                              <a:pt x="1070" y="87"/>
                            </a:lnTo>
                            <a:lnTo>
                              <a:pt x="1073" y="102"/>
                            </a:lnTo>
                            <a:lnTo>
                              <a:pt x="1072" y="122"/>
                            </a:lnTo>
                            <a:lnTo>
                              <a:pt x="1067" y="142"/>
                            </a:lnTo>
                            <a:lnTo>
                              <a:pt x="1062" y="155"/>
                            </a:lnTo>
                            <a:lnTo>
                              <a:pt x="1054" y="167"/>
                            </a:lnTo>
                            <a:lnTo>
                              <a:pt x="1043" y="175"/>
                            </a:lnTo>
                            <a:lnTo>
                              <a:pt x="1034" y="181"/>
                            </a:lnTo>
                            <a:lnTo>
                              <a:pt x="1024" y="186"/>
                            </a:lnTo>
                            <a:lnTo>
                              <a:pt x="1008" y="188"/>
                            </a:lnTo>
                            <a:lnTo>
                              <a:pt x="985" y="187"/>
                            </a:lnTo>
                            <a:lnTo>
                              <a:pt x="961" y="186"/>
                            </a:lnTo>
                            <a:lnTo>
                              <a:pt x="935" y="188"/>
                            </a:lnTo>
                            <a:lnTo>
                              <a:pt x="913" y="189"/>
                            </a:lnTo>
                            <a:lnTo>
                              <a:pt x="886" y="190"/>
                            </a:lnTo>
                            <a:lnTo>
                              <a:pt x="860" y="190"/>
                            </a:lnTo>
                            <a:lnTo>
                              <a:pt x="832" y="188"/>
                            </a:lnTo>
                            <a:lnTo>
                              <a:pt x="801" y="188"/>
                            </a:lnTo>
                            <a:lnTo>
                              <a:pt x="771" y="186"/>
                            </a:lnTo>
                            <a:lnTo>
                              <a:pt x="745" y="188"/>
                            </a:lnTo>
                            <a:lnTo>
                              <a:pt x="714" y="190"/>
                            </a:lnTo>
                            <a:lnTo>
                              <a:pt x="682" y="192"/>
                            </a:lnTo>
                            <a:lnTo>
                              <a:pt x="655" y="198"/>
                            </a:lnTo>
                            <a:lnTo>
                              <a:pt x="627" y="207"/>
                            </a:lnTo>
                            <a:lnTo>
                              <a:pt x="600" y="216"/>
                            </a:lnTo>
                            <a:lnTo>
                              <a:pt x="570" y="227"/>
                            </a:lnTo>
                            <a:lnTo>
                              <a:pt x="541" y="238"/>
                            </a:lnTo>
                            <a:lnTo>
                              <a:pt x="517" y="248"/>
                            </a:lnTo>
                            <a:lnTo>
                              <a:pt x="489" y="259"/>
                            </a:lnTo>
                            <a:lnTo>
                              <a:pt x="467" y="272"/>
                            </a:lnTo>
                            <a:lnTo>
                              <a:pt x="447" y="283"/>
                            </a:lnTo>
                            <a:lnTo>
                              <a:pt x="426" y="295"/>
                            </a:lnTo>
                            <a:lnTo>
                              <a:pt x="404" y="308"/>
                            </a:lnTo>
                            <a:lnTo>
                              <a:pt x="387" y="324"/>
                            </a:lnTo>
                            <a:lnTo>
                              <a:pt x="366" y="346"/>
                            </a:lnTo>
                            <a:lnTo>
                              <a:pt x="350" y="365"/>
                            </a:lnTo>
                            <a:lnTo>
                              <a:pt x="335" y="381"/>
                            </a:lnTo>
                            <a:lnTo>
                              <a:pt x="319" y="403"/>
                            </a:lnTo>
                            <a:lnTo>
                              <a:pt x="307" y="424"/>
                            </a:lnTo>
                            <a:lnTo>
                              <a:pt x="295" y="448"/>
                            </a:lnTo>
                            <a:lnTo>
                              <a:pt x="283" y="470"/>
                            </a:lnTo>
                            <a:lnTo>
                              <a:pt x="273" y="494"/>
                            </a:lnTo>
                            <a:lnTo>
                              <a:pt x="268" y="517"/>
                            </a:lnTo>
                            <a:lnTo>
                              <a:pt x="262" y="539"/>
                            </a:lnTo>
                            <a:lnTo>
                              <a:pt x="258" y="564"/>
                            </a:lnTo>
                            <a:lnTo>
                              <a:pt x="255" y="587"/>
                            </a:lnTo>
                            <a:lnTo>
                              <a:pt x="252" y="617"/>
                            </a:lnTo>
                            <a:lnTo>
                              <a:pt x="251" y="645"/>
                            </a:lnTo>
                            <a:lnTo>
                              <a:pt x="250" y="672"/>
                            </a:lnTo>
                            <a:lnTo>
                              <a:pt x="248" y="702"/>
                            </a:lnTo>
                            <a:lnTo>
                              <a:pt x="5" y="700"/>
                            </a:lnTo>
                            <a:lnTo>
                              <a:pt x="1" y="675"/>
                            </a:lnTo>
                            <a:lnTo>
                              <a:pt x="0" y="651"/>
                            </a:lnTo>
                            <a:lnTo>
                              <a:pt x="2" y="623"/>
                            </a:lnTo>
                            <a:lnTo>
                              <a:pt x="5" y="589"/>
                            </a:lnTo>
                            <a:lnTo>
                              <a:pt x="8" y="558"/>
                            </a:lnTo>
                            <a:lnTo>
                              <a:pt x="11" y="533"/>
                            </a:lnTo>
                            <a:lnTo>
                              <a:pt x="17" y="509"/>
                            </a:lnTo>
                            <a:lnTo>
                              <a:pt x="23" y="485"/>
                            </a:lnTo>
                            <a:lnTo>
                              <a:pt x="33" y="457"/>
                            </a:lnTo>
                            <a:lnTo>
                              <a:pt x="42" y="430"/>
                            </a:lnTo>
                            <a:lnTo>
                              <a:pt x="51" y="407"/>
                            </a:lnTo>
                            <a:lnTo>
                              <a:pt x="62" y="384"/>
                            </a:lnTo>
                            <a:lnTo>
                              <a:pt x="73" y="360"/>
                            </a:lnTo>
                            <a:lnTo>
                              <a:pt x="86" y="339"/>
                            </a:lnTo>
                            <a:lnTo>
                              <a:pt x="100" y="315"/>
                            </a:lnTo>
                            <a:lnTo>
                              <a:pt x="117" y="290"/>
                            </a:lnTo>
                            <a:lnTo>
                              <a:pt x="134" y="265"/>
                            </a:lnTo>
                            <a:lnTo>
                              <a:pt x="151" y="244"/>
                            </a:lnTo>
                            <a:lnTo>
                              <a:pt x="170" y="219"/>
                            </a:lnTo>
                            <a:lnTo>
                              <a:pt x="190" y="200"/>
                            </a:lnTo>
                            <a:lnTo>
                              <a:pt x="215" y="179"/>
                            </a:lnTo>
                            <a:lnTo>
                              <a:pt x="240" y="159"/>
                            </a:lnTo>
                            <a:lnTo>
                              <a:pt x="266" y="137"/>
                            </a:lnTo>
                            <a:lnTo>
                              <a:pt x="291" y="120"/>
                            </a:lnTo>
                            <a:lnTo>
                              <a:pt x="315" y="103"/>
                            </a:lnTo>
                            <a:lnTo>
                              <a:pt x="338" y="90"/>
                            </a:lnTo>
                            <a:lnTo>
                              <a:pt x="362" y="77"/>
                            </a:lnTo>
                            <a:lnTo>
                              <a:pt x="384" y="64"/>
                            </a:lnTo>
                            <a:lnTo>
                              <a:pt x="410" y="52"/>
                            </a:lnTo>
                            <a:lnTo>
                              <a:pt x="438" y="43"/>
                            </a:lnTo>
                            <a:lnTo>
                              <a:pt x="469" y="36"/>
                            </a:lnTo>
                            <a:lnTo>
                              <a:pt x="501" y="29"/>
                            </a:lnTo>
                            <a:lnTo>
                              <a:pt x="533" y="24"/>
                            </a:lnTo>
                            <a:lnTo>
                              <a:pt x="572" y="19"/>
                            </a:lnTo>
                            <a:lnTo>
                              <a:pt x="611" y="14"/>
                            </a:lnTo>
                            <a:lnTo>
                              <a:pt x="645" y="9"/>
                            </a:lnTo>
                            <a:lnTo>
                              <a:pt x="680" y="5"/>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40184" name="Group 139">
                        <a:extLst>
                          <a:ext uri="{FF2B5EF4-FFF2-40B4-BE49-F238E27FC236}">
                            <a16:creationId xmlns:a16="http://schemas.microsoft.com/office/drawing/2014/main" id="{49D08862-8123-432F-A1F8-072456F5486F}"/>
                          </a:ext>
                        </a:extLst>
                      </p:cNvPr>
                      <p:cNvGrpSpPr>
                        <a:grpSpLocks/>
                      </p:cNvGrpSpPr>
                      <p:nvPr/>
                    </p:nvGrpSpPr>
                    <p:grpSpPr bwMode="auto">
                      <a:xfrm>
                        <a:off x="2089" y="1587"/>
                        <a:ext cx="198" cy="131"/>
                        <a:chOff x="2089" y="1587"/>
                        <a:chExt cx="198" cy="131"/>
                      </a:xfrm>
                    </p:grpSpPr>
                    <p:grpSp>
                      <p:nvGrpSpPr>
                        <p:cNvPr id="40185" name="Group 140">
                          <a:extLst>
                            <a:ext uri="{FF2B5EF4-FFF2-40B4-BE49-F238E27FC236}">
                              <a16:creationId xmlns:a16="http://schemas.microsoft.com/office/drawing/2014/main" id="{47908D29-4050-4716-A7AC-5D4CAF574A17}"/>
                            </a:ext>
                          </a:extLst>
                        </p:cNvPr>
                        <p:cNvGrpSpPr>
                          <a:grpSpLocks/>
                        </p:cNvGrpSpPr>
                        <p:nvPr/>
                      </p:nvGrpSpPr>
                      <p:grpSpPr bwMode="auto">
                        <a:xfrm>
                          <a:off x="2110" y="1599"/>
                          <a:ext cx="177" cy="119"/>
                          <a:chOff x="2110" y="1599"/>
                          <a:chExt cx="177" cy="119"/>
                        </a:xfrm>
                      </p:grpSpPr>
                      <p:sp>
                        <p:nvSpPr>
                          <p:cNvPr id="40187" name="Freeform 141">
                            <a:extLst>
                              <a:ext uri="{FF2B5EF4-FFF2-40B4-BE49-F238E27FC236}">
                                <a16:creationId xmlns:a16="http://schemas.microsoft.com/office/drawing/2014/main" id="{F1F5555B-3659-46FF-945E-B6E1F3C75F91}"/>
                              </a:ext>
                            </a:extLst>
                          </p:cNvPr>
                          <p:cNvSpPr>
                            <a:spLocks/>
                          </p:cNvSpPr>
                          <p:nvPr/>
                        </p:nvSpPr>
                        <p:spPr bwMode="auto">
                          <a:xfrm>
                            <a:off x="2110" y="1599"/>
                            <a:ext cx="177" cy="111"/>
                          </a:xfrm>
                          <a:custGeom>
                            <a:avLst/>
                            <a:gdLst>
                              <a:gd name="T0" fmla="*/ 0 w 883"/>
                              <a:gd name="T1" fmla="*/ 0 h 559"/>
                              <a:gd name="T2" fmla="*/ 0 w 883"/>
                              <a:gd name="T3" fmla="*/ 0 h 559"/>
                              <a:gd name="T4" fmla="*/ 0 w 883"/>
                              <a:gd name="T5" fmla="*/ 0 h 559"/>
                              <a:gd name="T6" fmla="*/ 0 w 883"/>
                              <a:gd name="T7" fmla="*/ 0 h 559"/>
                              <a:gd name="T8" fmla="*/ 0 w 883"/>
                              <a:gd name="T9" fmla="*/ 0 h 559"/>
                              <a:gd name="T10" fmla="*/ 0 w 883"/>
                              <a:gd name="T11" fmla="*/ 0 h 559"/>
                              <a:gd name="T12" fmla="*/ 0 w 883"/>
                              <a:gd name="T13" fmla="*/ 0 h 559"/>
                              <a:gd name="T14" fmla="*/ 0 w 883"/>
                              <a:gd name="T15" fmla="*/ 0 h 559"/>
                              <a:gd name="T16" fmla="*/ 0 w 883"/>
                              <a:gd name="T17" fmla="*/ 0 h 559"/>
                              <a:gd name="T18" fmla="*/ 0 w 883"/>
                              <a:gd name="T19" fmla="*/ 0 h 559"/>
                              <a:gd name="T20" fmla="*/ 0 w 883"/>
                              <a:gd name="T21" fmla="*/ 0 h 559"/>
                              <a:gd name="T22" fmla="*/ 0 w 883"/>
                              <a:gd name="T23" fmla="*/ 0 h 559"/>
                              <a:gd name="T24" fmla="*/ 0 w 883"/>
                              <a:gd name="T25" fmla="*/ 0 h 559"/>
                              <a:gd name="T26" fmla="*/ 0 w 883"/>
                              <a:gd name="T27" fmla="*/ 0 h 559"/>
                              <a:gd name="T28" fmla="*/ 0 w 883"/>
                              <a:gd name="T29" fmla="*/ 0 h 559"/>
                              <a:gd name="T30" fmla="*/ 0 w 883"/>
                              <a:gd name="T31" fmla="*/ 0 h 559"/>
                              <a:gd name="T32" fmla="*/ 0 w 883"/>
                              <a:gd name="T33" fmla="*/ 0 h 559"/>
                              <a:gd name="T34" fmla="*/ 0 w 883"/>
                              <a:gd name="T35" fmla="*/ 0 h 559"/>
                              <a:gd name="T36" fmla="*/ 0 w 883"/>
                              <a:gd name="T37" fmla="*/ 0 h 559"/>
                              <a:gd name="T38" fmla="*/ 0 w 883"/>
                              <a:gd name="T39" fmla="*/ 0 h 559"/>
                              <a:gd name="T40" fmla="*/ 0 w 883"/>
                              <a:gd name="T41" fmla="*/ 0 h 559"/>
                              <a:gd name="T42" fmla="*/ 0 w 883"/>
                              <a:gd name="T43" fmla="*/ 0 h 559"/>
                              <a:gd name="T44" fmla="*/ 0 w 883"/>
                              <a:gd name="T45" fmla="*/ 0 h 559"/>
                              <a:gd name="T46" fmla="*/ 0 w 883"/>
                              <a:gd name="T47" fmla="*/ 0 h 559"/>
                              <a:gd name="T48" fmla="*/ 0 w 883"/>
                              <a:gd name="T49" fmla="*/ 0 h 559"/>
                              <a:gd name="T50" fmla="*/ 0 w 883"/>
                              <a:gd name="T51" fmla="*/ 0 h 559"/>
                              <a:gd name="T52" fmla="*/ 0 w 883"/>
                              <a:gd name="T53" fmla="*/ 0 h 559"/>
                              <a:gd name="T54" fmla="*/ 0 w 883"/>
                              <a:gd name="T55" fmla="*/ 0 h 559"/>
                              <a:gd name="T56" fmla="*/ 0 w 883"/>
                              <a:gd name="T57" fmla="*/ 0 h 559"/>
                              <a:gd name="T58" fmla="*/ 0 w 883"/>
                              <a:gd name="T59" fmla="*/ 0 h 559"/>
                              <a:gd name="T60" fmla="*/ 0 w 883"/>
                              <a:gd name="T61" fmla="*/ 0 h 559"/>
                              <a:gd name="T62" fmla="*/ 0 w 883"/>
                              <a:gd name="T63" fmla="*/ 0 h 559"/>
                              <a:gd name="T64" fmla="*/ 0 w 883"/>
                              <a:gd name="T65" fmla="*/ 0 h 559"/>
                              <a:gd name="T66" fmla="*/ 0 w 883"/>
                              <a:gd name="T67" fmla="*/ 0 h 559"/>
                              <a:gd name="T68" fmla="*/ 0 w 883"/>
                              <a:gd name="T69" fmla="*/ 0 h 559"/>
                              <a:gd name="T70" fmla="*/ 0 w 883"/>
                              <a:gd name="T71" fmla="*/ 0 h 559"/>
                              <a:gd name="T72" fmla="*/ 0 w 883"/>
                              <a:gd name="T73" fmla="*/ 0 h 559"/>
                              <a:gd name="T74" fmla="*/ 0 w 883"/>
                              <a:gd name="T75" fmla="*/ 0 h 559"/>
                              <a:gd name="T76" fmla="*/ 0 w 883"/>
                              <a:gd name="T77" fmla="*/ 0 h 559"/>
                              <a:gd name="T78" fmla="*/ 0 w 883"/>
                              <a:gd name="T79" fmla="*/ 0 h 559"/>
                              <a:gd name="T80" fmla="*/ 0 w 883"/>
                              <a:gd name="T81" fmla="*/ 0 h 559"/>
                              <a:gd name="T82" fmla="*/ 0 w 883"/>
                              <a:gd name="T83" fmla="*/ 0 h 559"/>
                              <a:gd name="T84" fmla="*/ 0 w 883"/>
                              <a:gd name="T85" fmla="*/ 0 h 559"/>
                              <a:gd name="T86" fmla="*/ 0 w 883"/>
                              <a:gd name="T87" fmla="*/ 0 h 559"/>
                              <a:gd name="T88" fmla="*/ 0 w 883"/>
                              <a:gd name="T89" fmla="*/ 0 h 55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83"/>
                              <a:gd name="T136" fmla="*/ 0 h 559"/>
                              <a:gd name="T137" fmla="*/ 883 w 883"/>
                              <a:gd name="T138" fmla="*/ 559 h 55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83" h="559">
                                <a:moveTo>
                                  <a:pt x="450" y="11"/>
                                </a:moveTo>
                                <a:lnTo>
                                  <a:pt x="463" y="8"/>
                                </a:lnTo>
                                <a:lnTo>
                                  <a:pt x="490" y="5"/>
                                </a:lnTo>
                                <a:lnTo>
                                  <a:pt x="522" y="3"/>
                                </a:lnTo>
                                <a:lnTo>
                                  <a:pt x="552" y="1"/>
                                </a:lnTo>
                                <a:lnTo>
                                  <a:pt x="580" y="2"/>
                                </a:lnTo>
                                <a:lnTo>
                                  <a:pt x="610" y="3"/>
                                </a:lnTo>
                                <a:lnTo>
                                  <a:pt x="641" y="4"/>
                                </a:lnTo>
                                <a:lnTo>
                                  <a:pt x="669" y="6"/>
                                </a:lnTo>
                                <a:lnTo>
                                  <a:pt x="699" y="4"/>
                                </a:lnTo>
                                <a:lnTo>
                                  <a:pt x="727" y="3"/>
                                </a:lnTo>
                                <a:lnTo>
                                  <a:pt x="760" y="1"/>
                                </a:lnTo>
                                <a:lnTo>
                                  <a:pt x="791" y="0"/>
                                </a:lnTo>
                                <a:lnTo>
                                  <a:pt x="816" y="1"/>
                                </a:lnTo>
                                <a:lnTo>
                                  <a:pt x="840" y="2"/>
                                </a:lnTo>
                                <a:lnTo>
                                  <a:pt x="866" y="3"/>
                                </a:lnTo>
                                <a:lnTo>
                                  <a:pt x="883" y="6"/>
                                </a:lnTo>
                                <a:lnTo>
                                  <a:pt x="881" y="20"/>
                                </a:lnTo>
                                <a:lnTo>
                                  <a:pt x="878" y="32"/>
                                </a:lnTo>
                                <a:lnTo>
                                  <a:pt x="875" y="43"/>
                                </a:lnTo>
                                <a:lnTo>
                                  <a:pt x="811" y="44"/>
                                </a:lnTo>
                                <a:lnTo>
                                  <a:pt x="795" y="46"/>
                                </a:lnTo>
                                <a:lnTo>
                                  <a:pt x="773" y="45"/>
                                </a:lnTo>
                                <a:lnTo>
                                  <a:pt x="748" y="44"/>
                                </a:lnTo>
                                <a:lnTo>
                                  <a:pt x="723" y="46"/>
                                </a:lnTo>
                                <a:lnTo>
                                  <a:pt x="700" y="48"/>
                                </a:lnTo>
                                <a:lnTo>
                                  <a:pt x="673" y="49"/>
                                </a:lnTo>
                                <a:lnTo>
                                  <a:pt x="649" y="49"/>
                                </a:lnTo>
                                <a:lnTo>
                                  <a:pt x="620" y="46"/>
                                </a:lnTo>
                                <a:lnTo>
                                  <a:pt x="589" y="46"/>
                                </a:lnTo>
                                <a:lnTo>
                                  <a:pt x="560" y="44"/>
                                </a:lnTo>
                                <a:lnTo>
                                  <a:pt x="532" y="46"/>
                                </a:lnTo>
                                <a:lnTo>
                                  <a:pt x="502" y="49"/>
                                </a:lnTo>
                                <a:lnTo>
                                  <a:pt x="470" y="51"/>
                                </a:lnTo>
                                <a:lnTo>
                                  <a:pt x="442" y="57"/>
                                </a:lnTo>
                                <a:lnTo>
                                  <a:pt x="415" y="66"/>
                                </a:lnTo>
                                <a:lnTo>
                                  <a:pt x="387" y="75"/>
                                </a:lnTo>
                                <a:lnTo>
                                  <a:pt x="357" y="86"/>
                                </a:lnTo>
                                <a:lnTo>
                                  <a:pt x="329" y="96"/>
                                </a:lnTo>
                                <a:lnTo>
                                  <a:pt x="304" y="106"/>
                                </a:lnTo>
                                <a:lnTo>
                                  <a:pt x="277" y="117"/>
                                </a:lnTo>
                                <a:lnTo>
                                  <a:pt x="255" y="130"/>
                                </a:lnTo>
                                <a:lnTo>
                                  <a:pt x="235" y="140"/>
                                </a:lnTo>
                                <a:lnTo>
                                  <a:pt x="214" y="152"/>
                                </a:lnTo>
                                <a:lnTo>
                                  <a:pt x="193" y="165"/>
                                </a:lnTo>
                                <a:lnTo>
                                  <a:pt x="175" y="181"/>
                                </a:lnTo>
                                <a:lnTo>
                                  <a:pt x="155" y="203"/>
                                </a:lnTo>
                                <a:lnTo>
                                  <a:pt x="139" y="222"/>
                                </a:lnTo>
                                <a:lnTo>
                                  <a:pt x="123" y="238"/>
                                </a:lnTo>
                                <a:lnTo>
                                  <a:pt x="108" y="260"/>
                                </a:lnTo>
                                <a:lnTo>
                                  <a:pt x="96" y="281"/>
                                </a:lnTo>
                                <a:lnTo>
                                  <a:pt x="83" y="305"/>
                                </a:lnTo>
                                <a:lnTo>
                                  <a:pt x="71" y="328"/>
                                </a:lnTo>
                                <a:lnTo>
                                  <a:pt x="62" y="351"/>
                                </a:lnTo>
                                <a:lnTo>
                                  <a:pt x="56" y="375"/>
                                </a:lnTo>
                                <a:lnTo>
                                  <a:pt x="50" y="398"/>
                                </a:lnTo>
                                <a:lnTo>
                                  <a:pt x="45" y="421"/>
                                </a:lnTo>
                                <a:lnTo>
                                  <a:pt x="42" y="444"/>
                                </a:lnTo>
                                <a:lnTo>
                                  <a:pt x="39" y="474"/>
                                </a:lnTo>
                                <a:lnTo>
                                  <a:pt x="38" y="502"/>
                                </a:lnTo>
                                <a:lnTo>
                                  <a:pt x="37" y="529"/>
                                </a:lnTo>
                                <a:lnTo>
                                  <a:pt x="35" y="559"/>
                                </a:lnTo>
                                <a:lnTo>
                                  <a:pt x="8" y="553"/>
                                </a:lnTo>
                                <a:lnTo>
                                  <a:pt x="5" y="525"/>
                                </a:lnTo>
                                <a:lnTo>
                                  <a:pt x="3" y="501"/>
                                </a:lnTo>
                                <a:lnTo>
                                  <a:pt x="0" y="475"/>
                                </a:lnTo>
                                <a:lnTo>
                                  <a:pt x="1" y="444"/>
                                </a:lnTo>
                                <a:lnTo>
                                  <a:pt x="4" y="415"/>
                                </a:lnTo>
                                <a:lnTo>
                                  <a:pt x="10" y="380"/>
                                </a:lnTo>
                                <a:lnTo>
                                  <a:pt x="15" y="355"/>
                                </a:lnTo>
                                <a:lnTo>
                                  <a:pt x="23" y="329"/>
                                </a:lnTo>
                                <a:lnTo>
                                  <a:pt x="31" y="305"/>
                                </a:lnTo>
                                <a:lnTo>
                                  <a:pt x="41" y="283"/>
                                </a:lnTo>
                                <a:lnTo>
                                  <a:pt x="54" y="262"/>
                                </a:lnTo>
                                <a:lnTo>
                                  <a:pt x="68" y="238"/>
                                </a:lnTo>
                                <a:lnTo>
                                  <a:pt x="85" y="215"/>
                                </a:lnTo>
                                <a:lnTo>
                                  <a:pt x="103" y="193"/>
                                </a:lnTo>
                                <a:lnTo>
                                  <a:pt x="122" y="173"/>
                                </a:lnTo>
                                <a:lnTo>
                                  <a:pt x="142" y="151"/>
                                </a:lnTo>
                                <a:lnTo>
                                  <a:pt x="163" y="132"/>
                                </a:lnTo>
                                <a:lnTo>
                                  <a:pt x="186" y="114"/>
                                </a:lnTo>
                                <a:lnTo>
                                  <a:pt x="211" y="99"/>
                                </a:lnTo>
                                <a:lnTo>
                                  <a:pt x="239" y="85"/>
                                </a:lnTo>
                                <a:lnTo>
                                  <a:pt x="270" y="69"/>
                                </a:lnTo>
                                <a:lnTo>
                                  <a:pt x="300" y="59"/>
                                </a:lnTo>
                                <a:lnTo>
                                  <a:pt x="332" y="46"/>
                                </a:lnTo>
                                <a:lnTo>
                                  <a:pt x="367" y="34"/>
                                </a:lnTo>
                                <a:lnTo>
                                  <a:pt x="396" y="24"/>
                                </a:lnTo>
                                <a:lnTo>
                                  <a:pt x="426" y="16"/>
                                </a:lnTo>
                                <a:lnTo>
                                  <a:pt x="450" y="11"/>
                                </a:lnTo>
                                <a:close/>
                              </a:path>
                            </a:pathLst>
                          </a:custGeom>
                          <a:solidFill>
                            <a:srgbClr val="C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188" name="Freeform 142">
                            <a:extLst>
                              <a:ext uri="{FF2B5EF4-FFF2-40B4-BE49-F238E27FC236}">
                                <a16:creationId xmlns:a16="http://schemas.microsoft.com/office/drawing/2014/main" id="{ECCA55DF-20F6-4305-82E5-8DF53ACAA206}"/>
                              </a:ext>
                            </a:extLst>
                          </p:cNvPr>
                          <p:cNvSpPr>
                            <a:spLocks/>
                          </p:cNvSpPr>
                          <p:nvPr/>
                        </p:nvSpPr>
                        <p:spPr bwMode="auto">
                          <a:xfrm>
                            <a:off x="2115" y="1606"/>
                            <a:ext cx="170" cy="112"/>
                          </a:xfrm>
                          <a:custGeom>
                            <a:avLst/>
                            <a:gdLst>
                              <a:gd name="T0" fmla="*/ 0 w 854"/>
                              <a:gd name="T1" fmla="*/ 0 h 560"/>
                              <a:gd name="T2" fmla="*/ 0 w 854"/>
                              <a:gd name="T3" fmla="*/ 0 h 560"/>
                              <a:gd name="T4" fmla="*/ 0 w 854"/>
                              <a:gd name="T5" fmla="*/ 0 h 560"/>
                              <a:gd name="T6" fmla="*/ 0 w 854"/>
                              <a:gd name="T7" fmla="*/ 0 h 560"/>
                              <a:gd name="T8" fmla="*/ 0 w 854"/>
                              <a:gd name="T9" fmla="*/ 0 h 560"/>
                              <a:gd name="T10" fmla="*/ 0 w 854"/>
                              <a:gd name="T11" fmla="*/ 0 h 560"/>
                              <a:gd name="T12" fmla="*/ 0 w 854"/>
                              <a:gd name="T13" fmla="*/ 0 h 560"/>
                              <a:gd name="T14" fmla="*/ 0 w 854"/>
                              <a:gd name="T15" fmla="*/ 0 h 560"/>
                              <a:gd name="T16" fmla="*/ 0 w 854"/>
                              <a:gd name="T17" fmla="*/ 0 h 560"/>
                              <a:gd name="T18" fmla="*/ 0 w 854"/>
                              <a:gd name="T19" fmla="*/ 0 h 560"/>
                              <a:gd name="T20" fmla="*/ 0 w 854"/>
                              <a:gd name="T21" fmla="*/ 0 h 560"/>
                              <a:gd name="T22" fmla="*/ 0 w 854"/>
                              <a:gd name="T23" fmla="*/ 0 h 560"/>
                              <a:gd name="T24" fmla="*/ 0 w 854"/>
                              <a:gd name="T25" fmla="*/ 0 h 560"/>
                              <a:gd name="T26" fmla="*/ 0 w 854"/>
                              <a:gd name="T27" fmla="*/ 0 h 560"/>
                              <a:gd name="T28" fmla="*/ 0 w 854"/>
                              <a:gd name="T29" fmla="*/ 0 h 560"/>
                              <a:gd name="T30" fmla="*/ 0 w 854"/>
                              <a:gd name="T31" fmla="*/ 0 h 560"/>
                              <a:gd name="T32" fmla="*/ 0 w 854"/>
                              <a:gd name="T33" fmla="*/ 0 h 560"/>
                              <a:gd name="T34" fmla="*/ 0 w 854"/>
                              <a:gd name="T35" fmla="*/ 0 h 560"/>
                              <a:gd name="T36" fmla="*/ 0 w 854"/>
                              <a:gd name="T37" fmla="*/ 0 h 560"/>
                              <a:gd name="T38" fmla="*/ 0 w 854"/>
                              <a:gd name="T39" fmla="*/ 0 h 560"/>
                              <a:gd name="T40" fmla="*/ 0 w 854"/>
                              <a:gd name="T41" fmla="*/ 0 h 560"/>
                              <a:gd name="T42" fmla="*/ 0 w 854"/>
                              <a:gd name="T43" fmla="*/ 0 h 560"/>
                              <a:gd name="T44" fmla="*/ 0 w 854"/>
                              <a:gd name="T45" fmla="*/ 0 h 560"/>
                              <a:gd name="T46" fmla="*/ 0 w 854"/>
                              <a:gd name="T47" fmla="*/ 0 h 560"/>
                              <a:gd name="T48" fmla="*/ 0 w 854"/>
                              <a:gd name="T49" fmla="*/ 0 h 560"/>
                              <a:gd name="T50" fmla="*/ 0 w 854"/>
                              <a:gd name="T51" fmla="*/ 0 h 560"/>
                              <a:gd name="T52" fmla="*/ 0 w 854"/>
                              <a:gd name="T53" fmla="*/ 0 h 560"/>
                              <a:gd name="T54" fmla="*/ 0 w 854"/>
                              <a:gd name="T55" fmla="*/ 0 h 560"/>
                              <a:gd name="T56" fmla="*/ 0 w 854"/>
                              <a:gd name="T57" fmla="*/ 0 h 560"/>
                              <a:gd name="T58" fmla="*/ 0 w 854"/>
                              <a:gd name="T59" fmla="*/ 0 h 560"/>
                              <a:gd name="T60" fmla="*/ 0 w 854"/>
                              <a:gd name="T61" fmla="*/ 0 h 560"/>
                              <a:gd name="T62" fmla="*/ 0 w 854"/>
                              <a:gd name="T63" fmla="*/ 0 h 560"/>
                              <a:gd name="T64" fmla="*/ 0 w 854"/>
                              <a:gd name="T65" fmla="*/ 0 h 560"/>
                              <a:gd name="T66" fmla="*/ 0 w 854"/>
                              <a:gd name="T67" fmla="*/ 0 h 560"/>
                              <a:gd name="T68" fmla="*/ 0 w 854"/>
                              <a:gd name="T69" fmla="*/ 0 h 560"/>
                              <a:gd name="T70" fmla="*/ 0 w 854"/>
                              <a:gd name="T71" fmla="*/ 0 h 560"/>
                              <a:gd name="T72" fmla="*/ 0 w 854"/>
                              <a:gd name="T73" fmla="*/ 0 h 560"/>
                              <a:gd name="T74" fmla="*/ 0 w 854"/>
                              <a:gd name="T75" fmla="*/ 0 h 560"/>
                              <a:gd name="T76" fmla="*/ 0 w 854"/>
                              <a:gd name="T77" fmla="*/ 0 h 560"/>
                              <a:gd name="T78" fmla="*/ 0 w 854"/>
                              <a:gd name="T79" fmla="*/ 0 h 560"/>
                              <a:gd name="T80" fmla="*/ 0 w 854"/>
                              <a:gd name="T81" fmla="*/ 0 h 560"/>
                              <a:gd name="T82" fmla="*/ 0 w 854"/>
                              <a:gd name="T83" fmla="*/ 0 h 560"/>
                              <a:gd name="T84" fmla="*/ 0 w 854"/>
                              <a:gd name="T85" fmla="*/ 0 h 560"/>
                              <a:gd name="T86" fmla="*/ 0 w 854"/>
                              <a:gd name="T87" fmla="*/ 0 h 560"/>
                              <a:gd name="T88" fmla="*/ 0 w 854"/>
                              <a:gd name="T89" fmla="*/ 0 h 5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54"/>
                              <a:gd name="T136" fmla="*/ 0 h 560"/>
                              <a:gd name="T137" fmla="*/ 854 w 854"/>
                              <a:gd name="T138" fmla="*/ 560 h 56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54" h="560">
                                <a:moveTo>
                                  <a:pt x="450" y="12"/>
                                </a:moveTo>
                                <a:lnTo>
                                  <a:pt x="462" y="8"/>
                                </a:lnTo>
                                <a:lnTo>
                                  <a:pt x="490" y="6"/>
                                </a:lnTo>
                                <a:lnTo>
                                  <a:pt x="522" y="4"/>
                                </a:lnTo>
                                <a:lnTo>
                                  <a:pt x="550" y="2"/>
                                </a:lnTo>
                                <a:lnTo>
                                  <a:pt x="580" y="3"/>
                                </a:lnTo>
                                <a:lnTo>
                                  <a:pt x="610" y="4"/>
                                </a:lnTo>
                                <a:lnTo>
                                  <a:pt x="640" y="5"/>
                                </a:lnTo>
                                <a:lnTo>
                                  <a:pt x="669" y="7"/>
                                </a:lnTo>
                                <a:lnTo>
                                  <a:pt x="698" y="5"/>
                                </a:lnTo>
                                <a:lnTo>
                                  <a:pt x="726" y="4"/>
                                </a:lnTo>
                                <a:lnTo>
                                  <a:pt x="760" y="2"/>
                                </a:lnTo>
                                <a:lnTo>
                                  <a:pt x="791" y="1"/>
                                </a:lnTo>
                                <a:lnTo>
                                  <a:pt x="815" y="2"/>
                                </a:lnTo>
                                <a:lnTo>
                                  <a:pt x="840" y="3"/>
                                </a:lnTo>
                                <a:lnTo>
                                  <a:pt x="854" y="0"/>
                                </a:lnTo>
                                <a:lnTo>
                                  <a:pt x="849" y="13"/>
                                </a:lnTo>
                                <a:lnTo>
                                  <a:pt x="841" y="25"/>
                                </a:lnTo>
                                <a:lnTo>
                                  <a:pt x="830" y="34"/>
                                </a:lnTo>
                                <a:lnTo>
                                  <a:pt x="821" y="40"/>
                                </a:lnTo>
                                <a:lnTo>
                                  <a:pt x="811" y="45"/>
                                </a:lnTo>
                                <a:lnTo>
                                  <a:pt x="795" y="47"/>
                                </a:lnTo>
                                <a:lnTo>
                                  <a:pt x="772" y="46"/>
                                </a:lnTo>
                                <a:lnTo>
                                  <a:pt x="748" y="45"/>
                                </a:lnTo>
                                <a:lnTo>
                                  <a:pt x="722" y="47"/>
                                </a:lnTo>
                                <a:lnTo>
                                  <a:pt x="700" y="48"/>
                                </a:lnTo>
                                <a:lnTo>
                                  <a:pt x="673" y="50"/>
                                </a:lnTo>
                                <a:lnTo>
                                  <a:pt x="647" y="50"/>
                                </a:lnTo>
                                <a:lnTo>
                                  <a:pt x="620" y="47"/>
                                </a:lnTo>
                                <a:lnTo>
                                  <a:pt x="588" y="47"/>
                                </a:lnTo>
                                <a:lnTo>
                                  <a:pt x="558" y="45"/>
                                </a:lnTo>
                                <a:lnTo>
                                  <a:pt x="532" y="47"/>
                                </a:lnTo>
                                <a:lnTo>
                                  <a:pt x="501" y="50"/>
                                </a:lnTo>
                                <a:lnTo>
                                  <a:pt x="469" y="51"/>
                                </a:lnTo>
                                <a:lnTo>
                                  <a:pt x="442" y="57"/>
                                </a:lnTo>
                                <a:lnTo>
                                  <a:pt x="414" y="66"/>
                                </a:lnTo>
                                <a:lnTo>
                                  <a:pt x="387" y="75"/>
                                </a:lnTo>
                                <a:lnTo>
                                  <a:pt x="357" y="86"/>
                                </a:lnTo>
                                <a:lnTo>
                                  <a:pt x="328" y="97"/>
                                </a:lnTo>
                                <a:lnTo>
                                  <a:pt x="304" y="107"/>
                                </a:lnTo>
                                <a:lnTo>
                                  <a:pt x="276" y="118"/>
                                </a:lnTo>
                                <a:lnTo>
                                  <a:pt x="254" y="131"/>
                                </a:lnTo>
                                <a:lnTo>
                                  <a:pt x="234" y="141"/>
                                </a:lnTo>
                                <a:lnTo>
                                  <a:pt x="214" y="153"/>
                                </a:lnTo>
                                <a:lnTo>
                                  <a:pt x="192" y="166"/>
                                </a:lnTo>
                                <a:lnTo>
                                  <a:pt x="175" y="182"/>
                                </a:lnTo>
                                <a:lnTo>
                                  <a:pt x="154" y="204"/>
                                </a:lnTo>
                                <a:lnTo>
                                  <a:pt x="138" y="223"/>
                                </a:lnTo>
                                <a:lnTo>
                                  <a:pt x="123" y="239"/>
                                </a:lnTo>
                                <a:lnTo>
                                  <a:pt x="107" y="261"/>
                                </a:lnTo>
                                <a:lnTo>
                                  <a:pt x="95" y="282"/>
                                </a:lnTo>
                                <a:lnTo>
                                  <a:pt x="83" y="306"/>
                                </a:lnTo>
                                <a:lnTo>
                                  <a:pt x="71" y="328"/>
                                </a:lnTo>
                                <a:lnTo>
                                  <a:pt x="61" y="352"/>
                                </a:lnTo>
                                <a:lnTo>
                                  <a:pt x="55" y="375"/>
                                </a:lnTo>
                                <a:lnTo>
                                  <a:pt x="49" y="398"/>
                                </a:lnTo>
                                <a:lnTo>
                                  <a:pt x="45" y="422"/>
                                </a:lnTo>
                                <a:lnTo>
                                  <a:pt x="42" y="445"/>
                                </a:lnTo>
                                <a:lnTo>
                                  <a:pt x="39" y="475"/>
                                </a:lnTo>
                                <a:lnTo>
                                  <a:pt x="38" y="503"/>
                                </a:lnTo>
                                <a:lnTo>
                                  <a:pt x="37" y="530"/>
                                </a:lnTo>
                                <a:lnTo>
                                  <a:pt x="35" y="560"/>
                                </a:lnTo>
                                <a:lnTo>
                                  <a:pt x="7" y="554"/>
                                </a:lnTo>
                                <a:lnTo>
                                  <a:pt x="4" y="526"/>
                                </a:lnTo>
                                <a:lnTo>
                                  <a:pt x="2" y="502"/>
                                </a:lnTo>
                                <a:lnTo>
                                  <a:pt x="0" y="476"/>
                                </a:lnTo>
                                <a:lnTo>
                                  <a:pt x="1" y="445"/>
                                </a:lnTo>
                                <a:lnTo>
                                  <a:pt x="3" y="416"/>
                                </a:lnTo>
                                <a:lnTo>
                                  <a:pt x="9" y="380"/>
                                </a:lnTo>
                                <a:lnTo>
                                  <a:pt x="14" y="356"/>
                                </a:lnTo>
                                <a:lnTo>
                                  <a:pt x="22" y="330"/>
                                </a:lnTo>
                                <a:lnTo>
                                  <a:pt x="31" y="306"/>
                                </a:lnTo>
                                <a:lnTo>
                                  <a:pt x="41" y="284"/>
                                </a:lnTo>
                                <a:lnTo>
                                  <a:pt x="53" y="263"/>
                                </a:lnTo>
                                <a:lnTo>
                                  <a:pt x="67" y="239"/>
                                </a:lnTo>
                                <a:lnTo>
                                  <a:pt x="85" y="216"/>
                                </a:lnTo>
                                <a:lnTo>
                                  <a:pt x="102" y="194"/>
                                </a:lnTo>
                                <a:lnTo>
                                  <a:pt x="122" y="174"/>
                                </a:lnTo>
                                <a:lnTo>
                                  <a:pt x="141" y="152"/>
                                </a:lnTo>
                                <a:lnTo>
                                  <a:pt x="163" y="133"/>
                                </a:lnTo>
                                <a:lnTo>
                                  <a:pt x="185" y="115"/>
                                </a:lnTo>
                                <a:lnTo>
                                  <a:pt x="211" y="100"/>
                                </a:lnTo>
                                <a:lnTo>
                                  <a:pt x="237" y="85"/>
                                </a:lnTo>
                                <a:lnTo>
                                  <a:pt x="270" y="69"/>
                                </a:lnTo>
                                <a:lnTo>
                                  <a:pt x="300" y="59"/>
                                </a:lnTo>
                                <a:lnTo>
                                  <a:pt x="331" y="47"/>
                                </a:lnTo>
                                <a:lnTo>
                                  <a:pt x="366" y="35"/>
                                </a:lnTo>
                                <a:lnTo>
                                  <a:pt x="396" y="25"/>
                                </a:lnTo>
                                <a:lnTo>
                                  <a:pt x="425" y="17"/>
                                </a:lnTo>
                                <a:lnTo>
                                  <a:pt x="450" y="12"/>
                                </a:lnTo>
                                <a:close/>
                              </a:path>
                            </a:pathLst>
                          </a:custGeom>
                          <a:solidFill>
                            <a:srgbClr val="6000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40186" name="Freeform 143">
                          <a:extLst>
                            <a:ext uri="{FF2B5EF4-FFF2-40B4-BE49-F238E27FC236}">
                              <a16:creationId xmlns:a16="http://schemas.microsoft.com/office/drawing/2014/main" id="{BD28AA96-9D98-4F6F-A909-F8D0A9187D55}"/>
                            </a:ext>
                          </a:extLst>
                        </p:cNvPr>
                        <p:cNvSpPr>
                          <a:spLocks/>
                        </p:cNvSpPr>
                        <p:nvPr/>
                      </p:nvSpPr>
                      <p:spPr bwMode="auto">
                        <a:xfrm>
                          <a:off x="2089" y="1587"/>
                          <a:ext cx="180" cy="109"/>
                        </a:xfrm>
                        <a:custGeom>
                          <a:avLst/>
                          <a:gdLst>
                            <a:gd name="T0" fmla="*/ 0 w 901"/>
                            <a:gd name="T1" fmla="*/ 0 h 544"/>
                            <a:gd name="T2" fmla="*/ 0 w 901"/>
                            <a:gd name="T3" fmla="*/ 0 h 544"/>
                            <a:gd name="T4" fmla="*/ 0 w 901"/>
                            <a:gd name="T5" fmla="*/ 0 h 544"/>
                            <a:gd name="T6" fmla="*/ 0 w 901"/>
                            <a:gd name="T7" fmla="*/ 0 h 544"/>
                            <a:gd name="T8" fmla="*/ 0 w 901"/>
                            <a:gd name="T9" fmla="*/ 0 h 544"/>
                            <a:gd name="T10" fmla="*/ 0 w 901"/>
                            <a:gd name="T11" fmla="*/ 0 h 544"/>
                            <a:gd name="T12" fmla="*/ 0 w 901"/>
                            <a:gd name="T13" fmla="*/ 0 h 544"/>
                            <a:gd name="T14" fmla="*/ 0 w 901"/>
                            <a:gd name="T15" fmla="*/ 0 h 544"/>
                            <a:gd name="T16" fmla="*/ 0 w 901"/>
                            <a:gd name="T17" fmla="*/ 0 h 544"/>
                            <a:gd name="T18" fmla="*/ 0 w 901"/>
                            <a:gd name="T19" fmla="*/ 0 h 544"/>
                            <a:gd name="T20" fmla="*/ 0 w 901"/>
                            <a:gd name="T21" fmla="*/ 0 h 544"/>
                            <a:gd name="T22" fmla="*/ 0 w 901"/>
                            <a:gd name="T23" fmla="*/ 0 h 544"/>
                            <a:gd name="T24" fmla="*/ 0 w 901"/>
                            <a:gd name="T25" fmla="*/ 0 h 544"/>
                            <a:gd name="T26" fmla="*/ 0 w 901"/>
                            <a:gd name="T27" fmla="*/ 0 h 544"/>
                            <a:gd name="T28" fmla="*/ 0 w 901"/>
                            <a:gd name="T29" fmla="*/ 0 h 544"/>
                            <a:gd name="T30" fmla="*/ 0 w 901"/>
                            <a:gd name="T31" fmla="*/ 0 h 544"/>
                            <a:gd name="T32" fmla="*/ 0 w 901"/>
                            <a:gd name="T33" fmla="*/ 0 h 544"/>
                            <a:gd name="T34" fmla="*/ 0 w 901"/>
                            <a:gd name="T35" fmla="*/ 0 h 544"/>
                            <a:gd name="T36" fmla="*/ 0 w 901"/>
                            <a:gd name="T37" fmla="*/ 0 h 544"/>
                            <a:gd name="T38" fmla="*/ 0 w 901"/>
                            <a:gd name="T39" fmla="*/ 0 h 544"/>
                            <a:gd name="T40" fmla="*/ 0 w 901"/>
                            <a:gd name="T41" fmla="*/ 0 h 544"/>
                            <a:gd name="T42" fmla="*/ 0 w 901"/>
                            <a:gd name="T43" fmla="*/ 0 h 544"/>
                            <a:gd name="T44" fmla="*/ 0 w 901"/>
                            <a:gd name="T45" fmla="*/ 0 h 544"/>
                            <a:gd name="T46" fmla="*/ 0 w 901"/>
                            <a:gd name="T47" fmla="*/ 0 h 544"/>
                            <a:gd name="T48" fmla="*/ 0 w 901"/>
                            <a:gd name="T49" fmla="*/ 0 h 544"/>
                            <a:gd name="T50" fmla="*/ 0 w 901"/>
                            <a:gd name="T51" fmla="*/ 0 h 544"/>
                            <a:gd name="T52" fmla="*/ 0 w 901"/>
                            <a:gd name="T53" fmla="*/ 0 h 544"/>
                            <a:gd name="T54" fmla="*/ 0 w 901"/>
                            <a:gd name="T55" fmla="*/ 0 h 544"/>
                            <a:gd name="T56" fmla="*/ 0 w 901"/>
                            <a:gd name="T57" fmla="*/ 0 h 544"/>
                            <a:gd name="T58" fmla="*/ 0 w 901"/>
                            <a:gd name="T59" fmla="*/ 0 h 544"/>
                            <a:gd name="T60" fmla="*/ 0 w 901"/>
                            <a:gd name="T61" fmla="*/ 0 h 544"/>
                            <a:gd name="T62" fmla="*/ 0 w 901"/>
                            <a:gd name="T63" fmla="*/ 0 h 544"/>
                            <a:gd name="T64" fmla="*/ 0 w 901"/>
                            <a:gd name="T65" fmla="*/ 0 h 544"/>
                            <a:gd name="T66" fmla="*/ 0 w 901"/>
                            <a:gd name="T67" fmla="*/ 0 h 544"/>
                            <a:gd name="T68" fmla="*/ 0 w 901"/>
                            <a:gd name="T69" fmla="*/ 0 h 544"/>
                            <a:gd name="T70" fmla="*/ 0 w 901"/>
                            <a:gd name="T71" fmla="*/ 0 h 544"/>
                            <a:gd name="T72" fmla="*/ 0 w 901"/>
                            <a:gd name="T73" fmla="*/ 0 h 544"/>
                            <a:gd name="T74" fmla="*/ 0 w 901"/>
                            <a:gd name="T75" fmla="*/ 0 h 544"/>
                            <a:gd name="T76" fmla="*/ 0 w 901"/>
                            <a:gd name="T77" fmla="*/ 0 h 54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901"/>
                            <a:gd name="T118" fmla="*/ 0 h 544"/>
                            <a:gd name="T119" fmla="*/ 901 w 901"/>
                            <a:gd name="T120" fmla="*/ 544 h 54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901" h="544">
                              <a:moveTo>
                                <a:pt x="901" y="6"/>
                              </a:moveTo>
                              <a:lnTo>
                                <a:pt x="865" y="3"/>
                              </a:lnTo>
                              <a:lnTo>
                                <a:pt x="836" y="2"/>
                              </a:lnTo>
                              <a:lnTo>
                                <a:pt x="796" y="1"/>
                              </a:lnTo>
                              <a:lnTo>
                                <a:pt x="756" y="0"/>
                              </a:lnTo>
                              <a:lnTo>
                                <a:pt x="709" y="1"/>
                              </a:lnTo>
                              <a:lnTo>
                                <a:pt x="660" y="2"/>
                              </a:lnTo>
                              <a:lnTo>
                                <a:pt x="615" y="4"/>
                              </a:lnTo>
                              <a:lnTo>
                                <a:pt x="578" y="7"/>
                              </a:lnTo>
                              <a:lnTo>
                                <a:pt x="536" y="12"/>
                              </a:lnTo>
                              <a:lnTo>
                                <a:pt x="490" y="18"/>
                              </a:lnTo>
                              <a:lnTo>
                                <a:pt x="461" y="24"/>
                              </a:lnTo>
                              <a:lnTo>
                                <a:pt x="437" y="31"/>
                              </a:lnTo>
                              <a:lnTo>
                                <a:pt x="411" y="37"/>
                              </a:lnTo>
                              <a:lnTo>
                                <a:pt x="385" y="45"/>
                              </a:lnTo>
                              <a:lnTo>
                                <a:pt x="357" y="55"/>
                              </a:lnTo>
                              <a:lnTo>
                                <a:pt x="326" y="70"/>
                              </a:lnTo>
                              <a:lnTo>
                                <a:pt x="299" y="82"/>
                              </a:lnTo>
                              <a:lnTo>
                                <a:pt x="274" y="94"/>
                              </a:lnTo>
                              <a:lnTo>
                                <a:pt x="254" y="107"/>
                              </a:lnTo>
                              <a:lnTo>
                                <a:pt x="233" y="123"/>
                              </a:lnTo>
                              <a:lnTo>
                                <a:pt x="212" y="139"/>
                              </a:lnTo>
                              <a:lnTo>
                                <a:pt x="186" y="160"/>
                              </a:lnTo>
                              <a:lnTo>
                                <a:pt x="163" y="180"/>
                              </a:lnTo>
                              <a:lnTo>
                                <a:pt x="146" y="196"/>
                              </a:lnTo>
                              <a:lnTo>
                                <a:pt x="130" y="212"/>
                              </a:lnTo>
                              <a:lnTo>
                                <a:pt x="112" y="231"/>
                              </a:lnTo>
                              <a:lnTo>
                                <a:pt x="96" y="246"/>
                              </a:lnTo>
                              <a:lnTo>
                                <a:pt x="81" y="266"/>
                              </a:lnTo>
                              <a:lnTo>
                                <a:pt x="69" y="287"/>
                              </a:lnTo>
                              <a:lnTo>
                                <a:pt x="56" y="315"/>
                              </a:lnTo>
                              <a:lnTo>
                                <a:pt x="43" y="343"/>
                              </a:lnTo>
                              <a:lnTo>
                                <a:pt x="33" y="369"/>
                              </a:lnTo>
                              <a:lnTo>
                                <a:pt x="24" y="394"/>
                              </a:lnTo>
                              <a:lnTo>
                                <a:pt x="17" y="419"/>
                              </a:lnTo>
                              <a:lnTo>
                                <a:pt x="9" y="451"/>
                              </a:lnTo>
                              <a:lnTo>
                                <a:pt x="5" y="480"/>
                              </a:lnTo>
                              <a:lnTo>
                                <a:pt x="1" y="509"/>
                              </a:lnTo>
                              <a:lnTo>
                                <a:pt x="0" y="544"/>
                              </a:lnTo>
                            </a:path>
                          </a:pathLst>
                        </a:custGeom>
                        <a:noFill/>
                        <a:ln w="4763">
                          <a:solidFill>
                            <a:srgbClr val="FFC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grpSp>
                  <p:nvGrpSpPr>
                    <p:cNvPr id="40180" name="Group 144">
                      <a:extLst>
                        <a:ext uri="{FF2B5EF4-FFF2-40B4-BE49-F238E27FC236}">
                          <a16:creationId xmlns:a16="http://schemas.microsoft.com/office/drawing/2014/main" id="{0A1D88FB-3CB1-4E0E-990F-AC958C4174C6}"/>
                        </a:ext>
                      </a:extLst>
                    </p:cNvPr>
                    <p:cNvGrpSpPr>
                      <a:grpSpLocks/>
                    </p:cNvGrpSpPr>
                    <p:nvPr/>
                  </p:nvGrpSpPr>
                  <p:grpSpPr bwMode="auto">
                    <a:xfrm>
                      <a:off x="2073" y="1705"/>
                      <a:ext cx="48" cy="24"/>
                      <a:chOff x="2073" y="1705"/>
                      <a:chExt cx="48" cy="24"/>
                    </a:xfrm>
                  </p:grpSpPr>
                  <p:sp>
                    <p:nvSpPr>
                      <p:cNvPr id="40181" name="Oval 145">
                        <a:extLst>
                          <a:ext uri="{FF2B5EF4-FFF2-40B4-BE49-F238E27FC236}">
                            <a16:creationId xmlns:a16="http://schemas.microsoft.com/office/drawing/2014/main" id="{2DECA28B-378E-4B9F-83B1-1AD28E3FA604}"/>
                          </a:ext>
                        </a:extLst>
                      </p:cNvPr>
                      <p:cNvSpPr>
                        <a:spLocks noChangeArrowheads="1"/>
                      </p:cNvSpPr>
                      <p:nvPr/>
                    </p:nvSpPr>
                    <p:spPr bwMode="auto">
                      <a:xfrm>
                        <a:off x="2073" y="1705"/>
                        <a:ext cx="48" cy="24"/>
                      </a:xfrm>
                      <a:prstGeom prst="ellipse">
                        <a:avLst/>
                      </a:prstGeom>
                      <a:solidFill>
                        <a:srgbClr val="FF00FF"/>
                      </a:solidFill>
                      <a:ln w="3175">
                        <a:solidFill>
                          <a:srgbClr val="40004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182" name="Oval 146">
                        <a:extLst>
                          <a:ext uri="{FF2B5EF4-FFF2-40B4-BE49-F238E27FC236}">
                            <a16:creationId xmlns:a16="http://schemas.microsoft.com/office/drawing/2014/main" id="{3CB0581D-C803-4BE2-AB11-6FCA2894509B}"/>
                          </a:ext>
                        </a:extLst>
                      </p:cNvPr>
                      <p:cNvSpPr>
                        <a:spLocks noChangeArrowheads="1"/>
                      </p:cNvSpPr>
                      <p:nvPr/>
                    </p:nvSpPr>
                    <p:spPr bwMode="auto">
                      <a:xfrm>
                        <a:off x="2077" y="1708"/>
                        <a:ext cx="39" cy="18"/>
                      </a:xfrm>
                      <a:prstGeom prst="ellipse">
                        <a:avLst/>
                      </a:prstGeom>
                      <a:solidFill>
                        <a:srgbClr val="600060"/>
                      </a:solidFill>
                      <a:ln w="3175">
                        <a:solidFill>
                          <a:srgbClr val="40004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grpSp>
              </p:grpSp>
            </p:grpSp>
          </p:grpSp>
          <p:grpSp>
            <p:nvGrpSpPr>
              <p:cNvPr id="40161" name="Group 147">
                <a:extLst>
                  <a:ext uri="{FF2B5EF4-FFF2-40B4-BE49-F238E27FC236}">
                    <a16:creationId xmlns:a16="http://schemas.microsoft.com/office/drawing/2014/main" id="{E4A669DD-9201-4EB0-A66F-3B653BBD07DE}"/>
                  </a:ext>
                </a:extLst>
              </p:cNvPr>
              <p:cNvGrpSpPr>
                <a:grpSpLocks/>
              </p:cNvGrpSpPr>
              <p:nvPr/>
            </p:nvGrpSpPr>
            <p:grpSpPr bwMode="auto">
              <a:xfrm>
                <a:off x="2009" y="1688"/>
                <a:ext cx="82" cy="250"/>
                <a:chOff x="2009" y="1688"/>
                <a:chExt cx="82" cy="250"/>
              </a:xfrm>
            </p:grpSpPr>
            <p:grpSp>
              <p:nvGrpSpPr>
                <p:cNvPr id="40162" name="Group 148">
                  <a:extLst>
                    <a:ext uri="{FF2B5EF4-FFF2-40B4-BE49-F238E27FC236}">
                      <a16:creationId xmlns:a16="http://schemas.microsoft.com/office/drawing/2014/main" id="{7531F0E0-234A-474B-A96E-D5ABC47300B4}"/>
                    </a:ext>
                  </a:extLst>
                </p:cNvPr>
                <p:cNvGrpSpPr>
                  <a:grpSpLocks/>
                </p:cNvGrpSpPr>
                <p:nvPr/>
              </p:nvGrpSpPr>
              <p:grpSpPr bwMode="auto">
                <a:xfrm>
                  <a:off x="2009" y="1698"/>
                  <a:ext cx="82" cy="240"/>
                  <a:chOff x="2009" y="1698"/>
                  <a:chExt cx="82" cy="240"/>
                </a:xfrm>
              </p:grpSpPr>
              <p:sp>
                <p:nvSpPr>
                  <p:cNvPr id="40167" name="Freeform 149">
                    <a:extLst>
                      <a:ext uri="{FF2B5EF4-FFF2-40B4-BE49-F238E27FC236}">
                        <a16:creationId xmlns:a16="http://schemas.microsoft.com/office/drawing/2014/main" id="{EFFB41AB-BA14-4644-84D1-478CF8627F53}"/>
                      </a:ext>
                    </a:extLst>
                  </p:cNvPr>
                  <p:cNvSpPr>
                    <a:spLocks/>
                  </p:cNvSpPr>
                  <p:nvPr/>
                </p:nvSpPr>
                <p:spPr bwMode="auto">
                  <a:xfrm>
                    <a:off x="2009" y="1698"/>
                    <a:ext cx="82" cy="240"/>
                  </a:xfrm>
                  <a:custGeom>
                    <a:avLst/>
                    <a:gdLst>
                      <a:gd name="T0" fmla="*/ 0 w 410"/>
                      <a:gd name="T1" fmla="*/ 0 h 1199"/>
                      <a:gd name="T2" fmla="*/ 0 w 410"/>
                      <a:gd name="T3" fmla="*/ 0 h 1199"/>
                      <a:gd name="T4" fmla="*/ 0 w 410"/>
                      <a:gd name="T5" fmla="*/ 0 h 1199"/>
                      <a:gd name="T6" fmla="*/ 0 w 410"/>
                      <a:gd name="T7" fmla="*/ 0 h 1199"/>
                      <a:gd name="T8" fmla="*/ 0 w 410"/>
                      <a:gd name="T9" fmla="*/ 0 h 1199"/>
                      <a:gd name="T10" fmla="*/ 0 w 410"/>
                      <a:gd name="T11" fmla="*/ 0 h 1199"/>
                      <a:gd name="T12" fmla="*/ 0 w 410"/>
                      <a:gd name="T13" fmla="*/ 0 h 1199"/>
                      <a:gd name="T14" fmla="*/ 0 w 410"/>
                      <a:gd name="T15" fmla="*/ 0 h 1199"/>
                      <a:gd name="T16" fmla="*/ 0 w 410"/>
                      <a:gd name="T17" fmla="*/ 0 h 1199"/>
                      <a:gd name="T18" fmla="*/ 0 w 410"/>
                      <a:gd name="T19" fmla="*/ 0 h 1199"/>
                      <a:gd name="T20" fmla="*/ 0 w 410"/>
                      <a:gd name="T21" fmla="*/ 0 h 1199"/>
                      <a:gd name="T22" fmla="*/ 0 w 410"/>
                      <a:gd name="T23" fmla="*/ 0 h 1199"/>
                      <a:gd name="T24" fmla="*/ 0 w 410"/>
                      <a:gd name="T25" fmla="*/ 0 h 1199"/>
                      <a:gd name="T26" fmla="*/ 0 w 410"/>
                      <a:gd name="T27" fmla="*/ 0 h 1199"/>
                      <a:gd name="T28" fmla="*/ 0 w 410"/>
                      <a:gd name="T29" fmla="*/ 0 h 1199"/>
                      <a:gd name="T30" fmla="*/ 0 w 410"/>
                      <a:gd name="T31" fmla="*/ 0 h 1199"/>
                      <a:gd name="T32" fmla="*/ 0 w 410"/>
                      <a:gd name="T33" fmla="*/ 0 h 1199"/>
                      <a:gd name="T34" fmla="*/ 0 w 410"/>
                      <a:gd name="T35" fmla="*/ 0 h 1199"/>
                      <a:gd name="T36" fmla="*/ 0 w 410"/>
                      <a:gd name="T37" fmla="*/ 0 h 1199"/>
                      <a:gd name="T38" fmla="*/ 0 w 410"/>
                      <a:gd name="T39" fmla="*/ 0 h 1199"/>
                      <a:gd name="T40" fmla="*/ 0 w 410"/>
                      <a:gd name="T41" fmla="*/ 0 h 1199"/>
                      <a:gd name="T42" fmla="*/ 0 w 410"/>
                      <a:gd name="T43" fmla="*/ 0 h 1199"/>
                      <a:gd name="T44" fmla="*/ 0 w 410"/>
                      <a:gd name="T45" fmla="*/ 0 h 1199"/>
                      <a:gd name="T46" fmla="*/ 0 w 410"/>
                      <a:gd name="T47" fmla="*/ 0 h 1199"/>
                      <a:gd name="T48" fmla="*/ 0 w 410"/>
                      <a:gd name="T49" fmla="*/ 0 h 1199"/>
                      <a:gd name="T50" fmla="*/ 0 w 410"/>
                      <a:gd name="T51" fmla="*/ 0 h 1199"/>
                      <a:gd name="T52" fmla="*/ 0 w 410"/>
                      <a:gd name="T53" fmla="*/ 0 h 1199"/>
                      <a:gd name="T54" fmla="*/ 0 w 410"/>
                      <a:gd name="T55" fmla="*/ 0 h 1199"/>
                      <a:gd name="T56" fmla="*/ 0 w 410"/>
                      <a:gd name="T57" fmla="*/ 0 h 1199"/>
                      <a:gd name="T58" fmla="*/ 0 w 410"/>
                      <a:gd name="T59" fmla="*/ 0 h 1199"/>
                      <a:gd name="T60" fmla="*/ 0 w 410"/>
                      <a:gd name="T61" fmla="*/ 0 h 1199"/>
                      <a:gd name="T62" fmla="*/ 0 w 410"/>
                      <a:gd name="T63" fmla="*/ 0 h 1199"/>
                      <a:gd name="T64" fmla="*/ 0 w 410"/>
                      <a:gd name="T65" fmla="*/ 0 h 1199"/>
                      <a:gd name="T66" fmla="*/ 0 w 410"/>
                      <a:gd name="T67" fmla="*/ 0 h 1199"/>
                      <a:gd name="T68" fmla="*/ 0 w 410"/>
                      <a:gd name="T69" fmla="*/ 0 h 1199"/>
                      <a:gd name="T70" fmla="*/ 0 w 410"/>
                      <a:gd name="T71" fmla="*/ 0 h 1199"/>
                      <a:gd name="T72" fmla="*/ 0 w 410"/>
                      <a:gd name="T73" fmla="*/ 0 h 1199"/>
                      <a:gd name="T74" fmla="*/ 0 w 410"/>
                      <a:gd name="T75" fmla="*/ 0 h 1199"/>
                      <a:gd name="T76" fmla="*/ 0 w 410"/>
                      <a:gd name="T77" fmla="*/ 0 h 1199"/>
                      <a:gd name="T78" fmla="*/ 0 w 410"/>
                      <a:gd name="T79" fmla="*/ 0 h 119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10"/>
                      <a:gd name="T121" fmla="*/ 0 h 1199"/>
                      <a:gd name="T122" fmla="*/ 410 w 410"/>
                      <a:gd name="T123" fmla="*/ 1199 h 119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10" h="1199">
                        <a:moveTo>
                          <a:pt x="270" y="0"/>
                        </a:moveTo>
                        <a:lnTo>
                          <a:pt x="0" y="18"/>
                        </a:lnTo>
                        <a:lnTo>
                          <a:pt x="3" y="47"/>
                        </a:lnTo>
                        <a:lnTo>
                          <a:pt x="9" y="79"/>
                        </a:lnTo>
                        <a:lnTo>
                          <a:pt x="16" y="113"/>
                        </a:lnTo>
                        <a:lnTo>
                          <a:pt x="22" y="152"/>
                        </a:lnTo>
                        <a:lnTo>
                          <a:pt x="31" y="198"/>
                        </a:lnTo>
                        <a:lnTo>
                          <a:pt x="41" y="242"/>
                        </a:lnTo>
                        <a:lnTo>
                          <a:pt x="49" y="279"/>
                        </a:lnTo>
                        <a:lnTo>
                          <a:pt x="58" y="315"/>
                        </a:lnTo>
                        <a:lnTo>
                          <a:pt x="66" y="354"/>
                        </a:lnTo>
                        <a:lnTo>
                          <a:pt x="75" y="397"/>
                        </a:lnTo>
                        <a:lnTo>
                          <a:pt x="83" y="442"/>
                        </a:lnTo>
                        <a:lnTo>
                          <a:pt x="92" y="490"/>
                        </a:lnTo>
                        <a:lnTo>
                          <a:pt x="97" y="517"/>
                        </a:lnTo>
                        <a:lnTo>
                          <a:pt x="101" y="552"/>
                        </a:lnTo>
                        <a:lnTo>
                          <a:pt x="106" y="593"/>
                        </a:lnTo>
                        <a:lnTo>
                          <a:pt x="110" y="631"/>
                        </a:lnTo>
                        <a:lnTo>
                          <a:pt x="117" y="679"/>
                        </a:lnTo>
                        <a:lnTo>
                          <a:pt x="123" y="729"/>
                        </a:lnTo>
                        <a:lnTo>
                          <a:pt x="127" y="769"/>
                        </a:lnTo>
                        <a:lnTo>
                          <a:pt x="128" y="809"/>
                        </a:lnTo>
                        <a:lnTo>
                          <a:pt x="130" y="843"/>
                        </a:lnTo>
                        <a:lnTo>
                          <a:pt x="133" y="887"/>
                        </a:lnTo>
                        <a:lnTo>
                          <a:pt x="135" y="932"/>
                        </a:lnTo>
                        <a:lnTo>
                          <a:pt x="133" y="974"/>
                        </a:lnTo>
                        <a:lnTo>
                          <a:pt x="134" y="1024"/>
                        </a:lnTo>
                        <a:lnTo>
                          <a:pt x="136" y="1054"/>
                        </a:lnTo>
                        <a:lnTo>
                          <a:pt x="134" y="1079"/>
                        </a:lnTo>
                        <a:lnTo>
                          <a:pt x="132" y="1110"/>
                        </a:lnTo>
                        <a:lnTo>
                          <a:pt x="133" y="1131"/>
                        </a:lnTo>
                        <a:lnTo>
                          <a:pt x="138" y="1145"/>
                        </a:lnTo>
                        <a:lnTo>
                          <a:pt x="146" y="1159"/>
                        </a:lnTo>
                        <a:lnTo>
                          <a:pt x="158" y="1170"/>
                        </a:lnTo>
                        <a:lnTo>
                          <a:pt x="175" y="1178"/>
                        </a:lnTo>
                        <a:lnTo>
                          <a:pt x="191" y="1183"/>
                        </a:lnTo>
                        <a:lnTo>
                          <a:pt x="212" y="1190"/>
                        </a:lnTo>
                        <a:lnTo>
                          <a:pt x="240" y="1195"/>
                        </a:lnTo>
                        <a:lnTo>
                          <a:pt x="266" y="1196"/>
                        </a:lnTo>
                        <a:lnTo>
                          <a:pt x="292" y="1198"/>
                        </a:lnTo>
                        <a:lnTo>
                          <a:pt x="315" y="1199"/>
                        </a:lnTo>
                        <a:lnTo>
                          <a:pt x="336" y="1197"/>
                        </a:lnTo>
                        <a:lnTo>
                          <a:pt x="354" y="1194"/>
                        </a:lnTo>
                        <a:lnTo>
                          <a:pt x="373" y="1187"/>
                        </a:lnTo>
                        <a:lnTo>
                          <a:pt x="385" y="1180"/>
                        </a:lnTo>
                        <a:lnTo>
                          <a:pt x="396" y="1173"/>
                        </a:lnTo>
                        <a:lnTo>
                          <a:pt x="404" y="1164"/>
                        </a:lnTo>
                        <a:lnTo>
                          <a:pt x="406" y="1154"/>
                        </a:lnTo>
                        <a:lnTo>
                          <a:pt x="404" y="1123"/>
                        </a:lnTo>
                        <a:lnTo>
                          <a:pt x="402" y="1093"/>
                        </a:lnTo>
                        <a:lnTo>
                          <a:pt x="404" y="1053"/>
                        </a:lnTo>
                        <a:lnTo>
                          <a:pt x="407" y="1022"/>
                        </a:lnTo>
                        <a:lnTo>
                          <a:pt x="410" y="995"/>
                        </a:lnTo>
                        <a:lnTo>
                          <a:pt x="408" y="968"/>
                        </a:lnTo>
                        <a:lnTo>
                          <a:pt x="406" y="932"/>
                        </a:lnTo>
                        <a:lnTo>
                          <a:pt x="405" y="906"/>
                        </a:lnTo>
                        <a:lnTo>
                          <a:pt x="403" y="878"/>
                        </a:lnTo>
                        <a:lnTo>
                          <a:pt x="398" y="851"/>
                        </a:lnTo>
                        <a:lnTo>
                          <a:pt x="393" y="821"/>
                        </a:lnTo>
                        <a:lnTo>
                          <a:pt x="392" y="785"/>
                        </a:lnTo>
                        <a:lnTo>
                          <a:pt x="390" y="756"/>
                        </a:lnTo>
                        <a:lnTo>
                          <a:pt x="389" y="719"/>
                        </a:lnTo>
                        <a:lnTo>
                          <a:pt x="387" y="681"/>
                        </a:lnTo>
                        <a:lnTo>
                          <a:pt x="384" y="642"/>
                        </a:lnTo>
                        <a:lnTo>
                          <a:pt x="379" y="598"/>
                        </a:lnTo>
                        <a:lnTo>
                          <a:pt x="375" y="556"/>
                        </a:lnTo>
                        <a:lnTo>
                          <a:pt x="371" y="517"/>
                        </a:lnTo>
                        <a:lnTo>
                          <a:pt x="367" y="487"/>
                        </a:lnTo>
                        <a:lnTo>
                          <a:pt x="362" y="454"/>
                        </a:lnTo>
                        <a:lnTo>
                          <a:pt x="358" y="422"/>
                        </a:lnTo>
                        <a:lnTo>
                          <a:pt x="353" y="387"/>
                        </a:lnTo>
                        <a:lnTo>
                          <a:pt x="347" y="351"/>
                        </a:lnTo>
                        <a:lnTo>
                          <a:pt x="341" y="311"/>
                        </a:lnTo>
                        <a:lnTo>
                          <a:pt x="335" y="276"/>
                        </a:lnTo>
                        <a:lnTo>
                          <a:pt x="325" y="232"/>
                        </a:lnTo>
                        <a:lnTo>
                          <a:pt x="316" y="190"/>
                        </a:lnTo>
                        <a:lnTo>
                          <a:pt x="307" y="137"/>
                        </a:lnTo>
                        <a:lnTo>
                          <a:pt x="294" y="81"/>
                        </a:lnTo>
                        <a:lnTo>
                          <a:pt x="283" y="37"/>
                        </a:lnTo>
                        <a:lnTo>
                          <a:pt x="270" y="0"/>
                        </a:lnTo>
                        <a:close/>
                      </a:path>
                    </a:pathLst>
                  </a:custGeom>
                  <a:solidFill>
                    <a:srgbClr val="0000A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40168" name="Group 150">
                    <a:extLst>
                      <a:ext uri="{FF2B5EF4-FFF2-40B4-BE49-F238E27FC236}">
                        <a16:creationId xmlns:a16="http://schemas.microsoft.com/office/drawing/2014/main" id="{96B5EE28-D0AD-41ED-9BEB-F4508DA832EE}"/>
                      </a:ext>
                    </a:extLst>
                  </p:cNvPr>
                  <p:cNvGrpSpPr>
                    <a:grpSpLocks/>
                  </p:cNvGrpSpPr>
                  <p:nvPr/>
                </p:nvGrpSpPr>
                <p:grpSpPr bwMode="auto">
                  <a:xfrm>
                    <a:off x="2009" y="1698"/>
                    <a:ext cx="82" cy="239"/>
                    <a:chOff x="2009" y="1698"/>
                    <a:chExt cx="82" cy="239"/>
                  </a:xfrm>
                </p:grpSpPr>
                <p:grpSp>
                  <p:nvGrpSpPr>
                    <p:cNvPr id="40169" name="Group 151">
                      <a:extLst>
                        <a:ext uri="{FF2B5EF4-FFF2-40B4-BE49-F238E27FC236}">
                          <a16:creationId xmlns:a16="http://schemas.microsoft.com/office/drawing/2014/main" id="{7A183D7D-CB6D-4D07-9CE8-52953350C53E}"/>
                        </a:ext>
                      </a:extLst>
                    </p:cNvPr>
                    <p:cNvGrpSpPr>
                      <a:grpSpLocks/>
                    </p:cNvGrpSpPr>
                    <p:nvPr/>
                  </p:nvGrpSpPr>
                  <p:grpSpPr bwMode="auto">
                    <a:xfrm>
                      <a:off x="2009" y="1698"/>
                      <a:ext cx="82" cy="239"/>
                      <a:chOff x="2009" y="1698"/>
                      <a:chExt cx="82" cy="239"/>
                    </a:xfrm>
                  </p:grpSpPr>
                  <p:grpSp>
                    <p:nvGrpSpPr>
                      <p:cNvPr id="40171" name="Group 152">
                        <a:extLst>
                          <a:ext uri="{FF2B5EF4-FFF2-40B4-BE49-F238E27FC236}">
                            <a16:creationId xmlns:a16="http://schemas.microsoft.com/office/drawing/2014/main" id="{6B997213-66A1-44B1-9CEF-6304C47EADCD}"/>
                          </a:ext>
                        </a:extLst>
                      </p:cNvPr>
                      <p:cNvGrpSpPr>
                        <a:grpSpLocks/>
                      </p:cNvGrpSpPr>
                      <p:nvPr/>
                    </p:nvGrpSpPr>
                    <p:grpSpPr bwMode="auto">
                      <a:xfrm>
                        <a:off x="2009" y="1698"/>
                        <a:ext cx="82" cy="239"/>
                        <a:chOff x="2009" y="1698"/>
                        <a:chExt cx="82" cy="239"/>
                      </a:xfrm>
                    </p:grpSpPr>
                    <p:sp>
                      <p:nvSpPr>
                        <p:cNvPr id="40173" name="Freeform 153">
                          <a:extLst>
                            <a:ext uri="{FF2B5EF4-FFF2-40B4-BE49-F238E27FC236}">
                              <a16:creationId xmlns:a16="http://schemas.microsoft.com/office/drawing/2014/main" id="{1431D577-AAC0-40DE-A1A3-F8F2D515B223}"/>
                            </a:ext>
                          </a:extLst>
                        </p:cNvPr>
                        <p:cNvSpPr>
                          <a:spLocks/>
                        </p:cNvSpPr>
                        <p:nvPr/>
                      </p:nvSpPr>
                      <p:spPr bwMode="auto">
                        <a:xfrm>
                          <a:off x="2009" y="1702"/>
                          <a:ext cx="36" cy="230"/>
                        </a:xfrm>
                        <a:custGeom>
                          <a:avLst/>
                          <a:gdLst>
                            <a:gd name="T0" fmla="*/ 0 w 181"/>
                            <a:gd name="T1" fmla="*/ 0 h 1152"/>
                            <a:gd name="T2" fmla="*/ 0 w 181"/>
                            <a:gd name="T3" fmla="*/ 0 h 1152"/>
                            <a:gd name="T4" fmla="*/ 0 w 181"/>
                            <a:gd name="T5" fmla="*/ 0 h 1152"/>
                            <a:gd name="T6" fmla="*/ 0 w 181"/>
                            <a:gd name="T7" fmla="*/ 0 h 1152"/>
                            <a:gd name="T8" fmla="*/ 0 w 181"/>
                            <a:gd name="T9" fmla="*/ 0 h 1152"/>
                            <a:gd name="T10" fmla="*/ 0 w 181"/>
                            <a:gd name="T11" fmla="*/ 0 h 1152"/>
                            <a:gd name="T12" fmla="*/ 0 w 181"/>
                            <a:gd name="T13" fmla="*/ 0 h 1152"/>
                            <a:gd name="T14" fmla="*/ 0 w 181"/>
                            <a:gd name="T15" fmla="*/ 0 h 1152"/>
                            <a:gd name="T16" fmla="*/ 0 w 181"/>
                            <a:gd name="T17" fmla="*/ 0 h 1152"/>
                            <a:gd name="T18" fmla="*/ 0 w 181"/>
                            <a:gd name="T19" fmla="*/ 0 h 1152"/>
                            <a:gd name="T20" fmla="*/ 0 w 181"/>
                            <a:gd name="T21" fmla="*/ 0 h 1152"/>
                            <a:gd name="T22" fmla="*/ 0 w 181"/>
                            <a:gd name="T23" fmla="*/ 0 h 1152"/>
                            <a:gd name="T24" fmla="*/ 0 w 181"/>
                            <a:gd name="T25" fmla="*/ 0 h 1152"/>
                            <a:gd name="T26" fmla="*/ 0 w 181"/>
                            <a:gd name="T27" fmla="*/ 0 h 1152"/>
                            <a:gd name="T28" fmla="*/ 0 w 181"/>
                            <a:gd name="T29" fmla="*/ 0 h 1152"/>
                            <a:gd name="T30" fmla="*/ 0 w 181"/>
                            <a:gd name="T31" fmla="*/ 0 h 1152"/>
                            <a:gd name="T32" fmla="*/ 0 w 181"/>
                            <a:gd name="T33" fmla="*/ 0 h 1152"/>
                            <a:gd name="T34" fmla="*/ 0 w 181"/>
                            <a:gd name="T35" fmla="*/ 0 h 1152"/>
                            <a:gd name="T36" fmla="*/ 0 w 181"/>
                            <a:gd name="T37" fmla="*/ 0 h 1152"/>
                            <a:gd name="T38" fmla="*/ 0 w 181"/>
                            <a:gd name="T39" fmla="*/ 0 h 1152"/>
                            <a:gd name="T40" fmla="*/ 0 w 181"/>
                            <a:gd name="T41" fmla="*/ 0 h 1152"/>
                            <a:gd name="T42" fmla="*/ 0 w 181"/>
                            <a:gd name="T43" fmla="*/ 0 h 1152"/>
                            <a:gd name="T44" fmla="*/ 0 w 181"/>
                            <a:gd name="T45" fmla="*/ 0 h 1152"/>
                            <a:gd name="T46" fmla="*/ 0 w 181"/>
                            <a:gd name="T47" fmla="*/ 0 h 1152"/>
                            <a:gd name="T48" fmla="*/ 0 w 181"/>
                            <a:gd name="T49" fmla="*/ 0 h 1152"/>
                            <a:gd name="T50" fmla="*/ 0 w 181"/>
                            <a:gd name="T51" fmla="*/ 0 h 1152"/>
                            <a:gd name="T52" fmla="*/ 0 w 181"/>
                            <a:gd name="T53" fmla="*/ 0 h 1152"/>
                            <a:gd name="T54" fmla="*/ 0 w 181"/>
                            <a:gd name="T55" fmla="*/ 0 h 1152"/>
                            <a:gd name="T56" fmla="*/ 0 w 181"/>
                            <a:gd name="T57" fmla="*/ 0 h 1152"/>
                            <a:gd name="T58" fmla="*/ 0 w 181"/>
                            <a:gd name="T59" fmla="*/ 0 h 1152"/>
                            <a:gd name="T60" fmla="*/ 0 w 181"/>
                            <a:gd name="T61" fmla="*/ 0 h 1152"/>
                            <a:gd name="T62" fmla="*/ 0 w 181"/>
                            <a:gd name="T63" fmla="*/ 0 h 1152"/>
                            <a:gd name="T64" fmla="*/ 0 w 181"/>
                            <a:gd name="T65" fmla="*/ 0 h 1152"/>
                            <a:gd name="T66" fmla="*/ 0 w 181"/>
                            <a:gd name="T67" fmla="*/ 0 h 1152"/>
                            <a:gd name="T68" fmla="*/ 0 w 181"/>
                            <a:gd name="T69" fmla="*/ 0 h 1152"/>
                            <a:gd name="T70" fmla="*/ 0 w 181"/>
                            <a:gd name="T71" fmla="*/ 0 h 1152"/>
                            <a:gd name="T72" fmla="*/ 0 w 181"/>
                            <a:gd name="T73" fmla="*/ 0 h 1152"/>
                            <a:gd name="T74" fmla="*/ 0 w 181"/>
                            <a:gd name="T75" fmla="*/ 0 h 1152"/>
                            <a:gd name="T76" fmla="*/ 0 w 181"/>
                            <a:gd name="T77" fmla="*/ 0 h 1152"/>
                            <a:gd name="T78" fmla="*/ 0 w 181"/>
                            <a:gd name="T79" fmla="*/ 0 h 1152"/>
                            <a:gd name="T80" fmla="*/ 0 w 181"/>
                            <a:gd name="T81" fmla="*/ 0 h 1152"/>
                            <a:gd name="T82" fmla="*/ 0 w 181"/>
                            <a:gd name="T83" fmla="*/ 0 h 1152"/>
                            <a:gd name="T84" fmla="*/ 0 w 181"/>
                            <a:gd name="T85" fmla="*/ 0 h 1152"/>
                            <a:gd name="T86" fmla="*/ 0 w 181"/>
                            <a:gd name="T87" fmla="*/ 0 h 1152"/>
                            <a:gd name="T88" fmla="*/ 0 w 181"/>
                            <a:gd name="T89" fmla="*/ 0 h 1152"/>
                            <a:gd name="T90" fmla="*/ 0 w 181"/>
                            <a:gd name="T91" fmla="*/ 0 h 1152"/>
                            <a:gd name="T92" fmla="*/ 0 w 181"/>
                            <a:gd name="T93" fmla="*/ 0 h 1152"/>
                            <a:gd name="T94" fmla="*/ 0 w 181"/>
                            <a:gd name="T95" fmla="*/ 0 h 1152"/>
                            <a:gd name="T96" fmla="*/ 0 w 181"/>
                            <a:gd name="T97" fmla="*/ 0 h 1152"/>
                            <a:gd name="T98" fmla="*/ 0 w 181"/>
                            <a:gd name="T99" fmla="*/ 0 h 1152"/>
                            <a:gd name="T100" fmla="*/ 0 w 181"/>
                            <a:gd name="T101" fmla="*/ 0 h 1152"/>
                            <a:gd name="T102" fmla="*/ 0 w 181"/>
                            <a:gd name="T103" fmla="*/ 0 h 1152"/>
                            <a:gd name="T104" fmla="*/ 0 w 181"/>
                            <a:gd name="T105" fmla="*/ 0 h 1152"/>
                            <a:gd name="T106" fmla="*/ 0 w 181"/>
                            <a:gd name="T107" fmla="*/ 0 h 1152"/>
                            <a:gd name="T108" fmla="*/ 0 w 181"/>
                            <a:gd name="T109" fmla="*/ 0 h 1152"/>
                            <a:gd name="T110" fmla="*/ 0 w 181"/>
                            <a:gd name="T111" fmla="*/ 0 h 1152"/>
                            <a:gd name="T112" fmla="*/ 0 w 181"/>
                            <a:gd name="T113" fmla="*/ 0 h 1152"/>
                            <a:gd name="T114" fmla="*/ 0 w 181"/>
                            <a:gd name="T115" fmla="*/ 0 h 1152"/>
                            <a:gd name="T116" fmla="*/ 0 w 181"/>
                            <a:gd name="T117" fmla="*/ 0 h 1152"/>
                            <a:gd name="T118" fmla="*/ 0 w 181"/>
                            <a:gd name="T119" fmla="*/ 0 h 115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81"/>
                            <a:gd name="T181" fmla="*/ 0 h 1152"/>
                            <a:gd name="T182" fmla="*/ 181 w 181"/>
                            <a:gd name="T183" fmla="*/ 1152 h 115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81" h="1152">
                              <a:moveTo>
                                <a:pt x="55" y="70"/>
                              </a:moveTo>
                              <a:lnTo>
                                <a:pt x="41" y="28"/>
                              </a:lnTo>
                              <a:lnTo>
                                <a:pt x="0" y="0"/>
                              </a:lnTo>
                              <a:lnTo>
                                <a:pt x="3" y="29"/>
                              </a:lnTo>
                              <a:lnTo>
                                <a:pt x="9" y="61"/>
                              </a:lnTo>
                              <a:lnTo>
                                <a:pt x="16" y="95"/>
                              </a:lnTo>
                              <a:lnTo>
                                <a:pt x="22" y="134"/>
                              </a:lnTo>
                              <a:lnTo>
                                <a:pt x="31" y="180"/>
                              </a:lnTo>
                              <a:lnTo>
                                <a:pt x="41" y="224"/>
                              </a:lnTo>
                              <a:lnTo>
                                <a:pt x="48" y="261"/>
                              </a:lnTo>
                              <a:lnTo>
                                <a:pt x="56" y="297"/>
                              </a:lnTo>
                              <a:lnTo>
                                <a:pt x="65" y="336"/>
                              </a:lnTo>
                              <a:lnTo>
                                <a:pt x="74" y="379"/>
                              </a:lnTo>
                              <a:lnTo>
                                <a:pt x="82" y="424"/>
                              </a:lnTo>
                              <a:lnTo>
                                <a:pt x="91" y="472"/>
                              </a:lnTo>
                              <a:lnTo>
                                <a:pt x="96" y="499"/>
                              </a:lnTo>
                              <a:lnTo>
                                <a:pt x="100" y="534"/>
                              </a:lnTo>
                              <a:lnTo>
                                <a:pt x="106" y="575"/>
                              </a:lnTo>
                              <a:lnTo>
                                <a:pt x="110" y="613"/>
                              </a:lnTo>
                              <a:lnTo>
                                <a:pt x="117" y="661"/>
                              </a:lnTo>
                              <a:lnTo>
                                <a:pt x="123" y="711"/>
                              </a:lnTo>
                              <a:lnTo>
                                <a:pt x="127" y="751"/>
                              </a:lnTo>
                              <a:lnTo>
                                <a:pt x="128" y="791"/>
                              </a:lnTo>
                              <a:lnTo>
                                <a:pt x="130" y="825"/>
                              </a:lnTo>
                              <a:lnTo>
                                <a:pt x="133" y="868"/>
                              </a:lnTo>
                              <a:lnTo>
                                <a:pt x="135" y="914"/>
                              </a:lnTo>
                              <a:lnTo>
                                <a:pt x="133" y="956"/>
                              </a:lnTo>
                              <a:lnTo>
                                <a:pt x="134" y="1006"/>
                              </a:lnTo>
                              <a:lnTo>
                                <a:pt x="136" y="1036"/>
                              </a:lnTo>
                              <a:lnTo>
                                <a:pt x="134" y="1061"/>
                              </a:lnTo>
                              <a:lnTo>
                                <a:pt x="132" y="1091"/>
                              </a:lnTo>
                              <a:lnTo>
                                <a:pt x="133" y="1113"/>
                              </a:lnTo>
                              <a:lnTo>
                                <a:pt x="137" y="1127"/>
                              </a:lnTo>
                              <a:lnTo>
                                <a:pt x="145" y="1141"/>
                              </a:lnTo>
                              <a:lnTo>
                                <a:pt x="157" y="1152"/>
                              </a:lnTo>
                              <a:lnTo>
                                <a:pt x="163" y="1122"/>
                              </a:lnTo>
                              <a:lnTo>
                                <a:pt x="166" y="1088"/>
                              </a:lnTo>
                              <a:lnTo>
                                <a:pt x="169" y="1051"/>
                              </a:lnTo>
                              <a:lnTo>
                                <a:pt x="173" y="1008"/>
                              </a:lnTo>
                              <a:lnTo>
                                <a:pt x="178" y="956"/>
                              </a:lnTo>
                              <a:lnTo>
                                <a:pt x="181" y="896"/>
                              </a:lnTo>
                              <a:lnTo>
                                <a:pt x="176" y="843"/>
                              </a:lnTo>
                              <a:lnTo>
                                <a:pt x="175" y="789"/>
                              </a:lnTo>
                              <a:lnTo>
                                <a:pt x="169" y="731"/>
                              </a:lnTo>
                              <a:lnTo>
                                <a:pt x="163" y="681"/>
                              </a:lnTo>
                              <a:lnTo>
                                <a:pt x="158" y="633"/>
                              </a:lnTo>
                              <a:lnTo>
                                <a:pt x="154" y="590"/>
                              </a:lnTo>
                              <a:lnTo>
                                <a:pt x="151" y="548"/>
                              </a:lnTo>
                              <a:lnTo>
                                <a:pt x="148" y="511"/>
                              </a:lnTo>
                              <a:lnTo>
                                <a:pt x="145" y="472"/>
                              </a:lnTo>
                              <a:lnTo>
                                <a:pt x="139" y="429"/>
                              </a:lnTo>
                              <a:lnTo>
                                <a:pt x="134" y="382"/>
                              </a:lnTo>
                              <a:lnTo>
                                <a:pt x="122" y="342"/>
                              </a:lnTo>
                              <a:lnTo>
                                <a:pt x="111" y="300"/>
                              </a:lnTo>
                              <a:lnTo>
                                <a:pt x="100" y="266"/>
                              </a:lnTo>
                              <a:lnTo>
                                <a:pt x="94" y="232"/>
                              </a:lnTo>
                              <a:lnTo>
                                <a:pt x="88" y="194"/>
                              </a:lnTo>
                              <a:lnTo>
                                <a:pt x="83" y="156"/>
                              </a:lnTo>
                              <a:lnTo>
                                <a:pt x="70" y="113"/>
                              </a:lnTo>
                              <a:lnTo>
                                <a:pt x="55" y="70"/>
                              </a:lnTo>
                              <a:close/>
                            </a:path>
                          </a:pathLst>
                        </a:custGeom>
                        <a:solidFill>
                          <a:srgbClr val="000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174" name="Freeform 154">
                          <a:extLst>
                            <a:ext uri="{FF2B5EF4-FFF2-40B4-BE49-F238E27FC236}">
                              <a16:creationId xmlns:a16="http://schemas.microsoft.com/office/drawing/2014/main" id="{C6767DB8-11B5-4815-A675-F2EFF716D0A5}"/>
                            </a:ext>
                          </a:extLst>
                        </p:cNvPr>
                        <p:cNvSpPr>
                          <a:spLocks/>
                        </p:cNvSpPr>
                        <p:nvPr/>
                      </p:nvSpPr>
                      <p:spPr bwMode="auto">
                        <a:xfrm>
                          <a:off x="2054" y="1698"/>
                          <a:ext cx="37" cy="239"/>
                        </a:xfrm>
                        <a:custGeom>
                          <a:avLst/>
                          <a:gdLst>
                            <a:gd name="T0" fmla="*/ 0 w 188"/>
                            <a:gd name="T1" fmla="*/ 0 h 1194"/>
                            <a:gd name="T2" fmla="*/ 0 w 188"/>
                            <a:gd name="T3" fmla="*/ 0 h 1194"/>
                            <a:gd name="T4" fmla="*/ 0 w 188"/>
                            <a:gd name="T5" fmla="*/ 0 h 1194"/>
                            <a:gd name="T6" fmla="*/ 0 w 188"/>
                            <a:gd name="T7" fmla="*/ 0 h 1194"/>
                            <a:gd name="T8" fmla="*/ 0 w 188"/>
                            <a:gd name="T9" fmla="*/ 0 h 1194"/>
                            <a:gd name="T10" fmla="*/ 0 w 188"/>
                            <a:gd name="T11" fmla="*/ 0 h 1194"/>
                            <a:gd name="T12" fmla="*/ 0 w 188"/>
                            <a:gd name="T13" fmla="*/ 0 h 1194"/>
                            <a:gd name="T14" fmla="*/ 0 w 188"/>
                            <a:gd name="T15" fmla="*/ 0 h 1194"/>
                            <a:gd name="T16" fmla="*/ 0 w 188"/>
                            <a:gd name="T17" fmla="*/ 0 h 1194"/>
                            <a:gd name="T18" fmla="*/ 0 w 188"/>
                            <a:gd name="T19" fmla="*/ 0 h 1194"/>
                            <a:gd name="T20" fmla="*/ 0 w 188"/>
                            <a:gd name="T21" fmla="*/ 0 h 1194"/>
                            <a:gd name="T22" fmla="*/ 0 w 188"/>
                            <a:gd name="T23" fmla="*/ 0 h 1194"/>
                            <a:gd name="T24" fmla="*/ 0 w 188"/>
                            <a:gd name="T25" fmla="*/ 0 h 1194"/>
                            <a:gd name="T26" fmla="*/ 0 w 188"/>
                            <a:gd name="T27" fmla="*/ 0 h 1194"/>
                            <a:gd name="T28" fmla="*/ 0 w 188"/>
                            <a:gd name="T29" fmla="*/ 0 h 1194"/>
                            <a:gd name="T30" fmla="*/ 0 w 188"/>
                            <a:gd name="T31" fmla="*/ 0 h 1194"/>
                            <a:gd name="T32" fmla="*/ 0 w 188"/>
                            <a:gd name="T33" fmla="*/ 0 h 1194"/>
                            <a:gd name="T34" fmla="*/ 0 w 188"/>
                            <a:gd name="T35" fmla="*/ 0 h 1194"/>
                            <a:gd name="T36" fmla="*/ 0 w 188"/>
                            <a:gd name="T37" fmla="*/ 0 h 1194"/>
                            <a:gd name="T38" fmla="*/ 0 w 188"/>
                            <a:gd name="T39" fmla="*/ 0 h 1194"/>
                            <a:gd name="T40" fmla="*/ 0 w 188"/>
                            <a:gd name="T41" fmla="*/ 0 h 1194"/>
                            <a:gd name="T42" fmla="*/ 0 w 188"/>
                            <a:gd name="T43" fmla="*/ 0 h 1194"/>
                            <a:gd name="T44" fmla="*/ 0 w 188"/>
                            <a:gd name="T45" fmla="*/ 0 h 1194"/>
                            <a:gd name="T46" fmla="*/ 0 w 188"/>
                            <a:gd name="T47" fmla="*/ 0 h 1194"/>
                            <a:gd name="T48" fmla="*/ 0 w 188"/>
                            <a:gd name="T49" fmla="*/ 0 h 1194"/>
                            <a:gd name="T50" fmla="*/ 0 w 188"/>
                            <a:gd name="T51" fmla="*/ 0 h 1194"/>
                            <a:gd name="T52" fmla="*/ 0 w 188"/>
                            <a:gd name="T53" fmla="*/ 0 h 1194"/>
                            <a:gd name="T54" fmla="*/ 0 w 188"/>
                            <a:gd name="T55" fmla="*/ 0 h 1194"/>
                            <a:gd name="T56" fmla="*/ 0 w 188"/>
                            <a:gd name="T57" fmla="*/ 0 h 1194"/>
                            <a:gd name="T58" fmla="*/ 0 w 188"/>
                            <a:gd name="T59" fmla="*/ 0 h 1194"/>
                            <a:gd name="T60" fmla="*/ 0 w 188"/>
                            <a:gd name="T61" fmla="*/ 0 h 1194"/>
                            <a:gd name="T62" fmla="*/ 0 w 188"/>
                            <a:gd name="T63" fmla="*/ 0 h 119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8"/>
                            <a:gd name="T97" fmla="*/ 0 h 1194"/>
                            <a:gd name="T98" fmla="*/ 188 w 188"/>
                            <a:gd name="T99" fmla="*/ 1194 h 119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8" h="1194">
                              <a:moveTo>
                                <a:pt x="48" y="0"/>
                              </a:moveTo>
                              <a:lnTo>
                                <a:pt x="0" y="38"/>
                              </a:lnTo>
                              <a:lnTo>
                                <a:pt x="17" y="57"/>
                              </a:lnTo>
                              <a:lnTo>
                                <a:pt x="29" y="78"/>
                              </a:lnTo>
                              <a:lnTo>
                                <a:pt x="35" y="106"/>
                              </a:lnTo>
                              <a:lnTo>
                                <a:pt x="41" y="148"/>
                              </a:lnTo>
                              <a:lnTo>
                                <a:pt x="49" y="188"/>
                              </a:lnTo>
                              <a:lnTo>
                                <a:pt x="61" y="240"/>
                              </a:lnTo>
                              <a:lnTo>
                                <a:pt x="70" y="290"/>
                              </a:lnTo>
                              <a:lnTo>
                                <a:pt x="79" y="334"/>
                              </a:lnTo>
                              <a:lnTo>
                                <a:pt x="85" y="383"/>
                              </a:lnTo>
                              <a:lnTo>
                                <a:pt x="92" y="427"/>
                              </a:lnTo>
                              <a:lnTo>
                                <a:pt x="101" y="476"/>
                              </a:lnTo>
                              <a:lnTo>
                                <a:pt x="111" y="516"/>
                              </a:lnTo>
                              <a:lnTo>
                                <a:pt x="117" y="564"/>
                              </a:lnTo>
                              <a:lnTo>
                                <a:pt x="113" y="610"/>
                              </a:lnTo>
                              <a:lnTo>
                                <a:pt x="117" y="651"/>
                              </a:lnTo>
                              <a:lnTo>
                                <a:pt x="120" y="703"/>
                              </a:lnTo>
                              <a:lnTo>
                                <a:pt x="122" y="762"/>
                              </a:lnTo>
                              <a:lnTo>
                                <a:pt x="126" y="825"/>
                              </a:lnTo>
                              <a:lnTo>
                                <a:pt x="134" y="886"/>
                              </a:lnTo>
                              <a:lnTo>
                                <a:pt x="140" y="928"/>
                              </a:lnTo>
                              <a:lnTo>
                                <a:pt x="140" y="968"/>
                              </a:lnTo>
                              <a:lnTo>
                                <a:pt x="142" y="1017"/>
                              </a:lnTo>
                              <a:lnTo>
                                <a:pt x="138" y="1073"/>
                              </a:lnTo>
                              <a:lnTo>
                                <a:pt x="137" y="1119"/>
                              </a:lnTo>
                              <a:lnTo>
                                <a:pt x="132" y="1160"/>
                              </a:lnTo>
                              <a:lnTo>
                                <a:pt x="133" y="1194"/>
                              </a:lnTo>
                              <a:lnTo>
                                <a:pt x="151" y="1187"/>
                              </a:lnTo>
                              <a:lnTo>
                                <a:pt x="163" y="1180"/>
                              </a:lnTo>
                              <a:lnTo>
                                <a:pt x="174" y="1173"/>
                              </a:lnTo>
                              <a:lnTo>
                                <a:pt x="182" y="1164"/>
                              </a:lnTo>
                              <a:lnTo>
                                <a:pt x="184" y="1154"/>
                              </a:lnTo>
                              <a:lnTo>
                                <a:pt x="182" y="1123"/>
                              </a:lnTo>
                              <a:lnTo>
                                <a:pt x="180" y="1093"/>
                              </a:lnTo>
                              <a:lnTo>
                                <a:pt x="182" y="1053"/>
                              </a:lnTo>
                              <a:lnTo>
                                <a:pt x="185" y="1022"/>
                              </a:lnTo>
                              <a:lnTo>
                                <a:pt x="188" y="995"/>
                              </a:lnTo>
                              <a:lnTo>
                                <a:pt x="186" y="968"/>
                              </a:lnTo>
                              <a:lnTo>
                                <a:pt x="184" y="932"/>
                              </a:lnTo>
                              <a:lnTo>
                                <a:pt x="183" y="906"/>
                              </a:lnTo>
                              <a:lnTo>
                                <a:pt x="181" y="878"/>
                              </a:lnTo>
                              <a:lnTo>
                                <a:pt x="176" y="851"/>
                              </a:lnTo>
                              <a:lnTo>
                                <a:pt x="171" y="821"/>
                              </a:lnTo>
                              <a:lnTo>
                                <a:pt x="170" y="785"/>
                              </a:lnTo>
                              <a:lnTo>
                                <a:pt x="168" y="756"/>
                              </a:lnTo>
                              <a:lnTo>
                                <a:pt x="167" y="719"/>
                              </a:lnTo>
                              <a:lnTo>
                                <a:pt x="165" y="681"/>
                              </a:lnTo>
                              <a:lnTo>
                                <a:pt x="162" y="642"/>
                              </a:lnTo>
                              <a:lnTo>
                                <a:pt x="157" y="598"/>
                              </a:lnTo>
                              <a:lnTo>
                                <a:pt x="153" y="556"/>
                              </a:lnTo>
                              <a:lnTo>
                                <a:pt x="150" y="517"/>
                              </a:lnTo>
                              <a:lnTo>
                                <a:pt x="145" y="487"/>
                              </a:lnTo>
                              <a:lnTo>
                                <a:pt x="141" y="454"/>
                              </a:lnTo>
                              <a:lnTo>
                                <a:pt x="137" y="422"/>
                              </a:lnTo>
                              <a:lnTo>
                                <a:pt x="132" y="387"/>
                              </a:lnTo>
                              <a:lnTo>
                                <a:pt x="126" y="351"/>
                              </a:lnTo>
                              <a:lnTo>
                                <a:pt x="120" y="311"/>
                              </a:lnTo>
                              <a:lnTo>
                                <a:pt x="114" y="276"/>
                              </a:lnTo>
                              <a:lnTo>
                                <a:pt x="105" y="232"/>
                              </a:lnTo>
                              <a:lnTo>
                                <a:pt x="95" y="190"/>
                              </a:lnTo>
                              <a:lnTo>
                                <a:pt x="85" y="137"/>
                              </a:lnTo>
                              <a:lnTo>
                                <a:pt x="72" y="81"/>
                              </a:lnTo>
                              <a:lnTo>
                                <a:pt x="61" y="37"/>
                              </a:lnTo>
                              <a:lnTo>
                                <a:pt x="48" y="0"/>
                              </a:lnTo>
                              <a:close/>
                            </a:path>
                          </a:pathLst>
                        </a:custGeom>
                        <a:solidFill>
                          <a:srgbClr val="00004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40172" name="Freeform 155">
                        <a:extLst>
                          <a:ext uri="{FF2B5EF4-FFF2-40B4-BE49-F238E27FC236}">
                            <a16:creationId xmlns:a16="http://schemas.microsoft.com/office/drawing/2014/main" id="{BF4B2220-FE7C-471D-905C-22FD19C946E3}"/>
                          </a:ext>
                        </a:extLst>
                      </p:cNvPr>
                      <p:cNvSpPr>
                        <a:spLocks/>
                      </p:cNvSpPr>
                      <p:nvPr/>
                    </p:nvSpPr>
                    <p:spPr bwMode="auto">
                      <a:xfrm>
                        <a:off x="2017" y="1707"/>
                        <a:ext cx="41" cy="230"/>
                      </a:xfrm>
                      <a:custGeom>
                        <a:avLst/>
                        <a:gdLst>
                          <a:gd name="T0" fmla="*/ 0 w 206"/>
                          <a:gd name="T1" fmla="*/ 0 h 1149"/>
                          <a:gd name="T2" fmla="*/ 0 w 206"/>
                          <a:gd name="T3" fmla="*/ 0 h 1149"/>
                          <a:gd name="T4" fmla="*/ 0 w 206"/>
                          <a:gd name="T5" fmla="*/ 0 h 1149"/>
                          <a:gd name="T6" fmla="*/ 0 w 206"/>
                          <a:gd name="T7" fmla="*/ 0 h 1149"/>
                          <a:gd name="T8" fmla="*/ 0 w 206"/>
                          <a:gd name="T9" fmla="*/ 0 h 1149"/>
                          <a:gd name="T10" fmla="*/ 0 w 206"/>
                          <a:gd name="T11" fmla="*/ 0 h 1149"/>
                          <a:gd name="T12" fmla="*/ 0 w 206"/>
                          <a:gd name="T13" fmla="*/ 0 h 1149"/>
                          <a:gd name="T14" fmla="*/ 0 w 206"/>
                          <a:gd name="T15" fmla="*/ 0 h 1149"/>
                          <a:gd name="T16" fmla="*/ 0 w 206"/>
                          <a:gd name="T17" fmla="*/ 0 h 1149"/>
                          <a:gd name="T18" fmla="*/ 0 w 206"/>
                          <a:gd name="T19" fmla="*/ 0 h 1149"/>
                          <a:gd name="T20" fmla="*/ 0 w 206"/>
                          <a:gd name="T21" fmla="*/ 0 h 1149"/>
                          <a:gd name="T22" fmla="*/ 0 w 206"/>
                          <a:gd name="T23" fmla="*/ 0 h 1149"/>
                          <a:gd name="T24" fmla="*/ 0 w 206"/>
                          <a:gd name="T25" fmla="*/ 0 h 1149"/>
                          <a:gd name="T26" fmla="*/ 0 w 206"/>
                          <a:gd name="T27" fmla="*/ 0 h 1149"/>
                          <a:gd name="T28" fmla="*/ 0 w 206"/>
                          <a:gd name="T29" fmla="*/ 0 h 1149"/>
                          <a:gd name="T30" fmla="*/ 0 w 206"/>
                          <a:gd name="T31" fmla="*/ 0 h 1149"/>
                          <a:gd name="T32" fmla="*/ 0 w 206"/>
                          <a:gd name="T33" fmla="*/ 0 h 1149"/>
                          <a:gd name="T34" fmla="*/ 0 w 206"/>
                          <a:gd name="T35" fmla="*/ 0 h 1149"/>
                          <a:gd name="T36" fmla="*/ 0 w 206"/>
                          <a:gd name="T37" fmla="*/ 0 h 1149"/>
                          <a:gd name="T38" fmla="*/ 0 w 206"/>
                          <a:gd name="T39" fmla="*/ 0 h 1149"/>
                          <a:gd name="T40" fmla="*/ 0 w 206"/>
                          <a:gd name="T41" fmla="*/ 0 h 1149"/>
                          <a:gd name="T42" fmla="*/ 0 w 206"/>
                          <a:gd name="T43" fmla="*/ 0 h 1149"/>
                          <a:gd name="T44" fmla="*/ 0 w 206"/>
                          <a:gd name="T45" fmla="*/ 0 h 1149"/>
                          <a:gd name="T46" fmla="*/ 0 w 206"/>
                          <a:gd name="T47" fmla="*/ 0 h 1149"/>
                          <a:gd name="T48" fmla="*/ 0 w 206"/>
                          <a:gd name="T49" fmla="*/ 0 h 1149"/>
                          <a:gd name="T50" fmla="*/ 0 w 206"/>
                          <a:gd name="T51" fmla="*/ 0 h 1149"/>
                          <a:gd name="T52" fmla="*/ 0 w 206"/>
                          <a:gd name="T53" fmla="*/ 0 h 1149"/>
                          <a:gd name="T54" fmla="*/ 0 w 206"/>
                          <a:gd name="T55" fmla="*/ 0 h 1149"/>
                          <a:gd name="T56" fmla="*/ 0 w 206"/>
                          <a:gd name="T57" fmla="*/ 0 h 1149"/>
                          <a:gd name="T58" fmla="*/ 0 w 206"/>
                          <a:gd name="T59" fmla="*/ 0 h 1149"/>
                          <a:gd name="T60" fmla="*/ 0 w 206"/>
                          <a:gd name="T61" fmla="*/ 0 h 1149"/>
                          <a:gd name="T62" fmla="*/ 0 w 206"/>
                          <a:gd name="T63" fmla="*/ 0 h 1149"/>
                          <a:gd name="T64" fmla="*/ 0 w 206"/>
                          <a:gd name="T65" fmla="*/ 0 h 1149"/>
                          <a:gd name="T66" fmla="*/ 0 w 206"/>
                          <a:gd name="T67" fmla="*/ 0 h 11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06"/>
                          <a:gd name="T103" fmla="*/ 0 h 1149"/>
                          <a:gd name="T104" fmla="*/ 206 w 206"/>
                          <a:gd name="T105" fmla="*/ 1149 h 11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06" h="1149">
                            <a:moveTo>
                              <a:pt x="15" y="42"/>
                            </a:moveTo>
                            <a:lnTo>
                              <a:pt x="0" y="0"/>
                            </a:lnTo>
                            <a:lnTo>
                              <a:pt x="73" y="28"/>
                            </a:lnTo>
                            <a:lnTo>
                              <a:pt x="77" y="57"/>
                            </a:lnTo>
                            <a:lnTo>
                              <a:pt x="82" y="82"/>
                            </a:lnTo>
                            <a:lnTo>
                              <a:pt x="90" y="111"/>
                            </a:lnTo>
                            <a:lnTo>
                              <a:pt x="98" y="133"/>
                            </a:lnTo>
                            <a:lnTo>
                              <a:pt x="108" y="159"/>
                            </a:lnTo>
                            <a:lnTo>
                              <a:pt x="118" y="189"/>
                            </a:lnTo>
                            <a:lnTo>
                              <a:pt x="124" y="217"/>
                            </a:lnTo>
                            <a:lnTo>
                              <a:pt x="129" y="249"/>
                            </a:lnTo>
                            <a:lnTo>
                              <a:pt x="135" y="281"/>
                            </a:lnTo>
                            <a:lnTo>
                              <a:pt x="140" y="316"/>
                            </a:lnTo>
                            <a:lnTo>
                              <a:pt x="149" y="351"/>
                            </a:lnTo>
                            <a:lnTo>
                              <a:pt x="155" y="376"/>
                            </a:lnTo>
                            <a:lnTo>
                              <a:pt x="163" y="407"/>
                            </a:lnTo>
                            <a:lnTo>
                              <a:pt x="169" y="429"/>
                            </a:lnTo>
                            <a:lnTo>
                              <a:pt x="174" y="452"/>
                            </a:lnTo>
                            <a:lnTo>
                              <a:pt x="176" y="479"/>
                            </a:lnTo>
                            <a:lnTo>
                              <a:pt x="178" y="505"/>
                            </a:lnTo>
                            <a:lnTo>
                              <a:pt x="180" y="535"/>
                            </a:lnTo>
                            <a:lnTo>
                              <a:pt x="185" y="574"/>
                            </a:lnTo>
                            <a:lnTo>
                              <a:pt x="189" y="608"/>
                            </a:lnTo>
                            <a:lnTo>
                              <a:pt x="193" y="644"/>
                            </a:lnTo>
                            <a:lnTo>
                              <a:pt x="199" y="678"/>
                            </a:lnTo>
                            <a:lnTo>
                              <a:pt x="201" y="708"/>
                            </a:lnTo>
                            <a:lnTo>
                              <a:pt x="204" y="759"/>
                            </a:lnTo>
                            <a:lnTo>
                              <a:pt x="205" y="795"/>
                            </a:lnTo>
                            <a:lnTo>
                              <a:pt x="205" y="837"/>
                            </a:lnTo>
                            <a:lnTo>
                              <a:pt x="206" y="864"/>
                            </a:lnTo>
                            <a:lnTo>
                              <a:pt x="205" y="900"/>
                            </a:lnTo>
                            <a:lnTo>
                              <a:pt x="203" y="942"/>
                            </a:lnTo>
                            <a:lnTo>
                              <a:pt x="200" y="976"/>
                            </a:lnTo>
                            <a:lnTo>
                              <a:pt x="202" y="1017"/>
                            </a:lnTo>
                            <a:lnTo>
                              <a:pt x="203" y="1055"/>
                            </a:lnTo>
                            <a:lnTo>
                              <a:pt x="199" y="1079"/>
                            </a:lnTo>
                            <a:lnTo>
                              <a:pt x="195" y="1102"/>
                            </a:lnTo>
                            <a:lnTo>
                              <a:pt x="191" y="1117"/>
                            </a:lnTo>
                            <a:lnTo>
                              <a:pt x="192" y="1134"/>
                            </a:lnTo>
                            <a:lnTo>
                              <a:pt x="197" y="1149"/>
                            </a:lnTo>
                            <a:lnTo>
                              <a:pt x="169" y="1145"/>
                            </a:lnTo>
                            <a:lnTo>
                              <a:pt x="153" y="1138"/>
                            </a:lnTo>
                            <a:lnTo>
                              <a:pt x="134" y="1132"/>
                            </a:lnTo>
                            <a:lnTo>
                              <a:pt x="117" y="1124"/>
                            </a:lnTo>
                            <a:lnTo>
                              <a:pt x="123" y="1094"/>
                            </a:lnTo>
                            <a:lnTo>
                              <a:pt x="126" y="1060"/>
                            </a:lnTo>
                            <a:lnTo>
                              <a:pt x="129" y="1024"/>
                            </a:lnTo>
                            <a:lnTo>
                              <a:pt x="133" y="980"/>
                            </a:lnTo>
                            <a:lnTo>
                              <a:pt x="138" y="928"/>
                            </a:lnTo>
                            <a:lnTo>
                              <a:pt x="141" y="868"/>
                            </a:lnTo>
                            <a:lnTo>
                              <a:pt x="136" y="815"/>
                            </a:lnTo>
                            <a:lnTo>
                              <a:pt x="135" y="761"/>
                            </a:lnTo>
                            <a:lnTo>
                              <a:pt x="129" y="704"/>
                            </a:lnTo>
                            <a:lnTo>
                              <a:pt x="123" y="653"/>
                            </a:lnTo>
                            <a:lnTo>
                              <a:pt x="118" y="605"/>
                            </a:lnTo>
                            <a:lnTo>
                              <a:pt x="114" y="562"/>
                            </a:lnTo>
                            <a:lnTo>
                              <a:pt x="111" y="520"/>
                            </a:lnTo>
                            <a:lnTo>
                              <a:pt x="108" y="483"/>
                            </a:lnTo>
                            <a:lnTo>
                              <a:pt x="105" y="444"/>
                            </a:lnTo>
                            <a:lnTo>
                              <a:pt x="99" y="401"/>
                            </a:lnTo>
                            <a:lnTo>
                              <a:pt x="93" y="354"/>
                            </a:lnTo>
                            <a:lnTo>
                              <a:pt x="81" y="314"/>
                            </a:lnTo>
                            <a:lnTo>
                              <a:pt x="70" y="273"/>
                            </a:lnTo>
                            <a:lnTo>
                              <a:pt x="59" y="238"/>
                            </a:lnTo>
                            <a:lnTo>
                              <a:pt x="53" y="204"/>
                            </a:lnTo>
                            <a:lnTo>
                              <a:pt x="48" y="166"/>
                            </a:lnTo>
                            <a:lnTo>
                              <a:pt x="43" y="128"/>
                            </a:lnTo>
                            <a:lnTo>
                              <a:pt x="30" y="85"/>
                            </a:lnTo>
                            <a:lnTo>
                              <a:pt x="15" y="42"/>
                            </a:lnTo>
                            <a:close/>
                          </a:path>
                        </a:pathLst>
                      </a:custGeom>
                      <a:solidFill>
                        <a:srgbClr val="404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40170" name="Freeform 156">
                      <a:extLst>
                        <a:ext uri="{FF2B5EF4-FFF2-40B4-BE49-F238E27FC236}">
                          <a16:creationId xmlns:a16="http://schemas.microsoft.com/office/drawing/2014/main" id="{83BB7E12-44C6-48A9-B65F-7DC9FD6B6589}"/>
                        </a:ext>
                      </a:extLst>
                    </p:cNvPr>
                    <p:cNvSpPr>
                      <a:spLocks/>
                    </p:cNvSpPr>
                    <p:nvPr/>
                  </p:nvSpPr>
                  <p:spPr bwMode="auto">
                    <a:xfrm>
                      <a:off x="2046" y="1715"/>
                      <a:ext cx="27" cy="207"/>
                    </a:xfrm>
                    <a:custGeom>
                      <a:avLst/>
                      <a:gdLst>
                        <a:gd name="T0" fmla="*/ 0 w 138"/>
                        <a:gd name="T1" fmla="*/ 0 h 1036"/>
                        <a:gd name="T2" fmla="*/ 0 w 138"/>
                        <a:gd name="T3" fmla="*/ 0 h 1036"/>
                        <a:gd name="T4" fmla="*/ 0 w 138"/>
                        <a:gd name="T5" fmla="*/ 0 h 1036"/>
                        <a:gd name="T6" fmla="*/ 0 w 138"/>
                        <a:gd name="T7" fmla="*/ 0 h 1036"/>
                        <a:gd name="T8" fmla="*/ 0 w 138"/>
                        <a:gd name="T9" fmla="*/ 0 h 1036"/>
                        <a:gd name="T10" fmla="*/ 0 w 138"/>
                        <a:gd name="T11" fmla="*/ 0 h 1036"/>
                        <a:gd name="T12" fmla="*/ 0 w 138"/>
                        <a:gd name="T13" fmla="*/ 0 h 1036"/>
                        <a:gd name="T14" fmla="*/ 0 w 138"/>
                        <a:gd name="T15" fmla="*/ 0 h 1036"/>
                        <a:gd name="T16" fmla="*/ 0 w 138"/>
                        <a:gd name="T17" fmla="*/ 0 h 1036"/>
                        <a:gd name="T18" fmla="*/ 0 w 138"/>
                        <a:gd name="T19" fmla="*/ 0 h 1036"/>
                        <a:gd name="T20" fmla="*/ 0 w 138"/>
                        <a:gd name="T21" fmla="*/ 0 h 1036"/>
                        <a:gd name="T22" fmla="*/ 0 w 138"/>
                        <a:gd name="T23" fmla="*/ 0 h 1036"/>
                        <a:gd name="T24" fmla="*/ 0 w 138"/>
                        <a:gd name="T25" fmla="*/ 0 h 1036"/>
                        <a:gd name="T26" fmla="*/ 0 w 138"/>
                        <a:gd name="T27" fmla="*/ 0 h 1036"/>
                        <a:gd name="T28" fmla="*/ 0 w 138"/>
                        <a:gd name="T29" fmla="*/ 0 h 1036"/>
                        <a:gd name="T30" fmla="*/ 0 w 138"/>
                        <a:gd name="T31" fmla="*/ 0 h 1036"/>
                        <a:gd name="T32" fmla="*/ 0 w 138"/>
                        <a:gd name="T33" fmla="*/ 0 h 1036"/>
                        <a:gd name="T34" fmla="*/ 0 w 138"/>
                        <a:gd name="T35" fmla="*/ 0 h 1036"/>
                        <a:gd name="T36" fmla="*/ 0 w 138"/>
                        <a:gd name="T37" fmla="*/ 0 h 1036"/>
                        <a:gd name="T38" fmla="*/ 0 w 138"/>
                        <a:gd name="T39" fmla="*/ 0 h 1036"/>
                        <a:gd name="T40" fmla="*/ 0 w 138"/>
                        <a:gd name="T41" fmla="*/ 0 h 1036"/>
                        <a:gd name="T42" fmla="*/ 0 w 138"/>
                        <a:gd name="T43" fmla="*/ 0 h 1036"/>
                        <a:gd name="T44" fmla="*/ 0 w 138"/>
                        <a:gd name="T45" fmla="*/ 0 h 1036"/>
                        <a:gd name="T46" fmla="*/ 0 w 138"/>
                        <a:gd name="T47" fmla="*/ 0 h 1036"/>
                        <a:gd name="T48" fmla="*/ 0 w 138"/>
                        <a:gd name="T49" fmla="*/ 0 h 10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38"/>
                        <a:gd name="T76" fmla="*/ 0 h 1036"/>
                        <a:gd name="T77" fmla="*/ 138 w 138"/>
                        <a:gd name="T78" fmla="*/ 1036 h 10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38" h="1036">
                          <a:moveTo>
                            <a:pt x="0" y="0"/>
                          </a:moveTo>
                          <a:lnTo>
                            <a:pt x="13" y="33"/>
                          </a:lnTo>
                          <a:lnTo>
                            <a:pt x="26" y="64"/>
                          </a:lnTo>
                          <a:lnTo>
                            <a:pt x="37" y="97"/>
                          </a:lnTo>
                          <a:lnTo>
                            <a:pt x="47" y="134"/>
                          </a:lnTo>
                          <a:lnTo>
                            <a:pt x="55" y="168"/>
                          </a:lnTo>
                          <a:lnTo>
                            <a:pt x="63" y="203"/>
                          </a:lnTo>
                          <a:lnTo>
                            <a:pt x="71" y="246"/>
                          </a:lnTo>
                          <a:lnTo>
                            <a:pt x="79" y="298"/>
                          </a:lnTo>
                          <a:lnTo>
                            <a:pt x="88" y="352"/>
                          </a:lnTo>
                          <a:lnTo>
                            <a:pt x="94" y="388"/>
                          </a:lnTo>
                          <a:lnTo>
                            <a:pt x="102" y="434"/>
                          </a:lnTo>
                          <a:lnTo>
                            <a:pt x="108" y="479"/>
                          </a:lnTo>
                          <a:lnTo>
                            <a:pt x="111" y="522"/>
                          </a:lnTo>
                          <a:lnTo>
                            <a:pt x="114" y="569"/>
                          </a:lnTo>
                          <a:lnTo>
                            <a:pt x="117" y="616"/>
                          </a:lnTo>
                          <a:lnTo>
                            <a:pt x="120" y="671"/>
                          </a:lnTo>
                          <a:lnTo>
                            <a:pt x="124" y="722"/>
                          </a:lnTo>
                          <a:lnTo>
                            <a:pt x="128" y="777"/>
                          </a:lnTo>
                          <a:lnTo>
                            <a:pt x="131" y="818"/>
                          </a:lnTo>
                          <a:lnTo>
                            <a:pt x="136" y="854"/>
                          </a:lnTo>
                          <a:lnTo>
                            <a:pt x="138" y="898"/>
                          </a:lnTo>
                          <a:lnTo>
                            <a:pt x="137" y="942"/>
                          </a:lnTo>
                          <a:lnTo>
                            <a:pt x="135" y="986"/>
                          </a:lnTo>
                          <a:lnTo>
                            <a:pt x="133" y="1036"/>
                          </a:lnTo>
                        </a:path>
                      </a:pathLst>
                    </a:custGeom>
                    <a:noFill/>
                    <a:ln w="4763">
                      <a:solidFill>
                        <a:srgbClr val="C0C0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grpSp>
              <p:nvGrpSpPr>
                <p:cNvPr id="40163" name="Group 157">
                  <a:extLst>
                    <a:ext uri="{FF2B5EF4-FFF2-40B4-BE49-F238E27FC236}">
                      <a16:creationId xmlns:a16="http://schemas.microsoft.com/office/drawing/2014/main" id="{2BA776C3-CA82-47FB-A924-68B2FDA96C2B}"/>
                    </a:ext>
                  </a:extLst>
                </p:cNvPr>
                <p:cNvGrpSpPr>
                  <a:grpSpLocks/>
                </p:cNvGrpSpPr>
                <p:nvPr/>
              </p:nvGrpSpPr>
              <p:grpSpPr bwMode="auto">
                <a:xfrm>
                  <a:off x="2010" y="1688"/>
                  <a:ext cx="53" cy="26"/>
                  <a:chOff x="2010" y="1688"/>
                  <a:chExt cx="53" cy="26"/>
                </a:xfrm>
              </p:grpSpPr>
              <p:sp>
                <p:nvSpPr>
                  <p:cNvPr id="40164" name="Oval 158">
                    <a:extLst>
                      <a:ext uri="{FF2B5EF4-FFF2-40B4-BE49-F238E27FC236}">
                        <a16:creationId xmlns:a16="http://schemas.microsoft.com/office/drawing/2014/main" id="{E522D5C6-FD98-401A-BEFF-5B79FF837C74}"/>
                      </a:ext>
                    </a:extLst>
                  </p:cNvPr>
                  <p:cNvSpPr>
                    <a:spLocks noChangeArrowheads="1"/>
                  </p:cNvSpPr>
                  <p:nvPr/>
                </p:nvSpPr>
                <p:spPr bwMode="auto">
                  <a:xfrm>
                    <a:off x="2010" y="1688"/>
                    <a:ext cx="53" cy="26"/>
                  </a:xfrm>
                  <a:prstGeom prst="ellipse">
                    <a:avLst/>
                  </a:prstGeom>
                  <a:solidFill>
                    <a:srgbClr val="4040FF"/>
                  </a:solidFill>
                  <a:ln w="3175">
                    <a:solidFill>
                      <a:srgbClr val="00002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165" name="Oval 159">
                    <a:extLst>
                      <a:ext uri="{FF2B5EF4-FFF2-40B4-BE49-F238E27FC236}">
                        <a16:creationId xmlns:a16="http://schemas.microsoft.com/office/drawing/2014/main" id="{CD99C605-36A7-4A9C-AF1D-20125EF15273}"/>
                      </a:ext>
                    </a:extLst>
                  </p:cNvPr>
                  <p:cNvSpPr>
                    <a:spLocks noChangeArrowheads="1"/>
                  </p:cNvSpPr>
                  <p:nvPr/>
                </p:nvSpPr>
                <p:spPr bwMode="auto">
                  <a:xfrm>
                    <a:off x="2016" y="1691"/>
                    <a:ext cx="41" cy="20"/>
                  </a:xfrm>
                  <a:prstGeom prst="ellipse">
                    <a:avLst/>
                  </a:prstGeom>
                  <a:solidFill>
                    <a:srgbClr val="000080"/>
                  </a:solidFill>
                  <a:ln w="3175">
                    <a:solidFill>
                      <a:srgbClr val="00002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166" name="Oval 160">
                    <a:extLst>
                      <a:ext uri="{FF2B5EF4-FFF2-40B4-BE49-F238E27FC236}">
                        <a16:creationId xmlns:a16="http://schemas.microsoft.com/office/drawing/2014/main" id="{3A8ECBEC-547F-4EB5-BF8A-4E5477F26410}"/>
                      </a:ext>
                    </a:extLst>
                  </p:cNvPr>
                  <p:cNvSpPr>
                    <a:spLocks noChangeArrowheads="1"/>
                  </p:cNvSpPr>
                  <p:nvPr/>
                </p:nvSpPr>
                <p:spPr bwMode="auto">
                  <a:xfrm>
                    <a:off x="2018" y="1693"/>
                    <a:ext cx="35" cy="15"/>
                  </a:xfrm>
                  <a:prstGeom prst="ellipse">
                    <a:avLst/>
                  </a:prstGeom>
                  <a:solidFill>
                    <a:srgbClr val="400040"/>
                  </a:solidFill>
                  <a:ln w="3175">
                    <a:solidFill>
                      <a:srgbClr val="000020"/>
                    </a:solidFill>
                    <a:round/>
                    <a:headEnd/>
                    <a:tailEnd/>
                  </a:ln>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grpSp>
          </p:grpSp>
        </p:grpSp>
      </p:grpSp>
      <p:grpSp>
        <p:nvGrpSpPr>
          <p:cNvPr id="22900" name="Group 161">
            <a:extLst>
              <a:ext uri="{FF2B5EF4-FFF2-40B4-BE49-F238E27FC236}">
                <a16:creationId xmlns:a16="http://schemas.microsoft.com/office/drawing/2014/main" id="{496FD6B2-C3AC-4F1A-BE39-15AE4879AFF5}"/>
              </a:ext>
            </a:extLst>
          </p:cNvPr>
          <p:cNvGrpSpPr>
            <a:grpSpLocks/>
          </p:cNvGrpSpPr>
          <p:nvPr/>
        </p:nvGrpSpPr>
        <p:grpSpPr bwMode="auto">
          <a:xfrm>
            <a:off x="3359150" y="620713"/>
            <a:ext cx="2376488" cy="1439862"/>
            <a:chOff x="2512" y="300"/>
            <a:chExt cx="840" cy="626"/>
          </a:xfrm>
        </p:grpSpPr>
        <p:grpSp>
          <p:nvGrpSpPr>
            <p:cNvPr id="39965" name="Group 162">
              <a:extLst>
                <a:ext uri="{FF2B5EF4-FFF2-40B4-BE49-F238E27FC236}">
                  <a16:creationId xmlns:a16="http://schemas.microsoft.com/office/drawing/2014/main" id="{73064593-36B2-4A86-B27C-C41E96635171}"/>
                </a:ext>
              </a:extLst>
            </p:cNvPr>
            <p:cNvGrpSpPr>
              <a:grpSpLocks/>
            </p:cNvGrpSpPr>
            <p:nvPr/>
          </p:nvGrpSpPr>
          <p:grpSpPr bwMode="auto">
            <a:xfrm>
              <a:off x="2512" y="300"/>
              <a:ext cx="840" cy="626"/>
              <a:chOff x="2512" y="300"/>
              <a:chExt cx="840" cy="626"/>
            </a:xfrm>
          </p:grpSpPr>
          <p:grpSp>
            <p:nvGrpSpPr>
              <p:cNvPr id="40106" name="Group 163">
                <a:extLst>
                  <a:ext uri="{FF2B5EF4-FFF2-40B4-BE49-F238E27FC236}">
                    <a16:creationId xmlns:a16="http://schemas.microsoft.com/office/drawing/2014/main" id="{05EF1E3E-CC85-43C8-B348-365FEBC3A032}"/>
                  </a:ext>
                </a:extLst>
              </p:cNvPr>
              <p:cNvGrpSpPr>
                <a:grpSpLocks/>
              </p:cNvGrpSpPr>
              <p:nvPr/>
            </p:nvGrpSpPr>
            <p:grpSpPr bwMode="auto">
              <a:xfrm>
                <a:off x="2512" y="300"/>
                <a:ext cx="840" cy="626"/>
                <a:chOff x="2512" y="300"/>
                <a:chExt cx="840" cy="626"/>
              </a:xfrm>
            </p:grpSpPr>
            <p:grpSp>
              <p:nvGrpSpPr>
                <p:cNvPr id="40144" name="Group 164">
                  <a:extLst>
                    <a:ext uri="{FF2B5EF4-FFF2-40B4-BE49-F238E27FC236}">
                      <a16:creationId xmlns:a16="http://schemas.microsoft.com/office/drawing/2014/main" id="{C365AD42-6849-4AEF-B2B6-5370831F3DDF}"/>
                    </a:ext>
                  </a:extLst>
                </p:cNvPr>
                <p:cNvGrpSpPr>
                  <a:grpSpLocks/>
                </p:cNvGrpSpPr>
                <p:nvPr/>
              </p:nvGrpSpPr>
              <p:grpSpPr bwMode="auto">
                <a:xfrm>
                  <a:off x="2512" y="302"/>
                  <a:ext cx="383" cy="624"/>
                  <a:chOff x="2512" y="302"/>
                  <a:chExt cx="383" cy="624"/>
                </a:xfrm>
              </p:grpSpPr>
              <p:grpSp>
                <p:nvGrpSpPr>
                  <p:cNvPr id="40152" name="Group 165">
                    <a:extLst>
                      <a:ext uri="{FF2B5EF4-FFF2-40B4-BE49-F238E27FC236}">
                        <a16:creationId xmlns:a16="http://schemas.microsoft.com/office/drawing/2014/main" id="{36E6489B-9F0D-4ADC-AAF6-792FDF8AF6E7}"/>
                      </a:ext>
                    </a:extLst>
                  </p:cNvPr>
                  <p:cNvGrpSpPr>
                    <a:grpSpLocks/>
                  </p:cNvGrpSpPr>
                  <p:nvPr/>
                </p:nvGrpSpPr>
                <p:grpSpPr bwMode="auto">
                  <a:xfrm>
                    <a:off x="2512" y="302"/>
                    <a:ext cx="383" cy="624"/>
                    <a:chOff x="2512" y="302"/>
                    <a:chExt cx="383" cy="624"/>
                  </a:xfrm>
                </p:grpSpPr>
                <p:sp>
                  <p:nvSpPr>
                    <p:cNvPr id="40154" name="Freeform 166">
                      <a:extLst>
                        <a:ext uri="{FF2B5EF4-FFF2-40B4-BE49-F238E27FC236}">
                          <a16:creationId xmlns:a16="http://schemas.microsoft.com/office/drawing/2014/main" id="{C2A02819-0472-42D7-9668-7B248D68F571}"/>
                        </a:ext>
                      </a:extLst>
                    </p:cNvPr>
                    <p:cNvSpPr>
                      <a:spLocks/>
                    </p:cNvSpPr>
                    <p:nvPr/>
                  </p:nvSpPr>
                  <p:spPr bwMode="auto">
                    <a:xfrm>
                      <a:off x="2512" y="302"/>
                      <a:ext cx="383" cy="623"/>
                    </a:xfrm>
                    <a:custGeom>
                      <a:avLst/>
                      <a:gdLst>
                        <a:gd name="T0" fmla="*/ 0 w 1532"/>
                        <a:gd name="T1" fmla="*/ 0 h 2491"/>
                        <a:gd name="T2" fmla="*/ 0 w 1532"/>
                        <a:gd name="T3" fmla="*/ 0 h 2491"/>
                        <a:gd name="T4" fmla="*/ 0 w 1532"/>
                        <a:gd name="T5" fmla="*/ 0 h 2491"/>
                        <a:gd name="T6" fmla="*/ 0 w 1532"/>
                        <a:gd name="T7" fmla="*/ 0 h 2491"/>
                        <a:gd name="T8" fmla="*/ 0 w 1532"/>
                        <a:gd name="T9" fmla="*/ 0 h 2491"/>
                        <a:gd name="T10" fmla="*/ 0 w 1532"/>
                        <a:gd name="T11" fmla="*/ 0 h 2491"/>
                        <a:gd name="T12" fmla="*/ 0 w 1532"/>
                        <a:gd name="T13" fmla="*/ 0 h 2491"/>
                        <a:gd name="T14" fmla="*/ 0 w 1532"/>
                        <a:gd name="T15" fmla="*/ 0 h 2491"/>
                        <a:gd name="T16" fmla="*/ 0 w 1532"/>
                        <a:gd name="T17" fmla="*/ 0 h 2491"/>
                        <a:gd name="T18" fmla="*/ 0 w 1532"/>
                        <a:gd name="T19" fmla="*/ 0 h 2491"/>
                        <a:gd name="T20" fmla="*/ 0 w 1532"/>
                        <a:gd name="T21" fmla="*/ 0 h 2491"/>
                        <a:gd name="T22" fmla="*/ 0 w 1532"/>
                        <a:gd name="T23" fmla="*/ 0 h 2491"/>
                        <a:gd name="T24" fmla="*/ 0 w 1532"/>
                        <a:gd name="T25" fmla="*/ 0 h 2491"/>
                        <a:gd name="T26" fmla="*/ 0 w 1532"/>
                        <a:gd name="T27" fmla="*/ 0 h 2491"/>
                        <a:gd name="T28" fmla="*/ 0 w 1532"/>
                        <a:gd name="T29" fmla="*/ 0 h 2491"/>
                        <a:gd name="T30" fmla="*/ 0 w 1532"/>
                        <a:gd name="T31" fmla="*/ 0 h 2491"/>
                        <a:gd name="T32" fmla="*/ 0 w 1532"/>
                        <a:gd name="T33" fmla="*/ 0 h 2491"/>
                        <a:gd name="T34" fmla="*/ 0 w 1532"/>
                        <a:gd name="T35" fmla="*/ 0 h 2491"/>
                        <a:gd name="T36" fmla="*/ 0 w 1532"/>
                        <a:gd name="T37" fmla="*/ 0 h 2491"/>
                        <a:gd name="T38" fmla="*/ 0 w 1532"/>
                        <a:gd name="T39" fmla="*/ 0 h 2491"/>
                        <a:gd name="T40" fmla="*/ 0 w 1532"/>
                        <a:gd name="T41" fmla="*/ 0 h 2491"/>
                        <a:gd name="T42" fmla="*/ 0 w 1532"/>
                        <a:gd name="T43" fmla="*/ 0 h 2491"/>
                        <a:gd name="T44" fmla="*/ 0 w 1532"/>
                        <a:gd name="T45" fmla="*/ 0 h 2491"/>
                        <a:gd name="T46" fmla="*/ 0 w 1532"/>
                        <a:gd name="T47" fmla="*/ 0 h 2491"/>
                        <a:gd name="T48" fmla="*/ 0 w 1532"/>
                        <a:gd name="T49" fmla="*/ 0 h 2491"/>
                        <a:gd name="T50" fmla="*/ 0 w 1532"/>
                        <a:gd name="T51" fmla="*/ 0 h 2491"/>
                        <a:gd name="T52" fmla="*/ 0 w 1532"/>
                        <a:gd name="T53" fmla="*/ 0 h 2491"/>
                        <a:gd name="T54" fmla="*/ 0 w 1532"/>
                        <a:gd name="T55" fmla="*/ 0 h 2491"/>
                        <a:gd name="T56" fmla="*/ 0 w 1532"/>
                        <a:gd name="T57" fmla="*/ 0 h 2491"/>
                        <a:gd name="T58" fmla="*/ 0 w 1532"/>
                        <a:gd name="T59" fmla="*/ 0 h 2491"/>
                        <a:gd name="T60" fmla="*/ 0 w 1532"/>
                        <a:gd name="T61" fmla="*/ 0 h 2491"/>
                        <a:gd name="T62" fmla="*/ 0 w 1532"/>
                        <a:gd name="T63" fmla="*/ 0 h 2491"/>
                        <a:gd name="T64" fmla="*/ 0 w 1532"/>
                        <a:gd name="T65" fmla="*/ 0 h 2491"/>
                        <a:gd name="T66" fmla="*/ 0 w 1532"/>
                        <a:gd name="T67" fmla="*/ 0 h 2491"/>
                        <a:gd name="T68" fmla="*/ 0 w 1532"/>
                        <a:gd name="T69" fmla="*/ 0 h 2491"/>
                        <a:gd name="T70" fmla="*/ 0 w 1532"/>
                        <a:gd name="T71" fmla="*/ 0 h 2491"/>
                        <a:gd name="T72" fmla="*/ 0 w 1532"/>
                        <a:gd name="T73" fmla="*/ 0 h 2491"/>
                        <a:gd name="T74" fmla="*/ 0 w 1532"/>
                        <a:gd name="T75" fmla="*/ 0 h 249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532"/>
                        <a:gd name="T115" fmla="*/ 0 h 2491"/>
                        <a:gd name="T116" fmla="*/ 1532 w 1532"/>
                        <a:gd name="T117" fmla="*/ 2491 h 249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532" h="2491">
                          <a:moveTo>
                            <a:pt x="1278" y="127"/>
                          </a:moveTo>
                          <a:lnTo>
                            <a:pt x="1247" y="85"/>
                          </a:lnTo>
                          <a:lnTo>
                            <a:pt x="1197" y="48"/>
                          </a:lnTo>
                          <a:lnTo>
                            <a:pt x="1143" y="25"/>
                          </a:lnTo>
                          <a:lnTo>
                            <a:pt x="1090" y="9"/>
                          </a:lnTo>
                          <a:lnTo>
                            <a:pt x="1017" y="0"/>
                          </a:lnTo>
                          <a:lnTo>
                            <a:pt x="960" y="7"/>
                          </a:lnTo>
                          <a:lnTo>
                            <a:pt x="897" y="21"/>
                          </a:lnTo>
                          <a:lnTo>
                            <a:pt x="833" y="45"/>
                          </a:lnTo>
                          <a:lnTo>
                            <a:pt x="785" y="75"/>
                          </a:lnTo>
                          <a:lnTo>
                            <a:pt x="733" y="121"/>
                          </a:lnTo>
                          <a:lnTo>
                            <a:pt x="641" y="220"/>
                          </a:lnTo>
                          <a:lnTo>
                            <a:pt x="563" y="312"/>
                          </a:lnTo>
                          <a:lnTo>
                            <a:pt x="487" y="419"/>
                          </a:lnTo>
                          <a:lnTo>
                            <a:pt x="413" y="540"/>
                          </a:lnTo>
                          <a:lnTo>
                            <a:pt x="356" y="652"/>
                          </a:lnTo>
                          <a:lnTo>
                            <a:pt x="308" y="758"/>
                          </a:lnTo>
                          <a:lnTo>
                            <a:pt x="273" y="852"/>
                          </a:lnTo>
                          <a:lnTo>
                            <a:pt x="247" y="946"/>
                          </a:lnTo>
                          <a:lnTo>
                            <a:pt x="216" y="1043"/>
                          </a:lnTo>
                          <a:lnTo>
                            <a:pt x="184" y="1132"/>
                          </a:lnTo>
                          <a:lnTo>
                            <a:pt x="131" y="1286"/>
                          </a:lnTo>
                          <a:lnTo>
                            <a:pt x="74" y="1414"/>
                          </a:lnTo>
                          <a:lnTo>
                            <a:pt x="45" y="1485"/>
                          </a:lnTo>
                          <a:lnTo>
                            <a:pt x="25" y="1572"/>
                          </a:lnTo>
                          <a:lnTo>
                            <a:pt x="10" y="1677"/>
                          </a:lnTo>
                          <a:lnTo>
                            <a:pt x="0" y="1792"/>
                          </a:lnTo>
                          <a:lnTo>
                            <a:pt x="2" y="1902"/>
                          </a:lnTo>
                          <a:lnTo>
                            <a:pt x="24" y="2166"/>
                          </a:lnTo>
                          <a:lnTo>
                            <a:pt x="45" y="2322"/>
                          </a:lnTo>
                          <a:lnTo>
                            <a:pt x="56" y="2363"/>
                          </a:lnTo>
                          <a:lnTo>
                            <a:pt x="74" y="2400"/>
                          </a:lnTo>
                          <a:lnTo>
                            <a:pt x="96" y="2430"/>
                          </a:lnTo>
                          <a:lnTo>
                            <a:pt x="120" y="2451"/>
                          </a:lnTo>
                          <a:lnTo>
                            <a:pt x="146" y="2469"/>
                          </a:lnTo>
                          <a:lnTo>
                            <a:pt x="184" y="2481"/>
                          </a:lnTo>
                          <a:lnTo>
                            <a:pt x="228" y="2488"/>
                          </a:lnTo>
                          <a:lnTo>
                            <a:pt x="274" y="2491"/>
                          </a:lnTo>
                          <a:lnTo>
                            <a:pt x="333" y="2484"/>
                          </a:lnTo>
                          <a:lnTo>
                            <a:pt x="393" y="2469"/>
                          </a:lnTo>
                          <a:lnTo>
                            <a:pt x="520" y="2429"/>
                          </a:lnTo>
                          <a:lnTo>
                            <a:pt x="670" y="2379"/>
                          </a:lnTo>
                          <a:lnTo>
                            <a:pt x="741" y="2393"/>
                          </a:lnTo>
                          <a:lnTo>
                            <a:pt x="786" y="2399"/>
                          </a:lnTo>
                          <a:lnTo>
                            <a:pt x="840" y="2393"/>
                          </a:lnTo>
                          <a:lnTo>
                            <a:pt x="947" y="2372"/>
                          </a:lnTo>
                          <a:lnTo>
                            <a:pt x="1081" y="2337"/>
                          </a:lnTo>
                          <a:lnTo>
                            <a:pt x="1202" y="2301"/>
                          </a:lnTo>
                          <a:lnTo>
                            <a:pt x="1281" y="2273"/>
                          </a:lnTo>
                          <a:lnTo>
                            <a:pt x="1326" y="2253"/>
                          </a:lnTo>
                          <a:lnTo>
                            <a:pt x="1368" y="2226"/>
                          </a:lnTo>
                          <a:lnTo>
                            <a:pt x="1403" y="2185"/>
                          </a:lnTo>
                          <a:lnTo>
                            <a:pt x="1429" y="2138"/>
                          </a:lnTo>
                          <a:lnTo>
                            <a:pt x="1452" y="2082"/>
                          </a:lnTo>
                          <a:lnTo>
                            <a:pt x="1472" y="2024"/>
                          </a:lnTo>
                          <a:lnTo>
                            <a:pt x="1493" y="1931"/>
                          </a:lnTo>
                          <a:lnTo>
                            <a:pt x="1505" y="1858"/>
                          </a:lnTo>
                          <a:lnTo>
                            <a:pt x="1515" y="1784"/>
                          </a:lnTo>
                          <a:lnTo>
                            <a:pt x="1529" y="1669"/>
                          </a:lnTo>
                          <a:lnTo>
                            <a:pt x="1532" y="1593"/>
                          </a:lnTo>
                          <a:lnTo>
                            <a:pt x="1522" y="1491"/>
                          </a:lnTo>
                          <a:lnTo>
                            <a:pt x="1493" y="1343"/>
                          </a:lnTo>
                          <a:lnTo>
                            <a:pt x="1465" y="1150"/>
                          </a:lnTo>
                          <a:lnTo>
                            <a:pt x="1434" y="1010"/>
                          </a:lnTo>
                          <a:lnTo>
                            <a:pt x="1411" y="952"/>
                          </a:lnTo>
                          <a:lnTo>
                            <a:pt x="1385" y="899"/>
                          </a:lnTo>
                          <a:lnTo>
                            <a:pt x="1364" y="845"/>
                          </a:lnTo>
                          <a:lnTo>
                            <a:pt x="1349" y="802"/>
                          </a:lnTo>
                          <a:lnTo>
                            <a:pt x="1338" y="723"/>
                          </a:lnTo>
                          <a:lnTo>
                            <a:pt x="1359" y="612"/>
                          </a:lnTo>
                          <a:lnTo>
                            <a:pt x="1363" y="543"/>
                          </a:lnTo>
                          <a:lnTo>
                            <a:pt x="1357" y="474"/>
                          </a:lnTo>
                          <a:lnTo>
                            <a:pt x="1346" y="386"/>
                          </a:lnTo>
                          <a:lnTo>
                            <a:pt x="1326" y="269"/>
                          </a:lnTo>
                          <a:lnTo>
                            <a:pt x="1304" y="185"/>
                          </a:lnTo>
                          <a:lnTo>
                            <a:pt x="1278" y="127"/>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40155" name="Group 167">
                      <a:extLst>
                        <a:ext uri="{FF2B5EF4-FFF2-40B4-BE49-F238E27FC236}">
                          <a16:creationId xmlns:a16="http://schemas.microsoft.com/office/drawing/2014/main" id="{5CBCD5F3-B7D1-4859-8E94-118F5D98DA7C}"/>
                        </a:ext>
                      </a:extLst>
                    </p:cNvPr>
                    <p:cNvGrpSpPr>
                      <a:grpSpLocks/>
                    </p:cNvGrpSpPr>
                    <p:nvPr/>
                  </p:nvGrpSpPr>
                  <p:grpSpPr bwMode="auto">
                    <a:xfrm>
                      <a:off x="2512" y="612"/>
                      <a:ext cx="383" cy="314"/>
                      <a:chOff x="2512" y="612"/>
                      <a:chExt cx="383" cy="314"/>
                    </a:xfrm>
                  </p:grpSpPr>
                  <p:sp>
                    <p:nvSpPr>
                      <p:cNvPr id="40156" name="Freeform 168">
                        <a:extLst>
                          <a:ext uri="{FF2B5EF4-FFF2-40B4-BE49-F238E27FC236}">
                            <a16:creationId xmlns:a16="http://schemas.microsoft.com/office/drawing/2014/main" id="{933C4775-5F78-4578-90A7-28BC179A3AEB}"/>
                          </a:ext>
                        </a:extLst>
                      </p:cNvPr>
                      <p:cNvSpPr>
                        <a:spLocks/>
                      </p:cNvSpPr>
                      <p:nvPr/>
                    </p:nvSpPr>
                    <p:spPr bwMode="auto">
                      <a:xfrm>
                        <a:off x="2512" y="612"/>
                        <a:ext cx="383" cy="314"/>
                      </a:xfrm>
                      <a:custGeom>
                        <a:avLst/>
                        <a:gdLst>
                          <a:gd name="T0" fmla="*/ 0 w 1532"/>
                          <a:gd name="T1" fmla="*/ 0 h 1254"/>
                          <a:gd name="T2" fmla="*/ 0 w 1532"/>
                          <a:gd name="T3" fmla="*/ 0 h 1254"/>
                          <a:gd name="T4" fmla="*/ 0 w 1532"/>
                          <a:gd name="T5" fmla="*/ 0 h 1254"/>
                          <a:gd name="T6" fmla="*/ 0 w 1532"/>
                          <a:gd name="T7" fmla="*/ 0 h 1254"/>
                          <a:gd name="T8" fmla="*/ 0 w 1532"/>
                          <a:gd name="T9" fmla="*/ 0 h 1254"/>
                          <a:gd name="T10" fmla="*/ 0 w 1532"/>
                          <a:gd name="T11" fmla="*/ 0 h 1254"/>
                          <a:gd name="T12" fmla="*/ 0 w 1532"/>
                          <a:gd name="T13" fmla="*/ 0 h 1254"/>
                          <a:gd name="T14" fmla="*/ 0 w 1532"/>
                          <a:gd name="T15" fmla="*/ 0 h 1254"/>
                          <a:gd name="T16" fmla="*/ 0 w 1532"/>
                          <a:gd name="T17" fmla="*/ 0 h 1254"/>
                          <a:gd name="T18" fmla="*/ 0 w 1532"/>
                          <a:gd name="T19" fmla="*/ 0 h 1254"/>
                          <a:gd name="T20" fmla="*/ 0 w 1532"/>
                          <a:gd name="T21" fmla="*/ 0 h 1254"/>
                          <a:gd name="T22" fmla="*/ 0 w 1532"/>
                          <a:gd name="T23" fmla="*/ 0 h 1254"/>
                          <a:gd name="T24" fmla="*/ 0 w 1532"/>
                          <a:gd name="T25" fmla="*/ 0 h 1254"/>
                          <a:gd name="T26" fmla="*/ 0 w 1532"/>
                          <a:gd name="T27" fmla="*/ 0 h 1254"/>
                          <a:gd name="T28" fmla="*/ 0 w 1532"/>
                          <a:gd name="T29" fmla="*/ 0 h 1254"/>
                          <a:gd name="T30" fmla="*/ 0 w 1532"/>
                          <a:gd name="T31" fmla="*/ 0 h 1254"/>
                          <a:gd name="T32" fmla="*/ 0 w 1532"/>
                          <a:gd name="T33" fmla="*/ 0 h 1254"/>
                          <a:gd name="T34" fmla="*/ 0 w 1532"/>
                          <a:gd name="T35" fmla="*/ 0 h 1254"/>
                          <a:gd name="T36" fmla="*/ 0 w 1532"/>
                          <a:gd name="T37" fmla="*/ 0 h 1254"/>
                          <a:gd name="T38" fmla="*/ 0 w 1532"/>
                          <a:gd name="T39" fmla="*/ 0 h 1254"/>
                          <a:gd name="T40" fmla="*/ 0 w 1532"/>
                          <a:gd name="T41" fmla="*/ 0 h 1254"/>
                          <a:gd name="T42" fmla="*/ 0 w 1532"/>
                          <a:gd name="T43" fmla="*/ 0 h 1254"/>
                          <a:gd name="T44" fmla="*/ 0 w 1532"/>
                          <a:gd name="T45" fmla="*/ 0 h 1254"/>
                          <a:gd name="T46" fmla="*/ 0 w 1532"/>
                          <a:gd name="T47" fmla="*/ 0 h 1254"/>
                          <a:gd name="T48" fmla="*/ 0 w 1532"/>
                          <a:gd name="T49" fmla="*/ 0 h 1254"/>
                          <a:gd name="T50" fmla="*/ 0 w 1532"/>
                          <a:gd name="T51" fmla="*/ 0 h 1254"/>
                          <a:gd name="T52" fmla="*/ 0 w 1532"/>
                          <a:gd name="T53" fmla="*/ 0 h 1254"/>
                          <a:gd name="T54" fmla="*/ 0 w 1532"/>
                          <a:gd name="T55" fmla="*/ 0 h 1254"/>
                          <a:gd name="T56" fmla="*/ 0 w 1532"/>
                          <a:gd name="T57" fmla="*/ 0 h 1254"/>
                          <a:gd name="T58" fmla="*/ 0 w 1532"/>
                          <a:gd name="T59" fmla="*/ 0 h 1254"/>
                          <a:gd name="T60" fmla="*/ 0 w 1532"/>
                          <a:gd name="T61" fmla="*/ 0 h 1254"/>
                          <a:gd name="T62" fmla="*/ 0 w 1532"/>
                          <a:gd name="T63" fmla="*/ 0 h 1254"/>
                          <a:gd name="T64" fmla="*/ 0 w 1532"/>
                          <a:gd name="T65" fmla="*/ 0 h 1254"/>
                          <a:gd name="T66" fmla="*/ 0 w 1532"/>
                          <a:gd name="T67" fmla="*/ 0 h 1254"/>
                          <a:gd name="T68" fmla="*/ 0 w 1532"/>
                          <a:gd name="T69" fmla="*/ 0 h 1254"/>
                          <a:gd name="T70" fmla="*/ 0 w 1532"/>
                          <a:gd name="T71" fmla="*/ 0 h 1254"/>
                          <a:gd name="T72" fmla="*/ 0 w 1532"/>
                          <a:gd name="T73" fmla="*/ 0 h 1254"/>
                          <a:gd name="T74" fmla="*/ 0 w 1532"/>
                          <a:gd name="T75" fmla="*/ 0 h 1254"/>
                          <a:gd name="T76" fmla="*/ 0 w 1532"/>
                          <a:gd name="T77" fmla="*/ 0 h 1254"/>
                          <a:gd name="T78" fmla="*/ 0 w 1532"/>
                          <a:gd name="T79" fmla="*/ 0 h 1254"/>
                          <a:gd name="T80" fmla="*/ 0 w 1532"/>
                          <a:gd name="T81" fmla="*/ 0 h 1254"/>
                          <a:gd name="T82" fmla="*/ 0 w 1532"/>
                          <a:gd name="T83" fmla="*/ 0 h 1254"/>
                          <a:gd name="T84" fmla="*/ 0 w 1532"/>
                          <a:gd name="T85" fmla="*/ 0 h 1254"/>
                          <a:gd name="T86" fmla="*/ 0 w 1532"/>
                          <a:gd name="T87" fmla="*/ 0 h 1254"/>
                          <a:gd name="T88" fmla="*/ 0 w 1532"/>
                          <a:gd name="T89" fmla="*/ 0 h 1254"/>
                          <a:gd name="T90" fmla="*/ 0 w 1532"/>
                          <a:gd name="T91" fmla="*/ 0 h 1254"/>
                          <a:gd name="T92" fmla="*/ 0 w 1532"/>
                          <a:gd name="T93" fmla="*/ 0 h 1254"/>
                          <a:gd name="T94" fmla="*/ 0 w 1532"/>
                          <a:gd name="T95" fmla="*/ 0 h 1254"/>
                          <a:gd name="T96" fmla="*/ 0 w 1532"/>
                          <a:gd name="T97" fmla="*/ 0 h 1254"/>
                          <a:gd name="T98" fmla="*/ 0 w 1532"/>
                          <a:gd name="T99" fmla="*/ 0 h 1254"/>
                          <a:gd name="T100" fmla="*/ 0 w 1532"/>
                          <a:gd name="T101" fmla="*/ 0 h 1254"/>
                          <a:gd name="T102" fmla="*/ 0 w 1532"/>
                          <a:gd name="T103" fmla="*/ 0 h 1254"/>
                          <a:gd name="T104" fmla="*/ 0 w 1532"/>
                          <a:gd name="T105" fmla="*/ 0 h 1254"/>
                          <a:gd name="T106" fmla="*/ 0 w 1532"/>
                          <a:gd name="T107" fmla="*/ 0 h 1254"/>
                          <a:gd name="T108" fmla="*/ 0 w 1532"/>
                          <a:gd name="T109" fmla="*/ 0 h 1254"/>
                          <a:gd name="T110" fmla="*/ 0 w 1532"/>
                          <a:gd name="T111" fmla="*/ 0 h 1254"/>
                          <a:gd name="T112" fmla="*/ 0 w 1532"/>
                          <a:gd name="T113" fmla="*/ 0 h 1254"/>
                          <a:gd name="T114" fmla="*/ 0 w 1532"/>
                          <a:gd name="T115" fmla="*/ 0 h 1254"/>
                          <a:gd name="T116" fmla="*/ 0 w 1532"/>
                          <a:gd name="T117" fmla="*/ 0 h 1254"/>
                          <a:gd name="T118" fmla="*/ 0 w 1532"/>
                          <a:gd name="T119" fmla="*/ 0 h 1254"/>
                          <a:gd name="T120" fmla="*/ 0 w 1532"/>
                          <a:gd name="T121" fmla="*/ 0 h 1254"/>
                          <a:gd name="T122" fmla="*/ 0 w 1532"/>
                          <a:gd name="T123" fmla="*/ 0 h 125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532"/>
                          <a:gd name="T187" fmla="*/ 0 h 1254"/>
                          <a:gd name="T188" fmla="*/ 1532 w 1532"/>
                          <a:gd name="T189" fmla="*/ 1254 h 125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532" h="1254">
                            <a:moveTo>
                              <a:pt x="147" y="0"/>
                            </a:moveTo>
                            <a:lnTo>
                              <a:pt x="131" y="50"/>
                            </a:lnTo>
                            <a:lnTo>
                              <a:pt x="74" y="179"/>
                            </a:lnTo>
                            <a:lnTo>
                              <a:pt x="45" y="250"/>
                            </a:lnTo>
                            <a:lnTo>
                              <a:pt x="25" y="336"/>
                            </a:lnTo>
                            <a:lnTo>
                              <a:pt x="9" y="440"/>
                            </a:lnTo>
                            <a:lnTo>
                              <a:pt x="0" y="555"/>
                            </a:lnTo>
                            <a:lnTo>
                              <a:pt x="2" y="667"/>
                            </a:lnTo>
                            <a:lnTo>
                              <a:pt x="24" y="931"/>
                            </a:lnTo>
                            <a:lnTo>
                              <a:pt x="45" y="1085"/>
                            </a:lnTo>
                            <a:lnTo>
                              <a:pt x="56" y="1127"/>
                            </a:lnTo>
                            <a:lnTo>
                              <a:pt x="74" y="1164"/>
                            </a:lnTo>
                            <a:lnTo>
                              <a:pt x="96" y="1194"/>
                            </a:lnTo>
                            <a:lnTo>
                              <a:pt x="120" y="1215"/>
                            </a:lnTo>
                            <a:lnTo>
                              <a:pt x="146" y="1233"/>
                            </a:lnTo>
                            <a:lnTo>
                              <a:pt x="184" y="1245"/>
                            </a:lnTo>
                            <a:lnTo>
                              <a:pt x="228" y="1252"/>
                            </a:lnTo>
                            <a:lnTo>
                              <a:pt x="274" y="1254"/>
                            </a:lnTo>
                            <a:lnTo>
                              <a:pt x="332" y="1247"/>
                            </a:lnTo>
                            <a:lnTo>
                              <a:pt x="393" y="1233"/>
                            </a:lnTo>
                            <a:lnTo>
                              <a:pt x="520" y="1192"/>
                            </a:lnTo>
                            <a:lnTo>
                              <a:pt x="670" y="1143"/>
                            </a:lnTo>
                            <a:lnTo>
                              <a:pt x="741" y="1157"/>
                            </a:lnTo>
                            <a:lnTo>
                              <a:pt x="786" y="1163"/>
                            </a:lnTo>
                            <a:lnTo>
                              <a:pt x="840" y="1157"/>
                            </a:lnTo>
                            <a:lnTo>
                              <a:pt x="947" y="1135"/>
                            </a:lnTo>
                            <a:lnTo>
                              <a:pt x="1081" y="1101"/>
                            </a:lnTo>
                            <a:lnTo>
                              <a:pt x="1202" y="1064"/>
                            </a:lnTo>
                            <a:lnTo>
                              <a:pt x="1280" y="1037"/>
                            </a:lnTo>
                            <a:lnTo>
                              <a:pt x="1326" y="1017"/>
                            </a:lnTo>
                            <a:lnTo>
                              <a:pt x="1368" y="989"/>
                            </a:lnTo>
                            <a:lnTo>
                              <a:pt x="1403" y="949"/>
                            </a:lnTo>
                            <a:lnTo>
                              <a:pt x="1429" y="902"/>
                            </a:lnTo>
                            <a:lnTo>
                              <a:pt x="1451" y="847"/>
                            </a:lnTo>
                            <a:lnTo>
                              <a:pt x="1472" y="788"/>
                            </a:lnTo>
                            <a:lnTo>
                              <a:pt x="1493" y="696"/>
                            </a:lnTo>
                            <a:lnTo>
                              <a:pt x="1505" y="622"/>
                            </a:lnTo>
                            <a:lnTo>
                              <a:pt x="1514" y="547"/>
                            </a:lnTo>
                            <a:lnTo>
                              <a:pt x="1529" y="433"/>
                            </a:lnTo>
                            <a:lnTo>
                              <a:pt x="1532" y="357"/>
                            </a:lnTo>
                            <a:lnTo>
                              <a:pt x="1522" y="256"/>
                            </a:lnTo>
                            <a:lnTo>
                              <a:pt x="1512" y="189"/>
                            </a:lnTo>
                            <a:lnTo>
                              <a:pt x="1481" y="193"/>
                            </a:lnTo>
                            <a:lnTo>
                              <a:pt x="1434" y="207"/>
                            </a:lnTo>
                            <a:lnTo>
                              <a:pt x="1386" y="212"/>
                            </a:lnTo>
                            <a:lnTo>
                              <a:pt x="1293" y="211"/>
                            </a:lnTo>
                            <a:lnTo>
                              <a:pt x="1215" y="207"/>
                            </a:lnTo>
                            <a:lnTo>
                              <a:pt x="1106" y="212"/>
                            </a:lnTo>
                            <a:lnTo>
                              <a:pt x="1008" y="214"/>
                            </a:lnTo>
                            <a:lnTo>
                              <a:pt x="916" y="212"/>
                            </a:lnTo>
                            <a:lnTo>
                              <a:pt x="838" y="208"/>
                            </a:lnTo>
                            <a:lnTo>
                              <a:pt x="771" y="205"/>
                            </a:lnTo>
                            <a:lnTo>
                              <a:pt x="696" y="194"/>
                            </a:lnTo>
                            <a:lnTo>
                              <a:pt x="640" y="182"/>
                            </a:lnTo>
                            <a:lnTo>
                              <a:pt x="568" y="155"/>
                            </a:lnTo>
                            <a:lnTo>
                              <a:pt x="504" y="136"/>
                            </a:lnTo>
                            <a:lnTo>
                              <a:pt x="423" y="111"/>
                            </a:lnTo>
                            <a:lnTo>
                              <a:pt x="344" y="79"/>
                            </a:lnTo>
                            <a:lnTo>
                              <a:pt x="271" y="48"/>
                            </a:lnTo>
                            <a:lnTo>
                              <a:pt x="208" y="15"/>
                            </a:lnTo>
                            <a:lnTo>
                              <a:pt x="174" y="2"/>
                            </a:lnTo>
                            <a:lnTo>
                              <a:pt x="147" y="0"/>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157" name="Freeform 169">
                        <a:extLst>
                          <a:ext uri="{FF2B5EF4-FFF2-40B4-BE49-F238E27FC236}">
                            <a16:creationId xmlns:a16="http://schemas.microsoft.com/office/drawing/2014/main" id="{F6D3E423-66AA-4FF5-9F4D-F2E810D0D894}"/>
                          </a:ext>
                        </a:extLst>
                      </p:cNvPr>
                      <p:cNvSpPr>
                        <a:spLocks/>
                      </p:cNvSpPr>
                      <p:nvPr/>
                    </p:nvSpPr>
                    <p:spPr bwMode="auto">
                      <a:xfrm>
                        <a:off x="2512" y="612"/>
                        <a:ext cx="176" cy="314"/>
                      </a:xfrm>
                      <a:custGeom>
                        <a:avLst/>
                        <a:gdLst>
                          <a:gd name="T0" fmla="*/ 0 w 707"/>
                          <a:gd name="T1" fmla="*/ 0 h 1254"/>
                          <a:gd name="T2" fmla="*/ 0 w 707"/>
                          <a:gd name="T3" fmla="*/ 0 h 1254"/>
                          <a:gd name="T4" fmla="*/ 0 w 707"/>
                          <a:gd name="T5" fmla="*/ 0 h 1254"/>
                          <a:gd name="T6" fmla="*/ 0 w 707"/>
                          <a:gd name="T7" fmla="*/ 0 h 1254"/>
                          <a:gd name="T8" fmla="*/ 0 w 707"/>
                          <a:gd name="T9" fmla="*/ 0 h 1254"/>
                          <a:gd name="T10" fmla="*/ 0 w 707"/>
                          <a:gd name="T11" fmla="*/ 0 h 1254"/>
                          <a:gd name="T12" fmla="*/ 0 w 707"/>
                          <a:gd name="T13" fmla="*/ 0 h 1254"/>
                          <a:gd name="T14" fmla="*/ 0 w 707"/>
                          <a:gd name="T15" fmla="*/ 0 h 1254"/>
                          <a:gd name="T16" fmla="*/ 0 w 707"/>
                          <a:gd name="T17" fmla="*/ 0 h 1254"/>
                          <a:gd name="T18" fmla="*/ 0 w 707"/>
                          <a:gd name="T19" fmla="*/ 0 h 1254"/>
                          <a:gd name="T20" fmla="*/ 0 w 707"/>
                          <a:gd name="T21" fmla="*/ 0 h 1254"/>
                          <a:gd name="T22" fmla="*/ 0 w 707"/>
                          <a:gd name="T23" fmla="*/ 0 h 1254"/>
                          <a:gd name="T24" fmla="*/ 0 w 707"/>
                          <a:gd name="T25" fmla="*/ 0 h 1254"/>
                          <a:gd name="T26" fmla="*/ 0 w 707"/>
                          <a:gd name="T27" fmla="*/ 0 h 1254"/>
                          <a:gd name="T28" fmla="*/ 0 w 707"/>
                          <a:gd name="T29" fmla="*/ 0 h 1254"/>
                          <a:gd name="T30" fmla="*/ 0 w 707"/>
                          <a:gd name="T31" fmla="*/ 0 h 1254"/>
                          <a:gd name="T32" fmla="*/ 0 w 707"/>
                          <a:gd name="T33" fmla="*/ 0 h 1254"/>
                          <a:gd name="T34" fmla="*/ 0 w 707"/>
                          <a:gd name="T35" fmla="*/ 0 h 1254"/>
                          <a:gd name="T36" fmla="*/ 0 w 707"/>
                          <a:gd name="T37" fmla="*/ 0 h 1254"/>
                          <a:gd name="T38" fmla="*/ 0 w 707"/>
                          <a:gd name="T39" fmla="*/ 0 h 1254"/>
                          <a:gd name="T40" fmla="*/ 0 w 707"/>
                          <a:gd name="T41" fmla="*/ 0 h 1254"/>
                          <a:gd name="T42" fmla="*/ 0 w 707"/>
                          <a:gd name="T43" fmla="*/ 0 h 1254"/>
                          <a:gd name="T44" fmla="*/ 0 w 707"/>
                          <a:gd name="T45" fmla="*/ 0 h 1254"/>
                          <a:gd name="T46" fmla="*/ 0 w 707"/>
                          <a:gd name="T47" fmla="*/ 0 h 1254"/>
                          <a:gd name="T48" fmla="*/ 0 w 707"/>
                          <a:gd name="T49" fmla="*/ 0 h 1254"/>
                          <a:gd name="T50" fmla="*/ 0 w 707"/>
                          <a:gd name="T51" fmla="*/ 0 h 1254"/>
                          <a:gd name="T52" fmla="*/ 0 w 707"/>
                          <a:gd name="T53" fmla="*/ 0 h 1254"/>
                          <a:gd name="T54" fmla="*/ 0 w 707"/>
                          <a:gd name="T55" fmla="*/ 0 h 1254"/>
                          <a:gd name="T56" fmla="*/ 0 w 707"/>
                          <a:gd name="T57" fmla="*/ 0 h 1254"/>
                          <a:gd name="T58" fmla="*/ 0 w 707"/>
                          <a:gd name="T59" fmla="*/ 0 h 1254"/>
                          <a:gd name="T60" fmla="*/ 0 w 707"/>
                          <a:gd name="T61" fmla="*/ 0 h 1254"/>
                          <a:gd name="T62" fmla="*/ 0 w 707"/>
                          <a:gd name="T63" fmla="*/ 0 h 1254"/>
                          <a:gd name="T64" fmla="*/ 0 w 707"/>
                          <a:gd name="T65" fmla="*/ 0 h 1254"/>
                          <a:gd name="T66" fmla="*/ 0 w 707"/>
                          <a:gd name="T67" fmla="*/ 0 h 1254"/>
                          <a:gd name="T68" fmla="*/ 0 w 707"/>
                          <a:gd name="T69" fmla="*/ 0 h 1254"/>
                          <a:gd name="T70" fmla="*/ 0 w 707"/>
                          <a:gd name="T71" fmla="*/ 0 h 1254"/>
                          <a:gd name="T72" fmla="*/ 0 w 707"/>
                          <a:gd name="T73" fmla="*/ 0 h 1254"/>
                          <a:gd name="T74" fmla="*/ 0 w 707"/>
                          <a:gd name="T75" fmla="*/ 0 h 1254"/>
                          <a:gd name="T76" fmla="*/ 0 w 707"/>
                          <a:gd name="T77" fmla="*/ 0 h 1254"/>
                          <a:gd name="T78" fmla="*/ 0 w 707"/>
                          <a:gd name="T79" fmla="*/ 0 h 1254"/>
                          <a:gd name="T80" fmla="*/ 0 w 707"/>
                          <a:gd name="T81" fmla="*/ 0 h 125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07"/>
                          <a:gd name="T124" fmla="*/ 0 h 1254"/>
                          <a:gd name="T125" fmla="*/ 707 w 707"/>
                          <a:gd name="T126" fmla="*/ 1254 h 125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07" h="1254">
                            <a:moveTo>
                              <a:pt x="147" y="0"/>
                            </a:moveTo>
                            <a:lnTo>
                              <a:pt x="131" y="50"/>
                            </a:lnTo>
                            <a:lnTo>
                              <a:pt x="74" y="179"/>
                            </a:lnTo>
                            <a:lnTo>
                              <a:pt x="45" y="250"/>
                            </a:lnTo>
                            <a:lnTo>
                              <a:pt x="25" y="336"/>
                            </a:lnTo>
                            <a:lnTo>
                              <a:pt x="9" y="440"/>
                            </a:lnTo>
                            <a:lnTo>
                              <a:pt x="0" y="555"/>
                            </a:lnTo>
                            <a:lnTo>
                              <a:pt x="2" y="667"/>
                            </a:lnTo>
                            <a:lnTo>
                              <a:pt x="24" y="931"/>
                            </a:lnTo>
                            <a:lnTo>
                              <a:pt x="45" y="1085"/>
                            </a:lnTo>
                            <a:lnTo>
                              <a:pt x="56" y="1127"/>
                            </a:lnTo>
                            <a:lnTo>
                              <a:pt x="74" y="1164"/>
                            </a:lnTo>
                            <a:lnTo>
                              <a:pt x="96" y="1194"/>
                            </a:lnTo>
                            <a:lnTo>
                              <a:pt x="120" y="1215"/>
                            </a:lnTo>
                            <a:lnTo>
                              <a:pt x="146" y="1233"/>
                            </a:lnTo>
                            <a:lnTo>
                              <a:pt x="183" y="1245"/>
                            </a:lnTo>
                            <a:lnTo>
                              <a:pt x="227" y="1252"/>
                            </a:lnTo>
                            <a:lnTo>
                              <a:pt x="273" y="1254"/>
                            </a:lnTo>
                            <a:lnTo>
                              <a:pt x="331" y="1247"/>
                            </a:lnTo>
                            <a:lnTo>
                              <a:pt x="393" y="1233"/>
                            </a:lnTo>
                            <a:lnTo>
                              <a:pt x="520" y="1192"/>
                            </a:lnTo>
                            <a:lnTo>
                              <a:pt x="669" y="1143"/>
                            </a:lnTo>
                            <a:lnTo>
                              <a:pt x="683" y="1131"/>
                            </a:lnTo>
                            <a:lnTo>
                              <a:pt x="700" y="1109"/>
                            </a:lnTo>
                            <a:lnTo>
                              <a:pt x="704" y="1090"/>
                            </a:lnTo>
                            <a:lnTo>
                              <a:pt x="707" y="1062"/>
                            </a:lnTo>
                            <a:lnTo>
                              <a:pt x="694" y="1027"/>
                            </a:lnTo>
                            <a:lnTo>
                              <a:pt x="647" y="943"/>
                            </a:lnTo>
                            <a:lnTo>
                              <a:pt x="581" y="819"/>
                            </a:lnTo>
                            <a:lnTo>
                              <a:pt x="546" y="755"/>
                            </a:lnTo>
                            <a:lnTo>
                              <a:pt x="501" y="668"/>
                            </a:lnTo>
                            <a:lnTo>
                              <a:pt x="461" y="596"/>
                            </a:lnTo>
                            <a:lnTo>
                              <a:pt x="418" y="517"/>
                            </a:lnTo>
                            <a:lnTo>
                              <a:pt x="379" y="443"/>
                            </a:lnTo>
                            <a:lnTo>
                              <a:pt x="340" y="371"/>
                            </a:lnTo>
                            <a:lnTo>
                              <a:pt x="286" y="274"/>
                            </a:lnTo>
                            <a:lnTo>
                              <a:pt x="241" y="188"/>
                            </a:lnTo>
                            <a:lnTo>
                              <a:pt x="198" y="106"/>
                            </a:lnTo>
                            <a:lnTo>
                              <a:pt x="174" y="53"/>
                            </a:lnTo>
                            <a:lnTo>
                              <a:pt x="159" y="21"/>
                            </a:lnTo>
                            <a:lnTo>
                              <a:pt x="147" y="0"/>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
                <p:nvSpPr>
                  <p:cNvPr id="40153" name="Freeform 170">
                    <a:extLst>
                      <a:ext uri="{FF2B5EF4-FFF2-40B4-BE49-F238E27FC236}">
                        <a16:creationId xmlns:a16="http://schemas.microsoft.com/office/drawing/2014/main" id="{BCE7EC01-F674-4404-B164-F1F0B25A2FBF}"/>
                      </a:ext>
                    </a:extLst>
                  </p:cNvPr>
                  <p:cNvSpPr>
                    <a:spLocks/>
                  </p:cNvSpPr>
                  <p:nvPr/>
                </p:nvSpPr>
                <p:spPr bwMode="auto">
                  <a:xfrm>
                    <a:off x="2777" y="444"/>
                    <a:ext cx="72" cy="61"/>
                  </a:xfrm>
                  <a:custGeom>
                    <a:avLst/>
                    <a:gdLst>
                      <a:gd name="T0" fmla="*/ 0 w 285"/>
                      <a:gd name="T1" fmla="*/ 0 h 244"/>
                      <a:gd name="T2" fmla="*/ 0 w 285"/>
                      <a:gd name="T3" fmla="*/ 0 h 244"/>
                      <a:gd name="T4" fmla="*/ 0 w 285"/>
                      <a:gd name="T5" fmla="*/ 0 h 244"/>
                      <a:gd name="T6" fmla="*/ 0 w 285"/>
                      <a:gd name="T7" fmla="*/ 0 h 244"/>
                      <a:gd name="T8" fmla="*/ 0 w 285"/>
                      <a:gd name="T9" fmla="*/ 0 h 244"/>
                      <a:gd name="T10" fmla="*/ 0 w 285"/>
                      <a:gd name="T11" fmla="*/ 0 h 244"/>
                      <a:gd name="T12" fmla="*/ 0 w 285"/>
                      <a:gd name="T13" fmla="*/ 0 h 244"/>
                      <a:gd name="T14" fmla="*/ 0 w 285"/>
                      <a:gd name="T15" fmla="*/ 0 h 244"/>
                      <a:gd name="T16" fmla="*/ 0 w 285"/>
                      <a:gd name="T17" fmla="*/ 0 h 244"/>
                      <a:gd name="T18" fmla="*/ 0 w 285"/>
                      <a:gd name="T19" fmla="*/ 0 h 244"/>
                      <a:gd name="T20" fmla="*/ 0 w 285"/>
                      <a:gd name="T21" fmla="*/ 0 h 244"/>
                      <a:gd name="T22" fmla="*/ 0 w 285"/>
                      <a:gd name="T23" fmla="*/ 0 h 2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85"/>
                      <a:gd name="T37" fmla="*/ 0 h 244"/>
                      <a:gd name="T38" fmla="*/ 285 w 285"/>
                      <a:gd name="T39" fmla="*/ 244 h 2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85" h="244">
                        <a:moveTo>
                          <a:pt x="285" y="244"/>
                        </a:moveTo>
                        <a:lnTo>
                          <a:pt x="253" y="230"/>
                        </a:lnTo>
                        <a:lnTo>
                          <a:pt x="217" y="209"/>
                        </a:lnTo>
                        <a:lnTo>
                          <a:pt x="175" y="178"/>
                        </a:lnTo>
                        <a:lnTo>
                          <a:pt x="152" y="153"/>
                        </a:lnTo>
                        <a:lnTo>
                          <a:pt x="137" y="128"/>
                        </a:lnTo>
                        <a:lnTo>
                          <a:pt x="121" y="99"/>
                        </a:lnTo>
                        <a:lnTo>
                          <a:pt x="103" y="70"/>
                        </a:lnTo>
                        <a:lnTo>
                          <a:pt x="86" y="47"/>
                        </a:lnTo>
                        <a:lnTo>
                          <a:pt x="65" y="32"/>
                        </a:lnTo>
                        <a:lnTo>
                          <a:pt x="39" y="15"/>
                        </a:lnTo>
                        <a:lnTo>
                          <a:pt x="0" y="0"/>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40145" name="Group 171">
                  <a:extLst>
                    <a:ext uri="{FF2B5EF4-FFF2-40B4-BE49-F238E27FC236}">
                      <a16:creationId xmlns:a16="http://schemas.microsoft.com/office/drawing/2014/main" id="{0E27AB63-5E93-442D-A082-D24EBFFA6A5A}"/>
                    </a:ext>
                  </a:extLst>
                </p:cNvPr>
                <p:cNvGrpSpPr>
                  <a:grpSpLocks/>
                </p:cNvGrpSpPr>
                <p:nvPr/>
              </p:nvGrpSpPr>
              <p:grpSpPr bwMode="auto">
                <a:xfrm>
                  <a:off x="2969" y="300"/>
                  <a:ext cx="383" cy="624"/>
                  <a:chOff x="2969" y="300"/>
                  <a:chExt cx="383" cy="624"/>
                </a:xfrm>
              </p:grpSpPr>
              <p:grpSp>
                <p:nvGrpSpPr>
                  <p:cNvPr id="40146" name="Group 172">
                    <a:extLst>
                      <a:ext uri="{FF2B5EF4-FFF2-40B4-BE49-F238E27FC236}">
                        <a16:creationId xmlns:a16="http://schemas.microsoft.com/office/drawing/2014/main" id="{0A3307C3-9DE7-4358-9B9F-C92D1866C71D}"/>
                      </a:ext>
                    </a:extLst>
                  </p:cNvPr>
                  <p:cNvGrpSpPr>
                    <a:grpSpLocks/>
                  </p:cNvGrpSpPr>
                  <p:nvPr/>
                </p:nvGrpSpPr>
                <p:grpSpPr bwMode="auto">
                  <a:xfrm>
                    <a:off x="2969" y="300"/>
                    <a:ext cx="383" cy="624"/>
                    <a:chOff x="2969" y="300"/>
                    <a:chExt cx="383" cy="624"/>
                  </a:xfrm>
                </p:grpSpPr>
                <p:sp>
                  <p:nvSpPr>
                    <p:cNvPr id="40148" name="Freeform 173">
                      <a:extLst>
                        <a:ext uri="{FF2B5EF4-FFF2-40B4-BE49-F238E27FC236}">
                          <a16:creationId xmlns:a16="http://schemas.microsoft.com/office/drawing/2014/main" id="{20BE4BDF-588E-4A97-9EC7-939F1D957B98}"/>
                        </a:ext>
                      </a:extLst>
                    </p:cNvPr>
                    <p:cNvSpPr>
                      <a:spLocks/>
                    </p:cNvSpPr>
                    <p:nvPr/>
                  </p:nvSpPr>
                  <p:spPr bwMode="auto">
                    <a:xfrm>
                      <a:off x="2969" y="300"/>
                      <a:ext cx="383" cy="623"/>
                    </a:xfrm>
                    <a:custGeom>
                      <a:avLst/>
                      <a:gdLst>
                        <a:gd name="T0" fmla="*/ 0 w 1532"/>
                        <a:gd name="T1" fmla="*/ 0 h 2491"/>
                        <a:gd name="T2" fmla="*/ 0 w 1532"/>
                        <a:gd name="T3" fmla="*/ 0 h 2491"/>
                        <a:gd name="T4" fmla="*/ 0 w 1532"/>
                        <a:gd name="T5" fmla="*/ 0 h 2491"/>
                        <a:gd name="T6" fmla="*/ 0 w 1532"/>
                        <a:gd name="T7" fmla="*/ 0 h 2491"/>
                        <a:gd name="T8" fmla="*/ 0 w 1532"/>
                        <a:gd name="T9" fmla="*/ 0 h 2491"/>
                        <a:gd name="T10" fmla="*/ 0 w 1532"/>
                        <a:gd name="T11" fmla="*/ 0 h 2491"/>
                        <a:gd name="T12" fmla="*/ 0 w 1532"/>
                        <a:gd name="T13" fmla="*/ 0 h 2491"/>
                        <a:gd name="T14" fmla="*/ 0 w 1532"/>
                        <a:gd name="T15" fmla="*/ 0 h 2491"/>
                        <a:gd name="T16" fmla="*/ 0 w 1532"/>
                        <a:gd name="T17" fmla="*/ 0 h 2491"/>
                        <a:gd name="T18" fmla="*/ 0 w 1532"/>
                        <a:gd name="T19" fmla="*/ 0 h 2491"/>
                        <a:gd name="T20" fmla="*/ 0 w 1532"/>
                        <a:gd name="T21" fmla="*/ 0 h 2491"/>
                        <a:gd name="T22" fmla="*/ 0 w 1532"/>
                        <a:gd name="T23" fmla="*/ 0 h 2491"/>
                        <a:gd name="T24" fmla="*/ 0 w 1532"/>
                        <a:gd name="T25" fmla="*/ 0 h 2491"/>
                        <a:gd name="T26" fmla="*/ 0 w 1532"/>
                        <a:gd name="T27" fmla="*/ 0 h 2491"/>
                        <a:gd name="T28" fmla="*/ 0 w 1532"/>
                        <a:gd name="T29" fmla="*/ 0 h 2491"/>
                        <a:gd name="T30" fmla="*/ 0 w 1532"/>
                        <a:gd name="T31" fmla="*/ 0 h 2491"/>
                        <a:gd name="T32" fmla="*/ 0 w 1532"/>
                        <a:gd name="T33" fmla="*/ 0 h 2491"/>
                        <a:gd name="T34" fmla="*/ 0 w 1532"/>
                        <a:gd name="T35" fmla="*/ 0 h 2491"/>
                        <a:gd name="T36" fmla="*/ 0 w 1532"/>
                        <a:gd name="T37" fmla="*/ 0 h 2491"/>
                        <a:gd name="T38" fmla="*/ 0 w 1532"/>
                        <a:gd name="T39" fmla="*/ 0 h 2491"/>
                        <a:gd name="T40" fmla="*/ 0 w 1532"/>
                        <a:gd name="T41" fmla="*/ 0 h 2491"/>
                        <a:gd name="T42" fmla="*/ 0 w 1532"/>
                        <a:gd name="T43" fmla="*/ 0 h 2491"/>
                        <a:gd name="T44" fmla="*/ 0 w 1532"/>
                        <a:gd name="T45" fmla="*/ 0 h 2491"/>
                        <a:gd name="T46" fmla="*/ 0 w 1532"/>
                        <a:gd name="T47" fmla="*/ 0 h 2491"/>
                        <a:gd name="T48" fmla="*/ 0 w 1532"/>
                        <a:gd name="T49" fmla="*/ 0 h 2491"/>
                        <a:gd name="T50" fmla="*/ 0 w 1532"/>
                        <a:gd name="T51" fmla="*/ 0 h 2491"/>
                        <a:gd name="T52" fmla="*/ 0 w 1532"/>
                        <a:gd name="T53" fmla="*/ 0 h 2491"/>
                        <a:gd name="T54" fmla="*/ 0 w 1532"/>
                        <a:gd name="T55" fmla="*/ 0 h 2491"/>
                        <a:gd name="T56" fmla="*/ 0 w 1532"/>
                        <a:gd name="T57" fmla="*/ 0 h 2491"/>
                        <a:gd name="T58" fmla="*/ 0 w 1532"/>
                        <a:gd name="T59" fmla="*/ 0 h 2491"/>
                        <a:gd name="T60" fmla="*/ 0 w 1532"/>
                        <a:gd name="T61" fmla="*/ 0 h 2491"/>
                        <a:gd name="T62" fmla="*/ 0 w 1532"/>
                        <a:gd name="T63" fmla="*/ 0 h 2491"/>
                        <a:gd name="T64" fmla="*/ 0 w 1532"/>
                        <a:gd name="T65" fmla="*/ 0 h 2491"/>
                        <a:gd name="T66" fmla="*/ 0 w 1532"/>
                        <a:gd name="T67" fmla="*/ 0 h 2491"/>
                        <a:gd name="T68" fmla="*/ 0 w 1532"/>
                        <a:gd name="T69" fmla="*/ 0 h 2491"/>
                        <a:gd name="T70" fmla="*/ 0 w 1532"/>
                        <a:gd name="T71" fmla="*/ 0 h 2491"/>
                        <a:gd name="T72" fmla="*/ 0 w 1532"/>
                        <a:gd name="T73" fmla="*/ 0 h 2491"/>
                        <a:gd name="T74" fmla="*/ 0 w 1532"/>
                        <a:gd name="T75" fmla="*/ 0 h 249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532"/>
                        <a:gd name="T115" fmla="*/ 0 h 2491"/>
                        <a:gd name="T116" fmla="*/ 1532 w 1532"/>
                        <a:gd name="T117" fmla="*/ 2491 h 249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532" h="2491">
                          <a:moveTo>
                            <a:pt x="254" y="127"/>
                          </a:moveTo>
                          <a:lnTo>
                            <a:pt x="285" y="85"/>
                          </a:lnTo>
                          <a:lnTo>
                            <a:pt x="335" y="48"/>
                          </a:lnTo>
                          <a:lnTo>
                            <a:pt x="390" y="25"/>
                          </a:lnTo>
                          <a:lnTo>
                            <a:pt x="442" y="9"/>
                          </a:lnTo>
                          <a:lnTo>
                            <a:pt x="515" y="0"/>
                          </a:lnTo>
                          <a:lnTo>
                            <a:pt x="573" y="7"/>
                          </a:lnTo>
                          <a:lnTo>
                            <a:pt x="635" y="21"/>
                          </a:lnTo>
                          <a:lnTo>
                            <a:pt x="700" y="45"/>
                          </a:lnTo>
                          <a:lnTo>
                            <a:pt x="747" y="74"/>
                          </a:lnTo>
                          <a:lnTo>
                            <a:pt x="799" y="121"/>
                          </a:lnTo>
                          <a:lnTo>
                            <a:pt x="891" y="219"/>
                          </a:lnTo>
                          <a:lnTo>
                            <a:pt x="969" y="312"/>
                          </a:lnTo>
                          <a:lnTo>
                            <a:pt x="1045" y="419"/>
                          </a:lnTo>
                          <a:lnTo>
                            <a:pt x="1119" y="540"/>
                          </a:lnTo>
                          <a:lnTo>
                            <a:pt x="1176" y="652"/>
                          </a:lnTo>
                          <a:lnTo>
                            <a:pt x="1225" y="758"/>
                          </a:lnTo>
                          <a:lnTo>
                            <a:pt x="1259" y="852"/>
                          </a:lnTo>
                          <a:lnTo>
                            <a:pt x="1285" y="946"/>
                          </a:lnTo>
                          <a:lnTo>
                            <a:pt x="1316" y="1043"/>
                          </a:lnTo>
                          <a:lnTo>
                            <a:pt x="1348" y="1132"/>
                          </a:lnTo>
                          <a:lnTo>
                            <a:pt x="1402" y="1285"/>
                          </a:lnTo>
                          <a:lnTo>
                            <a:pt x="1459" y="1414"/>
                          </a:lnTo>
                          <a:lnTo>
                            <a:pt x="1487" y="1485"/>
                          </a:lnTo>
                          <a:lnTo>
                            <a:pt x="1507" y="1572"/>
                          </a:lnTo>
                          <a:lnTo>
                            <a:pt x="1523" y="1676"/>
                          </a:lnTo>
                          <a:lnTo>
                            <a:pt x="1532" y="1792"/>
                          </a:lnTo>
                          <a:lnTo>
                            <a:pt x="1530" y="1902"/>
                          </a:lnTo>
                          <a:lnTo>
                            <a:pt x="1509" y="2166"/>
                          </a:lnTo>
                          <a:lnTo>
                            <a:pt x="1487" y="2322"/>
                          </a:lnTo>
                          <a:lnTo>
                            <a:pt x="1476" y="2363"/>
                          </a:lnTo>
                          <a:lnTo>
                            <a:pt x="1459" y="2400"/>
                          </a:lnTo>
                          <a:lnTo>
                            <a:pt x="1436" y="2430"/>
                          </a:lnTo>
                          <a:lnTo>
                            <a:pt x="1412" y="2451"/>
                          </a:lnTo>
                          <a:lnTo>
                            <a:pt x="1386" y="2469"/>
                          </a:lnTo>
                          <a:lnTo>
                            <a:pt x="1348" y="2481"/>
                          </a:lnTo>
                          <a:lnTo>
                            <a:pt x="1304" y="2488"/>
                          </a:lnTo>
                          <a:lnTo>
                            <a:pt x="1258" y="2491"/>
                          </a:lnTo>
                          <a:lnTo>
                            <a:pt x="1200" y="2483"/>
                          </a:lnTo>
                          <a:lnTo>
                            <a:pt x="1139" y="2469"/>
                          </a:lnTo>
                          <a:lnTo>
                            <a:pt x="1012" y="2429"/>
                          </a:lnTo>
                          <a:lnTo>
                            <a:pt x="862" y="2379"/>
                          </a:lnTo>
                          <a:lnTo>
                            <a:pt x="791" y="2393"/>
                          </a:lnTo>
                          <a:lnTo>
                            <a:pt x="746" y="2399"/>
                          </a:lnTo>
                          <a:lnTo>
                            <a:pt x="692" y="2393"/>
                          </a:lnTo>
                          <a:lnTo>
                            <a:pt x="586" y="2372"/>
                          </a:lnTo>
                          <a:lnTo>
                            <a:pt x="451" y="2337"/>
                          </a:lnTo>
                          <a:lnTo>
                            <a:pt x="330" y="2300"/>
                          </a:lnTo>
                          <a:lnTo>
                            <a:pt x="252" y="2273"/>
                          </a:lnTo>
                          <a:lnTo>
                            <a:pt x="207" y="2253"/>
                          </a:lnTo>
                          <a:lnTo>
                            <a:pt x="164" y="2226"/>
                          </a:lnTo>
                          <a:lnTo>
                            <a:pt x="129" y="2185"/>
                          </a:lnTo>
                          <a:lnTo>
                            <a:pt x="103" y="2138"/>
                          </a:lnTo>
                          <a:lnTo>
                            <a:pt x="81" y="2082"/>
                          </a:lnTo>
                          <a:lnTo>
                            <a:pt x="61" y="2023"/>
                          </a:lnTo>
                          <a:lnTo>
                            <a:pt x="39" y="1931"/>
                          </a:lnTo>
                          <a:lnTo>
                            <a:pt x="27" y="1858"/>
                          </a:lnTo>
                          <a:lnTo>
                            <a:pt x="18" y="1783"/>
                          </a:lnTo>
                          <a:lnTo>
                            <a:pt x="4" y="1669"/>
                          </a:lnTo>
                          <a:lnTo>
                            <a:pt x="0" y="1593"/>
                          </a:lnTo>
                          <a:lnTo>
                            <a:pt x="11" y="1491"/>
                          </a:lnTo>
                          <a:lnTo>
                            <a:pt x="39" y="1343"/>
                          </a:lnTo>
                          <a:lnTo>
                            <a:pt x="68" y="1150"/>
                          </a:lnTo>
                          <a:lnTo>
                            <a:pt x="99" y="1010"/>
                          </a:lnTo>
                          <a:lnTo>
                            <a:pt x="121" y="952"/>
                          </a:lnTo>
                          <a:lnTo>
                            <a:pt x="147" y="899"/>
                          </a:lnTo>
                          <a:lnTo>
                            <a:pt x="169" y="845"/>
                          </a:lnTo>
                          <a:lnTo>
                            <a:pt x="183" y="802"/>
                          </a:lnTo>
                          <a:lnTo>
                            <a:pt x="195" y="723"/>
                          </a:lnTo>
                          <a:lnTo>
                            <a:pt x="173" y="612"/>
                          </a:lnTo>
                          <a:lnTo>
                            <a:pt x="170" y="543"/>
                          </a:lnTo>
                          <a:lnTo>
                            <a:pt x="176" y="474"/>
                          </a:lnTo>
                          <a:lnTo>
                            <a:pt x="186" y="386"/>
                          </a:lnTo>
                          <a:lnTo>
                            <a:pt x="207" y="269"/>
                          </a:lnTo>
                          <a:lnTo>
                            <a:pt x="228" y="185"/>
                          </a:lnTo>
                          <a:lnTo>
                            <a:pt x="254" y="127"/>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40149" name="Group 174">
                      <a:extLst>
                        <a:ext uri="{FF2B5EF4-FFF2-40B4-BE49-F238E27FC236}">
                          <a16:creationId xmlns:a16="http://schemas.microsoft.com/office/drawing/2014/main" id="{0D0DFAEC-13C8-4A80-BDA4-87BCBC45C9E6}"/>
                        </a:ext>
                      </a:extLst>
                    </p:cNvPr>
                    <p:cNvGrpSpPr>
                      <a:grpSpLocks/>
                    </p:cNvGrpSpPr>
                    <p:nvPr/>
                  </p:nvGrpSpPr>
                  <p:grpSpPr bwMode="auto">
                    <a:xfrm>
                      <a:off x="2969" y="610"/>
                      <a:ext cx="383" cy="314"/>
                      <a:chOff x="2969" y="610"/>
                      <a:chExt cx="383" cy="314"/>
                    </a:xfrm>
                  </p:grpSpPr>
                  <p:sp>
                    <p:nvSpPr>
                      <p:cNvPr id="40150" name="Freeform 175">
                        <a:extLst>
                          <a:ext uri="{FF2B5EF4-FFF2-40B4-BE49-F238E27FC236}">
                            <a16:creationId xmlns:a16="http://schemas.microsoft.com/office/drawing/2014/main" id="{7EE4861F-3AC5-459F-94CB-20662B5C9BB9}"/>
                          </a:ext>
                        </a:extLst>
                      </p:cNvPr>
                      <p:cNvSpPr>
                        <a:spLocks/>
                      </p:cNvSpPr>
                      <p:nvPr/>
                    </p:nvSpPr>
                    <p:spPr bwMode="auto">
                      <a:xfrm>
                        <a:off x="2969" y="610"/>
                        <a:ext cx="383" cy="314"/>
                      </a:xfrm>
                      <a:custGeom>
                        <a:avLst/>
                        <a:gdLst>
                          <a:gd name="T0" fmla="*/ 0 w 1532"/>
                          <a:gd name="T1" fmla="*/ 0 h 1254"/>
                          <a:gd name="T2" fmla="*/ 0 w 1532"/>
                          <a:gd name="T3" fmla="*/ 0 h 1254"/>
                          <a:gd name="T4" fmla="*/ 0 w 1532"/>
                          <a:gd name="T5" fmla="*/ 0 h 1254"/>
                          <a:gd name="T6" fmla="*/ 0 w 1532"/>
                          <a:gd name="T7" fmla="*/ 0 h 1254"/>
                          <a:gd name="T8" fmla="*/ 0 w 1532"/>
                          <a:gd name="T9" fmla="*/ 0 h 1254"/>
                          <a:gd name="T10" fmla="*/ 0 w 1532"/>
                          <a:gd name="T11" fmla="*/ 0 h 1254"/>
                          <a:gd name="T12" fmla="*/ 0 w 1532"/>
                          <a:gd name="T13" fmla="*/ 0 h 1254"/>
                          <a:gd name="T14" fmla="*/ 0 w 1532"/>
                          <a:gd name="T15" fmla="*/ 0 h 1254"/>
                          <a:gd name="T16" fmla="*/ 0 w 1532"/>
                          <a:gd name="T17" fmla="*/ 0 h 1254"/>
                          <a:gd name="T18" fmla="*/ 0 w 1532"/>
                          <a:gd name="T19" fmla="*/ 0 h 1254"/>
                          <a:gd name="T20" fmla="*/ 0 w 1532"/>
                          <a:gd name="T21" fmla="*/ 0 h 1254"/>
                          <a:gd name="T22" fmla="*/ 0 w 1532"/>
                          <a:gd name="T23" fmla="*/ 0 h 1254"/>
                          <a:gd name="T24" fmla="*/ 0 w 1532"/>
                          <a:gd name="T25" fmla="*/ 0 h 1254"/>
                          <a:gd name="T26" fmla="*/ 0 w 1532"/>
                          <a:gd name="T27" fmla="*/ 0 h 1254"/>
                          <a:gd name="T28" fmla="*/ 0 w 1532"/>
                          <a:gd name="T29" fmla="*/ 0 h 1254"/>
                          <a:gd name="T30" fmla="*/ 0 w 1532"/>
                          <a:gd name="T31" fmla="*/ 0 h 1254"/>
                          <a:gd name="T32" fmla="*/ 0 w 1532"/>
                          <a:gd name="T33" fmla="*/ 0 h 1254"/>
                          <a:gd name="T34" fmla="*/ 0 w 1532"/>
                          <a:gd name="T35" fmla="*/ 0 h 1254"/>
                          <a:gd name="T36" fmla="*/ 0 w 1532"/>
                          <a:gd name="T37" fmla="*/ 0 h 1254"/>
                          <a:gd name="T38" fmla="*/ 0 w 1532"/>
                          <a:gd name="T39" fmla="*/ 0 h 1254"/>
                          <a:gd name="T40" fmla="*/ 0 w 1532"/>
                          <a:gd name="T41" fmla="*/ 0 h 1254"/>
                          <a:gd name="T42" fmla="*/ 0 w 1532"/>
                          <a:gd name="T43" fmla="*/ 0 h 1254"/>
                          <a:gd name="T44" fmla="*/ 0 w 1532"/>
                          <a:gd name="T45" fmla="*/ 0 h 1254"/>
                          <a:gd name="T46" fmla="*/ 0 w 1532"/>
                          <a:gd name="T47" fmla="*/ 0 h 1254"/>
                          <a:gd name="T48" fmla="*/ 0 w 1532"/>
                          <a:gd name="T49" fmla="*/ 0 h 1254"/>
                          <a:gd name="T50" fmla="*/ 0 w 1532"/>
                          <a:gd name="T51" fmla="*/ 0 h 1254"/>
                          <a:gd name="T52" fmla="*/ 0 w 1532"/>
                          <a:gd name="T53" fmla="*/ 0 h 1254"/>
                          <a:gd name="T54" fmla="*/ 0 w 1532"/>
                          <a:gd name="T55" fmla="*/ 0 h 1254"/>
                          <a:gd name="T56" fmla="*/ 0 w 1532"/>
                          <a:gd name="T57" fmla="*/ 0 h 1254"/>
                          <a:gd name="T58" fmla="*/ 0 w 1532"/>
                          <a:gd name="T59" fmla="*/ 0 h 1254"/>
                          <a:gd name="T60" fmla="*/ 0 w 1532"/>
                          <a:gd name="T61" fmla="*/ 0 h 1254"/>
                          <a:gd name="T62" fmla="*/ 0 w 1532"/>
                          <a:gd name="T63" fmla="*/ 0 h 1254"/>
                          <a:gd name="T64" fmla="*/ 0 w 1532"/>
                          <a:gd name="T65" fmla="*/ 0 h 1254"/>
                          <a:gd name="T66" fmla="*/ 0 w 1532"/>
                          <a:gd name="T67" fmla="*/ 0 h 1254"/>
                          <a:gd name="T68" fmla="*/ 0 w 1532"/>
                          <a:gd name="T69" fmla="*/ 0 h 1254"/>
                          <a:gd name="T70" fmla="*/ 0 w 1532"/>
                          <a:gd name="T71" fmla="*/ 0 h 1254"/>
                          <a:gd name="T72" fmla="*/ 0 w 1532"/>
                          <a:gd name="T73" fmla="*/ 0 h 1254"/>
                          <a:gd name="T74" fmla="*/ 0 w 1532"/>
                          <a:gd name="T75" fmla="*/ 0 h 1254"/>
                          <a:gd name="T76" fmla="*/ 0 w 1532"/>
                          <a:gd name="T77" fmla="*/ 0 h 1254"/>
                          <a:gd name="T78" fmla="*/ 0 w 1532"/>
                          <a:gd name="T79" fmla="*/ 0 h 1254"/>
                          <a:gd name="T80" fmla="*/ 0 w 1532"/>
                          <a:gd name="T81" fmla="*/ 0 h 1254"/>
                          <a:gd name="T82" fmla="*/ 0 w 1532"/>
                          <a:gd name="T83" fmla="*/ 0 h 1254"/>
                          <a:gd name="T84" fmla="*/ 0 w 1532"/>
                          <a:gd name="T85" fmla="*/ 0 h 1254"/>
                          <a:gd name="T86" fmla="*/ 0 w 1532"/>
                          <a:gd name="T87" fmla="*/ 0 h 1254"/>
                          <a:gd name="T88" fmla="*/ 0 w 1532"/>
                          <a:gd name="T89" fmla="*/ 0 h 1254"/>
                          <a:gd name="T90" fmla="*/ 0 w 1532"/>
                          <a:gd name="T91" fmla="*/ 0 h 1254"/>
                          <a:gd name="T92" fmla="*/ 0 w 1532"/>
                          <a:gd name="T93" fmla="*/ 0 h 1254"/>
                          <a:gd name="T94" fmla="*/ 0 w 1532"/>
                          <a:gd name="T95" fmla="*/ 0 h 1254"/>
                          <a:gd name="T96" fmla="*/ 0 w 1532"/>
                          <a:gd name="T97" fmla="*/ 0 h 1254"/>
                          <a:gd name="T98" fmla="*/ 0 w 1532"/>
                          <a:gd name="T99" fmla="*/ 0 h 1254"/>
                          <a:gd name="T100" fmla="*/ 0 w 1532"/>
                          <a:gd name="T101" fmla="*/ 0 h 1254"/>
                          <a:gd name="T102" fmla="*/ 0 w 1532"/>
                          <a:gd name="T103" fmla="*/ 0 h 1254"/>
                          <a:gd name="T104" fmla="*/ 0 w 1532"/>
                          <a:gd name="T105" fmla="*/ 0 h 1254"/>
                          <a:gd name="T106" fmla="*/ 0 w 1532"/>
                          <a:gd name="T107" fmla="*/ 0 h 1254"/>
                          <a:gd name="T108" fmla="*/ 0 w 1532"/>
                          <a:gd name="T109" fmla="*/ 0 h 1254"/>
                          <a:gd name="T110" fmla="*/ 0 w 1532"/>
                          <a:gd name="T111" fmla="*/ 0 h 1254"/>
                          <a:gd name="T112" fmla="*/ 0 w 1532"/>
                          <a:gd name="T113" fmla="*/ 0 h 1254"/>
                          <a:gd name="T114" fmla="*/ 0 w 1532"/>
                          <a:gd name="T115" fmla="*/ 0 h 1254"/>
                          <a:gd name="T116" fmla="*/ 0 w 1532"/>
                          <a:gd name="T117" fmla="*/ 0 h 1254"/>
                          <a:gd name="T118" fmla="*/ 0 w 1532"/>
                          <a:gd name="T119" fmla="*/ 0 h 1254"/>
                          <a:gd name="T120" fmla="*/ 0 w 1532"/>
                          <a:gd name="T121" fmla="*/ 0 h 1254"/>
                          <a:gd name="T122" fmla="*/ 0 w 1532"/>
                          <a:gd name="T123" fmla="*/ 0 h 125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532"/>
                          <a:gd name="T187" fmla="*/ 0 h 1254"/>
                          <a:gd name="T188" fmla="*/ 1532 w 1532"/>
                          <a:gd name="T189" fmla="*/ 1254 h 125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532" h="1254">
                            <a:moveTo>
                              <a:pt x="1385" y="0"/>
                            </a:moveTo>
                            <a:lnTo>
                              <a:pt x="1402" y="50"/>
                            </a:lnTo>
                            <a:lnTo>
                              <a:pt x="1459" y="179"/>
                            </a:lnTo>
                            <a:lnTo>
                              <a:pt x="1487" y="250"/>
                            </a:lnTo>
                            <a:lnTo>
                              <a:pt x="1508" y="335"/>
                            </a:lnTo>
                            <a:lnTo>
                              <a:pt x="1523" y="440"/>
                            </a:lnTo>
                            <a:lnTo>
                              <a:pt x="1532" y="555"/>
                            </a:lnTo>
                            <a:lnTo>
                              <a:pt x="1530" y="667"/>
                            </a:lnTo>
                            <a:lnTo>
                              <a:pt x="1509" y="931"/>
                            </a:lnTo>
                            <a:lnTo>
                              <a:pt x="1487" y="1085"/>
                            </a:lnTo>
                            <a:lnTo>
                              <a:pt x="1477" y="1127"/>
                            </a:lnTo>
                            <a:lnTo>
                              <a:pt x="1459" y="1164"/>
                            </a:lnTo>
                            <a:lnTo>
                              <a:pt x="1436" y="1193"/>
                            </a:lnTo>
                            <a:lnTo>
                              <a:pt x="1413" y="1215"/>
                            </a:lnTo>
                            <a:lnTo>
                              <a:pt x="1386" y="1233"/>
                            </a:lnTo>
                            <a:lnTo>
                              <a:pt x="1348" y="1245"/>
                            </a:lnTo>
                            <a:lnTo>
                              <a:pt x="1304" y="1252"/>
                            </a:lnTo>
                            <a:lnTo>
                              <a:pt x="1258" y="1254"/>
                            </a:lnTo>
                            <a:lnTo>
                              <a:pt x="1200" y="1247"/>
                            </a:lnTo>
                            <a:lnTo>
                              <a:pt x="1139" y="1233"/>
                            </a:lnTo>
                            <a:lnTo>
                              <a:pt x="1012" y="1192"/>
                            </a:lnTo>
                            <a:lnTo>
                              <a:pt x="863" y="1142"/>
                            </a:lnTo>
                            <a:lnTo>
                              <a:pt x="791" y="1157"/>
                            </a:lnTo>
                            <a:lnTo>
                              <a:pt x="746" y="1163"/>
                            </a:lnTo>
                            <a:lnTo>
                              <a:pt x="693" y="1157"/>
                            </a:lnTo>
                            <a:lnTo>
                              <a:pt x="586" y="1135"/>
                            </a:lnTo>
                            <a:lnTo>
                              <a:pt x="452" y="1101"/>
                            </a:lnTo>
                            <a:lnTo>
                              <a:pt x="330" y="1064"/>
                            </a:lnTo>
                            <a:lnTo>
                              <a:pt x="252" y="1037"/>
                            </a:lnTo>
                            <a:lnTo>
                              <a:pt x="207" y="1016"/>
                            </a:lnTo>
                            <a:lnTo>
                              <a:pt x="164" y="989"/>
                            </a:lnTo>
                            <a:lnTo>
                              <a:pt x="130" y="949"/>
                            </a:lnTo>
                            <a:lnTo>
                              <a:pt x="103" y="902"/>
                            </a:lnTo>
                            <a:lnTo>
                              <a:pt x="81" y="846"/>
                            </a:lnTo>
                            <a:lnTo>
                              <a:pt x="61" y="788"/>
                            </a:lnTo>
                            <a:lnTo>
                              <a:pt x="39" y="696"/>
                            </a:lnTo>
                            <a:lnTo>
                              <a:pt x="27" y="622"/>
                            </a:lnTo>
                            <a:lnTo>
                              <a:pt x="18" y="547"/>
                            </a:lnTo>
                            <a:lnTo>
                              <a:pt x="4" y="433"/>
                            </a:lnTo>
                            <a:lnTo>
                              <a:pt x="0" y="357"/>
                            </a:lnTo>
                            <a:lnTo>
                              <a:pt x="11" y="256"/>
                            </a:lnTo>
                            <a:lnTo>
                              <a:pt x="20" y="189"/>
                            </a:lnTo>
                            <a:lnTo>
                              <a:pt x="51" y="193"/>
                            </a:lnTo>
                            <a:lnTo>
                              <a:pt x="99" y="207"/>
                            </a:lnTo>
                            <a:lnTo>
                              <a:pt x="146" y="212"/>
                            </a:lnTo>
                            <a:lnTo>
                              <a:pt x="239" y="211"/>
                            </a:lnTo>
                            <a:lnTo>
                              <a:pt x="317" y="207"/>
                            </a:lnTo>
                            <a:lnTo>
                              <a:pt x="427" y="212"/>
                            </a:lnTo>
                            <a:lnTo>
                              <a:pt x="524" y="215"/>
                            </a:lnTo>
                            <a:lnTo>
                              <a:pt x="617" y="212"/>
                            </a:lnTo>
                            <a:lnTo>
                              <a:pt x="694" y="208"/>
                            </a:lnTo>
                            <a:lnTo>
                              <a:pt x="762" y="205"/>
                            </a:lnTo>
                            <a:lnTo>
                              <a:pt x="836" y="194"/>
                            </a:lnTo>
                            <a:lnTo>
                              <a:pt x="892" y="182"/>
                            </a:lnTo>
                            <a:lnTo>
                              <a:pt x="965" y="155"/>
                            </a:lnTo>
                            <a:lnTo>
                              <a:pt x="1029" y="136"/>
                            </a:lnTo>
                            <a:lnTo>
                              <a:pt x="1110" y="111"/>
                            </a:lnTo>
                            <a:lnTo>
                              <a:pt x="1188" y="79"/>
                            </a:lnTo>
                            <a:lnTo>
                              <a:pt x="1262" y="48"/>
                            </a:lnTo>
                            <a:lnTo>
                              <a:pt x="1325" y="15"/>
                            </a:lnTo>
                            <a:lnTo>
                              <a:pt x="1358" y="1"/>
                            </a:lnTo>
                            <a:lnTo>
                              <a:pt x="1385" y="0"/>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151" name="Freeform 176">
                        <a:extLst>
                          <a:ext uri="{FF2B5EF4-FFF2-40B4-BE49-F238E27FC236}">
                            <a16:creationId xmlns:a16="http://schemas.microsoft.com/office/drawing/2014/main" id="{F2D6E69D-7049-477D-91AA-CB27C9CEF5A2}"/>
                          </a:ext>
                        </a:extLst>
                      </p:cNvPr>
                      <p:cNvSpPr>
                        <a:spLocks/>
                      </p:cNvSpPr>
                      <p:nvPr/>
                    </p:nvSpPr>
                    <p:spPr bwMode="auto">
                      <a:xfrm>
                        <a:off x="3175" y="610"/>
                        <a:ext cx="177" cy="314"/>
                      </a:xfrm>
                      <a:custGeom>
                        <a:avLst/>
                        <a:gdLst>
                          <a:gd name="T0" fmla="*/ 0 w 706"/>
                          <a:gd name="T1" fmla="*/ 0 h 1254"/>
                          <a:gd name="T2" fmla="*/ 0 w 706"/>
                          <a:gd name="T3" fmla="*/ 0 h 1254"/>
                          <a:gd name="T4" fmla="*/ 0 w 706"/>
                          <a:gd name="T5" fmla="*/ 0 h 1254"/>
                          <a:gd name="T6" fmla="*/ 0 w 706"/>
                          <a:gd name="T7" fmla="*/ 0 h 1254"/>
                          <a:gd name="T8" fmla="*/ 0 w 706"/>
                          <a:gd name="T9" fmla="*/ 0 h 1254"/>
                          <a:gd name="T10" fmla="*/ 0 w 706"/>
                          <a:gd name="T11" fmla="*/ 0 h 1254"/>
                          <a:gd name="T12" fmla="*/ 0 w 706"/>
                          <a:gd name="T13" fmla="*/ 0 h 1254"/>
                          <a:gd name="T14" fmla="*/ 0 w 706"/>
                          <a:gd name="T15" fmla="*/ 0 h 1254"/>
                          <a:gd name="T16" fmla="*/ 0 w 706"/>
                          <a:gd name="T17" fmla="*/ 0 h 1254"/>
                          <a:gd name="T18" fmla="*/ 0 w 706"/>
                          <a:gd name="T19" fmla="*/ 0 h 1254"/>
                          <a:gd name="T20" fmla="*/ 0 w 706"/>
                          <a:gd name="T21" fmla="*/ 0 h 1254"/>
                          <a:gd name="T22" fmla="*/ 0 w 706"/>
                          <a:gd name="T23" fmla="*/ 0 h 1254"/>
                          <a:gd name="T24" fmla="*/ 0 w 706"/>
                          <a:gd name="T25" fmla="*/ 0 h 1254"/>
                          <a:gd name="T26" fmla="*/ 0 w 706"/>
                          <a:gd name="T27" fmla="*/ 0 h 1254"/>
                          <a:gd name="T28" fmla="*/ 0 w 706"/>
                          <a:gd name="T29" fmla="*/ 0 h 1254"/>
                          <a:gd name="T30" fmla="*/ 0 w 706"/>
                          <a:gd name="T31" fmla="*/ 0 h 1254"/>
                          <a:gd name="T32" fmla="*/ 0 w 706"/>
                          <a:gd name="T33" fmla="*/ 0 h 1254"/>
                          <a:gd name="T34" fmla="*/ 0 w 706"/>
                          <a:gd name="T35" fmla="*/ 0 h 1254"/>
                          <a:gd name="T36" fmla="*/ 0 w 706"/>
                          <a:gd name="T37" fmla="*/ 0 h 1254"/>
                          <a:gd name="T38" fmla="*/ 0 w 706"/>
                          <a:gd name="T39" fmla="*/ 0 h 1254"/>
                          <a:gd name="T40" fmla="*/ 0 w 706"/>
                          <a:gd name="T41" fmla="*/ 0 h 1254"/>
                          <a:gd name="T42" fmla="*/ 0 w 706"/>
                          <a:gd name="T43" fmla="*/ 0 h 1254"/>
                          <a:gd name="T44" fmla="*/ 0 w 706"/>
                          <a:gd name="T45" fmla="*/ 0 h 1254"/>
                          <a:gd name="T46" fmla="*/ 0 w 706"/>
                          <a:gd name="T47" fmla="*/ 0 h 1254"/>
                          <a:gd name="T48" fmla="*/ 0 w 706"/>
                          <a:gd name="T49" fmla="*/ 0 h 1254"/>
                          <a:gd name="T50" fmla="*/ 0 w 706"/>
                          <a:gd name="T51" fmla="*/ 0 h 1254"/>
                          <a:gd name="T52" fmla="*/ 0 w 706"/>
                          <a:gd name="T53" fmla="*/ 0 h 1254"/>
                          <a:gd name="T54" fmla="*/ 0 w 706"/>
                          <a:gd name="T55" fmla="*/ 0 h 1254"/>
                          <a:gd name="T56" fmla="*/ 0 w 706"/>
                          <a:gd name="T57" fmla="*/ 0 h 1254"/>
                          <a:gd name="T58" fmla="*/ 0 w 706"/>
                          <a:gd name="T59" fmla="*/ 0 h 1254"/>
                          <a:gd name="T60" fmla="*/ 0 w 706"/>
                          <a:gd name="T61" fmla="*/ 0 h 1254"/>
                          <a:gd name="T62" fmla="*/ 0 w 706"/>
                          <a:gd name="T63" fmla="*/ 0 h 1254"/>
                          <a:gd name="T64" fmla="*/ 0 w 706"/>
                          <a:gd name="T65" fmla="*/ 0 h 1254"/>
                          <a:gd name="T66" fmla="*/ 0 w 706"/>
                          <a:gd name="T67" fmla="*/ 0 h 1254"/>
                          <a:gd name="T68" fmla="*/ 0 w 706"/>
                          <a:gd name="T69" fmla="*/ 0 h 1254"/>
                          <a:gd name="T70" fmla="*/ 0 w 706"/>
                          <a:gd name="T71" fmla="*/ 0 h 1254"/>
                          <a:gd name="T72" fmla="*/ 0 w 706"/>
                          <a:gd name="T73" fmla="*/ 0 h 1254"/>
                          <a:gd name="T74" fmla="*/ 0 w 706"/>
                          <a:gd name="T75" fmla="*/ 0 h 1254"/>
                          <a:gd name="T76" fmla="*/ 0 w 706"/>
                          <a:gd name="T77" fmla="*/ 0 h 1254"/>
                          <a:gd name="T78" fmla="*/ 0 w 706"/>
                          <a:gd name="T79" fmla="*/ 0 h 1254"/>
                          <a:gd name="T80" fmla="*/ 0 w 706"/>
                          <a:gd name="T81" fmla="*/ 0 h 125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06"/>
                          <a:gd name="T124" fmla="*/ 0 h 1254"/>
                          <a:gd name="T125" fmla="*/ 706 w 706"/>
                          <a:gd name="T126" fmla="*/ 1254 h 125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06" h="1254">
                            <a:moveTo>
                              <a:pt x="559" y="0"/>
                            </a:moveTo>
                            <a:lnTo>
                              <a:pt x="576" y="50"/>
                            </a:lnTo>
                            <a:lnTo>
                              <a:pt x="633" y="179"/>
                            </a:lnTo>
                            <a:lnTo>
                              <a:pt x="661" y="250"/>
                            </a:lnTo>
                            <a:lnTo>
                              <a:pt x="682" y="335"/>
                            </a:lnTo>
                            <a:lnTo>
                              <a:pt x="697" y="440"/>
                            </a:lnTo>
                            <a:lnTo>
                              <a:pt x="706" y="555"/>
                            </a:lnTo>
                            <a:lnTo>
                              <a:pt x="704" y="667"/>
                            </a:lnTo>
                            <a:lnTo>
                              <a:pt x="683" y="931"/>
                            </a:lnTo>
                            <a:lnTo>
                              <a:pt x="661" y="1085"/>
                            </a:lnTo>
                            <a:lnTo>
                              <a:pt x="651" y="1127"/>
                            </a:lnTo>
                            <a:lnTo>
                              <a:pt x="633" y="1164"/>
                            </a:lnTo>
                            <a:lnTo>
                              <a:pt x="610" y="1193"/>
                            </a:lnTo>
                            <a:lnTo>
                              <a:pt x="587" y="1215"/>
                            </a:lnTo>
                            <a:lnTo>
                              <a:pt x="560" y="1233"/>
                            </a:lnTo>
                            <a:lnTo>
                              <a:pt x="524" y="1245"/>
                            </a:lnTo>
                            <a:lnTo>
                              <a:pt x="480" y="1252"/>
                            </a:lnTo>
                            <a:lnTo>
                              <a:pt x="433" y="1254"/>
                            </a:lnTo>
                            <a:lnTo>
                              <a:pt x="375" y="1247"/>
                            </a:lnTo>
                            <a:lnTo>
                              <a:pt x="313" y="1233"/>
                            </a:lnTo>
                            <a:lnTo>
                              <a:pt x="186" y="1192"/>
                            </a:lnTo>
                            <a:lnTo>
                              <a:pt x="38" y="1142"/>
                            </a:lnTo>
                            <a:lnTo>
                              <a:pt x="23" y="1130"/>
                            </a:lnTo>
                            <a:lnTo>
                              <a:pt x="7" y="1109"/>
                            </a:lnTo>
                            <a:lnTo>
                              <a:pt x="2" y="1090"/>
                            </a:lnTo>
                            <a:lnTo>
                              <a:pt x="0" y="1062"/>
                            </a:lnTo>
                            <a:lnTo>
                              <a:pt x="13" y="1027"/>
                            </a:lnTo>
                            <a:lnTo>
                              <a:pt x="59" y="943"/>
                            </a:lnTo>
                            <a:lnTo>
                              <a:pt x="126" y="819"/>
                            </a:lnTo>
                            <a:lnTo>
                              <a:pt x="160" y="755"/>
                            </a:lnTo>
                            <a:lnTo>
                              <a:pt x="205" y="668"/>
                            </a:lnTo>
                            <a:lnTo>
                              <a:pt x="246" y="596"/>
                            </a:lnTo>
                            <a:lnTo>
                              <a:pt x="288" y="517"/>
                            </a:lnTo>
                            <a:lnTo>
                              <a:pt x="328" y="442"/>
                            </a:lnTo>
                            <a:lnTo>
                              <a:pt x="367" y="371"/>
                            </a:lnTo>
                            <a:lnTo>
                              <a:pt x="420" y="274"/>
                            </a:lnTo>
                            <a:lnTo>
                              <a:pt x="465" y="188"/>
                            </a:lnTo>
                            <a:lnTo>
                              <a:pt x="508" y="106"/>
                            </a:lnTo>
                            <a:lnTo>
                              <a:pt x="532" y="53"/>
                            </a:lnTo>
                            <a:lnTo>
                              <a:pt x="547" y="21"/>
                            </a:lnTo>
                            <a:lnTo>
                              <a:pt x="559" y="0"/>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
                <p:nvSpPr>
                  <p:cNvPr id="40147" name="Freeform 177">
                    <a:extLst>
                      <a:ext uri="{FF2B5EF4-FFF2-40B4-BE49-F238E27FC236}">
                        <a16:creationId xmlns:a16="http://schemas.microsoft.com/office/drawing/2014/main" id="{093C880E-FE94-4397-8113-7929588B69CF}"/>
                      </a:ext>
                    </a:extLst>
                  </p:cNvPr>
                  <p:cNvSpPr>
                    <a:spLocks/>
                  </p:cNvSpPr>
                  <p:nvPr/>
                </p:nvSpPr>
                <p:spPr bwMode="auto">
                  <a:xfrm>
                    <a:off x="3016" y="444"/>
                    <a:ext cx="71" cy="61"/>
                  </a:xfrm>
                  <a:custGeom>
                    <a:avLst/>
                    <a:gdLst>
                      <a:gd name="T0" fmla="*/ 0 w 285"/>
                      <a:gd name="T1" fmla="*/ 0 h 244"/>
                      <a:gd name="T2" fmla="*/ 0 w 285"/>
                      <a:gd name="T3" fmla="*/ 0 h 244"/>
                      <a:gd name="T4" fmla="*/ 0 w 285"/>
                      <a:gd name="T5" fmla="*/ 0 h 244"/>
                      <a:gd name="T6" fmla="*/ 0 w 285"/>
                      <a:gd name="T7" fmla="*/ 0 h 244"/>
                      <a:gd name="T8" fmla="*/ 0 w 285"/>
                      <a:gd name="T9" fmla="*/ 0 h 244"/>
                      <a:gd name="T10" fmla="*/ 0 w 285"/>
                      <a:gd name="T11" fmla="*/ 0 h 244"/>
                      <a:gd name="T12" fmla="*/ 0 w 285"/>
                      <a:gd name="T13" fmla="*/ 0 h 244"/>
                      <a:gd name="T14" fmla="*/ 0 w 285"/>
                      <a:gd name="T15" fmla="*/ 0 h 244"/>
                      <a:gd name="T16" fmla="*/ 0 w 285"/>
                      <a:gd name="T17" fmla="*/ 0 h 244"/>
                      <a:gd name="T18" fmla="*/ 0 w 285"/>
                      <a:gd name="T19" fmla="*/ 0 h 244"/>
                      <a:gd name="T20" fmla="*/ 0 w 285"/>
                      <a:gd name="T21" fmla="*/ 0 h 244"/>
                      <a:gd name="T22" fmla="*/ 0 w 285"/>
                      <a:gd name="T23" fmla="*/ 0 h 2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85"/>
                      <a:gd name="T37" fmla="*/ 0 h 244"/>
                      <a:gd name="T38" fmla="*/ 285 w 285"/>
                      <a:gd name="T39" fmla="*/ 244 h 2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85" h="244">
                        <a:moveTo>
                          <a:pt x="0" y="244"/>
                        </a:moveTo>
                        <a:lnTo>
                          <a:pt x="32" y="230"/>
                        </a:lnTo>
                        <a:lnTo>
                          <a:pt x="67" y="209"/>
                        </a:lnTo>
                        <a:lnTo>
                          <a:pt x="110" y="178"/>
                        </a:lnTo>
                        <a:lnTo>
                          <a:pt x="133" y="153"/>
                        </a:lnTo>
                        <a:lnTo>
                          <a:pt x="148" y="128"/>
                        </a:lnTo>
                        <a:lnTo>
                          <a:pt x="164" y="99"/>
                        </a:lnTo>
                        <a:lnTo>
                          <a:pt x="181" y="70"/>
                        </a:lnTo>
                        <a:lnTo>
                          <a:pt x="199" y="47"/>
                        </a:lnTo>
                        <a:lnTo>
                          <a:pt x="219" y="32"/>
                        </a:lnTo>
                        <a:lnTo>
                          <a:pt x="246" y="15"/>
                        </a:lnTo>
                        <a:lnTo>
                          <a:pt x="285" y="0"/>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grpSp>
            <p:nvGrpSpPr>
              <p:cNvPr id="40107" name="Group 178">
                <a:extLst>
                  <a:ext uri="{FF2B5EF4-FFF2-40B4-BE49-F238E27FC236}">
                    <a16:creationId xmlns:a16="http://schemas.microsoft.com/office/drawing/2014/main" id="{9C71332B-B9DD-4C69-91BD-6F0B981DE6A3}"/>
                  </a:ext>
                </a:extLst>
              </p:cNvPr>
              <p:cNvGrpSpPr>
                <a:grpSpLocks/>
              </p:cNvGrpSpPr>
              <p:nvPr/>
            </p:nvGrpSpPr>
            <p:grpSpPr bwMode="auto">
              <a:xfrm>
                <a:off x="2544" y="414"/>
                <a:ext cx="579" cy="456"/>
                <a:chOff x="2544" y="414"/>
                <a:chExt cx="579" cy="456"/>
              </a:xfrm>
            </p:grpSpPr>
            <p:grpSp>
              <p:nvGrpSpPr>
                <p:cNvPr id="40108" name="Group 179">
                  <a:extLst>
                    <a:ext uri="{FF2B5EF4-FFF2-40B4-BE49-F238E27FC236}">
                      <a16:creationId xmlns:a16="http://schemas.microsoft.com/office/drawing/2014/main" id="{31B45701-41D4-4F1B-AF9F-1D75DDA5BC0B}"/>
                    </a:ext>
                  </a:extLst>
                </p:cNvPr>
                <p:cNvGrpSpPr>
                  <a:grpSpLocks/>
                </p:cNvGrpSpPr>
                <p:nvPr/>
              </p:nvGrpSpPr>
              <p:grpSpPr bwMode="auto">
                <a:xfrm>
                  <a:off x="2544" y="414"/>
                  <a:ext cx="579" cy="456"/>
                  <a:chOff x="2544" y="414"/>
                  <a:chExt cx="579" cy="456"/>
                </a:xfrm>
              </p:grpSpPr>
              <p:grpSp>
                <p:nvGrpSpPr>
                  <p:cNvPr id="40126" name="Group 180">
                    <a:extLst>
                      <a:ext uri="{FF2B5EF4-FFF2-40B4-BE49-F238E27FC236}">
                        <a16:creationId xmlns:a16="http://schemas.microsoft.com/office/drawing/2014/main" id="{E359B6EC-8AA3-429C-8C09-51DBB01195E8}"/>
                      </a:ext>
                    </a:extLst>
                  </p:cNvPr>
                  <p:cNvGrpSpPr>
                    <a:grpSpLocks/>
                  </p:cNvGrpSpPr>
                  <p:nvPr/>
                </p:nvGrpSpPr>
                <p:grpSpPr bwMode="auto">
                  <a:xfrm>
                    <a:off x="2627" y="414"/>
                    <a:ext cx="474" cy="417"/>
                    <a:chOff x="2627" y="414"/>
                    <a:chExt cx="474" cy="417"/>
                  </a:xfrm>
                </p:grpSpPr>
                <p:sp>
                  <p:nvSpPr>
                    <p:cNvPr id="40142" name="Freeform 181">
                      <a:extLst>
                        <a:ext uri="{FF2B5EF4-FFF2-40B4-BE49-F238E27FC236}">
                          <a16:creationId xmlns:a16="http://schemas.microsoft.com/office/drawing/2014/main" id="{5154F2EC-3300-40D4-9029-D48380B05ED2}"/>
                        </a:ext>
                      </a:extLst>
                    </p:cNvPr>
                    <p:cNvSpPr>
                      <a:spLocks/>
                    </p:cNvSpPr>
                    <p:nvPr/>
                  </p:nvSpPr>
                  <p:spPr bwMode="auto">
                    <a:xfrm>
                      <a:off x="2627" y="414"/>
                      <a:ext cx="287" cy="417"/>
                    </a:xfrm>
                    <a:custGeom>
                      <a:avLst/>
                      <a:gdLst>
                        <a:gd name="T0" fmla="*/ 0 w 1149"/>
                        <a:gd name="T1" fmla="*/ 0 h 1668"/>
                        <a:gd name="T2" fmla="*/ 0 w 1149"/>
                        <a:gd name="T3" fmla="*/ 0 h 1668"/>
                        <a:gd name="T4" fmla="*/ 0 w 1149"/>
                        <a:gd name="T5" fmla="*/ 0 h 1668"/>
                        <a:gd name="T6" fmla="*/ 0 w 1149"/>
                        <a:gd name="T7" fmla="*/ 0 h 1668"/>
                        <a:gd name="T8" fmla="*/ 0 w 1149"/>
                        <a:gd name="T9" fmla="*/ 0 h 1668"/>
                        <a:gd name="T10" fmla="*/ 0 w 1149"/>
                        <a:gd name="T11" fmla="*/ 0 h 1668"/>
                        <a:gd name="T12" fmla="*/ 0 w 1149"/>
                        <a:gd name="T13" fmla="*/ 0 h 1668"/>
                        <a:gd name="T14" fmla="*/ 0 w 1149"/>
                        <a:gd name="T15" fmla="*/ 0 h 1668"/>
                        <a:gd name="T16" fmla="*/ 0 w 1149"/>
                        <a:gd name="T17" fmla="*/ 0 h 1668"/>
                        <a:gd name="T18" fmla="*/ 0 w 1149"/>
                        <a:gd name="T19" fmla="*/ 0 h 1668"/>
                        <a:gd name="T20" fmla="*/ 0 w 1149"/>
                        <a:gd name="T21" fmla="*/ 0 h 1668"/>
                        <a:gd name="T22" fmla="*/ 0 w 1149"/>
                        <a:gd name="T23" fmla="*/ 0 h 1668"/>
                        <a:gd name="T24" fmla="*/ 0 w 1149"/>
                        <a:gd name="T25" fmla="*/ 0 h 1668"/>
                        <a:gd name="T26" fmla="*/ 0 w 1149"/>
                        <a:gd name="T27" fmla="*/ 0 h 1668"/>
                        <a:gd name="T28" fmla="*/ 0 w 1149"/>
                        <a:gd name="T29" fmla="*/ 0 h 1668"/>
                        <a:gd name="T30" fmla="*/ 0 w 1149"/>
                        <a:gd name="T31" fmla="*/ 0 h 1668"/>
                        <a:gd name="T32" fmla="*/ 0 w 1149"/>
                        <a:gd name="T33" fmla="*/ 0 h 1668"/>
                        <a:gd name="T34" fmla="*/ 0 w 1149"/>
                        <a:gd name="T35" fmla="*/ 0 h 1668"/>
                        <a:gd name="T36" fmla="*/ 0 w 1149"/>
                        <a:gd name="T37" fmla="*/ 0 h 1668"/>
                        <a:gd name="T38" fmla="*/ 0 w 1149"/>
                        <a:gd name="T39" fmla="*/ 0 h 1668"/>
                        <a:gd name="T40" fmla="*/ 0 w 1149"/>
                        <a:gd name="T41" fmla="*/ 0 h 1668"/>
                        <a:gd name="T42" fmla="*/ 0 w 1149"/>
                        <a:gd name="T43" fmla="*/ 0 h 1668"/>
                        <a:gd name="T44" fmla="*/ 0 w 1149"/>
                        <a:gd name="T45" fmla="*/ 0 h 1668"/>
                        <a:gd name="T46" fmla="*/ 0 w 1149"/>
                        <a:gd name="T47" fmla="*/ 0 h 1668"/>
                        <a:gd name="T48" fmla="*/ 0 w 1149"/>
                        <a:gd name="T49" fmla="*/ 0 h 1668"/>
                        <a:gd name="T50" fmla="*/ 0 w 1149"/>
                        <a:gd name="T51" fmla="*/ 0 h 1668"/>
                        <a:gd name="T52" fmla="*/ 0 w 1149"/>
                        <a:gd name="T53" fmla="*/ 0 h 1668"/>
                        <a:gd name="T54" fmla="*/ 0 w 1149"/>
                        <a:gd name="T55" fmla="*/ 0 h 1668"/>
                        <a:gd name="T56" fmla="*/ 0 w 1149"/>
                        <a:gd name="T57" fmla="*/ 0 h 1668"/>
                        <a:gd name="T58" fmla="*/ 0 w 1149"/>
                        <a:gd name="T59" fmla="*/ 0 h 1668"/>
                        <a:gd name="T60" fmla="*/ 0 w 1149"/>
                        <a:gd name="T61" fmla="*/ 0 h 1668"/>
                        <a:gd name="T62" fmla="*/ 0 w 1149"/>
                        <a:gd name="T63" fmla="*/ 0 h 1668"/>
                        <a:gd name="T64" fmla="*/ 0 w 1149"/>
                        <a:gd name="T65" fmla="*/ 0 h 1668"/>
                        <a:gd name="T66" fmla="*/ 0 w 1149"/>
                        <a:gd name="T67" fmla="*/ 0 h 1668"/>
                        <a:gd name="T68" fmla="*/ 0 w 1149"/>
                        <a:gd name="T69" fmla="*/ 0 h 1668"/>
                        <a:gd name="T70" fmla="*/ 0 w 1149"/>
                        <a:gd name="T71" fmla="*/ 0 h 1668"/>
                        <a:gd name="T72" fmla="*/ 0 w 1149"/>
                        <a:gd name="T73" fmla="*/ 0 h 1668"/>
                        <a:gd name="T74" fmla="*/ 0 w 1149"/>
                        <a:gd name="T75" fmla="*/ 0 h 1668"/>
                        <a:gd name="T76" fmla="*/ 0 w 1149"/>
                        <a:gd name="T77" fmla="*/ 0 h 1668"/>
                        <a:gd name="T78" fmla="*/ 0 w 1149"/>
                        <a:gd name="T79" fmla="*/ 0 h 1668"/>
                        <a:gd name="T80" fmla="*/ 0 w 1149"/>
                        <a:gd name="T81" fmla="*/ 0 h 1668"/>
                        <a:gd name="T82" fmla="*/ 0 w 1149"/>
                        <a:gd name="T83" fmla="*/ 0 h 1668"/>
                        <a:gd name="T84" fmla="*/ 0 w 1149"/>
                        <a:gd name="T85" fmla="*/ 0 h 1668"/>
                        <a:gd name="T86" fmla="*/ 0 w 1149"/>
                        <a:gd name="T87" fmla="*/ 0 h 1668"/>
                        <a:gd name="T88" fmla="*/ 0 w 1149"/>
                        <a:gd name="T89" fmla="*/ 0 h 1668"/>
                        <a:gd name="T90" fmla="*/ 0 w 1149"/>
                        <a:gd name="T91" fmla="*/ 0 h 166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149"/>
                        <a:gd name="T139" fmla="*/ 0 h 1668"/>
                        <a:gd name="T140" fmla="*/ 1149 w 1149"/>
                        <a:gd name="T141" fmla="*/ 1668 h 166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149" h="1668">
                          <a:moveTo>
                            <a:pt x="1149" y="0"/>
                          </a:moveTo>
                          <a:lnTo>
                            <a:pt x="1149" y="327"/>
                          </a:lnTo>
                          <a:lnTo>
                            <a:pt x="1139" y="361"/>
                          </a:lnTo>
                          <a:lnTo>
                            <a:pt x="1127" y="391"/>
                          </a:lnTo>
                          <a:lnTo>
                            <a:pt x="1112" y="420"/>
                          </a:lnTo>
                          <a:lnTo>
                            <a:pt x="1092" y="448"/>
                          </a:lnTo>
                          <a:lnTo>
                            <a:pt x="1064" y="464"/>
                          </a:lnTo>
                          <a:lnTo>
                            <a:pt x="1030" y="478"/>
                          </a:lnTo>
                          <a:lnTo>
                            <a:pt x="995" y="489"/>
                          </a:lnTo>
                          <a:lnTo>
                            <a:pt x="956" y="505"/>
                          </a:lnTo>
                          <a:lnTo>
                            <a:pt x="929" y="519"/>
                          </a:lnTo>
                          <a:lnTo>
                            <a:pt x="903" y="538"/>
                          </a:lnTo>
                          <a:lnTo>
                            <a:pt x="884" y="558"/>
                          </a:lnTo>
                          <a:lnTo>
                            <a:pt x="865" y="583"/>
                          </a:lnTo>
                          <a:lnTo>
                            <a:pt x="848" y="612"/>
                          </a:lnTo>
                          <a:lnTo>
                            <a:pt x="827" y="650"/>
                          </a:lnTo>
                          <a:lnTo>
                            <a:pt x="799" y="709"/>
                          </a:lnTo>
                          <a:lnTo>
                            <a:pt x="776" y="765"/>
                          </a:lnTo>
                          <a:lnTo>
                            <a:pt x="758" y="810"/>
                          </a:lnTo>
                          <a:lnTo>
                            <a:pt x="745" y="849"/>
                          </a:lnTo>
                          <a:lnTo>
                            <a:pt x="736" y="884"/>
                          </a:lnTo>
                          <a:lnTo>
                            <a:pt x="734" y="912"/>
                          </a:lnTo>
                          <a:lnTo>
                            <a:pt x="736" y="945"/>
                          </a:lnTo>
                          <a:lnTo>
                            <a:pt x="744" y="979"/>
                          </a:lnTo>
                          <a:lnTo>
                            <a:pt x="755" y="1022"/>
                          </a:lnTo>
                          <a:lnTo>
                            <a:pt x="758" y="1048"/>
                          </a:lnTo>
                          <a:lnTo>
                            <a:pt x="755" y="1084"/>
                          </a:lnTo>
                          <a:lnTo>
                            <a:pt x="752" y="1120"/>
                          </a:lnTo>
                          <a:lnTo>
                            <a:pt x="744" y="1157"/>
                          </a:lnTo>
                          <a:lnTo>
                            <a:pt x="733" y="1207"/>
                          </a:lnTo>
                          <a:lnTo>
                            <a:pt x="721" y="1249"/>
                          </a:lnTo>
                          <a:lnTo>
                            <a:pt x="707" y="1283"/>
                          </a:lnTo>
                          <a:lnTo>
                            <a:pt x="687" y="1321"/>
                          </a:lnTo>
                          <a:lnTo>
                            <a:pt x="675" y="1340"/>
                          </a:lnTo>
                          <a:lnTo>
                            <a:pt x="660" y="1358"/>
                          </a:lnTo>
                          <a:lnTo>
                            <a:pt x="640" y="1374"/>
                          </a:lnTo>
                          <a:lnTo>
                            <a:pt x="607" y="1394"/>
                          </a:lnTo>
                          <a:lnTo>
                            <a:pt x="570" y="1412"/>
                          </a:lnTo>
                          <a:lnTo>
                            <a:pt x="523" y="1431"/>
                          </a:lnTo>
                          <a:lnTo>
                            <a:pt x="467" y="1454"/>
                          </a:lnTo>
                          <a:lnTo>
                            <a:pt x="414" y="1478"/>
                          </a:lnTo>
                          <a:lnTo>
                            <a:pt x="343" y="1510"/>
                          </a:lnTo>
                          <a:lnTo>
                            <a:pt x="270" y="1545"/>
                          </a:lnTo>
                          <a:lnTo>
                            <a:pt x="183" y="1584"/>
                          </a:lnTo>
                          <a:lnTo>
                            <a:pt x="88" y="1628"/>
                          </a:lnTo>
                          <a:lnTo>
                            <a:pt x="0" y="1668"/>
                          </a:lnTo>
                        </a:path>
                      </a:pathLst>
                    </a:custGeom>
                    <a:noFill/>
                    <a:ln w="38100">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43" name="Freeform 182">
                      <a:extLst>
                        <a:ext uri="{FF2B5EF4-FFF2-40B4-BE49-F238E27FC236}">
                          <a16:creationId xmlns:a16="http://schemas.microsoft.com/office/drawing/2014/main" id="{2136F157-4258-4CF2-9A00-D883647F1554}"/>
                        </a:ext>
                      </a:extLst>
                    </p:cNvPr>
                    <p:cNvSpPr>
                      <a:spLocks/>
                    </p:cNvSpPr>
                    <p:nvPr/>
                  </p:nvSpPr>
                  <p:spPr bwMode="auto">
                    <a:xfrm>
                      <a:off x="2916" y="488"/>
                      <a:ext cx="185" cy="170"/>
                    </a:xfrm>
                    <a:custGeom>
                      <a:avLst/>
                      <a:gdLst>
                        <a:gd name="T0" fmla="*/ 0 w 740"/>
                        <a:gd name="T1" fmla="*/ 0 h 681"/>
                        <a:gd name="T2" fmla="*/ 0 w 740"/>
                        <a:gd name="T3" fmla="*/ 0 h 681"/>
                        <a:gd name="T4" fmla="*/ 0 w 740"/>
                        <a:gd name="T5" fmla="*/ 0 h 681"/>
                        <a:gd name="T6" fmla="*/ 0 w 740"/>
                        <a:gd name="T7" fmla="*/ 0 h 681"/>
                        <a:gd name="T8" fmla="*/ 0 w 740"/>
                        <a:gd name="T9" fmla="*/ 0 h 681"/>
                        <a:gd name="T10" fmla="*/ 0 w 740"/>
                        <a:gd name="T11" fmla="*/ 0 h 681"/>
                        <a:gd name="T12" fmla="*/ 0 w 740"/>
                        <a:gd name="T13" fmla="*/ 0 h 681"/>
                        <a:gd name="T14" fmla="*/ 0 w 740"/>
                        <a:gd name="T15" fmla="*/ 0 h 681"/>
                        <a:gd name="T16" fmla="*/ 0 w 740"/>
                        <a:gd name="T17" fmla="*/ 0 h 681"/>
                        <a:gd name="T18" fmla="*/ 0 w 740"/>
                        <a:gd name="T19" fmla="*/ 0 h 681"/>
                        <a:gd name="T20" fmla="*/ 0 w 740"/>
                        <a:gd name="T21" fmla="*/ 0 h 681"/>
                        <a:gd name="T22" fmla="*/ 0 w 740"/>
                        <a:gd name="T23" fmla="*/ 0 h 681"/>
                        <a:gd name="T24" fmla="*/ 0 w 740"/>
                        <a:gd name="T25" fmla="*/ 0 h 681"/>
                        <a:gd name="T26" fmla="*/ 0 w 740"/>
                        <a:gd name="T27" fmla="*/ 0 h 681"/>
                        <a:gd name="T28" fmla="*/ 0 w 740"/>
                        <a:gd name="T29" fmla="*/ 0 h 681"/>
                        <a:gd name="T30" fmla="*/ 0 w 740"/>
                        <a:gd name="T31" fmla="*/ 0 h 681"/>
                        <a:gd name="T32" fmla="*/ 0 w 740"/>
                        <a:gd name="T33" fmla="*/ 0 h 681"/>
                        <a:gd name="T34" fmla="*/ 0 w 740"/>
                        <a:gd name="T35" fmla="*/ 0 h 681"/>
                        <a:gd name="T36" fmla="*/ 0 w 740"/>
                        <a:gd name="T37" fmla="*/ 0 h 681"/>
                        <a:gd name="T38" fmla="*/ 0 w 740"/>
                        <a:gd name="T39" fmla="*/ 0 h 681"/>
                        <a:gd name="T40" fmla="*/ 0 w 740"/>
                        <a:gd name="T41" fmla="*/ 0 h 681"/>
                        <a:gd name="T42" fmla="*/ 0 w 740"/>
                        <a:gd name="T43" fmla="*/ 0 h 681"/>
                        <a:gd name="T44" fmla="*/ 0 w 740"/>
                        <a:gd name="T45" fmla="*/ 0 h 681"/>
                        <a:gd name="T46" fmla="*/ 0 w 740"/>
                        <a:gd name="T47" fmla="*/ 0 h 681"/>
                        <a:gd name="T48" fmla="*/ 0 w 740"/>
                        <a:gd name="T49" fmla="*/ 0 h 681"/>
                        <a:gd name="T50" fmla="*/ 0 w 740"/>
                        <a:gd name="T51" fmla="*/ 0 h 681"/>
                        <a:gd name="T52" fmla="*/ 0 w 740"/>
                        <a:gd name="T53" fmla="*/ 0 h 681"/>
                        <a:gd name="T54" fmla="*/ 0 w 740"/>
                        <a:gd name="T55" fmla="*/ 0 h 681"/>
                        <a:gd name="T56" fmla="*/ 0 w 740"/>
                        <a:gd name="T57" fmla="*/ 0 h 681"/>
                        <a:gd name="T58" fmla="*/ 0 w 740"/>
                        <a:gd name="T59" fmla="*/ 0 h 681"/>
                        <a:gd name="T60" fmla="*/ 0 w 740"/>
                        <a:gd name="T61" fmla="*/ 0 h 681"/>
                        <a:gd name="T62" fmla="*/ 0 w 740"/>
                        <a:gd name="T63" fmla="*/ 0 h 681"/>
                        <a:gd name="T64" fmla="*/ 0 w 740"/>
                        <a:gd name="T65" fmla="*/ 0 h 6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40"/>
                        <a:gd name="T100" fmla="*/ 0 h 681"/>
                        <a:gd name="T101" fmla="*/ 740 w 740"/>
                        <a:gd name="T102" fmla="*/ 681 h 68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40" h="681">
                          <a:moveTo>
                            <a:pt x="0" y="0"/>
                          </a:moveTo>
                          <a:lnTo>
                            <a:pt x="21" y="46"/>
                          </a:lnTo>
                          <a:lnTo>
                            <a:pt x="50" y="93"/>
                          </a:lnTo>
                          <a:lnTo>
                            <a:pt x="66" y="118"/>
                          </a:lnTo>
                          <a:lnTo>
                            <a:pt x="88" y="144"/>
                          </a:lnTo>
                          <a:lnTo>
                            <a:pt x="114" y="167"/>
                          </a:lnTo>
                          <a:lnTo>
                            <a:pt x="148" y="189"/>
                          </a:lnTo>
                          <a:lnTo>
                            <a:pt x="185" y="207"/>
                          </a:lnTo>
                          <a:lnTo>
                            <a:pt x="216" y="219"/>
                          </a:lnTo>
                          <a:lnTo>
                            <a:pt x="243" y="226"/>
                          </a:lnTo>
                          <a:lnTo>
                            <a:pt x="274" y="232"/>
                          </a:lnTo>
                          <a:lnTo>
                            <a:pt x="313" y="236"/>
                          </a:lnTo>
                          <a:lnTo>
                            <a:pt x="345" y="239"/>
                          </a:lnTo>
                          <a:lnTo>
                            <a:pt x="374" y="242"/>
                          </a:lnTo>
                          <a:lnTo>
                            <a:pt x="405" y="249"/>
                          </a:lnTo>
                          <a:lnTo>
                            <a:pt x="425" y="257"/>
                          </a:lnTo>
                          <a:lnTo>
                            <a:pt x="448" y="270"/>
                          </a:lnTo>
                          <a:lnTo>
                            <a:pt x="469" y="285"/>
                          </a:lnTo>
                          <a:lnTo>
                            <a:pt x="490" y="306"/>
                          </a:lnTo>
                          <a:lnTo>
                            <a:pt x="505" y="329"/>
                          </a:lnTo>
                          <a:lnTo>
                            <a:pt x="519" y="356"/>
                          </a:lnTo>
                          <a:lnTo>
                            <a:pt x="532" y="384"/>
                          </a:lnTo>
                          <a:lnTo>
                            <a:pt x="547" y="419"/>
                          </a:lnTo>
                          <a:lnTo>
                            <a:pt x="571" y="476"/>
                          </a:lnTo>
                          <a:lnTo>
                            <a:pt x="595" y="526"/>
                          </a:lnTo>
                          <a:lnTo>
                            <a:pt x="622" y="582"/>
                          </a:lnTo>
                          <a:lnTo>
                            <a:pt x="635" y="607"/>
                          </a:lnTo>
                          <a:lnTo>
                            <a:pt x="653" y="634"/>
                          </a:lnTo>
                          <a:lnTo>
                            <a:pt x="670" y="656"/>
                          </a:lnTo>
                          <a:lnTo>
                            <a:pt x="684" y="669"/>
                          </a:lnTo>
                          <a:lnTo>
                            <a:pt x="699" y="677"/>
                          </a:lnTo>
                          <a:lnTo>
                            <a:pt x="717" y="681"/>
                          </a:lnTo>
                          <a:lnTo>
                            <a:pt x="740" y="680"/>
                          </a:lnTo>
                        </a:path>
                      </a:pathLst>
                    </a:custGeom>
                    <a:noFill/>
                    <a:ln w="38100">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40127" name="Group 183">
                    <a:extLst>
                      <a:ext uri="{FF2B5EF4-FFF2-40B4-BE49-F238E27FC236}">
                        <a16:creationId xmlns:a16="http://schemas.microsoft.com/office/drawing/2014/main" id="{FAE97342-D1CB-435D-A5F6-6110B01FBC6D}"/>
                      </a:ext>
                    </a:extLst>
                  </p:cNvPr>
                  <p:cNvGrpSpPr>
                    <a:grpSpLocks/>
                  </p:cNvGrpSpPr>
                  <p:nvPr/>
                </p:nvGrpSpPr>
                <p:grpSpPr bwMode="auto">
                  <a:xfrm>
                    <a:off x="2544" y="445"/>
                    <a:ext cx="579" cy="425"/>
                    <a:chOff x="2544" y="445"/>
                    <a:chExt cx="579" cy="425"/>
                  </a:xfrm>
                </p:grpSpPr>
                <p:grpSp>
                  <p:nvGrpSpPr>
                    <p:cNvPr id="40128" name="Group 184">
                      <a:extLst>
                        <a:ext uri="{FF2B5EF4-FFF2-40B4-BE49-F238E27FC236}">
                          <a16:creationId xmlns:a16="http://schemas.microsoft.com/office/drawing/2014/main" id="{96BF3A17-05FE-400C-A9B7-A6D06102B49C}"/>
                        </a:ext>
                      </a:extLst>
                    </p:cNvPr>
                    <p:cNvGrpSpPr>
                      <a:grpSpLocks/>
                    </p:cNvGrpSpPr>
                    <p:nvPr/>
                  </p:nvGrpSpPr>
                  <p:grpSpPr bwMode="auto">
                    <a:xfrm>
                      <a:off x="3045" y="514"/>
                      <a:ext cx="78" cy="84"/>
                      <a:chOff x="3045" y="514"/>
                      <a:chExt cx="78" cy="84"/>
                    </a:xfrm>
                  </p:grpSpPr>
                  <p:sp>
                    <p:nvSpPr>
                      <p:cNvPr id="40140" name="Freeform 185">
                        <a:extLst>
                          <a:ext uri="{FF2B5EF4-FFF2-40B4-BE49-F238E27FC236}">
                            <a16:creationId xmlns:a16="http://schemas.microsoft.com/office/drawing/2014/main" id="{2EB9110E-22C3-4531-B28E-92B9BA450357}"/>
                          </a:ext>
                        </a:extLst>
                      </p:cNvPr>
                      <p:cNvSpPr>
                        <a:spLocks/>
                      </p:cNvSpPr>
                      <p:nvPr/>
                    </p:nvSpPr>
                    <p:spPr bwMode="auto">
                      <a:xfrm>
                        <a:off x="3045" y="514"/>
                        <a:ext cx="68" cy="57"/>
                      </a:xfrm>
                      <a:custGeom>
                        <a:avLst/>
                        <a:gdLst>
                          <a:gd name="T0" fmla="*/ 0 w 274"/>
                          <a:gd name="T1" fmla="*/ 0 h 226"/>
                          <a:gd name="T2" fmla="*/ 0 w 274"/>
                          <a:gd name="T3" fmla="*/ 0 h 226"/>
                          <a:gd name="T4" fmla="*/ 0 w 274"/>
                          <a:gd name="T5" fmla="*/ 0 h 226"/>
                          <a:gd name="T6" fmla="*/ 0 w 274"/>
                          <a:gd name="T7" fmla="*/ 0 h 226"/>
                          <a:gd name="T8" fmla="*/ 0 w 274"/>
                          <a:gd name="T9" fmla="*/ 0 h 226"/>
                          <a:gd name="T10" fmla="*/ 0 w 274"/>
                          <a:gd name="T11" fmla="*/ 0 h 226"/>
                          <a:gd name="T12" fmla="*/ 0 w 274"/>
                          <a:gd name="T13" fmla="*/ 0 h 226"/>
                          <a:gd name="T14" fmla="*/ 0 w 274"/>
                          <a:gd name="T15" fmla="*/ 0 h 226"/>
                          <a:gd name="T16" fmla="*/ 0 w 274"/>
                          <a:gd name="T17" fmla="*/ 0 h 2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4"/>
                          <a:gd name="T28" fmla="*/ 0 h 226"/>
                          <a:gd name="T29" fmla="*/ 274 w 274"/>
                          <a:gd name="T30" fmla="*/ 226 h 2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4" h="226">
                            <a:moveTo>
                              <a:pt x="0" y="226"/>
                            </a:moveTo>
                            <a:lnTo>
                              <a:pt x="39" y="212"/>
                            </a:lnTo>
                            <a:lnTo>
                              <a:pt x="75" y="195"/>
                            </a:lnTo>
                            <a:lnTo>
                              <a:pt x="124" y="168"/>
                            </a:lnTo>
                            <a:lnTo>
                              <a:pt x="157" y="143"/>
                            </a:lnTo>
                            <a:lnTo>
                              <a:pt x="185" y="115"/>
                            </a:lnTo>
                            <a:lnTo>
                              <a:pt x="217" y="75"/>
                            </a:lnTo>
                            <a:lnTo>
                              <a:pt x="248" y="36"/>
                            </a:lnTo>
                            <a:lnTo>
                              <a:pt x="274" y="0"/>
                            </a:lnTo>
                          </a:path>
                        </a:pathLst>
                      </a:custGeom>
                      <a:noFill/>
                      <a:ln w="38100">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41" name="Freeform 186">
                        <a:extLst>
                          <a:ext uri="{FF2B5EF4-FFF2-40B4-BE49-F238E27FC236}">
                            <a16:creationId xmlns:a16="http://schemas.microsoft.com/office/drawing/2014/main" id="{857AEDD3-C9B9-408C-AC91-47A8801D3039}"/>
                          </a:ext>
                        </a:extLst>
                      </p:cNvPr>
                      <p:cNvSpPr>
                        <a:spLocks/>
                      </p:cNvSpPr>
                      <p:nvPr/>
                    </p:nvSpPr>
                    <p:spPr bwMode="auto">
                      <a:xfrm>
                        <a:off x="3058" y="573"/>
                        <a:ext cx="65" cy="25"/>
                      </a:xfrm>
                      <a:custGeom>
                        <a:avLst/>
                        <a:gdLst>
                          <a:gd name="T0" fmla="*/ 0 w 258"/>
                          <a:gd name="T1" fmla="*/ 0 h 98"/>
                          <a:gd name="T2" fmla="*/ 0 w 258"/>
                          <a:gd name="T3" fmla="*/ 0 h 98"/>
                          <a:gd name="T4" fmla="*/ 0 w 258"/>
                          <a:gd name="T5" fmla="*/ 0 h 98"/>
                          <a:gd name="T6" fmla="*/ 0 w 258"/>
                          <a:gd name="T7" fmla="*/ 0 h 98"/>
                          <a:gd name="T8" fmla="*/ 0 w 258"/>
                          <a:gd name="T9" fmla="*/ 0 h 98"/>
                          <a:gd name="T10" fmla="*/ 0 w 258"/>
                          <a:gd name="T11" fmla="*/ 0 h 98"/>
                          <a:gd name="T12" fmla="*/ 0 w 258"/>
                          <a:gd name="T13" fmla="*/ 0 h 98"/>
                          <a:gd name="T14" fmla="*/ 0 w 258"/>
                          <a:gd name="T15" fmla="*/ 0 h 98"/>
                          <a:gd name="T16" fmla="*/ 0 w 258"/>
                          <a:gd name="T17" fmla="*/ 0 h 98"/>
                          <a:gd name="T18" fmla="*/ 0 w 258"/>
                          <a:gd name="T19" fmla="*/ 0 h 98"/>
                          <a:gd name="T20" fmla="*/ 0 w 258"/>
                          <a:gd name="T21" fmla="*/ 0 h 98"/>
                          <a:gd name="T22" fmla="*/ 0 w 258"/>
                          <a:gd name="T23" fmla="*/ 0 h 9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8"/>
                          <a:gd name="T37" fmla="*/ 0 h 98"/>
                          <a:gd name="T38" fmla="*/ 258 w 258"/>
                          <a:gd name="T39" fmla="*/ 98 h 9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8" h="98">
                            <a:moveTo>
                              <a:pt x="0" y="98"/>
                            </a:moveTo>
                            <a:lnTo>
                              <a:pt x="16" y="85"/>
                            </a:lnTo>
                            <a:lnTo>
                              <a:pt x="34" y="73"/>
                            </a:lnTo>
                            <a:lnTo>
                              <a:pt x="53" y="64"/>
                            </a:lnTo>
                            <a:lnTo>
                              <a:pt x="80" y="59"/>
                            </a:lnTo>
                            <a:lnTo>
                              <a:pt x="105" y="55"/>
                            </a:lnTo>
                            <a:lnTo>
                              <a:pt x="135" y="52"/>
                            </a:lnTo>
                            <a:lnTo>
                              <a:pt x="169" y="45"/>
                            </a:lnTo>
                            <a:lnTo>
                              <a:pt x="198" y="38"/>
                            </a:lnTo>
                            <a:lnTo>
                              <a:pt x="223" y="28"/>
                            </a:lnTo>
                            <a:lnTo>
                              <a:pt x="242" y="16"/>
                            </a:lnTo>
                            <a:lnTo>
                              <a:pt x="258" y="0"/>
                            </a:lnTo>
                          </a:path>
                        </a:pathLst>
                      </a:custGeom>
                      <a:noFill/>
                      <a:ln w="15875">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40129" name="Group 187">
                      <a:extLst>
                        <a:ext uri="{FF2B5EF4-FFF2-40B4-BE49-F238E27FC236}">
                          <a16:creationId xmlns:a16="http://schemas.microsoft.com/office/drawing/2014/main" id="{1CE4E98A-4D79-4928-9FF1-F90327450443}"/>
                        </a:ext>
                      </a:extLst>
                    </p:cNvPr>
                    <p:cNvGrpSpPr>
                      <a:grpSpLocks/>
                    </p:cNvGrpSpPr>
                    <p:nvPr/>
                  </p:nvGrpSpPr>
                  <p:grpSpPr bwMode="auto">
                    <a:xfrm>
                      <a:off x="2544" y="445"/>
                      <a:ext cx="284" cy="425"/>
                      <a:chOff x="2544" y="445"/>
                      <a:chExt cx="284" cy="425"/>
                    </a:xfrm>
                  </p:grpSpPr>
                  <p:grpSp>
                    <p:nvGrpSpPr>
                      <p:cNvPr id="40130" name="Group 188">
                        <a:extLst>
                          <a:ext uri="{FF2B5EF4-FFF2-40B4-BE49-F238E27FC236}">
                            <a16:creationId xmlns:a16="http://schemas.microsoft.com/office/drawing/2014/main" id="{E69FDD55-253E-4692-9659-34CBC800D86C}"/>
                          </a:ext>
                        </a:extLst>
                      </p:cNvPr>
                      <p:cNvGrpSpPr>
                        <a:grpSpLocks/>
                      </p:cNvGrpSpPr>
                      <p:nvPr/>
                    </p:nvGrpSpPr>
                    <p:grpSpPr bwMode="auto">
                      <a:xfrm>
                        <a:off x="2700" y="445"/>
                        <a:ext cx="128" cy="131"/>
                        <a:chOff x="2700" y="445"/>
                        <a:chExt cx="128" cy="131"/>
                      </a:xfrm>
                    </p:grpSpPr>
                    <p:sp>
                      <p:nvSpPr>
                        <p:cNvPr id="40138" name="Freeform 189">
                          <a:extLst>
                            <a:ext uri="{FF2B5EF4-FFF2-40B4-BE49-F238E27FC236}">
                              <a16:creationId xmlns:a16="http://schemas.microsoft.com/office/drawing/2014/main" id="{724BC162-83C9-40D9-AFE1-813176C002C8}"/>
                            </a:ext>
                          </a:extLst>
                        </p:cNvPr>
                        <p:cNvSpPr>
                          <a:spLocks/>
                        </p:cNvSpPr>
                        <p:nvPr/>
                      </p:nvSpPr>
                      <p:spPr bwMode="auto">
                        <a:xfrm>
                          <a:off x="2758" y="445"/>
                          <a:ext cx="70" cy="131"/>
                        </a:xfrm>
                        <a:custGeom>
                          <a:avLst/>
                          <a:gdLst>
                            <a:gd name="T0" fmla="*/ 0 w 282"/>
                            <a:gd name="T1" fmla="*/ 0 h 527"/>
                            <a:gd name="T2" fmla="*/ 0 w 282"/>
                            <a:gd name="T3" fmla="*/ 0 h 527"/>
                            <a:gd name="T4" fmla="*/ 0 w 282"/>
                            <a:gd name="T5" fmla="*/ 0 h 527"/>
                            <a:gd name="T6" fmla="*/ 0 w 282"/>
                            <a:gd name="T7" fmla="*/ 0 h 527"/>
                            <a:gd name="T8" fmla="*/ 0 w 282"/>
                            <a:gd name="T9" fmla="*/ 0 h 527"/>
                            <a:gd name="T10" fmla="*/ 0 w 282"/>
                            <a:gd name="T11" fmla="*/ 0 h 527"/>
                            <a:gd name="T12" fmla="*/ 0 w 282"/>
                            <a:gd name="T13" fmla="*/ 0 h 527"/>
                            <a:gd name="T14" fmla="*/ 0 w 282"/>
                            <a:gd name="T15" fmla="*/ 0 h 527"/>
                            <a:gd name="T16" fmla="*/ 0 w 282"/>
                            <a:gd name="T17" fmla="*/ 0 h 527"/>
                            <a:gd name="T18" fmla="*/ 0 w 282"/>
                            <a:gd name="T19" fmla="*/ 0 h 527"/>
                            <a:gd name="T20" fmla="*/ 0 w 282"/>
                            <a:gd name="T21" fmla="*/ 0 h 527"/>
                            <a:gd name="T22" fmla="*/ 0 w 282"/>
                            <a:gd name="T23" fmla="*/ 0 h 527"/>
                            <a:gd name="T24" fmla="*/ 0 w 282"/>
                            <a:gd name="T25" fmla="*/ 0 h 527"/>
                            <a:gd name="T26" fmla="*/ 0 w 282"/>
                            <a:gd name="T27" fmla="*/ 0 h 527"/>
                            <a:gd name="T28" fmla="*/ 0 w 282"/>
                            <a:gd name="T29" fmla="*/ 0 h 527"/>
                            <a:gd name="T30" fmla="*/ 0 w 282"/>
                            <a:gd name="T31" fmla="*/ 0 h 527"/>
                            <a:gd name="T32" fmla="*/ 0 w 282"/>
                            <a:gd name="T33" fmla="*/ 0 h 527"/>
                            <a:gd name="T34" fmla="*/ 0 w 282"/>
                            <a:gd name="T35" fmla="*/ 0 h 52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82"/>
                            <a:gd name="T55" fmla="*/ 0 h 527"/>
                            <a:gd name="T56" fmla="*/ 282 w 282"/>
                            <a:gd name="T57" fmla="*/ 527 h 52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82" h="527">
                              <a:moveTo>
                                <a:pt x="24" y="0"/>
                              </a:moveTo>
                              <a:lnTo>
                                <a:pt x="15" y="18"/>
                              </a:lnTo>
                              <a:lnTo>
                                <a:pt x="8" y="40"/>
                              </a:lnTo>
                              <a:lnTo>
                                <a:pt x="3" y="61"/>
                              </a:lnTo>
                              <a:lnTo>
                                <a:pt x="0" y="85"/>
                              </a:lnTo>
                              <a:lnTo>
                                <a:pt x="4" y="118"/>
                              </a:lnTo>
                              <a:lnTo>
                                <a:pt x="8" y="152"/>
                              </a:lnTo>
                              <a:lnTo>
                                <a:pt x="15" y="199"/>
                              </a:lnTo>
                              <a:lnTo>
                                <a:pt x="22" y="234"/>
                              </a:lnTo>
                              <a:lnTo>
                                <a:pt x="35" y="275"/>
                              </a:lnTo>
                              <a:lnTo>
                                <a:pt x="49" y="316"/>
                              </a:lnTo>
                              <a:lnTo>
                                <a:pt x="67" y="352"/>
                              </a:lnTo>
                              <a:lnTo>
                                <a:pt x="93" y="391"/>
                              </a:lnTo>
                              <a:lnTo>
                                <a:pt x="120" y="420"/>
                              </a:lnTo>
                              <a:lnTo>
                                <a:pt x="161" y="453"/>
                              </a:lnTo>
                              <a:lnTo>
                                <a:pt x="202" y="480"/>
                              </a:lnTo>
                              <a:lnTo>
                                <a:pt x="243" y="505"/>
                              </a:lnTo>
                              <a:lnTo>
                                <a:pt x="282" y="527"/>
                              </a:lnTo>
                            </a:path>
                          </a:pathLst>
                        </a:custGeom>
                        <a:noFill/>
                        <a:ln w="38100">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39" name="Freeform 190">
                          <a:extLst>
                            <a:ext uri="{FF2B5EF4-FFF2-40B4-BE49-F238E27FC236}">
                              <a16:creationId xmlns:a16="http://schemas.microsoft.com/office/drawing/2014/main" id="{4A11B74E-BB9E-4044-881E-EA5CA0C99C2C}"/>
                            </a:ext>
                          </a:extLst>
                        </p:cNvPr>
                        <p:cNvSpPr>
                          <a:spLocks/>
                        </p:cNvSpPr>
                        <p:nvPr/>
                      </p:nvSpPr>
                      <p:spPr bwMode="auto">
                        <a:xfrm>
                          <a:off x="2700" y="486"/>
                          <a:ext cx="71" cy="56"/>
                        </a:xfrm>
                        <a:custGeom>
                          <a:avLst/>
                          <a:gdLst>
                            <a:gd name="T0" fmla="*/ 0 w 284"/>
                            <a:gd name="T1" fmla="*/ 0 h 224"/>
                            <a:gd name="T2" fmla="*/ 0 w 284"/>
                            <a:gd name="T3" fmla="*/ 0 h 224"/>
                            <a:gd name="T4" fmla="*/ 0 w 284"/>
                            <a:gd name="T5" fmla="*/ 0 h 224"/>
                            <a:gd name="T6" fmla="*/ 0 w 284"/>
                            <a:gd name="T7" fmla="*/ 0 h 224"/>
                            <a:gd name="T8" fmla="*/ 0 w 284"/>
                            <a:gd name="T9" fmla="*/ 0 h 224"/>
                            <a:gd name="T10" fmla="*/ 0 w 284"/>
                            <a:gd name="T11" fmla="*/ 0 h 224"/>
                            <a:gd name="T12" fmla="*/ 0 w 284"/>
                            <a:gd name="T13" fmla="*/ 0 h 224"/>
                            <a:gd name="T14" fmla="*/ 0 w 284"/>
                            <a:gd name="T15" fmla="*/ 0 h 224"/>
                            <a:gd name="T16" fmla="*/ 0 w 284"/>
                            <a:gd name="T17" fmla="*/ 0 h 224"/>
                            <a:gd name="T18" fmla="*/ 0 w 284"/>
                            <a:gd name="T19" fmla="*/ 0 h 224"/>
                            <a:gd name="T20" fmla="*/ 0 w 284"/>
                            <a:gd name="T21" fmla="*/ 0 h 224"/>
                            <a:gd name="T22" fmla="*/ 0 w 284"/>
                            <a:gd name="T23" fmla="*/ 0 h 224"/>
                            <a:gd name="T24" fmla="*/ 0 w 284"/>
                            <a:gd name="T25" fmla="*/ 0 h 224"/>
                            <a:gd name="T26" fmla="*/ 0 w 284"/>
                            <a:gd name="T27" fmla="*/ 0 h 224"/>
                            <a:gd name="T28" fmla="*/ 0 w 284"/>
                            <a:gd name="T29" fmla="*/ 0 h 22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84"/>
                            <a:gd name="T46" fmla="*/ 0 h 224"/>
                            <a:gd name="T47" fmla="*/ 284 w 284"/>
                            <a:gd name="T48" fmla="*/ 224 h 22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84" h="224">
                              <a:moveTo>
                                <a:pt x="0" y="0"/>
                              </a:moveTo>
                              <a:lnTo>
                                <a:pt x="39" y="6"/>
                              </a:lnTo>
                              <a:lnTo>
                                <a:pt x="69" y="15"/>
                              </a:lnTo>
                              <a:lnTo>
                                <a:pt x="95" y="28"/>
                              </a:lnTo>
                              <a:lnTo>
                                <a:pt x="123" y="47"/>
                              </a:lnTo>
                              <a:lnTo>
                                <a:pt x="157" y="70"/>
                              </a:lnTo>
                              <a:lnTo>
                                <a:pt x="187" y="95"/>
                              </a:lnTo>
                              <a:lnTo>
                                <a:pt x="224" y="138"/>
                              </a:lnTo>
                              <a:lnTo>
                                <a:pt x="284" y="211"/>
                              </a:lnTo>
                              <a:lnTo>
                                <a:pt x="260" y="218"/>
                              </a:lnTo>
                              <a:lnTo>
                                <a:pt x="221" y="221"/>
                              </a:lnTo>
                              <a:lnTo>
                                <a:pt x="184" y="224"/>
                              </a:lnTo>
                              <a:lnTo>
                                <a:pt x="145" y="218"/>
                              </a:lnTo>
                              <a:lnTo>
                                <a:pt x="103" y="211"/>
                              </a:lnTo>
                              <a:lnTo>
                                <a:pt x="71" y="204"/>
                              </a:lnTo>
                            </a:path>
                          </a:pathLst>
                        </a:custGeom>
                        <a:noFill/>
                        <a:ln w="22225">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40131" name="Group 191">
                        <a:extLst>
                          <a:ext uri="{FF2B5EF4-FFF2-40B4-BE49-F238E27FC236}">
                            <a16:creationId xmlns:a16="http://schemas.microsoft.com/office/drawing/2014/main" id="{2170A78F-C927-4413-8F40-AFF9B681E69E}"/>
                          </a:ext>
                        </a:extLst>
                      </p:cNvPr>
                      <p:cNvGrpSpPr>
                        <a:grpSpLocks/>
                      </p:cNvGrpSpPr>
                      <p:nvPr/>
                    </p:nvGrpSpPr>
                    <p:grpSpPr bwMode="auto">
                      <a:xfrm>
                        <a:off x="2544" y="771"/>
                        <a:ext cx="176" cy="99"/>
                        <a:chOff x="2544" y="771"/>
                        <a:chExt cx="176" cy="99"/>
                      </a:xfrm>
                    </p:grpSpPr>
                    <p:sp>
                      <p:nvSpPr>
                        <p:cNvPr id="40132" name="Freeform 192">
                          <a:extLst>
                            <a:ext uri="{FF2B5EF4-FFF2-40B4-BE49-F238E27FC236}">
                              <a16:creationId xmlns:a16="http://schemas.microsoft.com/office/drawing/2014/main" id="{BAC67244-1129-4E43-A6ED-E696D041E26F}"/>
                            </a:ext>
                          </a:extLst>
                        </p:cNvPr>
                        <p:cNvSpPr>
                          <a:spLocks/>
                        </p:cNvSpPr>
                        <p:nvPr/>
                      </p:nvSpPr>
                      <p:spPr bwMode="auto">
                        <a:xfrm>
                          <a:off x="2618" y="777"/>
                          <a:ext cx="50" cy="27"/>
                        </a:xfrm>
                        <a:custGeom>
                          <a:avLst/>
                          <a:gdLst>
                            <a:gd name="T0" fmla="*/ 0 w 200"/>
                            <a:gd name="T1" fmla="*/ 0 h 107"/>
                            <a:gd name="T2" fmla="*/ 0 w 200"/>
                            <a:gd name="T3" fmla="*/ 0 h 107"/>
                            <a:gd name="T4" fmla="*/ 0 w 200"/>
                            <a:gd name="T5" fmla="*/ 0 h 107"/>
                            <a:gd name="T6" fmla="*/ 0 w 200"/>
                            <a:gd name="T7" fmla="*/ 0 h 107"/>
                            <a:gd name="T8" fmla="*/ 0 w 200"/>
                            <a:gd name="T9" fmla="*/ 0 h 107"/>
                            <a:gd name="T10" fmla="*/ 0 w 200"/>
                            <a:gd name="T11" fmla="*/ 0 h 107"/>
                            <a:gd name="T12" fmla="*/ 0 60000 65536"/>
                            <a:gd name="T13" fmla="*/ 0 60000 65536"/>
                            <a:gd name="T14" fmla="*/ 0 60000 65536"/>
                            <a:gd name="T15" fmla="*/ 0 60000 65536"/>
                            <a:gd name="T16" fmla="*/ 0 60000 65536"/>
                            <a:gd name="T17" fmla="*/ 0 60000 65536"/>
                            <a:gd name="T18" fmla="*/ 0 w 200"/>
                            <a:gd name="T19" fmla="*/ 0 h 107"/>
                            <a:gd name="T20" fmla="*/ 200 w 200"/>
                            <a:gd name="T21" fmla="*/ 107 h 107"/>
                          </a:gdLst>
                          <a:ahLst/>
                          <a:cxnLst>
                            <a:cxn ang="T12">
                              <a:pos x="T0" y="T1"/>
                            </a:cxn>
                            <a:cxn ang="T13">
                              <a:pos x="T2" y="T3"/>
                            </a:cxn>
                            <a:cxn ang="T14">
                              <a:pos x="T4" y="T5"/>
                            </a:cxn>
                            <a:cxn ang="T15">
                              <a:pos x="T6" y="T7"/>
                            </a:cxn>
                            <a:cxn ang="T16">
                              <a:pos x="T8" y="T9"/>
                            </a:cxn>
                            <a:cxn ang="T17">
                              <a:pos x="T10" y="T11"/>
                            </a:cxn>
                          </a:cxnLst>
                          <a:rect l="T18" t="T19" r="T20" b="T21"/>
                          <a:pathLst>
                            <a:path w="200" h="107">
                              <a:moveTo>
                                <a:pt x="0" y="0"/>
                              </a:moveTo>
                              <a:lnTo>
                                <a:pt x="46" y="13"/>
                              </a:lnTo>
                              <a:lnTo>
                                <a:pt x="86" y="28"/>
                              </a:lnTo>
                              <a:lnTo>
                                <a:pt x="121" y="45"/>
                              </a:lnTo>
                              <a:lnTo>
                                <a:pt x="160" y="71"/>
                              </a:lnTo>
                              <a:lnTo>
                                <a:pt x="200" y="107"/>
                              </a:lnTo>
                            </a:path>
                          </a:pathLst>
                        </a:custGeom>
                        <a:noFill/>
                        <a:ln w="38100">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40133" name="Group 193">
                          <a:extLst>
                            <a:ext uri="{FF2B5EF4-FFF2-40B4-BE49-F238E27FC236}">
                              <a16:creationId xmlns:a16="http://schemas.microsoft.com/office/drawing/2014/main" id="{B43D69BD-1BF7-4C8B-8520-FA7404697C6C}"/>
                            </a:ext>
                          </a:extLst>
                        </p:cNvPr>
                        <p:cNvGrpSpPr>
                          <a:grpSpLocks/>
                        </p:cNvGrpSpPr>
                        <p:nvPr/>
                      </p:nvGrpSpPr>
                      <p:grpSpPr bwMode="auto">
                        <a:xfrm>
                          <a:off x="2544" y="771"/>
                          <a:ext cx="176" cy="99"/>
                          <a:chOff x="2544" y="771"/>
                          <a:chExt cx="176" cy="99"/>
                        </a:xfrm>
                      </p:grpSpPr>
                      <p:sp>
                        <p:nvSpPr>
                          <p:cNvPr id="40134" name="Freeform 194">
                            <a:extLst>
                              <a:ext uri="{FF2B5EF4-FFF2-40B4-BE49-F238E27FC236}">
                                <a16:creationId xmlns:a16="http://schemas.microsoft.com/office/drawing/2014/main" id="{AC72BD4F-09E9-4EEC-84F1-71F623792A61}"/>
                              </a:ext>
                            </a:extLst>
                          </p:cNvPr>
                          <p:cNvSpPr>
                            <a:spLocks/>
                          </p:cNvSpPr>
                          <p:nvPr/>
                        </p:nvSpPr>
                        <p:spPr bwMode="auto">
                          <a:xfrm>
                            <a:off x="2664" y="771"/>
                            <a:ext cx="56" cy="13"/>
                          </a:xfrm>
                          <a:custGeom>
                            <a:avLst/>
                            <a:gdLst>
                              <a:gd name="T0" fmla="*/ 0 w 225"/>
                              <a:gd name="T1" fmla="*/ 0 h 55"/>
                              <a:gd name="T2" fmla="*/ 0 w 225"/>
                              <a:gd name="T3" fmla="*/ 0 h 55"/>
                              <a:gd name="T4" fmla="*/ 0 w 225"/>
                              <a:gd name="T5" fmla="*/ 0 h 55"/>
                              <a:gd name="T6" fmla="*/ 0 w 225"/>
                              <a:gd name="T7" fmla="*/ 0 h 55"/>
                              <a:gd name="T8" fmla="*/ 0 w 225"/>
                              <a:gd name="T9" fmla="*/ 0 h 55"/>
                              <a:gd name="T10" fmla="*/ 0 w 225"/>
                              <a:gd name="T11" fmla="*/ 0 h 55"/>
                              <a:gd name="T12" fmla="*/ 0 w 225"/>
                              <a:gd name="T13" fmla="*/ 0 h 55"/>
                              <a:gd name="T14" fmla="*/ 0 60000 65536"/>
                              <a:gd name="T15" fmla="*/ 0 60000 65536"/>
                              <a:gd name="T16" fmla="*/ 0 60000 65536"/>
                              <a:gd name="T17" fmla="*/ 0 60000 65536"/>
                              <a:gd name="T18" fmla="*/ 0 60000 65536"/>
                              <a:gd name="T19" fmla="*/ 0 60000 65536"/>
                              <a:gd name="T20" fmla="*/ 0 60000 65536"/>
                              <a:gd name="T21" fmla="*/ 0 w 225"/>
                              <a:gd name="T22" fmla="*/ 0 h 55"/>
                              <a:gd name="T23" fmla="*/ 225 w 225"/>
                              <a:gd name="T24" fmla="*/ 55 h 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5" h="55">
                                <a:moveTo>
                                  <a:pt x="0" y="0"/>
                                </a:moveTo>
                                <a:lnTo>
                                  <a:pt x="36" y="21"/>
                                </a:lnTo>
                                <a:lnTo>
                                  <a:pt x="71" y="36"/>
                                </a:lnTo>
                                <a:lnTo>
                                  <a:pt x="104" y="46"/>
                                </a:lnTo>
                                <a:lnTo>
                                  <a:pt x="145" y="54"/>
                                </a:lnTo>
                                <a:lnTo>
                                  <a:pt x="185" y="55"/>
                                </a:lnTo>
                                <a:lnTo>
                                  <a:pt x="225" y="51"/>
                                </a:lnTo>
                              </a:path>
                            </a:pathLst>
                          </a:custGeom>
                          <a:noFill/>
                          <a:ln w="15875">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35" name="Freeform 195">
                            <a:extLst>
                              <a:ext uri="{FF2B5EF4-FFF2-40B4-BE49-F238E27FC236}">
                                <a16:creationId xmlns:a16="http://schemas.microsoft.com/office/drawing/2014/main" id="{7F3718FF-0990-4D2F-A9C6-9D50B09F7E69}"/>
                              </a:ext>
                            </a:extLst>
                          </p:cNvPr>
                          <p:cNvSpPr>
                            <a:spLocks/>
                          </p:cNvSpPr>
                          <p:nvPr/>
                        </p:nvSpPr>
                        <p:spPr bwMode="auto">
                          <a:xfrm>
                            <a:off x="2669" y="809"/>
                            <a:ext cx="19" cy="36"/>
                          </a:xfrm>
                          <a:custGeom>
                            <a:avLst/>
                            <a:gdLst>
                              <a:gd name="T0" fmla="*/ 0 w 79"/>
                              <a:gd name="T1" fmla="*/ 0 h 144"/>
                              <a:gd name="T2" fmla="*/ 0 w 79"/>
                              <a:gd name="T3" fmla="*/ 0 h 144"/>
                              <a:gd name="T4" fmla="*/ 0 w 79"/>
                              <a:gd name="T5" fmla="*/ 0 h 144"/>
                              <a:gd name="T6" fmla="*/ 0 w 79"/>
                              <a:gd name="T7" fmla="*/ 0 h 144"/>
                              <a:gd name="T8" fmla="*/ 0 w 79"/>
                              <a:gd name="T9" fmla="*/ 0 h 144"/>
                              <a:gd name="T10" fmla="*/ 0 w 79"/>
                              <a:gd name="T11" fmla="*/ 0 h 144"/>
                              <a:gd name="T12" fmla="*/ 0 60000 65536"/>
                              <a:gd name="T13" fmla="*/ 0 60000 65536"/>
                              <a:gd name="T14" fmla="*/ 0 60000 65536"/>
                              <a:gd name="T15" fmla="*/ 0 60000 65536"/>
                              <a:gd name="T16" fmla="*/ 0 60000 65536"/>
                              <a:gd name="T17" fmla="*/ 0 60000 65536"/>
                              <a:gd name="T18" fmla="*/ 0 w 79"/>
                              <a:gd name="T19" fmla="*/ 0 h 144"/>
                              <a:gd name="T20" fmla="*/ 79 w 79"/>
                              <a:gd name="T21" fmla="*/ 144 h 144"/>
                            </a:gdLst>
                            <a:ahLst/>
                            <a:cxnLst>
                              <a:cxn ang="T12">
                                <a:pos x="T0" y="T1"/>
                              </a:cxn>
                              <a:cxn ang="T13">
                                <a:pos x="T2" y="T3"/>
                              </a:cxn>
                              <a:cxn ang="T14">
                                <a:pos x="T4" y="T5"/>
                              </a:cxn>
                              <a:cxn ang="T15">
                                <a:pos x="T6" y="T7"/>
                              </a:cxn>
                              <a:cxn ang="T16">
                                <a:pos x="T8" y="T9"/>
                              </a:cxn>
                              <a:cxn ang="T17">
                                <a:pos x="T10" y="T11"/>
                              </a:cxn>
                            </a:cxnLst>
                            <a:rect l="T18" t="T19" r="T20" b="T21"/>
                            <a:pathLst>
                              <a:path w="79" h="144">
                                <a:moveTo>
                                  <a:pt x="79" y="0"/>
                                </a:moveTo>
                                <a:lnTo>
                                  <a:pt x="75" y="36"/>
                                </a:lnTo>
                                <a:lnTo>
                                  <a:pt x="63" y="69"/>
                                </a:lnTo>
                                <a:lnTo>
                                  <a:pt x="43" y="100"/>
                                </a:lnTo>
                                <a:lnTo>
                                  <a:pt x="20" y="129"/>
                                </a:lnTo>
                                <a:lnTo>
                                  <a:pt x="0" y="144"/>
                                </a:lnTo>
                              </a:path>
                            </a:pathLst>
                          </a:custGeom>
                          <a:noFill/>
                          <a:ln w="15875">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36" name="Freeform 196">
                            <a:extLst>
                              <a:ext uri="{FF2B5EF4-FFF2-40B4-BE49-F238E27FC236}">
                                <a16:creationId xmlns:a16="http://schemas.microsoft.com/office/drawing/2014/main" id="{BFE55488-6CBD-4FAF-BD9C-97A7734FE7A5}"/>
                              </a:ext>
                            </a:extLst>
                          </p:cNvPr>
                          <p:cNvSpPr>
                            <a:spLocks/>
                          </p:cNvSpPr>
                          <p:nvPr/>
                        </p:nvSpPr>
                        <p:spPr bwMode="auto">
                          <a:xfrm>
                            <a:off x="2544" y="828"/>
                            <a:ext cx="78" cy="8"/>
                          </a:xfrm>
                          <a:custGeom>
                            <a:avLst/>
                            <a:gdLst>
                              <a:gd name="T0" fmla="*/ 0 w 314"/>
                              <a:gd name="T1" fmla="*/ 0 h 31"/>
                              <a:gd name="T2" fmla="*/ 0 w 314"/>
                              <a:gd name="T3" fmla="*/ 0 h 31"/>
                              <a:gd name="T4" fmla="*/ 0 w 314"/>
                              <a:gd name="T5" fmla="*/ 0 h 31"/>
                              <a:gd name="T6" fmla="*/ 0 w 314"/>
                              <a:gd name="T7" fmla="*/ 0 h 31"/>
                              <a:gd name="T8" fmla="*/ 0 w 314"/>
                              <a:gd name="T9" fmla="*/ 0 h 31"/>
                              <a:gd name="T10" fmla="*/ 0 w 314"/>
                              <a:gd name="T11" fmla="*/ 0 h 31"/>
                              <a:gd name="T12" fmla="*/ 0 w 314"/>
                              <a:gd name="T13" fmla="*/ 0 h 31"/>
                              <a:gd name="T14" fmla="*/ 0 w 314"/>
                              <a:gd name="T15" fmla="*/ 0 h 31"/>
                              <a:gd name="T16" fmla="*/ 0 60000 65536"/>
                              <a:gd name="T17" fmla="*/ 0 60000 65536"/>
                              <a:gd name="T18" fmla="*/ 0 60000 65536"/>
                              <a:gd name="T19" fmla="*/ 0 60000 65536"/>
                              <a:gd name="T20" fmla="*/ 0 60000 65536"/>
                              <a:gd name="T21" fmla="*/ 0 60000 65536"/>
                              <a:gd name="T22" fmla="*/ 0 60000 65536"/>
                              <a:gd name="T23" fmla="*/ 0 60000 65536"/>
                              <a:gd name="T24" fmla="*/ 0 w 314"/>
                              <a:gd name="T25" fmla="*/ 0 h 31"/>
                              <a:gd name="T26" fmla="*/ 314 w 314"/>
                              <a:gd name="T27" fmla="*/ 31 h 3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14" h="31">
                                <a:moveTo>
                                  <a:pt x="314" y="4"/>
                                </a:moveTo>
                                <a:lnTo>
                                  <a:pt x="271" y="15"/>
                                </a:lnTo>
                                <a:lnTo>
                                  <a:pt x="221" y="25"/>
                                </a:lnTo>
                                <a:lnTo>
                                  <a:pt x="170" y="31"/>
                                </a:lnTo>
                                <a:lnTo>
                                  <a:pt x="126" y="29"/>
                                </a:lnTo>
                                <a:lnTo>
                                  <a:pt x="75" y="22"/>
                                </a:lnTo>
                                <a:lnTo>
                                  <a:pt x="40" y="13"/>
                                </a:lnTo>
                                <a:lnTo>
                                  <a:pt x="0" y="0"/>
                                </a:lnTo>
                              </a:path>
                            </a:pathLst>
                          </a:custGeom>
                          <a:noFill/>
                          <a:ln w="15875">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37" name="Freeform 197">
                            <a:extLst>
                              <a:ext uri="{FF2B5EF4-FFF2-40B4-BE49-F238E27FC236}">
                                <a16:creationId xmlns:a16="http://schemas.microsoft.com/office/drawing/2014/main" id="{B3D967C5-7673-4064-8053-AA86089A52EF}"/>
                              </a:ext>
                            </a:extLst>
                          </p:cNvPr>
                          <p:cNvSpPr>
                            <a:spLocks/>
                          </p:cNvSpPr>
                          <p:nvPr/>
                        </p:nvSpPr>
                        <p:spPr bwMode="auto">
                          <a:xfrm>
                            <a:off x="2563" y="835"/>
                            <a:ext cx="66" cy="35"/>
                          </a:xfrm>
                          <a:custGeom>
                            <a:avLst/>
                            <a:gdLst>
                              <a:gd name="T0" fmla="*/ 0 w 266"/>
                              <a:gd name="T1" fmla="*/ 0 h 139"/>
                              <a:gd name="T2" fmla="*/ 0 w 266"/>
                              <a:gd name="T3" fmla="*/ 0 h 139"/>
                              <a:gd name="T4" fmla="*/ 0 w 266"/>
                              <a:gd name="T5" fmla="*/ 0 h 139"/>
                              <a:gd name="T6" fmla="*/ 0 w 266"/>
                              <a:gd name="T7" fmla="*/ 0 h 139"/>
                              <a:gd name="T8" fmla="*/ 0 w 266"/>
                              <a:gd name="T9" fmla="*/ 0 h 139"/>
                              <a:gd name="T10" fmla="*/ 0 w 266"/>
                              <a:gd name="T11" fmla="*/ 0 h 139"/>
                              <a:gd name="T12" fmla="*/ 0 w 266"/>
                              <a:gd name="T13" fmla="*/ 0 h 139"/>
                              <a:gd name="T14" fmla="*/ 0 w 266"/>
                              <a:gd name="T15" fmla="*/ 0 h 139"/>
                              <a:gd name="T16" fmla="*/ 0 w 266"/>
                              <a:gd name="T17" fmla="*/ 0 h 13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6"/>
                              <a:gd name="T28" fmla="*/ 0 h 139"/>
                              <a:gd name="T29" fmla="*/ 266 w 266"/>
                              <a:gd name="T30" fmla="*/ 139 h 13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6" h="139">
                                <a:moveTo>
                                  <a:pt x="266" y="0"/>
                                </a:moveTo>
                                <a:lnTo>
                                  <a:pt x="239" y="21"/>
                                </a:lnTo>
                                <a:lnTo>
                                  <a:pt x="206" y="46"/>
                                </a:lnTo>
                                <a:lnTo>
                                  <a:pt x="166" y="72"/>
                                </a:lnTo>
                                <a:lnTo>
                                  <a:pt x="131" y="96"/>
                                </a:lnTo>
                                <a:lnTo>
                                  <a:pt x="96" y="114"/>
                                </a:lnTo>
                                <a:lnTo>
                                  <a:pt x="62" y="126"/>
                                </a:lnTo>
                                <a:lnTo>
                                  <a:pt x="36" y="133"/>
                                </a:lnTo>
                                <a:lnTo>
                                  <a:pt x="0" y="139"/>
                                </a:lnTo>
                              </a:path>
                            </a:pathLst>
                          </a:custGeom>
                          <a:noFill/>
                          <a:ln w="15875">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grpSp>
              </p:grpSp>
            </p:grpSp>
            <p:grpSp>
              <p:nvGrpSpPr>
                <p:cNvPr id="40109" name="Group 198">
                  <a:extLst>
                    <a:ext uri="{FF2B5EF4-FFF2-40B4-BE49-F238E27FC236}">
                      <a16:creationId xmlns:a16="http://schemas.microsoft.com/office/drawing/2014/main" id="{B7A4DE2C-5F8A-4412-858F-06A6C97DB8D4}"/>
                    </a:ext>
                  </a:extLst>
                </p:cNvPr>
                <p:cNvGrpSpPr>
                  <a:grpSpLocks/>
                </p:cNvGrpSpPr>
                <p:nvPr/>
              </p:nvGrpSpPr>
              <p:grpSpPr bwMode="auto">
                <a:xfrm>
                  <a:off x="2866" y="422"/>
                  <a:ext cx="132" cy="133"/>
                  <a:chOff x="2866" y="422"/>
                  <a:chExt cx="132" cy="133"/>
                </a:xfrm>
              </p:grpSpPr>
              <p:grpSp>
                <p:nvGrpSpPr>
                  <p:cNvPr id="40110" name="Group 199">
                    <a:extLst>
                      <a:ext uri="{FF2B5EF4-FFF2-40B4-BE49-F238E27FC236}">
                        <a16:creationId xmlns:a16="http://schemas.microsoft.com/office/drawing/2014/main" id="{41971E59-3AA1-4686-9FE3-1F0F53682043}"/>
                      </a:ext>
                    </a:extLst>
                  </p:cNvPr>
                  <p:cNvGrpSpPr>
                    <a:grpSpLocks/>
                  </p:cNvGrpSpPr>
                  <p:nvPr/>
                </p:nvGrpSpPr>
                <p:grpSpPr bwMode="auto">
                  <a:xfrm>
                    <a:off x="2900" y="422"/>
                    <a:ext cx="35" cy="85"/>
                    <a:chOff x="2900" y="422"/>
                    <a:chExt cx="35" cy="85"/>
                  </a:xfrm>
                </p:grpSpPr>
                <p:sp>
                  <p:nvSpPr>
                    <p:cNvPr id="40121" name="Arc 200">
                      <a:extLst>
                        <a:ext uri="{FF2B5EF4-FFF2-40B4-BE49-F238E27FC236}">
                          <a16:creationId xmlns:a16="http://schemas.microsoft.com/office/drawing/2014/main" id="{2E34F934-3BD3-4D74-A998-918BE77DE4D6}"/>
                        </a:ext>
                      </a:extLst>
                    </p:cNvPr>
                    <p:cNvSpPr>
                      <a:spLocks/>
                    </p:cNvSpPr>
                    <p:nvPr/>
                  </p:nvSpPr>
                  <p:spPr bwMode="auto">
                    <a:xfrm>
                      <a:off x="2902" y="422"/>
                      <a:ext cx="24" cy="8"/>
                    </a:xfrm>
                    <a:custGeom>
                      <a:avLst/>
                      <a:gdLst>
                        <a:gd name="T0" fmla="*/ 0 w 43058"/>
                        <a:gd name="T1" fmla="*/ 0 h 21600"/>
                        <a:gd name="T2" fmla="*/ 0 w 43058"/>
                        <a:gd name="T3" fmla="*/ 0 h 21600"/>
                        <a:gd name="T4" fmla="*/ 0 w 43058"/>
                        <a:gd name="T5" fmla="*/ 0 h 21600"/>
                        <a:gd name="T6" fmla="*/ 0 60000 65536"/>
                        <a:gd name="T7" fmla="*/ 0 60000 65536"/>
                        <a:gd name="T8" fmla="*/ 0 60000 65536"/>
                        <a:gd name="T9" fmla="*/ 0 w 43058"/>
                        <a:gd name="T10" fmla="*/ 0 h 21600"/>
                        <a:gd name="T11" fmla="*/ 43058 w 43058"/>
                        <a:gd name="T12" fmla="*/ 21600 h 21600"/>
                      </a:gdLst>
                      <a:ahLst/>
                      <a:cxnLst>
                        <a:cxn ang="T6">
                          <a:pos x="T0" y="T1"/>
                        </a:cxn>
                        <a:cxn ang="T7">
                          <a:pos x="T2" y="T3"/>
                        </a:cxn>
                        <a:cxn ang="T8">
                          <a:pos x="T4" y="T5"/>
                        </a:cxn>
                      </a:cxnLst>
                      <a:rect l="T9" t="T10" r="T11" b="T12"/>
                      <a:pathLst>
                        <a:path w="43058" h="21600" fill="none" extrusionOk="0">
                          <a:moveTo>
                            <a:pt x="43058" y="0"/>
                          </a:moveTo>
                          <a:cubicBezTo>
                            <a:pt x="43058" y="11929"/>
                            <a:pt x="33387" y="21600"/>
                            <a:pt x="21458" y="21600"/>
                          </a:cubicBezTo>
                          <a:cubicBezTo>
                            <a:pt x="10486" y="21600"/>
                            <a:pt x="1258" y="13375"/>
                            <a:pt x="0" y="2475"/>
                          </a:cubicBezTo>
                        </a:path>
                        <a:path w="43058" h="21600" stroke="0" extrusionOk="0">
                          <a:moveTo>
                            <a:pt x="43058" y="0"/>
                          </a:moveTo>
                          <a:cubicBezTo>
                            <a:pt x="43058" y="11929"/>
                            <a:pt x="33387" y="21600"/>
                            <a:pt x="21458" y="21600"/>
                          </a:cubicBezTo>
                          <a:cubicBezTo>
                            <a:pt x="10486" y="21600"/>
                            <a:pt x="1258" y="13375"/>
                            <a:pt x="0" y="2475"/>
                          </a:cubicBezTo>
                          <a:lnTo>
                            <a:pt x="21458" y="0"/>
                          </a:lnTo>
                          <a:lnTo>
                            <a:pt x="43058"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22" name="Arc 201">
                      <a:extLst>
                        <a:ext uri="{FF2B5EF4-FFF2-40B4-BE49-F238E27FC236}">
                          <a16:creationId xmlns:a16="http://schemas.microsoft.com/office/drawing/2014/main" id="{BB34D4F1-84AB-47CB-A67B-2BEC6DAC2347}"/>
                        </a:ext>
                      </a:extLst>
                    </p:cNvPr>
                    <p:cNvSpPr>
                      <a:spLocks/>
                    </p:cNvSpPr>
                    <p:nvPr/>
                  </p:nvSpPr>
                  <p:spPr bwMode="auto">
                    <a:xfrm>
                      <a:off x="2902" y="440"/>
                      <a:ext cx="25" cy="9"/>
                    </a:xfrm>
                    <a:custGeom>
                      <a:avLst/>
                      <a:gdLst>
                        <a:gd name="T0" fmla="*/ 0 w 43200"/>
                        <a:gd name="T1" fmla="*/ 0 h 24571"/>
                        <a:gd name="T2" fmla="*/ 0 w 43200"/>
                        <a:gd name="T3" fmla="*/ 0 h 24571"/>
                        <a:gd name="T4" fmla="*/ 0 w 43200"/>
                        <a:gd name="T5" fmla="*/ 0 h 24571"/>
                        <a:gd name="T6" fmla="*/ 0 60000 65536"/>
                        <a:gd name="T7" fmla="*/ 0 60000 65536"/>
                        <a:gd name="T8" fmla="*/ 0 60000 65536"/>
                        <a:gd name="T9" fmla="*/ 0 w 43200"/>
                        <a:gd name="T10" fmla="*/ 0 h 24571"/>
                        <a:gd name="T11" fmla="*/ 43200 w 43200"/>
                        <a:gd name="T12" fmla="*/ 24571 h 24571"/>
                      </a:gdLst>
                      <a:ahLst/>
                      <a:cxnLst>
                        <a:cxn ang="T6">
                          <a:pos x="T0" y="T1"/>
                        </a:cxn>
                        <a:cxn ang="T7">
                          <a:pos x="T2" y="T3"/>
                        </a:cxn>
                        <a:cxn ang="T8">
                          <a:pos x="T4" y="T5"/>
                        </a:cxn>
                      </a:cxnLst>
                      <a:rect l="T9" t="T10" r="T11" b="T12"/>
                      <a:pathLst>
                        <a:path w="43200" h="24571" fill="none" extrusionOk="0">
                          <a:moveTo>
                            <a:pt x="42994" y="0"/>
                          </a:moveTo>
                          <a:cubicBezTo>
                            <a:pt x="43131" y="984"/>
                            <a:pt x="43200" y="1977"/>
                            <a:pt x="43200" y="2971"/>
                          </a:cubicBezTo>
                          <a:cubicBezTo>
                            <a:pt x="43200" y="14900"/>
                            <a:pt x="33529" y="24571"/>
                            <a:pt x="21600" y="24571"/>
                          </a:cubicBezTo>
                          <a:cubicBezTo>
                            <a:pt x="9670" y="24571"/>
                            <a:pt x="0" y="14900"/>
                            <a:pt x="0" y="2971"/>
                          </a:cubicBezTo>
                        </a:path>
                        <a:path w="43200" h="24571" stroke="0" extrusionOk="0">
                          <a:moveTo>
                            <a:pt x="42994" y="0"/>
                          </a:moveTo>
                          <a:cubicBezTo>
                            <a:pt x="43131" y="984"/>
                            <a:pt x="43200" y="1977"/>
                            <a:pt x="43200" y="2971"/>
                          </a:cubicBezTo>
                          <a:cubicBezTo>
                            <a:pt x="43200" y="14900"/>
                            <a:pt x="33529" y="24571"/>
                            <a:pt x="21600" y="24571"/>
                          </a:cubicBezTo>
                          <a:cubicBezTo>
                            <a:pt x="9670" y="24571"/>
                            <a:pt x="0" y="14900"/>
                            <a:pt x="0" y="2971"/>
                          </a:cubicBezTo>
                          <a:lnTo>
                            <a:pt x="21600" y="2971"/>
                          </a:lnTo>
                          <a:lnTo>
                            <a:pt x="42994"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23" name="Arc 202">
                      <a:extLst>
                        <a:ext uri="{FF2B5EF4-FFF2-40B4-BE49-F238E27FC236}">
                          <a16:creationId xmlns:a16="http://schemas.microsoft.com/office/drawing/2014/main" id="{0569A479-F3B6-4515-910B-0F56C4B8A52F}"/>
                        </a:ext>
                      </a:extLst>
                    </p:cNvPr>
                    <p:cNvSpPr>
                      <a:spLocks/>
                    </p:cNvSpPr>
                    <p:nvPr/>
                  </p:nvSpPr>
                  <p:spPr bwMode="auto">
                    <a:xfrm>
                      <a:off x="2902" y="460"/>
                      <a:ext cx="24" cy="8"/>
                    </a:xfrm>
                    <a:custGeom>
                      <a:avLst/>
                      <a:gdLst>
                        <a:gd name="T0" fmla="*/ 0 w 43200"/>
                        <a:gd name="T1" fmla="*/ 0 h 21600"/>
                        <a:gd name="T2" fmla="*/ 0 w 43200"/>
                        <a:gd name="T3" fmla="*/ 0 h 21600"/>
                        <a:gd name="T4" fmla="*/ 0 w 43200"/>
                        <a:gd name="T5" fmla="*/ 0 h 21600"/>
                        <a:gd name="T6" fmla="*/ 0 60000 65536"/>
                        <a:gd name="T7" fmla="*/ 0 60000 65536"/>
                        <a:gd name="T8" fmla="*/ 0 60000 65536"/>
                        <a:gd name="T9" fmla="*/ 0 w 43200"/>
                        <a:gd name="T10" fmla="*/ 0 h 21600"/>
                        <a:gd name="T11" fmla="*/ 43200 w 43200"/>
                        <a:gd name="T12" fmla="*/ 21600 h 21600"/>
                      </a:gdLst>
                      <a:ahLst/>
                      <a:cxnLst>
                        <a:cxn ang="T6">
                          <a:pos x="T0" y="T1"/>
                        </a:cxn>
                        <a:cxn ang="T7">
                          <a:pos x="T2" y="T3"/>
                        </a:cxn>
                        <a:cxn ang="T8">
                          <a:pos x="T4" y="T5"/>
                        </a:cxn>
                      </a:cxnLst>
                      <a:rect l="T9" t="T10" r="T11" b="T12"/>
                      <a:pathLst>
                        <a:path w="43200" h="21600" fill="none" extrusionOk="0">
                          <a:moveTo>
                            <a:pt x="43200" y="0"/>
                          </a:moveTo>
                          <a:cubicBezTo>
                            <a:pt x="43200" y="11929"/>
                            <a:pt x="33529" y="21600"/>
                            <a:pt x="21600" y="21600"/>
                          </a:cubicBezTo>
                          <a:cubicBezTo>
                            <a:pt x="9670" y="21600"/>
                            <a:pt x="0" y="11929"/>
                            <a:pt x="0" y="0"/>
                          </a:cubicBezTo>
                        </a:path>
                        <a:path w="43200" h="21600" stroke="0" extrusionOk="0">
                          <a:moveTo>
                            <a:pt x="43200" y="0"/>
                          </a:moveTo>
                          <a:cubicBezTo>
                            <a:pt x="43200" y="11929"/>
                            <a:pt x="33529" y="21600"/>
                            <a:pt x="21600" y="21600"/>
                          </a:cubicBezTo>
                          <a:cubicBezTo>
                            <a:pt x="9670" y="21600"/>
                            <a:pt x="0" y="11929"/>
                            <a:pt x="0" y="0"/>
                          </a:cubicBezTo>
                          <a:lnTo>
                            <a:pt x="21600" y="0"/>
                          </a:lnTo>
                          <a:lnTo>
                            <a:pt x="43200"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24" name="Arc 203">
                      <a:extLst>
                        <a:ext uri="{FF2B5EF4-FFF2-40B4-BE49-F238E27FC236}">
                          <a16:creationId xmlns:a16="http://schemas.microsoft.com/office/drawing/2014/main" id="{6265BFF2-D9F8-43A5-903B-6715F53E712B}"/>
                        </a:ext>
                      </a:extLst>
                    </p:cNvPr>
                    <p:cNvSpPr>
                      <a:spLocks/>
                    </p:cNvSpPr>
                    <p:nvPr/>
                  </p:nvSpPr>
                  <p:spPr bwMode="auto">
                    <a:xfrm>
                      <a:off x="2902" y="480"/>
                      <a:ext cx="24" cy="8"/>
                    </a:xfrm>
                    <a:custGeom>
                      <a:avLst/>
                      <a:gdLst>
                        <a:gd name="T0" fmla="*/ 0 w 43200"/>
                        <a:gd name="T1" fmla="*/ 0 h 24239"/>
                        <a:gd name="T2" fmla="*/ 0 w 43200"/>
                        <a:gd name="T3" fmla="*/ 0 h 24239"/>
                        <a:gd name="T4" fmla="*/ 0 w 43200"/>
                        <a:gd name="T5" fmla="*/ 0 h 24239"/>
                        <a:gd name="T6" fmla="*/ 0 60000 65536"/>
                        <a:gd name="T7" fmla="*/ 0 60000 65536"/>
                        <a:gd name="T8" fmla="*/ 0 60000 65536"/>
                        <a:gd name="T9" fmla="*/ 0 w 43200"/>
                        <a:gd name="T10" fmla="*/ 0 h 24239"/>
                        <a:gd name="T11" fmla="*/ 43200 w 43200"/>
                        <a:gd name="T12" fmla="*/ 24239 h 24239"/>
                      </a:gdLst>
                      <a:ahLst/>
                      <a:cxnLst>
                        <a:cxn ang="T6">
                          <a:pos x="T0" y="T1"/>
                        </a:cxn>
                        <a:cxn ang="T7">
                          <a:pos x="T2" y="T3"/>
                        </a:cxn>
                        <a:cxn ang="T8">
                          <a:pos x="T4" y="T5"/>
                        </a:cxn>
                      </a:cxnLst>
                      <a:rect l="T9" t="T10" r="T11" b="T12"/>
                      <a:pathLst>
                        <a:path w="43200" h="24239" fill="none" extrusionOk="0">
                          <a:moveTo>
                            <a:pt x="43038" y="-1"/>
                          </a:moveTo>
                          <a:cubicBezTo>
                            <a:pt x="43145" y="875"/>
                            <a:pt x="43200" y="1756"/>
                            <a:pt x="43200" y="2639"/>
                          </a:cubicBezTo>
                          <a:cubicBezTo>
                            <a:pt x="43200" y="14568"/>
                            <a:pt x="33529" y="24239"/>
                            <a:pt x="21600" y="24239"/>
                          </a:cubicBezTo>
                          <a:cubicBezTo>
                            <a:pt x="9670" y="24239"/>
                            <a:pt x="0" y="14568"/>
                            <a:pt x="0" y="2639"/>
                          </a:cubicBezTo>
                        </a:path>
                        <a:path w="43200" h="24239" stroke="0" extrusionOk="0">
                          <a:moveTo>
                            <a:pt x="43038" y="-1"/>
                          </a:moveTo>
                          <a:cubicBezTo>
                            <a:pt x="43145" y="875"/>
                            <a:pt x="43200" y="1756"/>
                            <a:pt x="43200" y="2639"/>
                          </a:cubicBezTo>
                          <a:cubicBezTo>
                            <a:pt x="43200" y="14568"/>
                            <a:pt x="33529" y="24239"/>
                            <a:pt x="21600" y="24239"/>
                          </a:cubicBezTo>
                          <a:cubicBezTo>
                            <a:pt x="9670" y="24239"/>
                            <a:pt x="0" y="14568"/>
                            <a:pt x="0" y="2639"/>
                          </a:cubicBezTo>
                          <a:lnTo>
                            <a:pt x="21600" y="2639"/>
                          </a:lnTo>
                          <a:lnTo>
                            <a:pt x="43038" y="-1"/>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25" name="Arc 204">
                      <a:extLst>
                        <a:ext uri="{FF2B5EF4-FFF2-40B4-BE49-F238E27FC236}">
                          <a16:creationId xmlns:a16="http://schemas.microsoft.com/office/drawing/2014/main" id="{CCAB228F-A1B7-484A-B975-355E181C46A5}"/>
                        </a:ext>
                      </a:extLst>
                    </p:cNvPr>
                    <p:cNvSpPr>
                      <a:spLocks/>
                    </p:cNvSpPr>
                    <p:nvPr/>
                  </p:nvSpPr>
                  <p:spPr bwMode="auto">
                    <a:xfrm>
                      <a:off x="2900" y="499"/>
                      <a:ext cx="35" cy="8"/>
                    </a:xfrm>
                    <a:custGeom>
                      <a:avLst/>
                      <a:gdLst>
                        <a:gd name="T0" fmla="*/ 0 w 43200"/>
                        <a:gd name="T1" fmla="*/ 0 h 24377"/>
                        <a:gd name="T2" fmla="*/ 0 w 43200"/>
                        <a:gd name="T3" fmla="*/ 0 h 24377"/>
                        <a:gd name="T4" fmla="*/ 0 w 43200"/>
                        <a:gd name="T5" fmla="*/ 0 h 24377"/>
                        <a:gd name="T6" fmla="*/ 0 60000 65536"/>
                        <a:gd name="T7" fmla="*/ 0 60000 65536"/>
                        <a:gd name="T8" fmla="*/ 0 60000 65536"/>
                        <a:gd name="T9" fmla="*/ 0 w 43200"/>
                        <a:gd name="T10" fmla="*/ 0 h 24377"/>
                        <a:gd name="T11" fmla="*/ 43200 w 43200"/>
                        <a:gd name="T12" fmla="*/ 24377 h 24377"/>
                      </a:gdLst>
                      <a:ahLst/>
                      <a:cxnLst>
                        <a:cxn ang="T6">
                          <a:pos x="T0" y="T1"/>
                        </a:cxn>
                        <a:cxn ang="T7">
                          <a:pos x="T2" y="T3"/>
                        </a:cxn>
                        <a:cxn ang="T8">
                          <a:pos x="T4" y="T5"/>
                        </a:cxn>
                      </a:cxnLst>
                      <a:rect l="T9" t="T10" r="T11" b="T12"/>
                      <a:pathLst>
                        <a:path w="43200" h="24377" fill="none" extrusionOk="0">
                          <a:moveTo>
                            <a:pt x="43020" y="0"/>
                          </a:moveTo>
                          <a:cubicBezTo>
                            <a:pt x="43140" y="920"/>
                            <a:pt x="43200" y="1848"/>
                            <a:pt x="43200" y="2777"/>
                          </a:cubicBezTo>
                          <a:cubicBezTo>
                            <a:pt x="43200" y="14706"/>
                            <a:pt x="33529" y="24377"/>
                            <a:pt x="21600" y="24377"/>
                          </a:cubicBezTo>
                          <a:cubicBezTo>
                            <a:pt x="9670" y="24377"/>
                            <a:pt x="0" y="14706"/>
                            <a:pt x="0" y="2777"/>
                          </a:cubicBezTo>
                        </a:path>
                        <a:path w="43200" h="24377" stroke="0" extrusionOk="0">
                          <a:moveTo>
                            <a:pt x="43020" y="0"/>
                          </a:moveTo>
                          <a:cubicBezTo>
                            <a:pt x="43140" y="920"/>
                            <a:pt x="43200" y="1848"/>
                            <a:pt x="43200" y="2777"/>
                          </a:cubicBezTo>
                          <a:cubicBezTo>
                            <a:pt x="43200" y="14706"/>
                            <a:pt x="33529" y="24377"/>
                            <a:pt x="21600" y="24377"/>
                          </a:cubicBezTo>
                          <a:cubicBezTo>
                            <a:pt x="9670" y="24377"/>
                            <a:pt x="0" y="14706"/>
                            <a:pt x="0" y="2777"/>
                          </a:cubicBezTo>
                          <a:lnTo>
                            <a:pt x="21600" y="2777"/>
                          </a:lnTo>
                          <a:lnTo>
                            <a:pt x="43020"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40111" name="Group 205">
                    <a:extLst>
                      <a:ext uri="{FF2B5EF4-FFF2-40B4-BE49-F238E27FC236}">
                        <a16:creationId xmlns:a16="http://schemas.microsoft.com/office/drawing/2014/main" id="{3E405B90-F0C6-4488-A2F4-1D5B23146CC0}"/>
                      </a:ext>
                    </a:extLst>
                  </p:cNvPr>
                  <p:cNvGrpSpPr>
                    <a:grpSpLocks/>
                  </p:cNvGrpSpPr>
                  <p:nvPr/>
                </p:nvGrpSpPr>
                <p:grpSpPr bwMode="auto">
                  <a:xfrm>
                    <a:off x="2866" y="515"/>
                    <a:ext cx="41" cy="32"/>
                    <a:chOff x="2866" y="515"/>
                    <a:chExt cx="41" cy="32"/>
                  </a:xfrm>
                </p:grpSpPr>
                <p:sp>
                  <p:nvSpPr>
                    <p:cNvPr id="40117" name="Arc 206">
                      <a:extLst>
                        <a:ext uri="{FF2B5EF4-FFF2-40B4-BE49-F238E27FC236}">
                          <a16:creationId xmlns:a16="http://schemas.microsoft.com/office/drawing/2014/main" id="{EBBA4837-9ABB-40EE-9739-C094385D854B}"/>
                        </a:ext>
                      </a:extLst>
                    </p:cNvPr>
                    <p:cNvSpPr>
                      <a:spLocks/>
                    </p:cNvSpPr>
                    <p:nvPr/>
                  </p:nvSpPr>
                  <p:spPr bwMode="auto">
                    <a:xfrm>
                      <a:off x="2893" y="515"/>
                      <a:ext cx="14" cy="20"/>
                    </a:xfrm>
                    <a:custGeom>
                      <a:avLst/>
                      <a:gdLst>
                        <a:gd name="T0" fmla="*/ 0 w 21600"/>
                        <a:gd name="T1" fmla="*/ 0 h 25110"/>
                        <a:gd name="T2" fmla="*/ 0 w 21600"/>
                        <a:gd name="T3" fmla="*/ 0 h 25110"/>
                        <a:gd name="T4" fmla="*/ 0 w 21600"/>
                        <a:gd name="T5" fmla="*/ 0 h 25110"/>
                        <a:gd name="T6" fmla="*/ 0 60000 65536"/>
                        <a:gd name="T7" fmla="*/ 0 60000 65536"/>
                        <a:gd name="T8" fmla="*/ 0 60000 65536"/>
                        <a:gd name="T9" fmla="*/ 0 w 21600"/>
                        <a:gd name="T10" fmla="*/ 0 h 25110"/>
                        <a:gd name="T11" fmla="*/ 21600 w 21600"/>
                        <a:gd name="T12" fmla="*/ 25110 h 25110"/>
                      </a:gdLst>
                      <a:ahLst/>
                      <a:cxnLst>
                        <a:cxn ang="T6">
                          <a:pos x="T0" y="T1"/>
                        </a:cxn>
                        <a:cxn ang="T7">
                          <a:pos x="T2" y="T3"/>
                        </a:cxn>
                        <a:cxn ang="T8">
                          <a:pos x="T4" y="T5"/>
                        </a:cxn>
                      </a:cxnLst>
                      <a:rect l="T9" t="T10" r="T11" b="T12"/>
                      <a:pathLst>
                        <a:path w="21600" h="25110" fill="none" extrusionOk="0">
                          <a:moveTo>
                            <a:pt x="-1" y="0"/>
                          </a:moveTo>
                          <a:cubicBezTo>
                            <a:pt x="11929" y="0"/>
                            <a:pt x="21600" y="9670"/>
                            <a:pt x="21600" y="21600"/>
                          </a:cubicBezTo>
                          <a:cubicBezTo>
                            <a:pt x="21600" y="22775"/>
                            <a:pt x="21503" y="23949"/>
                            <a:pt x="21312" y="25109"/>
                          </a:cubicBezTo>
                        </a:path>
                        <a:path w="21600" h="25110" stroke="0" extrusionOk="0">
                          <a:moveTo>
                            <a:pt x="-1" y="0"/>
                          </a:moveTo>
                          <a:cubicBezTo>
                            <a:pt x="11929" y="0"/>
                            <a:pt x="21600" y="9670"/>
                            <a:pt x="21600" y="21600"/>
                          </a:cubicBezTo>
                          <a:cubicBezTo>
                            <a:pt x="21600" y="22775"/>
                            <a:pt x="21503" y="23949"/>
                            <a:pt x="21312" y="25109"/>
                          </a:cubicBezTo>
                          <a:lnTo>
                            <a:pt x="0" y="21600"/>
                          </a:lnTo>
                          <a:lnTo>
                            <a:pt x="-1"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18" name="Arc 207">
                      <a:extLst>
                        <a:ext uri="{FF2B5EF4-FFF2-40B4-BE49-F238E27FC236}">
                          <a16:creationId xmlns:a16="http://schemas.microsoft.com/office/drawing/2014/main" id="{3EBED714-CCF7-4B20-B8B5-6C026C686B3E}"/>
                        </a:ext>
                      </a:extLst>
                    </p:cNvPr>
                    <p:cNvSpPr>
                      <a:spLocks/>
                    </p:cNvSpPr>
                    <p:nvPr/>
                  </p:nvSpPr>
                  <p:spPr bwMode="auto">
                    <a:xfrm>
                      <a:off x="2885" y="520"/>
                      <a:ext cx="14" cy="20"/>
                    </a:xfrm>
                    <a:custGeom>
                      <a:avLst/>
                      <a:gdLst>
                        <a:gd name="T0" fmla="*/ 0 w 21600"/>
                        <a:gd name="T1" fmla="*/ 0 h 25110"/>
                        <a:gd name="T2" fmla="*/ 0 w 21600"/>
                        <a:gd name="T3" fmla="*/ 0 h 25110"/>
                        <a:gd name="T4" fmla="*/ 0 w 21600"/>
                        <a:gd name="T5" fmla="*/ 0 h 25110"/>
                        <a:gd name="T6" fmla="*/ 0 60000 65536"/>
                        <a:gd name="T7" fmla="*/ 0 60000 65536"/>
                        <a:gd name="T8" fmla="*/ 0 60000 65536"/>
                        <a:gd name="T9" fmla="*/ 0 w 21600"/>
                        <a:gd name="T10" fmla="*/ 0 h 25110"/>
                        <a:gd name="T11" fmla="*/ 21600 w 21600"/>
                        <a:gd name="T12" fmla="*/ 25110 h 25110"/>
                      </a:gdLst>
                      <a:ahLst/>
                      <a:cxnLst>
                        <a:cxn ang="T6">
                          <a:pos x="T0" y="T1"/>
                        </a:cxn>
                        <a:cxn ang="T7">
                          <a:pos x="T2" y="T3"/>
                        </a:cxn>
                        <a:cxn ang="T8">
                          <a:pos x="T4" y="T5"/>
                        </a:cxn>
                      </a:cxnLst>
                      <a:rect l="T9" t="T10" r="T11" b="T12"/>
                      <a:pathLst>
                        <a:path w="21600" h="25110" fill="none" extrusionOk="0">
                          <a:moveTo>
                            <a:pt x="-1" y="0"/>
                          </a:moveTo>
                          <a:cubicBezTo>
                            <a:pt x="11929" y="0"/>
                            <a:pt x="21600" y="9670"/>
                            <a:pt x="21600" y="21600"/>
                          </a:cubicBezTo>
                          <a:cubicBezTo>
                            <a:pt x="21600" y="22775"/>
                            <a:pt x="21503" y="23949"/>
                            <a:pt x="21312" y="25109"/>
                          </a:cubicBezTo>
                        </a:path>
                        <a:path w="21600" h="25110" stroke="0" extrusionOk="0">
                          <a:moveTo>
                            <a:pt x="-1" y="0"/>
                          </a:moveTo>
                          <a:cubicBezTo>
                            <a:pt x="11929" y="0"/>
                            <a:pt x="21600" y="9670"/>
                            <a:pt x="21600" y="21600"/>
                          </a:cubicBezTo>
                          <a:cubicBezTo>
                            <a:pt x="21600" y="22775"/>
                            <a:pt x="21503" y="23949"/>
                            <a:pt x="21312" y="25109"/>
                          </a:cubicBezTo>
                          <a:lnTo>
                            <a:pt x="0" y="21600"/>
                          </a:lnTo>
                          <a:lnTo>
                            <a:pt x="-1"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19" name="Arc 208">
                      <a:extLst>
                        <a:ext uri="{FF2B5EF4-FFF2-40B4-BE49-F238E27FC236}">
                          <a16:creationId xmlns:a16="http://schemas.microsoft.com/office/drawing/2014/main" id="{785BC2A6-CE26-4498-AE3F-CFA978C5DDBE}"/>
                        </a:ext>
                      </a:extLst>
                    </p:cNvPr>
                    <p:cNvSpPr>
                      <a:spLocks/>
                    </p:cNvSpPr>
                    <p:nvPr/>
                  </p:nvSpPr>
                  <p:spPr bwMode="auto">
                    <a:xfrm>
                      <a:off x="2875" y="523"/>
                      <a:ext cx="15" cy="19"/>
                    </a:xfrm>
                    <a:custGeom>
                      <a:avLst/>
                      <a:gdLst>
                        <a:gd name="T0" fmla="*/ 0 w 23018"/>
                        <a:gd name="T1" fmla="*/ 0 h 24053"/>
                        <a:gd name="T2" fmla="*/ 0 w 23018"/>
                        <a:gd name="T3" fmla="*/ 0 h 24053"/>
                        <a:gd name="T4" fmla="*/ 0 w 23018"/>
                        <a:gd name="T5" fmla="*/ 0 h 24053"/>
                        <a:gd name="T6" fmla="*/ 0 60000 65536"/>
                        <a:gd name="T7" fmla="*/ 0 60000 65536"/>
                        <a:gd name="T8" fmla="*/ 0 60000 65536"/>
                        <a:gd name="T9" fmla="*/ 0 w 23018"/>
                        <a:gd name="T10" fmla="*/ 0 h 24053"/>
                        <a:gd name="T11" fmla="*/ 23018 w 23018"/>
                        <a:gd name="T12" fmla="*/ 24053 h 24053"/>
                      </a:gdLst>
                      <a:ahLst/>
                      <a:cxnLst>
                        <a:cxn ang="T6">
                          <a:pos x="T0" y="T1"/>
                        </a:cxn>
                        <a:cxn ang="T7">
                          <a:pos x="T2" y="T3"/>
                        </a:cxn>
                        <a:cxn ang="T8">
                          <a:pos x="T4" y="T5"/>
                        </a:cxn>
                      </a:cxnLst>
                      <a:rect l="T9" t="T10" r="T11" b="T12"/>
                      <a:pathLst>
                        <a:path w="23018" h="24053" fill="none" extrusionOk="0">
                          <a:moveTo>
                            <a:pt x="-1" y="46"/>
                          </a:moveTo>
                          <a:cubicBezTo>
                            <a:pt x="472" y="15"/>
                            <a:pt x="944" y="-1"/>
                            <a:pt x="1418" y="0"/>
                          </a:cubicBezTo>
                          <a:cubicBezTo>
                            <a:pt x="13347" y="0"/>
                            <a:pt x="23018" y="9670"/>
                            <a:pt x="23018" y="21600"/>
                          </a:cubicBezTo>
                          <a:cubicBezTo>
                            <a:pt x="23018" y="22419"/>
                            <a:pt x="22971" y="23238"/>
                            <a:pt x="22878" y="24053"/>
                          </a:cubicBezTo>
                        </a:path>
                        <a:path w="23018" h="24053" stroke="0" extrusionOk="0">
                          <a:moveTo>
                            <a:pt x="-1" y="46"/>
                          </a:moveTo>
                          <a:cubicBezTo>
                            <a:pt x="472" y="15"/>
                            <a:pt x="944" y="-1"/>
                            <a:pt x="1418" y="0"/>
                          </a:cubicBezTo>
                          <a:cubicBezTo>
                            <a:pt x="13347" y="0"/>
                            <a:pt x="23018" y="9670"/>
                            <a:pt x="23018" y="21600"/>
                          </a:cubicBezTo>
                          <a:cubicBezTo>
                            <a:pt x="23018" y="22419"/>
                            <a:pt x="22971" y="23238"/>
                            <a:pt x="22878" y="24053"/>
                          </a:cubicBezTo>
                          <a:lnTo>
                            <a:pt x="1418" y="21600"/>
                          </a:lnTo>
                          <a:lnTo>
                            <a:pt x="-1" y="46"/>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20" name="Arc 209">
                      <a:extLst>
                        <a:ext uri="{FF2B5EF4-FFF2-40B4-BE49-F238E27FC236}">
                          <a16:creationId xmlns:a16="http://schemas.microsoft.com/office/drawing/2014/main" id="{258AD8F8-90BF-4E49-BC2F-1579DAA6280B}"/>
                        </a:ext>
                      </a:extLst>
                    </p:cNvPr>
                    <p:cNvSpPr>
                      <a:spLocks/>
                    </p:cNvSpPr>
                    <p:nvPr/>
                  </p:nvSpPr>
                  <p:spPr bwMode="auto">
                    <a:xfrm>
                      <a:off x="2866" y="528"/>
                      <a:ext cx="14" cy="19"/>
                    </a:xfrm>
                    <a:custGeom>
                      <a:avLst/>
                      <a:gdLst>
                        <a:gd name="T0" fmla="*/ 0 w 21600"/>
                        <a:gd name="T1" fmla="*/ 0 h 25464"/>
                        <a:gd name="T2" fmla="*/ 0 w 21600"/>
                        <a:gd name="T3" fmla="*/ 0 h 25464"/>
                        <a:gd name="T4" fmla="*/ 0 w 21600"/>
                        <a:gd name="T5" fmla="*/ 0 h 25464"/>
                        <a:gd name="T6" fmla="*/ 0 60000 65536"/>
                        <a:gd name="T7" fmla="*/ 0 60000 65536"/>
                        <a:gd name="T8" fmla="*/ 0 60000 65536"/>
                        <a:gd name="T9" fmla="*/ 0 w 21600"/>
                        <a:gd name="T10" fmla="*/ 0 h 25464"/>
                        <a:gd name="T11" fmla="*/ 21600 w 21600"/>
                        <a:gd name="T12" fmla="*/ 25464 h 25464"/>
                      </a:gdLst>
                      <a:ahLst/>
                      <a:cxnLst>
                        <a:cxn ang="T6">
                          <a:pos x="T0" y="T1"/>
                        </a:cxn>
                        <a:cxn ang="T7">
                          <a:pos x="T2" y="T3"/>
                        </a:cxn>
                        <a:cxn ang="T8">
                          <a:pos x="T4" y="T5"/>
                        </a:cxn>
                      </a:cxnLst>
                      <a:rect l="T9" t="T10" r="T11" b="T12"/>
                      <a:pathLst>
                        <a:path w="21600" h="25464" fill="none" extrusionOk="0">
                          <a:moveTo>
                            <a:pt x="-1" y="0"/>
                          </a:moveTo>
                          <a:cubicBezTo>
                            <a:pt x="11929" y="0"/>
                            <a:pt x="21600" y="9670"/>
                            <a:pt x="21600" y="21600"/>
                          </a:cubicBezTo>
                          <a:cubicBezTo>
                            <a:pt x="21600" y="22895"/>
                            <a:pt x="21483" y="24189"/>
                            <a:pt x="21251" y="25463"/>
                          </a:cubicBezTo>
                        </a:path>
                        <a:path w="21600" h="25464" stroke="0" extrusionOk="0">
                          <a:moveTo>
                            <a:pt x="-1" y="0"/>
                          </a:moveTo>
                          <a:cubicBezTo>
                            <a:pt x="11929" y="0"/>
                            <a:pt x="21600" y="9670"/>
                            <a:pt x="21600" y="21600"/>
                          </a:cubicBezTo>
                          <a:cubicBezTo>
                            <a:pt x="21600" y="22895"/>
                            <a:pt x="21483" y="24189"/>
                            <a:pt x="21251" y="25463"/>
                          </a:cubicBezTo>
                          <a:lnTo>
                            <a:pt x="0" y="21600"/>
                          </a:lnTo>
                          <a:lnTo>
                            <a:pt x="-1"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40112" name="Group 210">
                    <a:extLst>
                      <a:ext uri="{FF2B5EF4-FFF2-40B4-BE49-F238E27FC236}">
                        <a16:creationId xmlns:a16="http://schemas.microsoft.com/office/drawing/2014/main" id="{C77A00E4-C676-4F73-9F0C-34D9BC30841E}"/>
                      </a:ext>
                    </a:extLst>
                  </p:cNvPr>
                  <p:cNvGrpSpPr>
                    <a:grpSpLocks/>
                  </p:cNvGrpSpPr>
                  <p:nvPr/>
                </p:nvGrpSpPr>
                <p:grpSpPr bwMode="auto">
                  <a:xfrm>
                    <a:off x="2926" y="516"/>
                    <a:ext cx="72" cy="39"/>
                    <a:chOff x="2926" y="516"/>
                    <a:chExt cx="72" cy="39"/>
                  </a:xfrm>
                </p:grpSpPr>
                <p:sp>
                  <p:nvSpPr>
                    <p:cNvPr id="40113" name="Arc 211">
                      <a:extLst>
                        <a:ext uri="{FF2B5EF4-FFF2-40B4-BE49-F238E27FC236}">
                          <a16:creationId xmlns:a16="http://schemas.microsoft.com/office/drawing/2014/main" id="{D578B16E-32CE-42C4-9CE3-E509FA43DCCA}"/>
                        </a:ext>
                      </a:extLst>
                    </p:cNvPr>
                    <p:cNvSpPr>
                      <a:spLocks/>
                    </p:cNvSpPr>
                    <p:nvPr/>
                  </p:nvSpPr>
                  <p:spPr bwMode="auto">
                    <a:xfrm>
                      <a:off x="2926" y="516"/>
                      <a:ext cx="25" cy="12"/>
                    </a:xfrm>
                    <a:custGeom>
                      <a:avLst/>
                      <a:gdLst>
                        <a:gd name="T0" fmla="*/ 0 w 36567"/>
                        <a:gd name="T1" fmla="*/ 0 h 21600"/>
                        <a:gd name="T2" fmla="*/ 0 w 36567"/>
                        <a:gd name="T3" fmla="*/ 0 h 21600"/>
                        <a:gd name="T4" fmla="*/ 0 w 36567"/>
                        <a:gd name="T5" fmla="*/ 0 h 21600"/>
                        <a:gd name="T6" fmla="*/ 0 60000 65536"/>
                        <a:gd name="T7" fmla="*/ 0 60000 65536"/>
                        <a:gd name="T8" fmla="*/ 0 60000 65536"/>
                        <a:gd name="T9" fmla="*/ 0 w 36567"/>
                        <a:gd name="T10" fmla="*/ 0 h 21600"/>
                        <a:gd name="T11" fmla="*/ 36567 w 36567"/>
                        <a:gd name="T12" fmla="*/ 21600 h 21600"/>
                      </a:gdLst>
                      <a:ahLst/>
                      <a:cxnLst>
                        <a:cxn ang="T6">
                          <a:pos x="T0" y="T1"/>
                        </a:cxn>
                        <a:cxn ang="T7">
                          <a:pos x="T2" y="T3"/>
                        </a:cxn>
                        <a:cxn ang="T8">
                          <a:pos x="T4" y="T5"/>
                        </a:cxn>
                      </a:cxnLst>
                      <a:rect l="T9" t="T10" r="T11" b="T12"/>
                      <a:pathLst>
                        <a:path w="36567" h="21600" fill="none" extrusionOk="0">
                          <a:moveTo>
                            <a:pt x="-1" y="19902"/>
                          </a:moveTo>
                          <a:cubicBezTo>
                            <a:pt x="885" y="8666"/>
                            <a:pt x="10261" y="-1"/>
                            <a:pt x="21533" y="0"/>
                          </a:cubicBezTo>
                          <a:cubicBezTo>
                            <a:pt x="27145" y="0"/>
                            <a:pt x="32537" y="2184"/>
                            <a:pt x="36567" y="6090"/>
                          </a:cubicBezTo>
                        </a:path>
                        <a:path w="36567" h="21600" stroke="0" extrusionOk="0">
                          <a:moveTo>
                            <a:pt x="-1" y="19902"/>
                          </a:moveTo>
                          <a:cubicBezTo>
                            <a:pt x="885" y="8666"/>
                            <a:pt x="10261" y="-1"/>
                            <a:pt x="21533" y="0"/>
                          </a:cubicBezTo>
                          <a:cubicBezTo>
                            <a:pt x="27145" y="0"/>
                            <a:pt x="32537" y="2184"/>
                            <a:pt x="36567" y="6090"/>
                          </a:cubicBezTo>
                          <a:lnTo>
                            <a:pt x="21533" y="21600"/>
                          </a:lnTo>
                          <a:lnTo>
                            <a:pt x="-1" y="19902"/>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14" name="Arc 212">
                      <a:extLst>
                        <a:ext uri="{FF2B5EF4-FFF2-40B4-BE49-F238E27FC236}">
                          <a16:creationId xmlns:a16="http://schemas.microsoft.com/office/drawing/2014/main" id="{32A29BCC-F307-4F4B-BC00-717CFC8D0507}"/>
                        </a:ext>
                      </a:extLst>
                    </p:cNvPr>
                    <p:cNvSpPr>
                      <a:spLocks/>
                    </p:cNvSpPr>
                    <p:nvPr/>
                  </p:nvSpPr>
                  <p:spPr bwMode="auto">
                    <a:xfrm>
                      <a:off x="2934" y="524"/>
                      <a:ext cx="26" cy="12"/>
                    </a:xfrm>
                    <a:custGeom>
                      <a:avLst/>
                      <a:gdLst>
                        <a:gd name="T0" fmla="*/ 0 w 33951"/>
                        <a:gd name="T1" fmla="*/ 0 h 21600"/>
                        <a:gd name="T2" fmla="*/ 0 w 33951"/>
                        <a:gd name="T3" fmla="*/ 0 h 21600"/>
                        <a:gd name="T4" fmla="*/ 0 w 33951"/>
                        <a:gd name="T5" fmla="*/ 0 h 21600"/>
                        <a:gd name="T6" fmla="*/ 0 60000 65536"/>
                        <a:gd name="T7" fmla="*/ 0 60000 65536"/>
                        <a:gd name="T8" fmla="*/ 0 60000 65536"/>
                        <a:gd name="T9" fmla="*/ 0 w 33951"/>
                        <a:gd name="T10" fmla="*/ 0 h 21600"/>
                        <a:gd name="T11" fmla="*/ 33951 w 33951"/>
                        <a:gd name="T12" fmla="*/ 21600 h 21600"/>
                      </a:gdLst>
                      <a:ahLst/>
                      <a:cxnLst>
                        <a:cxn ang="T6">
                          <a:pos x="T0" y="T1"/>
                        </a:cxn>
                        <a:cxn ang="T7">
                          <a:pos x="T2" y="T3"/>
                        </a:cxn>
                        <a:cxn ang="T8">
                          <a:pos x="T4" y="T5"/>
                        </a:cxn>
                      </a:cxnLst>
                      <a:rect l="T9" t="T10" r="T11" b="T12"/>
                      <a:pathLst>
                        <a:path w="33951" h="21600" fill="none" extrusionOk="0">
                          <a:moveTo>
                            <a:pt x="0" y="21600"/>
                          </a:moveTo>
                          <a:cubicBezTo>
                            <a:pt x="0" y="9670"/>
                            <a:pt x="9670" y="0"/>
                            <a:pt x="21600" y="0"/>
                          </a:cubicBezTo>
                          <a:cubicBezTo>
                            <a:pt x="26016" y="0"/>
                            <a:pt x="30327" y="1353"/>
                            <a:pt x="33950" y="3879"/>
                          </a:cubicBezTo>
                        </a:path>
                        <a:path w="33951" h="21600" stroke="0" extrusionOk="0">
                          <a:moveTo>
                            <a:pt x="0" y="21600"/>
                          </a:moveTo>
                          <a:cubicBezTo>
                            <a:pt x="0" y="9670"/>
                            <a:pt x="9670" y="0"/>
                            <a:pt x="21600" y="0"/>
                          </a:cubicBezTo>
                          <a:cubicBezTo>
                            <a:pt x="26016" y="0"/>
                            <a:pt x="30327" y="1353"/>
                            <a:pt x="33950" y="3879"/>
                          </a:cubicBezTo>
                          <a:lnTo>
                            <a:pt x="21600" y="21600"/>
                          </a:lnTo>
                          <a:lnTo>
                            <a:pt x="0" y="2160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15" name="Arc 213">
                      <a:extLst>
                        <a:ext uri="{FF2B5EF4-FFF2-40B4-BE49-F238E27FC236}">
                          <a16:creationId xmlns:a16="http://schemas.microsoft.com/office/drawing/2014/main" id="{8B4021E8-56DC-407E-AC15-F95A69F208AB}"/>
                        </a:ext>
                      </a:extLst>
                    </p:cNvPr>
                    <p:cNvSpPr>
                      <a:spLocks/>
                    </p:cNvSpPr>
                    <p:nvPr/>
                  </p:nvSpPr>
                  <p:spPr bwMode="auto">
                    <a:xfrm>
                      <a:off x="2946" y="531"/>
                      <a:ext cx="30" cy="16"/>
                    </a:xfrm>
                    <a:custGeom>
                      <a:avLst/>
                      <a:gdLst>
                        <a:gd name="T0" fmla="*/ 0 w 30428"/>
                        <a:gd name="T1" fmla="*/ 0 h 21600"/>
                        <a:gd name="T2" fmla="*/ 0 w 30428"/>
                        <a:gd name="T3" fmla="*/ 0 h 21600"/>
                        <a:gd name="T4" fmla="*/ 0 w 30428"/>
                        <a:gd name="T5" fmla="*/ 0 h 21600"/>
                        <a:gd name="T6" fmla="*/ 0 60000 65536"/>
                        <a:gd name="T7" fmla="*/ 0 60000 65536"/>
                        <a:gd name="T8" fmla="*/ 0 60000 65536"/>
                        <a:gd name="T9" fmla="*/ 0 w 30428"/>
                        <a:gd name="T10" fmla="*/ 0 h 21600"/>
                        <a:gd name="T11" fmla="*/ 30428 w 30428"/>
                        <a:gd name="T12" fmla="*/ 21600 h 21600"/>
                      </a:gdLst>
                      <a:ahLst/>
                      <a:cxnLst>
                        <a:cxn ang="T6">
                          <a:pos x="T0" y="T1"/>
                        </a:cxn>
                        <a:cxn ang="T7">
                          <a:pos x="T2" y="T3"/>
                        </a:cxn>
                        <a:cxn ang="T8">
                          <a:pos x="T4" y="T5"/>
                        </a:cxn>
                      </a:cxnLst>
                      <a:rect l="T9" t="T10" r="T11" b="T12"/>
                      <a:pathLst>
                        <a:path w="30428" h="21600" fill="none" extrusionOk="0">
                          <a:moveTo>
                            <a:pt x="0" y="19041"/>
                          </a:moveTo>
                          <a:cubicBezTo>
                            <a:pt x="1296" y="8178"/>
                            <a:pt x="10508" y="-1"/>
                            <a:pt x="21448" y="0"/>
                          </a:cubicBezTo>
                          <a:cubicBezTo>
                            <a:pt x="24546" y="0"/>
                            <a:pt x="27609" y="666"/>
                            <a:pt x="30427" y="1955"/>
                          </a:cubicBezTo>
                        </a:path>
                        <a:path w="30428" h="21600" stroke="0" extrusionOk="0">
                          <a:moveTo>
                            <a:pt x="0" y="19041"/>
                          </a:moveTo>
                          <a:cubicBezTo>
                            <a:pt x="1296" y="8178"/>
                            <a:pt x="10508" y="-1"/>
                            <a:pt x="21448" y="0"/>
                          </a:cubicBezTo>
                          <a:cubicBezTo>
                            <a:pt x="24546" y="0"/>
                            <a:pt x="27609" y="666"/>
                            <a:pt x="30427" y="1955"/>
                          </a:cubicBezTo>
                          <a:lnTo>
                            <a:pt x="21448" y="21600"/>
                          </a:lnTo>
                          <a:lnTo>
                            <a:pt x="0" y="19041"/>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116" name="Arc 214">
                      <a:extLst>
                        <a:ext uri="{FF2B5EF4-FFF2-40B4-BE49-F238E27FC236}">
                          <a16:creationId xmlns:a16="http://schemas.microsoft.com/office/drawing/2014/main" id="{E4CC82C7-9816-4FA7-8B60-F0ED51785AC0}"/>
                        </a:ext>
                      </a:extLst>
                    </p:cNvPr>
                    <p:cNvSpPr>
                      <a:spLocks/>
                    </p:cNvSpPr>
                    <p:nvPr/>
                  </p:nvSpPr>
                  <p:spPr bwMode="auto">
                    <a:xfrm>
                      <a:off x="2964" y="535"/>
                      <a:ext cx="34" cy="20"/>
                    </a:xfrm>
                    <a:custGeom>
                      <a:avLst/>
                      <a:gdLst>
                        <a:gd name="T0" fmla="*/ 0 w 29723"/>
                        <a:gd name="T1" fmla="*/ 0 h 21600"/>
                        <a:gd name="T2" fmla="*/ 0 w 29723"/>
                        <a:gd name="T3" fmla="*/ 0 h 21600"/>
                        <a:gd name="T4" fmla="*/ 0 w 29723"/>
                        <a:gd name="T5" fmla="*/ 0 h 21600"/>
                        <a:gd name="T6" fmla="*/ 0 60000 65536"/>
                        <a:gd name="T7" fmla="*/ 0 60000 65536"/>
                        <a:gd name="T8" fmla="*/ 0 60000 65536"/>
                        <a:gd name="T9" fmla="*/ 0 w 29723"/>
                        <a:gd name="T10" fmla="*/ 0 h 21600"/>
                        <a:gd name="T11" fmla="*/ 29723 w 29723"/>
                        <a:gd name="T12" fmla="*/ 21600 h 21600"/>
                      </a:gdLst>
                      <a:ahLst/>
                      <a:cxnLst>
                        <a:cxn ang="T6">
                          <a:pos x="T0" y="T1"/>
                        </a:cxn>
                        <a:cxn ang="T7">
                          <a:pos x="T2" y="T3"/>
                        </a:cxn>
                        <a:cxn ang="T8">
                          <a:pos x="T4" y="T5"/>
                        </a:cxn>
                      </a:cxnLst>
                      <a:rect l="T9" t="T10" r="T11" b="T12"/>
                      <a:pathLst>
                        <a:path w="29723" h="21600" fill="none" extrusionOk="0">
                          <a:moveTo>
                            <a:pt x="0" y="18501"/>
                          </a:moveTo>
                          <a:cubicBezTo>
                            <a:pt x="1540" y="7879"/>
                            <a:pt x="10644" y="-1"/>
                            <a:pt x="21377" y="0"/>
                          </a:cubicBezTo>
                          <a:cubicBezTo>
                            <a:pt x="24242" y="0"/>
                            <a:pt x="27079" y="570"/>
                            <a:pt x="29722" y="1677"/>
                          </a:cubicBezTo>
                        </a:path>
                        <a:path w="29723" h="21600" stroke="0" extrusionOk="0">
                          <a:moveTo>
                            <a:pt x="0" y="18501"/>
                          </a:moveTo>
                          <a:cubicBezTo>
                            <a:pt x="1540" y="7879"/>
                            <a:pt x="10644" y="-1"/>
                            <a:pt x="21377" y="0"/>
                          </a:cubicBezTo>
                          <a:cubicBezTo>
                            <a:pt x="24242" y="0"/>
                            <a:pt x="27079" y="570"/>
                            <a:pt x="29722" y="1677"/>
                          </a:cubicBezTo>
                          <a:lnTo>
                            <a:pt x="21377" y="21600"/>
                          </a:lnTo>
                          <a:lnTo>
                            <a:pt x="0" y="18501"/>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grpSp>
        </p:grpSp>
        <p:grpSp>
          <p:nvGrpSpPr>
            <p:cNvPr id="39966" name="Group 215">
              <a:extLst>
                <a:ext uri="{FF2B5EF4-FFF2-40B4-BE49-F238E27FC236}">
                  <a16:creationId xmlns:a16="http://schemas.microsoft.com/office/drawing/2014/main" id="{9444D506-9A5D-48C0-ABCE-0C5C8F49DE00}"/>
                </a:ext>
              </a:extLst>
            </p:cNvPr>
            <p:cNvGrpSpPr>
              <a:grpSpLocks/>
            </p:cNvGrpSpPr>
            <p:nvPr/>
          </p:nvGrpSpPr>
          <p:grpSpPr bwMode="auto">
            <a:xfrm>
              <a:off x="2520" y="387"/>
              <a:ext cx="745" cy="521"/>
              <a:chOff x="2520" y="387"/>
              <a:chExt cx="745" cy="521"/>
            </a:xfrm>
          </p:grpSpPr>
          <p:grpSp>
            <p:nvGrpSpPr>
              <p:cNvPr id="39967" name="Group 216">
                <a:extLst>
                  <a:ext uri="{FF2B5EF4-FFF2-40B4-BE49-F238E27FC236}">
                    <a16:creationId xmlns:a16="http://schemas.microsoft.com/office/drawing/2014/main" id="{D6C263E3-97FE-4BA4-872B-721A0CDC8BCC}"/>
                  </a:ext>
                </a:extLst>
              </p:cNvPr>
              <p:cNvGrpSpPr>
                <a:grpSpLocks/>
              </p:cNvGrpSpPr>
              <p:nvPr/>
            </p:nvGrpSpPr>
            <p:grpSpPr bwMode="auto">
              <a:xfrm>
                <a:off x="2981" y="387"/>
                <a:ext cx="284" cy="362"/>
                <a:chOff x="2981" y="387"/>
                <a:chExt cx="284" cy="362"/>
              </a:xfrm>
            </p:grpSpPr>
            <p:grpSp>
              <p:nvGrpSpPr>
                <p:cNvPr id="40024" name="Group 217">
                  <a:extLst>
                    <a:ext uri="{FF2B5EF4-FFF2-40B4-BE49-F238E27FC236}">
                      <a16:creationId xmlns:a16="http://schemas.microsoft.com/office/drawing/2014/main" id="{45AFAD2C-1EA2-4094-8744-421FA8FF7822}"/>
                    </a:ext>
                  </a:extLst>
                </p:cNvPr>
                <p:cNvGrpSpPr>
                  <a:grpSpLocks/>
                </p:cNvGrpSpPr>
                <p:nvPr/>
              </p:nvGrpSpPr>
              <p:grpSpPr bwMode="auto">
                <a:xfrm>
                  <a:off x="3172" y="387"/>
                  <a:ext cx="93" cy="116"/>
                  <a:chOff x="3172" y="387"/>
                  <a:chExt cx="93" cy="116"/>
                </a:xfrm>
              </p:grpSpPr>
              <p:sp>
                <p:nvSpPr>
                  <p:cNvPr id="40092" name="Oval 218">
                    <a:extLst>
                      <a:ext uri="{FF2B5EF4-FFF2-40B4-BE49-F238E27FC236}">
                        <a16:creationId xmlns:a16="http://schemas.microsoft.com/office/drawing/2014/main" id="{C52B22F9-C9F0-416A-A895-59594D188AEC}"/>
                      </a:ext>
                    </a:extLst>
                  </p:cNvPr>
                  <p:cNvSpPr>
                    <a:spLocks noChangeArrowheads="1"/>
                  </p:cNvSpPr>
                  <p:nvPr/>
                </p:nvSpPr>
                <p:spPr bwMode="auto">
                  <a:xfrm>
                    <a:off x="3201" y="38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93" name="Oval 219">
                    <a:extLst>
                      <a:ext uri="{FF2B5EF4-FFF2-40B4-BE49-F238E27FC236}">
                        <a16:creationId xmlns:a16="http://schemas.microsoft.com/office/drawing/2014/main" id="{1315DA0F-1DD0-43CB-AA82-D943620057A9}"/>
                      </a:ext>
                    </a:extLst>
                  </p:cNvPr>
                  <p:cNvSpPr>
                    <a:spLocks noChangeArrowheads="1"/>
                  </p:cNvSpPr>
                  <p:nvPr/>
                </p:nvSpPr>
                <p:spPr bwMode="auto">
                  <a:xfrm>
                    <a:off x="3206" y="40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94" name="Oval 220">
                    <a:extLst>
                      <a:ext uri="{FF2B5EF4-FFF2-40B4-BE49-F238E27FC236}">
                        <a16:creationId xmlns:a16="http://schemas.microsoft.com/office/drawing/2014/main" id="{C6574CD3-07D8-4A05-B15E-9D3DA178B340}"/>
                      </a:ext>
                    </a:extLst>
                  </p:cNvPr>
                  <p:cNvSpPr>
                    <a:spLocks noChangeArrowheads="1"/>
                  </p:cNvSpPr>
                  <p:nvPr/>
                </p:nvSpPr>
                <p:spPr bwMode="auto">
                  <a:xfrm>
                    <a:off x="3175" y="399"/>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95" name="Oval 221">
                    <a:extLst>
                      <a:ext uri="{FF2B5EF4-FFF2-40B4-BE49-F238E27FC236}">
                        <a16:creationId xmlns:a16="http://schemas.microsoft.com/office/drawing/2014/main" id="{E5C53446-AB9C-4D45-938E-A972815A2C82}"/>
                      </a:ext>
                    </a:extLst>
                  </p:cNvPr>
                  <p:cNvSpPr>
                    <a:spLocks noChangeArrowheads="1"/>
                  </p:cNvSpPr>
                  <p:nvPr/>
                </p:nvSpPr>
                <p:spPr bwMode="auto">
                  <a:xfrm>
                    <a:off x="3172" y="42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96" name="Oval 222">
                    <a:extLst>
                      <a:ext uri="{FF2B5EF4-FFF2-40B4-BE49-F238E27FC236}">
                        <a16:creationId xmlns:a16="http://schemas.microsoft.com/office/drawing/2014/main" id="{B4C1D54E-72CF-48B2-80A8-9AD7A3DDBF92}"/>
                      </a:ext>
                    </a:extLst>
                  </p:cNvPr>
                  <p:cNvSpPr>
                    <a:spLocks noChangeArrowheads="1"/>
                  </p:cNvSpPr>
                  <p:nvPr/>
                </p:nvSpPr>
                <p:spPr bwMode="auto">
                  <a:xfrm>
                    <a:off x="3227" y="43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97" name="Oval 223">
                    <a:extLst>
                      <a:ext uri="{FF2B5EF4-FFF2-40B4-BE49-F238E27FC236}">
                        <a16:creationId xmlns:a16="http://schemas.microsoft.com/office/drawing/2014/main" id="{D4123F7B-6DD3-4FB9-9FA1-F7AD1D81E7E7}"/>
                      </a:ext>
                    </a:extLst>
                  </p:cNvPr>
                  <p:cNvSpPr>
                    <a:spLocks noChangeArrowheads="1"/>
                  </p:cNvSpPr>
                  <p:nvPr/>
                </p:nvSpPr>
                <p:spPr bwMode="auto">
                  <a:xfrm>
                    <a:off x="3201" y="43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98" name="Oval 224">
                    <a:extLst>
                      <a:ext uri="{FF2B5EF4-FFF2-40B4-BE49-F238E27FC236}">
                        <a16:creationId xmlns:a16="http://schemas.microsoft.com/office/drawing/2014/main" id="{86120BD2-CDBA-41FC-BF6C-32618A9F52A0}"/>
                      </a:ext>
                    </a:extLst>
                  </p:cNvPr>
                  <p:cNvSpPr>
                    <a:spLocks noChangeArrowheads="1"/>
                  </p:cNvSpPr>
                  <p:nvPr/>
                </p:nvSpPr>
                <p:spPr bwMode="auto">
                  <a:xfrm>
                    <a:off x="3185" y="43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99" name="Oval 225">
                    <a:extLst>
                      <a:ext uri="{FF2B5EF4-FFF2-40B4-BE49-F238E27FC236}">
                        <a16:creationId xmlns:a16="http://schemas.microsoft.com/office/drawing/2014/main" id="{8113EEFF-0B3B-49A6-851A-F43D35A11C66}"/>
                      </a:ext>
                    </a:extLst>
                  </p:cNvPr>
                  <p:cNvSpPr>
                    <a:spLocks noChangeArrowheads="1"/>
                  </p:cNvSpPr>
                  <p:nvPr/>
                </p:nvSpPr>
                <p:spPr bwMode="auto">
                  <a:xfrm>
                    <a:off x="3173" y="445"/>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100" name="Oval 226">
                    <a:extLst>
                      <a:ext uri="{FF2B5EF4-FFF2-40B4-BE49-F238E27FC236}">
                        <a16:creationId xmlns:a16="http://schemas.microsoft.com/office/drawing/2014/main" id="{D4421D28-D3A1-4685-BB01-CFAF4F580281}"/>
                      </a:ext>
                    </a:extLst>
                  </p:cNvPr>
                  <p:cNvSpPr>
                    <a:spLocks noChangeArrowheads="1"/>
                  </p:cNvSpPr>
                  <p:nvPr/>
                </p:nvSpPr>
                <p:spPr bwMode="auto">
                  <a:xfrm>
                    <a:off x="3244" y="45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101" name="Oval 227">
                    <a:extLst>
                      <a:ext uri="{FF2B5EF4-FFF2-40B4-BE49-F238E27FC236}">
                        <a16:creationId xmlns:a16="http://schemas.microsoft.com/office/drawing/2014/main" id="{7008991B-EC72-44EA-ADB1-FB58BB2C3E95}"/>
                      </a:ext>
                    </a:extLst>
                  </p:cNvPr>
                  <p:cNvSpPr>
                    <a:spLocks noChangeArrowheads="1"/>
                  </p:cNvSpPr>
                  <p:nvPr/>
                </p:nvSpPr>
                <p:spPr bwMode="auto">
                  <a:xfrm>
                    <a:off x="3212" y="469"/>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102" name="Oval 228">
                    <a:extLst>
                      <a:ext uri="{FF2B5EF4-FFF2-40B4-BE49-F238E27FC236}">
                        <a16:creationId xmlns:a16="http://schemas.microsoft.com/office/drawing/2014/main" id="{004C7FC0-817C-468A-AA45-0B99D6CB36E6}"/>
                      </a:ext>
                    </a:extLst>
                  </p:cNvPr>
                  <p:cNvSpPr>
                    <a:spLocks noChangeArrowheads="1"/>
                  </p:cNvSpPr>
                  <p:nvPr/>
                </p:nvSpPr>
                <p:spPr bwMode="auto">
                  <a:xfrm>
                    <a:off x="3227" y="47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103" name="Oval 229">
                    <a:extLst>
                      <a:ext uri="{FF2B5EF4-FFF2-40B4-BE49-F238E27FC236}">
                        <a16:creationId xmlns:a16="http://schemas.microsoft.com/office/drawing/2014/main" id="{D84CCEE6-F4FC-478A-AABC-9CBC94902BE8}"/>
                      </a:ext>
                    </a:extLst>
                  </p:cNvPr>
                  <p:cNvSpPr>
                    <a:spLocks noChangeArrowheads="1"/>
                  </p:cNvSpPr>
                  <p:nvPr/>
                </p:nvSpPr>
                <p:spPr bwMode="auto">
                  <a:xfrm>
                    <a:off x="3181" y="474"/>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104" name="Oval 230">
                    <a:extLst>
                      <a:ext uri="{FF2B5EF4-FFF2-40B4-BE49-F238E27FC236}">
                        <a16:creationId xmlns:a16="http://schemas.microsoft.com/office/drawing/2014/main" id="{D6DBCD73-95C4-40B3-AFDA-32E90447D206}"/>
                      </a:ext>
                    </a:extLst>
                  </p:cNvPr>
                  <p:cNvSpPr>
                    <a:spLocks noChangeArrowheads="1"/>
                  </p:cNvSpPr>
                  <p:nvPr/>
                </p:nvSpPr>
                <p:spPr bwMode="auto">
                  <a:xfrm>
                    <a:off x="3253" y="48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105" name="Oval 231">
                    <a:extLst>
                      <a:ext uri="{FF2B5EF4-FFF2-40B4-BE49-F238E27FC236}">
                        <a16:creationId xmlns:a16="http://schemas.microsoft.com/office/drawing/2014/main" id="{4A392D01-AE51-444A-8064-7BD4F710E6C5}"/>
                      </a:ext>
                    </a:extLst>
                  </p:cNvPr>
                  <p:cNvSpPr>
                    <a:spLocks noChangeArrowheads="1"/>
                  </p:cNvSpPr>
                  <p:nvPr/>
                </p:nvSpPr>
                <p:spPr bwMode="auto">
                  <a:xfrm>
                    <a:off x="3209" y="49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grpSp>
            <p:grpSp>
              <p:nvGrpSpPr>
                <p:cNvPr id="40025" name="Group 232">
                  <a:extLst>
                    <a:ext uri="{FF2B5EF4-FFF2-40B4-BE49-F238E27FC236}">
                      <a16:creationId xmlns:a16="http://schemas.microsoft.com/office/drawing/2014/main" id="{771243A8-A097-4AAA-A3A9-49BC1FE2CF99}"/>
                    </a:ext>
                  </a:extLst>
                </p:cNvPr>
                <p:cNvGrpSpPr>
                  <a:grpSpLocks/>
                </p:cNvGrpSpPr>
                <p:nvPr/>
              </p:nvGrpSpPr>
              <p:grpSpPr bwMode="auto">
                <a:xfrm>
                  <a:off x="3001" y="482"/>
                  <a:ext cx="186" cy="145"/>
                  <a:chOff x="3001" y="482"/>
                  <a:chExt cx="186" cy="145"/>
                </a:xfrm>
              </p:grpSpPr>
              <p:sp>
                <p:nvSpPr>
                  <p:cNvPr id="40051" name="Oval 233">
                    <a:extLst>
                      <a:ext uri="{FF2B5EF4-FFF2-40B4-BE49-F238E27FC236}">
                        <a16:creationId xmlns:a16="http://schemas.microsoft.com/office/drawing/2014/main" id="{12C5CAAC-F218-4065-AFBF-5212D5F5A5B1}"/>
                      </a:ext>
                    </a:extLst>
                  </p:cNvPr>
                  <p:cNvSpPr>
                    <a:spLocks noChangeArrowheads="1"/>
                  </p:cNvSpPr>
                  <p:nvPr/>
                </p:nvSpPr>
                <p:spPr bwMode="auto">
                  <a:xfrm>
                    <a:off x="3054" y="57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grpSp>
                <p:nvGrpSpPr>
                  <p:cNvPr id="40052" name="Group 234">
                    <a:extLst>
                      <a:ext uri="{FF2B5EF4-FFF2-40B4-BE49-F238E27FC236}">
                        <a16:creationId xmlns:a16="http://schemas.microsoft.com/office/drawing/2014/main" id="{5158F346-5F54-4BD3-8C0D-EDAC12D843CB}"/>
                      </a:ext>
                    </a:extLst>
                  </p:cNvPr>
                  <p:cNvGrpSpPr>
                    <a:grpSpLocks/>
                  </p:cNvGrpSpPr>
                  <p:nvPr/>
                </p:nvGrpSpPr>
                <p:grpSpPr bwMode="auto">
                  <a:xfrm>
                    <a:off x="3001" y="482"/>
                    <a:ext cx="186" cy="145"/>
                    <a:chOff x="3001" y="482"/>
                    <a:chExt cx="186" cy="145"/>
                  </a:xfrm>
                </p:grpSpPr>
                <p:sp>
                  <p:nvSpPr>
                    <p:cNvPr id="40053" name="Oval 235">
                      <a:extLst>
                        <a:ext uri="{FF2B5EF4-FFF2-40B4-BE49-F238E27FC236}">
                          <a16:creationId xmlns:a16="http://schemas.microsoft.com/office/drawing/2014/main" id="{2D8EA44E-6B32-426C-BA4C-61ED044F8ADE}"/>
                        </a:ext>
                      </a:extLst>
                    </p:cNvPr>
                    <p:cNvSpPr>
                      <a:spLocks noChangeArrowheads="1"/>
                    </p:cNvSpPr>
                    <p:nvPr/>
                  </p:nvSpPr>
                  <p:spPr bwMode="auto">
                    <a:xfrm>
                      <a:off x="3086" y="48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54" name="Oval 236">
                      <a:extLst>
                        <a:ext uri="{FF2B5EF4-FFF2-40B4-BE49-F238E27FC236}">
                          <a16:creationId xmlns:a16="http://schemas.microsoft.com/office/drawing/2014/main" id="{0FA1D59A-DADD-4CF5-A1AF-799133007056}"/>
                        </a:ext>
                      </a:extLst>
                    </p:cNvPr>
                    <p:cNvSpPr>
                      <a:spLocks noChangeArrowheads="1"/>
                    </p:cNvSpPr>
                    <p:nvPr/>
                  </p:nvSpPr>
                  <p:spPr bwMode="auto">
                    <a:xfrm>
                      <a:off x="3123" y="49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55" name="Oval 237">
                      <a:extLst>
                        <a:ext uri="{FF2B5EF4-FFF2-40B4-BE49-F238E27FC236}">
                          <a16:creationId xmlns:a16="http://schemas.microsoft.com/office/drawing/2014/main" id="{3BF1D308-9A6F-4723-8A19-205BF419A9AD}"/>
                        </a:ext>
                      </a:extLst>
                    </p:cNvPr>
                    <p:cNvSpPr>
                      <a:spLocks noChangeArrowheads="1"/>
                    </p:cNvSpPr>
                    <p:nvPr/>
                  </p:nvSpPr>
                  <p:spPr bwMode="auto">
                    <a:xfrm>
                      <a:off x="3105" y="48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56" name="Oval 238">
                      <a:extLst>
                        <a:ext uri="{FF2B5EF4-FFF2-40B4-BE49-F238E27FC236}">
                          <a16:creationId xmlns:a16="http://schemas.microsoft.com/office/drawing/2014/main" id="{03D92CB9-A2D8-4230-94D8-91127DF18A7E}"/>
                        </a:ext>
                      </a:extLst>
                    </p:cNvPr>
                    <p:cNvSpPr>
                      <a:spLocks noChangeArrowheads="1"/>
                    </p:cNvSpPr>
                    <p:nvPr/>
                  </p:nvSpPr>
                  <p:spPr bwMode="auto">
                    <a:xfrm>
                      <a:off x="3154" y="519"/>
                      <a:ext cx="13"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57" name="Oval 239">
                      <a:extLst>
                        <a:ext uri="{FF2B5EF4-FFF2-40B4-BE49-F238E27FC236}">
                          <a16:creationId xmlns:a16="http://schemas.microsoft.com/office/drawing/2014/main" id="{00D0D1AD-E6A7-4EBB-BFE3-069DB0101215}"/>
                        </a:ext>
                      </a:extLst>
                    </p:cNvPr>
                    <p:cNvSpPr>
                      <a:spLocks noChangeArrowheads="1"/>
                    </p:cNvSpPr>
                    <p:nvPr/>
                  </p:nvSpPr>
                  <p:spPr bwMode="auto">
                    <a:xfrm>
                      <a:off x="3135" y="52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58" name="Oval 240">
                      <a:extLst>
                        <a:ext uri="{FF2B5EF4-FFF2-40B4-BE49-F238E27FC236}">
                          <a16:creationId xmlns:a16="http://schemas.microsoft.com/office/drawing/2014/main" id="{A7A951EE-CAAC-498C-9561-FF7F46B438B1}"/>
                        </a:ext>
                      </a:extLst>
                    </p:cNvPr>
                    <p:cNvSpPr>
                      <a:spLocks noChangeArrowheads="1"/>
                    </p:cNvSpPr>
                    <p:nvPr/>
                  </p:nvSpPr>
                  <p:spPr bwMode="auto">
                    <a:xfrm>
                      <a:off x="3080" y="51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59" name="Oval 241">
                      <a:extLst>
                        <a:ext uri="{FF2B5EF4-FFF2-40B4-BE49-F238E27FC236}">
                          <a16:creationId xmlns:a16="http://schemas.microsoft.com/office/drawing/2014/main" id="{F568138B-B92C-4677-BBFA-E8045F2F4531}"/>
                        </a:ext>
                      </a:extLst>
                    </p:cNvPr>
                    <p:cNvSpPr>
                      <a:spLocks noChangeArrowheads="1"/>
                    </p:cNvSpPr>
                    <p:nvPr/>
                  </p:nvSpPr>
                  <p:spPr bwMode="auto">
                    <a:xfrm>
                      <a:off x="3069" y="492"/>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60" name="Oval 242">
                      <a:extLst>
                        <a:ext uri="{FF2B5EF4-FFF2-40B4-BE49-F238E27FC236}">
                          <a16:creationId xmlns:a16="http://schemas.microsoft.com/office/drawing/2014/main" id="{582E12C1-9886-4EFB-A4AD-72F6F3CF7955}"/>
                        </a:ext>
                      </a:extLst>
                    </p:cNvPr>
                    <p:cNvSpPr>
                      <a:spLocks noChangeArrowheads="1"/>
                    </p:cNvSpPr>
                    <p:nvPr/>
                  </p:nvSpPr>
                  <p:spPr bwMode="auto">
                    <a:xfrm>
                      <a:off x="3048" y="49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61" name="Oval 243">
                      <a:extLst>
                        <a:ext uri="{FF2B5EF4-FFF2-40B4-BE49-F238E27FC236}">
                          <a16:creationId xmlns:a16="http://schemas.microsoft.com/office/drawing/2014/main" id="{9E4F6357-DB00-4E0E-B410-595832FEA745}"/>
                        </a:ext>
                      </a:extLst>
                    </p:cNvPr>
                    <p:cNvSpPr>
                      <a:spLocks noChangeArrowheads="1"/>
                    </p:cNvSpPr>
                    <p:nvPr/>
                  </p:nvSpPr>
                  <p:spPr bwMode="auto">
                    <a:xfrm>
                      <a:off x="3051" y="508"/>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62" name="Oval 244">
                      <a:extLst>
                        <a:ext uri="{FF2B5EF4-FFF2-40B4-BE49-F238E27FC236}">
                          <a16:creationId xmlns:a16="http://schemas.microsoft.com/office/drawing/2014/main" id="{A26442FB-DB10-43A2-897C-EE73D425F02A}"/>
                        </a:ext>
                      </a:extLst>
                    </p:cNvPr>
                    <p:cNvSpPr>
                      <a:spLocks noChangeArrowheads="1"/>
                    </p:cNvSpPr>
                    <p:nvPr/>
                  </p:nvSpPr>
                  <p:spPr bwMode="auto">
                    <a:xfrm>
                      <a:off x="3044" y="52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63" name="Oval 245">
                      <a:extLst>
                        <a:ext uri="{FF2B5EF4-FFF2-40B4-BE49-F238E27FC236}">
                          <a16:creationId xmlns:a16="http://schemas.microsoft.com/office/drawing/2014/main" id="{F025B581-5DAD-44AE-AD29-947FBD8B4959}"/>
                        </a:ext>
                      </a:extLst>
                    </p:cNvPr>
                    <p:cNvSpPr>
                      <a:spLocks noChangeArrowheads="1"/>
                    </p:cNvSpPr>
                    <p:nvPr/>
                  </p:nvSpPr>
                  <p:spPr bwMode="auto">
                    <a:xfrm>
                      <a:off x="3021" y="50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64" name="Oval 246">
                      <a:extLst>
                        <a:ext uri="{FF2B5EF4-FFF2-40B4-BE49-F238E27FC236}">
                          <a16:creationId xmlns:a16="http://schemas.microsoft.com/office/drawing/2014/main" id="{074767D9-EA0A-49F3-B5F0-2C7F475C8CA9}"/>
                        </a:ext>
                      </a:extLst>
                    </p:cNvPr>
                    <p:cNvSpPr>
                      <a:spLocks noChangeArrowheads="1"/>
                    </p:cNvSpPr>
                    <p:nvPr/>
                  </p:nvSpPr>
                  <p:spPr bwMode="auto">
                    <a:xfrm>
                      <a:off x="3072" y="54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65" name="Oval 247">
                      <a:extLst>
                        <a:ext uri="{FF2B5EF4-FFF2-40B4-BE49-F238E27FC236}">
                          <a16:creationId xmlns:a16="http://schemas.microsoft.com/office/drawing/2014/main" id="{C841C882-4315-4F40-A95C-9A4EC80DA62F}"/>
                        </a:ext>
                      </a:extLst>
                    </p:cNvPr>
                    <p:cNvSpPr>
                      <a:spLocks noChangeArrowheads="1"/>
                    </p:cNvSpPr>
                    <p:nvPr/>
                  </p:nvSpPr>
                  <p:spPr bwMode="auto">
                    <a:xfrm>
                      <a:off x="3106" y="50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66" name="Oval 248">
                      <a:extLst>
                        <a:ext uri="{FF2B5EF4-FFF2-40B4-BE49-F238E27FC236}">
                          <a16:creationId xmlns:a16="http://schemas.microsoft.com/office/drawing/2014/main" id="{9844EB80-F9B4-48CE-8055-BEC235D1B69E}"/>
                        </a:ext>
                      </a:extLst>
                    </p:cNvPr>
                    <p:cNvSpPr>
                      <a:spLocks noChangeArrowheads="1"/>
                    </p:cNvSpPr>
                    <p:nvPr/>
                  </p:nvSpPr>
                  <p:spPr bwMode="auto">
                    <a:xfrm>
                      <a:off x="3014" y="530"/>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67" name="Oval 249">
                      <a:extLst>
                        <a:ext uri="{FF2B5EF4-FFF2-40B4-BE49-F238E27FC236}">
                          <a16:creationId xmlns:a16="http://schemas.microsoft.com/office/drawing/2014/main" id="{7185EA7E-D484-421B-AC9F-DB4CAB45D2F0}"/>
                        </a:ext>
                      </a:extLst>
                    </p:cNvPr>
                    <p:cNvSpPr>
                      <a:spLocks noChangeArrowheads="1"/>
                    </p:cNvSpPr>
                    <p:nvPr/>
                  </p:nvSpPr>
                  <p:spPr bwMode="auto">
                    <a:xfrm>
                      <a:off x="3029" y="54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68" name="Oval 250">
                      <a:extLst>
                        <a:ext uri="{FF2B5EF4-FFF2-40B4-BE49-F238E27FC236}">
                          <a16:creationId xmlns:a16="http://schemas.microsoft.com/office/drawing/2014/main" id="{00F659FE-EE0E-4482-8B39-76144FD1502D}"/>
                        </a:ext>
                      </a:extLst>
                    </p:cNvPr>
                    <p:cNvSpPr>
                      <a:spLocks noChangeArrowheads="1"/>
                    </p:cNvSpPr>
                    <p:nvPr/>
                  </p:nvSpPr>
                  <p:spPr bwMode="auto">
                    <a:xfrm>
                      <a:off x="3034" y="55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69" name="Oval 251">
                      <a:extLst>
                        <a:ext uri="{FF2B5EF4-FFF2-40B4-BE49-F238E27FC236}">
                          <a16:creationId xmlns:a16="http://schemas.microsoft.com/office/drawing/2014/main" id="{AC9F2B8C-4CF3-42FE-B291-B53E46BC9310}"/>
                        </a:ext>
                      </a:extLst>
                    </p:cNvPr>
                    <p:cNvSpPr>
                      <a:spLocks noChangeArrowheads="1"/>
                    </p:cNvSpPr>
                    <p:nvPr/>
                  </p:nvSpPr>
                  <p:spPr bwMode="auto">
                    <a:xfrm>
                      <a:off x="3059" y="55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70" name="Oval 252">
                      <a:extLst>
                        <a:ext uri="{FF2B5EF4-FFF2-40B4-BE49-F238E27FC236}">
                          <a16:creationId xmlns:a16="http://schemas.microsoft.com/office/drawing/2014/main" id="{3CE17AFE-133A-4040-BE42-2341DD4A12E1}"/>
                        </a:ext>
                      </a:extLst>
                    </p:cNvPr>
                    <p:cNvSpPr>
                      <a:spLocks noChangeArrowheads="1"/>
                    </p:cNvSpPr>
                    <p:nvPr/>
                  </p:nvSpPr>
                  <p:spPr bwMode="auto">
                    <a:xfrm>
                      <a:off x="3020" y="56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71" name="Oval 253">
                      <a:extLst>
                        <a:ext uri="{FF2B5EF4-FFF2-40B4-BE49-F238E27FC236}">
                          <a16:creationId xmlns:a16="http://schemas.microsoft.com/office/drawing/2014/main" id="{572CC9DB-90E8-4D87-8446-4A14B8D0659D}"/>
                        </a:ext>
                      </a:extLst>
                    </p:cNvPr>
                    <p:cNvSpPr>
                      <a:spLocks noChangeArrowheads="1"/>
                    </p:cNvSpPr>
                    <p:nvPr/>
                  </p:nvSpPr>
                  <p:spPr bwMode="auto">
                    <a:xfrm>
                      <a:off x="3001" y="58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72" name="Oval 254">
                      <a:extLst>
                        <a:ext uri="{FF2B5EF4-FFF2-40B4-BE49-F238E27FC236}">
                          <a16:creationId xmlns:a16="http://schemas.microsoft.com/office/drawing/2014/main" id="{3647C034-106D-43F9-B8C2-D496A72523A1}"/>
                        </a:ext>
                      </a:extLst>
                    </p:cNvPr>
                    <p:cNvSpPr>
                      <a:spLocks noChangeArrowheads="1"/>
                    </p:cNvSpPr>
                    <p:nvPr/>
                  </p:nvSpPr>
                  <p:spPr bwMode="auto">
                    <a:xfrm>
                      <a:off x="3003" y="603"/>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73" name="Oval 255">
                      <a:extLst>
                        <a:ext uri="{FF2B5EF4-FFF2-40B4-BE49-F238E27FC236}">
                          <a16:creationId xmlns:a16="http://schemas.microsoft.com/office/drawing/2014/main" id="{32AFE9C8-C87E-4D17-9034-FE8C987F116A}"/>
                        </a:ext>
                      </a:extLst>
                    </p:cNvPr>
                    <p:cNvSpPr>
                      <a:spLocks noChangeArrowheads="1"/>
                    </p:cNvSpPr>
                    <p:nvPr/>
                  </p:nvSpPr>
                  <p:spPr bwMode="auto">
                    <a:xfrm>
                      <a:off x="3028" y="590"/>
                      <a:ext cx="13"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74" name="Oval 256">
                      <a:extLst>
                        <a:ext uri="{FF2B5EF4-FFF2-40B4-BE49-F238E27FC236}">
                          <a16:creationId xmlns:a16="http://schemas.microsoft.com/office/drawing/2014/main" id="{91825EB2-1E39-4545-A830-0BEE5C610E78}"/>
                        </a:ext>
                      </a:extLst>
                    </p:cNvPr>
                    <p:cNvSpPr>
                      <a:spLocks noChangeArrowheads="1"/>
                    </p:cNvSpPr>
                    <p:nvPr/>
                  </p:nvSpPr>
                  <p:spPr bwMode="auto">
                    <a:xfrm>
                      <a:off x="3058" y="576"/>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75" name="Oval 257">
                      <a:extLst>
                        <a:ext uri="{FF2B5EF4-FFF2-40B4-BE49-F238E27FC236}">
                          <a16:creationId xmlns:a16="http://schemas.microsoft.com/office/drawing/2014/main" id="{D0BF10CE-40C4-40F1-A36B-754C116F8F23}"/>
                        </a:ext>
                      </a:extLst>
                    </p:cNvPr>
                    <p:cNvSpPr>
                      <a:spLocks noChangeArrowheads="1"/>
                    </p:cNvSpPr>
                    <p:nvPr/>
                  </p:nvSpPr>
                  <p:spPr bwMode="auto">
                    <a:xfrm>
                      <a:off x="3046" y="60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76" name="Oval 258">
                      <a:extLst>
                        <a:ext uri="{FF2B5EF4-FFF2-40B4-BE49-F238E27FC236}">
                          <a16:creationId xmlns:a16="http://schemas.microsoft.com/office/drawing/2014/main" id="{E73F9529-20C5-446A-9902-FE74CF6A2064}"/>
                        </a:ext>
                      </a:extLst>
                    </p:cNvPr>
                    <p:cNvSpPr>
                      <a:spLocks noChangeArrowheads="1"/>
                    </p:cNvSpPr>
                    <p:nvPr/>
                  </p:nvSpPr>
                  <p:spPr bwMode="auto">
                    <a:xfrm>
                      <a:off x="3063" y="58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77" name="Oval 259">
                      <a:extLst>
                        <a:ext uri="{FF2B5EF4-FFF2-40B4-BE49-F238E27FC236}">
                          <a16:creationId xmlns:a16="http://schemas.microsoft.com/office/drawing/2014/main" id="{C381A94E-FCF0-4EF0-81AA-6E1BEE6FCDEC}"/>
                        </a:ext>
                      </a:extLst>
                    </p:cNvPr>
                    <p:cNvSpPr>
                      <a:spLocks noChangeArrowheads="1"/>
                    </p:cNvSpPr>
                    <p:nvPr/>
                  </p:nvSpPr>
                  <p:spPr bwMode="auto">
                    <a:xfrm>
                      <a:off x="3071" y="598"/>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78" name="Oval 260">
                      <a:extLst>
                        <a:ext uri="{FF2B5EF4-FFF2-40B4-BE49-F238E27FC236}">
                          <a16:creationId xmlns:a16="http://schemas.microsoft.com/office/drawing/2014/main" id="{79C3F05A-1080-457D-BB8E-CE1AEB0EB013}"/>
                        </a:ext>
                      </a:extLst>
                    </p:cNvPr>
                    <p:cNvSpPr>
                      <a:spLocks noChangeArrowheads="1"/>
                    </p:cNvSpPr>
                    <p:nvPr/>
                  </p:nvSpPr>
                  <p:spPr bwMode="auto">
                    <a:xfrm>
                      <a:off x="3082" y="571"/>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79" name="Oval 261">
                      <a:extLst>
                        <a:ext uri="{FF2B5EF4-FFF2-40B4-BE49-F238E27FC236}">
                          <a16:creationId xmlns:a16="http://schemas.microsoft.com/office/drawing/2014/main" id="{2409E090-C07C-423E-9190-444EFB4D1036}"/>
                        </a:ext>
                      </a:extLst>
                    </p:cNvPr>
                    <p:cNvSpPr>
                      <a:spLocks noChangeArrowheads="1"/>
                    </p:cNvSpPr>
                    <p:nvPr/>
                  </p:nvSpPr>
                  <p:spPr bwMode="auto">
                    <a:xfrm>
                      <a:off x="3085" y="58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80" name="Oval 262">
                      <a:extLst>
                        <a:ext uri="{FF2B5EF4-FFF2-40B4-BE49-F238E27FC236}">
                          <a16:creationId xmlns:a16="http://schemas.microsoft.com/office/drawing/2014/main" id="{12BF1B09-A460-4D8F-BDB4-736685D6218E}"/>
                        </a:ext>
                      </a:extLst>
                    </p:cNvPr>
                    <p:cNvSpPr>
                      <a:spLocks noChangeArrowheads="1"/>
                    </p:cNvSpPr>
                    <p:nvPr/>
                  </p:nvSpPr>
                  <p:spPr bwMode="auto">
                    <a:xfrm>
                      <a:off x="3103" y="557"/>
                      <a:ext cx="12" cy="11"/>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81" name="Oval 263">
                      <a:extLst>
                        <a:ext uri="{FF2B5EF4-FFF2-40B4-BE49-F238E27FC236}">
                          <a16:creationId xmlns:a16="http://schemas.microsoft.com/office/drawing/2014/main" id="{1F02447E-90FA-4C13-948E-06A0D26E3F95}"/>
                        </a:ext>
                      </a:extLst>
                    </p:cNvPr>
                    <p:cNvSpPr>
                      <a:spLocks noChangeArrowheads="1"/>
                    </p:cNvSpPr>
                    <p:nvPr/>
                  </p:nvSpPr>
                  <p:spPr bwMode="auto">
                    <a:xfrm>
                      <a:off x="3102" y="572"/>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82" name="Oval 264">
                      <a:extLst>
                        <a:ext uri="{FF2B5EF4-FFF2-40B4-BE49-F238E27FC236}">
                          <a16:creationId xmlns:a16="http://schemas.microsoft.com/office/drawing/2014/main" id="{851C86DB-A267-4239-9D11-2F5AC7C6EE94}"/>
                        </a:ext>
                      </a:extLst>
                    </p:cNvPr>
                    <p:cNvSpPr>
                      <a:spLocks noChangeArrowheads="1"/>
                    </p:cNvSpPr>
                    <p:nvPr/>
                  </p:nvSpPr>
                  <p:spPr bwMode="auto">
                    <a:xfrm>
                      <a:off x="3103" y="599"/>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83" name="Oval 265">
                      <a:extLst>
                        <a:ext uri="{FF2B5EF4-FFF2-40B4-BE49-F238E27FC236}">
                          <a16:creationId xmlns:a16="http://schemas.microsoft.com/office/drawing/2014/main" id="{6DABDD97-EA94-4FFC-AEDD-27AC445C7E59}"/>
                        </a:ext>
                      </a:extLst>
                    </p:cNvPr>
                    <p:cNvSpPr>
                      <a:spLocks noChangeArrowheads="1"/>
                    </p:cNvSpPr>
                    <p:nvPr/>
                  </p:nvSpPr>
                  <p:spPr bwMode="auto">
                    <a:xfrm>
                      <a:off x="3118" y="557"/>
                      <a:ext cx="12" cy="11"/>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84" name="Oval 266">
                      <a:extLst>
                        <a:ext uri="{FF2B5EF4-FFF2-40B4-BE49-F238E27FC236}">
                          <a16:creationId xmlns:a16="http://schemas.microsoft.com/office/drawing/2014/main" id="{AE33B2E9-ADCA-45C3-90E3-858C6B34D823}"/>
                        </a:ext>
                      </a:extLst>
                    </p:cNvPr>
                    <p:cNvSpPr>
                      <a:spLocks noChangeArrowheads="1"/>
                    </p:cNvSpPr>
                    <p:nvPr/>
                  </p:nvSpPr>
                  <p:spPr bwMode="auto">
                    <a:xfrm>
                      <a:off x="3137" y="54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85" name="Oval 267">
                      <a:extLst>
                        <a:ext uri="{FF2B5EF4-FFF2-40B4-BE49-F238E27FC236}">
                          <a16:creationId xmlns:a16="http://schemas.microsoft.com/office/drawing/2014/main" id="{35BFF2ED-4F73-4454-9A60-3FC2CF53CC56}"/>
                        </a:ext>
                      </a:extLst>
                    </p:cNvPr>
                    <p:cNvSpPr>
                      <a:spLocks noChangeArrowheads="1"/>
                    </p:cNvSpPr>
                    <p:nvPr/>
                  </p:nvSpPr>
                  <p:spPr bwMode="auto">
                    <a:xfrm>
                      <a:off x="3152" y="54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86" name="Oval 268">
                      <a:extLst>
                        <a:ext uri="{FF2B5EF4-FFF2-40B4-BE49-F238E27FC236}">
                          <a16:creationId xmlns:a16="http://schemas.microsoft.com/office/drawing/2014/main" id="{0B7E00DF-104A-4E3A-A8E3-1B4D1FA720CB}"/>
                        </a:ext>
                      </a:extLst>
                    </p:cNvPr>
                    <p:cNvSpPr>
                      <a:spLocks noChangeArrowheads="1"/>
                    </p:cNvSpPr>
                    <p:nvPr/>
                  </p:nvSpPr>
                  <p:spPr bwMode="auto">
                    <a:xfrm>
                      <a:off x="3175" y="551"/>
                      <a:ext cx="12" cy="11"/>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87" name="Oval 269">
                      <a:extLst>
                        <a:ext uri="{FF2B5EF4-FFF2-40B4-BE49-F238E27FC236}">
                          <a16:creationId xmlns:a16="http://schemas.microsoft.com/office/drawing/2014/main" id="{BC8C110E-BDA7-40F5-8511-2B43A1B71235}"/>
                        </a:ext>
                      </a:extLst>
                    </p:cNvPr>
                    <p:cNvSpPr>
                      <a:spLocks noChangeArrowheads="1"/>
                    </p:cNvSpPr>
                    <p:nvPr/>
                  </p:nvSpPr>
                  <p:spPr bwMode="auto">
                    <a:xfrm>
                      <a:off x="3166" y="562"/>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88" name="Oval 270">
                      <a:extLst>
                        <a:ext uri="{FF2B5EF4-FFF2-40B4-BE49-F238E27FC236}">
                          <a16:creationId xmlns:a16="http://schemas.microsoft.com/office/drawing/2014/main" id="{36A5BB88-6C8F-4500-AA43-0C60876EA697}"/>
                        </a:ext>
                      </a:extLst>
                    </p:cNvPr>
                    <p:cNvSpPr>
                      <a:spLocks noChangeArrowheads="1"/>
                    </p:cNvSpPr>
                    <p:nvPr/>
                  </p:nvSpPr>
                  <p:spPr bwMode="auto">
                    <a:xfrm>
                      <a:off x="3129" y="56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89" name="Oval 271">
                      <a:extLst>
                        <a:ext uri="{FF2B5EF4-FFF2-40B4-BE49-F238E27FC236}">
                          <a16:creationId xmlns:a16="http://schemas.microsoft.com/office/drawing/2014/main" id="{3D761A0A-8AB7-4A40-A4DA-9F1A35284498}"/>
                        </a:ext>
                      </a:extLst>
                    </p:cNvPr>
                    <p:cNvSpPr>
                      <a:spLocks noChangeArrowheads="1"/>
                    </p:cNvSpPr>
                    <p:nvPr/>
                  </p:nvSpPr>
                  <p:spPr bwMode="auto">
                    <a:xfrm>
                      <a:off x="3140" y="57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90" name="Oval 272">
                      <a:extLst>
                        <a:ext uri="{FF2B5EF4-FFF2-40B4-BE49-F238E27FC236}">
                          <a16:creationId xmlns:a16="http://schemas.microsoft.com/office/drawing/2014/main" id="{EF928F23-59C5-4170-BDCF-B15E75D2342D}"/>
                        </a:ext>
                      </a:extLst>
                    </p:cNvPr>
                    <p:cNvSpPr>
                      <a:spLocks noChangeArrowheads="1"/>
                    </p:cNvSpPr>
                    <p:nvPr/>
                  </p:nvSpPr>
                  <p:spPr bwMode="auto">
                    <a:xfrm>
                      <a:off x="3115" y="58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91" name="Oval 273">
                      <a:extLst>
                        <a:ext uri="{FF2B5EF4-FFF2-40B4-BE49-F238E27FC236}">
                          <a16:creationId xmlns:a16="http://schemas.microsoft.com/office/drawing/2014/main" id="{F8A5BB66-6124-4180-A8B1-4E3E7EE1EABA}"/>
                        </a:ext>
                      </a:extLst>
                    </p:cNvPr>
                    <p:cNvSpPr>
                      <a:spLocks noChangeArrowheads="1"/>
                    </p:cNvSpPr>
                    <p:nvPr/>
                  </p:nvSpPr>
                  <p:spPr bwMode="auto">
                    <a:xfrm>
                      <a:off x="3132" y="61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grpSp>
            </p:grpSp>
            <p:grpSp>
              <p:nvGrpSpPr>
                <p:cNvPr id="40026" name="Group 274">
                  <a:extLst>
                    <a:ext uri="{FF2B5EF4-FFF2-40B4-BE49-F238E27FC236}">
                      <a16:creationId xmlns:a16="http://schemas.microsoft.com/office/drawing/2014/main" id="{AC948C74-9D52-4A6B-BCFE-D041FFBE6988}"/>
                    </a:ext>
                  </a:extLst>
                </p:cNvPr>
                <p:cNvGrpSpPr>
                  <a:grpSpLocks/>
                </p:cNvGrpSpPr>
                <p:nvPr/>
              </p:nvGrpSpPr>
              <p:grpSpPr bwMode="auto">
                <a:xfrm>
                  <a:off x="2981" y="633"/>
                  <a:ext cx="168" cy="116"/>
                  <a:chOff x="2981" y="633"/>
                  <a:chExt cx="168" cy="116"/>
                </a:xfrm>
              </p:grpSpPr>
              <p:sp>
                <p:nvSpPr>
                  <p:cNvPr id="40027" name="Oval 275">
                    <a:extLst>
                      <a:ext uri="{FF2B5EF4-FFF2-40B4-BE49-F238E27FC236}">
                        <a16:creationId xmlns:a16="http://schemas.microsoft.com/office/drawing/2014/main" id="{2547E0CB-6FB5-47DC-B41A-8D181FE86794}"/>
                      </a:ext>
                    </a:extLst>
                  </p:cNvPr>
                  <p:cNvSpPr>
                    <a:spLocks noChangeArrowheads="1"/>
                  </p:cNvSpPr>
                  <p:nvPr/>
                </p:nvSpPr>
                <p:spPr bwMode="auto">
                  <a:xfrm>
                    <a:off x="3070" y="64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28" name="Oval 276">
                    <a:extLst>
                      <a:ext uri="{FF2B5EF4-FFF2-40B4-BE49-F238E27FC236}">
                        <a16:creationId xmlns:a16="http://schemas.microsoft.com/office/drawing/2014/main" id="{CB36B2A4-60E2-42BF-9155-61037A91904E}"/>
                      </a:ext>
                    </a:extLst>
                  </p:cNvPr>
                  <p:cNvSpPr>
                    <a:spLocks noChangeArrowheads="1"/>
                  </p:cNvSpPr>
                  <p:nvPr/>
                </p:nvSpPr>
                <p:spPr bwMode="auto">
                  <a:xfrm>
                    <a:off x="2998" y="63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29" name="Oval 277">
                    <a:extLst>
                      <a:ext uri="{FF2B5EF4-FFF2-40B4-BE49-F238E27FC236}">
                        <a16:creationId xmlns:a16="http://schemas.microsoft.com/office/drawing/2014/main" id="{29055685-0DD9-4DD5-97AC-F8439118255E}"/>
                      </a:ext>
                    </a:extLst>
                  </p:cNvPr>
                  <p:cNvSpPr>
                    <a:spLocks noChangeArrowheads="1"/>
                  </p:cNvSpPr>
                  <p:nvPr/>
                </p:nvSpPr>
                <p:spPr bwMode="auto">
                  <a:xfrm>
                    <a:off x="3099" y="661"/>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30" name="Oval 278">
                    <a:extLst>
                      <a:ext uri="{FF2B5EF4-FFF2-40B4-BE49-F238E27FC236}">
                        <a16:creationId xmlns:a16="http://schemas.microsoft.com/office/drawing/2014/main" id="{AA9FC82E-D84B-4EF5-BFF1-64C91239DA67}"/>
                      </a:ext>
                    </a:extLst>
                  </p:cNvPr>
                  <p:cNvSpPr>
                    <a:spLocks noChangeArrowheads="1"/>
                  </p:cNvSpPr>
                  <p:nvPr/>
                </p:nvSpPr>
                <p:spPr bwMode="auto">
                  <a:xfrm>
                    <a:off x="3119" y="65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31" name="Oval 279">
                    <a:extLst>
                      <a:ext uri="{FF2B5EF4-FFF2-40B4-BE49-F238E27FC236}">
                        <a16:creationId xmlns:a16="http://schemas.microsoft.com/office/drawing/2014/main" id="{729541B1-7035-4924-88E2-43E1B7F6B703}"/>
                      </a:ext>
                    </a:extLst>
                  </p:cNvPr>
                  <p:cNvSpPr>
                    <a:spLocks noChangeArrowheads="1"/>
                  </p:cNvSpPr>
                  <p:nvPr/>
                </p:nvSpPr>
                <p:spPr bwMode="auto">
                  <a:xfrm>
                    <a:off x="3137" y="68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32" name="Oval 280">
                    <a:extLst>
                      <a:ext uri="{FF2B5EF4-FFF2-40B4-BE49-F238E27FC236}">
                        <a16:creationId xmlns:a16="http://schemas.microsoft.com/office/drawing/2014/main" id="{331B952C-DBB8-4810-A924-2FB92D556007}"/>
                      </a:ext>
                    </a:extLst>
                  </p:cNvPr>
                  <p:cNvSpPr>
                    <a:spLocks noChangeArrowheads="1"/>
                  </p:cNvSpPr>
                  <p:nvPr/>
                </p:nvSpPr>
                <p:spPr bwMode="auto">
                  <a:xfrm>
                    <a:off x="3100" y="67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33" name="Oval 281">
                    <a:extLst>
                      <a:ext uri="{FF2B5EF4-FFF2-40B4-BE49-F238E27FC236}">
                        <a16:creationId xmlns:a16="http://schemas.microsoft.com/office/drawing/2014/main" id="{F68DB6F5-A407-4E26-81BA-9C337F53EA94}"/>
                      </a:ext>
                    </a:extLst>
                  </p:cNvPr>
                  <p:cNvSpPr>
                    <a:spLocks noChangeArrowheads="1"/>
                  </p:cNvSpPr>
                  <p:nvPr/>
                </p:nvSpPr>
                <p:spPr bwMode="auto">
                  <a:xfrm>
                    <a:off x="3082" y="68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34" name="Oval 282">
                    <a:extLst>
                      <a:ext uri="{FF2B5EF4-FFF2-40B4-BE49-F238E27FC236}">
                        <a16:creationId xmlns:a16="http://schemas.microsoft.com/office/drawing/2014/main" id="{C033B05B-3B06-4B05-8D80-E3DBB6A2F123}"/>
                      </a:ext>
                    </a:extLst>
                  </p:cNvPr>
                  <p:cNvSpPr>
                    <a:spLocks noChangeArrowheads="1"/>
                  </p:cNvSpPr>
                  <p:nvPr/>
                </p:nvSpPr>
                <p:spPr bwMode="auto">
                  <a:xfrm>
                    <a:off x="3129" y="696"/>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35" name="Oval 283">
                    <a:extLst>
                      <a:ext uri="{FF2B5EF4-FFF2-40B4-BE49-F238E27FC236}">
                        <a16:creationId xmlns:a16="http://schemas.microsoft.com/office/drawing/2014/main" id="{22BFD939-9811-42DC-BBFF-7E077496F493}"/>
                      </a:ext>
                    </a:extLst>
                  </p:cNvPr>
                  <p:cNvSpPr>
                    <a:spLocks noChangeArrowheads="1"/>
                  </p:cNvSpPr>
                  <p:nvPr/>
                </p:nvSpPr>
                <p:spPr bwMode="auto">
                  <a:xfrm>
                    <a:off x="3022" y="683"/>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36" name="Oval 284">
                    <a:extLst>
                      <a:ext uri="{FF2B5EF4-FFF2-40B4-BE49-F238E27FC236}">
                        <a16:creationId xmlns:a16="http://schemas.microsoft.com/office/drawing/2014/main" id="{165DE70F-1D0F-46E1-9466-29E8CAFB2250}"/>
                      </a:ext>
                    </a:extLst>
                  </p:cNvPr>
                  <p:cNvSpPr>
                    <a:spLocks noChangeArrowheads="1"/>
                  </p:cNvSpPr>
                  <p:nvPr/>
                </p:nvSpPr>
                <p:spPr bwMode="auto">
                  <a:xfrm>
                    <a:off x="2998" y="687"/>
                    <a:ext cx="11"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37" name="Oval 285">
                    <a:extLst>
                      <a:ext uri="{FF2B5EF4-FFF2-40B4-BE49-F238E27FC236}">
                        <a16:creationId xmlns:a16="http://schemas.microsoft.com/office/drawing/2014/main" id="{9B9801AC-5EB1-4283-B61D-D9CDB370364D}"/>
                      </a:ext>
                    </a:extLst>
                  </p:cNvPr>
                  <p:cNvSpPr>
                    <a:spLocks noChangeArrowheads="1"/>
                  </p:cNvSpPr>
                  <p:nvPr/>
                </p:nvSpPr>
                <p:spPr bwMode="auto">
                  <a:xfrm>
                    <a:off x="2994" y="67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38" name="Oval 286">
                    <a:extLst>
                      <a:ext uri="{FF2B5EF4-FFF2-40B4-BE49-F238E27FC236}">
                        <a16:creationId xmlns:a16="http://schemas.microsoft.com/office/drawing/2014/main" id="{84E610C0-8A66-4B17-95F3-A80AF890223C}"/>
                      </a:ext>
                    </a:extLst>
                  </p:cNvPr>
                  <p:cNvSpPr>
                    <a:spLocks noChangeArrowheads="1"/>
                  </p:cNvSpPr>
                  <p:nvPr/>
                </p:nvSpPr>
                <p:spPr bwMode="auto">
                  <a:xfrm>
                    <a:off x="3045" y="703"/>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39" name="Oval 287">
                    <a:extLst>
                      <a:ext uri="{FF2B5EF4-FFF2-40B4-BE49-F238E27FC236}">
                        <a16:creationId xmlns:a16="http://schemas.microsoft.com/office/drawing/2014/main" id="{3927B0A9-A32F-4304-936A-02E0BD99AB79}"/>
                      </a:ext>
                    </a:extLst>
                  </p:cNvPr>
                  <p:cNvSpPr>
                    <a:spLocks noChangeArrowheads="1"/>
                  </p:cNvSpPr>
                  <p:nvPr/>
                </p:nvSpPr>
                <p:spPr bwMode="auto">
                  <a:xfrm>
                    <a:off x="3105" y="710"/>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40" name="Oval 288">
                    <a:extLst>
                      <a:ext uri="{FF2B5EF4-FFF2-40B4-BE49-F238E27FC236}">
                        <a16:creationId xmlns:a16="http://schemas.microsoft.com/office/drawing/2014/main" id="{99D641F7-EB31-4B41-8B9A-13093970A758}"/>
                      </a:ext>
                    </a:extLst>
                  </p:cNvPr>
                  <p:cNvSpPr>
                    <a:spLocks noChangeArrowheads="1"/>
                  </p:cNvSpPr>
                  <p:nvPr/>
                </p:nvSpPr>
                <p:spPr bwMode="auto">
                  <a:xfrm>
                    <a:off x="3066" y="706"/>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41" name="Oval 289">
                    <a:extLst>
                      <a:ext uri="{FF2B5EF4-FFF2-40B4-BE49-F238E27FC236}">
                        <a16:creationId xmlns:a16="http://schemas.microsoft.com/office/drawing/2014/main" id="{26F90AF7-726D-41CC-9991-9AE75368FD07}"/>
                      </a:ext>
                    </a:extLst>
                  </p:cNvPr>
                  <p:cNvSpPr>
                    <a:spLocks noChangeArrowheads="1"/>
                  </p:cNvSpPr>
                  <p:nvPr/>
                </p:nvSpPr>
                <p:spPr bwMode="auto">
                  <a:xfrm>
                    <a:off x="3079" y="71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42" name="Oval 290">
                    <a:extLst>
                      <a:ext uri="{FF2B5EF4-FFF2-40B4-BE49-F238E27FC236}">
                        <a16:creationId xmlns:a16="http://schemas.microsoft.com/office/drawing/2014/main" id="{B7F336AC-6ED4-4B11-A461-A52591FD7503}"/>
                      </a:ext>
                    </a:extLst>
                  </p:cNvPr>
                  <p:cNvSpPr>
                    <a:spLocks noChangeArrowheads="1"/>
                  </p:cNvSpPr>
                  <p:nvPr/>
                </p:nvSpPr>
                <p:spPr bwMode="auto">
                  <a:xfrm>
                    <a:off x="3022" y="708"/>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43" name="Oval 291">
                    <a:extLst>
                      <a:ext uri="{FF2B5EF4-FFF2-40B4-BE49-F238E27FC236}">
                        <a16:creationId xmlns:a16="http://schemas.microsoft.com/office/drawing/2014/main" id="{A45EFCB8-A492-4DD2-B3A1-E75311698FCA}"/>
                      </a:ext>
                    </a:extLst>
                  </p:cNvPr>
                  <p:cNvSpPr>
                    <a:spLocks noChangeArrowheads="1"/>
                  </p:cNvSpPr>
                  <p:nvPr/>
                </p:nvSpPr>
                <p:spPr bwMode="auto">
                  <a:xfrm>
                    <a:off x="3017" y="70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44" name="Oval 292">
                    <a:extLst>
                      <a:ext uri="{FF2B5EF4-FFF2-40B4-BE49-F238E27FC236}">
                        <a16:creationId xmlns:a16="http://schemas.microsoft.com/office/drawing/2014/main" id="{225B9D27-B91C-49BF-9899-76FBF308D1B6}"/>
                      </a:ext>
                    </a:extLst>
                  </p:cNvPr>
                  <p:cNvSpPr>
                    <a:spLocks noChangeArrowheads="1"/>
                  </p:cNvSpPr>
                  <p:nvPr/>
                </p:nvSpPr>
                <p:spPr bwMode="auto">
                  <a:xfrm>
                    <a:off x="3055" y="73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45" name="Oval 293">
                    <a:extLst>
                      <a:ext uri="{FF2B5EF4-FFF2-40B4-BE49-F238E27FC236}">
                        <a16:creationId xmlns:a16="http://schemas.microsoft.com/office/drawing/2014/main" id="{2C2B7B0B-3EAE-4C93-92E3-60A45F6EF950}"/>
                      </a:ext>
                    </a:extLst>
                  </p:cNvPr>
                  <p:cNvSpPr>
                    <a:spLocks noChangeArrowheads="1"/>
                  </p:cNvSpPr>
                  <p:nvPr/>
                </p:nvSpPr>
                <p:spPr bwMode="auto">
                  <a:xfrm>
                    <a:off x="3035" y="73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46" name="Oval 294">
                    <a:extLst>
                      <a:ext uri="{FF2B5EF4-FFF2-40B4-BE49-F238E27FC236}">
                        <a16:creationId xmlns:a16="http://schemas.microsoft.com/office/drawing/2014/main" id="{F5E818BD-4A73-4D5F-92C9-AFEB880E97C8}"/>
                      </a:ext>
                    </a:extLst>
                  </p:cNvPr>
                  <p:cNvSpPr>
                    <a:spLocks noChangeArrowheads="1"/>
                  </p:cNvSpPr>
                  <p:nvPr/>
                </p:nvSpPr>
                <p:spPr bwMode="auto">
                  <a:xfrm>
                    <a:off x="3010" y="73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47" name="Oval 295">
                    <a:extLst>
                      <a:ext uri="{FF2B5EF4-FFF2-40B4-BE49-F238E27FC236}">
                        <a16:creationId xmlns:a16="http://schemas.microsoft.com/office/drawing/2014/main" id="{CF0A566A-6D75-4EC4-82E6-EB2C774D1AE7}"/>
                      </a:ext>
                    </a:extLst>
                  </p:cNvPr>
                  <p:cNvSpPr>
                    <a:spLocks noChangeArrowheads="1"/>
                  </p:cNvSpPr>
                  <p:nvPr/>
                </p:nvSpPr>
                <p:spPr bwMode="auto">
                  <a:xfrm>
                    <a:off x="2982" y="65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48" name="Oval 296">
                    <a:extLst>
                      <a:ext uri="{FF2B5EF4-FFF2-40B4-BE49-F238E27FC236}">
                        <a16:creationId xmlns:a16="http://schemas.microsoft.com/office/drawing/2014/main" id="{2154962C-0C83-495B-881A-838D9F403DD4}"/>
                      </a:ext>
                    </a:extLst>
                  </p:cNvPr>
                  <p:cNvSpPr>
                    <a:spLocks noChangeArrowheads="1"/>
                  </p:cNvSpPr>
                  <p:nvPr/>
                </p:nvSpPr>
                <p:spPr bwMode="auto">
                  <a:xfrm>
                    <a:off x="2981" y="67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49" name="Oval 297">
                    <a:extLst>
                      <a:ext uri="{FF2B5EF4-FFF2-40B4-BE49-F238E27FC236}">
                        <a16:creationId xmlns:a16="http://schemas.microsoft.com/office/drawing/2014/main" id="{E4E62855-8EC8-4577-8F93-C4166E16CE31}"/>
                      </a:ext>
                    </a:extLst>
                  </p:cNvPr>
                  <p:cNvSpPr>
                    <a:spLocks noChangeArrowheads="1"/>
                  </p:cNvSpPr>
                  <p:nvPr/>
                </p:nvSpPr>
                <p:spPr bwMode="auto">
                  <a:xfrm>
                    <a:off x="2983" y="70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50" name="Oval 298">
                    <a:extLst>
                      <a:ext uri="{FF2B5EF4-FFF2-40B4-BE49-F238E27FC236}">
                        <a16:creationId xmlns:a16="http://schemas.microsoft.com/office/drawing/2014/main" id="{7F39DCE2-D6F8-4697-BA1A-9EB59DFF7D2B}"/>
                      </a:ext>
                    </a:extLst>
                  </p:cNvPr>
                  <p:cNvSpPr>
                    <a:spLocks noChangeArrowheads="1"/>
                  </p:cNvSpPr>
                  <p:nvPr/>
                </p:nvSpPr>
                <p:spPr bwMode="auto">
                  <a:xfrm>
                    <a:off x="2992" y="72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grpSp>
          </p:grpSp>
          <p:grpSp>
            <p:nvGrpSpPr>
              <p:cNvPr id="39968" name="Group 299">
                <a:extLst>
                  <a:ext uri="{FF2B5EF4-FFF2-40B4-BE49-F238E27FC236}">
                    <a16:creationId xmlns:a16="http://schemas.microsoft.com/office/drawing/2014/main" id="{B2BEF0E3-DDD7-43C3-875E-4E9D3D086ED2}"/>
                  </a:ext>
                </a:extLst>
              </p:cNvPr>
              <p:cNvGrpSpPr>
                <a:grpSpLocks/>
              </p:cNvGrpSpPr>
              <p:nvPr/>
            </p:nvGrpSpPr>
            <p:grpSpPr bwMode="auto">
              <a:xfrm>
                <a:off x="2520" y="407"/>
                <a:ext cx="320" cy="501"/>
                <a:chOff x="2520" y="407"/>
                <a:chExt cx="320" cy="501"/>
              </a:xfrm>
            </p:grpSpPr>
            <p:grpSp>
              <p:nvGrpSpPr>
                <p:cNvPr id="39969" name="Group 300">
                  <a:extLst>
                    <a:ext uri="{FF2B5EF4-FFF2-40B4-BE49-F238E27FC236}">
                      <a16:creationId xmlns:a16="http://schemas.microsoft.com/office/drawing/2014/main" id="{C647EB9B-B7B1-49B2-88D2-33C0170AD00D}"/>
                    </a:ext>
                  </a:extLst>
                </p:cNvPr>
                <p:cNvGrpSpPr>
                  <a:grpSpLocks/>
                </p:cNvGrpSpPr>
                <p:nvPr/>
              </p:nvGrpSpPr>
              <p:grpSpPr bwMode="auto">
                <a:xfrm>
                  <a:off x="2756" y="520"/>
                  <a:ext cx="84" cy="126"/>
                  <a:chOff x="2756" y="520"/>
                  <a:chExt cx="84" cy="126"/>
                </a:xfrm>
              </p:grpSpPr>
              <p:sp>
                <p:nvSpPr>
                  <p:cNvPr id="40011" name="Oval 301">
                    <a:extLst>
                      <a:ext uri="{FF2B5EF4-FFF2-40B4-BE49-F238E27FC236}">
                        <a16:creationId xmlns:a16="http://schemas.microsoft.com/office/drawing/2014/main" id="{5D2DAFD1-4C2A-4D18-99EB-D8BF16883281}"/>
                      </a:ext>
                    </a:extLst>
                  </p:cNvPr>
                  <p:cNvSpPr>
                    <a:spLocks noChangeArrowheads="1"/>
                  </p:cNvSpPr>
                  <p:nvPr/>
                </p:nvSpPr>
                <p:spPr bwMode="auto">
                  <a:xfrm>
                    <a:off x="2828" y="53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12" name="Oval 302">
                    <a:extLst>
                      <a:ext uri="{FF2B5EF4-FFF2-40B4-BE49-F238E27FC236}">
                        <a16:creationId xmlns:a16="http://schemas.microsoft.com/office/drawing/2014/main" id="{E59C1FE2-EC11-42A3-83B2-A5513AD7FD95}"/>
                      </a:ext>
                    </a:extLst>
                  </p:cNvPr>
                  <p:cNvSpPr>
                    <a:spLocks noChangeArrowheads="1"/>
                  </p:cNvSpPr>
                  <p:nvPr/>
                </p:nvSpPr>
                <p:spPr bwMode="auto">
                  <a:xfrm>
                    <a:off x="2822" y="520"/>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13" name="Oval 303">
                    <a:extLst>
                      <a:ext uri="{FF2B5EF4-FFF2-40B4-BE49-F238E27FC236}">
                        <a16:creationId xmlns:a16="http://schemas.microsoft.com/office/drawing/2014/main" id="{F386F46C-5DC9-482A-9E16-8D6D299292B7}"/>
                      </a:ext>
                    </a:extLst>
                  </p:cNvPr>
                  <p:cNvSpPr>
                    <a:spLocks noChangeArrowheads="1"/>
                  </p:cNvSpPr>
                  <p:nvPr/>
                </p:nvSpPr>
                <p:spPr bwMode="auto">
                  <a:xfrm>
                    <a:off x="2782" y="52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14" name="Oval 304">
                    <a:extLst>
                      <a:ext uri="{FF2B5EF4-FFF2-40B4-BE49-F238E27FC236}">
                        <a16:creationId xmlns:a16="http://schemas.microsoft.com/office/drawing/2014/main" id="{232E7AAD-E831-48A3-99BE-65ACB2C7E69C}"/>
                      </a:ext>
                    </a:extLst>
                  </p:cNvPr>
                  <p:cNvSpPr>
                    <a:spLocks noChangeArrowheads="1"/>
                  </p:cNvSpPr>
                  <p:nvPr/>
                </p:nvSpPr>
                <p:spPr bwMode="auto">
                  <a:xfrm>
                    <a:off x="2756" y="535"/>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15" name="Oval 305">
                    <a:extLst>
                      <a:ext uri="{FF2B5EF4-FFF2-40B4-BE49-F238E27FC236}">
                        <a16:creationId xmlns:a16="http://schemas.microsoft.com/office/drawing/2014/main" id="{8AFA2DEA-CCCA-4406-8E3C-275E26FE2A15}"/>
                      </a:ext>
                    </a:extLst>
                  </p:cNvPr>
                  <p:cNvSpPr>
                    <a:spLocks noChangeArrowheads="1"/>
                  </p:cNvSpPr>
                  <p:nvPr/>
                </p:nvSpPr>
                <p:spPr bwMode="auto">
                  <a:xfrm>
                    <a:off x="2788" y="54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16" name="Oval 306">
                    <a:extLst>
                      <a:ext uri="{FF2B5EF4-FFF2-40B4-BE49-F238E27FC236}">
                        <a16:creationId xmlns:a16="http://schemas.microsoft.com/office/drawing/2014/main" id="{0034E828-56A9-4A95-A217-228AB7AA615B}"/>
                      </a:ext>
                    </a:extLst>
                  </p:cNvPr>
                  <p:cNvSpPr>
                    <a:spLocks noChangeArrowheads="1"/>
                  </p:cNvSpPr>
                  <p:nvPr/>
                </p:nvSpPr>
                <p:spPr bwMode="auto">
                  <a:xfrm>
                    <a:off x="2807" y="57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17" name="Oval 307">
                    <a:extLst>
                      <a:ext uri="{FF2B5EF4-FFF2-40B4-BE49-F238E27FC236}">
                        <a16:creationId xmlns:a16="http://schemas.microsoft.com/office/drawing/2014/main" id="{AF09F54A-913A-4CF8-A1D4-5E3C9471DB20}"/>
                      </a:ext>
                    </a:extLst>
                  </p:cNvPr>
                  <p:cNvSpPr>
                    <a:spLocks noChangeArrowheads="1"/>
                  </p:cNvSpPr>
                  <p:nvPr/>
                </p:nvSpPr>
                <p:spPr bwMode="auto">
                  <a:xfrm>
                    <a:off x="2782" y="57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18" name="Oval 308">
                    <a:extLst>
                      <a:ext uri="{FF2B5EF4-FFF2-40B4-BE49-F238E27FC236}">
                        <a16:creationId xmlns:a16="http://schemas.microsoft.com/office/drawing/2014/main" id="{C7735CEC-0779-4795-AD74-8299E5004CCC}"/>
                      </a:ext>
                    </a:extLst>
                  </p:cNvPr>
                  <p:cNvSpPr>
                    <a:spLocks noChangeArrowheads="1"/>
                  </p:cNvSpPr>
                  <p:nvPr/>
                </p:nvSpPr>
                <p:spPr bwMode="auto">
                  <a:xfrm>
                    <a:off x="2785" y="58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19" name="Oval 309">
                    <a:extLst>
                      <a:ext uri="{FF2B5EF4-FFF2-40B4-BE49-F238E27FC236}">
                        <a16:creationId xmlns:a16="http://schemas.microsoft.com/office/drawing/2014/main" id="{ADC9F6E6-E27E-413E-BBCE-329026A48A33}"/>
                      </a:ext>
                    </a:extLst>
                  </p:cNvPr>
                  <p:cNvSpPr>
                    <a:spLocks noChangeArrowheads="1"/>
                  </p:cNvSpPr>
                  <p:nvPr/>
                </p:nvSpPr>
                <p:spPr bwMode="auto">
                  <a:xfrm>
                    <a:off x="2756" y="58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20" name="Oval 310">
                    <a:extLst>
                      <a:ext uri="{FF2B5EF4-FFF2-40B4-BE49-F238E27FC236}">
                        <a16:creationId xmlns:a16="http://schemas.microsoft.com/office/drawing/2014/main" id="{F91C5089-B033-4258-B6F2-009B62A26EF2}"/>
                      </a:ext>
                    </a:extLst>
                  </p:cNvPr>
                  <p:cNvSpPr>
                    <a:spLocks noChangeArrowheads="1"/>
                  </p:cNvSpPr>
                  <p:nvPr/>
                </p:nvSpPr>
                <p:spPr bwMode="auto">
                  <a:xfrm>
                    <a:off x="2792" y="60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21" name="Oval 311">
                    <a:extLst>
                      <a:ext uri="{FF2B5EF4-FFF2-40B4-BE49-F238E27FC236}">
                        <a16:creationId xmlns:a16="http://schemas.microsoft.com/office/drawing/2014/main" id="{EADD6AE9-1702-4921-8A3B-02303EB3FFE5}"/>
                      </a:ext>
                    </a:extLst>
                  </p:cNvPr>
                  <p:cNvSpPr>
                    <a:spLocks noChangeArrowheads="1"/>
                  </p:cNvSpPr>
                  <p:nvPr/>
                </p:nvSpPr>
                <p:spPr bwMode="auto">
                  <a:xfrm>
                    <a:off x="2756" y="59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22" name="Oval 312">
                    <a:extLst>
                      <a:ext uri="{FF2B5EF4-FFF2-40B4-BE49-F238E27FC236}">
                        <a16:creationId xmlns:a16="http://schemas.microsoft.com/office/drawing/2014/main" id="{57847F06-CA7C-492B-99DE-4086A1CE3ED2}"/>
                      </a:ext>
                    </a:extLst>
                  </p:cNvPr>
                  <p:cNvSpPr>
                    <a:spLocks noChangeArrowheads="1"/>
                  </p:cNvSpPr>
                  <p:nvPr/>
                </p:nvSpPr>
                <p:spPr bwMode="auto">
                  <a:xfrm>
                    <a:off x="2764" y="620"/>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23" name="Oval 313">
                    <a:extLst>
                      <a:ext uri="{FF2B5EF4-FFF2-40B4-BE49-F238E27FC236}">
                        <a16:creationId xmlns:a16="http://schemas.microsoft.com/office/drawing/2014/main" id="{382B356D-09E2-415E-81B7-A9B9128D3F99}"/>
                      </a:ext>
                    </a:extLst>
                  </p:cNvPr>
                  <p:cNvSpPr>
                    <a:spLocks noChangeArrowheads="1"/>
                  </p:cNvSpPr>
                  <p:nvPr/>
                </p:nvSpPr>
                <p:spPr bwMode="auto">
                  <a:xfrm>
                    <a:off x="2780" y="634"/>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grpSp>
            <p:grpSp>
              <p:nvGrpSpPr>
                <p:cNvPr id="39970" name="Group 314">
                  <a:extLst>
                    <a:ext uri="{FF2B5EF4-FFF2-40B4-BE49-F238E27FC236}">
                      <a16:creationId xmlns:a16="http://schemas.microsoft.com/office/drawing/2014/main" id="{D56BF55B-50E8-4B22-84C6-7B7AC5D96589}"/>
                    </a:ext>
                  </a:extLst>
                </p:cNvPr>
                <p:cNvGrpSpPr>
                  <a:grpSpLocks/>
                </p:cNvGrpSpPr>
                <p:nvPr/>
              </p:nvGrpSpPr>
              <p:grpSpPr bwMode="auto">
                <a:xfrm>
                  <a:off x="2628" y="407"/>
                  <a:ext cx="62" cy="60"/>
                  <a:chOff x="2628" y="407"/>
                  <a:chExt cx="62" cy="60"/>
                </a:xfrm>
              </p:grpSpPr>
              <p:sp>
                <p:nvSpPr>
                  <p:cNvPr id="40002" name="Oval 315">
                    <a:extLst>
                      <a:ext uri="{FF2B5EF4-FFF2-40B4-BE49-F238E27FC236}">
                        <a16:creationId xmlns:a16="http://schemas.microsoft.com/office/drawing/2014/main" id="{80CE13D2-01A2-47DB-9799-F11871BA6811}"/>
                      </a:ext>
                    </a:extLst>
                  </p:cNvPr>
                  <p:cNvSpPr>
                    <a:spLocks noChangeArrowheads="1"/>
                  </p:cNvSpPr>
                  <p:nvPr/>
                </p:nvSpPr>
                <p:spPr bwMode="auto">
                  <a:xfrm>
                    <a:off x="2677" y="444"/>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03" name="Oval 316">
                    <a:extLst>
                      <a:ext uri="{FF2B5EF4-FFF2-40B4-BE49-F238E27FC236}">
                        <a16:creationId xmlns:a16="http://schemas.microsoft.com/office/drawing/2014/main" id="{DF3839DB-0A40-4A25-91F0-BE56BC1CDD24}"/>
                      </a:ext>
                    </a:extLst>
                  </p:cNvPr>
                  <p:cNvSpPr>
                    <a:spLocks noChangeArrowheads="1"/>
                  </p:cNvSpPr>
                  <p:nvPr/>
                </p:nvSpPr>
                <p:spPr bwMode="auto">
                  <a:xfrm>
                    <a:off x="2674" y="42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04" name="Oval 317">
                    <a:extLst>
                      <a:ext uri="{FF2B5EF4-FFF2-40B4-BE49-F238E27FC236}">
                        <a16:creationId xmlns:a16="http://schemas.microsoft.com/office/drawing/2014/main" id="{74C529BF-EF3F-4E9B-9368-115BD611D9EA}"/>
                      </a:ext>
                    </a:extLst>
                  </p:cNvPr>
                  <p:cNvSpPr>
                    <a:spLocks noChangeArrowheads="1"/>
                  </p:cNvSpPr>
                  <p:nvPr/>
                </p:nvSpPr>
                <p:spPr bwMode="auto">
                  <a:xfrm>
                    <a:off x="2659" y="40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05" name="Oval 318">
                    <a:extLst>
                      <a:ext uri="{FF2B5EF4-FFF2-40B4-BE49-F238E27FC236}">
                        <a16:creationId xmlns:a16="http://schemas.microsoft.com/office/drawing/2014/main" id="{3033D73A-2F25-4C60-9FFE-734C7EF9FB21}"/>
                      </a:ext>
                    </a:extLst>
                  </p:cNvPr>
                  <p:cNvSpPr>
                    <a:spLocks noChangeArrowheads="1"/>
                  </p:cNvSpPr>
                  <p:nvPr/>
                </p:nvSpPr>
                <p:spPr bwMode="auto">
                  <a:xfrm>
                    <a:off x="2631" y="41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06" name="Oval 319">
                    <a:extLst>
                      <a:ext uri="{FF2B5EF4-FFF2-40B4-BE49-F238E27FC236}">
                        <a16:creationId xmlns:a16="http://schemas.microsoft.com/office/drawing/2014/main" id="{520E9DB7-8204-4D2D-9A5B-3029B00385A3}"/>
                      </a:ext>
                    </a:extLst>
                  </p:cNvPr>
                  <p:cNvSpPr>
                    <a:spLocks noChangeArrowheads="1"/>
                  </p:cNvSpPr>
                  <p:nvPr/>
                </p:nvSpPr>
                <p:spPr bwMode="auto">
                  <a:xfrm>
                    <a:off x="2644" y="429"/>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07" name="Oval 320">
                    <a:extLst>
                      <a:ext uri="{FF2B5EF4-FFF2-40B4-BE49-F238E27FC236}">
                        <a16:creationId xmlns:a16="http://schemas.microsoft.com/office/drawing/2014/main" id="{3267A0D9-857E-419C-9CBC-7613C277CEFB}"/>
                      </a:ext>
                    </a:extLst>
                  </p:cNvPr>
                  <p:cNvSpPr>
                    <a:spLocks noChangeArrowheads="1"/>
                  </p:cNvSpPr>
                  <p:nvPr/>
                </p:nvSpPr>
                <p:spPr bwMode="auto">
                  <a:xfrm>
                    <a:off x="2652" y="442"/>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08" name="Oval 321">
                    <a:extLst>
                      <a:ext uri="{FF2B5EF4-FFF2-40B4-BE49-F238E27FC236}">
                        <a16:creationId xmlns:a16="http://schemas.microsoft.com/office/drawing/2014/main" id="{96A48D95-42F8-4D44-B8A3-D59053C0512D}"/>
                      </a:ext>
                    </a:extLst>
                  </p:cNvPr>
                  <p:cNvSpPr>
                    <a:spLocks noChangeArrowheads="1"/>
                  </p:cNvSpPr>
                  <p:nvPr/>
                </p:nvSpPr>
                <p:spPr bwMode="auto">
                  <a:xfrm>
                    <a:off x="2666" y="45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09" name="Oval 322">
                    <a:extLst>
                      <a:ext uri="{FF2B5EF4-FFF2-40B4-BE49-F238E27FC236}">
                        <a16:creationId xmlns:a16="http://schemas.microsoft.com/office/drawing/2014/main" id="{5F0ECBEB-AFC1-4863-A560-3948FC4B63DC}"/>
                      </a:ext>
                    </a:extLst>
                  </p:cNvPr>
                  <p:cNvSpPr>
                    <a:spLocks noChangeArrowheads="1"/>
                  </p:cNvSpPr>
                  <p:nvPr/>
                </p:nvSpPr>
                <p:spPr bwMode="auto">
                  <a:xfrm>
                    <a:off x="2640" y="45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10" name="Oval 323">
                    <a:extLst>
                      <a:ext uri="{FF2B5EF4-FFF2-40B4-BE49-F238E27FC236}">
                        <a16:creationId xmlns:a16="http://schemas.microsoft.com/office/drawing/2014/main" id="{BA0897FA-17FA-400E-A698-51CC3240AF00}"/>
                      </a:ext>
                    </a:extLst>
                  </p:cNvPr>
                  <p:cNvSpPr>
                    <a:spLocks noChangeArrowheads="1"/>
                  </p:cNvSpPr>
                  <p:nvPr/>
                </p:nvSpPr>
                <p:spPr bwMode="auto">
                  <a:xfrm>
                    <a:off x="2628" y="44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grpSp>
            <p:grpSp>
              <p:nvGrpSpPr>
                <p:cNvPr id="39971" name="Group 324">
                  <a:extLst>
                    <a:ext uri="{FF2B5EF4-FFF2-40B4-BE49-F238E27FC236}">
                      <a16:creationId xmlns:a16="http://schemas.microsoft.com/office/drawing/2014/main" id="{61A523D3-C711-492E-95ED-DC2FFAEDC3E3}"/>
                    </a:ext>
                  </a:extLst>
                </p:cNvPr>
                <p:cNvGrpSpPr>
                  <a:grpSpLocks/>
                </p:cNvGrpSpPr>
                <p:nvPr/>
              </p:nvGrpSpPr>
              <p:grpSpPr bwMode="auto">
                <a:xfrm>
                  <a:off x="2520" y="758"/>
                  <a:ext cx="168" cy="150"/>
                  <a:chOff x="2520" y="758"/>
                  <a:chExt cx="168" cy="150"/>
                </a:xfrm>
              </p:grpSpPr>
              <p:sp>
                <p:nvSpPr>
                  <p:cNvPr id="39972" name="Oval 325">
                    <a:extLst>
                      <a:ext uri="{FF2B5EF4-FFF2-40B4-BE49-F238E27FC236}">
                        <a16:creationId xmlns:a16="http://schemas.microsoft.com/office/drawing/2014/main" id="{F91BB85C-88FC-45AE-BF73-FC88B52109AC}"/>
                      </a:ext>
                    </a:extLst>
                  </p:cNvPr>
                  <p:cNvSpPr>
                    <a:spLocks noChangeArrowheads="1"/>
                  </p:cNvSpPr>
                  <p:nvPr/>
                </p:nvSpPr>
                <p:spPr bwMode="auto">
                  <a:xfrm>
                    <a:off x="2642" y="75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73" name="Oval 326">
                    <a:extLst>
                      <a:ext uri="{FF2B5EF4-FFF2-40B4-BE49-F238E27FC236}">
                        <a16:creationId xmlns:a16="http://schemas.microsoft.com/office/drawing/2014/main" id="{E3221A77-A9DE-4BFA-B72B-7D9B97E228AA}"/>
                      </a:ext>
                    </a:extLst>
                  </p:cNvPr>
                  <p:cNvSpPr>
                    <a:spLocks noChangeArrowheads="1"/>
                  </p:cNvSpPr>
                  <p:nvPr/>
                </p:nvSpPr>
                <p:spPr bwMode="auto">
                  <a:xfrm>
                    <a:off x="2670" y="77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74" name="Oval 327">
                    <a:extLst>
                      <a:ext uri="{FF2B5EF4-FFF2-40B4-BE49-F238E27FC236}">
                        <a16:creationId xmlns:a16="http://schemas.microsoft.com/office/drawing/2014/main" id="{8B0029A2-BEB0-4FA7-A7DC-DAF9BE66BB7D}"/>
                      </a:ext>
                    </a:extLst>
                  </p:cNvPr>
                  <p:cNvSpPr>
                    <a:spLocks noChangeArrowheads="1"/>
                  </p:cNvSpPr>
                  <p:nvPr/>
                </p:nvSpPr>
                <p:spPr bwMode="auto">
                  <a:xfrm>
                    <a:off x="2626" y="78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75" name="Oval 328">
                    <a:extLst>
                      <a:ext uri="{FF2B5EF4-FFF2-40B4-BE49-F238E27FC236}">
                        <a16:creationId xmlns:a16="http://schemas.microsoft.com/office/drawing/2014/main" id="{081DDE76-700A-467F-AFA2-58CA87B2D9DF}"/>
                      </a:ext>
                    </a:extLst>
                  </p:cNvPr>
                  <p:cNvSpPr>
                    <a:spLocks noChangeArrowheads="1"/>
                  </p:cNvSpPr>
                  <p:nvPr/>
                </p:nvSpPr>
                <p:spPr bwMode="auto">
                  <a:xfrm>
                    <a:off x="2658" y="812"/>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76" name="Oval 329">
                    <a:extLst>
                      <a:ext uri="{FF2B5EF4-FFF2-40B4-BE49-F238E27FC236}">
                        <a16:creationId xmlns:a16="http://schemas.microsoft.com/office/drawing/2014/main" id="{6466A6DA-4FE8-4F32-9F5B-1134B49FB70E}"/>
                      </a:ext>
                    </a:extLst>
                  </p:cNvPr>
                  <p:cNvSpPr>
                    <a:spLocks noChangeArrowheads="1"/>
                  </p:cNvSpPr>
                  <p:nvPr/>
                </p:nvSpPr>
                <p:spPr bwMode="auto">
                  <a:xfrm>
                    <a:off x="2609" y="80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77" name="Oval 330">
                    <a:extLst>
                      <a:ext uri="{FF2B5EF4-FFF2-40B4-BE49-F238E27FC236}">
                        <a16:creationId xmlns:a16="http://schemas.microsoft.com/office/drawing/2014/main" id="{A1B18169-4D25-44B5-A83A-7B7F82F3D7C7}"/>
                      </a:ext>
                    </a:extLst>
                  </p:cNvPr>
                  <p:cNvSpPr>
                    <a:spLocks noChangeArrowheads="1"/>
                  </p:cNvSpPr>
                  <p:nvPr/>
                </p:nvSpPr>
                <p:spPr bwMode="auto">
                  <a:xfrm>
                    <a:off x="2637" y="820"/>
                    <a:ext cx="13"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78" name="Oval 331">
                    <a:extLst>
                      <a:ext uri="{FF2B5EF4-FFF2-40B4-BE49-F238E27FC236}">
                        <a16:creationId xmlns:a16="http://schemas.microsoft.com/office/drawing/2014/main" id="{B38D0A34-80D5-47E2-BB60-1FFA3F4FA767}"/>
                      </a:ext>
                    </a:extLst>
                  </p:cNvPr>
                  <p:cNvSpPr>
                    <a:spLocks noChangeArrowheads="1"/>
                  </p:cNvSpPr>
                  <p:nvPr/>
                </p:nvSpPr>
                <p:spPr bwMode="auto">
                  <a:xfrm>
                    <a:off x="2655" y="83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79" name="Oval 332">
                    <a:extLst>
                      <a:ext uri="{FF2B5EF4-FFF2-40B4-BE49-F238E27FC236}">
                        <a16:creationId xmlns:a16="http://schemas.microsoft.com/office/drawing/2014/main" id="{D6412E8B-9B69-4D89-A786-E2EC72821490}"/>
                      </a:ext>
                    </a:extLst>
                  </p:cNvPr>
                  <p:cNvSpPr>
                    <a:spLocks noChangeArrowheads="1"/>
                  </p:cNvSpPr>
                  <p:nvPr/>
                </p:nvSpPr>
                <p:spPr bwMode="auto">
                  <a:xfrm>
                    <a:off x="2676" y="84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80" name="Oval 333">
                    <a:extLst>
                      <a:ext uri="{FF2B5EF4-FFF2-40B4-BE49-F238E27FC236}">
                        <a16:creationId xmlns:a16="http://schemas.microsoft.com/office/drawing/2014/main" id="{8140D55A-BF3D-40E3-876F-38AD2DE4B3C0}"/>
                      </a:ext>
                    </a:extLst>
                  </p:cNvPr>
                  <p:cNvSpPr>
                    <a:spLocks noChangeArrowheads="1"/>
                  </p:cNvSpPr>
                  <p:nvPr/>
                </p:nvSpPr>
                <p:spPr bwMode="auto">
                  <a:xfrm>
                    <a:off x="2658" y="85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81" name="Oval 334">
                    <a:extLst>
                      <a:ext uri="{FF2B5EF4-FFF2-40B4-BE49-F238E27FC236}">
                        <a16:creationId xmlns:a16="http://schemas.microsoft.com/office/drawing/2014/main" id="{DE96E880-7079-4F4C-8F27-802C89B505C0}"/>
                      </a:ext>
                    </a:extLst>
                  </p:cNvPr>
                  <p:cNvSpPr>
                    <a:spLocks noChangeArrowheads="1"/>
                  </p:cNvSpPr>
                  <p:nvPr/>
                </p:nvSpPr>
                <p:spPr bwMode="auto">
                  <a:xfrm>
                    <a:off x="2571" y="78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82" name="Oval 335">
                    <a:extLst>
                      <a:ext uri="{FF2B5EF4-FFF2-40B4-BE49-F238E27FC236}">
                        <a16:creationId xmlns:a16="http://schemas.microsoft.com/office/drawing/2014/main" id="{C516379C-5617-4F47-A7C4-8B9E5024F69E}"/>
                      </a:ext>
                    </a:extLst>
                  </p:cNvPr>
                  <p:cNvSpPr>
                    <a:spLocks noChangeArrowheads="1"/>
                  </p:cNvSpPr>
                  <p:nvPr/>
                </p:nvSpPr>
                <p:spPr bwMode="auto">
                  <a:xfrm>
                    <a:off x="2582" y="80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83" name="Oval 336">
                    <a:extLst>
                      <a:ext uri="{FF2B5EF4-FFF2-40B4-BE49-F238E27FC236}">
                        <a16:creationId xmlns:a16="http://schemas.microsoft.com/office/drawing/2014/main" id="{54414498-7FB3-4B29-B6ED-1729D470B22F}"/>
                      </a:ext>
                    </a:extLst>
                  </p:cNvPr>
                  <p:cNvSpPr>
                    <a:spLocks noChangeArrowheads="1"/>
                  </p:cNvSpPr>
                  <p:nvPr/>
                </p:nvSpPr>
                <p:spPr bwMode="auto">
                  <a:xfrm>
                    <a:off x="2554" y="80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84" name="Oval 337">
                    <a:extLst>
                      <a:ext uri="{FF2B5EF4-FFF2-40B4-BE49-F238E27FC236}">
                        <a16:creationId xmlns:a16="http://schemas.microsoft.com/office/drawing/2014/main" id="{D33BCC60-C969-4EEB-86F5-F5DBE5712858}"/>
                      </a:ext>
                    </a:extLst>
                  </p:cNvPr>
                  <p:cNvSpPr>
                    <a:spLocks noChangeArrowheads="1"/>
                  </p:cNvSpPr>
                  <p:nvPr/>
                </p:nvSpPr>
                <p:spPr bwMode="auto">
                  <a:xfrm>
                    <a:off x="2536" y="79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85" name="Oval 338">
                    <a:extLst>
                      <a:ext uri="{FF2B5EF4-FFF2-40B4-BE49-F238E27FC236}">
                        <a16:creationId xmlns:a16="http://schemas.microsoft.com/office/drawing/2014/main" id="{A4F81009-E3AD-48D8-98E7-57336F6D37BD}"/>
                      </a:ext>
                    </a:extLst>
                  </p:cNvPr>
                  <p:cNvSpPr>
                    <a:spLocks noChangeArrowheads="1"/>
                  </p:cNvSpPr>
                  <p:nvPr/>
                </p:nvSpPr>
                <p:spPr bwMode="auto">
                  <a:xfrm>
                    <a:off x="2520" y="81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86" name="Oval 339">
                    <a:extLst>
                      <a:ext uri="{FF2B5EF4-FFF2-40B4-BE49-F238E27FC236}">
                        <a16:creationId xmlns:a16="http://schemas.microsoft.com/office/drawing/2014/main" id="{863905AF-DA63-49F7-91A7-AE1810AECDA0}"/>
                      </a:ext>
                    </a:extLst>
                  </p:cNvPr>
                  <p:cNvSpPr>
                    <a:spLocks noChangeArrowheads="1"/>
                  </p:cNvSpPr>
                  <p:nvPr/>
                </p:nvSpPr>
                <p:spPr bwMode="auto">
                  <a:xfrm>
                    <a:off x="2574" y="83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87" name="Oval 340">
                    <a:extLst>
                      <a:ext uri="{FF2B5EF4-FFF2-40B4-BE49-F238E27FC236}">
                        <a16:creationId xmlns:a16="http://schemas.microsoft.com/office/drawing/2014/main" id="{1659B3CE-2834-4E0E-AA17-73A26D51809C}"/>
                      </a:ext>
                    </a:extLst>
                  </p:cNvPr>
                  <p:cNvSpPr>
                    <a:spLocks noChangeArrowheads="1"/>
                  </p:cNvSpPr>
                  <p:nvPr/>
                </p:nvSpPr>
                <p:spPr bwMode="auto">
                  <a:xfrm>
                    <a:off x="2561" y="84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88" name="Oval 341">
                    <a:extLst>
                      <a:ext uri="{FF2B5EF4-FFF2-40B4-BE49-F238E27FC236}">
                        <a16:creationId xmlns:a16="http://schemas.microsoft.com/office/drawing/2014/main" id="{C2F71227-5FEE-4E3C-A773-7A4EFCC18AB0}"/>
                      </a:ext>
                    </a:extLst>
                  </p:cNvPr>
                  <p:cNvSpPr>
                    <a:spLocks noChangeArrowheads="1"/>
                  </p:cNvSpPr>
                  <p:nvPr/>
                </p:nvSpPr>
                <p:spPr bwMode="auto">
                  <a:xfrm>
                    <a:off x="2520" y="83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89" name="Oval 342">
                    <a:extLst>
                      <a:ext uri="{FF2B5EF4-FFF2-40B4-BE49-F238E27FC236}">
                        <a16:creationId xmlns:a16="http://schemas.microsoft.com/office/drawing/2014/main" id="{8604DDFC-B3EF-40D4-B16F-6C632C8BE45C}"/>
                      </a:ext>
                    </a:extLst>
                  </p:cNvPr>
                  <p:cNvSpPr>
                    <a:spLocks noChangeArrowheads="1"/>
                  </p:cNvSpPr>
                  <p:nvPr/>
                </p:nvSpPr>
                <p:spPr bwMode="auto">
                  <a:xfrm>
                    <a:off x="2536" y="84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90" name="Oval 343">
                    <a:extLst>
                      <a:ext uri="{FF2B5EF4-FFF2-40B4-BE49-F238E27FC236}">
                        <a16:creationId xmlns:a16="http://schemas.microsoft.com/office/drawing/2014/main" id="{D5A39852-1F67-4AFF-910E-0A6F672EF0D9}"/>
                      </a:ext>
                    </a:extLst>
                  </p:cNvPr>
                  <p:cNvSpPr>
                    <a:spLocks noChangeArrowheads="1"/>
                  </p:cNvSpPr>
                  <p:nvPr/>
                </p:nvSpPr>
                <p:spPr bwMode="auto">
                  <a:xfrm>
                    <a:off x="2521" y="860"/>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91" name="Oval 344">
                    <a:extLst>
                      <a:ext uri="{FF2B5EF4-FFF2-40B4-BE49-F238E27FC236}">
                        <a16:creationId xmlns:a16="http://schemas.microsoft.com/office/drawing/2014/main" id="{B388E669-D25F-403C-AEBE-9712F58F6F5D}"/>
                      </a:ext>
                    </a:extLst>
                  </p:cNvPr>
                  <p:cNvSpPr>
                    <a:spLocks noChangeArrowheads="1"/>
                  </p:cNvSpPr>
                  <p:nvPr/>
                </p:nvSpPr>
                <p:spPr bwMode="auto">
                  <a:xfrm>
                    <a:off x="2530" y="87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92" name="Oval 345">
                    <a:extLst>
                      <a:ext uri="{FF2B5EF4-FFF2-40B4-BE49-F238E27FC236}">
                        <a16:creationId xmlns:a16="http://schemas.microsoft.com/office/drawing/2014/main" id="{C1FB03FD-CF35-4B2C-B760-C16377B33BC7}"/>
                      </a:ext>
                    </a:extLst>
                  </p:cNvPr>
                  <p:cNvSpPr>
                    <a:spLocks noChangeArrowheads="1"/>
                  </p:cNvSpPr>
                  <p:nvPr/>
                </p:nvSpPr>
                <p:spPr bwMode="auto">
                  <a:xfrm>
                    <a:off x="2620" y="84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93" name="Oval 346">
                    <a:extLst>
                      <a:ext uri="{FF2B5EF4-FFF2-40B4-BE49-F238E27FC236}">
                        <a16:creationId xmlns:a16="http://schemas.microsoft.com/office/drawing/2014/main" id="{0B2C671E-BFFD-4E23-842E-424CC943D5A5}"/>
                      </a:ext>
                    </a:extLst>
                  </p:cNvPr>
                  <p:cNvSpPr>
                    <a:spLocks noChangeArrowheads="1"/>
                  </p:cNvSpPr>
                  <p:nvPr/>
                </p:nvSpPr>
                <p:spPr bwMode="auto">
                  <a:xfrm>
                    <a:off x="2604" y="850"/>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94" name="Oval 347">
                    <a:extLst>
                      <a:ext uri="{FF2B5EF4-FFF2-40B4-BE49-F238E27FC236}">
                        <a16:creationId xmlns:a16="http://schemas.microsoft.com/office/drawing/2014/main" id="{8DEFFE67-563A-4E11-AB00-1DB0988B2731}"/>
                      </a:ext>
                    </a:extLst>
                  </p:cNvPr>
                  <p:cNvSpPr>
                    <a:spLocks noChangeArrowheads="1"/>
                  </p:cNvSpPr>
                  <p:nvPr/>
                </p:nvSpPr>
                <p:spPr bwMode="auto">
                  <a:xfrm>
                    <a:off x="2584" y="86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95" name="Oval 348">
                    <a:extLst>
                      <a:ext uri="{FF2B5EF4-FFF2-40B4-BE49-F238E27FC236}">
                        <a16:creationId xmlns:a16="http://schemas.microsoft.com/office/drawing/2014/main" id="{B011A3D3-A277-43AE-8B1D-A92DA37D9F83}"/>
                      </a:ext>
                    </a:extLst>
                  </p:cNvPr>
                  <p:cNvSpPr>
                    <a:spLocks noChangeArrowheads="1"/>
                  </p:cNvSpPr>
                  <p:nvPr/>
                </p:nvSpPr>
                <p:spPr bwMode="auto">
                  <a:xfrm>
                    <a:off x="2559" y="86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96" name="Oval 349">
                    <a:extLst>
                      <a:ext uri="{FF2B5EF4-FFF2-40B4-BE49-F238E27FC236}">
                        <a16:creationId xmlns:a16="http://schemas.microsoft.com/office/drawing/2014/main" id="{07836417-62A7-4234-B35F-FCF25584F78B}"/>
                      </a:ext>
                    </a:extLst>
                  </p:cNvPr>
                  <p:cNvSpPr>
                    <a:spLocks noChangeArrowheads="1"/>
                  </p:cNvSpPr>
                  <p:nvPr/>
                </p:nvSpPr>
                <p:spPr bwMode="auto">
                  <a:xfrm>
                    <a:off x="2633" y="87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97" name="Oval 350">
                    <a:extLst>
                      <a:ext uri="{FF2B5EF4-FFF2-40B4-BE49-F238E27FC236}">
                        <a16:creationId xmlns:a16="http://schemas.microsoft.com/office/drawing/2014/main" id="{C7E9249D-021D-4432-9B40-C24CD14BDDBB}"/>
                      </a:ext>
                    </a:extLst>
                  </p:cNvPr>
                  <p:cNvSpPr>
                    <a:spLocks noChangeArrowheads="1"/>
                  </p:cNvSpPr>
                  <p:nvPr/>
                </p:nvSpPr>
                <p:spPr bwMode="auto">
                  <a:xfrm>
                    <a:off x="2618" y="87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98" name="Oval 351">
                    <a:extLst>
                      <a:ext uri="{FF2B5EF4-FFF2-40B4-BE49-F238E27FC236}">
                        <a16:creationId xmlns:a16="http://schemas.microsoft.com/office/drawing/2014/main" id="{25AC7EB0-8908-480A-B121-2E6ECC150D5B}"/>
                      </a:ext>
                    </a:extLst>
                  </p:cNvPr>
                  <p:cNvSpPr>
                    <a:spLocks noChangeArrowheads="1"/>
                  </p:cNvSpPr>
                  <p:nvPr/>
                </p:nvSpPr>
                <p:spPr bwMode="auto">
                  <a:xfrm>
                    <a:off x="2605" y="87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99" name="Oval 352">
                    <a:extLst>
                      <a:ext uri="{FF2B5EF4-FFF2-40B4-BE49-F238E27FC236}">
                        <a16:creationId xmlns:a16="http://schemas.microsoft.com/office/drawing/2014/main" id="{AD836009-9B61-4EAB-BF46-CE1790453404}"/>
                      </a:ext>
                    </a:extLst>
                  </p:cNvPr>
                  <p:cNvSpPr>
                    <a:spLocks noChangeArrowheads="1"/>
                  </p:cNvSpPr>
                  <p:nvPr/>
                </p:nvSpPr>
                <p:spPr bwMode="auto">
                  <a:xfrm>
                    <a:off x="2565" y="881"/>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00" name="Oval 353">
                    <a:extLst>
                      <a:ext uri="{FF2B5EF4-FFF2-40B4-BE49-F238E27FC236}">
                        <a16:creationId xmlns:a16="http://schemas.microsoft.com/office/drawing/2014/main" id="{CDDE89B1-AF36-48E8-9B9F-92B8B57DB7B2}"/>
                      </a:ext>
                    </a:extLst>
                  </p:cNvPr>
                  <p:cNvSpPr>
                    <a:spLocks noChangeArrowheads="1"/>
                  </p:cNvSpPr>
                  <p:nvPr/>
                </p:nvSpPr>
                <p:spPr bwMode="auto">
                  <a:xfrm>
                    <a:off x="2592" y="894"/>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0001" name="Oval 354">
                    <a:extLst>
                      <a:ext uri="{FF2B5EF4-FFF2-40B4-BE49-F238E27FC236}">
                        <a16:creationId xmlns:a16="http://schemas.microsoft.com/office/drawing/2014/main" id="{4260BE3F-2593-4553-8D09-F5836DDFA489}"/>
                      </a:ext>
                    </a:extLst>
                  </p:cNvPr>
                  <p:cNvSpPr>
                    <a:spLocks noChangeArrowheads="1"/>
                  </p:cNvSpPr>
                  <p:nvPr/>
                </p:nvSpPr>
                <p:spPr bwMode="auto">
                  <a:xfrm>
                    <a:off x="2549" y="89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grpSp>
          </p:grpSp>
        </p:grpSp>
      </p:grpSp>
      <p:sp>
        <p:nvSpPr>
          <p:cNvPr id="39941" name="Oval 355">
            <a:extLst>
              <a:ext uri="{FF2B5EF4-FFF2-40B4-BE49-F238E27FC236}">
                <a16:creationId xmlns:a16="http://schemas.microsoft.com/office/drawing/2014/main" id="{579CE0FB-1BC5-4A4B-B996-89D8C60D7C2C}"/>
              </a:ext>
            </a:extLst>
          </p:cNvPr>
          <p:cNvSpPr>
            <a:spLocks noChangeArrowheads="1"/>
          </p:cNvSpPr>
          <p:nvPr/>
        </p:nvSpPr>
        <p:spPr bwMode="auto">
          <a:xfrm>
            <a:off x="1731963" y="3716339"/>
            <a:ext cx="4608512" cy="2808287"/>
          </a:xfrm>
          <a:prstGeom prst="ellipse">
            <a:avLst/>
          </a:prstGeom>
          <a:no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cs-CZ" sz="1800"/>
          </a:p>
        </p:txBody>
      </p:sp>
      <p:sp>
        <p:nvSpPr>
          <p:cNvPr id="39942" name="Text Box 356">
            <a:extLst>
              <a:ext uri="{FF2B5EF4-FFF2-40B4-BE49-F238E27FC236}">
                <a16:creationId xmlns:a16="http://schemas.microsoft.com/office/drawing/2014/main" id="{49CBEB94-F461-43D9-9CCA-CBAC7F427FED}"/>
              </a:ext>
            </a:extLst>
          </p:cNvPr>
          <p:cNvSpPr txBox="1">
            <a:spLocks noChangeArrowheads="1"/>
          </p:cNvSpPr>
          <p:nvPr/>
        </p:nvSpPr>
        <p:spPr bwMode="auto">
          <a:xfrm>
            <a:off x="1846263" y="4508500"/>
            <a:ext cx="144145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eaLnBrk="1" hangingPunct="1">
              <a:spcBef>
                <a:spcPct val="0"/>
              </a:spcBef>
              <a:buFontTx/>
              <a:buNone/>
            </a:pPr>
            <a:r>
              <a:rPr lang="en-US" altLang="cs-CZ" sz="1800"/>
              <a:t>Saccharides</a:t>
            </a:r>
            <a:endParaRPr lang="cs-CZ" altLang="cs-CZ" sz="1800"/>
          </a:p>
          <a:p>
            <a:pPr algn="r" eaLnBrk="1" hangingPunct="1">
              <a:spcBef>
                <a:spcPct val="0"/>
              </a:spcBef>
              <a:buFontTx/>
              <a:buNone/>
            </a:pPr>
            <a:r>
              <a:rPr lang="en-US" altLang="cs-CZ" sz="1800"/>
              <a:t>Fats</a:t>
            </a:r>
          </a:p>
          <a:p>
            <a:pPr algn="r" eaLnBrk="1" hangingPunct="1">
              <a:spcBef>
                <a:spcPct val="0"/>
              </a:spcBef>
              <a:buFontTx/>
              <a:buNone/>
            </a:pPr>
            <a:r>
              <a:rPr lang="en-US" altLang="cs-CZ" sz="1800"/>
              <a:t>Proteins</a:t>
            </a:r>
            <a:endParaRPr lang="cs-CZ" altLang="cs-CZ" sz="1800"/>
          </a:p>
        </p:txBody>
      </p:sp>
      <p:sp>
        <p:nvSpPr>
          <p:cNvPr id="39943" name="Text Box 357">
            <a:extLst>
              <a:ext uri="{FF2B5EF4-FFF2-40B4-BE49-F238E27FC236}">
                <a16:creationId xmlns:a16="http://schemas.microsoft.com/office/drawing/2014/main" id="{8FC52EE1-0ED8-41D2-A7FC-66722FC39839}"/>
              </a:ext>
            </a:extLst>
          </p:cNvPr>
          <p:cNvSpPr txBox="1">
            <a:spLocks noChangeArrowheads="1"/>
          </p:cNvSpPr>
          <p:nvPr/>
        </p:nvSpPr>
        <p:spPr bwMode="auto">
          <a:xfrm>
            <a:off x="3143250" y="5949951"/>
            <a:ext cx="527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i="1"/>
              <a:t>cell</a:t>
            </a:r>
            <a:endParaRPr lang="cs-CZ" altLang="cs-CZ" sz="1800" i="1"/>
          </a:p>
        </p:txBody>
      </p:sp>
      <p:sp>
        <p:nvSpPr>
          <p:cNvPr id="39944" name="Oval 358">
            <a:extLst>
              <a:ext uri="{FF2B5EF4-FFF2-40B4-BE49-F238E27FC236}">
                <a16:creationId xmlns:a16="http://schemas.microsoft.com/office/drawing/2014/main" id="{3494681C-D697-47F2-92CA-1AE28BDC4792}"/>
              </a:ext>
            </a:extLst>
          </p:cNvPr>
          <p:cNvSpPr>
            <a:spLocks noChangeArrowheads="1"/>
          </p:cNvSpPr>
          <p:nvPr/>
        </p:nvSpPr>
        <p:spPr bwMode="auto">
          <a:xfrm>
            <a:off x="3359150" y="4508500"/>
            <a:ext cx="2376488" cy="1225550"/>
          </a:xfrm>
          <a:prstGeom prst="ellipse">
            <a:avLst/>
          </a:prstGeom>
          <a:solidFill>
            <a:srgbClr val="FFC28F"/>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grpSp>
        <p:nvGrpSpPr>
          <p:cNvPr id="39945" name="Group 359">
            <a:extLst>
              <a:ext uri="{FF2B5EF4-FFF2-40B4-BE49-F238E27FC236}">
                <a16:creationId xmlns:a16="http://schemas.microsoft.com/office/drawing/2014/main" id="{41FE7C98-B28A-4D57-8964-61A57E43E9F1}"/>
              </a:ext>
            </a:extLst>
          </p:cNvPr>
          <p:cNvGrpSpPr>
            <a:grpSpLocks/>
          </p:cNvGrpSpPr>
          <p:nvPr/>
        </p:nvGrpSpPr>
        <p:grpSpPr bwMode="auto">
          <a:xfrm>
            <a:off x="3719514" y="4646613"/>
            <a:ext cx="1811337" cy="366712"/>
            <a:chOff x="385" y="1929"/>
            <a:chExt cx="1141" cy="231"/>
          </a:xfrm>
        </p:grpSpPr>
        <p:sp>
          <p:nvSpPr>
            <p:cNvPr id="39963" name="Text Box 360">
              <a:extLst>
                <a:ext uri="{FF2B5EF4-FFF2-40B4-BE49-F238E27FC236}">
                  <a16:creationId xmlns:a16="http://schemas.microsoft.com/office/drawing/2014/main" id="{2852812C-530B-470A-8978-7EB87CD61267}"/>
                </a:ext>
              </a:extLst>
            </p:cNvPr>
            <p:cNvSpPr txBox="1">
              <a:spLocks noChangeArrowheads="1"/>
            </p:cNvSpPr>
            <p:nvPr/>
          </p:nvSpPr>
          <p:spPr bwMode="auto">
            <a:xfrm>
              <a:off x="385" y="1929"/>
              <a:ext cx="114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   + O</a:t>
              </a:r>
              <a:r>
                <a:rPr lang="cs-CZ" altLang="cs-CZ" sz="1800" baseline="-25000"/>
                <a:t>2 </a:t>
              </a:r>
              <a:r>
                <a:rPr lang="cs-CZ" altLang="cs-CZ" sz="1800"/>
                <a:t>        CO</a:t>
              </a:r>
              <a:r>
                <a:rPr lang="cs-CZ" altLang="cs-CZ" sz="1800" baseline="-25000"/>
                <a:t>2</a:t>
              </a:r>
            </a:p>
          </p:txBody>
        </p:sp>
        <p:sp>
          <p:nvSpPr>
            <p:cNvPr id="39964" name="Line 361">
              <a:extLst>
                <a:ext uri="{FF2B5EF4-FFF2-40B4-BE49-F238E27FC236}">
                  <a16:creationId xmlns:a16="http://schemas.microsoft.com/office/drawing/2014/main" id="{BFD5A871-23C1-430A-BEF0-3C4B7261FA4C}"/>
                </a:ext>
              </a:extLst>
            </p:cNvPr>
            <p:cNvSpPr>
              <a:spLocks noChangeShapeType="1"/>
            </p:cNvSpPr>
            <p:nvPr/>
          </p:nvSpPr>
          <p:spPr bwMode="auto">
            <a:xfrm>
              <a:off x="975" y="2069"/>
              <a:ext cx="181"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39946" name="Text Box 363">
            <a:extLst>
              <a:ext uri="{FF2B5EF4-FFF2-40B4-BE49-F238E27FC236}">
                <a16:creationId xmlns:a16="http://schemas.microsoft.com/office/drawing/2014/main" id="{C15DC98F-759E-484B-B5E1-C2AAE19443BB}"/>
              </a:ext>
            </a:extLst>
          </p:cNvPr>
          <p:cNvSpPr txBox="1">
            <a:spLocks noChangeArrowheads="1"/>
          </p:cNvSpPr>
          <p:nvPr/>
        </p:nvSpPr>
        <p:spPr bwMode="auto">
          <a:xfrm>
            <a:off x="5303839" y="188913"/>
            <a:ext cx="6111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CO</a:t>
            </a:r>
            <a:r>
              <a:rPr lang="cs-CZ" altLang="cs-CZ" sz="1800" baseline="-25000"/>
              <a:t>2</a:t>
            </a:r>
          </a:p>
        </p:txBody>
      </p:sp>
      <p:sp>
        <p:nvSpPr>
          <p:cNvPr id="39947" name="Text Box 364">
            <a:extLst>
              <a:ext uri="{FF2B5EF4-FFF2-40B4-BE49-F238E27FC236}">
                <a16:creationId xmlns:a16="http://schemas.microsoft.com/office/drawing/2014/main" id="{FD1E58B2-A5DE-49E9-87DF-04DEF341AA5A}"/>
              </a:ext>
            </a:extLst>
          </p:cNvPr>
          <p:cNvSpPr txBox="1">
            <a:spLocks noChangeArrowheads="1"/>
          </p:cNvSpPr>
          <p:nvPr/>
        </p:nvSpPr>
        <p:spPr bwMode="auto">
          <a:xfrm>
            <a:off x="3143250" y="4724401"/>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48" name="Text Box 365">
            <a:extLst>
              <a:ext uri="{FF2B5EF4-FFF2-40B4-BE49-F238E27FC236}">
                <a16:creationId xmlns:a16="http://schemas.microsoft.com/office/drawing/2014/main" id="{EDE41041-3B7D-4E48-A780-88FD9CEE6914}"/>
              </a:ext>
            </a:extLst>
          </p:cNvPr>
          <p:cNvSpPr txBox="1">
            <a:spLocks noChangeArrowheads="1"/>
          </p:cNvSpPr>
          <p:nvPr/>
        </p:nvSpPr>
        <p:spPr bwMode="auto">
          <a:xfrm>
            <a:off x="4943475" y="5157788"/>
            <a:ext cx="6111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H</a:t>
            </a:r>
            <a:r>
              <a:rPr lang="cs-CZ" altLang="cs-CZ" sz="1800" baseline="-25000"/>
              <a:t>2</a:t>
            </a:r>
            <a:r>
              <a:rPr lang="cs-CZ" altLang="cs-CZ" sz="1800"/>
              <a:t>O</a:t>
            </a:r>
          </a:p>
        </p:txBody>
      </p:sp>
      <p:pic>
        <p:nvPicPr>
          <p:cNvPr id="39949" name="Picture 366" descr="mito">
            <a:extLst>
              <a:ext uri="{FF2B5EF4-FFF2-40B4-BE49-F238E27FC236}">
                <a16:creationId xmlns:a16="http://schemas.microsoft.com/office/drawing/2014/main" id="{F89A3248-1FC2-45B1-BC54-51B7B3AAD10B}"/>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2040" t="15361" r="2040" b="3331"/>
          <a:stretch>
            <a:fillRect/>
          </a:stretch>
        </p:blipFill>
        <p:spPr bwMode="auto">
          <a:xfrm>
            <a:off x="6888163" y="4149725"/>
            <a:ext cx="35814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50" name="Text Box 367">
            <a:extLst>
              <a:ext uri="{FF2B5EF4-FFF2-40B4-BE49-F238E27FC236}">
                <a16:creationId xmlns:a16="http://schemas.microsoft.com/office/drawing/2014/main" id="{2BEED3CC-2ECC-475B-BC5A-2F5DB97BE9A3}"/>
              </a:ext>
            </a:extLst>
          </p:cNvPr>
          <p:cNvSpPr txBox="1">
            <a:spLocks noChangeArrowheads="1"/>
          </p:cNvSpPr>
          <p:nvPr/>
        </p:nvSpPr>
        <p:spPr bwMode="auto">
          <a:xfrm>
            <a:off x="7659688" y="6400801"/>
            <a:ext cx="1619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mitochondri</a:t>
            </a:r>
            <a:r>
              <a:rPr lang="en-US" altLang="cs-CZ" sz="1800"/>
              <a:t>on</a:t>
            </a:r>
            <a:endParaRPr lang="cs-CZ" altLang="cs-CZ" sz="1800"/>
          </a:p>
        </p:txBody>
      </p:sp>
      <p:sp>
        <p:nvSpPr>
          <p:cNvPr id="39951" name="Line 368">
            <a:extLst>
              <a:ext uri="{FF2B5EF4-FFF2-40B4-BE49-F238E27FC236}">
                <a16:creationId xmlns:a16="http://schemas.microsoft.com/office/drawing/2014/main" id="{B8C414A3-4DBC-47DC-BEDE-03D47B187231}"/>
              </a:ext>
            </a:extLst>
          </p:cNvPr>
          <p:cNvSpPr>
            <a:spLocks noChangeShapeType="1"/>
          </p:cNvSpPr>
          <p:nvPr/>
        </p:nvSpPr>
        <p:spPr bwMode="auto">
          <a:xfrm>
            <a:off x="4583114" y="5084763"/>
            <a:ext cx="288925" cy="2159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9952" name="AutoShape 369">
            <a:extLst>
              <a:ext uri="{FF2B5EF4-FFF2-40B4-BE49-F238E27FC236}">
                <a16:creationId xmlns:a16="http://schemas.microsoft.com/office/drawing/2014/main" id="{9F6EC8F8-26DA-4636-B1F7-F80540A0787F}"/>
              </a:ext>
            </a:extLst>
          </p:cNvPr>
          <p:cNvSpPr>
            <a:spLocks noChangeArrowheads="1"/>
          </p:cNvSpPr>
          <p:nvPr/>
        </p:nvSpPr>
        <p:spPr bwMode="auto">
          <a:xfrm>
            <a:off x="3287714" y="4724401"/>
            <a:ext cx="574675" cy="360363"/>
          </a:xfrm>
          <a:prstGeom prst="rightArrow">
            <a:avLst>
              <a:gd name="adj1" fmla="val 50000"/>
              <a:gd name="adj2" fmla="val 39868"/>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39953" name="Text Box 370">
            <a:extLst>
              <a:ext uri="{FF2B5EF4-FFF2-40B4-BE49-F238E27FC236}">
                <a16:creationId xmlns:a16="http://schemas.microsoft.com/office/drawing/2014/main" id="{84F42300-1F0D-46CD-A7AA-FED8A40E2592}"/>
              </a:ext>
            </a:extLst>
          </p:cNvPr>
          <p:cNvSpPr txBox="1">
            <a:spLocks noChangeArrowheads="1"/>
          </p:cNvSpPr>
          <p:nvPr/>
        </p:nvSpPr>
        <p:spPr bwMode="auto">
          <a:xfrm>
            <a:off x="3886201" y="5373688"/>
            <a:ext cx="14589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600" i="1"/>
              <a:t>mitochondrion</a:t>
            </a:r>
            <a:endParaRPr lang="cs-CZ" altLang="cs-CZ" sz="1600" i="1"/>
          </a:p>
        </p:txBody>
      </p:sp>
      <p:sp>
        <p:nvSpPr>
          <p:cNvPr id="39954" name="Line 371">
            <a:extLst>
              <a:ext uri="{FF2B5EF4-FFF2-40B4-BE49-F238E27FC236}">
                <a16:creationId xmlns:a16="http://schemas.microsoft.com/office/drawing/2014/main" id="{E8D28A2E-8E39-4354-A345-B1E09760CF8F}"/>
              </a:ext>
            </a:extLst>
          </p:cNvPr>
          <p:cNvSpPr>
            <a:spLocks noChangeShapeType="1"/>
          </p:cNvSpPr>
          <p:nvPr/>
        </p:nvSpPr>
        <p:spPr bwMode="auto">
          <a:xfrm>
            <a:off x="3432176" y="620714"/>
            <a:ext cx="792163" cy="4103687"/>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9955" name="Line 372">
            <a:extLst>
              <a:ext uri="{FF2B5EF4-FFF2-40B4-BE49-F238E27FC236}">
                <a16:creationId xmlns:a16="http://schemas.microsoft.com/office/drawing/2014/main" id="{CA9CC36B-6787-40D4-B9F0-9BAB00026113}"/>
              </a:ext>
            </a:extLst>
          </p:cNvPr>
          <p:cNvSpPr>
            <a:spLocks noChangeShapeType="1"/>
          </p:cNvSpPr>
          <p:nvPr/>
        </p:nvSpPr>
        <p:spPr bwMode="auto">
          <a:xfrm flipV="1">
            <a:off x="5159375" y="692151"/>
            <a:ext cx="433388" cy="3960813"/>
          </a:xfrm>
          <a:prstGeom prst="line">
            <a:avLst/>
          </a:prstGeom>
          <a:noFill/>
          <a:ln w="28575">
            <a:solidFill>
              <a:srgbClr val="0099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2901" name="Text Box 373">
            <a:extLst>
              <a:ext uri="{FF2B5EF4-FFF2-40B4-BE49-F238E27FC236}">
                <a16:creationId xmlns:a16="http://schemas.microsoft.com/office/drawing/2014/main" id="{850E4D6C-5201-4926-A243-C735200B8CC8}"/>
              </a:ext>
            </a:extLst>
          </p:cNvPr>
          <p:cNvSpPr txBox="1">
            <a:spLocks noChangeArrowheads="1"/>
          </p:cNvSpPr>
          <p:nvPr/>
        </p:nvSpPr>
        <p:spPr bwMode="auto">
          <a:xfrm>
            <a:off x="2630488" y="4221163"/>
            <a:ext cx="2190750" cy="366712"/>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solidFill>
                  <a:schemeClr val="bg1"/>
                </a:solidFill>
              </a:rPr>
              <a:t> </a:t>
            </a:r>
            <a:r>
              <a:rPr lang="en-US" altLang="cs-CZ" sz="1800">
                <a:solidFill>
                  <a:schemeClr val="bg1"/>
                </a:solidFill>
              </a:rPr>
              <a:t>Histotoxic Hypoxia </a:t>
            </a:r>
            <a:endParaRPr lang="cs-CZ" altLang="cs-CZ" sz="1800">
              <a:solidFill>
                <a:schemeClr val="bg1"/>
              </a:solidFill>
            </a:endParaRPr>
          </a:p>
        </p:txBody>
      </p:sp>
      <p:sp>
        <p:nvSpPr>
          <p:cNvPr id="22903" name="Text Box 375">
            <a:extLst>
              <a:ext uri="{FF2B5EF4-FFF2-40B4-BE49-F238E27FC236}">
                <a16:creationId xmlns:a16="http://schemas.microsoft.com/office/drawing/2014/main" id="{A153F54B-8366-4751-84B0-4108FD8D3937}"/>
              </a:ext>
            </a:extLst>
          </p:cNvPr>
          <p:cNvSpPr txBox="1">
            <a:spLocks noChangeArrowheads="1"/>
          </p:cNvSpPr>
          <p:nvPr/>
        </p:nvSpPr>
        <p:spPr bwMode="auto">
          <a:xfrm>
            <a:off x="3287713" y="1196976"/>
            <a:ext cx="2305050" cy="366713"/>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a:solidFill>
                  <a:schemeClr val="bg1"/>
                </a:solidFill>
              </a:rPr>
              <a:t>Respiratory Hypoxia</a:t>
            </a:r>
            <a:r>
              <a:rPr lang="cs-CZ" altLang="cs-CZ" sz="1800">
                <a:solidFill>
                  <a:schemeClr val="bg1"/>
                </a:solidFill>
              </a:rPr>
              <a:t> </a:t>
            </a:r>
          </a:p>
        </p:txBody>
      </p:sp>
      <p:sp>
        <p:nvSpPr>
          <p:cNvPr id="22904" name="Text Box 376">
            <a:extLst>
              <a:ext uri="{FF2B5EF4-FFF2-40B4-BE49-F238E27FC236}">
                <a16:creationId xmlns:a16="http://schemas.microsoft.com/office/drawing/2014/main" id="{B9CCD71D-CB66-4651-80AA-E1D0DD958AFD}"/>
              </a:ext>
            </a:extLst>
          </p:cNvPr>
          <p:cNvSpPr txBox="1">
            <a:spLocks noChangeArrowheads="1"/>
          </p:cNvSpPr>
          <p:nvPr/>
        </p:nvSpPr>
        <p:spPr bwMode="auto">
          <a:xfrm>
            <a:off x="1524000" y="1"/>
            <a:ext cx="2368550" cy="366713"/>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a:solidFill>
                  <a:schemeClr val="bg1"/>
                </a:solidFill>
              </a:rPr>
              <a:t>High Altitude Hypoxia</a:t>
            </a:r>
            <a:endParaRPr lang="cs-CZ" altLang="cs-CZ" sz="1800">
              <a:solidFill>
                <a:schemeClr val="bg1"/>
              </a:solidFill>
            </a:endParaRPr>
          </a:p>
        </p:txBody>
      </p:sp>
      <p:sp>
        <p:nvSpPr>
          <p:cNvPr id="39959" name="Text Box 362">
            <a:extLst>
              <a:ext uri="{FF2B5EF4-FFF2-40B4-BE49-F238E27FC236}">
                <a16:creationId xmlns:a16="http://schemas.microsoft.com/office/drawing/2014/main" id="{405FC1F8-ED0E-4DA0-A19A-80AE3448FB43}"/>
              </a:ext>
            </a:extLst>
          </p:cNvPr>
          <p:cNvSpPr txBox="1">
            <a:spLocks noChangeArrowheads="1"/>
          </p:cNvSpPr>
          <p:nvPr/>
        </p:nvSpPr>
        <p:spPr bwMode="auto">
          <a:xfrm>
            <a:off x="3128964" y="182563"/>
            <a:ext cx="4460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O</a:t>
            </a:r>
            <a:r>
              <a:rPr lang="cs-CZ" altLang="cs-CZ" sz="1800" baseline="-25000"/>
              <a:t>2</a:t>
            </a:r>
          </a:p>
        </p:txBody>
      </p:sp>
      <p:pic>
        <p:nvPicPr>
          <p:cNvPr id="22905" name="Picture 377" descr="Filename: j0395735.gif&#10;File Size: 36 KB&#10;Provided by: Animation Factory">
            <a:extLst>
              <a:ext uri="{FF2B5EF4-FFF2-40B4-BE49-F238E27FC236}">
                <a16:creationId xmlns:a16="http://schemas.microsoft.com/office/drawing/2014/main" id="{0E49E00D-1693-4B08-B444-D32876EA3D3C}"/>
              </a:ext>
            </a:extLst>
          </p:cNvPr>
          <p:cNvPicPr>
            <a:picLocks noChangeAspect="1" noChangeArrowheads="1" noCrop="1"/>
          </p:cNvPicPr>
          <p:nvPr/>
        </p:nvPicPr>
        <p:blipFill>
          <a:blip r:embed="rId5">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6243614" y="2505731"/>
            <a:ext cx="1152525"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902" name="Text Box 374">
            <a:extLst>
              <a:ext uri="{FF2B5EF4-FFF2-40B4-BE49-F238E27FC236}">
                <a16:creationId xmlns:a16="http://schemas.microsoft.com/office/drawing/2014/main" id="{42E074FA-E92B-4B06-991A-B89C73A7F0F4}"/>
              </a:ext>
            </a:extLst>
          </p:cNvPr>
          <p:cNvSpPr txBox="1">
            <a:spLocks noChangeArrowheads="1"/>
          </p:cNvSpPr>
          <p:nvPr/>
        </p:nvSpPr>
        <p:spPr bwMode="auto">
          <a:xfrm>
            <a:off x="3071813" y="2565401"/>
            <a:ext cx="3270250" cy="366713"/>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a:solidFill>
                  <a:schemeClr val="bg1"/>
                </a:solidFill>
              </a:rPr>
              <a:t>Circulatory Hypoxia</a:t>
            </a:r>
            <a:r>
              <a:rPr lang="cs-CZ" altLang="cs-CZ" sz="1800">
                <a:solidFill>
                  <a:schemeClr val="bg1"/>
                </a:solidFill>
              </a:rPr>
              <a:t> (ischemic)</a:t>
            </a:r>
          </a:p>
        </p:txBody>
      </p:sp>
      <p:sp>
        <p:nvSpPr>
          <p:cNvPr id="22906" name="Text Box 378">
            <a:extLst>
              <a:ext uri="{FF2B5EF4-FFF2-40B4-BE49-F238E27FC236}">
                <a16:creationId xmlns:a16="http://schemas.microsoft.com/office/drawing/2014/main" id="{1F214E4B-607C-4246-A329-D89F40D9799F}"/>
              </a:ext>
            </a:extLst>
          </p:cNvPr>
          <p:cNvSpPr txBox="1">
            <a:spLocks noChangeArrowheads="1"/>
          </p:cNvSpPr>
          <p:nvPr/>
        </p:nvSpPr>
        <p:spPr bwMode="auto">
          <a:xfrm>
            <a:off x="6096000" y="3062288"/>
            <a:ext cx="2368550" cy="366712"/>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a:solidFill>
                  <a:schemeClr val="bg1"/>
                </a:solidFill>
              </a:rPr>
              <a:t>Hypoxia from Anemia</a:t>
            </a:r>
            <a:endParaRPr lang="cs-CZ" altLang="cs-CZ" sz="180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22900"/>
                                        </p:tgtEl>
                                        <p:attrNameLst>
                                          <p:attrName>style.visibility</p:attrName>
                                        </p:attrNameLst>
                                      </p:cBhvr>
                                      <p:to>
                                        <p:strVal val="visible"/>
                                      </p:to>
                                    </p:set>
                                    <p:animEffect transition="in" filter="checkerboard(across)">
                                      <p:cBhvr>
                                        <p:cTn id="7" dur="500"/>
                                        <p:tgtEl>
                                          <p:spTgt spid="2290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22905"/>
                                        </p:tgtEl>
                                        <p:attrNameLst>
                                          <p:attrName>style.visibility</p:attrName>
                                        </p:attrNameLst>
                                      </p:cBhvr>
                                      <p:to>
                                        <p:strVal val="visible"/>
                                      </p:to>
                                    </p:set>
                                    <p:animEffect transition="in" filter="checkerboard(across)">
                                      <p:cBhvr>
                                        <p:cTn id="17" dur="500"/>
                                        <p:tgtEl>
                                          <p:spTgt spid="2290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checkerboard(across)">
                                      <p:cBhvr>
                                        <p:cTn id="22" dur="500"/>
                                        <p:tgtEl>
                                          <p:spTgt spid="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22904"/>
                                        </p:tgtEl>
                                        <p:attrNameLst>
                                          <p:attrName>style.visibility</p:attrName>
                                        </p:attrNameLst>
                                      </p:cBhvr>
                                      <p:to>
                                        <p:strVal val="visible"/>
                                      </p:to>
                                    </p:set>
                                    <p:animEffect transition="in" filter="checkerboard(across)">
                                      <p:cBhvr>
                                        <p:cTn id="27" dur="500"/>
                                        <p:tgtEl>
                                          <p:spTgt spid="2290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22903"/>
                                        </p:tgtEl>
                                        <p:attrNameLst>
                                          <p:attrName>style.visibility</p:attrName>
                                        </p:attrNameLst>
                                      </p:cBhvr>
                                      <p:to>
                                        <p:strVal val="visible"/>
                                      </p:to>
                                    </p:set>
                                    <p:animEffect transition="in" filter="checkerboard(across)">
                                      <p:cBhvr>
                                        <p:cTn id="32" dur="500"/>
                                        <p:tgtEl>
                                          <p:spTgt spid="2290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22906"/>
                                        </p:tgtEl>
                                        <p:attrNameLst>
                                          <p:attrName>style.visibility</p:attrName>
                                        </p:attrNameLst>
                                      </p:cBhvr>
                                      <p:to>
                                        <p:strVal val="visible"/>
                                      </p:to>
                                    </p:set>
                                    <p:animEffect transition="in" filter="checkerboard(across)">
                                      <p:cBhvr>
                                        <p:cTn id="37" dur="500"/>
                                        <p:tgtEl>
                                          <p:spTgt spid="22906"/>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22902"/>
                                        </p:tgtEl>
                                        <p:attrNameLst>
                                          <p:attrName>style.visibility</p:attrName>
                                        </p:attrNameLst>
                                      </p:cBhvr>
                                      <p:to>
                                        <p:strVal val="visible"/>
                                      </p:to>
                                    </p:set>
                                    <p:animEffect transition="in" filter="checkerboard(across)">
                                      <p:cBhvr>
                                        <p:cTn id="42" dur="500"/>
                                        <p:tgtEl>
                                          <p:spTgt spid="22902"/>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22901"/>
                                        </p:tgtEl>
                                        <p:attrNameLst>
                                          <p:attrName>style.visibility</p:attrName>
                                        </p:attrNameLst>
                                      </p:cBhvr>
                                      <p:to>
                                        <p:strVal val="visible"/>
                                      </p:to>
                                    </p:set>
                                    <p:animEffect transition="in" filter="checkerboard(across)">
                                      <p:cBhvr>
                                        <p:cTn id="47" dur="500"/>
                                        <p:tgtEl>
                                          <p:spTgt spid="229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01" grpId="0" animBg="1"/>
      <p:bldP spid="22903" grpId="0" animBg="1"/>
      <p:bldP spid="22904" grpId="0" animBg="1"/>
      <p:bldP spid="22902" grpId="0" animBg="1"/>
      <p:bldP spid="2290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DFE8E8"/>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16718D-5F48-4281-832E-80EB31DE5071}"/>
              </a:ext>
            </a:extLst>
          </p:cNvPr>
          <p:cNvSpPr>
            <a:spLocks noGrp="1"/>
          </p:cNvSpPr>
          <p:nvPr>
            <p:ph type="title"/>
          </p:nvPr>
        </p:nvSpPr>
        <p:spPr/>
        <p:txBody>
          <a:bodyPr/>
          <a:lstStyle/>
          <a:p>
            <a:endParaRPr lang="en-US"/>
          </a:p>
        </p:txBody>
      </p:sp>
      <p:sp>
        <p:nvSpPr>
          <p:cNvPr id="3" name="Zástupný obsah 2">
            <a:extLst>
              <a:ext uri="{FF2B5EF4-FFF2-40B4-BE49-F238E27FC236}">
                <a16:creationId xmlns:a16="http://schemas.microsoft.com/office/drawing/2014/main" id="{D852F03D-0A33-4B05-9378-975F27F449C6}"/>
              </a:ext>
            </a:extLst>
          </p:cNvPr>
          <p:cNvSpPr>
            <a:spLocks noGrp="1"/>
          </p:cNvSpPr>
          <p:nvPr>
            <p:ph idx="1"/>
          </p:nvPr>
        </p:nvSpPr>
        <p:spPr/>
        <p:txBody>
          <a:bodyPr/>
          <a:lstStyle/>
          <a:p>
            <a:endParaRPr lang="en-US"/>
          </a:p>
        </p:txBody>
      </p:sp>
      <p:pic>
        <p:nvPicPr>
          <p:cNvPr id="7170" name="Picture 2">
            <a:extLst>
              <a:ext uri="{FF2B5EF4-FFF2-40B4-BE49-F238E27FC236}">
                <a16:creationId xmlns:a16="http://schemas.microsoft.com/office/drawing/2014/main" id="{BD545399-804E-428D-8050-816EBFF42050}"/>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0375" y="0"/>
            <a:ext cx="112712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90135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Nadpis 1">
            <a:extLst>
              <a:ext uri="{FF2B5EF4-FFF2-40B4-BE49-F238E27FC236}">
                <a16:creationId xmlns:a16="http://schemas.microsoft.com/office/drawing/2014/main" id="{2E503BE6-871A-EC55-6584-E6125C35B586}"/>
              </a:ext>
            </a:extLst>
          </p:cNvPr>
          <p:cNvSpPr>
            <a:spLocks noGrp="1"/>
          </p:cNvSpPr>
          <p:nvPr>
            <p:ph type="title"/>
          </p:nvPr>
        </p:nvSpPr>
        <p:spPr/>
        <p:txBody>
          <a:bodyPr/>
          <a:lstStyle/>
          <a:p>
            <a:pPr eaLnBrk="1" hangingPunct="1"/>
            <a:endParaRPr lang="en-US" altLang="en-US"/>
          </a:p>
        </p:txBody>
      </p:sp>
      <p:sp>
        <p:nvSpPr>
          <p:cNvPr id="17411" name="Zástupný obsah 2">
            <a:extLst>
              <a:ext uri="{FF2B5EF4-FFF2-40B4-BE49-F238E27FC236}">
                <a16:creationId xmlns:a16="http://schemas.microsoft.com/office/drawing/2014/main" id="{EB118C5F-47AB-EA10-0AE8-BE5CA7DAA935}"/>
              </a:ext>
            </a:extLst>
          </p:cNvPr>
          <p:cNvSpPr>
            <a:spLocks noGrp="1" noChangeArrowheads="1"/>
          </p:cNvSpPr>
          <p:nvPr>
            <p:ph idx="1"/>
          </p:nvPr>
        </p:nvSpPr>
        <p:spPr/>
        <p:txBody>
          <a:bodyPr/>
          <a:lstStyle/>
          <a:p>
            <a:pPr eaLnBrk="1" hangingPunct="1"/>
            <a:endParaRPr lang="en-US" altLang="en-US"/>
          </a:p>
        </p:txBody>
      </p:sp>
      <p:pic>
        <p:nvPicPr>
          <p:cNvPr id="17412" name="Obrázek 3">
            <a:extLst>
              <a:ext uri="{FF2B5EF4-FFF2-40B4-BE49-F238E27FC236}">
                <a16:creationId xmlns:a16="http://schemas.microsoft.com/office/drawing/2014/main" id="{DF102D07-469D-3171-8E2C-0361F88D61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8" y="-30162"/>
            <a:ext cx="12238038" cy="688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bdélník 4">
            <a:extLst>
              <a:ext uri="{FF2B5EF4-FFF2-40B4-BE49-F238E27FC236}">
                <a16:creationId xmlns:a16="http://schemas.microsoft.com/office/drawing/2014/main" id="{01D534D2-58BF-1209-9325-228CDA537310}"/>
              </a:ext>
            </a:extLst>
          </p:cNvPr>
          <p:cNvSpPr/>
          <p:nvPr/>
        </p:nvSpPr>
        <p:spPr>
          <a:xfrm>
            <a:off x="1900238" y="3068638"/>
            <a:ext cx="604837" cy="43021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extBox 1">
            <a:extLst>
              <a:ext uri="{FF2B5EF4-FFF2-40B4-BE49-F238E27FC236}">
                <a16:creationId xmlns:a16="http://schemas.microsoft.com/office/drawing/2014/main" id="{E2B65AA7-ABE7-5328-654E-C2B581C14E3E}"/>
              </a:ext>
            </a:extLst>
          </p:cNvPr>
          <p:cNvSpPr txBox="1"/>
          <p:nvPr/>
        </p:nvSpPr>
        <p:spPr>
          <a:xfrm>
            <a:off x="774199" y="677213"/>
            <a:ext cx="2842188" cy="584775"/>
          </a:xfrm>
          <a:prstGeom prst="rect">
            <a:avLst/>
          </a:prstGeom>
          <a:noFill/>
        </p:spPr>
        <p:txBody>
          <a:bodyPr wrap="none" rtlCol="0">
            <a:spAutoFit/>
          </a:bodyPr>
          <a:lstStyle/>
          <a:p>
            <a:r>
              <a:rPr lang="cs-CZ" sz="3200" dirty="0"/>
              <a:t>Oxygen </a:t>
            </a:r>
            <a:r>
              <a:rPr lang="cs-CZ" sz="3200" dirty="0" err="1"/>
              <a:t>delivery</a:t>
            </a:r>
            <a:endParaRPr lang="en-US" dirty="0"/>
          </a:p>
        </p:txBody>
      </p:sp>
      <p:sp>
        <p:nvSpPr>
          <p:cNvPr id="3" name="TextBox 2">
            <a:extLst>
              <a:ext uri="{FF2B5EF4-FFF2-40B4-BE49-F238E27FC236}">
                <a16:creationId xmlns:a16="http://schemas.microsoft.com/office/drawing/2014/main" id="{D153B67A-16D6-D856-4E84-548BD48D1C7A}"/>
              </a:ext>
            </a:extLst>
          </p:cNvPr>
          <p:cNvSpPr txBox="1"/>
          <p:nvPr/>
        </p:nvSpPr>
        <p:spPr>
          <a:xfrm>
            <a:off x="774198" y="2254325"/>
            <a:ext cx="3704669" cy="584775"/>
          </a:xfrm>
          <a:prstGeom prst="rect">
            <a:avLst/>
          </a:prstGeom>
          <a:noFill/>
        </p:spPr>
        <p:txBody>
          <a:bodyPr wrap="none" rtlCol="0">
            <a:spAutoFit/>
          </a:bodyPr>
          <a:lstStyle/>
          <a:p>
            <a:r>
              <a:rPr lang="cs-CZ" sz="3200" dirty="0"/>
              <a:t>Oxygen </a:t>
            </a:r>
            <a:r>
              <a:rPr lang="cs-CZ" sz="3200" dirty="0" err="1"/>
              <a:t>consumption</a:t>
            </a:r>
            <a:endParaRPr lang="en-US" dirty="0"/>
          </a:p>
        </p:txBody>
      </p:sp>
      <p:sp>
        <p:nvSpPr>
          <p:cNvPr id="4" name="Arrow: Up-Down 3">
            <a:extLst>
              <a:ext uri="{FF2B5EF4-FFF2-40B4-BE49-F238E27FC236}">
                <a16:creationId xmlns:a16="http://schemas.microsoft.com/office/drawing/2014/main" id="{A1B27AAF-0476-680B-EB73-C2480D62C568}"/>
              </a:ext>
            </a:extLst>
          </p:cNvPr>
          <p:cNvSpPr/>
          <p:nvPr/>
        </p:nvSpPr>
        <p:spPr>
          <a:xfrm>
            <a:off x="1700509" y="1293138"/>
            <a:ext cx="553453" cy="893718"/>
          </a:xfrm>
          <a:prstGeom prst="up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949EBF5-7CB1-65DC-DA51-DEECBCD35438}"/>
              </a:ext>
            </a:extLst>
          </p:cNvPr>
          <p:cNvSpPr/>
          <p:nvPr/>
        </p:nvSpPr>
        <p:spPr>
          <a:xfrm>
            <a:off x="-58352" y="3215998"/>
            <a:ext cx="574040" cy="644893"/>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9536781-2BB2-8F5D-1743-D819BAD2D907}"/>
              </a:ext>
            </a:extLst>
          </p:cNvPr>
          <p:cNvSpPr txBox="1"/>
          <p:nvPr/>
        </p:nvSpPr>
        <p:spPr>
          <a:xfrm>
            <a:off x="8429578" y="1573506"/>
            <a:ext cx="2120902" cy="584775"/>
          </a:xfrm>
          <a:prstGeom prst="rect">
            <a:avLst/>
          </a:prstGeom>
          <a:solidFill>
            <a:srgbClr val="FCE9BC"/>
          </a:solidFill>
        </p:spPr>
        <p:txBody>
          <a:bodyPr wrap="none" rtlCol="0">
            <a:spAutoFit/>
          </a:bodyPr>
          <a:lstStyle/>
          <a:p>
            <a:r>
              <a:rPr lang="cs-CZ" sz="3200" dirty="0" err="1"/>
              <a:t>Respiration</a:t>
            </a:r>
            <a:r>
              <a:rPr lang="cs-CZ" dirty="0"/>
              <a:t> </a:t>
            </a:r>
            <a:endParaRPr lang="en-US" dirty="0"/>
          </a:p>
        </p:txBody>
      </p:sp>
      <p:sp>
        <p:nvSpPr>
          <p:cNvPr id="8" name="TextBox 7">
            <a:extLst>
              <a:ext uri="{FF2B5EF4-FFF2-40B4-BE49-F238E27FC236}">
                <a16:creationId xmlns:a16="http://schemas.microsoft.com/office/drawing/2014/main" id="{A6F63391-C937-ABFA-42CC-F80A9B455699}"/>
              </a:ext>
            </a:extLst>
          </p:cNvPr>
          <p:cNvSpPr txBox="1"/>
          <p:nvPr/>
        </p:nvSpPr>
        <p:spPr>
          <a:xfrm>
            <a:off x="8429578" y="2776250"/>
            <a:ext cx="2031133" cy="584775"/>
          </a:xfrm>
          <a:prstGeom prst="rect">
            <a:avLst/>
          </a:prstGeom>
          <a:solidFill>
            <a:srgbClr val="FCE9BC"/>
          </a:solidFill>
        </p:spPr>
        <p:txBody>
          <a:bodyPr wrap="none" rtlCol="0">
            <a:spAutoFit/>
          </a:bodyPr>
          <a:lstStyle/>
          <a:p>
            <a:r>
              <a:rPr lang="cs-CZ" sz="3200" dirty="0" err="1"/>
              <a:t>Circulation</a:t>
            </a:r>
            <a:r>
              <a:rPr lang="cs-CZ" dirty="0"/>
              <a:t> </a:t>
            </a:r>
            <a:endParaRPr lang="en-US" dirty="0"/>
          </a:p>
        </p:txBody>
      </p:sp>
      <p:sp>
        <p:nvSpPr>
          <p:cNvPr id="9" name="TextBox 8">
            <a:extLst>
              <a:ext uri="{FF2B5EF4-FFF2-40B4-BE49-F238E27FC236}">
                <a16:creationId xmlns:a16="http://schemas.microsoft.com/office/drawing/2014/main" id="{36A76F7B-C41A-B0E7-803D-DDE8860EF574}"/>
              </a:ext>
            </a:extLst>
          </p:cNvPr>
          <p:cNvSpPr txBox="1"/>
          <p:nvPr/>
        </p:nvSpPr>
        <p:spPr>
          <a:xfrm>
            <a:off x="10233885" y="5084439"/>
            <a:ext cx="1717201" cy="400110"/>
          </a:xfrm>
          <a:prstGeom prst="rect">
            <a:avLst/>
          </a:prstGeom>
          <a:solidFill>
            <a:srgbClr val="FCE9BC"/>
          </a:solidFill>
        </p:spPr>
        <p:txBody>
          <a:bodyPr wrap="none" rtlCol="0">
            <a:spAutoFit/>
          </a:bodyPr>
          <a:lstStyle/>
          <a:p>
            <a:r>
              <a:rPr lang="cs-CZ" sz="2000" dirty="0" err="1"/>
              <a:t>Erythropoiesis</a:t>
            </a:r>
            <a:r>
              <a:rPr lang="cs-CZ" sz="1200" dirty="0"/>
              <a:t> </a:t>
            </a:r>
            <a:endParaRPr lang="en-US" sz="1200" dirty="0"/>
          </a:p>
        </p:txBody>
      </p:sp>
      <p:sp>
        <p:nvSpPr>
          <p:cNvPr id="10" name="TextBox 9">
            <a:extLst>
              <a:ext uri="{FF2B5EF4-FFF2-40B4-BE49-F238E27FC236}">
                <a16:creationId xmlns:a16="http://schemas.microsoft.com/office/drawing/2014/main" id="{2C5EE1AE-F047-52B6-4752-2C9A1E1DB3CB}"/>
              </a:ext>
            </a:extLst>
          </p:cNvPr>
          <p:cNvSpPr txBox="1"/>
          <p:nvPr/>
        </p:nvSpPr>
        <p:spPr>
          <a:xfrm>
            <a:off x="8617001" y="6156553"/>
            <a:ext cx="1976160" cy="400110"/>
          </a:xfrm>
          <a:prstGeom prst="rect">
            <a:avLst/>
          </a:prstGeom>
          <a:solidFill>
            <a:srgbClr val="FCE9BC"/>
          </a:solidFill>
        </p:spPr>
        <p:txBody>
          <a:bodyPr wrap="square" rtlCol="0">
            <a:spAutoFit/>
          </a:bodyPr>
          <a:lstStyle/>
          <a:p>
            <a:r>
              <a:rPr lang="cs-CZ" sz="2000" dirty="0">
                <a:solidFill>
                  <a:srgbClr val="FF0000"/>
                </a:solidFill>
              </a:rPr>
              <a:t>Oxygen </a:t>
            </a:r>
            <a:r>
              <a:rPr lang="cs-CZ" sz="2000" dirty="0" err="1">
                <a:solidFill>
                  <a:srgbClr val="FF0000"/>
                </a:solidFill>
              </a:rPr>
              <a:t>delivery</a:t>
            </a:r>
            <a:endParaRPr lang="en-US" sz="1200" dirty="0">
              <a:solidFill>
                <a:srgbClr val="FF0000"/>
              </a:solidFill>
            </a:endParaRPr>
          </a:p>
        </p:txBody>
      </p:sp>
      <p:sp>
        <p:nvSpPr>
          <p:cNvPr id="11" name="TextBox 10">
            <a:extLst>
              <a:ext uri="{FF2B5EF4-FFF2-40B4-BE49-F238E27FC236}">
                <a16:creationId xmlns:a16="http://schemas.microsoft.com/office/drawing/2014/main" id="{ADED466F-177E-A72C-6518-AC94A6566A45}"/>
              </a:ext>
            </a:extLst>
          </p:cNvPr>
          <p:cNvSpPr txBox="1"/>
          <p:nvPr/>
        </p:nvSpPr>
        <p:spPr>
          <a:xfrm>
            <a:off x="8992961" y="-52934"/>
            <a:ext cx="1714500" cy="400110"/>
          </a:xfrm>
          <a:prstGeom prst="rect">
            <a:avLst/>
          </a:prstGeom>
          <a:solidFill>
            <a:srgbClr val="FCE9BC"/>
          </a:solidFill>
        </p:spPr>
        <p:txBody>
          <a:bodyPr wrap="square" rtlCol="0">
            <a:spAutoFit/>
          </a:bodyPr>
          <a:lstStyle/>
          <a:p>
            <a:r>
              <a:rPr lang="cs-CZ" sz="2000" dirty="0">
                <a:solidFill>
                  <a:srgbClr val="FF0000"/>
                </a:solidFill>
              </a:rPr>
              <a:t>CO2 </a:t>
            </a:r>
            <a:r>
              <a:rPr lang="cs-CZ" sz="2000" dirty="0" err="1">
                <a:solidFill>
                  <a:srgbClr val="FF0000"/>
                </a:solidFill>
              </a:rPr>
              <a:t>removal</a:t>
            </a:r>
            <a:endParaRPr lang="en-US" sz="1200" dirty="0">
              <a:solidFill>
                <a:srgbClr val="FF0000"/>
              </a:solidFill>
            </a:endParaRPr>
          </a:p>
        </p:txBody>
      </p:sp>
      <p:sp>
        <p:nvSpPr>
          <p:cNvPr id="13" name="TextBox 12">
            <a:extLst>
              <a:ext uri="{FF2B5EF4-FFF2-40B4-BE49-F238E27FC236}">
                <a16:creationId xmlns:a16="http://schemas.microsoft.com/office/drawing/2014/main" id="{E11E5773-CD1E-B8CD-93C4-06D212421B0F}"/>
              </a:ext>
            </a:extLst>
          </p:cNvPr>
          <p:cNvSpPr txBox="1"/>
          <p:nvPr/>
        </p:nvSpPr>
        <p:spPr>
          <a:xfrm>
            <a:off x="1458636" y="3965516"/>
            <a:ext cx="1363578" cy="707886"/>
          </a:xfrm>
          <a:prstGeom prst="rect">
            <a:avLst/>
          </a:prstGeom>
          <a:solidFill>
            <a:srgbClr val="D8ECDA"/>
          </a:solidFill>
        </p:spPr>
        <p:txBody>
          <a:bodyPr wrap="none" rtlCol="0">
            <a:spAutoFit/>
          </a:bodyPr>
          <a:lstStyle/>
          <a:p>
            <a:r>
              <a:rPr lang="cs-CZ" sz="2000" dirty="0" err="1"/>
              <a:t>Respiration</a:t>
            </a:r>
            <a:endParaRPr lang="cs-CZ" sz="2000" dirty="0"/>
          </a:p>
          <a:p>
            <a:pPr algn="ctr"/>
            <a:r>
              <a:rPr lang="cs-CZ" sz="2000" dirty="0" err="1"/>
              <a:t>disorder</a:t>
            </a:r>
            <a:r>
              <a:rPr lang="cs-CZ" sz="1200" dirty="0"/>
              <a:t> </a:t>
            </a:r>
            <a:endParaRPr lang="en-US" sz="1200" dirty="0"/>
          </a:p>
        </p:txBody>
      </p:sp>
      <p:sp>
        <p:nvSpPr>
          <p:cNvPr id="16" name="TextBox 15">
            <a:extLst>
              <a:ext uri="{FF2B5EF4-FFF2-40B4-BE49-F238E27FC236}">
                <a16:creationId xmlns:a16="http://schemas.microsoft.com/office/drawing/2014/main" id="{451B7C21-9F87-12EE-7A68-2C537DC67969}"/>
              </a:ext>
            </a:extLst>
          </p:cNvPr>
          <p:cNvSpPr txBox="1"/>
          <p:nvPr/>
        </p:nvSpPr>
        <p:spPr>
          <a:xfrm>
            <a:off x="1941262" y="5771380"/>
            <a:ext cx="1571905" cy="646331"/>
          </a:xfrm>
          <a:prstGeom prst="rect">
            <a:avLst/>
          </a:prstGeom>
          <a:solidFill>
            <a:srgbClr val="EEF0C4"/>
          </a:solidFill>
        </p:spPr>
        <p:txBody>
          <a:bodyPr wrap="square" rtlCol="0">
            <a:spAutoFit/>
          </a:bodyPr>
          <a:lstStyle/>
          <a:p>
            <a:r>
              <a:rPr lang="cs-CZ" dirty="0" err="1"/>
              <a:t>Erythropoiesis</a:t>
            </a:r>
            <a:endParaRPr lang="cs-CZ" dirty="0"/>
          </a:p>
          <a:p>
            <a:pPr algn="ctr"/>
            <a:r>
              <a:rPr lang="cs-CZ" dirty="0" err="1"/>
              <a:t>disorder</a:t>
            </a:r>
            <a:r>
              <a:rPr lang="cs-CZ" sz="1100" dirty="0"/>
              <a:t> </a:t>
            </a:r>
            <a:endParaRPr lang="en-US" sz="1100" dirty="0"/>
          </a:p>
        </p:txBody>
      </p:sp>
      <p:sp>
        <p:nvSpPr>
          <p:cNvPr id="17" name="TextBox 16">
            <a:extLst>
              <a:ext uri="{FF2B5EF4-FFF2-40B4-BE49-F238E27FC236}">
                <a16:creationId xmlns:a16="http://schemas.microsoft.com/office/drawing/2014/main" id="{A13CC73F-330F-5582-0372-AD8BF8E4E55F}"/>
              </a:ext>
            </a:extLst>
          </p:cNvPr>
          <p:cNvSpPr txBox="1"/>
          <p:nvPr/>
        </p:nvSpPr>
        <p:spPr>
          <a:xfrm>
            <a:off x="222632" y="5299265"/>
            <a:ext cx="1363578" cy="646331"/>
          </a:xfrm>
          <a:prstGeom prst="rect">
            <a:avLst/>
          </a:prstGeom>
          <a:solidFill>
            <a:srgbClr val="FFA498"/>
          </a:solidFill>
        </p:spPr>
        <p:txBody>
          <a:bodyPr wrap="square" rtlCol="0">
            <a:spAutoFit/>
          </a:bodyPr>
          <a:lstStyle/>
          <a:p>
            <a:pPr algn="ctr"/>
            <a:r>
              <a:rPr lang="cs-CZ" dirty="0" err="1"/>
              <a:t>Circulation</a:t>
            </a:r>
            <a:endParaRPr lang="cs-CZ" dirty="0"/>
          </a:p>
          <a:p>
            <a:pPr algn="ctr"/>
            <a:r>
              <a:rPr lang="cs-CZ" dirty="0" err="1"/>
              <a:t>disorder</a:t>
            </a:r>
            <a:r>
              <a:rPr lang="cs-CZ" sz="1100" dirty="0"/>
              <a:t> </a:t>
            </a:r>
            <a:endParaRPr lang="en-US" sz="1100" dirty="0"/>
          </a:p>
        </p:txBody>
      </p:sp>
      <p:sp>
        <p:nvSpPr>
          <p:cNvPr id="19" name="TextBox 18">
            <a:extLst>
              <a:ext uri="{FF2B5EF4-FFF2-40B4-BE49-F238E27FC236}">
                <a16:creationId xmlns:a16="http://schemas.microsoft.com/office/drawing/2014/main" id="{1A803866-B885-403A-037E-1B534CB5C5D1}"/>
              </a:ext>
            </a:extLst>
          </p:cNvPr>
          <p:cNvSpPr txBox="1"/>
          <p:nvPr/>
        </p:nvSpPr>
        <p:spPr>
          <a:xfrm>
            <a:off x="5106757" y="2668527"/>
            <a:ext cx="1873704" cy="400110"/>
          </a:xfrm>
          <a:prstGeom prst="rect">
            <a:avLst/>
          </a:prstGeom>
          <a:solidFill>
            <a:srgbClr val="EDF2F3"/>
          </a:solidFill>
        </p:spPr>
        <p:txBody>
          <a:bodyPr wrap="square" rtlCol="0">
            <a:spAutoFit/>
          </a:bodyPr>
          <a:lstStyle/>
          <a:p>
            <a:pPr algn="ctr"/>
            <a:r>
              <a:rPr lang="cs-CZ" sz="2000" dirty="0" err="1"/>
              <a:t>Inspired</a:t>
            </a:r>
            <a:r>
              <a:rPr lang="cs-CZ" sz="2000" dirty="0"/>
              <a:t> air</a:t>
            </a:r>
            <a:endParaRPr lang="en-US"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5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fade">
                                      <p:cBhvr>
                                        <p:cTn id="57" dur="500"/>
                                        <p:tgtEl>
                                          <p:spTgt spid="17"/>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fade">
                                      <p:cBhvr>
                                        <p:cTn id="6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P spid="7" grpId="0" animBg="1"/>
      <p:bldP spid="8" grpId="0" animBg="1"/>
      <p:bldP spid="9" grpId="0" animBg="1"/>
      <p:bldP spid="10" grpId="0" animBg="1"/>
      <p:bldP spid="11" grpId="0" animBg="1"/>
      <p:bldP spid="13" grpId="0" animBg="1"/>
      <p:bldP spid="16" grpId="0" animBg="1"/>
      <p:bldP spid="17" grpId="0" animBg="1"/>
      <p:bldP spid="1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Nadpis 1">
            <a:extLst>
              <a:ext uri="{FF2B5EF4-FFF2-40B4-BE49-F238E27FC236}">
                <a16:creationId xmlns:a16="http://schemas.microsoft.com/office/drawing/2014/main" id="{483265B1-0461-5FFF-E91C-6DFD460845DC}"/>
              </a:ext>
            </a:extLst>
          </p:cNvPr>
          <p:cNvSpPr>
            <a:spLocks noGrp="1"/>
          </p:cNvSpPr>
          <p:nvPr>
            <p:ph type="title"/>
          </p:nvPr>
        </p:nvSpPr>
        <p:spPr/>
        <p:txBody>
          <a:bodyPr/>
          <a:lstStyle/>
          <a:p>
            <a:pPr eaLnBrk="1" hangingPunct="1"/>
            <a:endParaRPr lang="en-US" altLang="en-US"/>
          </a:p>
        </p:txBody>
      </p:sp>
      <p:sp>
        <p:nvSpPr>
          <p:cNvPr id="18435" name="Zástupný obsah 2">
            <a:extLst>
              <a:ext uri="{FF2B5EF4-FFF2-40B4-BE49-F238E27FC236}">
                <a16:creationId xmlns:a16="http://schemas.microsoft.com/office/drawing/2014/main" id="{29AC2C35-6B76-BB19-1200-1A4E32FC9285}"/>
              </a:ext>
            </a:extLst>
          </p:cNvPr>
          <p:cNvSpPr>
            <a:spLocks noGrp="1" noChangeArrowheads="1"/>
          </p:cNvSpPr>
          <p:nvPr>
            <p:ph idx="1"/>
          </p:nvPr>
        </p:nvSpPr>
        <p:spPr>
          <a:xfrm>
            <a:off x="2152650" y="2219325"/>
            <a:ext cx="7886700" cy="3263900"/>
          </a:xfrm>
        </p:spPr>
        <p:txBody>
          <a:bodyPr/>
          <a:lstStyle/>
          <a:p>
            <a:pPr eaLnBrk="1" hangingPunct="1"/>
            <a:endParaRPr lang="en-US" altLang="en-US"/>
          </a:p>
        </p:txBody>
      </p:sp>
      <p:pic>
        <p:nvPicPr>
          <p:cNvPr id="18436" name="Obrázek 3">
            <a:extLst>
              <a:ext uri="{FF2B5EF4-FFF2-40B4-BE49-F238E27FC236}">
                <a16:creationId xmlns:a16="http://schemas.microsoft.com/office/drawing/2014/main" id="{274F4491-93C6-D3B9-ABE3-4C5C8B267E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01" t="24654" r="740" b="24680"/>
          <a:stretch>
            <a:fillRect/>
          </a:stretch>
        </p:blipFill>
        <p:spPr bwMode="auto">
          <a:xfrm>
            <a:off x="0" y="0"/>
            <a:ext cx="12179300" cy="682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bdélník 4">
            <a:extLst>
              <a:ext uri="{FF2B5EF4-FFF2-40B4-BE49-F238E27FC236}">
                <a16:creationId xmlns:a16="http://schemas.microsoft.com/office/drawing/2014/main" id="{6A2ECC1B-CE46-AD71-E5AC-4CDA4A3080F6}"/>
              </a:ext>
            </a:extLst>
          </p:cNvPr>
          <p:cNvSpPr/>
          <p:nvPr/>
        </p:nvSpPr>
        <p:spPr>
          <a:xfrm>
            <a:off x="1736725" y="3001963"/>
            <a:ext cx="604838" cy="43021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extBox 1">
            <a:extLst>
              <a:ext uri="{FF2B5EF4-FFF2-40B4-BE49-F238E27FC236}">
                <a16:creationId xmlns:a16="http://schemas.microsoft.com/office/drawing/2014/main" id="{F82EE18B-D980-AB63-60CD-0345BDDC221B}"/>
              </a:ext>
            </a:extLst>
          </p:cNvPr>
          <p:cNvSpPr txBox="1"/>
          <p:nvPr/>
        </p:nvSpPr>
        <p:spPr>
          <a:xfrm>
            <a:off x="1736725" y="741145"/>
            <a:ext cx="2883803" cy="584775"/>
          </a:xfrm>
          <a:prstGeom prst="rect">
            <a:avLst/>
          </a:prstGeom>
          <a:noFill/>
        </p:spPr>
        <p:txBody>
          <a:bodyPr wrap="none" rtlCol="0">
            <a:spAutoFit/>
          </a:bodyPr>
          <a:lstStyle/>
          <a:p>
            <a:r>
              <a:rPr lang="cs-CZ" sz="3200" dirty="0"/>
              <a:t>Oxygen </a:t>
            </a:r>
            <a:r>
              <a:rPr lang="cs-CZ" sz="3200" dirty="0" err="1"/>
              <a:t>delivery</a:t>
            </a:r>
            <a:endParaRPr lang="en-US" sz="3200" dirty="0"/>
          </a:p>
        </p:txBody>
      </p:sp>
      <p:sp>
        <p:nvSpPr>
          <p:cNvPr id="3" name="TextBox 2">
            <a:extLst>
              <a:ext uri="{FF2B5EF4-FFF2-40B4-BE49-F238E27FC236}">
                <a16:creationId xmlns:a16="http://schemas.microsoft.com/office/drawing/2014/main" id="{831248DD-F031-1CFE-FB7B-725B2852FA0A}"/>
              </a:ext>
            </a:extLst>
          </p:cNvPr>
          <p:cNvSpPr txBox="1"/>
          <p:nvPr/>
        </p:nvSpPr>
        <p:spPr>
          <a:xfrm>
            <a:off x="1646916" y="2321427"/>
            <a:ext cx="3704669" cy="584775"/>
          </a:xfrm>
          <a:prstGeom prst="rect">
            <a:avLst/>
          </a:prstGeom>
          <a:noFill/>
        </p:spPr>
        <p:txBody>
          <a:bodyPr wrap="none" rtlCol="0">
            <a:spAutoFit/>
          </a:bodyPr>
          <a:lstStyle/>
          <a:p>
            <a:r>
              <a:rPr lang="cs-CZ" sz="3200" dirty="0"/>
              <a:t>Oxygen </a:t>
            </a:r>
            <a:r>
              <a:rPr lang="cs-CZ" sz="3200" dirty="0" err="1"/>
              <a:t>consumption</a:t>
            </a:r>
            <a:endParaRPr lang="en-US" sz="3200" dirty="0"/>
          </a:p>
        </p:txBody>
      </p:sp>
      <p:sp>
        <p:nvSpPr>
          <p:cNvPr id="4" name="Arrow: Up-Down 3">
            <a:extLst>
              <a:ext uri="{FF2B5EF4-FFF2-40B4-BE49-F238E27FC236}">
                <a16:creationId xmlns:a16="http://schemas.microsoft.com/office/drawing/2014/main" id="{206F9DA0-89CE-F59A-1D53-1F86285E690D}"/>
              </a:ext>
            </a:extLst>
          </p:cNvPr>
          <p:cNvSpPr/>
          <p:nvPr/>
        </p:nvSpPr>
        <p:spPr>
          <a:xfrm>
            <a:off x="2983830" y="1374775"/>
            <a:ext cx="553453" cy="893718"/>
          </a:xfrm>
          <a:prstGeom prst="up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527401E3-9D3C-086A-28F6-6A6726F96A3D}"/>
              </a:ext>
            </a:extLst>
          </p:cNvPr>
          <p:cNvSpPr/>
          <p:nvPr/>
        </p:nvSpPr>
        <p:spPr>
          <a:xfrm>
            <a:off x="-25400" y="3195587"/>
            <a:ext cx="574040" cy="644893"/>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B3970DAB-70FD-E303-15BA-D6BDBF78674B}"/>
              </a:ext>
            </a:extLst>
          </p:cNvPr>
          <p:cNvSpPr txBox="1"/>
          <p:nvPr/>
        </p:nvSpPr>
        <p:spPr>
          <a:xfrm>
            <a:off x="8429578" y="1573506"/>
            <a:ext cx="2120902" cy="584775"/>
          </a:xfrm>
          <a:prstGeom prst="rect">
            <a:avLst/>
          </a:prstGeom>
          <a:solidFill>
            <a:srgbClr val="FCE9BC"/>
          </a:solidFill>
        </p:spPr>
        <p:txBody>
          <a:bodyPr wrap="none" rtlCol="0">
            <a:spAutoFit/>
          </a:bodyPr>
          <a:lstStyle/>
          <a:p>
            <a:r>
              <a:rPr lang="cs-CZ" sz="3200" dirty="0" err="1"/>
              <a:t>Respiration</a:t>
            </a:r>
            <a:r>
              <a:rPr lang="cs-CZ" dirty="0"/>
              <a:t> </a:t>
            </a:r>
            <a:endParaRPr lang="en-US" dirty="0"/>
          </a:p>
        </p:txBody>
      </p:sp>
      <p:sp>
        <p:nvSpPr>
          <p:cNvPr id="8" name="TextBox 7">
            <a:extLst>
              <a:ext uri="{FF2B5EF4-FFF2-40B4-BE49-F238E27FC236}">
                <a16:creationId xmlns:a16="http://schemas.microsoft.com/office/drawing/2014/main" id="{7AB5FE39-18CE-0695-BCF3-6D40E83531FD}"/>
              </a:ext>
            </a:extLst>
          </p:cNvPr>
          <p:cNvSpPr txBox="1"/>
          <p:nvPr/>
        </p:nvSpPr>
        <p:spPr>
          <a:xfrm>
            <a:off x="8429578" y="2776250"/>
            <a:ext cx="2031133" cy="584775"/>
          </a:xfrm>
          <a:prstGeom prst="rect">
            <a:avLst/>
          </a:prstGeom>
          <a:solidFill>
            <a:srgbClr val="FCE9BC"/>
          </a:solidFill>
        </p:spPr>
        <p:txBody>
          <a:bodyPr wrap="none" rtlCol="0">
            <a:spAutoFit/>
          </a:bodyPr>
          <a:lstStyle/>
          <a:p>
            <a:r>
              <a:rPr lang="cs-CZ" sz="3200" dirty="0" err="1"/>
              <a:t>Circulation</a:t>
            </a:r>
            <a:r>
              <a:rPr lang="cs-CZ" dirty="0"/>
              <a:t> </a:t>
            </a:r>
            <a:endParaRPr lang="en-US" dirty="0"/>
          </a:p>
        </p:txBody>
      </p:sp>
      <p:sp>
        <p:nvSpPr>
          <p:cNvPr id="9" name="TextBox 8">
            <a:extLst>
              <a:ext uri="{FF2B5EF4-FFF2-40B4-BE49-F238E27FC236}">
                <a16:creationId xmlns:a16="http://schemas.microsoft.com/office/drawing/2014/main" id="{E30DC22A-AB28-4C26-C409-A7766E2A0CF1}"/>
              </a:ext>
            </a:extLst>
          </p:cNvPr>
          <p:cNvSpPr txBox="1"/>
          <p:nvPr/>
        </p:nvSpPr>
        <p:spPr>
          <a:xfrm>
            <a:off x="10233885" y="5084439"/>
            <a:ext cx="1717201" cy="400110"/>
          </a:xfrm>
          <a:prstGeom prst="rect">
            <a:avLst/>
          </a:prstGeom>
          <a:solidFill>
            <a:srgbClr val="FCE9BC"/>
          </a:solidFill>
        </p:spPr>
        <p:txBody>
          <a:bodyPr wrap="none" rtlCol="0">
            <a:spAutoFit/>
          </a:bodyPr>
          <a:lstStyle/>
          <a:p>
            <a:r>
              <a:rPr lang="cs-CZ" sz="2000" dirty="0" err="1"/>
              <a:t>Erythropoiesis</a:t>
            </a:r>
            <a:r>
              <a:rPr lang="cs-CZ" sz="1200" dirty="0"/>
              <a:t> </a:t>
            </a:r>
            <a:endParaRPr lang="en-US" sz="1200" dirty="0"/>
          </a:p>
        </p:txBody>
      </p:sp>
      <p:sp>
        <p:nvSpPr>
          <p:cNvPr id="10" name="TextBox 9">
            <a:extLst>
              <a:ext uri="{FF2B5EF4-FFF2-40B4-BE49-F238E27FC236}">
                <a16:creationId xmlns:a16="http://schemas.microsoft.com/office/drawing/2014/main" id="{25142C28-EBFC-64CB-6D76-282233DE5D6B}"/>
              </a:ext>
            </a:extLst>
          </p:cNvPr>
          <p:cNvSpPr txBox="1"/>
          <p:nvPr/>
        </p:nvSpPr>
        <p:spPr>
          <a:xfrm>
            <a:off x="8617001" y="6156553"/>
            <a:ext cx="1976160" cy="400110"/>
          </a:xfrm>
          <a:prstGeom prst="rect">
            <a:avLst/>
          </a:prstGeom>
          <a:solidFill>
            <a:srgbClr val="FCE9BC"/>
          </a:solidFill>
        </p:spPr>
        <p:txBody>
          <a:bodyPr wrap="square" rtlCol="0">
            <a:spAutoFit/>
          </a:bodyPr>
          <a:lstStyle/>
          <a:p>
            <a:r>
              <a:rPr lang="cs-CZ" sz="2000" dirty="0">
                <a:solidFill>
                  <a:srgbClr val="FF0000"/>
                </a:solidFill>
              </a:rPr>
              <a:t>Oxygen </a:t>
            </a:r>
            <a:r>
              <a:rPr lang="cs-CZ" sz="2000" dirty="0" err="1">
                <a:solidFill>
                  <a:srgbClr val="FF0000"/>
                </a:solidFill>
              </a:rPr>
              <a:t>delivery</a:t>
            </a:r>
            <a:endParaRPr lang="en-US" sz="1200" dirty="0">
              <a:solidFill>
                <a:srgbClr val="FF0000"/>
              </a:solidFill>
            </a:endParaRPr>
          </a:p>
        </p:txBody>
      </p:sp>
      <p:sp>
        <p:nvSpPr>
          <p:cNvPr id="11" name="TextBox 10">
            <a:extLst>
              <a:ext uri="{FF2B5EF4-FFF2-40B4-BE49-F238E27FC236}">
                <a16:creationId xmlns:a16="http://schemas.microsoft.com/office/drawing/2014/main" id="{B7C2548A-4E03-1AEC-6903-64087F17B2EA}"/>
              </a:ext>
            </a:extLst>
          </p:cNvPr>
          <p:cNvSpPr txBox="1"/>
          <p:nvPr/>
        </p:nvSpPr>
        <p:spPr>
          <a:xfrm>
            <a:off x="8992961" y="-52934"/>
            <a:ext cx="1714500" cy="400110"/>
          </a:xfrm>
          <a:prstGeom prst="rect">
            <a:avLst/>
          </a:prstGeom>
          <a:solidFill>
            <a:srgbClr val="FCE9BC"/>
          </a:solidFill>
        </p:spPr>
        <p:txBody>
          <a:bodyPr wrap="square" rtlCol="0">
            <a:spAutoFit/>
          </a:bodyPr>
          <a:lstStyle/>
          <a:p>
            <a:r>
              <a:rPr lang="cs-CZ" sz="2000" dirty="0">
                <a:solidFill>
                  <a:srgbClr val="FF0000"/>
                </a:solidFill>
              </a:rPr>
              <a:t>CO2 </a:t>
            </a:r>
            <a:r>
              <a:rPr lang="cs-CZ" sz="2000" dirty="0" err="1">
                <a:solidFill>
                  <a:srgbClr val="FF0000"/>
                </a:solidFill>
              </a:rPr>
              <a:t>removal</a:t>
            </a:r>
            <a:endParaRPr lang="en-US" sz="1200" dirty="0">
              <a:solidFill>
                <a:srgbClr val="FF0000"/>
              </a:solidFill>
            </a:endParaRPr>
          </a:p>
        </p:txBody>
      </p:sp>
      <p:sp>
        <p:nvSpPr>
          <p:cNvPr id="13" name="TextBox 12">
            <a:extLst>
              <a:ext uri="{FF2B5EF4-FFF2-40B4-BE49-F238E27FC236}">
                <a16:creationId xmlns:a16="http://schemas.microsoft.com/office/drawing/2014/main" id="{5F3167E5-290E-0622-818F-A2F28AD375A4}"/>
              </a:ext>
            </a:extLst>
          </p:cNvPr>
          <p:cNvSpPr txBox="1"/>
          <p:nvPr/>
        </p:nvSpPr>
        <p:spPr>
          <a:xfrm>
            <a:off x="3909884" y="5559316"/>
            <a:ext cx="1131562" cy="369332"/>
          </a:xfrm>
          <a:prstGeom prst="rect">
            <a:avLst/>
          </a:prstGeom>
          <a:solidFill>
            <a:srgbClr val="EDDCB7"/>
          </a:solidFill>
        </p:spPr>
        <p:txBody>
          <a:bodyPr wrap="square" rtlCol="0">
            <a:spAutoFit/>
          </a:bodyPr>
          <a:lstStyle/>
          <a:p>
            <a:pPr algn="ctr"/>
            <a:r>
              <a:rPr lang="cs-CZ" dirty="0" err="1">
                <a:solidFill>
                  <a:srgbClr val="FF0000"/>
                </a:solidFill>
              </a:rPr>
              <a:t>difusion</a:t>
            </a:r>
            <a:endParaRPr lang="en-US" dirty="0">
              <a:solidFill>
                <a:srgbClr val="FF0000"/>
              </a:solidFill>
            </a:endParaRPr>
          </a:p>
        </p:txBody>
      </p:sp>
      <p:sp>
        <p:nvSpPr>
          <p:cNvPr id="14" name="TextBox 13">
            <a:extLst>
              <a:ext uri="{FF2B5EF4-FFF2-40B4-BE49-F238E27FC236}">
                <a16:creationId xmlns:a16="http://schemas.microsoft.com/office/drawing/2014/main" id="{FE053003-6926-0183-9A08-2FA02CA50A20}"/>
              </a:ext>
            </a:extLst>
          </p:cNvPr>
          <p:cNvSpPr txBox="1"/>
          <p:nvPr/>
        </p:nvSpPr>
        <p:spPr>
          <a:xfrm>
            <a:off x="4406402" y="6314550"/>
            <a:ext cx="3007018" cy="461665"/>
          </a:xfrm>
          <a:prstGeom prst="rect">
            <a:avLst/>
          </a:prstGeom>
          <a:solidFill>
            <a:srgbClr val="FEEBC4"/>
          </a:solidFill>
        </p:spPr>
        <p:txBody>
          <a:bodyPr wrap="square" rtlCol="0">
            <a:spAutoFit/>
          </a:bodyPr>
          <a:lstStyle/>
          <a:p>
            <a:r>
              <a:rPr lang="cs-CZ" sz="2400" dirty="0"/>
              <a:t>Oxygen </a:t>
            </a:r>
            <a:r>
              <a:rPr lang="cs-CZ" sz="2400" dirty="0" err="1"/>
              <a:t>consumption</a:t>
            </a:r>
            <a:endParaRPr lang="en-US" sz="1400" dirty="0"/>
          </a:p>
        </p:txBody>
      </p:sp>
    </p:spTree>
    <p:extLst>
      <p:ext uri="{BB962C8B-B14F-4D97-AF65-F5344CB8AC3E}">
        <p14:creationId xmlns:p14="http://schemas.microsoft.com/office/powerpoint/2010/main" val="4280014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P spid="1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Nadpis 1">
            <a:extLst>
              <a:ext uri="{FF2B5EF4-FFF2-40B4-BE49-F238E27FC236}">
                <a16:creationId xmlns:a16="http://schemas.microsoft.com/office/drawing/2014/main" id="{483265B1-0461-5FFF-E91C-6DFD460845DC}"/>
              </a:ext>
            </a:extLst>
          </p:cNvPr>
          <p:cNvSpPr>
            <a:spLocks noGrp="1"/>
          </p:cNvSpPr>
          <p:nvPr>
            <p:ph type="title"/>
          </p:nvPr>
        </p:nvSpPr>
        <p:spPr/>
        <p:txBody>
          <a:bodyPr/>
          <a:lstStyle/>
          <a:p>
            <a:pPr eaLnBrk="1" hangingPunct="1"/>
            <a:endParaRPr lang="en-US" altLang="en-US"/>
          </a:p>
        </p:txBody>
      </p:sp>
      <p:sp>
        <p:nvSpPr>
          <p:cNvPr id="18435" name="Zástupný obsah 2">
            <a:extLst>
              <a:ext uri="{FF2B5EF4-FFF2-40B4-BE49-F238E27FC236}">
                <a16:creationId xmlns:a16="http://schemas.microsoft.com/office/drawing/2014/main" id="{29AC2C35-6B76-BB19-1200-1A4E32FC9285}"/>
              </a:ext>
            </a:extLst>
          </p:cNvPr>
          <p:cNvSpPr>
            <a:spLocks noGrp="1" noChangeArrowheads="1"/>
          </p:cNvSpPr>
          <p:nvPr>
            <p:ph idx="1"/>
          </p:nvPr>
        </p:nvSpPr>
        <p:spPr>
          <a:xfrm>
            <a:off x="2152650" y="2219325"/>
            <a:ext cx="7886700" cy="3263900"/>
          </a:xfrm>
        </p:spPr>
        <p:txBody>
          <a:bodyPr/>
          <a:lstStyle/>
          <a:p>
            <a:pPr eaLnBrk="1" hangingPunct="1"/>
            <a:endParaRPr lang="en-US" altLang="en-US"/>
          </a:p>
        </p:txBody>
      </p:sp>
      <p:pic>
        <p:nvPicPr>
          <p:cNvPr id="18436" name="Obrázek 3">
            <a:extLst>
              <a:ext uri="{FF2B5EF4-FFF2-40B4-BE49-F238E27FC236}">
                <a16:creationId xmlns:a16="http://schemas.microsoft.com/office/drawing/2014/main" id="{274F4491-93C6-D3B9-ABE3-4C5C8B267E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01" t="24654" r="740" b="24680"/>
          <a:stretch>
            <a:fillRect/>
          </a:stretch>
        </p:blipFill>
        <p:spPr bwMode="auto">
          <a:xfrm>
            <a:off x="5241" y="0"/>
            <a:ext cx="12179300" cy="6910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bdélník 4">
            <a:extLst>
              <a:ext uri="{FF2B5EF4-FFF2-40B4-BE49-F238E27FC236}">
                <a16:creationId xmlns:a16="http://schemas.microsoft.com/office/drawing/2014/main" id="{6A2ECC1B-CE46-AD71-E5AC-4CDA4A3080F6}"/>
              </a:ext>
            </a:extLst>
          </p:cNvPr>
          <p:cNvSpPr/>
          <p:nvPr/>
        </p:nvSpPr>
        <p:spPr>
          <a:xfrm>
            <a:off x="1736725" y="3001963"/>
            <a:ext cx="604838" cy="43021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TextBox 5">
            <a:extLst>
              <a:ext uri="{FF2B5EF4-FFF2-40B4-BE49-F238E27FC236}">
                <a16:creationId xmlns:a16="http://schemas.microsoft.com/office/drawing/2014/main" id="{49D4E6FD-5E36-C639-511F-F42F26EE5B1F}"/>
              </a:ext>
            </a:extLst>
          </p:cNvPr>
          <p:cNvSpPr txBox="1"/>
          <p:nvPr/>
        </p:nvSpPr>
        <p:spPr>
          <a:xfrm>
            <a:off x="5148881" y="3965288"/>
            <a:ext cx="2502416" cy="523220"/>
          </a:xfrm>
          <a:prstGeom prst="rect">
            <a:avLst/>
          </a:prstGeom>
          <a:noFill/>
        </p:spPr>
        <p:txBody>
          <a:bodyPr wrap="none" rtlCol="0">
            <a:spAutoFit/>
          </a:bodyPr>
          <a:lstStyle/>
          <a:p>
            <a:r>
              <a:rPr lang="cs-CZ" sz="2800" dirty="0"/>
              <a:t>Oxygen </a:t>
            </a:r>
            <a:r>
              <a:rPr lang="cs-CZ" sz="2800" dirty="0" err="1"/>
              <a:t>delivery</a:t>
            </a:r>
            <a:endParaRPr lang="en-US" sz="1600" dirty="0"/>
          </a:p>
        </p:txBody>
      </p:sp>
      <p:sp>
        <p:nvSpPr>
          <p:cNvPr id="7" name="TextBox 6">
            <a:extLst>
              <a:ext uri="{FF2B5EF4-FFF2-40B4-BE49-F238E27FC236}">
                <a16:creationId xmlns:a16="http://schemas.microsoft.com/office/drawing/2014/main" id="{B0A8355E-5D12-24AA-386C-295AE431C613}"/>
              </a:ext>
            </a:extLst>
          </p:cNvPr>
          <p:cNvSpPr txBox="1"/>
          <p:nvPr/>
        </p:nvSpPr>
        <p:spPr>
          <a:xfrm>
            <a:off x="4439059" y="6356608"/>
            <a:ext cx="3007018" cy="461665"/>
          </a:xfrm>
          <a:prstGeom prst="rect">
            <a:avLst/>
          </a:prstGeom>
          <a:solidFill>
            <a:srgbClr val="FEEBC4"/>
          </a:solidFill>
        </p:spPr>
        <p:txBody>
          <a:bodyPr wrap="square" rtlCol="0">
            <a:spAutoFit/>
          </a:bodyPr>
          <a:lstStyle/>
          <a:p>
            <a:r>
              <a:rPr lang="cs-CZ" sz="2400" dirty="0"/>
              <a:t>Oxygen </a:t>
            </a:r>
            <a:r>
              <a:rPr lang="cs-CZ" sz="2400" dirty="0" err="1"/>
              <a:t>consumption</a:t>
            </a:r>
            <a:endParaRPr lang="en-US" sz="1400" dirty="0"/>
          </a:p>
        </p:txBody>
      </p:sp>
      <p:sp>
        <p:nvSpPr>
          <p:cNvPr id="8" name="Thought Bubble: Cloud 7">
            <a:extLst>
              <a:ext uri="{FF2B5EF4-FFF2-40B4-BE49-F238E27FC236}">
                <a16:creationId xmlns:a16="http://schemas.microsoft.com/office/drawing/2014/main" id="{61909C5A-8EDC-8923-1F6F-32CF64C81A67}"/>
              </a:ext>
            </a:extLst>
          </p:cNvPr>
          <p:cNvSpPr/>
          <p:nvPr/>
        </p:nvSpPr>
        <p:spPr>
          <a:xfrm>
            <a:off x="1981810" y="1702510"/>
            <a:ext cx="2805764" cy="1684421"/>
          </a:xfrm>
          <a:prstGeom prst="cloudCallout">
            <a:avLst>
              <a:gd name="adj1" fmla="val 72992"/>
              <a:gd name="adj2" fmla="val 8985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What does the delivery depend on?</a:t>
            </a:r>
          </a:p>
        </p:txBody>
      </p:sp>
      <p:sp>
        <p:nvSpPr>
          <p:cNvPr id="10" name="Rectangle 9">
            <a:extLst>
              <a:ext uri="{FF2B5EF4-FFF2-40B4-BE49-F238E27FC236}">
                <a16:creationId xmlns:a16="http://schemas.microsoft.com/office/drawing/2014/main" id="{79A3DF9B-C3AF-D194-BC03-864FA2AF2D4F}"/>
              </a:ext>
            </a:extLst>
          </p:cNvPr>
          <p:cNvSpPr/>
          <p:nvPr/>
        </p:nvSpPr>
        <p:spPr>
          <a:xfrm>
            <a:off x="-25400" y="3195587"/>
            <a:ext cx="574040" cy="644893"/>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321CA91-BCF7-7376-06FB-BF29E8469A81}"/>
              </a:ext>
            </a:extLst>
          </p:cNvPr>
          <p:cNvSpPr txBox="1"/>
          <p:nvPr/>
        </p:nvSpPr>
        <p:spPr>
          <a:xfrm>
            <a:off x="8429578" y="1573506"/>
            <a:ext cx="2120902" cy="584775"/>
          </a:xfrm>
          <a:prstGeom prst="rect">
            <a:avLst/>
          </a:prstGeom>
          <a:solidFill>
            <a:srgbClr val="FCE9BC"/>
          </a:solidFill>
        </p:spPr>
        <p:txBody>
          <a:bodyPr wrap="none" rtlCol="0">
            <a:spAutoFit/>
          </a:bodyPr>
          <a:lstStyle/>
          <a:p>
            <a:r>
              <a:rPr lang="cs-CZ" sz="3200" dirty="0" err="1"/>
              <a:t>Respiration</a:t>
            </a:r>
            <a:r>
              <a:rPr lang="cs-CZ" dirty="0"/>
              <a:t> </a:t>
            </a:r>
            <a:endParaRPr lang="en-US" dirty="0"/>
          </a:p>
        </p:txBody>
      </p:sp>
      <p:sp>
        <p:nvSpPr>
          <p:cNvPr id="3" name="TextBox 2">
            <a:extLst>
              <a:ext uri="{FF2B5EF4-FFF2-40B4-BE49-F238E27FC236}">
                <a16:creationId xmlns:a16="http://schemas.microsoft.com/office/drawing/2014/main" id="{2FAF0E0B-39AE-C7E9-ED00-4E0EBCD2761C}"/>
              </a:ext>
            </a:extLst>
          </p:cNvPr>
          <p:cNvSpPr txBox="1"/>
          <p:nvPr/>
        </p:nvSpPr>
        <p:spPr>
          <a:xfrm>
            <a:off x="8429578" y="2776250"/>
            <a:ext cx="2031133" cy="584775"/>
          </a:xfrm>
          <a:prstGeom prst="rect">
            <a:avLst/>
          </a:prstGeom>
          <a:solidFill>
            <a:srgbClr val="FCE9BC"/>
          </a:solidFill>
        </p:spPr>
        <p:txBody>
          <a:bodyPr wrap="none" rtlCol="0">
            <a:spAutoFit/>
          </a:bodyPr>
          <a:lstStyle/>
          <a:p>
            <a:r>
              <a:rPr lang="cs-CZ" sz="3200" dirty="0" err="1"/>
              <a:t>Circulation</a:t>
            </a:r>
            <a:r>
              <a:rPr lang="cs-CZ" dirty="0"/>
              <a:t> </a:t>
            </a:r>
            <a:endParaRPr lang="en-US" dirty="0"/>
          </a:p>
        </p:txBody>
      </p:sp>
      <p:sp>
        <p:nvSpPr>
          <p:cNvPr id="4" name="TextBox 3">
            <a:extLst>
              <a:ext uri="{FF2B5EF4-FFF2-40B4-BE49-F238E27FC236}">
                <a16:creationId xmlns:a16="http://schemas.microsoft.com/office/drawing/2014/main" id="{029CFF4B-4728-9F10-061C-6EC188E95DF2}"/>
              </a:ext>
            </a:extLst>
          </p:cNvPr>
          <p:cNvSpPr txBox="1"/>
          <p:nvPr/>
        </p:nvSpPr>
        <p:spPr>
          <a:xfrm>
            <a:off x="10233885" y="5084439"/>
            <a:ext cx="1717201" cy="400110"/>
          </a:xfrm>
          <a:prstGeom prst="rect">
            <a:avLst/>
          </a:prstGeom>
          <a:solidFill>
            <a:srgbClr val="FCE9BC"/>
          </a:solidFill>
        </p:spPr>
        <p:txBody>
          <a:bodyPr wrap="none" rtlCol="0">
            <a:spAutoFit/>
          </a:bodyPr>
          <a:lstStyle/>
          <a:p>
            <a:r>
              <a:rPr lang="cs-CZ" sz="2000" dirty="0" err="1"/>
              <a:t>Erythropoiesis</a:t>
            </a:r>
            <a:r>
              <a:rPr lang="cs-CZ" sz="1200" dirty="0"/>
              <a:t> </a:t>
            </a:r>
            <a:endParaRPr lang="en-US" sz="1200" dirty="0"/>
          </a:p>
        </p:txBody>
      </p:sp>
      <p:sp>
        <p:nvSpPr>
          <p:cNvPr id="11" name="TextBox 10">
            <a:extLst>
              <a:ext uri="{FF2B5EF4-FFF2-40B4-BE49-F238E27FC236}">
                <a16:creationId xmlns:a16="http://schemas.microsoft.com/office/drawing/2014/main" id="{81919F6F-DCF9-F91F-FCB3-35C19AE0D434}"/>
              </a:ext>
            </a:extLst>
          </p:cNvPr>
          <p:cNvSpPr txBox="1"/>
          <p:nvPr/>
        </p:nvSpPr>
        <p:spPr>
          <a:xfrm>
            <a:off x="8617001" y="6156553"/>
            <a:ext cx="1976160" cy="400110"/>
          </a:xfrm>
          <a:prstGeom prst="rect">
            <a:avLst/>
          </a:prstGeom>
          <a:solidFill>
            <a:srgbClr val="FCE9BC"/>
          </a:solidFill>
        </p:spPr>
        <p:txBody>
          <a:bodyPr wrap="square" rtlCol="0">
            <a:spAutoFit/>
          </a:bodyPr>
          <a:lstStyle/>
          <a:p>
            <a:r>
              <a:rPr lang="cs-CZ" sz="2000" dirty="0">
                <a:solidFill>
                  <a:srgbClr val="FF0000"/>
                </a:solidFill>
              </a:rPr>
              <a:t>Oxygen </a:t>
            </a:r>
            <a:r>
              <a:rPr lang="cs-CZ" sz="2000" dirty="0" err="1">
                <a:solidFill>
                  <a:srgbClr val="FF0000"/>
                </a:solidFill>
              </a:rPr>
              <a:t>delivery</a:t>
            </a:r>
            <a:endParaRPr lang="en-US" sz="1200" dirty="0">
              <a:solidFill>
                <a:srgbClr val="FF0000"/>
              </a:solidFill>
            </a:endParaRPr>
          </a:p>
        </p:txBody>
      </p:sp>
      <p:sp>
        <p:nvSpPr>
          <p:cNvPr id="12" name="TextBox 11">
            <a:extLst>
              <a:ext uri="{FF2B5EF4-FFF2-40B4-BE49-F238E27FC236}">
                <a16:creationId xmlns:a16="http://schemas.microsoft.com/office/drawing/2014/main" id="{5380B1B1-F269-C060-380D-05C6B0074336}"/>
              </a:ext>
            </a:extLst>
          </p:cNvPr>
          <p:cNvSpPr txBox="1"/>
          <p:nvPr/>
        </p:nvSpPr>
        <p:spPr>
          <a:xfrm>
            <a:off x="8992961" y="-52934"/>
            <a:ext cx="1714500" cy="400110"/>
          </a:xfrm>
          <a:prstGeom prst="rect">
            <a:avLst/>
          </a:prstGeom>
          <a:solidFill>
            <a:srgbClr val="FCE9BC"/>
          </a:solidFill>
        </p:spPr>
        <p:txBody>
          <a:bodyPr wrap="square" rtlCol="0">
            <a:spAutoFit/>
          </a:bodyPr>
          <a:lstStyle/>
          <a:p>
            <a:r>
              <a:rPr lang="cs-CZ" sz="2000" dirty="0">
                <a:solidFill>
                  <a:srgbClr val="FF0000"/>
                </a:solidFill>
              </a:rPr>
              <a:t>CO2 </a:t>
            </a:r>
            <a:r>
              <a:rPr lang="cs-CZ" sz="2000" dirty="0" err="1">
                <a:solidFill>
                  <a:srgbClr val="FF0000"/>
                </a:solidFill>
              </a:rPr>
              <a:t>removal</a:t>
            </a:r>
            <a:endParaRPr lang="en-US" sz="1200" dirty="0">
              <a:solidFill>
                <a:srgbClr val="FF0000"/>
              </a:solidFill>
            </a:endParaRPr>
          </a:p>
        </p:txBody>
      </p:sp>
      <p:sp>
        <p:nvSpPr>
          <p:cNvPr id="13" name="TextBox 12">
            <a:extLst>
              <a:ext uri="{FF2B5EF4-FFF2-40B4-BE49-F238E27FC236}">
                <a16:creationId xmlns:a16="http://schemas.microsoft.com/office/drawing/2014/main" id="{40692E62-A983-F1B9-77E2-0CCB1A848045}"/>
              </a:ext>
            </a:extLst>
          </p:cNvPr>
          <p:cNvSpPr txBox="1"/>
          <p:nvPr/>
        </p:nvSpPr>
        <p:spPr>
          <a:xfrm>
            <a:off x="3909884" y="5559316"/>
            <a:ext cx="1131562" cy="369332"/>
          </a:xfrm>
          <a:prstGeom prst="rect">
            <a:avLst/>
          </a:prstGeom>
          <a:solidFill>
            <a:srgbClr val="EDDCB7"/>
          </a:solidFill>
        </p:spPr>
        <p:txBody>
          <a:bodyPr wrap="square" rtlCol="0">
            <a:spAutoFit/>
          </a:bodyPr>
          <a:lstStyle/>
          <a:p>
            <a:pPr algn="ctr"/>
            <a:r>
              <a:rPr lang="cs-CZ" dirty="0" err="1">
                <a:solidFill>
                  <a:srgbClr val="FF0000"/>
                </a:solidFill>
              </a:rPr>
              <a:t>difusion</a:t>
            </a:r>
            <a:endParaRPr lang="en-US" dirty="0">
              <a:solidFill>
                <a:srgbClr val="FF0000"/>
              </a:solidFill>
            </a:endParaRPr>
          </a:p>
        </p:txBody>
      </p:sp>
      <p:sp>
        <p:nvSpPr>
          <p:cNvPr id="9" name="Thought Bubble: Cloud 8">
            <a:extLst>
              <a:ext uri="{FF2B5EF4-FFF2-40B4-BE49-F238E27FC236}">
                <a16:creationId xmlns:a16="http://schemas.microsoft.com/office/drawing/2014/main" id="{4EA13E01-E1BF-DD37-9F66-5DC622D7D6B8}"/>
              </a:ext>
            </a:extLst>
          </p:cNvPr>
          <p:cNvSpPr/>
          <p:nvPr/>
        </p:nvSpPr>
        <p:spPr>
          <a:xfrm>
            <a:off x="7459" y="5219347"/>
            <a:ext cx="4400959" cy="1527650"/>
          </a:xfrm>
          <a:prstGeom prst="cloudCallout">
            <a:avLst>
              <a:gd name="adj1" fmla="val 51121"/>
              <a:gd name="adj2" fmla="val 3472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What does consumption depend 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animBg="1"/>
      <p:bldP spid="3" grpId="0" animBg="1"/>
      <p:bldP spid="4" grpId="0" animBg="1"/>
      <p:bldP spid="11" grpId="0" animBg="1"/>
      <p:bldP spid="12"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DFE8E8"/>
        </a:solidFill>
        <a:effectLst/>
      </p:bgPr>
    </p:bg>
    <p:spTree>
      <p:nvGrpSpPr>
        <p:cNvPr id="1" name=""/>
        <p:cNvGrpSpPr/>
        <p:nvPr/>
      </p:nvGrpSpPr>
      <p:grpSpPr>
        <a:xfrm>
          <a:off x="0" y="0"/>
          <a:ext cx="0" cy="0"/>
          <a:chOff x="0" y="0"/>
          <a:chExt cx="0" cy="0"/>
        </a:xfrm>
      </p:grpSpPr>
      <p:pic>
        <p:nvPicPr>
          <p:cNvPr id="2" name="Obrázek 3">
            <a:extLst>
              <a:ext uri="{FF2B5EF4-FFF2-40B4-BE49-F238E27FC236}">
                <a16:creationId xmlns:a16="http://schemas.microsoft.com/office/drawing/2014/main" id="{DA85585B-66E3-6BF5-650C-5393ADBE60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3137" y="0"/>
            <a:ext cx="7705725" cy="675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EBEFF3"/>
        </a:solidFill>
        <a:effectLst/>
      </p:bgPr>
    </p:bg>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88736278-0823-444F-B019-8257148164FB}"/>
              </a:ext>
            </a:extLst>
          </p:cNvPr>
          <p:cNvSpPr txBox="1"/>
          <p:nvPr/>
        </p:nvSpPr>
        <p:spPr>
          <a:xfrm>
            <a:off x="3143251" y="188914"/>
            <a:ext cx="2842188" cy="584775"/>
          </a:xfrm>
          <a:prstGeom prst="rect">
            <a:avLst/>
          </a:prstGeom>
          <a:solidFill>
            <a:srgbClr val="FFC000"/>
          </a:solidFill>
        </p:spPr>
        <p:style>
          <a:lnRef idx="1">
            <a:schemeClr val="dk1"/>
          </a:lnRef>
          <a:fillRef idx="2">
            <a:schemeClr val="dk1"/>
          </a:fillRef>
          <a:effectRef idx="1">
            <a:schemeClr val="dk1"/>
          </a:effectRef>
          <a:fontRef idx="minor">
            <a:schemeClr val="dk1"/>
          </a:fontRef>
        </p:style>
        <p:txBody>
          <a:bodyPr wrap="none">
            <a:spAutoFit/>
          </a:bodyPr>
          <a:lstStyle/>
          <a:p>
            <a:pPr>
              <a:defRPr/>
            </a:pPr>
            <a:r>
              <a:rPr lang="cs-CZ" sz="3200" dirty="0"/>
              <a:t>Oxygen </a:t>
            </a:r>
            <a:r>
              <a:rPr lang="cs-CZ" sz="3200" dirty="0" err="1"/>
              <a:t>delivery</a:t>
            </a:r>
            <a:endParaRPr lang="cs-CZ" sz="3200" dirty="0"/>
          </a:p>
        </p:txBody>
      </p:sp>
      <p:sp>
        <p:nvSpPr>
          <p:cNvPr id="3" name="Vývojový diagram: paměť s přímým přístupem 2">
            <a:extLst>
              <a:ext uri="{FF2B5EF4-FFF2-40B4-BE49-F238E27FC236}">
                <a16:creationId xmlns:a16="http://schemas.microsoft.com/office/drawing/2014/main" id="{8E87A009-1F10-4DD9-B024-280ECCDF3A98}"/>
              </a:ext>
            </a:extLst>
          </p:cNvPr>
          <p:cNvSpPr/>
          <p:nvPr/>
        </p:nvSpPr>
        <p:spPr>
          <a:xfrm flipH="1">
            <a:off x="6456364" y="1989139"/>
            <a:ext cx="2663825" cy="719137"/>
          </a:xfrm>
          <a:prstGeom prst="flowChartMagneticDrum">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4" name="Šipka doleva 3">
            <a:extLst>
              <a:ext uri="{FF2B5EF4-FFF2-40B4-BE49-F238E27FC236}">
                <a16:creationId xmlns:a16="http://schemas.microsoft.com/office/drawing/2014/main" id="{EBA1C74E-2C60-4621-9725-219DA66830E2}"/>
              </a:ext>
            </a:extLst>
          </p:cNvPr>
          <p:cNvSpPr/>
          <p:nvPr/>
        </p:nvSpPr>
        <p:spPr>
          <a:xfrm>
            <a:off x="4367213" y="1916113"/>
            <a:ext cx="2881312" cy="792162"/>
          </a:xfrm>
          <a:prstGeom prst="leftArrow">
            <a:avLst/>
          </a:prstGeom>
          <a:solidFill>
            <a:srgbClr val="FFC64D"/>
          </a:solidFill>
        </p:spPr>
        <p:style>
          <a:lnRef idx="1">
            <a:schemeClr val="dk1"/>
          </a:lnRef>
          <a:fillRef idx="2">
            <a:schemeClr val="dk1"/>
          </a:fillRef>
          <a:effectRef idx="1">
            <a:schemeClr val="dk1"/>
          </a:effectRef>
          <a:fontRef idx="minor">
            <a:schemeClr val="dk1"/>
          </a:fontRef>
        </p:style>
        <p:txBody>
          <a:bodyPr anchor="ctr"/>
          <a:lstStyle/>
          <a:p>
            <a:pPr algn="ctr">
              <a:defRPr/>
            </a:pPr>
            <a:r>
              <a:rPr lang="cs-CZ" dirty="0"/>
              <a:t>C</a:t>
            </a:r>
            <a:r>
              <a:rPr lang="cs-CZ" baseline="-25000" dirty="0"/>
              <a:t>a</a:t>
            </a:r>
            <a:r>
              <a:rPr lang="cs-CZ" dirty="0"/>
              <a:t>O</a:t>
            </a:r>
            <a:r>
              <a:rPr lang="cs-CZ" baseline="-25000" dirty="0"/>
              <a:t>2</a:t>
            </a:r>
            <a:r>
              <a:rPr lang="cs-CZ" dirty="0"/>
              <a:t>*Q</a:t>
            </a:r>
          </a:p>
        </p:txBody>
      </p:sp>
      <p:sp>
        <p:nvSpPr>
          <p:cNvPr id="5" name="TextovéPole 4">
            <a:extLst>
              <a:ext uri="{FF2B5EF4-FFF2-40B4-BE49-F238E27FC236}">
                <a16:creationId xmlns:a16="http://schemas.microsoft.com/office/drawing/2014/main" id="{EBD34EB7-639F-4ECF-AD9F-3E4BF9460E94}"/>
              </a:ext>
            </a:extLst>
          </p:cNvPr>
          <p:cNvSpPr txBox="1"/>
          <p:nvPr/>
        </p:nvSpPr>
        <p:spPr>
          <a:xfrm>
            <a:off x="3216276" y="1052514"/>
            <a:ext cx="742319"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a:t>P</a:t>
            </a:r>
            <a:r>
              <a:rPr lang="cs-CZ" sz="2400" baseline="-25000" dirty="0"/>
              <a:t>a</a:t>
            </a:r>
            <a:r>
              <a:rPr lang="cs-CZ" sz="2400" dirty="0"/>
              <a:t>O</a:t>
            </a:r>
            <a:r>
              <a:rPr lang="cs-CZ" sz="2400" baseline="-25000" dirty="0"/>
              <a:t>2</a:t>
            </a:r>
          </a:p>
        </p:txBody>
      </p:sp>
      <p:sp>
        <p:nvSpPr>
          <p:cNvPr id="6" name="TextovéPole 5">
            <a:extLst>
              <a:ext uri="{FF2B5EF4-FFF2-40B4-BE49-F238E27FC236}">
                <a16:creationId xmlns:a16="http://schemas.microsoft.com/office/drawing/2014/main" id="{D659BA46-CD6E-45B5-B68E-9B3FF71D1A8A}"/>
              </a:ext>
            </a:extLst>
          </p:cNvPr>
          <p:cNvSpPr txBox="1"/>
          <p:nvPr/>
        </p:nvSpPr>
        <p:spPr>
          <a:xfrm>
            <a:off x="4511675" y="1412876"/>
            <a:ext cx="731290"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a:t>S</a:t>
            </a:r>
            <a:r>
              <a:rPr lang="cs-CZ" sz="2400" baseline="-25000" dirty="0"/>
              <a:t>a</a:t>
            </a:r>
            <a:r>
              <a:rPr lang="cs-CZ" sz="2400" dirty="0"/>
              <a:t>O</a:t>
            </a:r>
            <a:r>
              <a:rPr lang="cs-CZ" sz="2400" baseline="-25000" dirty="0"/>
              <a:t>2</a:t>
            </a:r>
          </a:p>
        </p:txBody>
      </p:sp>
      <p:sp>
        <p:nvSpPr>
          <p:cNvPr id="7" name="TextovéPole 6">
            <a:extLst>
              <a:ext uri="{FF2B5EF4-FFF2-40B4-BE49-F238E27FC236}">
                <a16:creationId xmlns:a16="http://schemas.microsoft.com/office/drawing/2014/main" id="{32265DEF-C326-488D-B184-3282053C8B72}"/>
              </a:ext>
            </a:extLst>
          </p:cNvPr>
          <p:cNvSpPr txBox="1"/>
          <p:nvPr/>
        </p:nvSpPr>
        <p:spPr>
          <a:xfrm>
            <a:off x="5735638" y="1052514"/>
            <a:ext cx="538930"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err="1"/>
              <a:t>Hb</a:t>
            </a:r>
            <a:endParaRPr lang="cs-CZ" sz="2400" dirty="0"/>
          </a:p>
        </p:txBody>
      </p:sp>
      <p:sp>
        <p:nvSpPr>
          <p:cNvPr id="8" name="TextovéPole 7">
            <a:extLst>
              <a:ext uri="{FF2B5EF4-FFF2-40B4-BE49-F238E27FC236}">
                <a16:creationId xmlns:a16="http://schemas.microsoft.com/office/drawing/2014/main" id="{57E5C6A4-38A9-40D7-9838-945B2D2F20D8}"/>
              </a:ext>
            </a:extLst>
          </p:cNvPr>
          <p:cNvSpPr txBox="1"/>
          <p:nvPr/>
        </p:nvSpPr>
        <p:spPr>
          <a:xfrm>
            <a:off x="6959601" y="692151"/>
            <a:ext cx="1525418"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err="1"/>
              <a:t>Circulation</a:t>
            </a:r>
            <a:endParaRPr lang="cs-CZ" sz="2400" dirty="0"/>
          </a:p>
        </p:txBody>
      </p:sp>
      <p:sp>
        <p:nvSpPr>
          <p:cNvPr id="9" name="TextovéPole 8">
            <a:extLst>
              <a:ext uri="{FF2B5EF4-FFF2-40B4-BE49-F238E27FC236}">
                <a16:creationId xmlns:a16="http://schemas.microsoft.com/office/drawing/2014/main" id="{BE273F62-2058-453C-BCB5-B90F05FC082A}"/>
              </a:ext>
            </a:extLst>
          </p:cNvPr>
          <p:cNvSpPr txBox="1"/>
          <p:nvPr/>
        </p:nvSpPr>
        <p:spPr>
          <a:xfrm>
            <a:off x="1781176" y="1530351"/>
            <a:ext cx="1542153"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err="1"/>
              <a:t>Ventilation</a:t>
            </a:r>
            <a:endParaRPr lang="cs-CZ" sz="2400" dirty="0"/>
          </a:p>
        </p:txBody>
      </p:sp>
      <p:sp>
        <p:nvSpPr>
          <p:cNvPr id="10" name="TextovéPole 9">
            <a:extLst>
              <a:ext uri="{FF2B5EF4-FFF2-40B4-BE49-F238E27FC236}">
                <a16:creationId xmlns:a16="http://schemas.microsoft.com/office/drawing/2014/main" id="{1E326C73-6FBA-475B-9957-34D312C8ED87}"/>
              </a:ext>
            </a:extLst>
          </p:cNvPr>
          <p:cNvSpPr txBox="1"/>
          <p:nvPr/>
        </p:nvSpPr>
        <p:spPr>
          <a:xfrm>
            <a:off x="1524001" y="908051"/>
            <a:ext cx="697627"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a:t>P</a:t>
            </a:r>
            <a:r>
              <a:rPr lang="cs-CZ" sz="2400" baseline="-25000" dirty="0"/>
              <a:t>i</a:t>
            </a:r>
            <a:r>
              <a:rPr lang="cs-CZ" sz="2400" dirty="0"/>
              <a:t>O</a:t>
            </a:r>
            <a:r>
              <a:rPr lang="cs-CZ" sz="2400" baseline="-25000" dirty="0"/>
              <a:t>2</a:t>
            </a:r>
          </a:p>
        </p:txBody>
      </p:sp>
      <p:cxnSp>
        <p:nvCxnSpPr>
          <p:cNvPr id="12" name="Přímá spojovací šipka 11">
            <a:extLst>
              <a:ext uri="{FF2B5EF4-FFF2-40B4-BE49-F238E27FC236}">
                <a16:creationId xmlns:a16="http://schemas.microsoft.com/office/drawing/2014/main" id="{4E5237E6-3E8C-4079-A4FC-3D4F1B87DDBF}"/>
              </a:ext>
            </a:extLst>
          </p:cNvPr>
          <p:cNvCxnSpPr>
            <a:stCxn id="10" idx="2"/>
            <a:endCxn id="9" idx="0"/>
          </p:cNvCxnSpPr>
          <p:nvPr/>
        </p:nvCxnSpPr>
        <p:spPr>
          <a:xfrm>
            <a:off x="1872815" y="1369716"/>
            <a:ext cx="679438" cy="16063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Přímá spojovací šipka 12">
            <a:extLst>
              <a:ext uri="{FF2B5EF4-FFF2-40B4-BE49-F238E27FC236}">
                <a16:creationId xmlns:a16="http://schemas.microsoft.com/office/drawing/2014/main" id="{32D7E3AD-5898-4A56-854D-ECC0F624BF87}"/>
              </a:ext>
            </a:extLst>
          </p:cNvPr>
          <p:cNvCxnSpPr>
            <a:stCxn id="9" idx="0"/>
            <a:endCxn id="5" idx="1"/>
          </p:cNvCxnSpPr>
          <p:nvPr/>
        </p:nvCxnSpPr>
        <p:spPr>
          <a:xfrm flipV="1">
            <a:off x="2552253" y="1283347"/>
            <a:ext cx="664023" cy="24700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Přímá spojovací šipka 15">
            <a:extLst>
              <a:ext uri="{FF2B5EF4-FFF2-40B4-BE49-F238E27FC236}">
                <a16:creationId xmlns:a16="http://schemas.microsoft.com/office/drawing/2014/main" id="{B139B45E-FAC4-4C7B-BB67-36FEF2BB6D8A}"/>
              </a:ext>
            </a:extLst>
          </p:cNvPr>
          <p:cNvCxnSpPr>
            <a:stCxn id="5" idx="3"/>
            <a:endCxn id="6" idx="1"/>
          </p:cNvCxnSpPr>
          <p:nvPr/>
        </p:nvCxnSpPr>
        <p:spPr>
          <a:xfrm>
            <a:off x="3958595" y="1283346"/>
            <a:ext cx="553081" cy="36036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Přímá spojovací šipka 18">
            <a:extLst>
              <a:ext uri="{FF2B5EF4-FFF2-40B4-BE49-F238E27FC236}">
                <a16:creationId xmlns:a16="http://schemas.microsoft.com/office/drawing/2014/main" id="{3515FD3D-2625-4447-AE5C-B13E7B2E77A0}"/>
              </a:ext>
            </a:extLst>
          </p:cNvPr>
          <p:cNvCxnSpPr>
            <a:stCxn id="7" idx="2"/>
          </p:cNvCxnSpPr>
          <p:nvPr/>
        </p:nvCxnSpPr>
        <p:spPr>
          <a:xfrm flipH="1">
            <a:off x="5735639" y="1514178"/>
            <a:ext cx="269465" cy="69086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Přímá spojovací šipka 21">
            <a:extLst>
              <a:ext uri="{FF2B5EF4-FFF2-40B4-BE49-F238E27FC236}">
                <a16:creationId xmlns:a16="http://schemas.microsoft.com/office/drawing/2014/main" id="{892111D7-87DD-46B0-A610-A376EF68DE4F}"/>
              </a:ext>
            </a:extLst>
          </p:cNvPr>
          <p:cNvCxnSpPr/>
          <p:nvPr/>
        </p:nvCxnSpPr>
        <p:spPr>
          <a:xfrm>
            <a:off x="5016501" y="1844676"/>
            <a:ext cx="646113" cy="36036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Přímá spojovací šipka 23">
            <a:extLst>
              <a:ext uri="{FF2B5EF4-FFF2-40B4-BE49-F238E27FC236}">
                <a16:creationId xmlns:a16="http://schemas.microsoft.com/office/drawing/2014/main" id="{3FE9C70C-DFE7-44B0-BCA0-833D2111A321}"/>
              </a:ext>
            </a:extLst>
          </p:cNvPr>
          <p:cNvCxnSpPr/>
          <p:nvPr/>
        </p:nvCxnSpPr>
        <p:spPr>
          <a:xfrm rot="5400000">
            <a:off x="6276975" y="1160463"/>
            <a:ext cx="1079500" cy="100965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checkerboard(across)">
                                      <p:cBhvr>
                                        <p:cTn id="7" dur="500"/>
                                        <p:tgtEl>
                                          <p:spTgt spid="24"/>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checkerboard(across)">
                                      <p:cBhvr>
                                        <p:cTn id="15" dur="500"/>
                                        <p:tgtEl>
                                          <p:spTgt spid="19"/>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checkerboard(across)">
                                      <p:cBhvr>
                                        <p:cTn id="18" dur="500"/>
                                        <p:tgtEl>
                                          <p:spTgt spid="7"/>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5" presetClass="entr" presetSubtype="1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checkerboard(across)">
                                      <p:cBhvr>
                                        <p:cTn id="23" dur="500"/>
                                        <p:tgtEl>
                                          <p:spTgt spid="22"/>
                                        </p:tgtEl>
                                      </p:cBhvr>
                                    </p:animEffect>
                                  </p:childTnLst>
                                </p:cTn>
                              </p:par>
                              <p:par>
                                <p:cTn id="24" presetID="5" presetClass="entr" presetSubtype="1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checkerboard(across)">
                                      <p:cBhvr>
                                        <p:cTn id="26" dur="500"/>
                                        <p:tgtEl>
                                          <p:spTgt spid="6"/>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5" presetClass="entr" presetSubtype="1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checkerboard(across)">
                                      <p:cBhvr>
                                        <p:cTn id="31" dur="500"/>
                                        <p:tgtEl>
                                          <p:spTgt spid="5"/>
                                        </p:tgtEl>
                                      </p:cBhvr>
                                    </p:animEffect>
                                  </p:childTnLst>
                                </p:cTn>
                              </p:par>
                              <p:par>
                                <p:cTn id="32" presetID="5" presetClass="entr" presetSubtype="10" fill="hold"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checkerboard(across)">
                                      <p:cBhvr>
                                        <p:cTn id="34" dur="500"/>
                                        <p:tgtEl>
                                          <p:spTgt spid="16"/>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5" presetClass="entr" presetSubtype="10"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checkerboard(across)">
                                      <p:cBhvr>
                                        <p:cTn id="39" dur="500"/>
                                        <p:tgtEl>
                                          <p:spTgt spid="13"/>
                                        </p:tgtEl>
                                      </p:cBhvr>
                                    </p:animEffect>
                                  </p:childTnLst>
                                </p:cTn>
                              </p:par>
                              <p:par>
                                <p:cTn id="40" presetID="5" presetClass="entr" presetSubtype="10" fill="hold" grpId="0" nodeType="with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checkerboard(across)">
                                      <p:cBhvr>
                                        <p:cTn id="42" dur="500"/>
                                        <p:tgtEl>
                                          <p:spTgt spid="9"/>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checkerboard(across)">
                                      <p:cBhvr>
                                        <p:cTn id="47" dur="500"/>
                                        <p:tgtEl>
                                          <p:spTgt spid="10"/>
                                        </p:tgtEl>
                                      </p:cBhvr>
                                    </p:animEffect>
                                  </p:childTnLst>
                                </p:cTn>
                              </p:par>
                              <p:par>
                                <p:cTn id="48" presetID="5" presetClass="entr" presetSubtype="10" fill="hold" nodeType="with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checkerboard(across)">
                                      <p:cBhvr>
                                        <p:cTn id="5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EBEFF3"/>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16718D-5F48-4281-832E-80EB31DE5071}"/>
              </a:ext>
            </a:extLst>
          </p:cNvPr>
          <p:cNvSpPr>
            <a:spLocks noGrp="1"/>
          </p:cNvSpPr>
          <p:nvPr>
            <p:ph type="title"/>
          </p:nvPr>
        </p:nvSpPr>
        <p:spPr/>
        <p:txBody>
          <a:bodyPr/>
          <a:lstStyle/>
          <a:p>
            <a:endParaRPr lang="en-US"/>
          </a:p>
        </p:txBody>
      </p:sp>
      <p:sp>
        <p:nvSpPr>
          <p:cNvPr id="3" name="Zástupný obsah 2">
            <a:extLst>
              <a:ext uri="{FF2B5EF4-FFF2-40B4-BE49-F238E27FC236}">
                <a16:creationId xmlns:a16="http://schemas.microsoft.com/office/drawing/2014/main" id="{D852F03D-0A33-4B05-9378-975F27F449C6}"/>
              </a:ext>
            </a:extLst>
          </p:cNvPr>
          <p:cNvSpPr>
            <a:spLocks noGrp="1"/>
          </p:cNvSpPr>
          <p:nvPr>
            <p:ph idx="1"/>
          </p:nvPr>
        </p:nvSpPr>
        <p:spPr/>
        <p:txBody>
          <a:bodyPr/>
          <a:lstStyle/>
          <a:p>
            <a:endParaRPr lang="en-US"/>
          </a:p>
        </p:txBody>
      </p:sp>
      <p:pic>
        <p:nvPicPr>
          <p:cNvPr id="2050" name="Picture 2">
            <a:extLst>
              <a:ext uri="{FF2B5EF4-FFF2-40B4-BE49-F238E27FC236}">
                <a16:creationId xmlns:a16="http://schemas.microsoft.com/office/drawing/2014/main" id="{7F3A802D-0819-4518-BDD4-14C13F597654}"/>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52525" y="0"/>
            <a:ext cx="8088086" cy="66763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90653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EBEFF3"/>
        </a:solidFill>
        <a:effectLst/>
      </p:bgPr>
    </p:bg>
    <p:spTree>
      <p:nvGrpSpPr>
        <p:cNvPr id="1" name=""/>
        <p:cNvGrpSpPr/>
        <p:nvPr/>
      </p:nvGrpSpPr>
      <p:grpSpPr>
        <a:xfrm>
          <a:off x="0" y="0"/>
          <a:ext cx="0" cy="0"/>
          <a:chOff x="0" y="0"/>
          <a:chExt cx="0" cy="0"/>
        </a:xfrm>
      </p:grpSpPr>
      <p:sp>
        <p:nvSpPr>
          <p:cNvPr id="33" name="Zaoblený obdélník 32">
            <a:extLst>
              <a:ext uri="{FF2B5EF4-FFF2-40B4-BE49-F238E27FC236}">
                <a16:creationId xmlns:a16="http://schemas.microsoft.com/office/drawing/2014/main" id="{CA5BEEF1-6477-40F9-8A75-6985D87935E3}"/>
              </a:ext>
            </a:extLst>
          </p:cNvPr>
          <p:cNvSpPr/>
          <p:nvPr/>
        </p:nvSpPr>
        <p:spPr>
          <a:xfrm>
            <a:off x="2782889" y="5400676"/>
            <a:ext cx="2376487" cy="1412875"/>
          </a:xfrm>
          <a:prstGeom prst="roundRect">
            <a:avLst/>
          </a:prstGeom>
          <a:ln w="28575"/>
        </p:spPr>
        <p:style>
          <a:lnRef idx="1">
            <a:schemeClr val="accent2"/>
          </a:lnRef>
          <a:fillRef idx="2">
            <a:schemeClr val="accent2"/>
          </a:fillRef>
          <a:effectRef idx="1">
            <a:schemeClr val="accent2"/>
          </a:effectRef>
          <a:fontRef idx="minor">
            <a:schemeClr val="dk1"/>
          </a:fontRef>
        </p:style>
        <p:txBody>
          <a:bodyPr anchor="ctr"/>
          <a:lstStyle/>
          <a:p>
            <a:pPr algn="ctr">
              <a:defRPr/>
            </a:pPr>
            <a:r>
              <a:rPr lang="cs-CZ" dirty="0" err="1"/>
              <a:t>Cells</a:t>
            </a:r>
            <a:endParaRPr lang="cs-CZ" dirty="0"/>
          </a:p>
        </p:txBody>
      </p:sp>
      <p:sp>
        <p:nvSpPr>
          <p:cNvPr id="2" name="TextovéPole 1">
            <a:extLst>
              <a:ext uri="{FF2B5EF4-FFF2-40B4-BE49-F238E27FC236}">
                <a16:creationId xmlns:a16="http://schemas.microsoft.com/office/drawing/2014/main" id="{5A2F5595-F7DC-4A88-BD80-6FC9A68CAA9E}"/>
              </a:ext>
            </a:extLst>
          </p:cNvPr>
          <p:cNvSpPr txBox="1"/>
          <p:nvPr/>
        </p:nvSpPr>
        <p:spPr>
          <a:xfrm>
            <a:off x="3143251" y="188914"/>
            <a:ext cx="2830903" cy="584775"/>
          </a:xfrm>
          <a:prstGeom prst="rect">
            <a:avLst/>
          </a:prstGeom>
          <a:solidFill>
            <a:srgbClr val="FFC64D"/>
          </a:solidFill>
        </p:spPr>
        <p:style>
          <a:lnRef idx="1">
            <a:schemeClr val="dk1"/>
          </a:lnRef>
          <a:fillRef idx="2">
            <a:schemeClr val="dk1"/>
          </a:fillRef>
          <a:effectRef idx="1">
            <a:schemeClr val="dk1"/>
          </a:effectRef>
          <a:fontRef idx="minor">
            <a:schemeClr val="dk1"/>
          </a:fontRef>
        </p:style>
        <p:txBody>
          <a:bodyPr wrap="none">
            <a:spAutoFit/>
          </a:bodyPr>
          <a:lstStyle/>
          <a:p>
            <a:pPr>
              <a:defRPr/>
            </a:pPr>
            <a:r>
              <a:rPr lang="cs-CZ" sz="3200" dirty="0"/>
              <a:t>Oxygen </a:t>
            </a:r>
            <a:r>
              <a:rPr lang="cs-CZ" sz="3200" dirty="0" err="1"/>
              <a:t>delivery</a:t>
            </a:r>
            <a:endParaRPr lang="cs-CZ" sz="3200" dirty="0"/>
          </a:p>
        </p:txBody>
      </p:sp>
      <p:sp>
        <p:nvSpPr>
          <p:cNvPr id="3" name="Vývojový diagram: paměť s přímým přístupem 2">
            <a:extLst>
              <a:ext uri="{FF2B5EF4-FFF2-40B4-BE49-F238E27FC236}">
                <a16:creationId xmlns:a16="http://schemas.microsoft.com/office/drawing/2014/main" id="{C5EC9155-06B2-41E4-8B85-B08CB6553A6A}"/>
              </a:ext>
            </a:extLst>
          </p:cNvPr>
          <p:cNvSpPr/>
          <p:nvPr/>
        </p:nvSpPr>
        <p:spPr>
          <a:xfrm flipH="1">
            <a:off x="6456364" y="1989139"/>
            <a:ext cx="2663825" cy="719137"/>
          </a:xfrm>
          <a:prstGeom prst="flowChartMagneticDrum">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4" name="Šipka doleva 3">
            <a:extLst>
              <a:ext uri="{FF2B5EF4-FFF2-40B4-BE49-F238E27FC236}">
                <a16:creationId xmlns:a16="http://schemas.microsoft.com/office/drawing/2014/main" id="{29AC091A-1F2E-4C63-B869-DEC1AA526718}"/>
              </a:ext>
            </a:extLst>
          </p:cNvPr>
          <p:cNvSpPr/>
          <p:nvPr/>
        </p:nvSpPr>
        <p:spPr>
          <a:xfrm>
            <a:off x="4583114" y="1700214"/>
            <a:ext cx="2376487" cy="1296987"/>
          </a:xfrm>
          <a:prstGeom prst="leftArrow">
            <a:avLst/>
          </a:prstGeom>
          <a:solidFill>
            <a:srgbClr val="FFC64D"/>
          </a:solidFill>
        </p:spPr>
        <p:style>
          <a:lnRef idx="1">
            <a:schemeClr val="dk1"/>
          </a:lnRef>
          <a:fillRef idx="2">
            <a:schemeClr val="dk1"/>
          </a:fillRef>
          <a:effectRef idx="1">
            <a:schemeClr val="dk1"/>
          </a:effectRef>
          <a:fontRef idx="minor">
            <a:schemeClr val="dk1"/>
          </a:fontRef>
        </p:style>
        <p:txBody>
          <a:bodyPr anchor="ctr"/>
          <a:lstStyle/>
          <a:p>
            <a:pPr algn="ctr">
              <a:defRPr/>
            </a:pPr>
            <a:r>
              <a:rPr lang="cs-CZ" dirty="0"/>
              <a:t>C</a:t>
            </a:r>
            <a:r>
              <a:rPr lang="cs-CZ" baseline="-25000" dirty="0"/>
              <a:t>a</a:t>
            </a:r>
            <a:r>
              <a:rPr lang="cs-CZ" dirty="0"/>
              <a:t>O</a:t>
            </a:r>
            <a:r>
              <a:rPr lang="cs-CZ" baseline="-25000" dirty="0"/>
              <a:t>2</a:t>
            </a:r>
            <a:r>
              <a:rPr lang="cs-CZ" dirty="0"/>
              <a:t>*Q</a:t>
            </a:r>
          </a:p>
        </p:txBody>
      </p:sp>
      <p:sp>
        <p:nvSpPr>
          <p:cNvPr id="5" name="TextovéPole 4">
            <a:extLst>
              <a:ext uri="{FF2B5EF4-FFF2-40B4-BE49-F238E27FC236}">
                <a16:creationId xmlns:a16="http://schemas.microsoft.com/office/drawing/2014/main" id="{E779FE62-23F2-45EA-B14F-3D2AD0F45A3E}"/>
              </a:ext>
            </a:extLst>
          </p:cNvPr>
          <p:cNvSpPr txBox="1"/>
          <p:nvPr/>
        </p:nvSpPr>
        <p:spPr>
          <a:xfrm>
            <a:off x="3216276" y="1052514"/>
            <a:ext cx="742319"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a:t>P</a:t>
            </a:r>
            <a:r>
              <a:rPr lang="cs-CZ" sz="2400" baseline="-25000" dirty="0"/>
              <a:t>a</a:t>
            </a:r>
            <a:r>
              <a:rPr lang="cs-CZ" sz="2400" dirty="0"/>
              <a:t>O</a:t>
            </a:r>
            <a:r>
              <a:rPr lang="cs-CZ" sz="2400" baseline="-25000" dirty="0"/>
              <a:t>2</a:t>
            </a:r>
          </a:p>
        </p:txBody>
      </p:sp>
      <p:sp>
        <p:nvSpPr>
          <p:cNvPr id="6" name="TextovéPole 5">
            <a:extLst>
              <a:ext uri="{FF2B5EF4-FFF2-40B4-BE49-F238E27FC236}">
                <a16:creationId xmlns:a16="http://schemas.microsoft.com/office/drawing/2014/main" id="{1E68BF31-AF34-493E-9369-1D6393A71BE8}"/>
              </a:ext>
            </a:extLst>
          </p:cNvPr>
          <p:cNvSpPr txBox="1"/>
          <p:nvPr/>
        </p:nvSpPr>
        <p:spPr>
          <a:xfrm>
            <a:off x="4511675" y="1412876"/>
            <a:ext cx="731290"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a:t>S</a:t>
            </a:r>
            <a:r>
              <a:rPr lang="cs-CZ" sz="2400" baseline="-25000" dirty="0"/>
              <a:t>a</a:t>
            </a:r>
            <a:r>
              <a:rPr lang="cs-CZ" sz="2400" dirty="0"/>
              <a:t>O</a:t>
            </a:r>
            <a:r>
              <a:rPr lang="cs-CZ" sz="2400" baseline="-25000" dirty="0"/>
              <a:t>2</a:t>
            </a:r>
          </a:p>
        </p:txBody>
      </p:sp>
      <p:sp>
        <p:nvSpPr>
          <p:cNvPr id="7" name="TextovéPole 6">
            <a:extLst>
              <a:ext uri="{FF2B5EF4-FFF2-40B4-BE49-F238E27FC236}">
                <a16:creationId xmlns:a16="http://schemas.microsoft.com/office/drawing/2014/main" id="{CD6C6BCB-E557-45C1-8B66-1F4CC9E70413}"/>
              </a:ext>
            </a:extLst>
          </p:cNvPr>
          <p:cNvSpPr txBox="1"/>
          <p:nvPr/>
        </p:nvSpPr>
        <p:spPr>
          <a:xfrm>
            <a:off x="5735638" y="1052514"/>
            <a:ext cx="538930"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err="1"/>
              <a:t>Hb</a:t>
            </a:r>
            <a:endParaRPr lang="cs-CZ" sz="2400" dirty="0"/>
          </a:p>
        </p:txBody>
      </p:sp>
      <p:sp>
        <p:nvSpPr>
          <p:cNvPr id="8" name="TextovéPole 7">
            <a:extLst>
              <a:ext uri="{FF2B5EF4-FFF2-40B4-BE49-F238E27FC236}">
                <a16:creationId xmlns:a16="http://schemas.microsoft.com/office/drawing/2014/main" id="{80836280-B251-47CA-8881-EC6BC31ED926}"/>
              </a:ext>
            </a:extLst>
          </p:cNvPr>
          <p:cNvSpPr txBox="1"/>
          <p:nvPr/>
        </p:nvSpPr>
        <p:spPr>
          <a:xfrm>
            <a:off x="6959601" y="692151"/>
            <a:ext cx="1525418"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err="1"/>
              <a:t>Circulation</a:t>
            </a:r>
            <a:endParaRPr lang="cs-CZ" sz="2400" dirty="0"/>
          </a:p>
        </p:txBody>
      </p:sp>
      <p:sp>
        <p:nvSpPr>
          <p:cNvPr id="9" name="TextovéPole 8">
            <a:extLst>
              <a:ext uri="{FF2B5EF4-FFF2-40B4-BE49-F238E27FC236}">
                <a16:creationId xmlns:a16="http://schemas.microsoft.com/office/drawing/2014/main" id="{DC4BAAB7-BC0D-41D6-87DF-4F3243A3D01B}"/>
              </a:ext>
            </a:extLst>
          </p:cNvPr>
          <p:cNvSpPr txBox="1"/>
          <p:nvPr/>
        </p:nvSpPr>
        <p:spPr>
          <a:xfrm>
            <a:off x="1774826" y="1535114"/>
            <a:ext cx="1542153"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err="1"/>
              <a:t>Ventilation</a:t>
            </a:r>
            <a:endParaRPr lang="cs-CZ" sz="2400" dirty="0"/>
          </a:p>
        </p:txBody>
      </p:sp>
      <p:sp>
        <p:nvSpPr>
          <p:cNvPr id="10" name="TextovéPole 9">
            <a:extLst>
              <a:ext uri="{FF2B5EF4-FFF2-40B4-BE49-F238E27FC236}">
                <a16:creationId xmlns:a16="http://schemas.microsoft.com/office/drawing/2014/main" id="{31863C9F-A1A1-4955-99ED-CE9B7C34086A}"/>
              </a:ext>
            </a:extLst>
          </p:cNvPr>
          <p:cNvSpPr txBox="1"/>
          <p:nvPr/>
        </p:nvSpPr>
        <p:spPr>
          <a:xfrm>
            <a:off x="1524001" y="908051"/>
            <a:ext cx="697627"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a:t>P</a:t>
            </a:r>
            <a:r>
              <a:rPr lang="cs-CZ" sz="2400" baseline="-25000" dirty="0"/>
              <a:t>i</a:t>
            </a:r>
            <a:r>
              <a:rPr lang="cs-CZ" sz="2400" dirty="0"/>
              <a:t>O</a:t>
            </a:r>
            <a:r>
              <a:rPr lang="cs-CZ" sz="2400" baseline="-25000" dirty="0"/>
              <a:t>2</a:t>
            </a:r>
          </a:p>
        </p:txBody>
      </p:sp>
      <p:cxnSp>
        <p:nvCxnSpPr>
          <p:cNvPr id="12" name="Přímá spojovací šipka 11">
            <a:extLst>
              <a:ext uri="{FF2B5EF4-FFF2-40B4-BE49-F238E27FC236}">
                <a16:creationId xmlns:a16="http://schemas.microsoft.com/office/drawing/2014/main" id="{3D7C5235-0EFB-4D72-96F0-56CC35729B44}"/>
              </a:ext>
            </a:extLst>
          </p:cNvPr>
          <p:cNvCxnSpPr>
            <a:stCxn id="10" idx="2"/>
            <a:endCxn id="9" idx="0"/>
          </p:cNvCxnSpPr>
          <p:nvPr/>
        </p:nvCxnSpPr>
        <p:spPr>
          <a:xfrm>
            <a:off x="1872815" y="1369716"/>
            <a:ext cx="673088" cy="16539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Přímá spojovací šipka 12">
            <a:extLst>
              <a:ext uri="{FF2B5EF4-FFF2-40B4-BE49-F238E27FC236}">
                <a16:creationId xmlns:a16="http://schemas.microsoft.com/office/drawing/2014/main" id="{E97A9391-88AF-4133-B1A7-0F3B4AC4671D}"/>
              </a:ext>
            </a:extLst>
          </p:cNvPr>
          <p:cNvCxnSpPr>
            <a:stCxn id="9" idx="0"/>
            <a:endCxn id="5" idx="1"/>
          </p:cNvCxnSpPr>
          <p:nvPr/>
        </p:nvCxnSpPr>
        <p:spPr>
          <a:xfrm flipV="1">
            <a:off x="2545903" y="1283347"/>
            <a:ext cx="670373" cy="25176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Přímá spojovací šipka 15">
            <a:extLst>
              <a:ext uri="{FF2B5EF4-FFF2-40B4-BE49-F238E27FC236}">
                <a16:creationId xmlns:a16="http://schemas.microsoft.com/office/drawing/2014/main" id="{84038F95-4BEA-40A1-8460-10637614B470}"/>
              </a:ext>
            </a:extLst>
          </p:cNvPr>
          <p:cNvCxnSpPr>
            <a:stCxn id="5" idx="3"/>
            <a:endCxn id="6" idx="1"/>
          </p:cNvCxnSpPr>
          <p:nvPr/>
        </p:nvCxnSpPr>
        <p:spPr>
          <a:xfrm>
            <a:off x="3958595" y="1283346"/>
            <a:ext cx="553081" cy="36036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Přímá spojovací šipka 18">
            <a:extLst>
              <a:ext uri="{FF2B5EF4-FFF2-40B4-BE49-F238E27FC236}">
                <a16:creationId xmlns:a16="http://schemas.microsoft.com/office/drawing/2014/main" id="{E4846B63-F282-4122-BF41-6BDEF8CC9BBD}"/>
              </a:ext>
            </a:extLst>
          </p:cNvPr>
          <p:cNvCxnSpPr>
            <a:stCxn id="7" idx="2"/>
          </p:cNvCxnSpPr>
          <p:nvPr/>
        </p:nvCxnSpPr>
        <p:spPr>
          <a:xfrm flipH="1">
            <a:off x="5735639" y="1514178"/>
            <a:ext cx="269465" cy="69086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Přímá spojovací šipka 21">
            <a:extLst>
              <a:ext uri="{FF2B5EF4-FFF2-40B4-BE49-F238E27FC236}">
                <a16:creationId xmlns:a16="http://schemas.microsoft.com/office/drawing/2014/main" id="{40996951-8333-44A8-8CCB-447B27089A21}"/>
              </a:ext>
            </a:extLst>
          </p:cNvPr>
          <p:cNvCxnSpPr/>
          <p:nvPr/>
        </p:nvCxnSpPr>
        <p:spPr>
          <a:xfrm>
            <a:off x="5016501" y="1844676"/>
            <a:ext cx="646113" cy="36036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Přímá spojovací šipka 23">
            <a:extLst>
              <a:ext uri="{FF2B5EF4-FFF2-40B4-BE49-F238E27FC236}">
                <a16:creationId xmlns:a16="http://schemas.microsoft.com/office/drawing/2014/main" id="{EA67DA98-D26B-40FE-833F-8FD906E27BAB}"/>
              </a:ext>
            </a:extLst>
          </p:cNvPr>
          <p:cNvCxnSpPr/>
          <p:nvPr/>
        </p:nvCxnSpPr>
        <p:spPr>
          <a:xfrm rot="5400000">
            <a:off x="6276975" y="1160463"/>
            <a:ext cx="1079500" cy="100965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51218" name="Skupina 20">
            <a:extLst>
              <a:ext uri="{FF2B5EF4-FFF2-40B4-BE49-F238E27FC236}">
                <a16:creationId xmlns:a16="http://schemas.microsoft.com/office/drawing/2014/main" id="{25F3686F-FA65-4C91-A3CB-93CA949DDF5B}"/>
              </a:ext>
            </a:extLst>
          </p:cNvPr>
          <p:cNvGrpSpPr>
            <a:grpSpLocks/>
          </p:cNvGrpSpPr>
          <p:nvPr/>
        </p:nvGrpSpPr>
        <p:grpSpPr bwMode="auto">
          <a:xfrm>
            <a:off x="3494314" y="4233411"/>
            <a:ext cx="1088801" cy="1728787"/>
            <a:chOff x="2483768" y="3861048"/>
            <a:chExt cx="1008112" cy="1728192"/>
          </a:xfrm>
          <a:solidFill>
            <a:srgbClr val="FFC64D"/>
          </a:solidFill>
        </p:grpSpPr>
        <p:sp>
          <p:nvSpPr>
            <p:cNvPr id="18" name="Šipka dolů 17">
              <a:extLst>
                <a:ext uri="{FF2B5EF4-FFF2-40B4-BE49-F238E27FC236}">
                  <a16:creationId xmlns:a16="http://schemas.microsoft.com/office/drawing/2014/main" id="{340877D7-C1B2-48C6-8D43-97A3480D0A7A}"/>
                </a:ext>
              </a:extLst>
            </p:cNvPr>
            <p:cNvSpPr/>
            <p:nvPr/>
          </p:nvSpPr>
          <p:spPr>
            <a:xfrm>
              <a:off x="2483768" y="3861048"/>
              <a:ext cx="1008112" cy="1728192"/>
            </a:xfrm>
            <a:prstGeom prst="downArrow">
              <a:avLst/>
            </a:prstGeom>
            <a:grpFill/>
          </p:spPr>
          <p:style>
            <a:lnRef idx="1">
              <a:schemeClr val="dk1"/>
            </a:lnRef>
            <a:fillRef idx="2">
              <a:schemeClr val="dk1"/>
            </a:fillRef>
            <a:effectRef idx="1">
              <a:schemeClr val="dk1"/>
            </a:effectRef>
            <a:fontRef idx="minor">
              <a:schemeClr val="dk1"/>
            </a:fontRef>
          </p:style>
          <p:txBody>
            <a:bodyPr anchor="ctr"/>
            <a:lstStyle/>
            <a:p>
              <a:pPr algn="ctr">
                <a:defRPr/>
              </a:pPr>
              <a:endParaRPr lang="cs-CZ" dirty="0"/>
            </a:p>
            <a:p>
              <a:pPr algn="ctr">
                <a:defRPr/>
              </a:pPr>
              <a:endParaRPr lang="cs-CZ" dirty="0"/>
            </a:p>
            <a:p>
              <a:pPr algn="ctr">
                <a:defRPr/>
              </a:pPr>
              <a:endParaRPr lang="cs-CZ" dirty="0"/>
            </a:p>
            <a:p>
              <a:pPr algn="ctr">
                <a:defRPr/>
              </a:pPr>
              <a:endParaRPr lang="cs-CZ" dirty="0"/>
            </a:p>
          </p:txBody>
        </p:sp>
        <p:sp>
          <p:nvSpPr>
            <p:cNvPr id="125972" name="TextovéPole 19">
              <a:extLst>
                <a:ext uri="{FF2B5EF4-FFF2-40B4-BE49-F238E27FC236}">
                  <a16:creationId xmlns:a16="http://schemas.microsoft.com/office/drawing/2014/main" id="{6F7A28AA-CCE3-4103-AE48-50A60626D257}"/>
                </a:ext>
              </a:extLst>
            </p:cNvPr>
            <p:cNvSpPr txBox="1">
              <a:spLocks noChangeArrowheads="1"/>
            </p:cNvSpPr>
            <p:nvPr/>
          </p:nvSpPr>
          <p:spPr bwMode="auto">
            <a:xfrm>
              <a:off x="2752121" y="4797351"/>
              <a:ext cx="479403" cy="307671"/>
            </a:xfrm>
            <a:prstGeom prst="rect">
              <a:avLst/>
            </a:prstGeom>
            <a:grpFill/>
            <a:ln w="9525">
              <a:noFill/>
              <a:miter lim="800000"/>
              <a:headEnd/>
              <a:tailEnd/>
            </a:ln>
          </p:spPr>
          <p:txBody>
            <a:bodyPr wrap="square">
              <a:spAutoFit/>
            </a:bodyPr>
            <a:lstStyle/>
            <a:p>
              <a:pPr>
                <a:buClr>
                  <a:schemeClr val="hlink"/>
                </a:buClr>
                <a:buSzPct val="80000"/>
                <a:buFont typeface="Arial" charset="0"/>
                <a:buNone/>
                <a:defRPr/>
              </a:pPr>
              <a:r>
                <a:rPr lang="cs-CZ" altLang="cs-CZ" sz="1400" dirty="0">
                  <a:effectLst>
                    <a:outerShdw blurRad="38100" dist="38100" dir="2700000" algn="tl">
                      <a:srgbClr val="000000"/>
                    </a:outerShdw>
                  </a:effectLst>
                  <a:cs typeface="Arial" charset="0"/>
                </a:rPr>
                <a:t>VO2</a:t>
              </a:r>
            </a:p>
          </p:txBody>
        </p:sp>
      </p:grpSp>
      <p:sp>
        <p:nvSpPr>
          <p:cNvPr id="23" name="TextovéPole 22">
            <a:extLst>
              <a:ext uri="{FF2B5EF4-FFF2-40B4-BE49-F238E27FC236}">
                <a16:creationId xmlns:a16="http://schemas.microsoft.com/office/drawing/2014/main" id="{002E740F-1A66-49CA-AE61-F68CA3CC69BC}"/>
              </a:ext>
            </a:extLst>
          </p:cNvPr>
          <p:cNvSpPr txBox="1"/>
          <p:nvPr/>
        </p:nvSpPr>
        <p:spPr>
          <a:xfrm>
            <a:off x="2158526" y="6314048"/>
            <a:ext cx="4033476" cy="584775"/>
          </a:xfrm>
          <a:prstGeom prst="rect">
            <a:avLst/>
          </a:prstGeom>
          <a:solidFill>
            <a:srgbClr val="FFC64D"/>
          </a:solidFill>
        </p:spPr>
        <p:style>
          <a:lnRef idx="1">
            <a:schemeClr val="dk1"/>
          </a:lnRef>
          <a:fillRef idx="2">
            <a:schemeClr val="dk1"/>
          </a:fillRef>
          <a:effectRef idx="1">
            <a:schemeClr val="dk1"/>
          </a:effectRef>
          <a:fontRef idx="minor">
            <a:schemeClr val="dk1"/>
          </a:fontRef>
        </p:style>
        <p:txBody>
          <a:bodyPr wrap="none">
            <a:spAutoFit/>
          </a:bodyPr>
          <a:lstStyle/>
          <a:p>
            <a:pPr>
              <a:defRPr/>
            </a:pPr>
            <a:r>
              <a:rPr lang="cs-CZ" sz="3200" dirty="0">
                <a:solidFill>
                  <a:srgbClr val="000000"/>
                </a:solidFill>
                <a:latin typeface="Arial" charset="0"/>
              </a:rPr>
              <a:t>Oxygen </a:t>
            </a:r>
            <a:r>
              <a:rPr lang="cs-CZ" sz="3200" dirty="0" err="1">
                <a:solidFill>
                  <a:srgbClr val="000000"/>
                </a:solidFill>
                <a:latin typeface="Arial" charset="0"/>
              </a:rPr>
              <a:t>consumption</a:t>
            </a:r>
            <a:endParaRPr lang="cs-CZ" sz="3200" dirty="0">
              <a:solidFill>
                <a:srgbClr val="000000"/>
              </a:solidFill>
              <a:latin typeface="Arial" charset="0"/>
            </a:endParaRPr>
          </a:p>
        </p:txBody>
      </p:sp>
      <p:sp>
        <p:nvSpPr>
          <p:cNvPr id="25" name="TextovéPole 24">
            <a:extLst>
              <a:ext uri="{FF2B5EF4-FFF2-40B4-BE49-F238E27FC236}">
                <a16:creationId xmlns:a16="http://schemas.microsoft.com/office/drawing/2014/main" id="{5F0EDB83-22F5-492F-80E2-08D5F8F46BF5}"/>
              </a:ext>
            </a:extLst>
          </p:cNvPr>
          <p:cNvSpPr txBox="1"/>
          <p:nvPr/>
        </p:nvSpPr>
        <p:spPr>
          <a:xfrm>
            <a:off x="5230814" y="3860801"/>
            <a:ext cx="3387725" cy="461963"/>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err="1">
                <a:solidFill>
                  <a:srgbClr val="000000"/>
                </a:solidFill>
                <a:latin typeface="Arial" charset="0"/>
              </a:rPr>
              <a:t>Metabolic</a:t>
            </a:r>
            <a:r>
              <a:rPr lang="cs-CZ" sz="2400" dirty="0">
                <a:solidFill>
                  <a:srgbClr val="000000"/>
                </a:solidFill>
                <a:latin typeface="Arial" charset="0"/>
              </a:rPr>
              <a:t> </a:t>
            </a:r>
            <a:r>
              <a:rPr lang="cs-CZ" sz="2400" dirty="0" err="1">
                <a:solidFill>
                  <a:srgbClr val="000000"/>
                </a:solidFill>
                <a:latin typeface="Arial" charset="0"/>
              </a:rPr>
              <a:t>requirements</a:t>
            </a:r>
            <a:endParaRPr lang="cs-CZ" sz="2400" dirty="0">
              <a:solidFill>
                <a:srgbClr val="000000"/>
              </a:solidFill>
              <a:latin typeface="Arial" charset="0"/>
            </a:endParaRPr>
          </a:p>
        </p:txBody>
      </p:sp>
      <p:cxnSp>
        <p:nvCxnSpPr>
          <p:cNvPr id="26" name="Přímá spojovací šipka 25">
            <a:extLst>
              <a:ext uri="{FF2B5EF4-FFF2-40B4-BE49-F238E27FC236}">
                <a16:creationId xmlns:a16="http://schemas.microsoft.com/office/drawing/2014/main" id="{1C9D17A4-3A2B-49DF-98CD-9C63DC998A1E}"/>
              </a:ext>
            </a:extLst>
          </p:cNvPr>
          <p:cNvCxnSpPr/>
          <p:nvPr/>
        </p:nvCxnSpPr>
        <p:spPr>
          <a:xfrm rot="10800000" flipV="1">
            <a:off x="4295776" y="4292601"/>
            <a:ext cx="1800225" cy="106521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9" name="TextovéPole 28">
            <a:extLst>
              <a:ext uri="{FF2B5EF4-FFF2-40B4-BE49-F238E27FC236}">
                <a16:creationId xmlns:a16="http://schemas.microsoft.com/office/drawing/2014/main" id="{5CF8CD84-7371-4CB5-9CB8-3DF102C83529}"/>
              </a:ext>
            </a:extLst>
          </p:cNvPr>
          <p:cNvSpPr txBox="1"/>
          <p:nvPr/>
        </p:nvSpPr>
        <p:spPr>
          <a:xfrm>
            <a:off x="7104063" y="3213101"/>
            <a:ext cx="2738698"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a:solidFill>
                  <a:srgbClr val="000000"/>
                </a:solidFill>
                <a:latin typeface="Arial" charset="0"/>
              </a:rPr>
              <a:t>ATP/ADP </a:t>
            </a:r>
            <a:r>
              <a:rPr lang="cs-CZ" sz="2400" dirty="0" err="1">
                <a:solidFill>
                  <a:srgbClr val="000000"/>
                </a:solidFill>
                <a:latin typeface="Arial" charset="0"/>
              </a:rPr>
              <a:t>relation</a:t>
            </a:r>
            <a:r>
              <a:rPr lang="cs-CZ" sz="2400" dirty="0">
                <a:solidFill>
                  <a:srgbClr val="000000"/>
                </a:solidFill>
                <a:latin typeface="Arial" charset="0"/>
              </a:rPr>
              <a:t> </a:t>
            </a:r>
          </a:p>
        </p:txBody>
      </p:sp>
      <p:cxnSp>
        <p:nvCxnSpPr>
          <p:cNvPr id="30" name="Přímá spojovací šipka 29">
            <a:extLst>
              <a:ext uri="{FF2B5EF4-FFF2-40B4-BE49-F238E27FC236}">
                <a16:creationId xmlns:a16="http://schemas.microsoft.com/office/drawing/2014/main" id="{24F110AE-AB6F-4B75-A390-4F1762908607}"/>
              </a:ext>
            </a:extLst>
          </p:cNvPr>
          <p:cNvCxnSpPr>
            <a:stCxn id="29" idx="1"/>
            <a:endCxn id="25" idx="0"/>
          </p:cNvCxnSpPr>
          <p:nvPr/>
        </p:nvCxnSpPr>
        <p:spPr>
          <a:xfrm flipH="1">
            <a:off x="6924677" y="3443934"/>
            <a:ext cx="179386" cy="41686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checkerboard(across)">
                                      <p:cBhvr>
                                        <p:cTn id="7" dur="500"/>
                                        <p:tgtEl>
                                          <p:spTgt spid="26"/>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checkerboard(across)">
                                      <p:cBhvr>
                                        <p:cTn id="10" dur="500"/>
                                        <p:tgtEl>
                                          <p:spTgt spid="2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checkerboard(across)">
                                      <p:cBhvr>
                                        <p:cTn id="15" dur="500"/>
                                        <p:tgtEl>
                                          <p:spTgt spid="30"/>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checkerboard(across)">
                                      <p:cBhvr>
                                        <p:cTn id="18"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9"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EBEFF3"/>
        </a:solidFill>
        <a:effectLst/>
      </p:bgPr>
    </p:bg>
    <p:spTree>
      <p:nvGrpSpPr>
        <p:cNvPr id="1" name=""/>
        <p:cNvGrpSpPr/>
        <p:nvPr/>
      </p:nvGrpSpPr>
      <p:grpSpPr>
        <a:xfrm>
          <a:off x="0" y="0"/>
          <a:ext cx="0" cy="0"/>
          <a:chOff x="0" y="0"/>
          <a:chExt cx="0" cy="0"/>
        </a:xfrm>
      </p:grpSpPr>
      <p:sp>
        <p:nvSpPr>
          <p:cNvPr id="48" name="Šipka doleva 47">
            <a:extLst>
              <a:ext uri="{FF2B5EF4-FFF2-40B4-BE49-F238E27FC236}">
                <a16:creationId xmlns:a16="http://schemas.microsoft.com/office/drawing/2014/main" id="{04929D3D-834E-4F15-869D-FB649BF04FDD}"/>
              </a:ext>
            </a:extLst>
          </p:cNvPr>
          <p:cNvSpPr/>
          <p:nvPr/>
        </p:nvSpPr>
        <p:spPr>
          <a:xfrm>
            <a:off x="2422526" y="2058989"/>
            <a:ext cx="2665413" cy="433387"/>
          </a:xfrm>
          <a:prstGeom prst="leftArrow">
            <a:avLst/>
          </a:prstGeom>
          <a:solidFill>
            <a:srgbClr val="FFC64D"/>
          </a:solidFill>
        </p:spPr>
        <p:style>
          <a:lnRef idx="1">
            <a:schemeClr val="dk1"/>
          </a:lnRef>
          <a:fillRef idx="2">
            <a:schemeClr val="dk1"/>
          </a:fillRef>
          <a:effectRef idx="1">
            <a:schemeClr val="dk1"/>
          </a:effectRef>
          <a:fontRef idx="minor">
            <a:schemeClr val="dk1"/>
          </a:fontRef>
        </p:style>
        <p:txBody>
          <a:bodyPr anchor="ctr"/>
          <a:lstStyle/>
          <a:p>
            <a:pPr algn="ctr">
              <a:defRPr/>
            </a:pPr>
            <a:r>
              <a:rPr lang="cs-CZ" dirty="0"/>
              <a:t>C</a:t>
            </a:r>
            <a:r>
              <a:rPr lang="cs-CZ" baseline="-25000" dirty="0"/>
              <a:t>v</a:t>
            </a:r>
            <a:r>
              <a:rPr lang="cs-CZ" dirty="0"/>
              <a:t>O</a:t>
            </a:r>
            <a:r>
              <a:rPr lang="cs-CZ" baseline="-25000" dirty="0"/>
              <a:t>2</a:t>
            </a:r>
          </a:p>
        </p:txBody>
      </p:sp>
      <p:sp>
        <p:nvSpPr>
          <p:cNvPr id="27" name="Obdélník 26">
            <a:extLst>
              <a:ext uri="{FF2B5EF4-FFF2-40B4-BE49-F238E27FC236}">
                <a16:creationId xmlns:a16="http://schemas.microsoft.com/office/drawing/2014/main" id="{DEAD1D0D-7990-47D7-B63A-367812A0F3D7}"/>
              </a:ext>
            </a:extLst>
          </p:cNvPr>
          <p:cNvSpPr/>
          <p:nvPr/>
        </p:nvSpPr>
        <p:spPr>
          <a:xfrm>
            <a:off x="2782889" y="3213101"/>
            <a:ext cx="2376487" cy="309562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41" name="Ohnutá šipka 40">
            <a:extLst>
              <a:ext uri="{FF2B5EF4-FFF2-40B4-BE49-F238E27FC236}">
                <a16:creationId xmlns:a16="http://schemas.microsoft.com/office/drawing/2014/main" id="{C6CF7CD7-DBBB-49C3-A234-89813AEEC6D5}"/>
              </a:ext>
            </a:extLst>
          </p:cNvPr>
          <p:cNvSpPr/>
          <p:nvPr/>
        </p:nvSpPr>
        <p:spPr>
          <a:xfrm rot="5400000" flipV="1">
            <a:off x="3935414" y="1844676"/>
            <a:ext cx="1944687" cy="2665413"/>
          </a:xfrm>
          <a:prstGeom prst="bentArrow">
            <a:avLst>
              <a:gd name="adj1" fmla="val 25000"/>
              <a:gd name="adj2" fmla="val 25000"/>
              <a:gd name="adj3" fmla="val 27116"/>
              <a:gd name="adj4" fmla="val 37260"/>
            </a:avLst>
          </a:prstGeom>
          <a:solidFill>
            <a:srgbClr val="FFC64D"/>
          </a:solidFill>
        </p:spPr>
        <p:style>
          <a:lnRef idx="1">
            <a:schemeClr val="dk1"/>
          </a:lnRef>
          <a:fillRef idx="2">
            <a:schemeClr val="dk1"/>
          </a:fillRef>
          <a:effectRef idx="1">
            <a:schemeClr val="dk1"/>
          </a:effectRef>
          <a:fontRef idx="minor">
            <a:schemeClr val="dk1"/>
          </a:fontRef>
        </p:style>
        <p:txBody>
          <a:bodyPr anchor="ctr"/>
          <a:lstStyle/>
          <a:p>
            <a:pPr algn="r">
              <a:defRPr/>
            </a:pPr>
            <a:endParaRPr lang="cs-CZ" dirty="0">
              <a:solidFill>
                <a:schemeClr val="tx1"/>
              </a:solidFill>
            </a:endParaRPr>
          </a:p>
        </p:txBody>
      </p:sp>
      <p:sp>
        <p:nvSpPr>
          <p:cNvPr id="33" name="Zaoblený obdélník 32">
            <a:extLst>
              <a:ext uri="{FF2B5EF4-FFF2-40B4-BE49-F238E27FC236}">
                <a16:creationId xmlns:a16="http://schemas.microsoft.com/office/drawing/2014/main" id="{BDFD45DD-2E48-40AC-A582-69A777C073D6}"/>
              </a:ext>
            </a:extLst>
          </p:cNvPr>
          <p:cNvSpPr/>
          <p:nvPr/>
        </p:nvSpPr>
        <p:spPr>
          <a:xfrm>
            <a:off x="2782889" y="5400676"/>
            <a:ext cx="2376487" cy="1412875"/>
          </a:xfrm>
          <a:prstGeom prst="roundRect">
            <a:avLst/>
          </a:prstGeom>
          <a:ln w="28575"/>
        </p:spPr>
        <p:style>
          <a:lnRef idx="1">
            <a:schemeClr val="accent2"/>
          </a:lnRef>
          <a:fillRef idx="2">
            <a:schemeClr val="accent2"/>
          </a:fillRef>
          <a:effectRef idx="1">
            <a:schemeClr val="accent2"/>
          </a:effectRef>
          <a:fontRef idx="minor">
            <a:schemeClr val="dk1"/>
          </a:fontRef>
        </p:style>
        <p:txBody>
          <a:bodyPr anchor="ctr"/>
          <a:lstStyle/>
          <a:p>
            <a:pPr algn="ctr">
              <a:defRPr/>
            </a:pPr>
            <a:r>
              <a:rPr lang="cs-CZ" dirty="0" err="1"/>
              <a:t>Cells</a:t>
            </a:r>
            <a:endParaRPr lang="cs-CZ" dirty="0"/>
          </a:p>
        </p:txBody>
      </p:sp>
      <p:sp>
        <p:nvSpPr>
          <p:cNvPr id="2" name="TextovéPole 1">
            <a:extLst>
              <a:ext uri="{FF2B5EF4-FFF2-40B4-BE49-F238E27FC236}">
                <a16:creationId xmlns:a16="http://schemas.microsoft.com/office/drawing/2014/main" id="{CAD536F9-3C49-44D5-92F2-19E52E271804}"/>
              </a:ext>
            </a:extLst>
          </p:cNvPr>
          <p:cNvSpPr txBox="1"/>
          <p:nvPr/>
        </p:nvSpPr>
        <p:spPr>
          <a:xfrm>
            <a:off x="3143251" y="188914"/>
            <a:ext cx="2830903" cy="584775"/>
          </a:xfrm>
          <a:prstGeom prst="rect">
            <a:avLst/>
          </a:prstGeom>
          <a:solidFill>
            <a:srgbClr val="FFC64D"/>
          </a:solidFill>
        </p:spPr>
        <p:style>
          <a:lnRef idx="1">
            <a:schemeClr val="dk1"/>
          </a:lnRef>
          <a:fillRef idx="2">
            <a:schemeClr val="dk1"/>
          </a:fillRef>
          <a:effectRef idx="1">
            <a:schemeClr val="dk1"/>
          </a:effectRef>
          <a:fontRef idx="minor">
            <a:schemeClr val="dk1"/>
          </a:fontRef>
        </p:style>
        <p:txBody>
          <a:bodyPr wrap="none">
            <a:spAutoFit/>
          </a:bodyPr>
          <a:lstStyle/>
          <a:p>
            <a:pPr>
              <a:defRPr/>
            </a:pPr>
            <a:r>
              <a:rPr lang="cs-CZ" sz="3200" dirty="0"/>
              <a:t>Oxygen </a:t>
            </a:r>
            <a:r>
              <a:rPr lang="cs-CZ" sz="3200" dirty="0" err="1"/>
              <a:t>delivery</a:t>
            </a:r>
            <a:endParaRPr lang="cs-CZ" sz="3200" dirty="0"/>
          </a:p>
        </p:txBody>
      </p:sp>
      <p:sp>
        <p:nvSpPr>
          <p:cNvPr id="3" name="Vývojový diagram: paměť s přímým přístupem 2">
            <a:extLst>
              <a:ext uri="{FF2B5EF4-FFF2-40B4-BE49-F238E27FC236}">
                <a16:creationId xmlns:a16="http://schemas.microsoft.com/office/drawing/2014/main" id="{535B5F24-58E5-4308-BF7E-22E24462B511}"/>
              </a:ext>
            </a:extLst>
          </p:cNvPr>
          <p:cNvSpPr/>
          <p:nvPr/>
        </p:nvSpPr>
        <p:spPr>
          <a:xfrm flipH="1">
            <a:off x="6456364" y="1989139"/>
            <a:ext cx="2663825" cy="719137"/>
          </a:xfrm>
          <a:prstGeom prst="flowChartMagneticDrum">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4" name="Šipka doleva 3">
            <a:extLst>
              <a:ext uri="{FF2B5EF4-FFF2-40B4-BE49-F238E27FC236}">
                <a16:creationId xmlns:a16="http://schemas.microsoft.com/office/drawing/2014/main" id="{5F18288F-11EC-43B7-9DDA-CD0B3F4AE60C}"/>
              </a:ext>
            </a:extLst>
          </p:cNvPr>
          <p:cNvSpPr/>
          <p:nvPr/>
        </p:nvSpPr>
        <p:spPr>
          <a:xfrm>
            <a:off x="4583114" y="1700214"/>
            <a:ext cx="2376487" cy="1296987"/>
          </a:xfrm>
          <a:prstGeom prst="leftArrow">
            <a:avLst/>
          </a:prstGeom>
          <a:solidFill>
            <a:srgbClr val="FFC64D"/>
          </a:solidFill>
        </p:spPr>
        <p:style>
          <a:lnRef idx="1">
            <a:schemeClr val="dk1"/>
          </a:lnRef>
          <a:fillRef idx="2">
            <a:schemeClr val="dk1"/>
          </a:fillRef>
          <a:effectRef idx="1">
            <a:schemeClr val="dk1"/>
          </a:effectRef>
          <a:fontRef idx="minor">
            <a:schemeClr val="dk1"/>
          </a:fontRef>
        </p:style>
        <p:txBody>
          <a:bodyPr anchor="ctr"/>
          <a:lstStyle/>
          <a:p>
            <a:pPr algn="ctr">
              <a:defRPr/>
            </a:pPr>
            <a:r>
              <a:rPr lang="cs-CZ" dirty="0"/>
              <a:t>C</a:t>
            </a:r>
            <a:r>
              <a:rPr lang="cs-CZ" baseline="-25000" dirty="0"/>
              <a:t>a</a:t>
            </a:r>
            <a:r>
              <a:rPr lang="cs-CZ" dirty="0"/>
              <a:t>O</a:t>
            </a:r>
            <a:r>
              <a:rPr lang="cs-CZ" baseline="-25000" dirty="0"/>
              <a:t>2</a:t>
            </a:r>
            <a:r>
              <a:rPr lang="cs-CZ" dirty="0"/>
              <a:t>*Q</a:t>
            </a:r>
          </a:p>
        </p:txBody>
      </p:sp>
      <p:sp>
        <p:nvSpPr>
          <p:cNvPr id="5" name="TextovéPole 4">
            <a:extLst>
              <a:ext uri="{FF2B5EF4-FFF2-40B4-BE49-F238E27FC236}">
                <a16:creationId xmlns:a16="http://schemas.microsoft.com/office/drawing/2014/main" id="{C5B16101-F0E6-4AAC-9250-CCE64736B103}"/>
              </a:ext>
            </a:extLst>
          </p:cNvPr>
          <p:cNvSpPr txBox="1"/>
          <p:nvPr/>
        </p:nvSpPr>
        <p:spPr>
          <a:xfrm>
            <a:off x="3216276" y="1052514"/>
            <a:ext cx="742319"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a:t>P</a:t>
            </a:r>
            <a:r>
              <a:rPr lang="cs-CZ" sz="2400" baseline="-25000" dirty="0"/>
              <a:t>a</a:t>
            </a:r>
            <a:r>
              <a:rPr lang="cs-CZ" sz="2400" dirty="0"/>
              <a:t>O</a:t>
            </a:r>
            <a:r>
              <a:rPr lang="cs-CZ" sz="2400" baseline="-25000" dirty="0"/>
              <a:t>2</a:t>
            </a:r>
          </a:p>
        </p:txBody>
      </p:sp>
      <p:sp>
        <p:nvSpPr>
          <p:cNvPr id="6" name="TextovéPole 5">
            <a:extLst>
              <a:ext uri="{FF2B5EF4-FFF2-40B4-BE49-F238E27FC236}">
                <a16:creationId xmlns:a16="http://schemas.microsoft.com/office/drawing/2014/main" id="{59E1D5C4-3FD1-42D7-B2E2-35632EABEA6A}"/>
              </a:ext>
            </a:extLst>
          </p:cNvPr>
          <p:cNvSpPr txBox="1"/>
          <p:nvPr/>
        </p:nvSpPr>
        <p:spPr>
          <a:xfrm>
            <a:off x="4511675" y="1412876"/>
            <a:ext cx="731290"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a:t>S</a:t>
            </a:r>
            <a:r>
              <a:rPr lang="cs-CZ" sz="2400" baseline="-25000" dirty="0"/>
              <a:t>a</a:t>
            </a:r>
            <a:r>
              <a:rPr lang="cs-CZ" sz="2400" dirty="0"/>
              <a:t>O</a:t>
            </a:r>
            <a:r>
              <a:rPr lang="cs-CZ" sz="2400" baseline="-25000" dirty="0"/>
              <a:t>2</a:t>
            </a:r>
          </a:p>
        </p:txBody>
      </p:sp>
      <p:sp>
        <p:nvSpPr>
          <p:cNvPr id="7" name="TextovéPole 6">
            <a:extLst>
              <a:ext uri="{FF2B5EF4-FFF2-40B4-BE49-F238E27FC236}">
                <a16:creationId xmlns:a16="http://schemas.microsoft.com/office/drawing/2014/main" id="{F6D3D660-B253-497F-8E07-F6E035186EA2}"/>
              </a:ext>
            </a:extLst>
          </p:cNvPr>
          <p:cNvSpPr txBox="1"/>
          <p:nvPr/>
        </p:nvSpPr>
        <p:spPr>
          <a:xfrm>
            <a:off x="5735638" y="1052514"/>
            <a:ext cx="538930"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err="1"/>
              <a:t>Hb</a:t>
            </a:r>
            <a:endParaRPr lang="cs-CZ" sz="2400" dirty="0"/>
          </a:p>
        </p:txBody>
      </p:sp>
      <p:sp>
        <p:nvSpPr>
          <p:cNvPr id="8" name="TextovéPole 7">
            <a:extLst>
              <a:ext uri="{FF2B5EF4-FFF2-40B4-BE49-F238E27FC236}">
                <a16:creationId xmlns:a16="http://schemas.microsoft.com/office/drawing/2014/main" id="{A5F19A12-1B35-4F24-AD4D-B421169C534D}"/>
              </a:ext>
            </a:extLst>
          </p:cNvPr>
          <p:cNvSpPr txBox="1"/>
          <p:nvPr/>
        </p:nvSpPr>
        <p:spPr>
          <a:xfrm>
            <a:off x="6959601" y="692151"/>
            <a:ext cx="1525418"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err="1"/>
              <a:t>Circulation</a:t>
            </a:r>
            <a:endParaRPr lang="cs-CZ" sz="2400" dirty="0"/>
          </a:p>
        </p:txBody>
      </p:sp>
      <p:sp>
        <p:nvSpPr>
          <p:cNvPr id="9" name="TextovéPole 8">
            <a:extLst>
              <a:ext uri="{FF2B5EF4-FFF2-40B4-BE49-F238E27FC236}">
                <a16:creationId xmlns:a16="http://schemas.microsoft.com/office/drawing/2014/main" id="{361C6F3C-F104-43C4-B5C5-55418BB82408}"/>
              </a:ext>
            </a:extLst>
          </p:cNvPr>
          <p:cNvSpPr txBox="1"/>
          <p:nvPr/>
        </p:nvSpPr>
        <p:spPr>
          <a:xfrm>
            <a:off x="1774826" y="1527176"/>
            <a:ext cx="1542153"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err="1"/>
              <a:t>Ventilation</a:t>
            </a:r>
            <a:endParaRPr lang="cs-CZ" sz="2400" dirty="0"/>
          </a:p>
        </p:txBody>
      </p:sp>
      <p:sp>
        <p:nvSpPr>
          <p:cNvPr id="10" name="TextovéPole 9">
            <a:extLst>
              <a:ext uri="{FF2B5EF4-FFF2-40B4-BE49-F238E27FC236}">
                <a16:creationId xmlns:a16="http://schemas.microsoft.com/office/drawing/2014/main" id="{71FE1264-4401-4BEA-81BD-BCE8C9961BFA}"/>
              </a:ext>
            </a:extLst>
          </p:cNvPr>
          <p:cNvSpPr txBox="1"/>
          <p:nvPr/>
        </p:nvSpPr>
        <p:spPr>
          <a:xfrm>
            <a:off x="1524001" y="908051"/>
            <a:ext cx="697627"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a:t>P</a:t>
            </a:r>
            <a:r>
              <a:rPr lang="cs-CZ" sz="2400" baseline="-25000" dirty="0"/>
              <a:t>i</a:t>
            </a:r>
            <a:r>
              <a:rPr lang="cs-CZ" sz="2400" dirty="0"/>
              <a:t>O</a:t>
            </a:r>
            <a:r>
              <a:rPr lang="cs-CZ" sz="2400" baseline="-25000" dirty="0"/>
              <a:t>2</a:t>
            </a:r>
          </a:p>
        </p:txBody>
      </p:sp>
      <p:cxnSp>
        <p:nvCxnSpPr>
          <p:cNvPr id="12" name="Přímá spojovací šipka 11">
            <a:extLst>
              <a:ext uri="{FF2B5EF4-FFF2-40B4-BE49-F238E27FC236}">
                <a16:creationId xmlns:a16="http://schemas.microsoft.com/office/drawing/2014/main" id="{FC610A8B-84A3-4C5A-A918-2EB8581A2C17}"/>
              </a:ext>
            </a:extLst>
          </p:cNvPr>
          <p:cNvCxnSpPr>
            <a:stCxn id="10" idx="2"/>
            <a:endCxn id="9" idx="0"/>
          </p:cNvCxnSpPr>
          <p:nvPr/>
        </p:nvCxnSpPr>
        <p:spPr>
          <a:xfrm>
            <a:off x="1872815" y="1369716"/>
            <a:ext cx="673088" cy="15746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Přímá spojovací šipka 12">
            <a:extLst>
              <a:ext uri="{FF2B5EF4-FFF2-40B4-BE49-F238E27FC236}">
                <a16:creationId xmlns:a16="http://schemas.microsoft.com/office/drawing/2014/main" id="{F6C698DB-353A-401C-AA9C-CFCF9211E5C2}"/>
              </a:ext>
            </a:extLst>
          </p:cNvPr>
          <p:cNvCxnSpPr>
            <a:stCxn id="9" idx="0"/>
            <a:endCxn id="5" idx="1"/>
          </p:cNvCxnSpPr>
          <p:nvPr/>
        </p:nvCxnSpPr>
        <p:spPr>
          <a:xfrm flipV="1">
            <a:off x="2545903" y="1283347"/>
            <a:ext cx="670373" cy="24382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Přímá spojovací šipka 15">
            <a:extLst>
              <a:ext uri="{FF2B5EF4-FFF2-40B4-BE49-F238E27FC236}">
                <a16:creationId xmlns:a16="http://schemas.microsoft.com/office/drawing/2014/main" id="{4A18D3B2-5C55-4F76-BAE0-41743EA3BE53}"/>
              </a:ext>
            </a:extLst>
          </p:cNvPr>
          <p:cNvCxnSpPr>
            <a:stCxn id="5" idx="3"/>
            <a:endCxn id="6" idx="1"/>
          </p:cNvCxnSpPr>
          <p:nvPr/>
        </p:nvCxnSpPr>
        <p:spPr>
          <a:xfrm>
            <a:off x="3958595" y="1283346"/>
            <a:ext cx="553081" cy="36036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Přímá spojovací šipka 18">
            <a:extLst>
              <a:ext uri="{FF2B5EF4-FFF2-40B4-BE49-F238E27FC236}">
                <a16:creationId xmlns:a16="http://schemas.microsoft.com/office/drawing/2014/main" id="{D317B0CE-7713-446A-BB45-6371A5AEE9F2}"/>
              </a:ext>
            </a:extLst>
          </p:cNvPr>
          <p:cNvCxnSpPr>
            <a:stCxn id="7" idx="2"/>
          </p:cNvCxnSpPr>
          <p:nvPr/>
        </p:nvCxnSpPr>
        <p:spPr>
          <a:xfrm flipH="1">
            <a:off x="5735639" y="1514178"/>
            <a:ext cx="269465" cy="69086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Přímá spojovací šipka 21">
            <a:extLst>
              <a:ext uri="{FF2B5EF4-FFF2-40B4-BE49-F238E27FC236}">
                <a16:creationId xmlns:a16="http://schemas.microsoft.com/office/drawing/2014/main" id="{17A37438-31D7-4815-8AB3-66BDDAC0DD53}"/>
              </a:ext>
            </a:extLst>
          </p:cNvPr>
          <p:cNvCxnSpPr/>
          <p:nvPr/>
        </p:nvCxnSpPr>
        <p:spPr>
          <a:xfrm>
            <a:off x="5016501" y="1844676"/>
            <a:ext cx="646113" cy="36036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Přímá spojovací šipka 23">
            <a:extLst>
              <a:ext uri="{FF2B5EF4-FFF2-40B4-BE49-F238E27FC236}">
                <a16:creationId xmlns:a16="http://schemas.microsoft.com/office/drawing/2014/main" id="{CED62886-EF1C-4B35-932E-D3B38464A356}"/>
              </a:ext>
            </a:extLst>
          </p:cNvPr>
          <p:cNvCxnSpPr/>
          <p:nvPr/>
        </p:nvCxnSpPr>
        <p:spPr>
          <a:xfrm rot="5400000">
            <a:off x="6276975" y="1160463"/>
            <a:ext cx="1079500" cy="100965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52245" name="Skupina 20">
            <a:extLst>
              <a:ext uri="{FF2B5EF4-FFF2-40B4-BE49-F238E27FC236}">
                <a16:creationId xmlns:a16="http://schemas.microsoft.com/office/drawing/2014/main" id="{70E67C8D-A755-4267-9F0D-F239FE93031D}"/>
              </a:ext>
            </a:extLst>
          </p:cNvPr>
          <p:cNvGrpSpPr>
            <a:grpSpLocks/>
          </p:cNvGrpSpPr>
          <p:nvPr/>
        </p:nvGrpSpPr>
        <p:grpSpPr bwMode="auto">
          <a:xfrm>
            <a:off x="3457575" y="4221164"/>
            <a:ext cx="1125539" cy="1728787"/>
            <a:chOff x="2483768" y="3861048"/>
            <a:chExt cx="1008112" cy="1728192"/>
          </a:xfrm>
          <a:solidFill>
            <a:srgbClr val="FFC64D"/>
          </a:solidFill>
        </p:grpSpPr>
        <p:sp>
          <p:nvSpPr>
            <p:cNvPr id="18" name="Šipka dolů 17">
              <a:extLst>
                <a:ext uri="{FF2B5EF4-FFF2-40B4-BE49-F238E27FC236}">
                  <a16:creationId xmlns:a16="http://schemas.microsoft.com/office/drawing/2014/main" id="{DC3DC655-8C7B-4516-A7A7-5E1B3D239EEE}"/>
                </a:ext>
              </a:extLst>
            </p:cNvPr>
            <p:cNvSpPr/>
            <p:nvPr/>
          </p:nvSpPr>
          <p:spPr>
            <a:xfrm>
              <a:off x="2483768" y="3861048"/>
              <a:ext cx="1008112" cy="1728192"/>
            </a:xfrm>
            <a:prstGeom prst="downArrow">
              <a:avLst/>
            </a:prstGeom>
            <a:grpFill/>
          </p:spPr>
          <p:style>
            <a:lnRef idx="1">
              <a:schemeClr val="dk1"/>
            </a:lnRef>
            <a:fillRef idx="2">
              <a:schemeClr val="dk1"/>
            </a:fillRef>
            <a:effectRef idx="1">
              <a:schemeClr val="dk1"/>
            </a:effectRef>
            <a:fontRef idx="minor">
              <a:schemeClr val="dk1"/>
            </a:fontRef>
          </p:style>
          <p:txBody>
            <a:bodyPr anchor="ctr"/>
            <a:lstStyle/>
            <a:p>
              <a:pPr algn="ctr">
                <a:defRPr/>
              </a:pPr>
              <a:endParaRPr lang="cs-CZ" dirty="0"/>
            </a:p>
            <a:p>
              <a:pPr algn="ctr">
                <a:defRPr/>
              </a:pPr>
              <a:endParaRPr lang="cs-CZ" dirty="0"/>
            </a:p>
            <a:p>
              <a:pPr algn="ctr">
                <a:defRPr/>
              </a:pPr>
              <a:endParaRPr lang="cs-CZ" dirty="0"/>
            </a:p>
            <a:p>
              <a:pPr algn="ctr">
                <a:defRPr/>
              </a:pPr>
              <a:endParaRPr lang="cs-CZ" dirty="0"/>
            </a:p>
          </p:txBody>
        </p:sp>
        <p:sp>
          <p:nvSpPr>
            <p:cNvPr id="126999" name="TextovéPole 19">
              <a:extLst>
                <a:ext uri="{FF2B5EF4-FFF2-40B4-BE49-F238E27FC236}">
                  <a16:creationId xmlns:a16="http://schemas.microsoft.com/office/drawing/2014/main" id="{A676C899-6E3D-47FE-8E46-70C7DE18B706}"/>
                </a:ext>
              </a:extLst>
            </p:cNvPr>
            <p:cNvSpPr txBox="1">
              <a:spLocks noChangeArrowheads="1"/>
            </p:cNvSpPr>
            <p:nvPr/>
          </p:nvSpPr>
          <p:spPr bwMode="auto">
            <a:xfrm>
              <a:off x="2739707" y="4797351"/>
              <a:ext cx="494813" cy="338437"/>
            </a:xfrm>
            <a:prstGeom prst="rect">
              <a:avLst/>
            </a:prstGeom>
            <a:grpFill/>
            <a:ln w="9525">
              <a:noFill/>
              <a:miter lim="800000"/>
              <a:headEnd/>
              <a:tailEnd/>
            </a:ln>
          </p:spPr>
          <p:txBody>
            <a:bodyPr wrap="square">
              <a:spAutoFit/>
            </a:bodyPr>
            <a:lstStyle/>
            <a:p>
              <a:pPr>
                <a:buClr>
                  <a:schemeClr val="hlink"/>
                </a:buClr>
                <a:buSzPct val="80000"/>
                <a:buFont typeface="Arial" charset="0"/>
                <a:buNone/>
                <a:defRPr/>
              </a:pPr>
              <a:r>
                <a:rPr lang="cs-CZ" altLang="cs-CZ" sz="1600" dirty="0">
                  <a:effectLst>
                    <a:outerShdw blurRad="38100" dist="38100" dir="2700000" algn="tl">
                      <a:srgbClr val="000000"/>
                    </a:outerShdw>
                  </a:effectLst>
                  <a:cs typeface="Arial" charset="0"/>
                </a:rPr>
                <a:t>VO2</a:t>
              </a:r>
            </a:p>
          </p:txBody>
        </p:sp>
      </p:grpSp>
      <p:sp>
        <p:nvSpPr>
          <p:cNvPr id="23" name="TextovéPole 22">
            <a:extLst>
              <a:ext uri="{FF2B5EF4-FFF2-40B4-BE49-F238E27FC236}">
                <a16:creationId xmlns:a16="http://schemas.microsoft.com/office/drawing/2014/main" id="{DE92EF19-B275-4EB9-9D1A-58F2DD1A9FCC}"/>
              </a:ext>
            </a:extLst>
          </p:cNvPr>
          <p:cNvSpPr txBox="1"/>
          <p:nvPr/>
        </p:nvSpPr>
        <p:spPr>
          <a:xfrm>
            <a:off x="2073322" y="6414811"/>
            <a:ext cx="4033476" cy="584775"/>
          </a:xfrm>
          <a:prstGeom prst="rect">
            <a:avLst/>
          </a:prstGeom>
          <a:solidFill>
            <a:srgbClr val="FFC64D"/>
          </a:solidFill>
        </p:spPr>
        <p:style>
          <a:lnRef idx="1">
            <a:schemeClr val="dk1"/>
          </a:lnRef>
          <a:fillRef idx="2">
            <a:schemeClr val="dk1"/>
          </a:fillRef>
          <a:effectRef idx="1">
            <a:schemeClr val="dk1"/>
          </a:effectRef>
          <a:fontRef idx="minor">
            <a:schemeClr val="dk1"/>
          </a:fontRef>
        </p:style>
        <p:txBody>
          <a:bodyPr wrap="none">
            <a:spAutoFit/>
          </a:bodyPr>
          <a:lstStyle/>
          <a:p>
            <a:pPr>
              <a:defRPr/>
            </a:pPr>
            <a:r>
              <a:rPr lang="cs-CZ" sz="3200" dirty="0">
                <a:solidFill>
                  <a:srgbClr val="000000"/>
                </a:solidFill>
                <a:latin typeface="Arial" charset="0"/>
              </a:rPr>
              <a:t>Oxygen </a:t>
            </a:r>
            <a:r>
              <a:rPr lang="cs-CZ" sz="3200" dirty="0" err="1">
                <a:solidFill>
                  <a:srgbClr val="000000"/>
                </a:solidFill>
                <a:latin typeface="Arial" charset="0"/>
              </a:rPr>
              <a:t>consumption</a:t>
            </a:r>
            <a:endParaRPr lang="cs-CZ" sz="3200" dirty="0">
              <a:solidFill>
                <a:srgbClr val="000000"/>
              </a:solidFill>
              <a:latin typeface="Arial" charset="0"/>
            </a:endParaRPr>
          </a:p>
        </p:txBody>
      </p:sp>
      <p:sp>
        <p:nvSpPr>
          <p:cNvPr id="34" name="TextovéPole 33">
            <a:extLst>
              <a:ext uri="{FF2B5EF4-FFF2-40B4-BE49-F238E27FC236}">
                <a16:creationId xmlns:a16="http://schemas.microsoft.com/office/drawing/2014/main" id="{73D89467-211F-4D7B-AF6E-342BA695ACF5}"/>
              </a:ext>
            </a:extLst>
          </p:cNvPr>
          <p:cNvSpPr txBox="1"/>
          <p:nvPr/>
        </p:nvSpPr>
        <p:spPr>
          <a:xfrm>
            <a:off x="5735639" y="2492376"/>
            <a:ext cx="742319"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a:t>P</a:t>
            </a:r>
            <a:r>
              <a:rPr lang="cs-CZ" sz="2400" baseline="-25000" dirty="0"/>
              <a:t>a</a:t>
            </a:r>
            <a:r>
              <a:rPr lang="cs-CZ" sz="2400" dirty="0"/>
              <a:t>O</a:t>
            </a:r>
            <a:r>
              <a:rPr lang="cs-CZ" sz="2400" baseline="-25000" dirty="0"/>
              <a:t>2</a:t>
            </a:r>
          </a:p>
        </p:txBody>
      </p:sp>
      <p:sp>
        <p:nvSpPr>
          <p:cNvPr id="35" name="TextovéPole 34">
            <a:extLst>
              <a:ext uri="{FF2B5EF4-FFF2-40B4-BE49-F238E27FC236}">
                <a16:creationId xmlns:a16="http://schemas.microsoft.com/office/drawing/2014/main" id="{541279C5-8466-4837-B4CB-5689A206586B}"/>
              </a:ext>
            </a:extLst>
          </p:cNvPr>
          <p:cNvSpPr txBox="1"/>
          <p:nvPr/>
        </p:nvSpPr>
        <p:spPr>
          <a:xfrm>
            <a:off x="1774825" y="3860801"/>
            <a:ext cx="844398"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a:t>P</a:t>
            </a:r>
            <a:r>
              <a:rPr lang="cs-CZ" sz="2400" baseline="-25000" dirty="0"/>
              <a:t>ist</a:t>
            </a:r>
            <a:r>
              <a:rPr lang="cs-CZ" sz="2400" dirty="0"/>
              <a:t>O</a:t>
            </a:r>
            <a:r>
              <a:rPr lang="cs-CZ" sz="2400" baseline="-25000" dirty="0"/>
              <a:t>2</a:t>
            </a:r>
          </a:p>
        </p:txBody>
      </p:sp>
      <p:sp>
        <p:nvSpPr>
          <p:cNvPr id="42" name="TextovéPole 41">
            <a:extLst>
              <a:ext uri="{FF2B5EF4-FFF2-40B4-BE49-F238E27FC236}">
                <a16:creationId xmlns:a16="http://schemas.microsoft.com/office/drawing/2014/main" id="{68C62D80-FA38-412D-B04D-9E3E512229E3}"/>
              </a:ext>
            </a:extLst>
          </p:cNvPr>
          <p:cNvSpPr txBox="1"/>
          <p:nvPr/>
        </p:nvSpPr>
        <p:spPr>
          <a:xfrm>
            <a:off x="3216275" y="3068639"/>
            <a:ext cx="1306961"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err="1"/>
              <a:t>Diffusion</a:t>
            </a:r>
            <a:endParaRPr lang="cs-CZ" sz="2400" dirty="0"/>
          </a:p>
        </p:txBody>
      </p:sp>
      <p:cxnSp>
        <p:nvCxnSpPr>
          <p:cNvPr id="36" name="Přímá spojovací šipka 35">
            <a:extLst>
              <a:ext uri="{FF2B5EF4-FFF2-40B4-BE49-F238E27FC236}">
                <a16:creationId xmlns:a16="http://schemas.microsoft.com/office/drawing/2014/main" id="{7787C39B-3654-4A27-8513-8DF64771F448}"/>
              </a:ext>
            </a:extLst>
          </p:cNvPr>
          <p:cNvCxnSpPr/>
          <p:nvPr/>
        </p:nvCxnSpPr>
        <p:spPr>
          <a:xfrm rot="10800000" flipV="1">
            <a:off x="4656139" y="2708276"/>
            <a:ext cx="1152525" cy="50482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 name="Přímá spojovací šipka 37">
            <a:extLst>
              <a:ext uri="{FF2B5EF4-FFF2-40B4-BE49-F238E27FC236}">
                <a16:creationId xmlns:a16="http://schemas.microsoft.com/office/drawing/2014/main" id="{B382FEE7-14BD-4893-8610-EC40064C6EE7}"/>
              </a:ext>
            </a:extLst>
          </p:cNvPr>
          <p:cNvCxnSpPr>
            <a:cxnSpLocks/>
          </p:cNvCxnSpPr>
          <p:nvPr/>
        </p:nvCxnSpPr>
        <p:spPr>
          <a:xfrm flipV="1">
            <a:off x="2605088" y="3299471"/>
            <a:ext cx="430212" cy="57216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1" name="TextovéPole 50">
            <a:extLst>
              <a:ext uri="{FF2B5EF4-FFF2-40B4-BE49-F238E27FC236}">
                <a16:creationId xmlns:a16="http://schemas.microsoft.com/office/drawing/2014/main" id="{9A78DFA8-ACCC-4898-BBE0-6156078D40D5}"/>
              </a:ext>
            </a:extLst>
          </p:cNvPr>
          <p:cNvSpPr txBox="1"/>
          <p:nvPr/>
        </p:nvSpPr>
        <p:spPr>
          <a:xfrm>
            <a:off x="5230814" y="3860801"/>
            <a:ext cx="3387725" cy="461963"/>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err="1">
                <a:solidFill>
                  <a:srgbClr val="000000"/>
                </a:solidFill>
                <a:latin typeface="Arial" charset="0"/>
              </a:rPr>
              <a:t>Metabolic</a:t>
            </a:r>
            <a:r>
              <a:rPr lang="cs-CZ" sz="2400" dirty="0">
                <a:solidFill>
                  <a:srgbClr val="000000"/>
                </a:solidFill>
                <a:latin typeface="Arial" charset="0"/>
              </a:rPr>
              <a:t> </a:t>
            </a:r>
            <a:r>
              <a:rPr lang="cs-CZ" sz="2400" dirty="0" err="1">
                <a:solidFill>
                  <a:srgbClr val="000000"/>
                </a:solidFill>
                <a:latin typeface="Arial" charset="0"/>
              </a:rPr>
              <a:t>requirements</a:t>
            </a:r>
            <a:endParaRPr lang="cs-CZ" sz="2400" dirty="0">
              <a:solidFill>
                <a:srgbClr val="000000"/>
              </a:solidFill>
              <a:latin typeface="Arial" charset="0"/>
            </a:endParaRPr>
          </a:p>
        </p:txBody>
      </p:sp>
      <p:cxnSp>
        <p:nvCxnSpPr>
          <p:cNvPr id="52" name="Přímá spojovací šipka 51">
            <a:extLst>
              <a:ext uri="{FF2B5EF4-FFF2-40B4-BE49-F238E27FC236}">
                <a16:creationId xmlns:a16="http://schemas.microsoft.com/office/drawing/2014/main" id="{7FD13A90-5251-418E-B0B0-93BB60DEEF89}"/>
              </a:ext>
            </a:extLst>
          </p:cNvPr>
          <p:cNvCxnSpPr/>
          <p:nvPr/>
        </p:nvCxnSpPr>
        <p:spPr>
          <a:xfrm rot="10800000" flipV="1">
            <a:off x="4295776" y="4292601"/>
            <a:ext cx="1800225" cy="106521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3" name="TextovéPole 52">
            <a:extLst>
              <a:ext uri="{FF2B5EF4-FFF2-40B4-BE49-F238E27FC236}">
                <a16:creationId xmlns:a16="http://schemas.microsoft.com/office/drawing/2014/main" id="{9D48CAD4-8F1A-492F-BDF4-C0CFA3651207}"/>
              </a:ext>
            </a:extLst>
          </p:cNvPr>
          <p:cNvSpPr txBox="1"/>
          <p:nvPr/>
        </p:nvSpPr>
        <p:spPr>
          <a:xfrm>
            <a:off x="7104063" y="3213101"/>
            <a:ext cx="2653740"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a:solidFill>
                  <a:srgbClr val="000000"/>
                </a:solidFill>
                <a:latin typeface="Arial" charset="0"/>
              </a:rPr>
              <a:t>ATP/ADP </a:t>
            </a:r>
            <a:r>
              <a:rPr lang="cs-CZ" sz="2400" dirty="0" err="1">
                <a:solidFill>
                  <a:srgbClr val="000000"/>
                </a:solidFill>
                <a:latin typeface="Arial" charset="0"/>
              </a:rPr>
              <a:t>relation</a:t>
            </a:r>
            <a:r>
              <a:rPr lang="cs-CZ" sz="2400" dirty="0">
                <a:solidFill>
                  <a:srgbClr val="000000"/>
                </a:solidFill>
                <a:latin typeface="Arial" charset="0"/>
              </a:rPr>
              <a:t> </a:t>
            </a:r>
          </a:p>
        </p:txBody>
      </p:sp>
      <p:cxnSp>
        <p:nvCxnSpPr>
          <p:cNvPr id="54" name="Přímá spojovací šipka 53">
            <a:extLst>
              <a:ext uri="{FF2B5EF4-FFF2-40B4-BE49-F238E27FC236}">
                <a16:creationId xmlns:a16="http://schemas.microsoft.com/office/drawing/2014/main" id="{E6B6D184-0E21-4FCC-A1EF-A7348035A3A9}"/>
              </a:ext>
            </a:extLst>
          </p:cNvPr>
          <p:cNvCxnSpPr>
            <a:stCxn id="53" idx="1"/>
            <a:endCxn id="51" idx="0"/>
          </p:cNvCxnSpPr>
          <p:nvPr/>
        </p:nvCxnSpPr>
        <p:spPr>
          <a:xfrm flipH="1">
            <a:off x="6924677" y="3443934"/>
            <a:ext cx="179386" cy="41686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 name="Přímá spojovací šipka 36">
            <a:extLst>
              <a:ext uri="{FF2B5EF4-FFF2-40B4-BE49-F238E27FC236}">
                <a16:creationId xmlns:a16="http://schemas.microsoft.com/office/drawing/2014/main" id="{9165669D-62F7-45DF-B10E-32E221992660}"/>
              </a:ext>
            </a:extLst>
          </p:cNvPr>
          <p:cNvCxnSpPr>
            <a:stCxn id="39" idx="2"/>
          </p:cNvCxnSpPr>
          <p:nvPr/>
        </p:nvCxnSpPr>
        <p:spPr>
          <a:xfrm flipH="1">
            <a:off x="1847851" y="2492376"/>
            <a:ext cx="130175" cy="1368425"/>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9" name="TextovéPole 38">
            <a:extLst>
              <a:ext uri="{FF2B5EF4-FFF2-40B4-BE49-F238E27FC236}">
                <a16:creationId xmlns:a16="http://schemas.microsoft.com/office/drawing/2014/main" id="{31091565-A134-4BAE-B55C-22322DD97CFC}"/>
              </a:ext>
            </a:extLst>
          </p:cNvPr>
          <p:cNvSpPr txBox="1"/>
          <p:nvPr/>
        </p:nvSpPr>
        <p:spPr>
          <a:xfrm>
            <a:off x="1531939" y="2032001"/>
            <a:ext cx="892175" cy="460375"/>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cs-CZ" sz="2400" dirty="0"/>
              <a:t>P</a:t>
            </a:r>
            <a:r>
              <a:rPr lang="cs-CZ" sz="2400" baseline="-25000" dirty="0"/>
              <a:t>v</a:t>
            </a:r>
            <a:r>
              <a:rPr lang="cs-CZ" sz="2400" dirty="0"/>
              <a:t>O</a:t>
            </a:r>
            <a:r>
              <a:rPr lang="cs-CZ" sz="2400" baseline="-25000" dirty="0"/>
              <a:t>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checkerboard(across)">
                                      <p:cBhvr>
                                        <p:cTn id="7" dur="500"/>
                                        <p:tgtEl>
                                          <p:spTgt spid="36"/>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checkerboard(across)">
                                      <p:cBhvr>
                                        <p:cTn id="10" dur="500"/>
                                        <p:tgtEl>
                                          <p:spTgt spid="3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checkerboard(across)">
                                      <p:cBhvr>
                                        <p:cTn id="15" dur="500"/>
                                        <p:tgtEl>
                                          <p:spTgt spid="35"/>
                                        </p:tgtEl>
                                      </p:cBhvr>
                                    </p:animEffect>
                                  </p:childTnLst>
                                </p:cTn>
                              </p:par>
                              <p:par>
                                <p:cTn id="16" presetID="5" presetClass="entr" presetSubtype="10" fill="hold" nodeType="with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checkerboard(across)">
                                      <p:cBhvr>
                                        <p:cTn id="18" dur="500"/>
                                        <p:tgtEl>
                                          <p:spTgt spid="38"/>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5" presetClass="entr" presetSubtype="10" fill="hold" nodeType="click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checkerboard(across)">
                                      <p:cBhvr>
                                        <p:cTn id="23"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Nadpis 1">
            <a:extLst>
              <a:ext uri="{FF2B5EF4-FFF2-40B4-BE49-F238E27FC236}">
                <a16:creationId xmlns:a16="http://schemas.microsoft.com/office/drawing/2014/main" id="{4C8C1B28-7FE2-CE62-D258-3A1C2B957023}"/>
              </a:ext>
            </a:extLst>
          </p:cNvPr>
          <p:cNvSpPr>
            <a:spLocks noGrp="1"/>
          </p:cNvSpPr>
          <p:nvPr>
            <p:ph type="title"/>
          </p:nvPr>
        </p:nvSpPr>
        <p:spPr/>
        <p:txBody>
          <a:bodyPr/>
          <a:lstStyle/>
          <a:p>
            <a:pPr eaLnBrk="1" hangingPunct="1"/>
            <a:endParaRPr lang="en-US" altLang="en-US"/>
          </a:p>
        </p:txBody>
      </p:sp>
      <p:sp>
        <p:nvSpPr>
          <p:cNvPr id="19459" name="Zástupný obsah 2">
            <a:extLst>
              <a:ext uri="{FF2B5EF4-FFF2-40B4-BE49-F238E27FC236}">
                <a16:creationId xmlns:a16="http://schemas.microsoft.com/office/drawing/2014/main" id="{481F35AA-D7D1-67E4-4486-E3E276C56E0A}"/>
              </a:ext>
            </a:extLst>
          </p:cNvPr>
          <p:cNvSpPr>
            <a:spLocks noGrp="1" noChangeArrowheads="1"/>
          </p:cNvSpPr>
          <p:nvPr>
            <p:ph idx="1"/>
          </p:nvPr>
        </p:nvSpPr>
        <p:spPr/>
        <p:txBody>
          <a:bodyPr/>
          <a:lstStyle/>
          <a:p>
            <a:pPr eaLnBrk="1" hangingPunct="1"/>
            <a:endParaRPr lang="en-US" altLang="en-US"/>
          </a:p>
        </p:txBody>
      </p:sp>
      <p:pic>
        <p:nvPicPr>
          <p:cNvPr id="19460" name="Obrázek 3">
            <a:extLst>
              <a:ext uri="{FF2B5EF4-FFF2-40B4-BE49-F238E27FC236}">
                <a16:creationId xmlns:a16="http://schemas.microsoft.com/office/drawing/2014/main" id="{D5B1FBDB-68CE-FF3A-53C7-5F94F13A21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603" y="-222251"/>
            <a:ext cx="12566651" cy="7080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bdélník 4">
            <a:extLst>
              <a:ext uri="{FF2B5EF4-FFF2-40B4-BE49-F238E27FC236}">
                <a16:creationId xmlns:a16="http://schemas.microsoft.com/office/drawing/2014/main" id="{0B0D93B3-9480-8A10-D427-0709CB6F4F87}"/>
              </a:ext>
            </a:extLst>
          </p:cNvPr>
          <p:cNvSpPr/>
          <p:nvPr/>
        </p:nvSpPr>
        <p:spPr>
          <a:xfrm>
            <a:off x="1547813" y="3213100"/>
            <a:ext cx="604837" cy="431800"/>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Rectangle 2">
            <a:extLst>
              <a:ext uri="{FF2B5EF4-FFF2-40B4-BE49-F238E27FC236}">
                <a16:creationId xmlns:a16="http://schemas.microsoft.com/office/drawing/2014/main" id="{4E43C552-2ECB-9667-D2E1-CE98D6C4CE62}"/>
              </a:ext>
            </a:extLst>
          </p:cNvPr>
          <p:cNvSpPr/>
          <p:nvPr/>
        </p:nvSpPr>
        <p:spPr>
          <a:xfrm>
            <a:off x="-248603" y="3057979"/>
            <a:ext cx="574040" cy="644893"/>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F5EA242-1C75-86F2-ACAA-E08B733C27E5}"/>
              </a:ext>
            </a:extLst>
          </p:cNvPr>
          <p:cNvSpPr txBox="1"/>
          <p:nvPr/>
        </p:nvSpPr>
        <p:spPr>
          <a:xfrm>
            <a:off x="4418648" y="6311900"/>
            <a:ext cx="3007018" cy="461665"/>
          </a:xfrm>
          <a:prstGeom prst="rect">
            <a:avLst/>
          </a:prstGeom>
          <a:solidFill>
            <a:srgbClr val="FEEBC4"/>
          </a:solidFill>
        </p:spPr>
        <p:txBody>
          <a:bodyPr wrap="square" rtlCol="0">
            <a:spAutoFit/>
          </a:bodyPr>
          <a:lstStyle/>
          <a:p>
            <a:r>
              <a:rPr lang="cs-CZ" sz="2400" dirty="0"/>
              <a:t>ADT/ATP ratio</a:t>
            </a:r>
            <a:endParaRPr lang="en-US" sz="1400" dirty="0"/>
          </a:p>
        </p:txBody>
      </p:sp>
      <p:sp>
        <p:nvSpPr>
          <p:cNvPr id="10" name="TextBox 9">
            <a:extLst>
              <a:ext uri="{FF2B5EF4-FFF2-40B4-BE49-F238E27FC236}">
                <a16:creationId xmlns:a16="http://schemas.microsoft.com/office/drawing/2014/main" id="{AB574A82-FCD5-54EA-C69F-19CC5A64545D}"/>
              </a:ext>
            </a:extLst>
          </p:cNvPr>
          <p:cNvSpPr txBox="1"/>
          <p:nvPr/>
        </p:nvSpPr>
        <p:spPr>
          <a:xfrm>
            <a:off x="3909884" y="5559316"/>
            <a:ext cx="1131562" cy="369332"/>
          </a:xfrm>
          <a:prstGeom prst="rect">
            <a:avLst/>
          </a:prstGeom>
          <a:solidFill>
            <a:srgbClr val="EDDCB7"/>
          </a:solidFill>
        </p:spPr>
        <p:txBody>
          <a:bodyPr wrap="square" rtlCol="0">
            <a:spAutoFit/>
          </a:bodyPr>
          <a:lstStyle/>
          <a:p>
            <a:pPr algn="ctr"/>
            <a:r>
              <a:rPr lang="cs-CZ" dirty="0" err="1">
                <a:solidFill>
                  <a:srgbClr val="FF0000"/>
                </a:solidFill>
              </a:rPr>
              <a:t>difusion</a:t>
            </a:r>
            <a:endParaRPr lang="en-US" dirty="0">
              <a:solidFill>
                <a:srgbClr val="FF0000"/>
              </a:solidFill>
            </a:endParaRPr>
          </a:p>
        </p:txBody>
      </p:sp>
      <p:sp>
        <p:nvSpPr>
          <p:cNvPr id="11" name="TextBox 10">
            <a:extLst>
              <a:ext uri="{FF2B5EF4-FFF2-40B4-BE49-F238E27FC236}">
                <a16:creationId xmlns:a16="http://schemas.microsoft.com/office/drawing/2014/main" id="{0BA74E26-4BCE-0254-236A-6365B4B69A2E}"/>
              </a:ext>
            </a:extLst>
          </p:cNvPr>
          <p:cNvSpPr txBox="1"/>
          <p:nvPr/>
        </p:nvSpPr>
        <p:spPr>
          <a:xfrm>
            <a:off x="7693888" y="6308350"/>
            <a:ext cx="3446280" cy="461665"/>
          </a:xfrm>
          <a:prstGeom prst="rect">
            <a:avLst/>
          </a:prstGeom>
          <a:solidFill>
            <a:srgbClr val="FEEBC4"/>
          </a:solidFill>
        </p:spPr>
        <p:txBody>
          <a:bodyPr wrap="square" rtlCol="0">
            <a:spAutoFit/>
          </a:bodyPr>
          <a:lstStyle/>
          <a:p>
            <a:r>
              <a:rPr lang="cs-CZ" sz="2400" dirty="0" err="1">
                <a:solidFill>
                  <a:srgbClr val="FF0000"/>
                </a:solidFill>
              </a:rPr>
              <a:t>Metabolic</a:t>
            </a:r>
            <a:r>
              <a:rPr lang="cs-CZ" sz="2400" dirty="0">
                <a:solidFill>
                  <a:srgbClr val="FF0000"/>
                </a:solidFill>
              </a:rPr>
              <a:t> </a:t>
            </a:r>
            <a:r>
              <a:rPr lang="cs-CZ" sz="2400" dirty="0" err="1">
                <a:solidFill>
                  <a:srgbClr val="FF0000"/>
                </a:solidFill>
              </a:rPr>
              <a:t>needs</a:t>
            </a:r>
            <a:r>
              <a:rPr lang="cs-CZ" sz="2400" dirty="0">
                <a:solidFill>
                  <a:srgbClr val="FF0000"/>
                </a:solidFill>
              </a:rPr>
              <a:t> </a:t>
            </a:r>
            <a:r>
              <a:rPr lang="cs-CZ" sz="2400" dirty="0" err="1">
                <a:solidFill>
                  <a:srgbClr val="FF0000"/>
                </a:solidFill>
              </a:rPr>
              <a:t>of</a:t>
            </a:r>
            <a:r>
              <a:rPr lang="cs-CZ" sz="2400" dirty="0">
                <a:solidFill>
                  <a:srgbClr val="FF0000"/>
                </a:solidFill>
              </a:rPr>
              <a:t> </a:t>
            </a:r>
            <a:r>
              <a:rPr lang="cs-CZ" sz="2400" dirty="0" err="1">
                <a:solidFill>
                  <a:srgbClr val="FF0000"/>
                </a:solidFill>
              </a:rPr>
              <a:t>cells</a:t>
            </a:r>
            <a:endParaRPr lang="en-US" sz="1400" dirty="0">
              <a:solidFill>
                <a:srgbClr val="FF0000"/>
              </a:solidFill>
            </a:endParaRPr>
          </a:p>
        </p:txBody>
      </p:sp>
      <p:sp>
        <p:nvSpPr>
          <p:cNvPr id="12" name="TextBox 11">
            <a:extLst>
              <a:ext uri="{FF2B5EF4-FFF2-40B4-BE49-F238E27FC236}">
                <a16:creationId xmlns:a16="http://schemas.microsoft.com/office/drawing/2014/main" id="{C441F7F3-8081-AFB2-B4D5-397212305C9B}"/>
              </a:ext>
            </a:extLst>
          </p:cNvPr>
          <p:cNvSpPr txBox="1"/>
          <p:nvPr/>
        </p:nvSpPr>
        <p:spPr>
          <a:xfrm>
            <a:off x="7722668" y="5328483"/>
            <a:ext cx="3446280" cy="461665"/>
          </a:xfrm>
          <a:prstGeom prst="rect">
            <a:avLst/>
          </a:prstGeom>
          <a:solidFill>
            <a:srgbClr val="FEEBC4"/>
          </a:solidFill>
        </p:spPr>
        <p:txBody>
          <a:bodyPr wrap="square" rtlCol="0">
            <a:spAutoFit/>
          </a:bodyPr>
          <a:lstStyle/>
          <a:p>
            <a:r>
              <a:rPr lang="cs-CZ" sz="2400" dirty="0">
                <a:solidFill>
                  <a:srgbClr val="FF0000"/>
                </a:solidFill>
              </a:rPr>
              <a:t>Oxygen </a:t>
            </a:r>
            <a:r>
              <a:rPr lang="cs-CZ" sz="2400" dirty="0" err="1">
                <a:solidFill>
                  <a:srgbClr val="FF0000"/>
                </a:solidFill>
              </a:rPr>
              <a:t>delivery</a:t>
            </a:r>
            <a:endParaRPr lang="en-US" sz="1400" dirty="0">
              <a:solidFill>
                <a:srgbClr val="FF0000"/>
              </a:solidFill>
            </a:endParaRPr>
          </a:p>
        </p:txBody>
      </p:sp>
      <p:sp>
        <p:nvSpPr>
          <p:cNvPr id="13" name="TextBox 12">
            <a:extLst>
              <a:ext uri="{FF2B5EF4-FFF2-40B4-BE49-F238E27FC236}">
                <a16:creationId xmlns:a16="http://schemas.microsoft.com/office/drawing/2014/main" id="{7A4578D2-BACE-B625-AFC7-ABEE0DDCFA2C}"/>
              </a:ext>
            </a:extLst>
          </p:cNvPr>
          <p:cNvSpPr txBox="1"/>
          <p:nvPr/>
        </p:nvSpPr>
        <p:spPr>
          <a:xfrm>
            <a:off x="172064" y="-45848"/>
            <a:ext cx="3150800" cy="461665"/>
          </a:xfrm>
          <a:prstGeom prst="rect">
            <a:avLst/>
          </a:prstGeom>
          <a:solidFill>
            <a:srgbClr val="FEEBC4"/>
          </a:solidFill>
        </p:spPr>
        <p:txBody>
          <a:bodyPr wrap="square" rtlCol="0">
            <a:spAutoFit/>
          </a:bodyPr>
          <a:lstStyle/>
          <a:p>
            <a:r>
              <a:rPr lang="cs-CZ" sz="2400" dirty="0">
                <a:solidFill>
                  <a:srgbClr val="FF0000"/>
                </a:solidFill>
              </a:rPr>
              <a:t>Oxygen </a:t>
            </a:r>
            <a:r>
              <a:rPr lang="cs-CZ" sz="2400" dirty="0" err="1">
                <a:solidFill>
                  <a:srgbClr val="FF0000"/>
                </a:solidFill>
              </a:rPr>
              <a:t>delivery</a:t>
            </a:r>
            <a:r>
              <a:rPr lang="cs-CZ" sz="2400" dirty="0">
                <a:solidFill>
                  <a:srgbClr val="FF0000"/>
                </a:solidFill>
              </a:rPr>
              <a:t> (DO2):</a:t>
            </a:r>
            <a:endParaRPr lang="en-US" sz="1400" dirty="0">
              <a:solidFill>
                <a:srgbClr val="FF0000"/>
              </a:solidFill>
            </a:endParaRPr>
          </a:p>
        </p:txBody>
      </p:sp>
      <p:sp>
        <p:nvSpPr>
          <p:cNvPr id="14" name="TextBox 13">
            <a:extLst>
              <a:ext uri="{FF2B5EF4-FFF2-40B4-BE49-F238E27FC236}">
                <a16:creationId xmlns:a16="http://schemas.microsoft.com/office/drawing/2014/main" id="{6820058D-3801-EC5C-2743-DE76529CA1F0}"/>
              </a:ext>
            </a:extLst>
          </p:cNvPr>
          <p:cNvSpPr txBox="1"/>
          <p:nvPr/>
        </p:nvSpPr>
        <p:spPr>
          <a:xfrm>
            <a:off x="6094774" y="-74683"/>
            <a:ext cx="3347219" cy="523220"/>
          </a:xfrm>
          <a:prstGeom prst="rect">
            <a:avLst/>
          </a:prstGeom>
          <a:solidFill>
            <a:srgbClr val="FEEBC4"/>
          </a:solidFill>
        </p:spPr>
        <p:txBody>
          <a:bodyPr wrap="square" rtlCol="0">
            <a:spAutoFit/>
          </a:bodyPr>
          <a:lstStyle/>
          <a:p>
            <a:r>
              <a:rPr lang="cs-CZ" sz="2800" dirty="0"/>
              <a:t>Environment</a:t>
            </a:r>
            <a:endParaRPr lang="en-US" sz="1600" dirty="0"/>
          </a:p>
        </p:txBody>
      </p:sp>
      <p:sp>
        <p:nvSpPr>
          <p:cNvPr id="15" name="TextBox 14">
            <a:extLst>
              <a:ext uri="{FF2B5EF4-FFF2-40B4-BE49-F238E27FC236}">
                <a16:creationId xmlns:a16="http://schemas.microsoft.com/office/drawing/2014/main" id="{281E7421-BF23-E5E4-E3DF-45CAFD17E726}"/>
              </a:ext>
            </a:extLst>
          </p:cNvPr>
          <p:cNvSpPr txBox="1"/>
          <p:nvPr/>
        </p:nvSpPr>
        <p:spPr>
          <a:xfrm>
            <a:off x="7096264" y="786549"/>
            <a:ext cx="2096722" cy="523220"/>
          </a:xfrm>
          <a:prstGeom prst="rect">
            <a:avLst/>
          </a:prstGeom>
          <a:solidFill>
            <a:srgbClr val="FEEBC4"/>
          </a:solidFill>
        </p:spPr>
        <p:txBody>
          <a:bodyPr wrap="square" rtlCol="0">
            <a:spAutoFit/>
          </a:bodyPr>
          <a:lstStyle/>
          <a:p>
            <a:r>
              <a:rPr lang="cs-CZ" sz="2800" dirty="0" err="1"/>
              <a:t>Respiration</a:t>
            </a:r>
            <a:endParaRPr lang="en-US" sz="1600" dirty="0"/>
          </a:p>
        </p:txBody>
      </p:sp>
      <p:sp>
        <p:nvSpPr>
          <p:cNvPr id="16" name="TextBox 15">
            <a:extLst>
              <a:ext uri="{FF2B5EF4-FFF2-40B4-BE49-F238E27FC236}">
                <a16:creationId xmlns:a16="http://schemas.microsoft.com/office/drawing/2014/main" id="{0A0BB383-C59F-BCBE-488F-41C4205E2F7E}"/>
              </a:ext>
            </a:extLst>
          </p:cNvPr>
          <p:cNvSpPr txBox="1"/>
          <p:nvPr/>
        </p:nvSpPr>
        <p:spPr>
          <a:xfrm>
            <a:off x="9397523" y="1476030"/>
            <a:ext cx="2340064" cy="523220"/>
          </a:xfrm>
          <a:prstGeom prst="rect">
            <a:avLst/>
          </a:prstGeom>
          <a:solidFill>
            <a:srgbClr val="FEEBC4"/>
          </a:solidFill>
        </p:spPr>
        <p:txBody>
          <a:bodyPr wrap="square" rtlCol="0">
            <a:spAutoFit/>
          </a:bodyPr>
          <a:lstStyle/>
          <a:p>
            <a:r>
              <a:rPr lang="cs-CZ" sz="2800" dirty="0" err="1"/>
              <a:t>Erythropoiesis</a:t>
            </a:r>
            <a:r>
              <a:rPr lang="cs-CZ" sz="1600" dirty="0"/>
              <a:t> </a:t>
            </a:r>
            <a:endParaRPr lang="en-US" sz="1600" dirty="0"/>
          </a:p>
        </p:txBody>
      </p:sp>
      <p:sp>
        <p:nvSpPr>
          <p:cNvPr id="17" name="TextBox 16">
            <a:extLst>
              <a:ext uri="{FF2B5EF4-FFF2-40B4-BE49-F238E27FC236}">
                <a16:creationId xmlns:a16="http://schemas.microsoft.com/office/drawing/2014/main" id="{6C5CAA48-1B58-C0BA-C452-55A3C6C655B8}"/>
              </a:ext>
            </a:extLst>
          </p:cNvPr>
          <p:cNvSpPr txBox="1"/>
          <p:nvPr/>
        </p:nvSpPr>
        <p:spPr>
          <a:xfrm>
            <a:off x="10107841" y="2857205"/>
            <a:ext cx="2064654" cy="523220"/>
          </a:xfrm>
          <a:prstGeom prst="rect">
            <a:avLst/>
          </a:prstGeom>
          <a:solidFill>
            <a:srgbClr val="FEEBC4"/>
          </a:solidFill>
        </p:spPr>
        <p:txBody>
          <a:bodyPr wrap="square" rtlCol="0">
            <a:spAutoFit/>
          </a:bodyPr>
          <a:lstStyle/>
          <a:p>
            <a:r>
              <a:rPr lang="cs-CZ" sz="2800" dirty="0" err="1"/>
              <a:t>Circulation</a:t>
            </a:r>
            <a:endParaRPr lang="en-US" sz="16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Nadpis 1">
            <a:extLst>
              <a:ext uri="{FF2B5EF4-FFF2-40B4-BE49-F238E27FC236}">
                <a16:creationId xmlns:a16="http://schemas.microsoft.com/office/drawing/2014/main" id="{BB9F7876-ADF1-4560-82B6-24F12D1C9A16}"/>
              </a:ext>
            </a:extLst>
          </p:cNvPr>
          <p:cNvSpPr>
            <a:spLocks noGrp="1"/>
          </p:cNvSpPr>
          <p:nvPr>
            <p:ph type="title"/>
          </p:nvPr>
        </p:nvSpPr>
        <p:spPr/>
        <p:txBody>
          <a:bodyPr/>
          <a:lstStyle/>
          <a:p>
            <a:pPr eaLnBrk="1" hangingPunct="1"/>
            <a:endParaRPr lang="en-US" altLang="en-US"/>
          </a:p>
        </p:txBody>
      </p:sp>
      <p:sp>
        <p:nvSpPr>
          <p:cNvPr id="20483" name="Zástupný obsah 2">
            <a:extLst>
              <a:ext uri="{FF2B5EF4-FFF2-40B4-BE49-F238E27FC236}">
                <a16:creationId xmlns:a16="http://schemas.microsoft.com/office/drawing/2014/main" id="{E443396C-AB81-53D8-513D-B9407FB47B81}"/>
              </a:ext>
            </a:extLst>
          </p:cNvPr>
          <p:cNvSpPr>
            <a:spLocks noGrp="1" noChangeArrowheads="1"/>
          </p:cNvSpPr>
          <p:nvPr>
            <p:ph idx="1"/>
          </p:nvPr>
        </p:nvSpPr>
        <p:spPr/>
        <p:txBody>
          <a:bodyPr/>
          <a:lstStyle/>
          <a:p>
            <a:pPr eaLnBrk="1" hangingPunct="1"/>
            <a:endParaRPr lang="en-US" altLang="en-US"/>
          </a:p>
        </p:txBody>
      </p:sp>
      <p:pic>
        <p:nvPicPr>
          <p:cNvPr id="20484" name="Obrázek 3">
            <a:extLst>
              <a:ext uri="{FF2B5EF4-FFF2-40B4-BE49-F238E27FC236}">
                <a16:creationId xmlns:a16="http://schemas.microsoft.com/office/drawing/2014/main" id="{E5EEB167-AFFD-14A5-6AFA-57116573BD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400" y="0"/>
            <a:ext cx="12224151" cy="6899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bdélník 4">
            <a:extLst>
              <a:ext uri="{FF2B5EF4-FFF2-40B4-BE49-F238E27FC236}">
                <a16:creationId xmlns:a16="http://schemas.microsoft.com/office/drawing/2014/main" id="{BAF2C1C9-7027-AA53-FD8A-44229DAF9B9C}"/>
              </a:ext>
            </a:extLst>
          </p:cNvPr>
          <p:cNvSpPr/>
          <p:nvPr/>
        </p:nvSpPr>
        <p:spPr>
          <a:xfrm>
            <a:off x="1574800" y="3211513"/>
            <a:ext cx="252413" cy="43021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Rectangle 1">
            <a:extLst>
              <a:ext uri="{FF2B5EF4-FFF2-40B4-BE49-F238E27FC236}">
                <a16:creationId xmlns:a16="http://schemas.microsoft.com/office/drawing/2014/main" id="{05AE34CE-58D1-6247-0543-524E64BAE9E0}"/>
              </a:ext>
            </a:extLst>
          </p:cNvPr>
          <p:cNvSpPr/>
          <p:nvPr/>
        </p:nvSpPr>
        <p:spPr>
          <a:xfrm>
            <a:off x="-227214" y="2934330"/>
            <a:ext cx="574040" cy="644893"/>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FCB762BB-0AA6-C712-BD39-D6250649BFC1}"/>
              </a:ext>
            </a:extLst>
          </p:cNvPr>
          <p:cNvSpPr txBox="1"/>
          <p:nvPr/>
        </p:nvSpPr>
        <p:spPr>
          <a:xfrm>
            <a:off x="4401413" y="6252736"/>
            <a:ext cx="3007018" cy="461665"/>
          </a:xfrm>
          <a:prstGeom prst="rect">
            <a:avLst/>
          </a:prstGeom>
          <a:solidFill>
            <a:srgbClr val="FEEBC4"/>
          </a:solidFill>
        </p:spPr>
        <p:txBody>
          <a:bodyPr wrap="square" rtlCol="0">
            <a:spAutoFit/>
          </a:bodyPr>
          <a:lstStyle/>
          <a:p>
            <a:r>
              <a:rPr lang="cs-CZ" sz="2400" dirty="0"/>
              <a:t>ADT/ATP ratio</a:t>
            </a:r>
            <a:endParaRPr lang="en-US" sz="1400" dirty="0"/>
          </a:p>
        </p:txBody>
      </p:sp>
      <p:sp>
        <p:nvSpPr>
          <p:cNvPr id="4" name="TextBox 3">
            <a:extLst>
              <a:ext uri="{FF2B5EF4-FFF2-40B4-BE49-F238E27FC236}">
                <a16:creationId xmlns:a16="http://schemas.microsoft.com/office/drawing/2014/main" id="{BCCB0FA3-90A7-B148-36F7-15D53E406897}"/>
              </a:ext>
            </a:extLst>
          </p:cNvPr>
          <p:cNvSpPr txBox="1"/>
          <p:nvPr/>
        </p:nvSpPr>
        <p:spPr>
          <a:xfrm>
            <a:off x="7464858" y="6332415"/>
            <a:ext cx="3446280" cy="461665"/>
          </a:xfrm>
          <a:prstGeom prst="rect">
            <a:avLst/>
          </a:prstGeom>
          <a:solidFill>
            <a:srgbClr val="FEEBC4"/>
          </a:solidFill>
        </p:spPr>
        <p:txBody>
          <a:bodyPr wrap="square" rtlCol="0">
            <a:spAutoFit/>
          </a:bodyPr>
          <a:lstStyle/>
          <a:p>
            <a:r>
              <a:rPr lang="cs-CZ" sz="2400" dirty="0" err="1">
                <a:solidFill>
                  <a:srgbClr val="FF0000"/>
                </a:solidFill>
              </a:rPr>
              <a:t>Metabolic</a:t>
            </a:r>
            <a:r>
              <a:rPr lang="cs-CZ" sz="2400" dirty="0">
                <a:solidFill>
                  <a:srgbClr val="FF0000"/>
                </a:solidFill>
              </a:rPr>
              <a:t> </a:t>
            </a:r>
            <a:r>
              <a:rPr lang="cs-CZ" sz="2400" dirty="0" err="1">
                <a:solidFill>
                  <a:srgbClr val="FF0000"/>
                </a:solidFill>
              </a:rPr>
              <a:t>needs</a:t>
            </a:r>
            <a:r>
              <a:rPr lang="cs-CZ" sz="2400" dirty="0">
                <a:solidFill>
                  <a:srgbClr val="FF0000"/>
                </a:solidFill>
              </a:rPr>
              <a:t> </a:t>
            </a:r>
            <a:r>
              <a:rPr lang="cs-CZ" sz="2400" dirty="0" err="1">
                <a:solidFill>
                  <a:srgbClr val="FF0000"/>
                </a:solidFill>
              </a:rPr>
              <a:t>of</a:t>
            </a:r>
            <a:r>
              <a:rPr lang="cs-CZ" sz="2400" dirty="0">
                <a:solidFill>
                  <a:srgbClr val="FF0000"/>
                </a:solidFill>
              </a:rPr>
              <a:t> </a:t>
            </a:r>
            <a:r>
              <a:rPr lang="cs-CZ" sz="2400" dirty="0" err="1">
                <a:solidFill>
                  <a:srgbClr val="FF0000"/>
                </a:solidFill>
              </a:rPr>
              <a:t>cells</a:t>
            </a:r>
            <a:endParaRPr lang="en-US" sz="1400" dirty="0">
              <a:solidFill>
                <a:srgbClr val="FF0000"/>
              </a:solidFill>
            </a:endParaRPr>
          </a:p>
        </p:txBody>
      </p:sp>
      <p:sp>
        <p:nvSpPr>
          <p:cNvPr id="6" name="TextBox 5">
            <a:extLst>
              <a:ext uri="{FF2B5EF4-FFF2-40B4-BE49-F238E27FC236}">
                <a16:creationId xmlns:a16="http://schemas.microsoft.com/office/drawing/2014/main" id="{21C9E575-E753-FF46-88CE-7B5303900B7F}"/>
              </a:ext>
            </a:extLst>
          </p:cNvPr>
          <p:cNvSpPr txBox="1"/>
          <p:nvPr/>
        </p:nvSpPr>
        <p:spPr>
          <a:xfrm>
            <a:off x="7525820" y="5435244"/>
            <a:ext cx="3446280" cy="461665"/>
          </a:xfrm>
          <a:prstGeom prst="rect">
            <a:avLst/>
          </a:prstGeom>
          <a:solidFill>
            <a:srgbClr val="FEEBC4"/>
          </a:solidFill>
        </p:spPr>
        <p:txBody>
          <a:bodyPr wrap="square" rtlCol="0">
            <a:spAutoFit/>
          </a:bodyPr>
          <a:lstStyle/>
          <a:p>
            <a:r>
              <a:rPr lang="cs-CZ" sz="2400" dirty="0">
                <a:solidFill>
                  <a:srgbClr val="FF0000"/>
                </a:solidFill>
              </a:rPr>
              <a:t>Oxygen </a:t>
            </a:r>
            <a:r>
              <a:rPr lang="cs-CZ" sz="2400" dirty="0" err="1">
                <a:solidFill>
                  <a:srgbClr val="FF0000"/>
                </a:solidFill>
              </a:rPr>
              <a:t>delivery</a:t>
            </a:r>
            <a:endParaRPr lang="en-US" sz="1400" dirty="0">
              <a:solidFill>
                <a:srgbClr val="FF0000"/>
              </a:solidFill>
            </a:endParaRPr>
          </a:p>
        </p:txBody>
      </p:sp>
      <p:sp>
        <p:nvSpPr>
          <p:cNvPr id="7" name="TextBox 6">
            <a:extLst>
              <a:ext uri="{FF2B5EF4-FFF2-40B4-BE49-F238E27FC236}">
                <a16:creationId xmlns:a16="http://schemas.microsoft.com/office/drawing/2014/main" id="{B25FDA49-71AD-EAD2-07D9-1157FC72D09E}"/>
              </a:ext>
            </a:extLst>
          </p:cNvPr>
          <p:cNvSpPr txBox="1"/>
          <p:nvPr/>
        </p:nvSpPr>
        <p:spPr>
          <a:xfrm>
            <a:off x="6118094" y="143599"/>
            <a:ext cx="3347219" cy="523220"/>
          </a:xfrm>
          <a:prstGeom prst="rect">
            <a:avLst/>
          </a:prstGeom>
          <a:solidFill>
            <a:srgbClr val="FEEBC4"/>
          </a:solidFill>
        </p:spPr>
        <p:txBody>
          <a:bodyPr wrap="square" rtlCol="0">
            <a:spAutoFit/>
          </a:bodyPr>
          <a:lstStyle/>
          <a:p>
            <a:r>
              <a:rPr lang="cs-CZ" sz="2800" dirty="0"/>
              <a:t>Environment</a:t>
            </a:r>
            <a:endParaRPr lang="en-US" sz="1600" dirty="0"/>
          </a:p>
        </p:txBody>
      </p:sp>
      <p:sp>
        <p:nvSpPr>
          <p:cNvPr id="8" name="TextBox 7">
            <a:extLst>
              <a:ext uri="{FF2B5EF4-FFF2-40B4-BE49-F238E27FC236}">
                <a16:creationId xmlns:a16="http://schemas.microsoft.com/office/drawing/2014/main" id="{C96C26AE-D376-594E-D489-6184323379BE}"/>
              </a:ext>
            </a:extLst>
          </p:cNvPr>
          <p:cNvSpPr txBox="1"/>
          <p:nvPr/>
        </p:nvSpPr>
        <p:spPr>
          <a:xfrm>
            <a:off x="7091276" y="1047325"/>
            <a:ext cx="2096722" cy="523220"/>
          </a:xfrm>
          <a:prstGeom prst="rect">
            <a:avLst/>
          </a:prstGeom>
          <a:solidFill>
            <a:srgbClr val="FEEBC4"/>
          </a:solidFill>
        </p:spPr>
        <p:txBody>
          <a:bodyPr wrap="square" rtlCol="0">
            <a:spAutoFit/>
          </a:bodyPr>
          <a:lstStyle/>
          <a:p>
            <a:r>
              <a:rPr lang="cs-CZ" sz="2800" dirty="0" err="1"/>
              <a:t>Respiration</a:t>
            </a:r>
            <a:endParaRPr lang="en-US" sz="1600" dirty="0"/>
          </a:p>
        </p:txBody>
      </p:sp>
      <p:sp>
        <p:nvSpPr>
          <p:cNvPr id="9" name="TextBox 8">
            <a:extLst>
              <a:ext uri="{FF2B5EF4-FFF2-40B4-BE49-F238E27FC236}">
                <a16:creationId xmlns:a16="http://schemas.microsoft.com/office/drawing/2014/main" id="{63C97AEB-B6CC-7420-4965-EA22AAF4B6EF}"/>
              </a:ext>
            </a:extLst>
          </p:cNvPr>
          <p:cNvSpPr txBox="1"/>
          <p:nvPr/>
        </p:nvSpPr>
        <p:spPr>
          <a:xfrm>
            <a:off x="9417028" y="1570545"/>
            <a:ext cx="2340064" cy="523220"/>
          </a:xfrm>
          <a:prstGeom prst="rect">
            <a:avLst/>
          </a:prstGeom>
          <a:solidFill>
            <a:srgbClr val="FEEBC4"/>
          </a:solidFill>
        </p:spPr>
        <p:txBody>
          <a:bodyPr wrap="square" rtlCol="0">
            <a:spAutoFit/>
          </a:bodyPr>
          <a:lstStyle/>
          <a:p>
            <a:r>
              <a:rPr lang="cs-CZ" sz="2800" dirty="0" err="1"/>
              <a:t>Erythropoiesis</a:t>
            </a:r>
            <a:r>
              <a:rPr lang="cs-CZ" sz="1600" dirty="0"/>
              <a:t> </a:t>
            </a:r>
            <a:endParaRPr lang="en-US" sz="1600" dirty="0"/>
          </a:p>
        </p:txBody>
      </p:sp>
      <p:sp>
        <p:nvSpPr>
          <p:cNvPr id="10" name="TextBox 9">
            <a:extLst>
              <a:ext uri="{FF2B5EF4-FFF2-40B4-BE49-F238E27FC236}">
                <a16:creationId xmlns:a16="http://schemas.microsoft.com/office/drawing/2014/main" id="{79D6594A-2885-C4FB-202E-843B5264E05F}"/>
              </a:ext>
            </a:extLst>
          </p:cNvPr>
          <p:cNvSpPr txBox="1"/>
          <p:nvPr/>
        </p:nvSpPr>
        <p:spPr>
          <a:xfrm>
            <a:off x="10127346" y="2951720"/>
            <a:ext cx="2064654" cy="523220"/>
          </a:xfrm>
          <a:prstGeom prst="rect">
            <a:avLst/>
          </a:prstGeom>
          <a:solidFill>
            <a:srgbClr val="FEEBC4"/>
          </a:solidFill>
        </p:spPr>
        <p:txBody>
          <a:bodyPr wrap="square" rtlCol="0">
            <a:spAutoFit/>
          </a:bodyPr>
          <a:lstStyle/>
          <a:p>
            <a:r>
              <a:rPr lang="cs-CZ" sz="2800" dirty="0" err="1"/>
              <a:t>Circulation</a:t>
            </a:r>
            <a:endParaRPr lang="en-US" sz="1600" dirty="0"/>
          </a:p>
        </p:txBody>
      </p:sp>
      <p:sp>
        <p:nvSpPr>
          <p:cNvPr id="11" name="TextBox 10">
            <a:extLst>
              <a:ext uri="{FF2B5EF4-FFF2-40B4-BE49-F238E27FC236}">
                <a16:creationId xmlns:a16="http://schemas.microsoft.com/office/drawing/2014/main" id="{8F87C0A0-6C33-1EF8-745A-43B3B653A73A}"/>
              </a:ext>
            </a:extLst>
          </p:cNvPr>
          <p:cNvSpPr txBox="1"/>
          <p:nvPr/>
        </p:nvSpPr>
        <p:spPr>
          <a:xfrm>
            <a:off x="112396" y="175527"/>
            <a:ext cx="3271699" cy="400110"/>
          </a:xfrm>
          <a:prstGeom prst="rect">
            <a:avLst/>
          </a:prstGeom>
          <a:solidFill>
            <a:srgbClr val="FEEBC4"/>
          </a:solidFill>
        </p:spPr>
        <p:txBody>
          <a:bodyPr wrap="square" rtlCol="0">
            <a:spAutoFit/>
          </a:bodyPr>
          <a:lstStyle/>
          <a:p>
            <a:r>
              <a:rPr lang="cs-CZ" sz="2000" dirty="0">
                <a:solidFill>
                  <a:srgbClr val="FF0000"/>
                </a:solidFill>
              </a:rPr>
              <a:t>Oxygen </a:t>
            </a:r>
            <a:r>
              <a:rPr lang="cs-CZ" sz="2000" dirty="0" err="1">
                <a:solidFill>
                  <a:srgbClr val="FF0000"/>
                </a:solidFill>
              </a:rPr>
              <a:t>Extraction</a:t>
            </a:r>
            <a:r>
              <a:rPr lang="cs-CZ" sz="2000" dirty="0">
                <a:solidFill>
                  <a:srgbClr val="FF0000"/>
                </a:solidFill>
              </a:rPr>
              <a:t> Ratio O2ER</a:t>
            </a:r>
            <a:endParaRPr lang="en-US" sz="1200" dirty="0">
              <a:solidFill>
                <a:srgbClr val="FF0000"/>
              </a:solidFill>
            </a:endParaRPr>
          </a:p>
        </p:txBody>
      </p:sp>
      <p:sp>
        <p:nvSpPr>
          <p:cNvPr id="12" name="TextBox 11">
            <a:extLst>
              <a:ext uri="{FF2B5EF4-FFF2-40B4-BE49-F238E27FC236}">
                <a16:creationId xmlns:a16="http://schemas.microsoft.com/office/drawing/2014/main" id="{2E0A4975-FD95-9E0D-452F-E6F5BB6E1549}"/>
              </a:ext>
            </a:extLst>
          </p:cNvPr>
          <p:cNvSpPr txBox="1"/>
          <p:nvPr/>
        </p:nvSpPr>
        <p:spPr>
          <a:xfrm>
            <a:off x="3909884" y="5559316"/>
            <a:ext cx="1131562" cy="369332"/>
          </a:xfrm>
          <a:prstGeom prst="rect">
            <a:avLst/>
          </a:prstGeom>
          <a:solidFill>
            <a:srgbClr val="EDDCB7"/>
          </a:solidFill>
        </p:spPr>
        <p:txBody>
          <a:bodyPr wrap="square" rtlCol="0">
            <a:spAutoFit/>
          </a:bodyPr>
          <a:lstStyle/>
          <a:p>
            <a:pPr algn="ctr"/>
            <a:r>
              <a:rPr lang="cs-CZ" dirty="0" err="1">
                <a:solidFill>
                  <a:srgbClr val="FF0000"/>
                </a:solidFill>
              </a:rPr>
              <a:t>difusion</a:t>
            </a:r>
            <a:endParaRPr lang="en-US" dirty="0">
              <a:solidFill>
                <a:srgbClr val="FF0000"/>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EBEFF3"/>
        </a:solidFill>
        <a:effectLst/>
      </p:bgPr>
    </p:bg>
    <p:spTree>
      <p:nvGrpSpPr>
        <p:cNvPr id="1" name=""/>
        <p:cNvGrpSpPr/>
        <p:nvPr/>
      </p:nvGrpSpPr>
      <p:grpSpPr>
        <a:xfrm>
          <a:off x="0" y="0"/>
          <a:ext cx="0" cy="0"/>
          <a:chOff x="0" y="0"/>
          <a:chExt cx="0" cy="0"/>
        </a:xfrm>
      </p:grpSpPr>
      <p:sp>
        <p:nvSpPr>
          <p:cNvPr id="51" name="Šipka doleva 50">
            <a:extLst>
              <a:ext uri="{FF2B5EF4-FFF2-40B4-BE49-F238E27FC236}">
                <a16:creationId xmlns:a16="http://schemas.microsoft.com/office/drawing/2014/main" id="{9FC70B17-8289-407A-B7C6-A0543FE916CB}"/>
              </a:ext>
            </a:extLst>
          </p:cNvPr>
          <p:cNvSpPr/>
          <p:nvPr/>
        </p:nvSpPr>
        <p:spPr>
          <a:xfrm>
            <a:off x="2422526" y="2058989"/>
            <a:ext cx="2665413" cy="433387"/>
          </a:xfrm>
          <a:prstGeom prst="leftArrow">
            <a:avLst/>
          </a:prstGeom>
          <a:solidFill>
            <a:srgbClr val="FFC64D"/>
          </a:solidFill>
        </p:spPr>
        <p:style>
          <a:lnRef idx="1">
            <a:schemeClr val="dk1"/>
          </a:lnRef>
          <a:fillRef idx="2">
            <a:schemeClr val="dk1"/>
          </a:fillRef>
          <a:effectRef idx="1">
            <a:schemeClr val="dk1"/>
          </a:effectRef>
          <a:fontRef idx="minor">
            <a:schemeClr val="dk1"/>
          </a:fontRef>
        </p:style>
        <p:txBody>
          <a:bodyPr anchor="ctr"/>
          <a:lstStyle/>
          <a:p>
            <a:pPr algn="ctr">
              <a:defRPr/>
            </a:pPr>
            <a:r>
              <a:rPr lang="cs-CZ" dirty="0"/>
              <a:t>C</a:t>
            </a:r>
            <a:r>
              <a:rPr lang="cs-CZ" baseline="-25000" dirty="0"/>
              <a:t>v</a:t>
            </a:r>
            <a:r>
              <a:rPr lang="cs-CZ" dirty="0"/>
              <a:t>O</a:t>
            </a:r>
            <a:r>
              <a:rPr lang="cs-CZ" baseline="-25000" dirty="0"/>
              <a:t>2</a:t>
            </a:r>
          </a:p>
        </p:txBody>
      </p:sp>
      <p:sp>
        <p:nvSpPr>
          <p:cNvPr id="52" name="TextovéPole 51">
            <a:extLst>
              <a:ext uri="{FF2B5EF4-FFF2-40B4-BE49-F238E27FC236}">
                <a16:creationId xmlns:a16="http://schemas.microsoft.com/office/drawing/2014/main" id="{5F307179-2399-4855-95F7-276C6B473A86}"/>
              </a:ext>
            </a:extLst>
          </p:cNvPr>
          <p:cNvSpPr txBox="1"/>
          <p:nvPr/>
        </p:nvSpPr>
        <p:spPr>
          <a:xfrm>
            <a:off x="1531939" y="2032001"/>
            <a:ext cx="892175" cy="460375"/>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defRPr/>
            </a:pPr>
            <a:r>
              <a:rPr lang="cs-CZ" sz="2400" dirty="0"/>
              <a:t>P</a:t>
            </a:r>
            <a:r>
              <a:rPr lang="cs-CZ" sz="2400" baseline="-25000" dirty="0"/>
              <a:t>v</a:t>
            </a:r>
            <a:r>
              <a:rPr lang="cs-CZ" sz="2400" dirty="0"/>
              <a:t>O</a:t>
            </a:r>
            <a:r>
              <a:rPr lang="cs-CZ" sz="2400" baseline="-25000" dirty="0"/>
              <a:t>2</a:t>
            </a:r>
          </a:p>
        </p:txBody>
      </p:sp>
      <p:sp>
        <p:nvSpPr>
          <p:cNvPr id="27" name="Obdélník 26">
            <a:extLst>
              <a:ext uri="{FF2B5EF4-FFF2-40B4-BE49-F238E27FC236}">
                <a16:creationId xmlns:a16="http://schemas.microsoft.com/office/drawing/2014/main" id="{8064FC97-46BE-4980-A94F-0030EF8FCF93}"/>
              </a:ext>
            </a:extLst>
          </p:cNvPr>
          <p:cNvSpPr/>
          <p:nvPr/>
        </p:nvSpPr>
        <p:spPr>
          <a:xfrm>
            <a:off x="2782889" y="3213101"/>
            <a:ext cx="2376487" cy="309562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41" name="Ohnutá šipka 40">
            <a:extLst>
              <a:ext uri="{FF2B5EF4-FFF2-40B4-BE49-F238E27FC236}">
                <a16:creationId xmlns:a16="http://schemas.microsoft.com/office/drawing/2014/main" id="{23F59619-A938-4B3E-99A7-6FACCCA3519A}"/>
              </a:ext>
            </a:extLst>
          </p:cNvPr>
          <p:cNvSpPr/>
          <p:nvPr/>
        </p:nvSpPr>
        <p:spPr>
          <a:xfrm rot="5400000" flipV="1">
            <a:off x="3935414" y="1844676"/>
            <a:ext cx="1944687" cy="2665413"/>
          </a:xfrm>
          <a:prstGeom prst="bentArrow">
            <a:avLst>
              <a:gd name="adj1" fmla="val 25000"/>
              <a:gd name="adj2" fmla="val 25000"/>
              <a:gd name="adj3" fmla="val 27116"/>
              <a:gd name="adj4" fmla="val 37260"/>
            </a:avLst>
          </a:prstGeom>
          <a:solidFill>
            <a:srgbClr val="FFC64D"/>
          </a:solidFill>
        </p:spPr>
        <p:style>
          <a:lnRef idx="1">
            <a:schemeClr val="dk1"/>
          </a:lnRef>
          <a:fillRef idx="2">
            <a:schemeClr val="dk1"/>
          </a:fillRef>
          <a:effectRef idx="1">
            <a:schemeClr val="dk1"/>
          </a:effectRef>
          <a:fontRef idx="minor">
            <a:schemeClr val="dk1"/>
          </a:fontRef>
        </p:style>
        <p:txBody>
          <a:bodyPr anchor="ctr"/>
          <a:lstStyle/>
          <a:p>
            <a:pPr algn="r">
              <a:defRPr/>
            </a:pPr>
            <a:endParaRPr lang="cs-CZ" dirty="0">
              <a:solidFill>
                <a:schemeClr val="tx1"/>
              </a:solidFill>
            </a:endParaRPr>
          </a:p>
        </p:txBody>
      </p:sp>
      <p:sp>
        <p:nvSpPr>
          <p:cNvPr id="33" name="Zaoblený obdélník 32">
            <a:extLst>
              <a:ext uri="{FF2B5EF4-FFF2-40B4-BE49-F238E27FC236}">
                <a16:creationId xmlns:a16="http://schemas.microsoft.com/office/drawing/2014/main" id="{28B033F2-7A72-4FB9-A145-7C499CA4496C}"/>
              </a:ext>
            </a:extLst>
          </p:cNvPr>
          <p:cNvSpPr/>
          <p:nvPr/>
        </p:nvSpPr>
        <p:spPr>
          <a:xfrm>
            <a:off x="2782889" y="5400676"/>
            <a:ext cx="2376487" cy="1412875"/>
          </a:xfrm>
          <a:prstGeom prst="roundRect">
            <a:avLst/>
          </a:prstGeom>
          <a:ln w="28575"/>
        </p:spPr>
        <p:style>
          <a:lnRef idx="1">
            <a:schemeClr val="accent2"/>
          </a:lnRef>
          <a:fillRef idx="2">
            <a:schemeClr val="accent2"/>
          </a:fillRef>
          <a:effectRef idx="1">
            <a:schemeClr val="accent2"/>
          </a:effectRef>
          <a:fontRef idx="minor">
            <a:schemeClr val="dk1"/>
          </a:fontRef>
        </p:style>
        <p:txBody>
          <a:bodyPr anchor="ctr"/>
          <a:lstStyle/>
          <a:p>
            <a:pPr algn="ctr">
              <a:defRPr/>
            </a:pPr>
            <a:r>
              <a:rPr lang="cs-CZ" dirty="0" err="1"/>
              <a:t>Cells</a:t>
            </a:r>
            <a:endParaRPr lang="cs-CZ" dirty="0"/>
          </a:p>
        </p:txBody>
      </p:sp>
      <p:sp>
        <p:nvSpPr>
          <p:cNvPr id="2" name="TextovéPole 1">
            <a:extLst>
              <a:ext uri="{FF2B5EF4-FFF2-40B4-BE49-F238E27FC236}">
                <a16:creationId xmlns:a16="http://schemas.microsoft.com/office/drawing/2014/main" id="{7A9FF276-CEFF-436D-A9C1-752DF3A4C4E9}"/>
              </a:ext>
            </a:extLst>
          </p:cNvPr>
          <p:cNvSpPr txBox="1"/>
          <p:nvPr/>
        </p:nvSpPr>
        <p:spPr>
          <a:xfrm>
            <a:off x="3143251" y="188914"/>
            <a:ext cx="2861854" cy="584775"/>
          </a:xfrm>
          <a:prstGeom prst="rect">
            <a:avLst/>
          </a:prstGeom>
          <a:solidFill>
            <a:srgbClr val="FFC64D"/>
          </a:solidFill>
        </p:spPr>
        <p:style>
          <a:lnRef idx="1">
            <a:schemeClr val="dk1"/>
          </a:lnRef>
          <a:fillRef idx="2">
            <a:schemeClr val="dk1"/>
          </a:fillRef>
          <a:effectRef idx="1">
            <a:schemeClr val="dk1"/>
          </a:effectRef>
          <a:fontRef idx="minor">
            <a:schemeClr val="dk1"/>
          </a:fontRef>
        </p:style>
        <p:txBody>
          <a:bodyPr wrap="square">
            <a:spAutoFit/>
          </a:bodyPr>
          <a:lstStyle/>
          <a:p>
            <a:pPr>
              <a:defRPr/>
            </a:pPr>
            <a:r>
              <a:rPr lang="cs-CZ" sz="3200" dirty="0"/>
              <a:t>Oxygen </a:t>
            </a:r>
            <a:r>
              <a:rPr lang="cs-CZ" sz="3200" dirty="0" err="1"/>
              <a:t>delivery</a:t>
            </a:r>
            <a:endParaRPr lang="cs-CZ" sz="3200" dirty="0"/>
          </a:p>
        </p:txBody>
      </p:sp>
      <p:sp>
        <p:nvSpPr>
          <p:cNvPr id="3" name="Vývojový diagram: paměť s přímým přístupem 2">
            <a:extLst>
              <a:ext uri="{FF2B5EF4-FFF2-40B4-BE49-F238E27FC236}">
                <a16:creationId xmlns:a16="http://schemas.microsoft.com/office/drawing/2014/main" id="{93CA9D32-3EAC-45E3-975F-74A2D4606503}"/>
              </a:ext>
            </a:extLst>
          </p:cNvPr>
          <p:cNvSpPr/>
          <p:nvPr/>
        </p:nvSpPr>
        <p:spPr>
          <a:xfrm flipH="1">
            <a:off x="6456364" y="1989139"/>
            <a:ext cx="2663825" cy="719137"/>
          </a:xfrm>
          <a:prstGeom prst="flowChartMagneticDrum">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4" name="Šipka doleva 3">
            <a:extLst>
              <a:ext uri="{FF2B5EF4-FFF2-40B4-BE49-F238E27FC236}">
                <a16:creationId xmlns:a16="http://schemas.microsoft.com/office/drawing/2014/main" id="{FAE35399-987E-49C4-93A9-1DF3C816F021}"/>
              </a:ext>
            </a:extLst>
          </p:cNvPr>
          <p:cNvSpPr/>
          <p:nvPr/>
        </p:nvSpPr>
        <p:spPr>
          <a:xfrm>
            <a:off x="4583114" y="1700214"/>
            <a:ext cx="2376487" cy="1296987"/>
          </a:xfrm>
          <a:prstGeom prst="leftArrow">
            <a:avLst/>
          </a:prstGeom>
          <a:solidFill>
            <a:srgbClr val="FFC64D"/>
          </a:solidFill>
        </p:spPr>
        <p:style>
          <a:lnRef idx="1">
            <a:schemeClr val="dk1"/>
          </a:lnRef>
          <a:fillRef idx="2">
            <a:schemeClr val="dk1"/>
          </a:fillRef>
          <a:effectRef idx="1">
            <a:schemeClr val="dk1"/>
          </a:effectRef>
          <a:fontRef idx="minor">
            <a:schemeClr val="dk1"/>
          </a:fontRef>
        </p:style>
        <p:txBody>
          <a:bodyPr anchor="ctr"/>
          <a:lstStyle/>
          <a:p>
            <a:pPr algn="ctr">
              <a:defRPr/>
            </a:pPr>
            <a:r>
              <a:rPr lang="cs-CZ" dirty="0"/>
              <a:t>C</a:t>
            </a:r>
            <a:r>
              <a:rPr lang="cs-CZ" baseline="-25000" dirty="0"/>
              <a:t>a</a:t>
            </a:r>
            <a:r>
              <a:rPr lang="cs-CZ" dirty="0"/>
              <a:t>O</a:t>
            </a:r>
            <a:r>
              <a:rPr lang="cs-CZ" baseline="-25000" dirty="0"/>
              <a:t>2</a:t>
            </a:r>
            <a:r>
              <a:rPr lang="cs-CZ" dirty="0"/>
              <a:t>*Q</a:t>
            </a:r>
          </a:p>
        </p:txBody>
      </p:sp>
      <p:sp>
        <p:nvSpPr>
          <p:cNvPr id="5" name="TextovéPole 4">
            <a:extLst>
              <a:ext uri="{FF2B5EF4-FFF2-40B4-BE49-F238E27FC236}">
                <a16:creationId xmlns:a16="http://schemas.microsoft.com/office/drawing/2014/main" id="{9E44E7F2-6323-485B-BDC9-381171A02DD0}"/>
              </a:ext>
            </a:extLst>
          </p:cNvPr>
          <p:cNvSpPr txBox="1"/>
          <p:nvPr/>
        </p:nvSpPr>
        <p:spPr>
          <a:xfrm>
            <a:off x="3216276" y="1052514"/>
            <a:ext cx="742319"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a:t>P</a:t>
            </a:r>
            <a:r>
              <a:rPr lang="cs-CZ" sz="2400" baseline="-25000" dirty="0"/>
              <a:t>a</a:t>
            </a:r>
            <a:r>
              <a:rPr lang="cs-CZ" sz="2400" dirty="0"/>
              <a:t>O</a:t>
            </a:r>
            <a:r>
              <a:rPr lang="cs-CZ" sz="2400" baseline="-25000" dirty="0"/>
              <a:t>2</a:t>
            </a:r>
          </a:p>
        </p:txBody>
      </p:sp>
      <p:sp>
        <p:nvSpPr>
          <p:cNvPr id="6" name="TextovéPole 5">
            <a:extLst>
              <a:ext uri="{FF2B5EF4-FFF2-40B4-BE49-F238E27FC236}">
                <a16:creationId xmlns:a16="http://schemas.microsoft.com/office/drawing/2014/main" id="{4440F72E-397C-48BE-8238-C93F2AF0BA6E}"/>
              </a:ext>
            </a:extLst>
          </p:cNvPr>
          <p:cNvSpPr txBox="1"/>
          <p:nvPr/>
        </p:nvSpPr>
        <p:spPr>
          <a:xfrm>
            <a:off x="4511675" y="1412876"/>
            <a:ext cx="731290"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a:t>S</a:t>
            </a:r>
            <a:r>
              <a:rPr lang="cs-CZ" sz="2400" baseline="-25000" dirty="0"/>
              <a:t>a</a:t>
            </a:r>
            <a:r>
              <a:rPr lang="cs-CZ" sz="2400" dirty="0"/>
              <a:t>O</a:t>
            </a:r>
            <a:r>
              <a:rPr lang="cs-CZ" sz="2400" baseline="-25000" dirty="0"/>
              <a:t>2</a:t>
            </a:r>
          </a:p>
        </p:txBody>
      </p:sp>
      <p:sp>
        <p:nvSpPr>
          <p:cNvPr id="7" name="TextovéPole 6">
            <a:extLst>
              <a:ext uri="{FF2B5EF4-FFF2-40B4-BE49-F238E27FC236}">
                <a16:creationId xmlns:a16="http://schemas.microsoft.com/office/drawing/2014/main" id="{3A64CD76-6D81-4968-AF34-4DDB8B524801}"/>
              </a:ext>
            </a:extLst>
          </p:cNvPr>
          <p:cNvSpPr txBox="1"/>
          <p:nvPr/>
        </p:nvSpPr>
        <p:spPr>
          <a:xfrm>
            <a:off x="5735638" y="1052514"/>
            <a:ext cx="538930"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err="1"/>
              <a:t>Hb</a:t>
            </a:r>
            <a:endParaRPr lang="cs-CZ" sz="2400" dirty="0"/>
          </a:p>
        </p:txBody>
      </p:sp>
      <p:sp>
        <p:nvSpPr>
          <p:cNvPr id="8" name="TextovéPole 7">
            <a:extLst>
              <a:ext uri="{FF2B5EF4-FFF2-40B4-BE49-F238E27FC236}">
                <a16:creationId xmlns:a16="http://schemas.microsoft.com/office/drawing/2014/main" id="{B23DB357-BBFC-4FFC-8BF8-BA2A235E437A}"/>
              </a:ext>
            </a:extLst>
          </p:cNvPr>
          <p:cNvSpPr txBox="1"/>
          <p:nvPr/>
        </p:nvSpPr>
        <p:spPr>
          <a:xfrm>
            <a:off x="6959601" y="692151"/>
            <a:ext cx="1525418"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err="1"/>
              <a:t>Circulation</a:t>
            </a:r>
            <a:endParaRPr lang="cs-CZ" sz="2400" dirty="0"/>
          </a:p>
        </p:txBody>
      </p:sp>
      <p:sp>
        <p:nvSpPr>
          <p:cNvPr id="9" name="TextovéPole 8">
            <a:extLst>
              <a:ext uri="{FF2B5EF4-FFF2-40B4-BE49-F238E27FC236}">
                <a16:creationId xmlns:a16="http://schemas.microsoft.com/office/drawing/2014/main" id="{1CAE610F-5D12-48F9-B350-3F62C7713167}"/>
              </a:ext>
            </a:extLst>
          </p:cNvPr>
          <p:cNvSpPr txBox="1"/>
          <p:nvPr/>
        </p:nvSpPr>
        <p:spPr>
          <a:xfrm>
            <a:off x="1774826" y="1484314"/>
            <a:ext cx="1542153"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err="1"/>
              <a:t>Ventilation</a:t>
            </a:r>
            <a:endParaRPr lang="cs-CZ" sz="2400" dirty="0"/>
          </a:p>
        </p:txBody>
      </p:sp>
      <p:sp>
        <p:nvSpPr>
          <p:cNvPr id="10" name="TextovéPole 9">
            <a:extLst>
              <a:ext uri="{FF2B5EF4-FFF2-40B4-BE49-F238E27FC236}">
                <a16:creationId xmlns:a16="http://schemas.microsoft.com/office/drawing/2014/main" id="{8058A03A-D460-4A22-B00C-7F3623AD5B73}"/>
              </a:ext>
            </a:extLst>
          </p:cNvPr>
          <p:cNvSpPr txBox="1"/>
          <p:nvPr/>
        </p:nvSpPr>
        <p:spPr>
          <a:xfrm>
            <a:off x="1524001" y="908051"/>
            <a:ext cx="697627"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a:t>P</a:t>
            </a:r>
            <a:r>
              <a:rPr lang="cs-CZ" sz="2400" baseline="-25000" dirty="0"/>
              <a:t>i</a:t>
            </a:r>
            <a:r>
              <a:rPr lang="cs-CZ" sz="2400" dirty="0"/>
              <a:t>O</a:t>
            </a:r>
            <a:r>
              <a:rPr lang="cs-CZ" sz="2400" baseline="-25000" dirty="0"/>
              <a:t>2</a:t>
            </a:r>
          </a:p>
        </p:txBody>
      </p:sp>
      <p:cxnSp>
        <p:nvCxnSpPr>
          <p:cNvPr id="12" name="Přímá spojovací šipka 11">
            <a:extLst>
              <a:ext uri="{FF2B5EF4-FFF2-40B4-BE49-F238E27FC236}">
                <a16:creationId xmlns:a16="http://schemas.microsoft.com/office/drawing/2014/main" id="{2CB0F3DF-3E33-4207-8ABF-2A24238EDDE5}"/>
              </a:ext>
            </a:extLst>
          </p:cNvPr>
          <p:cNvCxnSpPr>
            <a:stCxn id="10" idx="2"/>
            <a:endCxn id="9" idx="0"/>
          </p:cNvCxnSpPr>
          <p:nvPr/>
        </p:nvCxnSpPr>
        <p:spPr>
          <a:xfrm>
            <a:off x="1872815" y="1369716"/>
            <a:ext cx="673088" cy="11459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Přímá spojovací šipka 12">
            <a:extLst>
              <a:ext uri="{FF2B5EF4-FFF2-40B4-BE49-F238E27FC236}">
                <a16:creationId xmlns:a16="http://schemas.microsoft.com/office/drawing/2014/main" id="{AE9D7CE3-C89E-400A-88C9-18018F157BFC}"/>
              </a:ext>
            </a:extLst>
          </p:cNvPr>
          <p:cNvCxnSpPr>
            <a:stCxn id="9" idx="0"/>
            <a:endCxn id="5" idx="1"/>
          </p:cNvCxnSpPr>
          <p:nvPr/>
        </p:nvCxnSpPr>
        <p:spPr>
          <a:xfrm flipV="1">
            <a:off x="2545903" y="1283347"/>
            <a:ext cx="670373" cy="20096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Přímá spojovací šipka 15">
            <a:extLst>
              <a:ext uri="{FF2B5EF4-FFF2-40B4-BE49-F238E27FC236}">
                <a16:creationId xmlns:a16="http://schemas.microsoft.com/office/drawing/2014/main" id="{098511EF-D084-46CB-910F-1801FF3297AA}"/>
              </a:ext>
            </a:extLst>
          </p:cNvPr>
          <p:cNvCxnSpPr>
            <a:stCxn id="5" idx="3"/>
            <a:endCxn id="6" idx="1"/>
          </p:cNvCxnSpPr>
          <p:nvPr/>
        </p:nvCxnSpPr>
        <p:spPr>
          <a:xfrm>
            <a:off x="3958595" y="1283346"/>
            <a:ext cx="553081" cy="36036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Přímá spojovací šipka 18">
            <a:extLst>
              <a:ext uri="{FF2B5EF4-FFF2-40B4-BE49-F238E27FC236}">
                <a16:creationId xmlns:a16="http://schemas.microsoft.com/office/drawing/2014/main" id="{551B2759-6A68-44F3-8778-C65A8A0AE384}"/>
              </a:ext>
            </a:extLst>
          </p:cNvPr>
          <p:cNvCxnSpPr>
            <a:stCxn id="7" idx="2"/>
          </p:cNvCxnSpPr>
          <p:nvPr/>
        </p:nvCxnSpPr>
        <p:spPr>
          <a:xfrm flipH="1">
            <a:off x="5735639" y="1514178"/>
            <a:ext cx="269465" cy="69086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Přímá spojovací šipka 21">
            <a:extLst>
              <a:ext uri="{FF2B5EF4-FFF2-40B4-BE49-F238E27FC236}">
                <a16:creationId xmlns:a16="http://schemas.microsoft.com/office/drawing/2014/main" id="{FB367ADD-47B9-4A55-9FA8-0D9559317148}"/>
              </a:ext>
            </a:extLst>
          </p:cNvPr>
          <p:cNvCxnSpPr/>
          <p:nvPr/>
        </p:nvCxnSpPr>
        <p:spPr>
          <a:xfrm>
            <a:off x="5016501" y="1844676"/>
            <a:ext cx="646113" cy="36036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Přímá spojovací šipka 23">
            <a:extLst>
              <a:ext uri="{FF2B5EF4-FFF2-40B4-BE49-F238E27FC236}">
                <a16:creationId xmlns:a16="http://schemas.microsoft.com/office/drawing/2014/main" id="{C14DCB23-D5CC-4F3A-8DD8-15EA14E8E182}"/>
              </a:ext>
            </a:extLst>
          </p:cNvPr>
          <p:cNvCxnSpPr/>
          <p:nvPr/>
        </p:nvCxnSpPr>
        <p:spPr>
          <a:xfrm rot="5400000">
            <a:off x="6276975" y="1160463"/>
            <a:ext cx="1079500" cy="100965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53270" name="Skupina 20">
            <a:extLst>
              <a:ext uri="{FF2B5EF4-FFF2-40B4-BE49-F238E27FC236}">
                <a16:creationId xmlns:a16="http://schemas.microsoft.com/office/drawing/2014/main" id="{95AB243C-862B-4A7D-8825-0BC055B2F20C}"/>
              </a:ext>
            </a:extLst>
          </p:cNvPr>
          <p:cNvGrpSpPr>
            <a:grpSpLocks/>
          </p:cNvGrpSpPr>
          <p:nvPr/>
        </p:nvGrpSpPr>
        <p:grpSpPr bwMode="auto">
          <a:xfrm>
            <a:off x="3482823" y="4221164"/>
            <a:ext cx="1100291" cy="1728787"/>
            <a:chOff x="2483768" y="3861048"/>
            <a:chExt cx="1008112" cy="1728192"/>
          </a:xfrm>
          <a:solidFill>
            <a:srgbClr val="FFC64D"/>
          </a:solidFill>
        </p:grpSpPr>
        <p:sp>
          <p:nvSpPr>
            <p:cNvPr id="18" name="Šipka dolů 17">
              <a:extLst>
                <a:ext uri="{FF2B5EF4-FFF2-40B4-BE49-F238E27FC236}">
                  <a16:creationId xmlns:a16="http://schemas.microsoft.com/office/drawing/2014/main" id="{5EEB0336-40E5-479D-BB7D-FB50F6032EA1}"/>
                </a:ext>
              </a:extLst>
            </p:cNvPr>
            <p:cNvSpPr/>
            <p:nvPr/>
          </p:nvSpPr>
          <p:spPr>
            <a:xfrm>
              <a:off x="2483768" y="3861048"/>
              <a:ext cx="1008112" cy="1728192"/>
            </a:xfrm>
            <a:prstGeom prst="downArrow">
              <a:avLst/>
            </a:prstGeom>
            <a:grpFill/>
          </p:spPr>
          <p:style>
            <a:lnRef idx="1">
              <a:schemeClr val="dk1"/>
            </a:lnRef>
            <a:fillRef idx="2">
              <a:schemeClr val="dk1"/>
            </a:fillRef>
            <a:effectRef idx="1">
              <a:schemeClr val="dk1"/>
            </a:effectRef>
            <a:fontRef idx="minor">
              <a:schemeClr val="dk1"/>
            </a:fontRef>
          </p:style>
          <p:txBody>
            <a:bodyPr anchor="ctr"/>
            <a:lstStyle/>
            <a:p>
              <a:pPr algn="ctr">
                <a:defRPr/>
              </a:pPr>
              <a:endParaRPr lang="cs-CZ" dirty="0"/>
            </a:p>
            <a:p>
              <a:pPr algn="ctr">
                <a:defRPr/>
              </a:pPr>
              <a:endParaRPr lang="cs-CZ" dirty="0"/>
            </a:p>
            <a:p>
              <a:pPr algn="ctr">
                <a:defRPr/>
              </a:pPr>
              <a:endParaRPr lang="cs-CZ" dirty="0"/>
            </a:p>
            <a:p>
              <a:pPr algn="ctr">
                <a:defRPr/>
              </a:pPr>
              <a:endParaRPr lang="cs-CZ" dirty="0"/>
            </a:p>
          </p:txBody>
        </p:sp>
        <p:sp>
          <p:nvSpPr>
            <p:cNvPr id="128024" name="TextovéPole 19">
              <a:extLst>
                <a:ext uri="{FF2B5EF4-FFF2-40B4-BE49-F238E27FC236}">
                  <a16:creationId xmlns:a16="http://schemas.microsoft.com/office/drawing/2014/main" id="{CAF58C00-E587-4715-94A2-0099575E0A67}"/>
                </a:ext>
              </a:extLst>
            </p:cNvPr>
            <p:cNvSpPr txBox="1">
              <a:spLocks noChangeArrowheads="1"/>
            </p:cNvSpPr>
            <p:nvPr/>
          </p:nvSpPr>
          <p:spPr bwMode="auto">
            <a:xfrm>
              <a:off x="2741960" y="4799195"/>
              <a:ext cx="491728" cy="276904"/>
            </a:xfrm>
            <a:prstGeom prst="rect">
              <a:avLst/>
            </a:prstGeom>
            <a:grpFill/>
            <a:ln w="9525">
              <a:noFill/>
              <a:miter lim="800000"/>
              <a:headEnd/>
              <a:tailEnd/>
            </a:ln>
          </p:spPr>
          <p:txBody>
            <a:bodyPr wrap="square">
              <a:spAutoFit/>
            </a:bodyPr>
            <a:lstStyle/>
            <a:p>
              <a:pPr>
                <a:buClr>
                  <a:schemeClr val="hlink"/>
                </a:buClr>
                <a:buSzPct val="80000"/>
                <a:buFont typeface="Arial" charset="0"/>
                <a:buNone/>
                <a:defRPr/>
              </a:pPr>
              <a:r>
                <a:rPr lang="cs-CZ" altLang="cs-CZ" sz="1200" dirty="0">
                  <a:effectLst>
                    <a:outerShdw blurRad="38100" dist="38100" dir="2700000" algn="tl">
                      <a:srgbClr val="000000"/>
                    </a:outerShdw>
                  </a:effectLst>
                  <a:cs typeface="Arial" charset="0"/>
                </a:rPr>
                <a:t>VO2</a:t>
              </a:r>
            </a:p>
          </p:txBody>
        </p:sp>
      </p:grpSp>
      <p:sp>
        <p:nvSpPr>
          <p:cNvPr id="23" name="TextovéPole 22">
            <a:extLst>
              <a:ext uri="{FF2B5EF4-FFF2-40B4-BE49-F238E27FC236}">
                <a16:creationId xmlns:a16="http://schemas.microsoft.com/office/drawing/2014/main" id="{4D844777-4431-4F6E-BA36-AE33EE278E8B}"/>
              </a:ext>
            </a:extLst>
          </p:cNvPr>
          <p:cNvSpPr txBox="1"/>
          <p:nvPr/>
        </p:nvSpPr>
        <p:spPr>
          <a:xfrm>
            <a:off x="2093589" y="6305432"/>
            <a:ext cx="4033476" cy="584775"/>
          </a:xfrm>
          <a:prstGeom prst="rect">
            <a:avLst/>
          </a:prstGeom>
          <a:solidFill>
            <a:srgbClr val="FFC64D"/>
          </a:solidFill>
        </p:spPr>
        <p:style>
          <a:lnRef idx="1">
            <a:schemeClr val="dk1"/>
          </a:lnRef>
          <a:fillRef idx="2">
            <a:schemeClr val="dk1"/>
          </a:fillRef>
          <a:effectRef idx="1">
            <a:schemeClr val="dk1"/>
          </a:effectRef>
          <a:fontRef idx="minor">
            <a:schemeClr val="dk1"/>
          </a:fontRef>
        </p:style>
        <p:txBody>
          <a:bodyPr wrap="none">
            <a:spAutoFit/>
          </a:bodyPr>
          <a:lstStyle/>
          <a:p>
            <a:pPr>
              <a:defRPr/>
            </a:pPr>
            <a:r>
              <a:rPr lang="cs-CZ" sz="3200" dirty="0">
                <a:solidFill>
                  <a:srgbClr val="000000"/>
                </a:solidFill>
                <a:latin typeface="Arial" charset="0"/>
              </a:rPr>
              <a:t>Oxygen </a:t>
            </a:r>
            <a:r>
              <a:rPr lang="cs-CZ" sz="3200" dirty="0" err="1">
                <a:solidFill>
                  <a:srgbClr val="000000"/>
                </a:solidFill>
                <a:latin typeface="Arial" charset="0"/>
              </a:rPr>
              <a:t>consumption</a:t>
            </a:r>
            <a:endParaRPr lang="cs-CZ" sz="3200" dirty="0">
              <a:solidFill>
                <a:srgbClr val="000000"/>
              </a:solidFill>
              <a:latin typeface="Arial" charset="0"/>
            </a:endParaRPr>
          </a:p>
        </p:txBody>
      </p:sp>
      <p:sp>
        <p:nvSpPr>
          <p:cNvPr id="34" name="TextovéPole 33">
            <a:extLst>
              <a:ext uri="{FF2B5EF4-FFF2-40B4-BE49-F238E27FC236}">
                <a16:creationId xmlns:a16="http://schemas.microsoft.com/office/drawing/2014/main" id="{D97BC345-47FC-4022-98F0-2239FF05C5EB}"/>
              </a:ext>
            </a:extLst>
          </p:cNvPr>
          <p:cNvSpPr txBox="1"/>
          <p:nvPr/>
        </p:nvSpPr>
        <p:spPr>
          <a:xfrm>
            <a:off x="5735639" y="2492376"/>
            <a:ext cx="742319"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a:t>P</a:t>
            </a:r>
            <a:r>
              <a:rPr lang="cs-CZ" sz="2400" baseline="-25000" dirty="0"/>
              <a:t>a</a:t>
            </a:r>
            <a:r>
              <a:rPr lang="cs-CZ" sz="2400" dirty="0"/>
              <a:t>O</a:t>
            </a:r>
            <a:r>
              <a:rPr lang="cs-CZ" sz="2400" baseline="-25000" dirty="0"/>
              <a:t>2</a:t>
            </a:r>
          </a:p>
        </p:txBody>
      </p:sp>
      <p:sp>
        <p:nvSpPr>
          <p:cNvPr id="35" name="TextovéPole 34">
            <a:extLst>
              <a:ext uri="{FF2B5EF4-FFF2-40B4-BE49-F238E27FC236}">
                <a16:creationId xmlns:a16="http://schemas.microsoft.com/office/drawing/2014/main" id="{7D011125-10F1-4D62-BAEE-F3F3E5551559}"/>
              </a:ext>
            </a:extLst>
          </p:cNvPr>
          <p:cNvSpPr txBox="1"/>
          <p:nvPr/>
        </p:nvSpPr>
        <p:spPr>
          <a:xfrm>
            <a:off x="1774825" y="3860801"/>
            <a:ext cx="844398"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a:t>P</a:t>
            </a:r>
            <a:r>
              <a:rPr lang="cs-CZ" sz="2400" baseline="-25000" dirty="0"/>
              <a:t>ist</a:t>
            </a:r>
            <a:r>
              <a:rPr lang="cs-CZ" sz="2400" dirty="0"/>
              <a:t>O</a:t>
            </a:r>
            <a:r>
              <a:rPr lang="cs-CZ" sz="2400" baseline="-25000" dirty="0"/>
              <a:t>2</a:t>
            </a:r>
          </a:p>
        </p:txBody>
      </p:sp>
      <p:sp>
        <p:nvSpPr>
          <p:cNvPr id="42" name="TextovéPole 41">
            <a:extLst>
              <a:ext uri="{FF2B5EF4-FFF2-40B4-BE49-F238E27FC236}">
                <a16:creationId xmlns:a16="http://schemas.microsoft.com/office/drawing/2014/main" id="{35C28748-2252-4845-A770-6EED6D4E2CF2}"/>
              </a:ext>
            </a:extLst>
          </p:cNvPr>
          <p:cNvSpPr txBox="1"/>
          <p:nvPr/>
        </p:nvSpPr>
        <p:spPr>
          <a:xfrm>
            <a:off x="3216275" y="3068639"/>
            <a:ext cx="1306961"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err="1"/>
              <a:t>Diffusion</a:t>
            </a:r>
            <a:endParaRPr lang="cs-CZ" sz="2400" dirty="0"/>
          </a:p>
        </p:txBody>
      </p:sp>
      <p:cxnSp>
        <p:nvCxnSpPr>
          <p:cNvPr id="36" name="Přímá spojovací šipka 35">
            <a:extLst>
              <a:ext uri="{FF2B5EF4-FFF2-40B4-BE49-F238E27FC236}">
                <a16:creationId xmlns:a16="http://schemas.microsoft.com/office/drawing/2014/main" id="{E3BEF9EA-1B37-4513-8A0C-1A99DABE341B}"/>
              </a:ext>
            </a:extLst>
          </p:cNvPr>
          <p:cNvCxnSpPr/>
          <p:nvPr/>
        </p:nvCxnSpPr>
        <p:spPr>
          <a:xfrm rot="10800000" flipV="1">
            <a:off x="4656139" y="2708276"/>
            <a:ext cx="1152525" cy="50482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 name="Přímá spojovací šipka 37">
            <a:extLst>
              <a:ext uri="{FF2B5EF4-FFF2-40B4-BE49-F238E27FC236}">
                <a16:creationId xmlns:a16="http://schemas.microsoft.com/office/drawing/2014/main" id="{8E170DC5-D667-4802-926A-DEE682805593}"/>
              </a:ext>
            </a:extLst>
          </p:cNvPr>
          <p:cNvCxnSpPr/>
          <p:nvPr/>
        </p:nvCxnSpPr>
        <p:spPr>
          <a:xfrm rot="5400000" flipH="1" flipV="1">
            <a:off x="2554135" y="3433644"/>
            <a:ext cx="504825" cy="4318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7" name="TextovéPole 36">
            <a:extLst>
              <a:ext uri="{FF2B5EF4-FFF2-40B4-BE49-F238E27FC236}">
                <a16:creationId xmlns:a16="http://schemas.microsoft.com/office/drawing/2014/main" id="{8E968F7A-168C-4FE1-A085-252A619B52C5}"/>
              </a:ext>
            </a:extLst>
          </p:cNvPr>
          <p:cNvSpPr txBox="1"/>
          <p:nvPr/>
        </p:nvSpPr>
        <p:spPr>
          <a:xfrm>
            <a:off x="5230814" y="3860801"/>
            <a:ext cx="3387725" cy="461963"/>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err="1">
                <a:solidFill>
                  <a:srgbClr val="000000"/>
                </a:solidFill>
                <a:latin typeface="Arial" charset="0"/>
              </a:rPr>
              <a:t>Metabolic</a:t>
            </a:r>
            <a:r>
              <a:rPr lang="cs-CZ" sz="2400" dirty="0">
                <a:solidFill>
                  <a:srgbClr val="000000"/>
                </a:solidFill>
                <a:latin typeface="Arial" charset="0"/>
              </a:rPr>
              <a:t> </a:t>
            </a:r>
            <a:r>
              <a:rPr lang="cs-CZ" sz="2400" dirty="0" err="1">
                <a:solidFill>
                  <a:srgbClr val="000000"/>
                </a:solidFill>
                <a:latin typeface="Arial" charset="0"/>
              </a:rPr>
              <a:t>requirements</a:t>
            </a:r>
            <a:endParaRPr lang="cs-CZ" sz="2400" dirty="0">
              <a:solidFill>
                <a:srgbClr val="000000"/>
              </a:solidFill>
              <a:latin typeface="Arial" charset="0"/>
            </a:endParaRPr>
          </a:p>
        </p:txBody>
      </p:sp>
      <p:cxnSp>
        <p:nvCxnSpPr>
          <p:cNvPr id="39" name="Přímá spojovací šipka 38">
            <a:extLst>
              <a:ext uri="{FF2B5EF4-FFF2-40B4-BE49-F238E27FC236}">
                <a16:creationId xmlns:a16="http://schemas.microsoft.com/office/drawing/2014/main" id="{9D610BD1-EE1E-4AB9-8414-4352F1142DD4}"/>
              </a:ext>
            </a:extLst>
          </p:cNvPr>
          <p:cNvCxnSpPr/>
          <p:nvPr/>
        </p:nvCxnSpPr>
        <p:spPr>
          <a:xfrm rot="10800000" flipV="1">
            <a:off x="4295776" y="4292601"/>
            <a:ext cx="1800225" cy="106521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0" name="TextovéPole 39">
            <a:extLst>
              <a:ext uri="{FF2B5EF4-FFF2-40B4-BE49-F238E27FC236}">
                <a16:creationId xmlns:a16="http://schemas.microsoft.com/office/drawing/2014/main" id="{D99EC7B5-C2F6-4ED8-9A0A-D18191DB5239}"/>
              </a:ext>
            </a:extLst>
          </p:cNvPr>
          <p:cNvSpPr txBox="1"/>
          <p:nvPr/>
        </p:nvSpPr>
        <p:spPr>
          <a:xfrm>
            <a:off x="7104063" y="3213101"/>
            <a:ext cx="2653740" cy="461665"/>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2400" dirty="0">
                <a:solidFill>
                  <a:srgbClr val="000000"/>
                </a:solidFill>
                <a:latin typeface="Arial" charset="0"/>
              </a:rPr>
              <a:t>ATP/ADP </a:t>
            </a:r>
            <a:r>
              <a:rPr lang="cs-CZ" sz="2400" dirty="0" err="1">
                <a:solidFill>
                  <a:srgbClr val="000000"/>
                </a:solidFill>
                <a:latin typeface="Arial" charset="0"/>
              </a:rPr>
              <a:t>relation</a:t>
            </a:r>
            <a:r>
              <a:rPr lang="cs-CZ" sz="2400" dirty="0">
                <a:solidFill>
                  <a:srgbClr val="000000"/>
                </a:solidFill>
                <a:latin typeface="Arial" charset="0"/>
              </a:rPr>
              <a:t> </a:t>
            </a:r>
          </a:p>
        </p:txBody>
      </p:sp>
      <p:cxnSp>
        <p:nvCxnSpPr>
          <p:cNvPr id="43" name="Přímá spojovací šipka 42">
            <a:extLst>
              <a:ext uri="{FF2B5EF4-FFF2-40B4-BE49-F238E27FC236}">
                <a16:creationId xmlns:a16="http://schemas.microsoft.com/office/drawing/2014/main" id="{32F5B374-7E3A-46B9-B73C-1D500D73DBBD}"/>
              </a:ext>
            </a:extLst>
          </p:cNvPr>
          <p:cNvCxnSpPr>
            <a:stCxn id="40" idx="1"/>
            <a:endCxn id="37" idx="0"/>
          </p:cNvCxnSpPr>
          <p:nvPr/>
        </p:nvCxnSpPr>
        <p:spPr>
          <a:xfrm flipH="1">
            <a:off x="6924677" y="3443934"/>
            <a:ext cx="179386" cy="41686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5" name="Přímá spojovací čára 44">
            <a:extLst>
              <a:ext uri="{FF2B5EF4-FFF2-40B4-BE49-F238E27FC236}">
                <a16:creationId xmlns:a16="http://schemas.microsoft.com/office/drawing/2014/main" id="{90F53A95-E177-4A31-AA19-E347A719F7FC}"/>
              </a:ext>
            </a:extLst>
          </p:cNvPr>
          <p:cNvCxnSpPr/>
          <p:nvPr/>
        </p:nvCxnSpPr>
        <p:spPr>
          <a:xfrm rot="5400000">
            <a:off x="6203951" y="5624513"/>
            <a:ext cx="180022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Přímá spojovací čára 52">
            <a:extLst>
              <a:ext uri="{FF2B5EF4-FFF2-40B4-BE49-F238E27FC236}">
                <a16:creationId xmlns:a16="http://schemas.microsoft.com/office/drawing/2014/main" id="{E1EC8149-DD9A-4861-BD7F-BD17CCB1EC1A}"/>
              </a:ext>
            </a:extLst>
          </p:cNvPr>
          <p:cNvCxnSpPr/>
          <p:nvPr/>
        </p:nvCxnSpPr>
        <p:spPr>
          <a:xfrm rot="10800000">
            <a:off x="7104063" y="6524625"/>
            <a:ext cx="331311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28037" name="TextovéPole 58">
            <a:extLst>
              <a:ext uri="{FF2B5EF4-FFF2-40B4-BE49-F238E27FC236}">
                <a16:creationId xmlns:a16="http://schemas.microsoft.com/office/drawing/2014/main" id="{DF634DBD-F3B4-4C82-9449-DAC5CFFF8494}"/>
              </a:ext>
            </a:extLst>
          </p:cNvPr>
          <p:cNvSpPr txBox="1">
            <a:spLocks noChangeArrowheads="1"/>
          </p:cNvSpPr>
          <p:nvPr/>
        </p:nvSpPr>
        <p:spPr bwMode="auto">
          <a:xfrm>
            <a:off x="8040688" y="6488113"/>
            <a:ext cx="2235612" cy="369332"/>
          </a:xfrm>
          <a:prstGeom prst="rect">
            <a:avLst/>
          </a:prstGeom>
          <a:noFill/>
          <a:ln w="9525">
            <a:noFill/>
            <a:miter lim="800000"/>
            <a:headEnd/>
            <a:tailEnd/>
          </a:ln>
        </p:spPr>
        <p:txBody>
          <a:bodyPr wrap="none">
            <a:spAutoFit/>
          </a:bodyPr>
          <a:lstStyle/>
          <a:p>
            <a:pPr>
              <a:buClr>
                <a:schemeClr val="hlink"/>
              </a:buClr>
              <a:buSzPct val="80000"/>
              <a:buFont typeface="Arial" charset="0"/>
              <a:buNone/>
              <a:defRPr/>
            </a:pPr>
            <a:r>
              <a:rPr lang="cs-CZ" altLang="cs-CZ" dirty="0">
                <a:effectLst>
                  <a:outerShdw blurRad="38100" dist="38100" dir="2700000" algn="tl">
                    <a:srgbClr val="000000"/>
                  </a:outerShdw>
                </a:effectLst>
                <a:cs typeface="Arial" charset="0"/>
              </a:rPr>
              <a:t>Oxygen </a:t>
            </a:r>
            <a:r>
              <a:rPr lang="cs-CZ" altLang="cs-CZ" dirty="0" err="1">
                <a:effectLst>
                  <a:outerShdw blurRad="38100" dist="38100" dir="2700000" algn="tl">
                    <a:srgbClr val="000000"/>
                  </a:outerShdw>
                </a:effectLst>
                <a:cs typeface="Arial" charset="0"/>
              </a:rPr>
              <a:t>delivery</a:t>
            </a:r>
            <a:r>
              <a:rPr lang="cs-CZ" altLang="cs-CZ" dirty="0">
                <a:effectLst>
                  <a:outerShdw blurRad="38100" dist="38100" dir="2700000" algn="tl">
                    <a:srgbClr val="000000"/>
                  </a:outerShdw>
                </a:effectLst>
                <a:cs typeface="Arial" charset="0"/>
              </a:rPr>
              <a:t> - </a:t>
            </a:r>
            <a:r>
              <a:rPr lang="cs-CZ" altLang="cs-CZ" b="1" dirty="0">
                <a:effectLst>
                  <a:outerShdw blurRad="38100" dist="38100" dir="2700000" algn="tl">
                    <a:srgbClr val="000000"/>
                  </a:outerShdw>
                </a:effectLst>
                <a:cs typeface="Arial" charset="0"/>
              </a:rPr>
              <a:t>DO</a:t>
            </a:r>
            <a:r>
              <a:rPr lang="cs-CZ" altLang="cs-CZ" b="1" baseline="-25000" dirty="0">
                <a:effectLst>
                  <a:outerShdw blurRad="38100" dist="38100" dir="2700000" algn="tl">
                    <a:srgbClr val="000000"/>
                  </a:outerShdw>
                </a:effectLst>
                <a:cs typeface="Arial" charset="0"/>
              </a:rPr>
              <a:t>2</a:t>
            </a:r>
          </a:p>
        </p:txBody>
      </p:sp>
      <p:cxnSp>
        <p:nvCxnSpPr>
          <p:cNvPr id="61" name="Přímá spojovací čára 60">
            <a:extLst>
              <a:ext uri="{FF2B5EF4-FFF2-40B4-BE49-F238E27FC236}">
                <a16:creationId xmlns:a16="http://schemas.microsoft.com/office/drawing/2014/main" id="{0310341B-F87A-43E2-ADED-68D58375BF01}"/>
              </a:ext>
            </a:extLst>
          </p:cNvPr>
          <p:cNvCxnSpPr/>
          <p:nvPr/>
        </p:nvCxnSpPr>
        <p:spPr>
          <a:xfrm rot="10800000">
            <a:off x="8040689" y="5445125"/>
            <a:ext cx="2232025"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3" name="Přímá spojovací čára 62">
            <a:extLst>
              <a:ext uri="{FF2B5EF4-FFF2-40B4-BE49-F238E27FC236}">
                <a16:creationId xmlns:a16="http://schemas.microsoft.com/office/drawing/2014/main" id="{DD2B6380-DA37-40DF-98F2-BC5AF73E793C}"/>
              </a:ext>
            </a:extLst>
          </p:cNvPr>
          <p:cNvCxnSpPr/>
          <p:nvPr/>
        </p:nvCxnSpPr>
        <p:spPr>
          <a:xfrm rot="5400000">
            <a:off x="7032626" y="5516563"/>
            <a:ext cx="1079500" cy="93662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6" name="TextovéPole 65">
            <a:extLst>
              <a:ext uri="{FF2B5EF4-FFF2-40B4-BE49-F238E27FC236}">
                <a16:creationId xmlns:a16="http://schemas.microsoft.com/office/drawing/2014/main" id="{82706211-B035-4404-A6D1-58A80CE3AAB2}"/>
              </a:ext>
            </a:extLst>
          </p:cNvPr>
          <p:cNvSpPr txBox="1"/>
          <p:nvPr/>
        </p:nvSpPr>
        <p:spPr>
          <a:xfrm>
            <a:off x="7175500" y="4437063"/>
            <a:ext cx="1112677" cy="338554"/>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pPr>
              <a:defRPr/>
            </a:pPr>
            <a:r>
              <a:rPr lang="cs-CZ" sz="1600" dirty="0" err="1"/>
              <a:t>critical</a:t>
            </a:r>
            <a:r>
              <a:rPr lang="cs-CZ" sz="1600" dirty="0"/>
              <a:t> DO</a:t>
            </a:r>
            <a:r>
              <a:rPr lang="cs-CZ" sz="1600" baseline="-25000" dirty="0"/>
              <a:t>2</a:t>
            </a:r>
          </a:p>
        </p:txBody>
      </p:sp>
      <p:cxnSp>
        <p:nvCxnSpPr>
          <p:cNvPr id="67" name="Přímá spojovací šipka 66">
            <a:extLst>
              <a:ext uri="{FF2B5EF4-FFF2-40B4-BE49-F238E27FC236}">
                <a16:creationId xmlns:a16="http://schemas.microsoft.com/office/drawing/2014/main" id="{4C4C1794-1143-4DFD-8BE5-4AEC062EC3D1}"/>
              </a:ext>
            </a:extLst>
          </p:cNvPr>
          <p:cNvCxnSpPr/>
          <p:nvPr/>
        </p:nvCxnSpPr>
        <p:spPr>
          <a:xfrm rot="16200000" flipH="1">
            <a:off x="7518400" y="4959350"/>
            <a:ext cx="647700" cy="32385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1" name="Elipsa 70">
            <a:extLst>
              <a:ext uri="{FF2B5EF4-FFF2-40B4-BE49-F238E27FC236}">
                <a16:creationId xmlns:a16="http://schemas.microsoft.com/office/drawing/2014/main" id="{AB01D5A8-1721-4254-94D9-EF7D0664695D}"/>
              </a:ext>
            </a:extLst>
          </p:cNvPr>
          <p:cNvSpPr/>
          <p:nvPr/>
        </p:nvSpPr>
        <p:spPr>
          <a:xfrm>
            <a:off x="9696450" y="5445125"/>
            <a:ext cx="71438" cy="71438"/>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72" name="Elipsa 71">
            <a:extLst>
              <a:ext uri="{FF2B5EF4-FFF2-40B4-BE49-F238E27FC236}">
                <a16:creationId xmlns:a16="http://schemas.microsoft.com/office/drawing/2014/main" id="{1274A75E-9E09-4D56-AA58-C063D22D5E82}"/>
              </a:ext>
            </a:extLst>
          </p:cNvPr>
          <p:cNvSpPr/>
          <p:nvPr/>
        </p:nvSpPr>
        <p:spPr>
          <a:xfrm>
            <a:off x="8904289" y="5445126"/>
            <a:ext cx="71437" cy="730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73" name="Elipsa 72">
            <a:extLst>
              <a:ext uri="{FF2B5EF4-FFF2-40B4-BE49-F238E27FC236}">
                <a16:creationId xmlns:a16="http://schemas.microsoft.com/office/drawing/2014/main" id="{C069985D-5B07-4918-B448-1FEB13EEF05E}"/>
              </a:ext>
            </a:extLst>
          </p:cNvPr>
          <p:cNvSpPr/>
          <p:nvPr/>
        </p:nvSpPr>
        <p:spPr>
          <a:xfrm>
            <a:off x="8183564" y="5408614"/>
            <a:ext cx="73025" cy="71437"/>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74" name="Elipsa 73">
            <a:extLst>
              <a:ext uri="{FF2B5EF4-FFF2-40B4-BE49-F238E27FC236}">
                <a16:creationId xmlns:a16="http://schemas.microsoft.com/office/drawing/2014/main" id="{FAF50CAE-B39D-45F7-8304-9777996F67D2}"/>
              </a:ext>
            </a:extLst>
          </p:cNvPr>
          <p:cNvSpPr/>
          <p:nvPr/>
        </p:nvSpPr>
        <p:spPr>
          <a:xfrm>
            <a:off x="7967664" y="5445125"/>
            <a:ext cx="73025" cy="71438"/>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75" name="Elipsa 74">
            <a:extLst>
              <a:ext uri="{FF2B5EF4-FFF2-40B4-BE49-F238E27FC236}">
                <a16:creationId xmlns:a16="http://schemas.microsoft.com/office/drawing/2014/main" id="{D9F19C44-AA84-43B4-ADCA-6F7617409DD1}"/>
              </a:ext>
            </a:extLst>
          </p:cNvPr>
          <p:cNvSpPr/>
          <p:nvPr/>
        </p:nvSpPr>
        <p:spPr>
          <a:xfrm>
            <a:off x="7751764" y="5732464"/>
            <a:ext cx="73025" cy="7302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76" name="Elipsa 75">
            <a:extLst>
              <a:ext uri="{FF2B5EF4-FFF2-40B4-BE49-F238E27FC236}">
                <a16:creationId xmlns:a16="http://schemas.microsoft.com/office/drawing/2014/main" id="{63519DBF-541B-4006-AC03-BF71A62FD75B}"/>
              </a:ext>
            </a:extLst>
          </p:cNvPr>
          <p:cNvSpPr/>
          <p:nvPr/>
        </p:nvSpPr>
        <p:spPr>
          <a:xfrm>
            <a:off x="7464425" y="6021389"/>
            <a:ext cx="71438" cy="71437"/>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cxnSp>
        <p:nvCxnSpPr>
          <p:cNvPr id="49" name="Přímá spojovací šipka 48">
            <a:extLst>
              <a:ext uri="{FF2B5EF4-FFF2-40B4-BE49-F238E27FC236}">
                <a16:creationId xmlns:a16="http://schemas.microsoft.com/office/drawing/2014/main" id="{CE62E006-42AE-4B42-B256-68F6B1A838DC}"/>
              </a:ext>
            </a:extLst>
          </p:cNvPr>
          <p:cNvCxnSpPr>
            <a:stCxn id="52" idx="2"/>
          </p:cNvCxnSpPr>
          <p:nvPr/>
        </p:nvCxnSpPr>
        <p:spPr>
          <a:xfrm flipH="1">
            <a:off x="1847851" y="2492376"/>
            <a:ext cx="130175" cy="1368425"/>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28049" name="TextovéPole 58">
            <a:extLst>
              <a:ext uri="{FF2B5EF4-FFF2-40B4-BE49-F238E27FC236}">
                <a16:creationId xmlns:a16="http://schemas.microsoft.com/office/drawing/2014/main" id="{C91684CC-88A9-4150-A4F1-53B4680D999E}"/>
              </a:ext>
            </a:extLst>
          </p:cNvPr>
          <p:cNvSpPr txBox="1">
            <a:spLocks noChangeArrowheads="1"/>
          </p:cNvSpPr>
          <p:nvPr/>
        </p:nvSpPr>
        <p:spPr bwMode="auto">
          <a:xfrm>
            <a:off x="5677451" y="4566593"/>
            <a:ext cx="1414426" cy="923330"/>
          </a:xfrm>
          <a:prstGeom prst="rect">
            <a:avLst/>
          </a:prstGeom>
          <a:noFill/>
          <a:ln w="9525">
            <a:noFill/>
            <a:miter lim="800000"/>
            <a:headEnd/>
            <a:tailEnd/>
          </a:ln>
        </p:spPr>
        <p:txBody>
          <a:bodyPr wrap="none">
            <a:spAutoFit/>
          </a:bodyPr>
          <a:lstStyle/>
          <a:p>
            <a:pPr algn="r">
              <a:buClr>
                <a:schemeClr val="hlink"/>
              </a:buClr>
              <a:buSzPct val="80000"/>
              <a:buFont typeface="Arial" charset="0"/>
              <a:buNone/>
              <a:defRPr/>
            </a:pPr>
            <a:r>
              <a:rPr lang="cs-CZ" altLang="cs-CZ" dirty="0">
                <a:effectLst>
                  <a:outerShdw blurRad="38100" dist="38100" dir="2700000" algn="tl">
                    <a:srgbClr val="000000"/>
                  </a:outerShdw>
                </a:effectLst>
                <a:cs typeface="Arial" charset="0"/>
              </a:rPr>
              <a:t>Oxygen </a:t>
            </a:r>
          </a:p>
          <a:p>
            <a:pPr algn="r">
              <a:buClr>
                <a:schemeClr val="hlink"/>
              </a:buClr>
              <a:buSzPct val="80000"/>
              <a:buFont typeface="Arial" charset="0"/>
              <a:buNone/>
              <a:defRPr/>
            </a:pPr>
            <a:r>
              <a:rPr lang="cs-CZ" altLang="cs-CZ" dirty="0" err="1">
                <a:effectLst>
                  <a:outerShdw blurRad="38100" dist="38100" dir="2700000" algn="tl">
                    <a:srgbClr val="000000"/>
                  </a:outerShdw>
                </a:effectLst>
                <a:cs typeface="Arial" charset="0"/>
              </a:rPr>
              <a:t>consumption</a:t>
            </a:r>
            <a:endParaRPr lang="cs-CZ" altLang="cs-CZ" dirty="0">
              <a:effectLst>
                <a:outerShdw blurRad="38100" dist="38100" dir="2700000" algn="tl">
                  <a:srgbClr val="000000"/>
                </a:outerShdw>
              </a:effectLst>
              <a:cs typeface="Arial" charset="0"/>
            </a:endParaRPr>
          </a:p>
          <a:p>
            <a:pPr algn="r">
              <a:buClr>
                <a:schemeClr val="hlink"/>
              </a:buClr>
              <a:buSzPct val="80000"/>
              <a:buFont typeface="Arial" charset="0"/>
              <a:buNone/>
              <a:defRPr/>
            </a:pPr>
            <a:r>
              <a:rPr lang="cs-CZ" altLang="cs-CZ" dirty="0">
                <a:effectLst>
                  <a:outerShdw blurRad="38100" dist="38100" dir="2700000" algn="tl">
                    <a:srgbClr val="000000"/>
                  </a:outerShdw>
                </a:effectLst>
                <a:cs typeface="Arial" charset="0"/>
              </a:rPr>
              <a:t>- </a:t>
            </a:r>
            <a:r>
              <a:rPr lang="cs-CZ" altLang="cs-CZ" b="1" dirty="0">
                <a:effectLst>
                  <a:outerShdw blurRad="38100" dist="38100" dir="2700000" algn="tl">
                    <a:srgbClr val="000000"/>
                  </a:outerShdw>
                </a:effectLst>
                <a:cs typeface="Arial" charset="0"/>
              </a:rPr>
              <a:t>VO</a:t>
            </a:r>
            <a:r>
              <a:rPr lang="cs-CZ" altLang="cs-CZ" b="1" baseline="-25000" dirty="0">
                <a:effectLst>
                  <a:outerShdw blurRad="38100" dist="38100" dir="2700000" algn="tl">
                    <a:srgbClr val="000000"/>
                  </a:outerShdw>
                </a:effectLst>
                <a:cs typeface="Arial" charset="0"/>
              </a:rPr>
              <a:t>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checkerboard(across)">
                                      <p:cBhvr>
                                        <p:cTn id="7" dur="500"/>
                                        <p:tgtEl>
                                          <p:spTgt spid="7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73"/>
                                        </p:tgtEl>
                                        <p:attrNameLst>
                                          <p:attrName>style.visibility</p:attrName>
                                        </p:attrNameLst>
                                      </p:cBhvr>
                                      <p:to>
                                        <p:strVal val="visible"/>
                                      </p:to>
                                    </p:set>
                                    <p:animEffect transition="in" filter="checkerboard(across)">
                                      <p:cBhvr>
                                        <p:cTn id="12" dur="500"/>
                                        <p:tgtEl>
                                          <p:spTgt spid="7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74"/>
                                        </p:tgtEl>
                                        <p:attrNameLst>
                                          <p:attrName>style.visibility</p:attrName>
                                        </p:attrNameLst>
                                      </p:cBhvr>
                                      <p:to>
                                        <p:strVal val="visible"/>
                                      </p:to>
                                    </p:set>
                                    <p:animEffect transition="in" filter="checkerboard(across)">
                                      <p:cBhvr>
                                        <p:cTn id="17" dur="500"/>
                                        <p:tgtEl>
                                          <p:spTgt spid="7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nodeType="clickEffect">
                                  <p:stCondLst>
                                    <p:cond delay="0"/>
                                  </p:stCondLst>
                                  <p:childTnLst>
                                    <p:set>
                                      <p:cBhvr>
                                        <p:cTn id="21" dur="1" fill="hold">
                                          <p:stCondLst>
                                            <p:cond delay="0"/>
                                          </p:stCondLst>
                                        </p:cTn>
                                        <p:tgtEl>
                                          <p:spTgt spid="67"/>
                                        </p:tgtEl>
                                        <p:attrNameLst>
                                          <p:attrName>style.visibility</p:attrName>
                                        </p:attrNameLst>
                                      </p:cBhvr>
                                      <p:to>
                                        <p:strVal val="visible"/>
                                      </p:to>
                                    </p:set>
                                    <p:animEffect transition="in" filter="checkerboard(across)">
                                      <p:cBhvr>
                                        <p:cTn id="22" dur="500"/>
                                        <p:tgtEl>
                                          <p:spTgt spid="67"/>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66"/>
                                        </p:tgtEl>
                                        <p:attrNameLst>
                                          <p:attrName>style.visibility</p:attrName>
                                        </p:attrNameLst>
                                      </p:cBhvr>
                                      <p:to>
                                        <p:strVal val="visible"/>
                                      </p:to>
                                    </p:set>
                                    <p:animEffect transition="in" filter="checkerboard(across)">
                                      <p:cBhvr>
                                        <p:cTn id="25" dur="500"/>
                                        <p:tgtEl>
                                          <p:spTgt spid="66"/>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5" presetClass="entr" presetSubtype="10" fill="hold" nodeType="clickEffect">
                                  <p:stCondLst>
                                    <p:cond delay="0"/>
                                  </p:stCondLst>
                                  <p:childTnLst>
                                    <p:set>
                                      <p:cBhvr>
                                        <p:cTn id="29" dur="1" fill="hold">
                                          <p:stCondLst>
                                            <p:cond delay="0"/>
                                          </p:stCondLst>
                                        </p:cTn>
                                        <p:tgtEl>
                                          <p:spTgt spid="63"/>
                                        </p:tgtEl>
                                        <p:attrNameLst>
                                          <p:attrName>style.visibility</p:attrName>
                                        </p:attrNameLst>
                                      </p:cBhvr>
                                      <p:to>
                                        <p:strVal val="visible"/>
                                      </p:to>
                                    </p:set>
                                    <p:animEffect transition="in" filter="checkerboard(across)">
                                      <p:cBhvr>
                                        <p:cTn id="30" dur="500"/>
                                        <p:tgtEl>
                                          <p:spTgt spid="63"/>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 presetClass="entr" presetSubtype="10" fill="hold" grpId="0" nodeType="clickEffect">
                                  <p:stCondLst>
                                    <p:cond delay="0"/>
                                  </p:stCondLst>
                                  <p:childTnLst>
                                    <p:set>
                                      <p:cBhvr>
                                        <p:cTn id="34" dur="1" fill="hold">
                                          <p:stCondLst>
                                            <p:cond delay="0"/>
                                          </p:stCondLst>
                                        </p:cTn>
                                        <p:tgtEl>
                                          <p:spTgt spid="75"/>
                                        </p:tgtEl>
                                        <p:attrNameLst>
                                          <p:attrName>style.visibility</p:attrName>
                                        </p:attrNameLst>
                                      </p:cBhvr>
                                      <p:to>
                                        <p:strVal val="visible"/>
                                      </p:to>
                                    </p:set>
                                    <p:animEffect transition="in" filter="checkerboard(across)">
                                      <p:cBhvr>
                                        <p:cTn id="35" dur="500"/>
                                        <p:tgtEl>
                                          <p:spTgt spid="75"/>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5" presetClass="entr" presetSubtype="10" fill="hold" grpId="0" nodeType="clickEffect">
                                  <p:stCondLst>
                                    <p:cond delay="0"/>
                                  </p:stCondLst>
                                  <p:childTnLst>
                                    <p:set>
                                      <p:cBhvr>
                                        <p:cTn id="39" dur="1" fill="hold">
                                          <p:stCondLst>
                                            <p:cond delay="0"/>
                                          </p:stCondLst>
                                        </p:cTn>
                                        <p:tgtEl>
                                          <p:spTgt spid="76"/>
                                        </p:tgtEl>
                                        <p:attrNameLst>
                                          <p:attrName>style.visibility</p:attrName>
                                        </p:attrNameLst>
                                      </p:cBhvr>
                                      <p:to>
                                        <p:strVal val="visible"/>
                                      </p:to>
                                    </p:set>
                                    <p:animEffect transition="in" filter="checkerboard(across)">
                                      <p:cBhvr>
                                        <p:cTn id="40" dur="5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72" grpId="0" animBg="1"/>
      <p:bldP spid="73" grpId="0" animBg="1"/>
      <p:bldP spid="74" grpId="0" animBg="1"/>
      <p:bldP spid="75" grpId="0" animBg="1"/>
      <p:bldP spid="76"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Nadpis 1">
            <a:extLst>
              <a:ext uri="{FF2B5EF4-FFF2-40B4-BE49-F238E27FC236}">
                <a16:creationId xmlns:a16="http://schemas.microsoft.com/office/drawing/2014/main" id="{6F14B861-CD66-78B9-7B8C-6822A5588833}"/>
              </a:ext>
            </a:extLst>
          </p:cNvPr>
          <p:cNvSpPr>
            <a:spLocks noGrp="1"/>
          </p:cNvSpPr>
          <p:nvPr>
            <p:ph type="title"/>
          </p:nvPr>
        </p:nvSpPr>
        <p:spPr/>
        <p:txBody>
          <a:bodyPr/>
          <a:lstStyle/>
          <a:p>
            <a:pPr eaLnBrk="1" hangingPunct="1"/>
            <a:endParaRPr lang="en-US" altLang="en-US"/>
          </a:p>
        </p:txBody>
      </p:sp>
      <p:sp>
        <p:nvSpPr>
          <p:cNvPr id="21507" name="Zástupný obsah 2">
            <a:extLst>
              <a:ext uri="{FF2B5EF4-FFF2-40B4-BE49-F238E27FC236}">
                <a16:creationId xmlns:a16="http://schemas.microsoft.com/office/drawing/2014/main" id="{928E53AC-E754-FA60-0C6C-1F153543DB9F}"/>
              </a:ext>
            </a:extLst>
          </p:cNvPr>
          <p:cNvSpPr>
            <a:spLocks noGrp="1" noChangeArrowheads="1"/>
          </p:cNvSpPr>
          <p:nvPr>
            <p:ph idx="1"/>
          </p:nvPr>
        </p:nvSpPr>
        <p:spPr/>
        <p:txBody>
          <a:bodyPr/>
          <a:lstStyle/>
          <a:p>
            <a:pPr eaLnBrk="1" hangingPunct="1"/>
            <a:endParaRPr lang="en-US" altLang="en-US"/>
          </a:p>
        </p:txBody>
      </p:sp>
      <p:pic>
        <p:nvPicPr>
          <p:cNvPr id="21508" name="Obrázek 3">
            <a:extLst>
              <a:ext uri="{FF2B5EF4-FFF2-40B4-BE49-F238E27FC236}">
                <a16:creationId xmlns:a16="http://schemas.microsoft.com/office/drawing/2014/main" id="{79B04B8A-E695-CE86-082E-3F760BD2B0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4" y="-6352"/>
            <a:ext cx="12288838" cy="692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3ADBE6A5-C7FF-EC25-CB63-0AD207368E99}"/>
              </a:ext>
            </a:extLst>
          </p:cNvPr>
          <p:cNvSpPr/>
          <p:nvPr/>
        </p:nvSpPr>
        <p:spPr>
          <a:xfrm>
            <a:off x="-25400" y="3152270"/>
            <a:ext cx="574040" cy="644893"/>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53E573DB-2BE4-2E86-923A-A4446D446FC7}"/>
              </a:ext>
            </a:extLst>
          </p:cNvPr>
          <p:cNvSpPr txBox="1"/>
          <p:nvPr/>
        </p:nvSpPr>
        <p:spPr>
          <a:xfrm>
            <a:off x="4413659" y="6346808"/>
            <a:ext cx="3007018" cy="461665"/>
          </a:xfrm>
          <a:prstGeom prst="rect">
            <a:avLst/>
          </a:prstGeom>
          <a:solidFill>
            <a:srgbClr val="FEEBC4"/>
          </a:solidFill>
        </p:spPr>
        <p:txBody>
          <a:bodyPr wrap="square" rtlCol="0">
            <a:spAutoFit/>
          </a:bodyPr>
          <a:lstStyle/>
          <a:p>
            <a:r>
              <a:rPr lang="cs-CZ" sz="2400" dirty="0"/>
              <a:t>ADT/ATP ratio</a:t>
            </a:r>
            <a:endParaRPr lang="en-US" sz="1400" dirty="0"/>
          </a:p>
        </p:txBody>
      </p:sp>
      <p:sp>
        <p:nvSpPr>
          <p:cNvPr id="4" name="TextBox 3">
            <a:extLst>
              <a:ext uri="{FF2B5EF4-FFF2-40B4-BE49-F238E27FC236}">
                <a16:creationId xmlns:a16="http://schemas.microsoft.com/office/drawing/2014/main" id="{838B54AB-A8DD-EF0A-5BFB-24B2871C25FB}"/>
              </a:ext>
            </a:extLst>
          </p:cNvPr>
          <p:cNvSpPr txBox="1"/>
          <p:nvPr/>
        </p:nvSpPr>
        <p:spPr>
          <a:xfrm>
            <a:off x="7464858" y="6332415"/>
            <a:ext cx="3446280" cy="461665"/>
          </a:xfrm>
          <a:prstGeom prst="rect">
            <a:avLst/>
          </a:prstGeom>
          <a:solidFill>
            <a:srgbClr val="FEEBC4"/>
          </a:solidFill>
        </p:spPr>
        <p:txBody>
          <a:bodyPr wrap="square" rtlCol="0">
            <a:spAutoFit/>
          </a:bodyPr>
          <a:lstStyle/>
          <a:p>
            <a:r>
              <a:rPr lang="cs-CZ" sz="2400" dirty="0" err="1">
                <a:solidFill>
                  <a:srgbClr val="FF0000"/>
                </a:solidFill>
              </a:rPr>
              <a:t>Metabolic</a:t>
            </a:r>
            <a:r>
              <a:rPr lang="cs-CZ" sz="2400" dirty="0">
                <a:solidFill>
                  <a:srgbClr val="FF0000"/>
                </a:solidFill>
              </a:rPr>
              <a:t> </a:t>
            </a:r>
            <a:r>
              <a:rPr lang="cs-CZ" sz="2400" dirty="0" err="1">
                <a:solidFill>
                  <a:srgbClr val="FF0000"/>
                </a:solidFill>
              </a:rPr>
              <a:t>needs</a:t>
            </a:r>
            <a:r>
              <a:rPr lang="cs-CZ" sz="2400" dirty="0">
                <a:solidFill>
                  <a:srgbClr val="FF0000"/>
                </a:solidFill>
              </a:rPr>
              <a:t> </a:t>
            </a:r>
            <a:r>
              <a:rPr lang="cs-CZ" sz="2400" dirty="0" err="1">
                <a:solidFill>
                  <a:srgbClr val="FF0000"/>
                </a:solidFill>
              </a:rPr>
              <a:t>of</a:t>
            </a:r>
            <a:r>
              <a:rPr lang="cs-CZ" sz="2400" dirty="0">
                <a:solidFill>
                  <a:srgbClr val="FF0000"/>
                </a:solidFill>
              </a:rPr>
              <a:t> </a:t>
            </a:r>
            <a:r>
              <a:rPr lang="cs-CZ" sz="2400" dirty="0" err="1">
                <a:solidFill>
                  <a:srgbClr val="FF0000"/>
                </a:solidFill>
              </a:rPr>
              <a:t>cells</a:t>
            </a:r>
            <a:endParaRPr lang="en-US" sz="1400" dirty="0">
              <a:solidFill>
                <a:srgbClr val="FF0000"/>
              </a:solidFill>
            </a:endParaRPr>
          </a:p>
        </p:txBody>
      </p:sp>
      <p:sp>
        <p:nvSpPr>
          <p:cNvPr id="6" name="TextBox 5">
            <a:extLst>
              <a:ext uri="{FF2B5EF4-FFF2-40B4-BE49-F238E27FC236}">
                <a16:creationId xmlns:a16="http://schemas.microsoft.com/office/drawing/2014/main" id="{982A6D78-1A4B-726C-6277-774E6481A4D7}"/>
              </a:ext>
            </a:extLst>
          </p:cNvPr>
          <p:cNvSpPr txBox="1"/>
          <p:nvPr/>
        </p:nvSpPr>
        <p:spPr>
          <a:xfrm>
            <a:off x="7525820" y="5435244"/>
            <a:ext cx="3446280" cy="461665"/>
          </a:xfrm>
          <a:prstGeom prst="rect">
            <a:avLst/>
          </a:prstGeom>
          <a:solidFill>
            <a:srgbClr val="FEEBC4"/>
          </a:solidFill>
        </p:spPr>
        <p:txBody>
          <a:bodyPr wrap="square" rtlCol="0">
            <a:spAutoFit/>
          </a:bodyPr>
          <a:lstStyle/>
          <a:p>
            <a:r>
              <a:rPr lang="cs-CZ" sz="2400" dirty="0">
                <a:solidFill>
                  <a:srgbClr val="FF0000"/>
                </a:solidFill>
              </a:rPr>
              <a:t>Oxygen </a:t>
            </a:r>
            <a:r>
              <a:rPr lang="cs-CZ" sz="2400" dirty="0" err="1">
                <a:solidFill>
                  <a:srgbClr val="FF0000"/>
                </a:solidFill>
              </a:rPr>
              <a:t>delivery</a:t>
            </a:r>
            <a:endParaRPr lang="en-US" sz="1400" dirty="0">
              <a:solidFill>
                <a:srgbClr val="FF0000"/>
              </a:solidFill>
            </a:endParaRPr>
          </a:p>
        </p:txBody>
      </p:sp>
      <p:sp>
        <p:nvSpPr>
          <p:cNvPr id="7" name="TextBox 6">
            <a:extLst>
              <a:ext uri="{FF2B5EF4-FFF2-40B4-BE49-F238E27FC236}">
                <a16:creationId xmlns:a16="http://schemas.microsoft.com/office/drawing/2014/main" id="{FCF852FC-60D2-AE77-6141-F106F67A9EF7}"/>
              </a:ext>
            </a:extLst>
          </p:cNvPr>
          <p:cNvSpPr txBox="1"/>
          <p:nvPr/>
        </p:nvSpPr>
        <p:spPr>
          <a:xfrm>
            <a:off x="6244640" y="0"/>
            <a:ext cx="3347219" cy="523220"/>
          </a:xfrm>
          <a:prstGeom prst="rect">
            <a:avLst/>
          </a:prstGeom>
          <a:solidFill>
            <a:srgbClr val="FEEBC4"/>
          </a:solidFill>
        </p:spPr>
        <p:txBody>
          <a:bodyPr wrap="square" rtlCol="0">
            <a:spAutoFit/>
          </a:bodyPr>
          <a:lstStyle/>
          <a:p>
            <a:r>
              <a:rPr lang="cs-CZ" sz="2800" dirty="0"/>
              <a:t>Environment</a:t>
            </a:r>
            <a:endParaRPr lang="en-US" sz="1600" dirty="0"/>
          </a:p>
        </p:txBody>
      </p:sp>
      <p:sp>
        <p:nvSpPr>
          <p:cNvPr id="8" name="TextBox 7">
            <a:extLst>
              <a:ext uri="{FF2B5EF4-FFF2-40B4-BE49-F238E27FC236}">
                <a16:creationId xmlns:a16="http://schemas.microsoft.com/office/drawing/2014/main" id="{C8751023-6690-81EE-216D-AC0E69E00FE2}"/>
              </a:ext>
            </a:extLst>
          </p:cNvPr>
          <p:cNvSpPr txBox="1"/>
          <p:nvPr/>
        </p:nvSpPr>
        <p:spPr>
          <a:xfrm>
            <a:off x="7089624" y="918223"/>
            <a:ext cx="2096722" cy="523220"/>
          </a:xfrm>
          <a:prstGeom prst="rect">
            <a:avLst/>
          </a:prstGeom>
          <a:solidFill>
            <a:srgbClr val="FEEBC4"/>
          </a:solidFill>
        </p:spPr>
        <p:txBody>
          <a:bodyPr wrap="square" rtlCol="0">
            <a:spAutoFit/>
          </a:bodyPr>
          <a:lstStyle/>
          <a:p>
            <a:r>
              <a:rPr lang="cs-CZ" sz="2800" dirty="0" err="1"/>
              <a:t>Respiration</a:t>
            </a:r>
            <a:endParaRPr lang="en-US" sz="1600" dirty="0"/>
          </a:p>
        </p:txBody>
      </p:sp>
      <p:sp>
        <p:nvSpPr>
          <p:cNvPr id="9" name="TextBox 8">
            <a:extLst>
              <a:ext uri="{FF2B5EF4-FFF2-40B4-BE49-F238E27FC236}">
                <a16:creationId xmlns:a16="http://schemas.microsoft.com/office/drawing/2014/main" id="{36AEC584-E261-502D-8BDC-770A086C9014}"/>
              </a:ext>
            </a:extLst>
          </p:cNvPr>
          <p:cNvSpPr txBox="1"/>
          <p:nvPr/>
        </p:nvSpPr>
        <p:spPr>
          <a:xfrm>
            <a:off x="9400699" y="1570545"/>
            <a:ext cx="2340064" cy="523220"/>
          </a:xfrm>
          <a:prstGeom prst="rect">
            <a:avLst/>
          </a:prstGeom>
          <a:solidFill>
            <a:srgbClr val="FEEBC4"/>
          </a:solidFill>
        </p:spPr>
        <p:txBody>
          <a:bodyPr wrap="square" rtlCol="0">
            <a:spAutoFit/>
          </a:bodyPr>
          <a:lstStyle/>
          <a:p>
            <a:r>
              <a:rPr lang="cs-CZ" sz="2800" dirty="0" err="1"/>
              <a:t>Erythropoiesis</a:t>
            </a:r>
            <a:r>
              <a:rPr lang="cs-CZ" sz="1600" dirty="0"/>
              <a:t> </a:t>
            </a:r>
            <a:endParaRPr lang="en-US" sz="1600" dirty="0"/>
          </a:p>
        </p:txBody>
      </p:sp>
      <p:sp>
        <p:nvSpPr>
          <p:cNvPr id="10" name="TextBox 9">
            <a:extLst>
              <a:ext uri="{FF2B5EF4-FFF2-40B4-BE49-F238E27FC236}">
                <a16:creationId xmlns:a16="http://schemas.microsoft.com/office/drawing/2014/main" id="{0D482B5B-C10B-B27A-C51A-F3FFE21C2669}"/>
              </a:ext>
            </a:extLst>
          </p:cNvPr>
          <p:cNvSpPr txBox="1"/>
          <p:nvPr/>
        </p:nvSpPr>
        <p:spPr>
          <a:xfrm>
            <a:off x="10127346" y="2951720"/>
            <a:ext cx="2064654" cy="523220"/>
          </a:xfrm>
          <a:prstGeom prst="rect">
            <a:avLst/>
          </a:prstGeom>
          <a:solidFill>
            <a:srgbClr val="FEEBC4"/>
          </a:solidFill>
        </p:spPr>
        <p:txBody>
          <a:bodyPr wrap="square" rtlCol="0">
            <a:spAutoFit/>
          </a:bodyPr>
          <a:lstStyle/>
          <a:p>
            <a:r>
              <a:rPr lang="cs-CZ" sz="2800" dirty="0" err="1"/>
              <a:t>Circulation</a:t>
            </a:r>
            <a:endParaRPr lang="en-US" sz="1600" dirty="0"/>
          </a:p>
        </p:txBody>
      </p:sp>
      <p:sp>
        <p:nvSpPr>
          <p:cNvPr id="11" name="TextBox 10">
            <a:extLst>
              <a:ext uri="{FF2B5EF4-FFF2-40B4-BE49-F238E27FC236}">
                <a16:creationId xmlns:a16="http://schemas.microsoft.com/office/drawing/2014/main" id="{CCC2C60A-6A48-63E9-1DE6-472FD3A01EC5}"/>
              </a:ext>
            </a:extLst>
          </p:cNvPr>
          <p:cNvSpPr txBox="1"/>
          <p:nvPr/>
        </p:nvSpPr>
        <p:spPr>
          <a:xfrm>
            <a:off x="3909884" y="5559316"/>
            <a:ext cx="1131562" cy="369332"/>
          </a:xfrm>
          <a:prstGeom prst="rect">
            <a:avLst/>
          </a:prstGeom>
          <a:solidFill>
            <a:srgbClr val="EDDCB7"/>
          </a:solidFill>
        </p:spPr>
        <p:txBody>
          <a:bodyPr wrap="square" rtlCol="0">
            <a:spAutoFit/>
          </a:bodyPr>
          <a:lstStyle/>
          <a:p>
            <a:pPr algn="ctr"/>
            <a:r>
              <a:rPr lang="cs-CZ" dirty="0" err="1">
                <a:solidFill>
                  <a:srgbClr val="FF0000"/>
                </a:solidFill>
              </a:rPr>
              <a:t>difusion</a:t>
            </a:r>
            <a:endParaRPr lang="en-US" dirty="0">
              <a:solidFill>
                <a:srgbClr val="FF0000"/>
              </a:solidFill>
            </a:endParaRPr>
          </a:p>
        </p:txBody>
      </p:sp>
      <p:sp>
        <p:nvSpPr>
          <p:cNvPr id="12" name="TextBox 11">
            <a:extLst>
              <a:ext uri="{FF2B5EF4-FFF2-40B4-BE49-F238E27FC236}">
                <a16:creationId xmlns:a16="http://schemas.microsoft.com/office/drawing/2014/main" id="{752619EA-7763-16EA-466E-5C4D9F5EA5CA}"/>
              </a:ext>
            </a:extLst>
          </p:cNvPr>
          <p:cNvSpPr txBox="1"/>
          <p:nvPr/>
        </p:nvSpPr>
        <p:spPr>
          <a:xfrm>
            <a:off x="1371604" y="1579784"/>
            <a:ext cx="1204228" cy="338554"/>
          </a:xfrm>
          <a:prstGeom prst="rect">
            <a:avLst/>
          </a:prstGeom>
          <a:solidFill>
            <a:srgbClr val="FFFFFF"/>
          </a:solidFill>
        </p:spPr>
        <p:txBody>
          <a:bodyPr wrap="square" rtlCol="0">
            <a:spAutoFit/>
          </a:bodyPr>
          <a:lstStyle/>
          <a:p>
            <a:r>
              <a:rPr lang="cs-CZ" sz="1600" dirty="0" err="1"/>
              <a:t>Critical</a:t>
            </a:r>
            <a:r>
              <a:rPr lang="cs-CZ" sz="1600" dirty="0"/>
              <a:t> DO2</a:t>
            </a:r>
            <a:endParaRPr lang="en-US" sz="1600" dirty="0"/>
          </a:p>
        </p:txBody>
      </p:sp>
      <p:sp>
        <p:nvSpPr>
          <p:cNvPr id="13" name="TextBox 12">
            <a:extLst>
              <a:ext uri="{FF2B5EF4-FFF2-40B4-BE49-F238E27FC236}">
                <a16:creationId xmlns:a16="http://schemas.microsoft.com/office/drawing/2014/main" id="{0CC417BE-0353-7071-E1DB-7BFCC6F82E5A}"/>
              </a:ext>
            </a:extLst>
          </p:cNvPr>
          <p:cNvSpPr txBox="1"/>
          <p:nvPr/>
        </p:nvSpPr>
        <p:spPr>
          <a:xfrm>
            <a:off x="1371604" y="1660367"/>
            <a:ext cx="1204228" cy="338554"/>
          </a:xfrm>
          <a:prstGeom prst="rect">
            <a:avLst/>
          </a:prstGeom>
          <a:solidFill>
            <a:srgbClr val="FFFFFF"/>
          </a:solidFill>
        </p:spPr>
        <p:txBody>
          <a:bodyPr wrap="square" rtlCol="0">
            <a:spAutoFit/>
          </a:bodyPr>
          <a:lstStyle/>
          <a:p>
            <a:r>
              <a:rPr lang="cs-CZ" sz="1600" dirty="0" err="1"/>
              <a:t>Critical</a:t>
            </a:r>
            <a:r>
              <a:rPr lang="cs-CZ" sz="1600" dirty="0"/>
              <a:t> DO2</a:t>
            </a:r>
            <a:endParaRPr lang="en-US" sz="1600" dirty="0"/>
          </a:p>
        </p:txBody>
      </p:sp>
      <p:sp>
        <p:nvSpPr>
          <p:cNvPr id="14" name="TextBox 13">
            <a:extLst>
              <a:ext uri="{FF2B5EF4-FFF2-40B4-BE49-F238E27FC236}">
                <a16:creationId xmlns:a16="http://schemas.microsoft.com/office/drawing/2014/main" id="{34362948-EF10-6CED-19E6-370B60F36CD9}"/>
              </a:ext>
            </a:extLst>
          </p:cNvPr>
          <p:cNvSpPr txBox="1"/>
          <p:nvPr/>
        </p:nvSpPr>
        <p:spPr>
          <a:xfrm>
            <a:off x="0" y="1809297"/>
            <a:ext cx="1341388" cy="1077218"/>
          </a:xfrm>
          <a:prstGeom prst="rect">
            <a:avLst/>
          </a:prstGeom>
          <a:solidFill>
            <a:srgbClr val="DEE7EA"/>
          </a:solidFill>
        </p:spPr>
        <p:txBody>
          <a:bodyPr wrap="square" rtlCol="0">
            <a:spAutoFit/>
          </a:bodyPr>
          <a:lstStyle/>
          <a:p>
            <a:pPr algn="r"/>
            <a:r>
              <a:rPr lang="cs-CZ" sz="1600" dirty="0" err="1"/>
              <a:t>Metabolic</a:t>
            </a:r>
            <a:r>
              <a:rPr lang="cs-CZ" sz="1600" dirty="0"/>
              <a:t> oxygen </a:t>
            </a:r>
            <a:r>
              <a:rPr lang="cs-CZ" sz="1600" dirty="0" err="1"/>
              <a:t>consumption</a:t>
            </a:r>
            <a:endParaRPr lang="cs-CZ" sz="1600" dirty="0"/>
          </a:p>
          <a:p>
            <a:pPr algn="r"/>
            <a:endParaRPr lang="en-US" sz="16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Nadpis 1">
            <a:extLst>
              <a:ext uri="{FF2B5EF4-FFF2-40B4-BE49-F238E27FC236}">
                <a16:creationId xmlns:a16="http://schemas.microsoft.com/office/drawing/2014/main" id="{29F34687-43DF-D352-738A-94083C23796F}"/>
              </a:ext>
            </a:extLst>
          </p:cNvPr>
          <p:cNvSpPr>
            <a:spLocks noGrp="1"/>
          </p:cNvSpPr>
          <p:nvPr>
            <p:ph type="title"/>
          </p:nvPr>
        </p:nvSpPr>
        <p:spPr/>
        <p:txBody>
          <a:bodyPr/>
          <a:lstStyle/>
          <a:p>
            <a:pPr eaLnBrk="1" hangingPunct="1"/>
            <a:endParaRPr lang="en-US" altLang="en-US"/>
          </a:p>
        </p:txBody>
      </p:sp>
      <p:pic>
        <p:nvPicPr>
          <p:cNvPr id="22531" name="Zástupný obsah 5">
            <a:extLst>
              <a:ext uri="{FF2B5EF4-FFF2-40B4-BE49-F238E27FC236}">
                <a16:creationId xmlns:a16="http://schemas.microsoft.com/office/drawing/2014/main" id="{45718D57-80A6-8772-12D2-C56B48B2D39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r="584"/>
          <a:stretch>
            <a:fillRect/>
          </a:stretch>
        </p:blipFill>
        <p:spPr>
          <a:xfrm>
            <a:off x="-61119" y="-45244"/>
            <a:ext cx="12314238" cy="6943725"/>
          </a:xfrm>
        </p:spPr>
      </p:pic>
      <p:sp>
        <p:nvSpPr>
          <p:cNvPr id="5" name="Obdélník 4">
            <a:extLst>
              <a:ext uri="{FF2B5EF4-FFF2-40B4-BE49-F238E27FC236}">
                <a16:creationId xmlns:a16="http://schemas.microsoft.com/office/drawing/2014/main" id="{3F670B6F-6FE4-DBB5-75B8-4819B7304D9E}"/>
              </a:ext>
            </a:extLst>
          </p:cNvPr>
          <p:cNvSpPr/>
          <p:nvPr/>
        </p:nvSpPr>
        <p:spPr>
          <a:xfrm>
            <a:off x="1574800" y="3211513"/>
            <a:ext cx="252413" cy="43021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Rectangle 1">
            <a:extLst>
              <a:ext uri="{FF2B5EF4-FFF2-40B4-BE49-F238E27FC236}">
                <a16:creationId xmlns:a16="http://schemas.microsoft.com/office/drawing/2014/main" id="{D16EEE22-84B1-29A6-BB28-164F7985714D}"/>
              </a:ext>
            </a:extLst>
          </p:cNvPr>
          <p:cNvSpPr/>
          <p:nvPr/>
        </p:nvSpPr>
        <p:spPr>
          <a:xfrm>
            <a:off x="-25400" y="3065644"/>
            <a:ext cx="574040" cy="644893"/>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3A71635-DCF6-29B4-24FC-AEF31DC797AE}"/>
              </a:ext>
            </a:extLst>
          </p:cNvPr>
          <p:cNvSpPr txBox="1"/>
          <p:nvPr/>
        </p:nvSpPr>
        <p:spPr>
          <a:xfrm>
            <a:off x="7464858" y="6396335"/>
            <a:ext cx="3446280" cy="461665"/>
          </a:xfrm>
          <a:prstGeom prst="rect">
            <a:avLst/>
          </a:prstGeom>
          <a:solidFill>
            <a:srgbClr val="FEEBC4"/>
          </a:solidFill>
        </p:spPr>
        <p:txBody>
          <a:bodyPr wrap="square" rtlCol="0">
            <a:spAutoFit/>
          </a:bodyPr>
          <a:lstStyle/>
          <a:p>
            <a:r>
              <a:rPr lang="cs-CZ" sz="2400" dirty="0" err="1">
                <a:solidFill>
                  <a:srgbClr val="FF0000"/>
                </a:solidFill>
              </a:rPr>
              <a:t>Metabolic</a:t>
            </a:r>
            <a:r>
              <a:rPr lang="cs-CZ" sz="2400" dirty="0">
                <a:solidFill>
                  <a:srgbClr val="FF0000"/>
                </a:solidFill>
              </a:rPr>
              <a:t> </a:t>
            </a:r>
            <a:r>
              <a:rPr lang="cs-CZ" sz="2400" dirty="0" err="1">
                <a:solidFill>
                  <a:srgbClr val="FF0000"/>
                </a:solidFill>
              </a:rPr>
              <a:t>needs</a:t>
            </a:r>
            <a:r>
              <a:rPr lang="cs-CZ" sz="2400" dirty="0">
                <a:solidFill>
                  <a:srgbClr val="FF0000"/>
                </a:solidFill>
              </a:rPr>
              <a:t> </a:t>
            </a:r>
            <a:r>
              <a:rPr lang="cs-CZ" sz="2400" dirty="0" err="1">
                <a:solidFill>
                  <a:srgbClr val="FF0000"/>
                </a:solidFill>
              </a:rPr>
              <a:t>of</a:t>
            </a:r>
            <a:r>
              <a:rPr lang="cs-CZ" sz="2400" dirty="0">
                <a:solidFill>
                  <a:srgbClr val="FF0000"/>
                </a:solidFill>
              </a:rPr>
              <a:t> </a:t>
            </a:r>
            <a:r>
              <a:rPr lang="cs-CZ" sz="2400" dirty="0" err="1">
                <a:solidFill>
                  <a:srgbClr val="FF0000"/>
                </a:solidFill>
              </a:rPr>
              <a:t>cells</a:t>
            </a:r>
            <a:endParaRPr lang="en-US" sz="1400" dirty="0">
              <a:solidFill>
                <a:srgbClr val="FF0000"/>
              </a:solidFill>
            </a:endParaRPr>
          </a:p>
        </p:txBody>
      </p:sp>
      <p:sp>
        <p:nvSpPr>
          <p:cNvPr id="4" name="TextBox 3">
            <a:extLst>
              <a:ext uri="{FF2B5EF4-FFF2-40B4-BE49-F238E27FC236}">
                <a16:creationId xmlns:a16="http://schemas.microsoft.com/office/drawing/2014/main" id="{7043D834-8A0B-062E-0180-D7F8AF41342B}"/>
              </a:ext>
            </a:extLst>
          </p:cNvPr>
          <p:cNvSpPr txBox="1"/>
          <p:nvPr/>
        </p:nvSpPr>
        <p:spPr>
          <a:xfrm>
            <a:off x="7623792" y="5346237"/>
            <a:ext cx="3446280" cy="461665"/>
          </a:xfrm>
          <a:prstGeom prst="rect">
            <a:avLst/>
          </a:prstGeom>
          <a:solidFill>
            <a:srgbClr val="FEEBC4"/>
          </a:solidFill>
        </p:spPr>
        <p:txBody>
          <a:bodyPr wrap="square" rtlCol="0">
            <a:spAutoFit/>
          </a:bodyPr>
          <a:lstStyle/>
          <a:p>
            <a:r>
              <a:rPr lang="cs-CZ" sz="2400" dirty="0">
                <a:solidFill>
                  <a:srgbClr val="FF0000"/>
                </a:solidFill>
              </a:rPr>
              <a:t>Oxygen </a:t>
            </a:r>
            <a:r>
              <a:rPr lang="cs-CZ" sz="2400" dirty="0" err="1">
                <a:solidFill>
                  <a:srgbClr val="FF0000"/>
                </a:solidFill>
              </a:rPr>
              <a:t>delivery</a:t>
            </a:r>
            <a:endParaRPr lang="en-US" sz="1400" dirty="0">
              <a:solidFill>
                <a:srgbClr val="FF0000"/>
              </a:solidFill>
            </a:endParaRPr>
          </a:p>
        </p:txBody>
      </p:sp>
      <p:sp>
        <p:nvSpPr>
          <p:cNvPr id="6" name="TextBox 5">
            <a:extLst>
              <a:ext uri="{FF2B5EF4-FFF2-40B4-BE49-F238E27FC236}">
                <a16:creationId xmlns:a16="http://schemas.microsoft.com/office/drawing/2014/main" id="{52BC5438-982F-57D5-CF5B-6253F2B6EDF6}"/>
              </a:ext>
            </a:extLst>
          </p:cNvPr>
          <p:cNvSpPr txBox="1"/>
          <p:nvPr/>
        </p:nvSpPr>
        <p:spPr>
          <a:xfrm>
            <a:off x="6244640" y="63920"/>
            <a:ext cx="3347219" cy="523220"/>
          </a:xfrm>
          <a:prstGeom prst="rect">
            <a:avLst/>
          </a:prstGeom>
          <a:solidFill>
            <a:srgbClr val="FEEBC4"/>
          </a:solidFill>
        </p:spPr>
        <p:txBody>
          <a:bodyPr wrap="square" rtlCol="0">
            <a:spAutoFit/>
          </a:bodyPr>
          <a:lstStyle/>
          <a:p>
            <a:r>
              <a:rPr lang="cs-CZ" sz="2800" dirty="0"/>
              <a:t>Environment</a:t>
            </a:r>
            <a:endParaRPr lang="en-US" sz="1600" dirty="0"/>
          </a:p>
        </p:txBody>
      </p:sp>
      <p:sp>
        <p:nvSpPr>
          <p:cNvPr id="7" name="TextBox 6">
            <a:extLst>
              <a:ext uri="{FF2B5EF4-FFF2-40B4-BE49-F238E27FC236}">
                <a16:creationId xmlns:a16="http://schemas.microsoft.com/office/drawing/2014/main" id="{E7CF3837-9EC3-2E37-41D7-7DD425A26766}"/>
              </a:ext>
            </a:extLst>
          </p:cNvPr>
          <p:cNvSpPr txBox="1"/>
          <p:nvPr/>
        </p:nvSpPr>
        <p:spPr>
          <a:xfrm>
            <a:off x="7089624" y="982143"/>
            <a:ext cx="2096722" cy="523220"/>
          </a:xfrm>
          <a:prstGeom prst="rect">
            <a:avLst/>
          </a:prstGeom>
          <a:solidFill>
            <a:srgbClr val="FEEBC4"/>
          </a:solidFill>
        </p:spPr>
        <p:txBody>
          <a:bodyPr wrap="square" rtlCol="0">
            <a:spAutoFit/>
          </a:bodyPr>
          <a:lstStyle/>
          <a:p>
            <a:r>
              <a:rPr lang="cs-CZ" sz="2800" dirty="0" err="1"/>
              <a:t>Respiration</a:t>
            </a:r>
            <a:endParaRPr lang="en-US" sz="1600" dirty="0"/>
          </a:p>
        </p:txBody>
      </p:sp>
      <p:sp>
        <p:nvSpPr>
          <p:cNvPr id="8" name="TextBox 7">
            <a:extLst>
              <a:ext uri="{FF2B5EF4-FFF2-40B4-BE49-F238E27FC236}">
                <a16:creationId xmlns:a16="http://schemas.microsoft.com/office/drawing/2014/main" id="{DBFD7A6F-EC25-AD55-4BF3-0C2CAAC59E2C}"/>
              </a:ext>
            </a:extLst>
          </p:cNvPr>
          <p:cNvSpPr txBox="1"/>
          <p:nvPr/>
        </p:nvSpPr>
        <p:spPr>
          <a:xfrm>
            <a:off x="9400699" y="1634465"/>
            <a:ext cx="2340064" cy="523220"/>
          </a:xfrm>
          <a:prstGeom prst="rect">
            <a:avLst/>
          </a:prstGeom>
          <a:solidFill>
            <a:srgbClr val="FEEBC4"/>
          </a:solidFill>
        </p:spPr>
        <p:txBody>
          <a:bodyPr wrap="square" rtlCol="0">
            <a:spAutoFit/>
          </a:bodyPr>
          <a:lstStyle/>
          <a:p>
            <a:r>
              <a:rPr lang="cs-CZ" sz="2800" dirty="0" err="1"/>
              <a:t>Erythropoiesis</a:t>
            </a:r>
            <a:r>
              <a:rPr lang="cs-CZ" sz="1600" dirty="0"/>
              <a:t> </a:t>
            </a:r>
            <a:endParaRPr lang="en-US" sz="1600" dirty="0"/>
          </a:p>
        </p:txBody>
      </p:sp>
      <p:sp>
        <p:nvSpPr>
          <p:cNvPr id="9" name="TextBox 8">
            <a:extLst>
              <a:ext uri="{FF2B5EF4-FFF2-40B4-BE49-F238E27FC236}">
                <a16:creationId xmlns:a16="http://schemas.microsoft.com/office/drawing/2014/main" id="{2EFB479F-FA0B-CDC2-8A51-99DDF67BD35A}"/>
              </a:ext>
            </a:extLst>
          </p:cNvPr>
          <p:cNvSpPr txBox="1"/>
          <p:nvPr/>
        </p:nvSpPr>
        <p:spPr>
          <a:xfrm>
            <a:off x="10127346" y="2962574"/>
            <a:ext cx="2064654" cy="523220"/>
          </a:xfrm>
          <a:prstGeom prst="rect">
            <a:avLst/>
          </a:prstGeom>
          <a:solidFill>
            <a:srgbClr val="FEEBC4"/>
          </a:solidFill>
        </p:spPr>
        <p:txBody>
          <a:bodyPr wrap="square" rtlCol="0">
            <a:spAutoFit/>
          </a:bodyPr>
          <a:lstStyle/>
          <a:p>
            <a:r>
              <a:rPr lang="cs-CZ" sz="2800" dirty="0" err="1"/>
              <a:t>Circulation</a:t>
            </a:r>
            <a:endParaRPr lang="en-US" sz="1600" dirty="0"/>
          </a:p>
        </p:txBody>
      </p:sp>
      <p:sp>
        <p:nvSpPr>
          <p:cNvPr id="10" name="TextBox 9">
            <a:extLst>
              <a:ext uri="{FF2B5EF4-FFF2-40B4-BE49-F238E27FC236}">
                <a16:creationId xmlns:a16="http://schemas.microsoft.com/office/drawing/2014/main" id="{9AC2BBC7-0FCE-6A94-0A6C-5567CEA3A8FC}"/>
              </a:ext>
            </a:extLst>
          </p:cNvPr>
          <p:cNvSpPr txBox="1"/>
          <p:nvPr/>
        </p:nvSpPr>
        <p:spPr>
          <a:xfrm>
            <a:off x="3909884" y="5623236"/>
            <a:ext cx="1131562" cy="369332"/>
          </a:xfrm>
          <a:prstGeom prst="rect">
            <a:avLst/>
          </a:prstGeom>
          <a:solidFill>
            <a:srgbClr val="EDDCB7"/>
          </a:solidFill>
        </p:spPr>
        <p:txBody>
          <a:bodyPr wrap="square" rtlCol="0">
            <a:spAutoFit/>
          </a:bodyPr>
          <a:lstStyle/>
          <a:p>
            <a:pPr algn="ctr"/>
            <a:r>
              <a:rPr lang="cs-CZ" dirty="0" err="1">
                <a:solidFill>
                  <a:srgbClr val="FF0000"/>
                </a:solidFill>
              </a:rPr>
              <a:t>difusion</a:t>
            </a:r>
            <a:endParaRPr lang="en-US" dirty="0">
              <a:solidFill>
                <a:srgbClr val="FF0000"/>
              </a:solidFill>
            </a:endParaRPr>
          </a:p>
        </p:txBody>
      </p:sp>
      <p:sp>
        <p:nvSpPr>
          <p:cNvPr id="11" name="TextBox 10">
            <a:extLst>
              <a:ext uri="{FF2B5EF4-FFF2-40B4-BE49-F238E27FC236}">
                <a16:creationId xmlns:a16="http://schemas.microsoft.com/office/drawing/2014/main" id="{8A5131CF-AB4E-86D3-6B9E-97755F0D3CBA}"/>
              </a:ext>
            </a:extLst>
          </p:cNvPr>
          <p:cNvSpPr txBox="1"/>
          <p:nvPr/>
        </p:nvSpPr>
        <p:spPr>
          <a:xfrm>
            <a:off x="-77558" y="1748067"/>
            <a:ext cx="1341388" cy="1077218"/>
          </a:xfrm>
          <a:prstGeom prst="rect">
            <a:avLst/>
          </a:prstGeom>
          <a:solidFill>
            <a:srgbClr val="DEE7EA"/>
          </a:solidFill>
        </p:spPr>
        <p:txBody>
          <a:bodyPr wrap="square" rtlCol="0">
            <a:spAutoFit/>
          </a:bodyPr>
          <a:lstStyle/>
          <a:p>
            <a:pPr algn="r"/>
            <a:r>
              <a:rPr lang="cs-CZ" sz="1600" dirty="0" err="1"/>
              <a:t>Metabolic</a:t>
            </a:r>
            <a:r>
              <a:rPr lang="cs-CZ" sz="1600" dirty="0"/>
              <a:t> oxygen </a:t>
            </a:r>
            <a:r>
              <a:rPr lang="cs-CZ" sz="1600" dirty="0" err="1"/>
              <a:t>consumption</a:t>
            </a:r>
            <a:endParaRPr lang="cs-CZ" sz="1600" dirty="0"/>
          </a:p>
          <a:p>
            <a:pPr algn="r"/>
            <a:endParaRPr lang="en-US" sz="1600" dirty="0"/>
          </a:p>
        </p:txBody>
      </p:sp>
      <p:sp>
        <p:nvSpPr>
          <p:cNvPr id="12" name="TextBox 11">
            <a:extLst>
              <a:ext uri="{FF2B5EF4-FFF2-40B4-BE49-F238E27FC236}">
                <a16:creationId xmlns:a16="http://schemas.microsoft.com/office/drawing/2014/main" id="{A881AAE2-7074-69D0-D9C0-8213D3A8FBC9}"/>
              </a:ext>
            </a:extLst>
          </p:cNvPr>
          <p:cNvSpPr txBox="1"/>
          <p:nvPr/>
        </p:nvSpPr>
        <p:spPr>
          <a:xfrm>
            <a:off x="1314456" y="1595055"/>
            <a:ext cx="1204228" cy="338554"/>
          </a:xfrm>
          <a:prstGeom prst="rect">
            <a:avLst/>
          </a:prstGeom>
          <a:solidFill>
            <a:srgbClr val="FFFFFF"/>
          </a:solidFill>
        </p:spPr>
        <p:txBody>
          <a:bodyPr wrap="square" rtlCol="0">
            <a:spAutoFit/>
          </a:bodyPr>
          <a:lstStyle/>
          <a:p>
            <a:r>
              <a:rPr lang="cs-CZ" sz="1600" dirty="0" err="1"/>
              <a:t>Critical</a:t>
            </a:r>
            <a:r>
              <a:rPr lang="cs-CZ" sz="1600" dirty="0"/>
              <a:t> DO2</a:t>
            </a:r>
            <a:endParaRPr lang="en-US" sz="1600" dirty="0"/>
          </a:p>
        </p:txBody>
      </p:sp>
      <p:sp>
        <p:nvSpPr>
          <p:cNvPr id="13" name="TextBox 12">
            <a:extLst>
              <a:ext uri="{FF2B5EF4-FFF2-40B4-BE49-F238E27FC236}">
                <a16:creationId xmlns:a16="http://schemas.microsoft.com/office/drawing/2014/main" id="{5E81C73F-97A9-BB3D-D40C-0EBFEA90B389}"/>
              </a:ext>
            </a:extLst>
          </p:cNvPr>
          <p:cNvSpPr txBox="1"/>
          <p:nvPr/>
        </p:nvSpPr>
        <p:spPr>
          <a:xfrm>
            <a:off x="1724028" y="869798"/>
            <a:ext cx="1204228" cy="338554"/>
          </a:xfrm>
          <a:prstGeom prst="rect">
            <a:avLst/>
          </a:prstGeom>
          <a:solidFill>
            <a:srgbClr val="FFFFFF"/>
          </a:solidFill>
        </p:spPr>
        <p:txBody>
          <a:bodyPr wrap="square" rtlCol="0">
            <a:spAutoFit/>
          </a:bodyPr>
          <a:lstStyle/>
          <a:p>
            <a:r>
              <a:rPr lang="cs-CZ" sz="1600" dirty="0" err="1"/>
              <a:t>Critical</a:t>
            </a:r>
            <a:r>
              <a:rPr lang="cs-CZ" sz="1600" dirty="0"/>
              <a:t> DO2</a:t>
            </a:r>
            <a:endParaRPr lang="en-US" sz="1600" dirty="0"/>
          </a:p>
        </p:txBody>
      </p:sp>
      <p:sp>
        <p:nvSpPr>
          <p:cNvPr id="14" name="TextBox 13">
            <a:extLst>
              <a:ext uri="{FF2B5EF4-FFF2-40B4-BE49-F238E27FC236}">
                <a16:creationId xmlns:a16="http://schemas.microsoft.com/office/drawing/2014/main" id="{03143492-AE3E-35CC-D999-067E6EEEB1F4}"/>
              </a:ext>
            </a:extLst>
          </p:cNvPr>
          <p:cNvSpPr txBox="1"/>
          <p:nvPr/>
        </p:nvSpPr>
        <p:spPr>
          <a:xfrm>
            <a:off x="4413659" y="6346808"/>
            <a:ext cx="3007018" cy="461665"/>
          </a:xfrm>
          <a:prstGeom prst="rect">
            <a:avLst/>
          </a:prstGeom>
          <a:solidFill>
            <a:srgbClr val="FEEBC4"/>
          </a:solidFill>
        </p:spPr>
        <p:txBody>
          <a:bodyPr wrap="square" rtlCol="0">
            <a:spAutoFit/>
          </a:bodyPr>
          <a:lstStyle/>
          <a:p>
            <a:r>
              <a:rPr lang="cs-CZ" sz="2400" dirty="0"/>
              <a:t>ADT/ATP ratio</a:t>
            </a:r>
            <a:endParaRPr lang="en-US" sz="14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Nadpis 1">
            <a:extLst>
              <a:ext uri="{FF2B5EF4-FFF2-40B4-BE49-F238E27FC236}">
                <a16:creationId xmlns:a16="http://schemas.microsoft.com/office/drawing/2014/main" id="{4DD3DBB7-99BA-C58B-BC39-22B358E12D29}"/>
              </a:ext>
            </a:extLst>
          </p:cNvPr>
          <p:cNvSpPr>
            <a:spLocks noGrp="1"/>
          </p:cNvSpPr>
          <p:nvPr>
            <p:ph type="title"/>
          </p:nvPr>
        </p:nvSpPr>
        <p:spPr/>
        <p:txBody>
          <a:bodyPr/>
          <a:lstStyle/>
          <a:p>
            <a:pPr eaLnBrk="1" hangingPunct="1"/>
            <a:endParaRPr lang="en-US" altLang="en-US"/>
          </a:p>
        </p:txBody>
      </p:sp>
      <p:sp>
        <p:nvSpPr>
          <p:cNvPr id="23555" name="Zástupný obsah 2">
            <a:extLst>
              <a:ext uri="{FF2B5EF4-FFF2-40B4-BE49-F238E27FC236}">
                <a16:creationId xmlns:a16="http://schemas.microsoft.com/office/drawing/2014/main" id="{E6D181DA-DDC1-28D9-2B95-66F034424326}"/>
              </a:ext>
            </a:extLst>
          </p:cNvPr>
          <p:cNvSpPr>
            <a:spLocks noGrp="1" noChangeArrowheads="1"/>
          </p:cNvSpPr>
          <p:nvPr>
            <p:ph idx="1"/>
          </p:nvPr>
        </p:nvSpPr>
        <p:spPr/>
        <p:txBody>
          <a:bodyPr/>
          <a:lstStyle/>
          <a:p>
            <a:pPr eaLnBrk="1" hangingPunct="1"/>
            <a:endParaRPr lang="en-US" altLang="en-US"/>
          </a:p>
        </p:txBody>
      </p:sp>
      <p:sp>
        <p:nvSpPr>
          <p:cNvPr id="5" name="Obdélník 4">
            <a:extLst>
              <a:ext uri="{FF2B5EF4-FFF2-40B4-BE49-F238E27FC236}">
                <a16:creationId xmlns:a16="http://schemas.microsoft.com/office/drawing/2014/main" id="{2D20B62E-7914-D381-022F-09CE2CBB55EC}"/>
              </a:ext>
            </a:extLst>
          </p:cNvPr>
          <p:cNvSpPr/>
          <p:nvPr/>
        </p:nvSpPr>
        <p:spPr>
          <a:xfrm>
            <a:off x="1574800" y="3211513"/>
            <a:ext cx="252413" cy="43021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23557" name="Obrázek 3">
            <a:extLst>
              <a:ext uri="{FF2B5EF4-FFF2-40B4-BE49-F238E27FC236}">
                <a16:creationId xmlns:a16="http://schemas.microsoft.com/office/drawing/2014/main" id="{4C1CD6AE-165F-1E66-136A-003A476B4C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76" y="26529"/>
            <a:ext cx="12215813"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bdélník 5">
            <a:extLst>
              <a:ext uri="{FF2B5EF4-FFF2-40B4-BE49-F238E27FC236}">
                <a16:creationId xmlns:a16="http://schemas.microsoft.com/office/drawing/2014/main" id="{8E1A7C7C-3833-8765-BF3F-4A32F983CDFF}"/>
              </a:ext>
            </a:extLst>
          </p:cNvPr>
          <p:cNvSpPr/>
          <p:nvPr/>
        </p:nvSpPr>
        <p:spPr>
          <a:xfrm>
            <a:off x="1574800" y="2897188"/>
            <a:ext cx="252413" cy="393700"/>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Rectangle 1">
            <a:extLst>
              <a:ext uri="{FF2B5EF4-FFF2-40B4-BE49-F238E27FC236}">
                <a16:creationId xmlns:a16="http://schemas.microsoft.com/office/drawing/2014/main" id="{AFF21817-B265-2771-D00A-88D910F1F28B}"/>
              </a:ext>
            </a:extLst>
          </p:cNvPr>
          <p:cNvSpPr/>
          <p:nvPr/>
        </p:nvSpPr>
        <p:spPr>
          <a:xfrm>
            <a:off x="-68715" y="3046391"/>
            <a:ext cx="574040" cy="644893"/>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7F52D3C-BE8B-B9E7-5F8F-53B13F4BC620}"/>
              </a:ext>
            </a:extLst>
          </p:cNvPr>
          <p:cNvSpPr txBox="1"/>
          <p:nvPr/>
        </p:nvSpPr>
        <p:spPr>
          <a:xfrm>
            <a:off x="-171445" y="1609276"/>
            <a:ext cx="1341388" cy="1077218"/>
          </a:xfrm>
          <a:prstGeom prst="rect">
            <a:avLst/>
          </a:prstGeom>
          <a:solidFill>
            <a:srgbClr val="DEE7EA"/>
          </a:solidFill>
        </p:spPr>
        <p:txBody>
          <a:bodyPr wrap="square" rtlCol="0">
            <a:spAutoFit/>
          </a:bodyPr>
          <a:lstStyle/>
          <a:p>
            <a:pPr algn="r"/>
            <a:r>
              <a:rPr lang="cs-CZ" sz="1600" dirty="0" err="1"/>
              <a:t>Metabolic</a:t>
            </a:r>
            <a:r>
              <a:rPr lang="cs-CZ" sz="1600" dirty="0"/>
              <a:t> oxygen </a:t>
            </a:r>
            <a:r>
              <a:rPr lang="cs-CZ" sz="1600" dirty="0" err="1"/>
              <a:t>consumption</a:t>
            </a:r>
            <a:endParaRPr lang="cs-CZ" sz="1600" dirty="0"/>
          </a:p>
          <a:p>
            <a:pPr algn="r"/>
            <a:endParaRPr lang="en-US" sz="1600" dirty="0"/>
          </a:p>
        </p:txBody>
      </p:sp>
      <p:sp>
        <p:nvSpPr>
          <p:cNvPr id="4" name="TextBox 3">
            <a:extLst>
              <a:ext uri="{FF2B5EF4-FFF2-40B4-BE49-F238E27FC236}">
                <a16:creationId xmlns:a16="http://schemas.microsoft.com/office/drawing/2014/main" id="{3484DB81-D798-2C29-97ED-F0C53045B0FC}"/>
              </a:ext>
            </a:extLst>
          </p:cNvPr>
          <p:cNvSpPr txBox="1"/>
          <p:nvPr/>
        </p:nvSpPr>
        <p:spPr>
          <a:xfrm>
            <a:off x="7464858" y="6396335"/>
            <a:ext cx="3446280" cy="461665"/>
          </a:xfrm>
          <a:prstGeom prst="rect">
            <a:avLst/>
          </a:prstGeom>
          <a:solidFill>
            <a:srgbClr val="FEEBC4"/>
          </a:solidFill>
        </p:spPr>
        <p:txBody>
          <a:bodyPr wrap="square" rtlCol="0">
            <a:spAutoFit/>
          </a:bodyPr>
          <a:lstStyle/>
          <a:p>
            <a:r>
              <a:rPr lang="cs-CZ" sz="2400" dirty="0" err="1">
                <a:solidFill>
                  <a:srgbClr val="FF0000"/>
                </a:solidFill>
              </a:rPr>
              <a:t>Metabolic</a:t>
            </a:r>
            <a:r>
              <a:rPr lang="cs-CZ" sz="2400" dirty="0">
                <a:solidFill>
                  <a:srgbClr val="FF0000"/>
                </a:solidFill>
              </a:rPr>
              <a:t> </a:t>
            </a:r>
            <a:r>
              <a:rPr lang="cs-CZ" sz="2400" dirty="0" err="1">
                <a:solidFill>
                  <a:srgbClr val="FF0000"/>
                </a:solidFill>
              </a:rPr>
              <a:t>needs</a:t>
            </a:r>
            <a:r>
              <a:rPr lang="cs-CZ" sz="2400" dirty="0">
                <a:solidFill>
                  <a:srgbClr val="FF0000"/>
                </a:solidFill>
              </a:rPr>
              <a:t> </a:t>
            </a:r>
            <a:r>
              <a:rPr lang="cs-CZ" sz="2400" dirty="0" err="1">
                <a:solidFill>
                  <a:srgbClr val="FF0000"/>
                </a:solidFill>
              </a:rPr>
              <a:t>of</a:t>
            </a:r>
            <a:r>
              <a:rPr lang="cs-CZ" sz="2400" dirty="0">
                <a:solidFill>
                  <a:srgbClr val="FF0000"/>
                </a:solidFill>
              </a:rPr>
              <a:t> </a:t>
            </a:r>
            <a:r>
              <a:rPr lang="cs-CZ" sz="2400" dirty="0" err="1">
                <a:solidFill>
                  <a:srgbClr val="FF0000"/>
                </a:solidFill>
              </a:rPr>
              <a:t>cells</a:t>
            </a:r>
            <a:endParaRPr lang="en-US" sz="1400" dirty="0">
              <a:solidFill>
                <a:srgbClr val="FF0000"/>
              </a:solidFill>
            </a:endParaRPr>
          </a:p>
        </p:txBody>
      </p:sp>
      <p:sp>
        <p:nvSpPr>
          <p:cNvPr id="7" name="TextBox 6">
            <a:extLst>
              <a:ext uri="{FF2B5EF4-FFF2-40B4-BE49-F238E27FC236}">
                <a16:creationId xmlns:a16="http://schemas.microsoft.com/office/drawing/2014/main" id="{83B4FFCE-409C-59EE-4DEC-9830D81E9269}"/>
              </a:ext>
            </a:extLst>
          </p:cNvPr>
          <p:cNvSpPr txBox="1"/>
          <p:nvPr/>
        </p:nvSpPr>
        <p:spPr>
          <a:xfrm>
            <a:off x="7623792" y="5346237"/>
            <a:ext cx="3446280" cy="461665"/>
          </a:xfrm>
          <a:prstGeom prst="rect">
            <a:avLst/>
          </a:prstGeom>
          <a:solidFill>
            <a:srgbClr val="FEEBC4"/>
          </a:solidFill>
        </p:spPr>
        <p:txBody>
          <a:bodyPr wrap="square" rtlCol="0">
            <a:spAutoFit/>
          </a:bodyPr>
          <a:lstStyle/>
          <a:p>
            <a:r>
              <a:rPr lang="cs-CZ" sz="2400" dirty="0">
                <a:solidFill>
                  <a:srgbClr val="FF0000"/>
                </a:solidFill>
              </a:rPr>
              <a:t>Oxygen </a:t>
            </a:r>
            <a:r>
              <a:rPr lang="cs-CZ" sz="2400" dirty="0" err="1">
                <a:solidFill>
                  <a:srgbClr val="FF0000"/>
                </a:solidFill>
              </a:rPr>
              <a:t>delivery</a:t>
            </a:r>
            <a:endParaRPr lang="en-US" sz="1400" dirty="0">
              <a:solidFill>
                <a:srgbClr val="FF0000"/>
              </a:solidFill>
            </a:endParaRPr>
          </a:p>
        </p:txBody>
      </p:sp>
      <p:sp>
        <p:nvSpPr>
          <p:cNvPr id="8" name="TextBox 7">
            <a:extLst>
              <a:ext uri="{FF2B5EF4-FFF2-40B4-BE49-F238E27FC236}">
                <a16:creationId xmlns:a16="http://schemas.microsoft.com/office/drawing/2014/main" id="{B4F45C27-B42E-3753-6674-569D27B846FE}"/>
              </a:ext>
            </a:extLst>
          </p:cNvPr>
          <p:cNvSpPr txBox="1"/>
          <p:nvPr/>
        </p:nvSpPr>
        <p:spPr>
          <a:xfrm>
            <a:off x="6244640" y="63920"/>
            <a:ext cx="3347219" cy="523220"/>
          </a:xfrm>
          <a:prstGeom prst="rect">
            <a:avLst/>
          </a:prstGeom>
          <a:solidFill>
            <a:srgbClr val="FEEBC4"/>
          </a:solidFill>
        </p:spPr>
        <p:txBody>
          <a:bodyPr wrap="square" rtlCol="0">
            <a:spAutoFit/>
          </a:bodyPr>
          <a:lstStyle/>
          <a:p>
            <a:r>
              <a:rPr lang="cs-CZ" sz="2800" dirty="0"/>
              <a:t>Environment</a:t>
            </a:r>
            <a:endParaRPr lang="en-US" sz="1600" dirty="0"/>
          </a:p>
        </p:txBody>
      </p:sp>
      <p:sp>
        <p:nvSpPr>
          <p:cNvPr id="9" name="TextBox 8">
            <a:extLst>
              <a:ext uri="{FF2B5EF4-FFF2-40B4-BE49-F238E27FC236}">
                <a16:creationId xmlns:a16="http://schemas.microsoft.com/office/drawing/2014/main" id="{21738A82-6108-9E1A-AD79-BF4AF24571C1}"/>
              </a:ext>
            </a:extLst>
          </p:cNvPr>
          <p:cNvSpPr txBox="1"/>
          <p:nvPr/>
        </p:nvSpPr>
        <p:spPr>
          <a:xfrm>
            <a:off x="7089624" y="982143"/>
            <a:ext cx="2096722" cy="523220"/>
          </a:xfrm>
          <a:prstGeom prst="rect">
            <a:avLst/>
          </a:prstGeom>
          <a:solidFill>
            <a:srgbClr val="FEEBC4"/>
          </a:solidFill>
        </p:spPr>
        <p:txBody>
          <a:bodyPr wrap="square" rtlCol="0">
            <a:spAutoFit/>
          </a:bodyPr>
          <a:lstStyle/>
          <a:p>
            <a:r>
              <a:rPr lang="cs-CZ" sz="2800" dirty="0" err="1"/>
              <a:t>Respiration</a:t>
            </a:r>
            <a:endParaRPr lang="en-US" sz="1600" dirty="0"/>
          </a:p>
        </p:txBody>
      </p:sp>
      <p:sp>
        <p:nvSpPr>
          <p:cNvPr id="10" name="TextBox 9">
            <a:extLst>
              <a:ext uri="{FF2B5EF4-FFF2-40B4-BE49-F238E27FC236}">
                <a16:creationId xmlns:a16="http://schemas.microsoft.com/office/drawing/2014/main" id="{483AF997-001B-B0DB-FA8D-C997AF741028}"/>
              </a:ext>
            </a:extLst>
          </p:cNvPr>
          <p:cNvSpPr txBox="1"/>
          <p:nvPr/>
        </p:nvSpPr>
        <p:spPr>
          <a:xfrm>
            <a:off x="9400699" y="1634465"/>
            <a:ext cx="2340064" cy="523220"/>
          </a:xfrm>
          <a:prstGeom prst="rect">
            <a:avLst/>
          </a:prstGeom>
          <a:solidFill>
            <a:srgbClr val="FEEBC4"/>
          </a:solidFill>
        </p:spPr>
        <p:txBody>
          <a:bodyPr wrap="square" rtlCol="0">
            <a:spAutoFit/>
          </a:bodyPr>
          <a:lstStyle/>
          <a:p>
            <a:r>
              <a:rPr lang="cs-CZ" sz="2800" dirty="0" err="1"/>
              <a:t>Erythropoiesis</a:t>
            </a:r>
            <a:r>
              <a:rPr lang="cs-CZ" sz="1600" dirty="0"/>
              <a:t> </a:t>
            </a:r>
            <a:endParaRPr lang="en-US" sz="1600" dirty="0"/>
          </a:p>
        </p:txBody>
      </p:sp>
      <p:sp>
        <p:nvSpPr>
          <p:cNvPr id="11" name="TextBox 10">
            <a:extLst>
              <a:ext uri="{FF2B5EF4-FFF2-40B4-BE49-F238E27FC236}">
                <a16:creationId xmlns:a16="http://schemas.microsoft.com/office/drawing/2014/main" id="{7A58C2C6-152F-F89D-DD98-2126F61DFF88}"/>
              </a:ext>
            </a:extLst>
          </p:cNvPr>
          <p:cNvSpPr txBox="1"/>
          <p:nvPr/>
        </p:nvSpPr>
        <p:spPr>
          <a:xfrm>
            <a:off x="10127346" y="3015640"/>
            <a:ext cx="2064654" cy="523220"/>
          </a:xfrm>
          <a:prstGeom prst="rect">
            <a:avLst/>
          </a:prstGeom>
          <a:solidFill>
            <a:srgbClr val="FEEBC4"/>
          </a:solidFill>
        </p:spPr>
        <p:txBody>
          <a:bodyPr wrap="square" rtlCol="0">
            <a:spAutoFit/>
          </a:bodyPr>
          <a:lstStyle/>
          <a:p>
            <a:r>
              <a:rPr lang="cs-CZ" sz="2800" dirty="0" err="1"/>
              <a:t>Circulation</a:t>
            </a:r>
            <a:endParaRPr lang="en-US" sz="1600" dirty="0"/>
          </a:p>
        </p:txBody>
      </p:sp>
      <p:sp>
        <p:nvSpPr>
          <p:cNvPr id="12" name="TextBox 11">
            <a:extLst>
              <a:ext uri="{FF2B5EF4-FFF2-40B4-BE49-F238E27FC236}">
                <a16:creationId xmlns:a16="http://schemas.microsoft.com/office/drawing/2014/main" id="{84F0873C-91B4-2E48-258D-3DCD22FE401F}"/>
              </a:ext>
            </a:extLst>
          </p:cNvPr>
          <p:cNvSpPr txBox="1"/>
          <p:nvPr/>
        </p:nvSpPr>
        <p:spPr>
          <a:xfrm>
            <a:off x="3909884" y="5623236"/>
            <a:ext cx="1131562" cy="369332"/>
          </a:xfrm>
          <a:prstGeom prst="rect">
            <a:avLst/>
          </a:prstGeom>
          <a:solidFill>
            <a:srgbClr val="EDDCB7"/>
          </a:solidFill>
        </p:spPr>
        <p:txBody>
          <a:bodyPr wrap="square" rtlCol="0">
            <a:spAutoFit/>
          </a:bodyPr>
          <a:lstStyle/>
          <a:p>
            <a:pPr algn="ctr"/>
            <a:r>
              <a:rPr lang="cs-CZ" dirty="0" err="1">
                <a:solidFill>
                  <a:srgbClr val="FF0000"/>
                </a:solidFill>
              </a:rPr>
              <a:t>difusion</a:t>
            </a:r>
            <a:endParaRPr lang="en-US" dirty="0">
              <a:solidFill>
                <a:srgbClr val="FF0000"/>
              </a:solidFill>
            </a:endParaRPr>
          </a:p>
        </p:txBody>
      </p:sp>
      <p:sp>
        <p:nvSpPr>
          <p:cNvPr id="13" name="TextBox 12">
            <a:extLst>
              <a:ext uri="{FF2B5EF4-FFF2-40B4-BE49-F238E27FC236}">
                <a16:creationId xmlns:a16="http://schemas.microsoft.com/office/drawing/2014/main" id="{DBDE357B-B21F-DB1B-0152-F5FC0DEAE94C}"/>
              </a:ext>
            </a:extLst>
          </p:cNvPr>
          <p:cNvSpPr txBox="1"/>
          <p:nvPr/>
        </p:nvSpPr>
        <p:spPr>
          <a:xfrm>
            <a:off x="1314456" y="1701191"/>
            <a:ext cx="1204228" cy="338554"/>
          </a:xfrm>
          <a:prstGeom prst="rect">
            <a:avLst/>
          </a:prstGeom>
          <a:solidFill>
            <a:srgbClr val="FFFFFF"/>
          </a:solidFill>
        </p:spPr>
        <p:txBody>
          <a:bodyPr wrap="square" rtlCol="0">
            <a:spAutoFit/>
          </a:bodyPr>
          <a:lstStyle/>
          <a:p>
            <a:r>
              <a:rPr lang="cs-CZ" sz="1600" dirty="0" err="1"/>
              <a:t>Critical</a:t>
            </a:r>
            <a:r>
              <a:rPr lang="cs-CZ" sz="1600" dirty="0"/>
              <a:t> DO2</a:t>
            </a:r>
            <a:endParaRPr lang="en-US" sz="1600" dirty="0"/>
          </a:p>
        </p:txBody>
      </p:sp>
      <p:sp>
        <p:nvSpPr>
          <p:cNvPr id="14" name="TextBox 13">
            <a:extLst>
              <a:ext uri="{FF2B5EF4-FFF2-40B4-BE49-F238E27FC236}">
                <a16:creationId xmlns:a16="http://schemas.microsoft.com/office/drawing/2014/main" id="{1ADD3060-3623-2D59-35CD-60F8CB3948EF}"/>
              </a:ext>
            </a:extLst>
          </p:cNvPr>
          <p:cNvSpPr txBox="1"/>
          <p:nvPr/>
        </p:nvSpPr>
        <p:spPr>
          <a:xfrm>
            <a:off x="1724028" y="975934"/>
            <a:ext cx="1204228" cy="338554"/>
          </a:xfrm>
          <a:prstGeom prst="rect">
            <a:avLst/>
          </a:prstGeom>
          <a:solidFill>
            <a:srgbClr val="FFFFFF"/>
          </a:solidFill>
        </p:spPr>
        <p:txBody>
          <a:bodyPr wrap="square" rtlCol="0">
            <a:spAutoFit/>
          </a:bodyPr>
          <a:lstStyle/>
          <a:p>
            <a:r>
              <a:rPr lang="cs-CZ" sz="1600" dirty="0" err="1"/>
              <a:t>Critical</a:t>
            </a:r>
            <a:r>
              <a:rPr lang="cs-CZ" sz="1600" dirty="0"/>
              <a:t> DO2</a:t>
            </a:r>
            <a:endParaRPr lang="en-US" sz="1600" dirty="0"/>
          </a:p>
        </p:txBody>
      </p:sp>
      <p:sp>
        <p:nvSpPr>
          <p:cNvPr id="15" name="TextBox 14">
            <a:extLst>
              <a:ext uri="{FF2B5EF4-FFF2-40B4-BE49-F238E27FC236}">
                <a16:creationId xmlns:a16="http://schemas.microsoft.com/office/drawing/2014/main" id="{0F3E904B-43EC-8D69-A224-337299EFC5C8}"/>
              </a:ext>
            </a:extLst>
          </p:cNvPr>
          <p:cNvSpPr txBox="1"/>
          <p:nvPr/>
        </p:nvSpPr>
        <p:spPr>
          <a:xfrm>
            <a:off x="2597602" y="1706635"/>
            <a:ext cx="1204228" cy="338554"/>
          </a:xfrm>
          <a:prstGeom prst="rect">
            <a:avLst/>
          </a:prstGeom>
          <a:solidFill>
            <a:srgbClr val="FFFFFF"/>
          </a:solidFill>
        </p:spPr>
        <p:txBody>
          <a:bodyPr wrap="square" rtlCol="0">
            <a:spAutoFit/>
          </a:bodyPr>
          <a:lstStyle/>
          <a:p>
            <a:r>
              <a:rPr lang="cs-CZ" sz="1600" dirty="0" err="1"/>
              <a:t>Critical</a:t>
            </a:r>
            <a:r>
              <a:rPr lang="cs-CZ" sz="1600" dirty="0"/>
              <a:t> DO2</a:t>
            </a:r>
            <a:endParaRPr lang="en-US" sz="1600" dirty="0"/>
          </a:p>
        </p:txBody>
      </p:sp>
      <p:sp>
        <p:nvSpPr>
          <p:cNvPr id="16" name="TextBox 15">
            <a:extLst>
              <a:ext uri="{FF2B5EF4-FFF2-40B4-BE49-F238E27FC236}">
                <a16:creationId xmlns:a16="http://schemas.microsoft.com/office/drawing/2014/main" id="{5C26FE03-8CA5-3984-D168-91F3F57518E6}"/>
              </a:ext>
            </a:extLst>
          </p:cNvPr>
          <p:cNvSpPr txBox="1"/>
          <p:nvPr/>
        </p:nvSpPr>
        <p:spPr>
          <a:xfrm>
            <a:off x="3801830" y="823024"/>
            <a:ext cx="1204228" cy="338554"/>
          </a:xfrm>
          <a:prstGeom prst="rect">
            <a:avLst/>
          </a:prstGeom>
          <a:solidFill>
            <a:srgbClr val="FFFFFF"/>
          </a:solidFill>
        </p:spPr>
        <p:txBody>
          <a:bodyPr wrap="square" rtlCol="0">
            <a:spAutoFit/>
          </a:bodyPr>
          <a:lstStyle/>
          <a:p>
            <a:r>
              <a:rPr lang="cs-CZ" sz="1600" dirty="0" err="1"/>
              <a:t>Critical</a:t>
            </a:r>
            <a:r>
              <a:rPr lang="cs-CZ" sz="1600" dirty="0"/>
              <a:t> DO2</a:t>
            </a:r>
            <a:endParaRPr lang="en-US" sz="1600" dirty="0"/>
          </a:p>
        </p:txBody>
      </p:sp>
      <p:sp>
        <p:nvSpPr>
          <p:cNvPr id="17" name="TextBox 16">
            <a:extLst>
              <a:ext uri="{FF2B5EF4-FFF2-40B4-BE49-F238E27FC236}">
                <a16:creationId xmlns:a16="http://schemas.microsoft.com/office/drawing/2014/main" id="{EC439513-01EE-4B93-2102-93B697BA6686}"/>
              </a:ext>
            </a:extLst>
          </p:cNvPr>
          <p:cNvSpPr txBox="1"/>
          <p:nvPr/>
        </p:nvSpPr>
        <p:spPr>
          <a:xfrm>
            <a:off x="4960666" y="6369806"/>
            <a:ext cx="2097359" cy="461665"/>
          </a:xfrm>
          <a:prstGeom prst="rect">
            <a:avLst/>
          </a:prstGeom>
          <a:solidFill>
            <a:srgbClr val="FEEBC4"/>
          </a:solidFill>
        </p:spPr>
        <p:txBody>
          <a:bodyPr wrap="square" rtlCol="0">
            <a:spAutoFit/>
          </a:bodyPr>
          <a:lstStyle/>
          <a:p>
            <a:r>
              <a:rPr lang="cs-CZ" sz="2400" dirty="0"/>
              <a:t>ADT/ATP ratio</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FE8E8"/>
        </a:solidFill>
        <a:effectLst/>
      </p:bgPr>
    </p:bg>
    <p:spTree>
      <p:nvGrpSpPr>
        <p:cNvPr id="1" name=""/>
        <p:cNvGrpSpPr/>
        <p:nvPr/>
      </p:nvGrpSpPr>
      <p:grpSpPr>
        <a:xfrm>
          <a:off x="0" y="0"/>
          <a:ext cx="0" cy="0"/>
          <a:chOff x="0" y="0"/>
          <a:chExt cx="0" cy="0"/>
        </a:xfrm>
      </p:grpSpPr>
      <p:sp>
        <p:nvSpPr>
          <p:cNvPr id="7170" name="Nadpis 1">
            <a:extLst>
              <a:ext uri="{FF2B5EF4-FFF2-40B4-BE49-F238E27FC236}">
                <a16:creationId xmlns:a16="http://schemas.microsoft.com/office/drawing/2014/main" id="{647DC07D-07FE-D45E-2FDF-E6C1B0D581BC}"/>
              </a:ext>
            </a:extLst>
          </p:cNvPr>
          <p:cNvSpPr>
            <a:spLocks noGrp="1"/>
          </p:cNvSpPr>
          <p:nvPr>
            <p:ph type="title"/>
          </p:nvPr>
        </p:nvSpPr>
        <p:spPr/>
        <p:txBody>
          <a:bodyPr/>
          <a:lstStyle/>
          <a:p>
            <a:pPr eaLnBrk="1" hangingPunct="1"/>
            <a:r>
              <a:rPr lang="cs-CZ" altLang="en-US"/>
              <a:t>Energie pro buňky</a:t>
            </a:r>
            <a:endParaRPr lang="en-US" altLang="en-US"/>
          </a:p>
        </p:txBody>
      </p:sp>
      <p:sp>
        <p:nvSpPr>
          <p:cNvPr id="7171" name="Zástupný obsah 2">
            <a:extLst>
              <a:ext uri="{FF2B5EF4-FFF2-40B4-BE49-F238E27FC236}">
                <a16:creationId xmlns:a16="http://schemas.microsoft.com/office/drawing/2014/main" id="{724BE91A-E77A-5E53-B4D4-730524D00E4E}"/>
              </a:ext>
            </a:extLst>
          </p:cNvPr>
          <p:cNvSpPr>
            <a:spLocks noGrp="1" noChangeArrowheads="1"/>
          </p:cNvSpPr>
          <p:nvPr>
            <p:ph idx="1"/>
          </p:nvPr>
        </p:nvSpPr>
        <p:spPr/>
        <p:txBody>
          <a:bodyPr/>
          <a:lstStyle/>
          <a:p>
            <a:pPr eaLnBrk="1" hangingPunct="1"/>
            <a:endParaRPr lang="en-US" altLang="en-US"/>
          </a:p>
        </p:txBody>
      </p:sp>
      <p:pic>
        <p:nvPicPr>
          <p:cNvPr id="7172" name="Obrázek 3">
            <a:extLst>
              <a:ext uri="{FF2B5EF4-FFF2-40B4-BE49-F238E27FC236}">
                <a16:creationId xmlns:a16="http://schemas.microsoft.com/office/drawing/2014/main" id="{C49C0602-8C73-5462-5802-E2E9F69665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213" y="296863"/>
            <a:ext cx="10844212" cy="626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757566F-146B-8686-A802-A4875A4E83D1}"/>
              </a:ext>
            </a:extLst>
          </p:cNvPr>
          <p:cNvSpPr txBox="1"/>
          <p:nvPr/>
        </p:nvSpPr>
        <p:spPr>
          <a:xfrm>
            <a:off x="5274210" y="2247837"/>
            <a:ext cx="1187822" cy="923330"/>
          </a:xfrm>
          <a:prstGeom prst="rect">
            <a:avLst/>
          </a:prstGeom>
          <a:solidFill>
            <a:srgbClr val="DDE6E8"/>
          </a:solidFill>
        </p:spPr>
        <p:txBody>
          <a:bodyPr wrap="square" rtlCol="0">
            <a:spAutoFit/>
          </a:bodyPr>
          <a:lstStyle/>
          <a:p>
            <a:r>
              <a:rPr lang="en-US" dirty="0"/>
              <a:t>sugars, </a:t>
            </a:r>
            <a:endParaRPr lang="cs-CZ" dirty="0"/>
          </a:p>
          <a:p>
            <a:r>
              <a:rPr lang="en-US" dirty="0"/>
              <a:t>fats, </a:t>
            </a:r>
            <a:endParaRPr lang="cs-CZ" dirty="0"/>
          </a:p>
          <a:p>
            <a:r>
              <a:rPr lang="en-US" dirty="0"/>
              <a:t>proteins</a:t>
            </a:r>
          </a:p>
        </p:txBody>
      </p:sp>
      <p:sp>
        <p:nvSpPr>
          <p:cNvPr id="4" name="TextBox 3">
            <a:extLst>
              <a:ext uri="{FF2B5EF4-FFF2-40B4-BE49-F238E27FC236}">
                <a16:creationId xmlns:a16="http://schemas.microsoft.com/office/drawing/2014/main" id="{811D58FF-BE08-D0A6-C1BE-2E00C47E98EE}"/>
              </a:ext>
            </a:extLst>
          </p:cNvPr>
          <p:cNvSpPr txBox="1"/>
          <p:nvPr/>
        </p:nvSpPr>
        <p:spPr>
          <a:xfrm>
            <a:off x="8210631" y="6031210"/>
            <a:ext cx="1187822" cy="369332"/>
          </a:xfrm>
          <a:prstGeom prst="rect">
            <a:avLst/>
          </a:prstGeom>
          <a:solidFill>
            <a:srgbClr val="DDE6E8"/>
          </a:solidFill>
        </p:spPr>
        <p:txBody>
          <a:bodyPr wrap="square" rtlCol="0">
            <a:spAutoFit/>
          </a:bodyPr>
          <a:lstStyle/>
          <a:p>
            <a:r>
              <a:rPr lang="cs-CZ" dirty="0" err="1"/>
              <a:t>Energy</a:t>
            </a:r>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EBEFF3"/>
        </a:solidFill>
        <a:effectLst/>
      </p:bgPr>
    </p:bg>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9A775A47-98B1-4F35-8FB9-E6F46C9FA615}"/>
              </a:ext>
            </a:extLst>
          </p:cNvPr>
          <p:cNvPicPr>
            <a:picLocks noGrp="1" noChangeAspect="1" noChangeArrowheads="1"/>
          </p:cNvPicPr>
          <p:nvPr>
            <p:ph idx="1"/>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3454" y="565266"/>
            <a:ext cx="11598549" cy="6097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65230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EBEFF3"/>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16718D-5F48-4281-832E-80EB31DE5071}"/>
              </a:ext>
            </a:extLst>
          </p:cNvPr>
          <p:cNvSpPr>
            <a:spLocks noGrp="1"/>
          </p:cNvSpPr>
          <p:nvPr>
            <p:ph type="title"/>
          </p:nvPr>
        </p:nvSpPr>
        <p:spPr/>
        <p:txBody>
          <a:bodyPr/>
          <a:lstStyle/>
          <a:p>
            <a:endParaRPr lang="en-US"/>
          </a:p>
        </p:txBody>
      </p:sp>
      <p:pic>
        <p:nvPicPr>
          <p:cNvPr id="16388" name="Picture 4" descr="Co je VO2 Max a jak jej zvýšit? | Hodinky-365.cz">
            <a:extLst>
              <a:ext uri="{FF2B5EF4-FFF2-40B4-BE49-F238E27FC236}">
                <a16:creationId xmlns:a16="http://schemas.microsoft.com/office/drawing/2014/main" id="{FFC8C4A5-7771-46F9-83EE-ACB64C3517D7}"/>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38345"/>
            <a:ext cx="6768890" cy="3384445"/>
          </a:xfrm>
          <a:prstGeom prst="rect">
            <a:avLst/>
          </a:prstGeom>
          <a:noFill/>
          <a:extLst>
            <a:ext uri="{909E8E84-426E-40DD-AFC4-6F175D3DCCD1}">
              <a14:hiddenFill xmlns:a14="http://schemas.microsoft.com/office/drawing/2010/main">
                <a:solidFill>
                  <a:srgbClr val="FFFFFF"/>
                </a:solidFill>
              </a14:hiddenFill>
            </a:ext>
          </a:extLst>
        </p:spPr>
      </p:pic>
      <p:pic>
        <p:nvPicPr>
          <p:cNvPr id="16386" name="Picture 2" descr="VO2max. Jak zvýšit VO2max hodnoty aneb magický kyslík - oBěhání.cz">
            <a:extLst>
              <a:ext uri="{FF2B5EF4-FFF2-40B4-BE49-F238E27FC236}">
                <a16:creationId xmlns:a16="http://schemas.microsoft.com/office/drawing/2014/main" id="{4AD43D5E-B752-42C7-A344-B6BEDB26A8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2660563"/>
            <a:ext cx="6096000" cy="4067175"/>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a:extLst>
              <a:ext uri="{FF2B5EF4-FFF2-40B4-BE49-F238E27FC236}">
                <a16:creationId xmlns:a16="http://schemas.microsoft.com/office/drawing/2014/main" id="{C50B3D51-39E3-4204-8082-5DDC3A6A90A5}"/>
              </a:ext>
            </a:extLst>
          </p:cNvPr>
          <p:cNvSpPr txBox="1"/>
          <p:nvPr/>
        </p:nvSpPr>
        <p:spPr>
          <a:xfrm>
            <a:off x="417006" y="3878663"/>
            <a:ext cx="3794821" cy="369332"/>
          </a:xfrm>
          <a:prstGeom prst="rect">
            <a:avLst/>
          </a:prstGeom>
          <a:noFill/>
        </p:spPr>
        <p:txBody>
          <a:bodyPr wrap="none" rtlCol="0">
            <a:spAutoFit/>
          </a:bodyPr>
          <a:lstStyle/>
          <a:p>
            <a:r>
              <a:rPr lang="cs-CZ" dirty="0"/>
              <a:t>VO2   200 ml/min=&gt;2000-3000 ml/min</a:t>
            </a:r>
            <a:endParaRPr lang="en-US" dirty="0"/>
          </a:p>
        </p:txBody>
      </p:sp>
      <p:sp>
        <p:nvSpPr>
          <p:cNvPr id="7" name="TextovéPole 6">
            <a:extLst>
              <a:ext uri="{FF2B5EF4-FFF2-40B4-BE49-F238E27FC236}">
                <a16:creationId xmlns:a16="http://schemas.microsoft.com/office/drawing/2014/main" id="{076FE330-5B9F-41C0-B2A5-828F0FCC07D3}"/>
              </a:ext>
            </a:extLst>
          </p:cNvPr>
          <p:cNvSpPr txBox="1"/>
          <p:nvPr/>
        </p:nvSpPr>
        <p:spPr>
          <a:xfrm>
            <a:off x="417006" y="4482921"/>
            <a:ext cx="2242922" cy="369332"/>
          </a:xfrm>
          <a:prstGeom prst="rect">
            <a:avLst/>
          </a:prstGeom>
          <a:noFill/>
        </p:spPr>
        <p:txBody>
          <a:bodyPr wrap="none" rtlCol="0">
            <a:spAutoFit/>
          </a:bodyPr>
          <a:lstStyle/>
          <a:p>
            <a:r>
              <a:rPr lang="cs-CZ" dirty="0"/>
              <a:t>Q   5 l/min=&gt; 25 l/min</a:t>
            </a:r>
            <a:endParaRPr lang="en-US" dirty="0"/>
          </a:p>
        </p:txBody>
      </p:sp>
    </p:spTree>
    <p:extLst>
      <p:ext uri="{BB962C8B-B14F-4D97-AF65-F5344CB8AC3E}">
        <p14:creationId xmlns:p14="http://schemas.microsoft.com/office/powerpoint/2010/main" val="2224712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Nadpis 1">
            <a:extLst>
              <a:ext uri="{FF2B5EF4-FFF2-40B4-BE49-F238E27FC236}">
                <a16:creationId xmlns:a16="http://schemas.microsoft.com/office/drawing/2014/main" id="{6FD7C3A5-2D44-FE12-7BA8-0214E9B192F4}"/>
              </a:ext>
            </a:extLst>
          </p:cNvPr>
          <p:cNvSpPr>
            <a:spLocks noGrp="1"/>
          </p:cNvSpPr>
          <p:nvPr>
            <p:ph type="title"/>
          </p:nvPr>
        </p:nvSpPr>
        <p:spPr/>
        <p:txBody>
          <a:bodyPr/>
          <a:lstStyle/>
          <a:p>
            <a:pPr eaLnBrk="1" hangingPunct="1"/>
            <a:endParaRPr lang="en-US" altLang="en-US"/>
          </a:p>
        </p:txBody>
      </p:sp>
      <p:sp>
        <p:nvSpPr>
          <p:cNvPr id="25603" name="Zástupný obsah 2">
            <a:extLst>
              <a:ext uri="{FF2B5EF4-FFF2-40B4-BE49-F238E27FC236}">
                <a16:creationId xmlns:a16="http://schemas.microsoft.com/office/drawing/2014/main" id="{D74D5FE7-18CB-F729-BDF1-5296AC700C58}"/>
              </a:ext>
            </a:extLst>
          </p:cNvPr>
          <p:cNvSpPr>
            <a:spLocks noGrp="1" noChangeArrowheads="1"/>
          </p:cNvSpPr>
          <p:nvPr>
            <p:ph idx="1"/>
          </p:nvPr>
        </p:nvSpPr>
        <p:spPr/>
        <p:txBody>
          <a:bodyPr/>
          <a:lstStyle/>
          <a:p>
            <a:pPr eaLnBrk="1" hangingPunct="1"/>
            <a:endParaRPr lang="en-US" altLang="en-US"/>
          </a:p>
        </p:txBody>
      </p:sp>
      <p:sp>
        <p:nvSpPr>
          <p:cNvPr id="5" name="Obdélník 4">
            <a:extLst>
              <a:ext uri="{FF2B5EF4-FFF2-40B4-BE49-F238E27FC236}">
                <a16:creationId xmlns:a16="http://schemas.microsoft.com/office/drawing/2014/main" id="{484E8397-4CF5-7019-839D-C94006397D83}"/>
              </a:ext>
            </a:extLst>
          </p:cNvPr>
          <p:cNvSpPr/>
          <p:nvPr/>
        </p:nvSpPr>
        <p:spPr>
          <a:xfrm>
            <a:off x="1574800" y="3211513"/>
            <a:ext cx="252413" cy="43021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25605" name="Obrázek 3">
            <a:extLst>
              <a:ext uri="{FF2B5EF4-FFF2-40B4-BE49-F238E27FC236}">
                <a16:creationId xmlns:a16="http://schemas.microsoft.com/office/drawing/2014/main" id="{8557435D-11E4-C864-A2E0-933F4F85C8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576175" cy="681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bdélník 5">
            <a:extLst>
              <a:ext uri="{FF2B5EF4-FFF2-40B4-BE49-F238E27FC236}">
                <a16:creationId xmlns:a16="http://schemas.microsoft.com/office/drawing/2014/main" id="{11BFD241-31E3-65E0-8D30-C3A5BB09C6FC}"/>
              </a:ext>
            </a:extLst>
          </p:cNvPr>
          <p:cNvSpPr/>
          <p:nvPr/>
        </p:nvSpPr>
        <p:spPr>
          <a:xfrm>
            <a:off x="1574800" y="2932113"/>
            <a:ext cx="252413" cy="393700"/>
          </a:xfrm>
          <a:prstGeom prst="rect">
            <a:avLst/>
          </a:prstGeom>
          <a:solidFill>
            <a:srgbClr val="ECF1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extBox 1">
            <a:extLst>
              <a:ext uri="{FF2B5EF4-FFF2-40B4-BE49-F238E27FC236}">
                <a16:creationId xmlns:a16="http://schemas.microsoft.com/office/drawing/2014/main" id="{2CDEB39A-F13B-B36B-60CC-8FD204F3CB32}"/>
              </a:ext>
            </a:extLst>
          </p:cNvPr>
          <p:cNvSpPr txBox="1"/>
          <p:nvPr/>
        </p:nvSpPr>
        <p:spPr>
          <a:xfrm>
            <a:off x="2220685" y="230188"/>
            <a:ext cx="2036990" cy="369332"/>
          </a:xfrm>
          <a:prstGeom prst="rect">
            <a:avLst/>
          </a:prstGeom>
          <a:solidFill>
            <a:srgbClr val="EAF1F2"/>
          </a:solidFill>
        </p:spPr>
        <p:txBody>
          <a:bodyPr wrap="square" rtlCol="0">
            <a:spAutoFit/>
          </a:bodyPr>
          <a:lstStyle/>
          <a:p>
            <a:r>
              <a:rPr lang="en-US" dirty="0"/>
              <a:t>critical value</a:t>
            </a:r>
            <a:r>
              <a:rPr lang="cs-CZ" dirty="0"/>
              <a:t> PvO</a:t>
            </a:r>
            <a:r>
              <a:rPr lang="cs-CZ" baseline="-25000" dirty="0"/>
              <a:t>2</a:t>
            </a:r>
            <a:endParaRPr lang="en-US" baseline="-25000" dirty="0"/>
          </a:p>
        </p:txBody>
      </p:sp>
      <p:sp>
        <p:nvSpPr>
          <p:cNvPr id="3" name="TextBox 2">
            <a:extLst>
              <a:ext uri="{FF2B5EF4-FFF2-40B4-BE49-F238E27FC236}">
                <a16:creationId xmlns:a16="http://schemas.microsoft.com/office/drawing/2014/main" id="{3A5B3161-2409-662F-D32B-CDCC957CD371}"/>
              </a:ext>
            </a:extLst>
          </p:cNvPr>
          <p:cNvSpPr txBox="1"/>
          <p:nvPr/>
        </p:nvSpPr>
        <p:spPr>
          <a:xfrm>
            <a:off x="8694965" y="599520"/>
            <a:ext cx="2352674" cy="369332"/>
          </a:xfrm>
          <a:prstGeom prst="rect">
            <a:avLst/>
          </a:prstGeom>
          <a:solidFill>
            <a:srgbClr val="EAF1F2"/>
          </a:solidFill>
        </p:spPr>
        <p:txBody>
          <a:bodyPr wrap="square" rtlCol="0">
            <a:spAutoFit/>
          </a:bodyPr>
          <a:lstStyle/>
          <a:p>
            <a:r>
              <a:rPr lang="en-US" dirty="0"/>
              <a:t>critical value</a:t>
            </a:r>
            <a:r>
              <a:rPr lang="cs-CZ" dirty="0"/>
              <a:t> PvO</a:t>
            </a:r>
            <a:r>
              <a:rPr lang="cs-CZ" baseline="-25000" dirty="0"/>
              <a:t>2</a:t>
            </a:r>
            <a:endParaRPr lang="en-US" baseline="-250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Nadpis 1">
            <a:extLst>
              <a:ext uri="{FF2B5EF4-FFF2-40B4-BE49-F238E27FC236}">
                <a16:creationId xmlns:a16="http://schemas.microsoft.com/office/drawing/2014/main" id="{746C54E5-60FA-EC9F-B579-04D777A44E34}"/>
              </a:ext>
            </a:extLst>
          </p:cNvPr>
          <p:cNvSpPr>
            <a:spLocks noGrp="1"/>
          </p:cNvSpPr>
          <p:nvPr>
            <p:ph type="title"/>
          </p:nvPr>
        </p:nvSpPr>
        <p:spPr/>
        <p:txBody>
          <a:bodyPr/>
          <a:lstStyle/>
          <a:p>
            <a:pPr eaLnBrk="1" hangingPunct="1"/>
            <a:endParaRPr lang="en-US" altLang="en-US"/>
          </a:p>
        </p:txBody>
      </p:sp>
      <p:sp>
        <p:nvSpPr>
          <p:cNvPr id="26627" name="Zástupný obsah 2">
            <a:extLst>
              <a:ext uri="{FF2B5EF4-FFF2-40B4-BE49-F238E27FC236}">
                <a16:creationId xmlns:a16="http://schemas.microsoft.com/office/drawing/2014/main" id="{EE70A628-30C5-179A-C326-B7E5B826F576}"/>
              </a:ext>
            </a:extLst>
          </p:cNvPr>
          <p:cNvSpPr>
            <a:spLocks noGrp="1" noChangeArrowheads="1"/>
          </p:cNvSpPr>
          <p:nvPr>
            <p:ph idx="1"/>
          </p:nvPr>
        </p:nvSpPr>
        <p:spPr/>
        <p:txBody>
          <a:bodyPr/>
          <a:lstStyle/>
          <a:p>
            <a:pPr eaLnBrk="1" hangingPunct="1"/>
            <a:endParaRPr lang="en-US" altLang="en-US"/>
          </a:p>
        </p:txBody>
      </p:sp>
      <p:sp>
        <p:nvSpPr>
          <p:cNvPr id="5" name="Obdélník 4">
            <a:extLst>
              <a:ext uri="{FF2B5EF4-FFF2-40B4-BE49-F238E27FC236}">
                <a16:creationId xmlns:a16="http://schemas.microsoft.com/office/drawing/2014/main" id="{E7C22FF9-3F32-09F8-55CD-BFC3708FFDFC}"/>
              </a:ext>
            </a:extLst>
          </p:cNvPr>
          <p:cNvSpPr/>
          <p:nvPr/>
        </p:nvSpPr>
        <p:spPr>
          <a:xfrm>
            <a:off x="1574800" y="3211513"/>
            <a:ext cx="252413" cy="43021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26629" name="Obrázek 3">
            <a:extLst>
              <a:ext uri="{FF2B5EF4-FFF2-40B4-BE49-F238E27FC236}">
                <a16:creationId xmlns:a16="http://schemas.microsoft.com/office/drawing/2014/main" id="{F16D3C7D-EF23-DAC6-39B0-C699C513A7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237" y="0"/>
            <a:ext cx="126111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How to choose the therapeutic goals to improve tissue perfusion in septic  shock">
            <a:extLst>
              <a:ext uri="{FF2B5EF4-FFF2-40B4-BE49-F238E27FC236}">
                <a16:creationId xmlns:a16="http://schemas.microsoft.com/office/drawing/2014/main" id="{533AE3DD-10D9-8D0F-29DC-82AFE1D638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2700" y="3688446"/>
            <a:ext cx="4582011" cy="2213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612C9E6D-2DD7-1371-3FD5-86CA5F34B0C5}"/>
              </a:ext>
            </a:extLst>
          </p:cNvPr>
          <p:cNvSpPr txBox="1"/>
          <p:nvPr/>
        </p:nvSpPr>
        <p:spPr>
          <a:xfrm>
            <a:off x="1558013" y="658574"/>
            <a:ext cx="2126797" cy="369332"/>
          </a:xfrm>
          <a:prstGeom prst="rect">
            <a:avLst/>
          </a:prstGeom>
          <a:solidFill>
            <a:srgbClr val="EAF1F2"/>
          </a:solidFill>
        </p:spPr>
        <p:txBody>
          <a:bodyPr wrap="square" rtlCol="0">
            <a:spAutoFit/>
          </a:bodyPr>
          <a:lstStyle/>
          <a:p>
            <a:r>
              <a:rPr lang="en-US" dirty="0"/>
              <a:t>critical value</a:t>
            </a:r>
            <a:r>
              <a:rPr lang="cs-CZ" dirty="0"/>
              <a:t> PvO</a:t>
            </a:r>
            <a:r>
              <a:rPr lang="cs-CZ" baseline="-25000" dirty="0"/>
              <a:t>2</a:t>
            </a:r>
            <a:endParaRPr lang="en-US" baseline="-25000" dirty="0"/>
          </a:p>
        </p:txBody>
      </p:sp>
      <p:sp>
        <p:nvSpPr>
          <p:cNvPr id="3" name="TextBox 2">
            <a:extLst>
              <a:ext uri="{FF2B5EF4-FFF2-40B4-BE49-F238E27FC236}">
                <a16:creationId xmlns:a16="http://schemas.microsoft.com/office/drawing/2014/main" id="{9F08F5D7-BECC-D2BA-242A-CA23116018C8}"/>
              </a:ext>
            </a:extLst>
          </p:cNvPr>
          <p:cNvSpPr txBox="1"/>
          <p:nvPr/>
        </p:nvSpPr>
        <p:spPr>
          <a:xfrm rot="18026464">
            <a:off x="3068972" y="2342202"/>
            <a:ext cx="6008953" cy="338554"/>
          </a:xfrm>
          <a:prstGeom prst="rect">
            <a:avLst/>
          </a:prstGeom>
          <a:solidFill>
            <a:srgbClr val="EAF1F2"/>
          </a:solidFill>
        </p:spPr>
        <p:txBody>
          <a:bodyPr wrap="none" rtlCol="0">
            <a:spAutoFit/>
          </a:bodyPr>
          <a:lstStyle/>
          <a:p>
            <a:r>
              <a:rPr lang="en-US" sz="1600" dirty="0"/>
              <a:t>O</a:t>
            </a:r>
            <a:r>
              <a:rPr lang="en-US" sz="1600" baseline="-25000" dirty="0"/>
              <a:t>2</a:t>
            </a:r>
            <a:r>
              <a:rPr lang="en-US" sz="1600" dirty="0"/>
              <a:t> diffusion rate from capillary to mitochondria at P</a:t>
            </a:r>
            <a:r>
              <a:rPr lang="cs-CZ" sz="1600" baseline="-25000" dirty="0" err="1"/>
              <a:t>mit</a:t>
            </a:r>
            <a:r>
              <a:rPr lang="en-US" sz="1600" dirty="0"/>
              <a:t>O</a:t>
            </a:r>
            <a:r>
              <a:rPr lang="en-US" sz="1600" baseline="-25000" dirty="0"/>
              <a:t>2</a:t>
            </a:r>
            <a:r>
              <a:rPr lang="cs-CZ" sz="1600" dirty="0"/>
              <a:t> </a:t>
            </a:r>
            <a:r>
              <a:rPr lang="en-US" sz="1600" dirty="0"/>
              <a:t>=</a:t>
            </a:r>
            <a:r>
              <a:rPr lang="cs-CZ" sz="1600" dirty="0"/>
              <a:t> </a:t>
            </a:r>
            <a:r>
              <a:rPr lang="en-US" sz="1600" dirty="0"/>
              <a:t>2</a:t>
            </a:r>
            <a:r>
              <a:rPr lang="cs-CZ" sz="1600" dirty="0"/>
              <a:t> </a:t>
            </a:r>
            <a:r>
              <a:rPr lang="en-US" sz="1600" dirty="0"/>
              <a:t>mmHg</a:t>
            </a:r>
            <a:r>
              <a:rPr lang="cs-CZ" sz="1600" dirty="0"/>
              <a:t>      </a:t>
            </a:r>
            <a:endParaRPr lang="en-US" sz="1600" dirty="0"/>
          </a:p>
        </p:txBody>
      </p:sp>
      <p:sp>
        <p:nvSpPr>
          <p:cNvPr id="4" name="TextBox 3">
            <a:extLst>
              <a:ext uri="{FF2B5EF4-FFF2-40B4-BE49-F238E27FC236}">
                <a16:creationId xmlns:a16="http://schemas.microsoft.com/office/drawing/2014/main" id="{95510D78-9D31-73C3-C90B-4F70708F0D83}"/>
              </a:ext>
            </a:extLst>
          </p:cNvPr>
          <p:cNvSpPr txBox="1"/>
          <p:nvPr/>
        </p:nvSpPr>
        <p:spPr>
          <a:xfrm>
            <a:off x="7645854" y="3149721"/>
            <a:ext cx="2418030" cy="369332"/>
          </a:xfrm>
          <a:prstGeom prst="rect">
            <a:avLst/>
          </a:prstGeom>
          <a:solidFill>
            <a:srgbClr val="4073C9"/>
          </a:solidFill>
        </p:spPr>
        <p:txBody>
          <a:bodyPr wrap="square" rtlCol="0">
            <a:spAutoFit/>
          </a:bodyPr>
          <a:lstStyle/>
          <a:p>
            <a:pPr algn="ctr"/>
            <a:r>
              <a:rPr lang="cs-CZ" dirty="0" err="1">
                <a:solidFill>
                  <a:schemeClr val="bg1"/>
                </a:solidFill>
              </a:rPr>
              <a:t>Critical</a:t>
            </a:r>
            <a:r>
              <a:rPr lang="cs-CZ" dirty="0">
                <a:solidFill>
                  <a:schemeClr val="bg1"/>
                </a:solidFill>
              </a:rPr>
              <a:t> </a:t>
            </a:r>
            <a:r>
              <a:rPr lang="cs-CZ" dirty="0" err="1">
                <a:solidFill>
                  <a:schemeClr val="bg1"/>
                </a:solidFill>
              </a:rPr>
              <a:t>venous</a:t>
            </a:r>
            <a:r>
              <a:rPr lang="cs-CZ" dirty="0">
                <a:solidFill>
                  <a:schemeClr val="bg1"/>
                </a:solidFill>
              </a:rPr>
              <a:t> O</a:t>
            </a:r>
            <a:r>
              <a:rPr lang="cs-CZ" baseline="-25000" dirty="0">
                <a:solidFill>
                  <a:schemeClr val="bg1"/>
                </a:solidFill>
              </a:rPr>
              <a:t>2</a:t>
            </a:r>
            <a:endParaRPr lang="en-US" baseline="-25000" dirty="0">
              <a:solidFill>
                <a:schemeClr val="bg1"/>
              </a:solidFill>
            </a:endParaRPr>
          </a:p>
        </p:txBody>
      </p:sp>
      <p:sp>
        <p:nvSpPr>
          <p:cNvPr id="7" name="TextBox 6">
            <a:extLst>
              <a:ext uri="{FF2B5EF4-FFF2-40B4-BE49-F238E27FC236}">
                <a16:creationId xmlns:a16="http://schemas.microsoft.com/office/drawing/2014/main" id="{A6B398FF-0E17-24B7-2C15-42D7C4978DD8}"/>
              </a:ext>
            </a:extLst>
          </p:cNvPr>
          <p:cNvSpPr txBox="1"/>
          <p:nvPr/>
        </p:nvSpPr>
        <p:spPr>
          <a:xfrm rot="19090006">
            <a:off x="8816174" y="1659557"/>
            <a:ext cx="1874937" cy="369332"/>
          </a:xfrm>
          <a:prstGeom prst="rect">
            <a:avLst/>
          </a:prstGeom>
          <a:solidFill>
            <a:srgbClr val="4073C9"/>
          </a:solidFill>
        </p:spPr>
        <p:txBody>
          <a:bodyPr wrap="square" rtlCol="0">
            <a:spAutoFit/>
          </a:bodyPr>
          <a:lstStyle/>
          <a:p>
            <a:pPr algn="r"/>
            <a:r>
              <a:rPr lang="cs-CZ" dirty="0">
                <a:solidFill>
                  <a:schemeClr val="bg1"/>
                </a:solidFill>
              </a:rPr>
              <a:t>It </a:t>
            </a:r>
            <a:r>
              <a:rPr lang="cs-CZ" dirty="0" err="1">
                <a:solidFill>
                  <a:schemeClr val="bg1"/>
                </a:solidFill>
              </a:rPr>
              <a:t>affects</a:t>
            </a:r>
            <a:r>
              <a:rPr lang="cs-CZ" dirty="0">
                <a:solidFill>
                  <a:schemeClr val="bg1"/>
                </a:solidFill>
              </a:rPr>
              <a:t> PvO</a:t>
            </a:r>
            <a:r>
              <a:rPr lang="cs-CZ" baseline="-25000" dirty="0">
                <a:solidFill>
                  <a:schemeClr val="bg1"/>
                </a:solidFill>
              </a:rPr>
              <a:t>2</a:t>
            </a:r>
            <a:endParaRPr lang="en-US" baseline="-25000" dirty="0">
              <a:solidFill>
                <a:schemeClr val="bg1"/>
              </a:solidFill>
            </a:endParaRPr>
          </a:p>
        </p:txBody>
      </p:sp>
      <p:sp>
        <p:nvSpPr>
          <p:cNvPr id="8" name="TextBox 7">
            <a:extLst>
              <a:ext uri="{FF2B5EF4-FFF2-40B4-BE49-F238E27FC236}">
                <a16:creationId xmlns:a16="http://schemas.microsoft.com/office/drawing/2014/main" id="{49636405-3AF5-D06A-A176-E452A04105AF}"/>
              </a:ext>
            </a:extLst>
          </p:cNvPr>
          <p:cNvSpPr txBox="1"/>
          <p:nvPr/>
        </p:nvSpPr>
        <p:spPr>
          <a:xfrm>
            <a:off x="3830412" y="6200487"/>
            <a:ext cx="1724068" cy="584775"/>
          </a:xfrm>
          <a:prstGeom prst="rect">
            <a:avLst/>
          </a:prstGeom>
          <a:solidFill>
            <a:srgbClr val="4073C9"/>
          </a:solidFill>
        </p:spPr>
        <p:txBody>
          <a:bodyPr wrap="square" rtlCol="0">
            <a:spAutoFit/>
          </a:bodyPr>
          <a:lstStyle/>
          <a:p>
            <a:r>
              <a:rPr lang="cs-CZ" sz="1600" dirty="0" err="1">
                <a:solidFill>
                  <a:schemeClr val="bg1"/>
                </a:solidFill>
              </a:rPr>
              <a:t>Mitochondrial</a:t>
            </a:r>
            <a:r>
              <a:rPr lang="cs-CZ" sz="1600" dirty="0">
                <a:solidFill>
                  <a:schemeClr val="bg1"/>
                </a:solidFill>
              </a:rPr>
              <a:t> PO</a:t>
            </a:r>
            <a:r>
              <a:rPr lang="cs-CZ" sz="1600" baseline="-25000" dirty="0">
                <a:solidFill>
                  <a:schemeClr val="bg1"/>
                </a:solidFill>
              </a:rPr>
              <a:t>2</a:t>
            </a:r>
            <a:r>
              <a:rPr lang="cs-CZ" sz="1600" dirty="0">
                <a:solidFill>
                  <a:schemeClr val="bg1"/>
                </a:solidFill>
              </a:rPr>
              <a:t>=2 </a:t>
            </a:r>
            <a:r>
              <a:rPr lang="cs-CZ" sz="1600" dirty="0" err="1">
                <a:solidFill>
                  <a:schemeClr val="bg1"/>
                </a:solidFill>
              </a:rPr>
              <a:t>mmHg</a:t>
            </a:r>
            <a:endParaRPr lang="en-US" sz="1600" dirty="0">
              <a:solidFill>
                <a:schemeClr val="bg1"/>
              </a:solidFill>
            </a:endParaRPr>
          </a:p>
        </p:txBody>
      </p:sp>
      <p:sp>
        <p:nvSpPr>
          <p:cNvPr id="9" name="TextBox 8">
            <a:extLst>
              <a:ext uri="{FF2B5EF4-FFF2-40B4-BE49-F238E27FC236}">
                <a16:creationId xmlns:a16="http://schemas.microsoft.com/office/drawing/2014/main" id="{B0E18DE1-EE8E-BD6F-1B21-56F95F3537BA}"/>
              </a:ext>
            </a:extLst>
          </p:cNvPr>
          <p:cNvSpPr txBox="1"/>
          <p:nvPr/>
        </p:nvSpPr>
        <p:spPr>
          <a:xfrm rot="16200000">
            <a:off x="1568930" y="3241953"/>
            <a:ext cx="1027204" cy="369332"/>
          </a:xfrm>
          <a:prstGeom prst="rect">
            <a:avLst/>
          </a:prstGeom>
          <a:solidFill>
            <a:srgbClr val="EAF1F2"/>
          </a:solidFill>
        </p:spPr>
        <p:txBody>
          <a:bodyPr wrap="none" rtlCol="0">
            <a:spAutoFit/>
          </a:bodyPr>
          <a:lstStyle/>
          <a:p>
            <a:r>
              <a:rPr lang="en-US" dirty="0"/>
              <a:t>Diffusion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Nadpis 1">
            <a:extLst>
              <a:ext uri="{FF2B5EF4-FFF2-40B4-BE49-F238E27FC236}">
                <a16:creationId xmlns:a16="http://schemas.microsoft.com/office/drawing/2014/main" id="{7A787368-5412-57F4-F7DC-B469821C6D72}"/>
              </a:ext>
            </a:extLst>
          </p:cNvPr>
          <p:cNvSpPr>
            <a:spLocks noGrp="1"/>
          </p:cNvSpPr>
          <p:nvPr>
            <p:ph type="title"/>
          </p:nvPr>
        </p:nvSpPr>
        <p:spPr/>
        <p:txBody>
          <a:bodyPr/>
          <a:lstStyle/>
          <a:p>
            <a:pPr eaLnBrk="1" hangingPunct="1"/>
            <a:endParaRPr lang="en-US" altLang="en-US"/>
          </a:p>
        </p:txBody>
      </p:sp>
      <p:sp>
        <p:nvSpPr>
          <p:cNvPr id="27651" name="Zástupný obsah 2">
            <a:extLst>
              <a:ext uri="{FF2B5EF4-FFF2-40B4-BE49-F238E27FC236}">
                <a16:creationId xmlns:a16="http://schemas.microsoft.com/office/drawing/2014/main" id="{7FBC6990-AB02-DF59-80A9-DC91B4EF7FF2}"/>
              </a:ext>
            </a:extLst>
          </p:cNvPr>
          <p:cNvSpPr>
            <a:spLocks noGrp="1" noChangeArrowheads="1"/>
          </p:cNvSpPr>
          <p:nvPr>
            <p:ph idx="1"/>
          </p:nvPr>
        </p:nvSpPr>
        <p:spPr/>
        <p:txBody>
          <a:bodyPr/>
          <a:lstStyle/>
          <a:p>
            <a:pPr eaLnBrk="1" hangingPunct="1"/>
            <a:endParaRPr lang="en-US" altLang="en-US"/>
          </a:p>
        </p:txBody>
      </p:sp>
      <p:sp>
        <p:nvSpPr>
          <p:cNvPr id="5" name="Obdélník 4">
            <a:extLst>
              <a:ext uri="{FF2B5EF4-FFF2-40B4-BE49-F238E27FC236}">
                <a16:creationId xmlns:a16="http://schemas.microsoft.com/office/drawing/2014/main" id="{401B59D6-817E-AD41-2045-3717D803F8A2}"/>
              </a:ext>
            </a:extLst>
          </p:cNvPr>
          <p:cNvSpPr/>
          <p:nvPr/>
        </p:nvSpPr>
        <p:spPr>
          <a:xfrm>
            <a:off x="1574800" y="3211513"/>
            <a:ext cx="252413" cy="43021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27653" name="Obrázek 3">
            <a:extLst>
              <a:ext uri="{FF2B5EF4-FFF2-40B4-BE49-F238E27FC236}">
                <a16:creationId xmlns:a16="http://schemas.microsoft.com/office/drawing/2014/main" id="{7A447DDF-A87C-E0C4-5C17-396F479B61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927" y="0"/>
            <a:ext cx="126222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2" descr="How to choose the therapeutic goals to improve tissue perfusion in septic  shock">
            <a:extLst>
              <a:ext uri="{FF2B5EF4-FFF2-40B4-BE49-F238E27FC236}">
                <a16:creationId xmlns:a16="http://schemas.microsoft.com/office/drawing/2014/main" id="{46FF0078-1D94-FB74-0FC2-015E0C6A48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3260" y="3678314"/>
            <a:ext cx="4582011" cy="2213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28234DC7-5098-DF7F-A95D-62F2253C10CB}"/>
              </a:ext>
            </a:extLst>
          </p:cNvPr>
          <p:cNvSpPr txBox="1"/>
          <p:nvPr/>
        </p:nvSpPr>
        <p:spPr>
          <a:xfrm>
            <a:off x="1330778" y="578683"/>
            <a:ext cx="2036990" cy="369332"/>
          </a:xfrm>
          <a:prstGeom prst="rect">
            <a:avLst/>
          </a:prstGeom>
          <a:solidFill>
            <a:srgbClr val="EAF1F2"/>
          </a:solidFill>
        </p:spPr>
        <p:txBody>
          <a:bodyPr wrap="square" rtlCol="0">
            <a:spAutoFit/>
          </a:bodyPr>
          <a:lstStyle/>
          <a:p>
            <a:r>
              <a:rPr lang="en-US" dirty="0"/>
              <a:t>critical value</a:t>
            </a:r>
            <a:r>
              <a:rPr lang="cs-CZ" dirty="0"/>
              <a:t> PvO</a:t>
            </a:r>
            <a:r>
              <a:rPr lang="cs-CZ" baseline="-25000" dirty="0"/>
              <a:t>2</a:t>
            </a:r>
            <a:endParaRPr lang="en-US" baseline="-25000" dirty="0"/>
          </a:p>
        </p:txBody>
      </p:sp>
      <p:sp>
        <p:nvSpPr>
          <p:cNvPr id="4" name="TextBox 3">
            <a:extLst>
              <a:ext uri="{FF2B5EF4-FFF2-40B4-BE49-F238E27FC236}">
                <a16:creationId xmlns:a16="http://schemas.microsoft.com/office/drawing/2014/main" id="{620AD15C-79A7-8364-9923-6FBE689503AE}"/>
              </a:ext>
            </a:extLst>
          </p:cNvPr>
          <p:cNvSpPr txBox="1"/>
          <p:nvPr/>
        </p:nvSpPr>
        <p:spPr>
          <a:xfrm>
            <a:off x="1428749" y="555159"/>
            <a:ext cx="2126797" cy="369332"/>
          </a:xfrm>
          <a:prstGeom prst="rect">
            <a:avLst/>
          </a:prstGeom>
          <a:solidFill>
            <a:srgbClr val="EAF1F2"/>
          </a:solidFill>
        </p:spPr>
        <p:txBody>
          <a:bodyPr wrap="square" rtlCol="0">
            <a:spAutoFit/>
          </a:bodyPr>
          <a:lstStyle/>
          <a:p>
            <a:r>
              <a:rPr lang="en-US" dirty="0"/>
              <a:t>critical value</a:t>
            </a:r>
            <a:r>
              <a:rPr lang="cs-CZ" dirty="0"/>
              <a:t> PvO</a:t>
            </a:r>
            <a:r>
              <a:rPr lang="cs-CZ" baseline="-25000" dirty="0"/>
              <a:t>2</a:t>
            </a:r>
            <a:endParaRPr lang="en-US" baseline="-25000" dirty="0"/>
          </a:p>
        </p:txBody>
      </p:sp>
      <p:sp>
        <p:nvSpPr>
          <p:cNvPr id="6" name="TextBox 5">
            <a:extLst>
              <a:ext uri="{FF2B5EF4-FFF2-40B4-BE49-F238E27FC236}">
                <a16:creationId xmlns:a16="http://schemas.microsoft.com/office/drawing/2014/main" id="{26EC5F7B-9072-065B-4E1A-8A86D9A139A3}"/>
              </a:ext>
            </a:extLst>
          </p:cNvPr>
          <p:cNvSpPr txBox="1"/>
          <p:nvPr/>
        </p:nvSpPr>
        <p:spPr>
          <a:xfrm>
            <a:off x="7645854" y="3149721"/>
            <a:ext cx="2418030" cy="369332"/>
          </a:xfrm>
          <a:prstGeom prst="rect">
            <a:avLst/>
          </a:prstGeom>
          <a:solidFill>
            <a:srgbClr val="4073C9"/>
          </a:solidFill>
        </p:spPr>
        <p:txBody>
          <a:bodyPr wrap="square" rtlCol="0">
            <a:spAutoFit/>
          </a:bodyPr>
          <a:lstStyle/>
          <a:p>
            <a:pPr algn="ctr"/>
            <a:r>
              <a:rPr lang="cs-CZ" dirty="0" err="1">
                <a:solidFill>
                  <a:schemeClr val="bg1"/>
                </a:solidFill>
              </a:rPr>
              <a:t>Critical</a:t>
            </a:r>
            <a:r>
              <a:rPr lang="cs-CZ" dirty="0">
                <a:solidFill>
                  <a:schemeClr val="bg1"/>
                </a:solidFill>
              </a:rPr>
              <a:t> </a:t>
            </a:r>
            <a:r>
              <a:rPr lang="cs-CZ" dirty="0" err="1">
                <a:solidFill>
                  <a:schemeClr val="bg1"/>
                </a:solidFill>
              </a:rPr>
              <a:t>venous</a:t>
            </a:r>
            <a:r>
              <a:rPr lang="cs-CZ" dirty="0">
                <a:solidFill>
                  <a:schemeClr val="bg1"/>
                </a:solidFill>
              </a:rPr>
              <a:t> O</a:t>
            </a:r>
            <a:r>
              <a:rPr lang="cs-CZ" baseline="-25000" dirty="0">
                <a:solidFill>
                  <a:schemeClr val="bg1"/>
                </a:solidFill>
              </a:rPr>
              <a:t>2</a:t>
            </a:r>
            <a:endParaRPr lang="en-US" baseline="-25000" dirty="0">
              <a:solidFill>
                <a:schemeClr val="bg1"/>
              </a:solidFill>
            </a:endParaRPr>
          </a:p>
        </p:txBody>
      </p:sp>
      <p:sp>
        <p:nvSpPr>
          <p:cNvPr id="7" name="TextBox 6">
            <a:extLst>
              <a:ext uri="{FF2B5EF4-FFF2-40B4-BE49-F238E27FC236}">
                <a16:creationId xmlns:a16="http://schemas.microsoft.com/office/drawing/2014/main" id="{043BEEF4-0955-1B5B-DA5A-2111509820D7}"/>
              </a:ext>
            </a:extLst>
          </p:cNvPr>
          <p:cNvSpPr txBox="1"/>
          <p:nvPr/>
        </p:nvSpPr>
        <p:spPr>
          <a:xfrm rot="19090006">
            <a:off x="8816174" y="1659557"/>
            <a:ext cx="1874937" cy="369332"/>
          </a:xfrm>
          <a:prstGeom prst="rect">
            <a:avLst/>
          </a:prstGeom>
          <a:solidFill>
            <a:srgbClr val="4073C9"/>
          </a:solidFill>
        </p:spPr>
        <p:txBody>
          <a:bodyPr wrap="square" rtlCol="0">
            <a:spAutoFit/>
          </a:bodyPr>
          <a:lstStyle/>
          <a:p>
            <a:pPr algn="r"/>
            <a:r>
              <a:rPr lang="cs-CZ" dirty="0">
                <a:solidFill>
                  <a:schemeClr val="bg1"/>
                </a:solidFill>
              </a:rPr>
              <a:t>It </a:t>
            </a:r>
            <a:r>
              <a:rPr lang="cs-CZ" dirty="0" err="1">
                <a:solidFill>
                  <a:schemeClr val="bg1"/>
                </a:solidFill>
              </a:rPr>
              <a:t>affects</a:t>
            </a:r>
            <a:r>
              <a:rPr lang="cs-CZ" dirty="0">
                <a:solidFill>
                  <a:schemeClr val="bg1"/>
                </a:solidFill>
              </a:rPr>
              <a:t> PvO</a:t>
            </a:r>
            <a:r>
              <a:rPr lang="cs-CZ" baseline="-25000" dirty="0">
                <a:solidFill>
                  <a:schemeClr val="bg1"/>
                </a:solidFill>
              </a:rPr>
              <a:t>2</a:t>
            </a:r>
            <a:endParaRPr lang="en-US" baseline="-25000" dirty="0">
              <a:solidFill>
                <a:schemeClr val="bg1"/>
              </a:solidFill>
            </a:endParaRPr>
          </a:p>
        </p:txBody>
      </p:sp>
      <p:sp>
        <p:nvSpPr>
          <p:cNvPr id="8" name="TextBox 7">
            <a:extLst>
              <a:ext uri="{FF2B5EF4-FFF2-40B4-BE49-F238E27FC236}">
                <a16:creationId xmlns:a16="http://schemas.microsoft.com/office/drawing/2014/main" id="{E7F09BBD-D505-1B45-54F2-DC27454E00C2}"/>
              </a:ext>
            </a:extLst>
          </p:cNvPr>
          <p:cNvSpPr txBox="1"/>
          <p:nvPr/>
        </p:nvSpPr>
        <p:spPr>
          <a:xfrm>
            <a:off x="3830412" y="6200487"/>
            <a:ext cx="1724068" cy="584775"/>
          </a:xfrm>
          <a:prstGeom prst="rect">
            <a:avLst/>
          </a:prstGeom>
          <a:solidFill>
            <a:srgbClr val="4073C9"/>
          </a:solidFill>
        </p:spPr>
        <p:txBody>
          <a:bodyPr wrap="square" rtlCol="0">
            <a:spAutoFit/>
          </a:bodyPr>
          <a:lstStyle/>
          <a:p>
            <a:r>
              <a:rPr lang="cs-CZ" sz="1600" dirty="0" err="1">
                <a:solidFill>
                  <a:schemeClr val="bg1"/>
                </a:solidFill>
              </a:rPr>
              <a:t>Mitochondrial</a:t>
            </a:r>
            <a:r>
              <a:rPr lang="cs-CZ" sz="1600" dirty="0">
                <a:solidFill>
                  <a:schemeClr val="bg1"/>
                </a:solidFill>
              </a:rPr>
              <a:t> PO</a:t>
            </a:r>
            <a:r>
              <a:rPr lang="cs-CZ" sz="1600" baseline="-25000" dirty="0">
                <a:solidFill>
                  <a:schemeClr val="bg1"/>
                </a:solidFill>
              </a:rPr>
              <a:t>2</a:t>
            </a:r>
            <a:r>
              <a:rPr lang="cs-CZ" sz="1600" dirty="0">
                <a:solidFill>
                  <a:schemeClr val="bg1"/>
                </a:solidFill>
              </a:rPr>
              <a:t>=2 </a:t>
            </a:r>
            <a:r>
              <a:rPr lang="cs-CZ" sz="1600" dirty="0" err="1">
                <a:solidFill>
                  <a:schemeClr val="bg1"/>
                </a:solidFill>
              </a:rPr>
              <a:t>mmHg</a:t>
            </a:r>
            <a:endParaRPr lang="en-US" sz="1600" dirty="0">
              <a:solidFill>
                <a:schemeClr val="bg1"/>
              </a:solidFill>
            </a:endParaRPr>
          </a:p>
        </p:txBody>
      </p:sp>
      <p:sp>
        <p:nvSpPr>
          <p:cNvPr id="9" name="TextBox 8">
            <a:extLst>
              <a:ext uri="{FF2B5EF4-FFF2-40B4-BE49-F238E27FC236}">
                <a16:creationId xmlns:a16="http://schemas.microsoft.com/office/drawing/2014/main" id="{AB4005EF-A830-4EA6-08F9-234015066F35}"/>
              </a:ext>
            </a:extLst>
          </p:cNvPr>
          <p:cNvSpPr txBox="1"/>
          <p:nvPr/>
        </p:nvSpPr>
        <p:spPr>
          <a:xfrm rot="16200000">
            <a:off x="1629688" y="3241953"/>
            <a:ext cx="1027204" cy="369332"/>
          </a:xfrm>
          <a:prstGeom prst="rect">
            <a:avLst/>
          </a:prstGeom>
          <a:solidFill>
            <a:srgbClr val="EAF1F2"/>
          </a:solidFill>
        </p:spPr>
        <p:txBody>
          <a:bodyPr wrap="none" rtlCol="0">
            <a:spAutoFit/>
          </a:bodyPr>
          <a:lstStyle/>
          <a:p>
            <a:r>
              <a:rPr lang="en-US" dirty="0"/>
              <a:t>Diffusion</a:t>
            </a:r>
          </a:p>
        </p:txBody>
      </p:sp>
      <p:sp>
        <p:nvSpPr>
          <p:cNvPr id="10" name="TextBox 9">
            <a:extLst>
              <a:ext uri="{FF2B5EF4-FFF2-40B4-BE49-F238E27FC236}">
                <a16:creationId xmlns:a16="http://schemas.microsoft.com/office/drawing/2014/main" id="{3D46885E-B71D-2333-71A7-A2E759C64C3E}"/>
              </a:ext>
            </a:extLst>
          </p:cNvPr>
          <p:cNvSpPr txBox="1"/>
          <p:nvPr/>
        </p:nvSpPr>
        <p:spPr>
          <a:xfrm rot="17532272">
            <a:off x="2562788" y="2346283"/>
            <a:ext cx="6008953" cy="338554"/>
          </a:xfrm>
          <a:prstGeom prst="rect">
            <a:avLst/>
          </a:prstGeom>
          <a:solidFill>
            <a:srgbClr val="EAF1F2"/>
          </a:solidFill>
        </p:spPr>
        <p:txBody>
          <a:bodyPr wrap="none" rtlCol="0">
            <a:spAutoFit/>
          </a:bodyPr>
          <a:lstStyle/>
          <a:p>
            <a:r>
              <a:rPr lang="en-US" sz="1600" dirty="0"/>
              <a:t>O</a:t>
            </a:r>
            <a:r>
              <a:rPr lang="en-US" sz="1600" baseline="-25000" dirty="0"/>
              <a:t>2</a:t>
            </a:r>
            <a:r>
              <a:rPr lang="en-US" sz="1600" dirty="0"/>
              <a:t> diffusion rate from capillary to mitochondria at P</a:t>
            </a:r>
            <a:r>
              <a:rPr lang="cs-CZ" sz="1600" baseline="-25000" dirty="0" err="1"/>
              <a:t>mit</a:t>
            </a:r>
            <a:r>
              <a:rPr lang="en-US" sz="1600" dirty="0"/>
              <a:t>O</a:t>
            </a:r>
            <a:r>
              <a:rPr lang="en-US" sz="1600" baseline="-25000" dirty="0"/>
              <a:t>2</a:t>
            </a:r>
            <a:r>
              <a:rPr lang="cs-CZ" sz="1600" dirty="0"/>
              <a:t> </a:t>
            </a:r>
            <a:r>
              <a:rPr lang="en-US" sz="1600" dirty="0"/>
              <a:t>=</a:t>
            </a:r>
            <a:r>
              <a:rPr lang="cs-CZ" sz="1600" dirty="0"/>
              <a:t> </a:t>
            </a:r>
            <a:r>
              <a:rPr lang="en-US" sz="1600" dirty="0"/>
              <a:t>2</a:t>
            </a:r>
            <a:r>
              <a:rPr lang="cs-CZ" sz="1600" dirty="0"/>
              <a:t> </a:t>
            </a:r>
            <a:r>
              <a:rPr lang="en-US" sz="1600" dirty="0"/>
              <a:t>mmHg</a:t>
            </a:r>
            <a:r>
              <a:rPr lang="cs-CZ" sz="1600" dirty="0"/>
              <a:t>      </a:t>
            </a:r>
            <a:endParaRPr lang="en-US" sz="1600" dirty="0"/>
          </a:p>
        </p:txBody>
      </p:sp>
      <p:sp>
        <p:nvSpPr>
          <p:cNvPr id="11" name="Speech Bubble: Rectangle 10">
            <a:extLst>
              <a:ext uri="{FF2B5EF4-FFF2-40B4-BE49-F238E27FC236}">
                <a16:creationId xmlns:a16="http://schemas.microsoft.com/office/drawing/2014/main" id="{050382A6-2D00-FC17-2F02-D39BA2E61DA1}"/>
              </a:ext>
            </a:extLst>
          </p:cNvPr>
          <p:cNvSpPr/>
          <p:nvPr/>
        </p:nvSpPr>
        <p:spPr>
          <a:xfrm>
            <a:off x="6859422" y="79843"/>
            <a:ext cx="1947151" cy="779464"/>
          </a:xfrm>
          <a:prstGeom prst="wedgeRectCallout">
            <a:avLst>
              <a:gd name="adj1" fmla="val 21306"/>
              <a:gd name="adj2" fmla="val 16290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err="1"/>
              <a:t>Different</a:t>
            </a:r>
            <a:r>
              <a:rPr lang="fr-FR" dirty="0"/>
              <a:t> diffusion area or diffusion distance</a:t>
            </a:r>
            <a:endParaRPr lang="en-US" dirty="0"/>
          </a:p>
        </p:txBody>
      </p:sp>
      <p:sp>
        <p:nvSpPr>
          <p:cNvPr id="12" name="Speech Bubble: Rectangle 11">
            <a:extLst>
              <a:ext uri="{FF2B5EF4-FFF2-40B4-BE49-F238E27FC236}">
                <a16:creationId xmlns:a16="http://schemas.microsoft.com/office/drawing/2014/main" id="{A5469E3D-B069-0F0E-107D-B1548ED227F9}"/>
              </a:ext>
            </a:extLst>
          </p:cNvPr>
          <p:cNvSpPr/>
          <p:nvPr/>
        </p:nvSpPr>
        <p:spPr>
          <a:xfrm>
            <a:off x="6859422" y="76433"/>
            <a:ext cx="1947151" cy="779464"/>
          </a:xfrm>
          <a:prstGeom prst="wedgeRectCallout">
            <a:avLst>
              <a:gd name="adj1" fmla="val -32992"/>
              <a:gd name="adj2" fmla="val 8539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err="1"/>
              <a:t>Different</a:t>
            </a:r>
            <a:r>
              <a:rPr lang="fr-FR" dirty="0"/>
              <a:t> diffusion area or diffusion distance</a:t>
            </a:r>
            <a:endParaRPr lang="en-US" dirty="0"/>
          </a:p>
        </p:txBody>
      </p:sp>
      <p:sp>
        <p:nvSpPr>
          <p:cNvPr id="13" name="Speech Bubble: Rectangle 12">
            <a:extLst>
              <a:ext uri="{FF2B5EF4-FFF2-40B4-BE49-F238E27FC236}">
                <a16:creationId xmlns:a16="http://schemas.microsoft.com/office/drawing/2014/main" id="{9730FDEA-169D-C9DB-7FA1-9DEA564F9F08}"/>
              </a:ext>
            </a:extLst>
          </p:cNvPr>
          <p:cNvSpPr/>
          <p:nvPr/>
        </p:nvSpPr>
        <p:spPr>
          <a:xfrm>
            <a:off x="6859421" y="76433"/>
            <a:ext cx="1947151" cy="779464"/>
          </a:xfrm>
          <a:prstGeom prst="wedgeRectCallout">
            <a:avLst>
              <a:gd name="adj1" fmla="val -74922"/>
              <a:gd name="adj2" fmla="val 7387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err="1"/>
              <a:t>Different</a:t>
            </a:r>
            <a:r>
              <a:rPr lang="fr-FR" dirty="0"/>
              <a:t> diffusion area or diffusion distance</a:t>
            </a:r>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DFE8E8"/>
        </a:solidFill>
        <a:effectLst/>
      </p:bgPr>
    </p:bg>
    <p:spTree>
      <p:nvGrpSpPr>
        <p:cNvPr id="1" name=""/>
        <p:cNvGrpSpPr/>
        <p:nvPr/>
      </p:nvGrpSpPr>
      <p:grpSpPr>
        <a:xfrm>
          <a:off x="0" y="0"/>
          <a:ext cx="0" cy="0"/>
          <a:chOff x="0" y="0"/>
          <a:chExt cx="0" cy="0"/>
        </a:xfrm>
      </p:grpSpPr>
      <p:sp>
        <p:nvSpPr>
          <p:cNvPr id="28674" name="Nadpis 1">
            <a:extLst>
              <a:ext uri="{FF2B5EF4-FFF2-40B4-BE49-F238E27FC236}">
                <a16:creationId xmlns:a16="http://schemas.microsoft.com/office/drawing/2014/main" id="{CC015335-AFC5-2166-2684-D8E7D8623DF3}"/>
              </a:ext>
            </a:extLst>
          </p:cNvPr>
          <p:cNvSpPr>
            <a:spLocks noGrp="1"/>
          </p:cNvSpPr>
          <p:nvPr>
            <p:ph type="title"/>
          </p:nvPr>
        </p:nvSpPr>
        <p:spPr/>
        <p:txBody>
          <a:bodyPr/>
          <a:lstStyle/>
          <a:p>
            <a:pPr eaLnBrk="1" hangingPunct="1"/>
            <a:endParaRPr lang="en-US" altLang="en-US"/>
          </a:p>
        </p:txBody>
      </p:sp>
      <p:sp>
        <p:nvSpPr>
          <p:cNvPr id="28675" name="Zástupný obsah 2">
            <a:extLst>
              <a:ext uri="{FF2B5EF4-FFF2-40B4-BE49-F238E27FC236}">
                <a16:creationId xmlns:a16="http://schemas.microsoft.com/office/drawing/2014/main" id="{FCBCF7B9-1772-851E-A766-6089DCB9408A}"/>
              </a:ext>
            </a:extLst>
          </p:cNvPr>
          <p:cNvSpPr>
            <a:spLocks noGrp="1" noChangeArrowheads="1"/>
          </p:cNvSpPr>
          <p:nvPr>
            <p:ph idx="1"/>
          </p:nvPr>
        </p:nvSpPr>
        <p:spPr/>
        <p:txBody>
          <a:bodyPr/>
          <a:lstStyle/>
          <a:p>
            <a:pPr eaLnBrk="1" hangingPunct="1"/>
            <a:endParaRPr lang="en-US" altLang="en-US"/>
          </a:p>
        </p:txBody>
      </p:sp>
      <p:sp>
        <p:nvSpPr>
          <p:cNvPr id="5" name="Obdélník 4">
            <a:extLst>
              <a:ext uri="{FF2B5EF4-FFF2-40B4-BE49-F238E27FC236}">
                <a16:creationId xmlns:a16="http://schemas.microsoft.com/office/drawing/2014/main" id="{7292BE5C-32AE-3570-EB93-9BFB17B0D167}"/>
              </a:ext>
            </a:extLst>
          </p:cNvPr>
          <p:cNvSpPr/>
          <p:nvPr/>
        </p:nvSpPr>
        <p:spPr>
          <a:xfrm>
            <a:off x="1574800" y="3211513"/>
            <a:ext cx="252413" cy="43021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28677" name="Picture 4" descr="| Oxygen delivery and consumption in critically ill patients. DO2, oxygen delivery; VO2, oxygen consumption; ScvO2, central venous oxygen saturation ratio. For details, see main text. ">
            <a:extLst>
              <a:ext uri="{FF2B5EF4-FFF2-40B4-BE49-F238E27FC236}">
                <a16:creationId xmlns:a16="http://schemas.microsoft.com/office/drawing/2014/main" id="{80BD9B7D-D416-750A-94A7-C5F039441016}"/>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87173" y="112901"/>
            <a:ext cx="8240211" cy="6718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DFE8E8"/>
        </a:solidFill>
        <a:effectLst/>
      </p:bgPr>
    </p:bg>
    <p:spTree>
      <p:nvGrpSpPr>
        <p:cNvPr id="1" name=""/>
        <p:cNvGrpSpPr/>
        <p:nvPr/>
      </p:nvGrpSpPr>
      <p:grpSpPr>
        <a:xfrm>
          <a:off x="0" y="0"/>
          <a:ext cx="0" cy="0"/>
          <a:chOff x="0" y="0"/>
          <a:chExt cx="0" cy="0"/>
        </a:xfrm>
      </p:grpSpPr>
      <p:sp>
        <p:nvSpPr>
          <p:cNvPr id="29698" name="Nadpis 1">
            <a:extLst>
              <a:ext uri="{FF2B5EF4-FFF2-40B4-BE49-F238E27FC236}">
                <a16:creationId xmlns:a16="http://schemas.microsoft.com/office/drawing/2014/main" id="{A6453949-198F-2629-B0F8-C53A0753E5C3}"/>
              </a:ext>
            </a:extLst>
          </p:cNvPr>
          <p:cNvSpPr>
            <a:spLocks noGrp="1"/>
          </p:cNvSpPr>
          <p:nvPr>
            <p:ph type="title"/>
          </p:nvPr>
        </p:nvSpPr>
        <p:spPr/>
        <p:txBody>
          <a:bodyPr/>
          <a:lstStyle/>
          <a:p>
            <a:pPr eaLnBrk="1" hangingPunct="1"/>
            <a:endParaRPr lang="en-US" altLang="en-US"/>
          </a:p>
        </p:txBody>
      </p:sp>
      <p:pic>
        <p:nvPicPr>
          <p:cNvPr id="29699" name="Picture 2">
            <a:extLst>
              <a:ext uri="{FF2B5EF4-FFF2-40B4-BE49-F238E27FC236}">
                <a16:creationId xmlns:a16="http://schemas.microsoft.com/office/drawing/2014/main" id="{287B0E98-F3A6-6C93-5279-9955ADD802FC}"/>
              </a:ext>
            </a:extLst>
          </p:cNvPr>
          <p:cNvPicPr>
            <a:picLocks noGrp="1" noChangeAspect="1" noChangeArrowheads="1"/>
          </p:cNvPicPr>
          <p:nvPr>
            <p:ph idx="1"/>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a:xfrm>
            <a:off x="463550" y="565150"/>
            <a:ext cx="11598275" cy="6097588"/>
          </a:xfrm>
          <a:noFill/>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DFE8E8"/>
        </a:solidFill>
        <a:effectLst/>
      </p:bgPr>
    </p:bg>
    <p:spTree>
      <p:nvGrpSpPr>
        <p:cNvPr id="1" name=""/>
        <p:cNvGrpSpPr/>
        <p:nvPr/>
      </p:nvGrpSpPr>
      <p:grpSpPr>
        <a:xfrm>
          <a:off x="0" y="0"/>
          <a:ext cx="0" cy="0"/>
          <a:chOff x="0" y="0"/>
          <a:chExt cx="0" cy="0"/>
        </a:xfrm>
      </p:grpSpPr>
      <p:sp>
        <p:nvSpPr>
          <p:cNvPr id="30722" name="Nadpis 1">
            <a:extLst>
              <a:ext uri="{FF2B5EF4-FFF2-40B4-BE49-F238E27FC236}">
                <a16:creationId xmlns:a16="http://schemas.microsoft.com/office/drawing/2014/main" id="{4A136BFD-6263-2B3E-E1F4-25B69A448C57}"/>
              </a:ext>
            </a:extLst>
          </p:cNvPr>
          <p:cNvSpPr>
            <a:spLocks noGrp="1"/>
          </p:cNvSpPr>
          <p:nvPr>
            <p:ph type="title"/>
          </p:nvPr>
        </p:nvSpPr>
        <p:spPr/>
        <p:txBody>
          <a:bodyPr/>
          <a:lstStyle/>
          <a:p>
            <a:pPr eaLnBrk="1" hangingPunct="1"/>
            <a:endParaRPr lang="en-US" altLang="en-US"/>
          </a:p>
        </p:txBody>
      </p:sp>
      <p:pic>
        <p:nvPicPr>
          <p:cNvPr id="30723" name="Picture 4" descr="Co je VO2 Max a jak jej zvýšit? | Hodinky-365.cz">
            <a:extLst>
              <a:ext uri="{FF2B5EF4-FFF2-40B4-BE49-F238E27FC236}">
                <a16:creationId xmlns:a16="http://schemas.microsoft.com/office/drawing/2014/main" id="{03C5A53E-35B4-B247-6804-2D4B2D870FE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38100"/>
            <a:ext cx="6769100" cy="3384550"/>
          </a:xfrm>
          <a:noFill/>
        </p:spPr>
      </p:pic>
      <p:pic>
        <p:nvPicPr>
          <p:cNvPr id="30724" name="Picture 2" descr="VO2max. Jak zvýšit VO2max hodnoty aneb magický kyslík - oBěhání.cz">
            <a:extLst>
              <a:ext uri="{FF2B5EF4-FFF2-40B4-BE49-F238E27FC236}">
                <a16:creationId xmlns:a16="http://schemas.microsoft.com/office/drawing/2014/main" id="{FEAC036A-E60C-E4C7-612F-F5BF0B6D7A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660650"/>
            <a:ext cx="6096000" cy="406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5" name="TextovéPole 3">
            <a:extLst>
              <a:ext uri="{FF2B5EF4-FFF2-40B4-BE49-F238E27FC236}">
                <a16:creationId xmlns:a16="http://schemas.microsoft.com/office/drawing/2014/main" id="{B1350FA9-42D2-08A3-4CF3-B6F3D73F7E36}"/>
              </a:ext>
            </a:extLst>
          </p:cNvPr>
          <p:cNvSpPr txBox="1">
            <a:spLocks noChangeArrowheads="1"/>
          </p:cNvSpPr>
          <p:nvPr/>
        </p:nvSpPr>
        <p:spPr bwMode="auto">
          <a:xfrm>
            <a:off x="417513" y="3878263"/>
            <a:ext cx="37941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a:t>VO2   200 ml/min=&gt;2000-3000 ml/min</a:t>
            </a:r>
            <a:endParaRPr lang="en-US" altLang="en-US"/>
          </a:p>
        </p:txBody>
      </p:sp>
      <p:sp>
        <p:nvSpPr>
          <p:cNvPr id="30726" name="TextovéPole 6">
            <a:extLst>
              <a:ext uri="{FF2B5EF4-FFF2-40B4-BE49-F238E27FC236}">
                <a16:creationId xmlns:a16="http://schemas.microsoft.com/office/drawing/2014/main" id="{000BEFB5-346F-7556-ACD2-C9B54292E2C5}"/>
              </a:ext>
            </a:extLst>
          </p:cNvPr>
          <p:cNvSpPr txBox="1">
            <a:spLocks noChangeArrowheads="1"/>
          </p:cNvSpPr>
          <p:nvPr/>
        </p:nvSpPr>
        <p:spPr bwMode="auto">
          <a:xfrm>
            <a:off x="417513" y="4483100"/>
            <a:ext cx="22431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a:t>Q   5 l/min=&gt; 25 l/min</a:t>
            </a:r>
            <a:endParaRPr lang="en-US" altLang="en-US"/>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263D11-FC93-4E95-A9AE-F51EEABB9643}"/>
              </a:ext>
            </a:extLst>
          </p:cNvPr>
          <p:cNvSpPr>
            <a:spLocks noGrp="1"/>
          </p:cNvSpPr>
          <p:nvPr>
            <p:ph type="title"/>
          </p:nvPr>
        </p:nvSpPr>
        <p:spPr/>
        <p:txBody>
          <a:bodyPr/>
          <a:lstStyle/>
          <a:p>
            <a:endParaRPr lang="en-US"/>
          </a:p>
        </p:txBody>
      </p:sp>
      <p:sp>
        <p:nvSpPr>
          <p:cNvPr id="3" name="Zástupný obsah 2">
            <a:extLst>
              <a:ext uri="{FF2B5EF4-FFF2-40B4-BE49-F238E27FC236}">
                <a16:creationId xmlns:a16="http://schemas.microsoft.com/office/drawing/2014/main" id="{7CADBFF1-D015-4D9E-8051-747D434F6323}"/>
              </a:ext>
            </a:extLst>
          </p:cNvPr>
          <p:cNvSpPr>
            <a:spLocks noGrp="1"/>
          </p:cNvSpPr>
          <p:nvPr>
            <p:ph idx="1"/>
          </p:nvPr>
        </p:nvSpPr>
        <p:spPr/>
        <p:txBody>
          <a:bodyPr/>
          <a:lstStyle/>
          <a:p>
            <a:endParaRPr lang="en-US"/>
          </a:p>
        </p:txBody>
      </p:sp>
      <p:sp>
        <p:nvSpPr>
          <p:cNvPr id="5" name="Obdélník 4">
            <a:extLst>
              <a:ext uri="{FF2B5EF4-FFF2-40B4-BE49-F238E27FC236}">
                <a16:creationId xmlns:a16="http://schemas.microsoft.com/office/drawing/2014/main" id="{F901693E-1B90-493C-9633-09EA1AEF270B}"/>
              </a:ext>
            </a:extLst>
          </p:cNvPr>
          <p:cNvSpPr/>
          <p:nvPr/>
        </p:nvSpPr>
        <p:spPr>
          <a:xfrm>
            <a:off x="68094" y="3139046"/>
            <a:ext cx="335604" cy="57393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brázek 3">
            <a:extLst>
              <a:ext uri="{FF2B5EF4-FFF2-40B4-BE49-F238E27FC236}">
                <a16:creationId xmlns:a16="http://schemas.microsoft.com/office/drawing/2014/main" id="{F0F0D128-2987-4423-A8C8-3687A3B34DC4}"/>
              </a:ext>
            </a:extLst>
          </p:cNvPr>
          <p:cNvPicPr>
            <a:picLocks noChangeAspect="1"/>
          </p:cNvPicPr>
          <p:nvPr/>
        </p:nvPicPr>
        <p:blipFill>
          <a:blip r:embed="rId2"/>
          <a:stretch>
            <a:fillRect/>
          </a:stretch>
        </p:blipFill>
        <p:spPr>
          <a:xfrm>
            <a:off x="-117974" y="0"/>
            <a:ext cx="12309974" cy="6911331"/>
          </a:xfrm>
          <a:prstGeom prst="rect">
            <a:avLst/>
          </a:prstGeom>
          <a:solidFill>
            <a:srgbClr val="DEE7E5"/>
          </a:solidFill>
        </p:spPr>
      </p:pic>
      <p:sp>
        <p:nvSpPr>
          <p:cNvPr id="6" name="Obdélník 5">
            <a:extLst>
              <a:ext uri="{FF2B5EF4-FFF2-40B4-BE49-F238E27FC236}">
                <a16:creationId xmlns:a16="http://schemas.microsoft.com/office/drawing/2014/main" id="{8C386EFE-3E8D-48DE-B6FB-39D307E51780}"/>
              </a:ext>
            </a:extLst>
          </p:cNvPr>
          <p:cNvSpPr/>
          <p:nvPr/>
        </p:nvSpPr>
        <p:spPr>
          <a:xfrm>
            <a:off x="83496" y="3026340"/>
            <a:ext cx="335604" cy="524503"/>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CAB1CD5-BB7A-4E47-6721-2F42B556E287}"/>
              </a:ext>
            </a:extLst>
          </p:cNvPr>
          <p:cNvSpPr/>
          <p:nvPr/>
        </p:nvSpPr>
        <p:spPr>
          <a:xfrm>
            <a:off x="-66688" y="3785521"/>
            <a:ext cx="12325376" cy="3662337"/>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peech Bubble: Oval 7">
            <a:extLst>
              <a:ext uri="{FF2B5EF4-FFF2-40B4-BE49-F238E27FC236}">
                <a16:creationId xmlns:a16="http://schemas.microsoft.com/office/drawing/2014/main" id="{2A61798C-6AC6-A42E-7639-F3BD1C3953BB}"/>
              </a:ext>
            </a:extLst>
          </p:cNvPr>
          <p:cNvSpPr/>
          <p:nvPr/>
        </p:nvSpPr>
        <p:spPr>
          <a:xfrm>
            <a:off x="7566305" y="5277936"/>
            <a:ext cx="3131701" cy="1426085"/>
          </a:xfrm>
          <a:prstGeom prst="wedgeEllipseCallout">
            <a:avLst>
              <a:gd name="adj1" fmla="val 17724"/>
              <a:gd name="adj2" fmla="val -16972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Perfusion</a:t>
            </a:r>
            <a:r>
              <a:rPr lang="cs-CZ" dirty="0"/>
              <a:t> </a:t>
            </a:r>
            <a:r>
              <a:rPr lang="cs-CZ" dirty="0" err="1"/>
              <a:t>decrease</a:t>
            </a:r>
            <a:endParaRPr lang="en-US" dirty="0"/>
          </a:p>
        </p:txBody>
      </p:sp>
      <p:sp>
        <p:nvSpPr>
          <p:cNvPr id="9" name="Speech Bubble: Oval 8">
            <a:extLst>
              <a:ext uri="{FF2B5EF4-FFF2-40B4-BE49-F238E27FC236}">
                <a16:creationId xmlns:a16="http://schemas.microsoft.com/office/drawing/2014/main" id="{61F1AE8E-E63E-1D4D-9CF1-9044A75867AA}"/>
              </a:ext>
            </a:extLst>
          </p:cNvPr>
          <p:cNvSpPr/>
          <p:nvPr/>
        </p:nvSpPr>
        <p:spPr>
          <a:xfrm>
            <a:off x="10101040" y="3785521"/>
            <a:ext cx="1687262" cy="1285105"/>
          </a:xfrm>
          <a:prstGeom prst="wedgeEllipseCallout">
            <a:avLst>
              <a:gd name="adj1" fmla="val 30183"/>
              <a:gd name="adj2" fmla="val -14053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Decrease</a:t>
            </a:r>
            <a:endParaRPr lang="cs-CZ" dirty="0"/>
          </a:p>
          <a:p>
            <a:pPr algn="ctr"/>
            <a:r>
              <a:rPr lang="cs-CZ" dirty="0" err="1"/>
              <a:t>Hb</a:t>
            </a:r>
            <a:r>
              <a:rPr lang="cs-CZ" dirty="0"/>
              <a:t> </a:t>
            </a:r>
            <a:r>
              <a:rPr lang="cs-CZ" dirty="0" err="1"/>
              <a:t>or</a:t>
            </a:r>
            <a:r>
              <a:rPr lang="cs-CZ" dirty="0"/>
              <a:t> PaO2</a:t>
            </a:r>
            <a:endParaRPr lang="en-US" dirty="0"/>
          </a:p>
        </p:txBody>
      </p:sp>
    </p:spTree>
    <p:extLst>
      <p:ext uri="{BB962C8B-B14F-4D97-AF65-F5344CB8AC3E}">
        <p14:creationId xmlns:p14="http://schemas.microsoft.com/office/powerpoint/2010/main" val="248687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263D11-FC93-4E95-A9AE-F51EEABB9643}"/>
              </a:ext>
            </a:extLst>
          </p:cNvPr>
          <p:cNvSpPr>
            <a:spLocks noGrp="1"/>
          </p:cNvSpPr>
          <p:nvPr>
            <p:ph type="title"/>
          </p:nvPr>
        </p:nvSpPr>
        <p:spPr/>
        <p:txBody>
          <a:bodyPr/>
          <a:lstStyle/>
          <a:p>
            <a:endParaRPr lang="en-US"/>
          </a:p>
        </p:txBody>
      </p:sp>
      <p:sp>
        <p:nvSpPr>
          <p:cNvPr id="3" name="Zástupný obsah 2">
            <a:extLst>
              <a:ext uri="{FF2B5EF4-FFF2-40B4-BE49-F238E27FC236}">
                <a16:creationId xmlns:a16="http://schemas.microsoft.com/office/drawing/2014/main" id="{7CADBFF1-D015-4D9E-8051-747D434F6323}"/>
              </a:ext>
            </a:extLst>
          </p:cNvPr>
          <p:cNvSpPr>
            <a:spLocks noGrp="1"/>
          </p:cNvSpPr>
          <p:nvPr>
            <p:ph idx="1"/>
          </p:nvPr>
        </p:nvSpPr>
        <p:spPr/>
        <p:txBody>
          <a:bodyPr/>
          <a:lstStyle/>
          <a:p>
            <a:endParaRPr lang="en-US"/>
          </a:p>
        </p:txBody>
      </p:sp>
      <p:sp>
        <p:nvSpPr>
          <p:cNvPr id="5" name="Obdélník 4">
            <a:extLst>
              <a:ext uri="{FF2B5EF4-FFF2-40B4-BE49-F238E27FC236}">
                <a16:creationId xmlns:a16="http://schemas.microsoft.com/office/drawing/2014/main" id="{F901693E-1B90-493C-9633-09EA1AEF270B}"/>
              </a:ext>
            </a:extLst>
          </p:cNvPr>
          <p:cNvSpPr/>
          <p:nvPr/>
        </p:nvSpPr>
        <p:spPr>
          <a:xfrm>
            <a:off x="68094" y="3139046"/>
            <a:ext cx="335604" cy="57393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brázek 3">
            <a:extLst>
              <a:ext uri="{FF2B5EF4-FFF2-40B4-BE49-F238E27FC236}">
                <a16:creationId xmlns:a16="http://schemas.microsoft.com/office/drawing/2014/main" id="{F0F0D128-2987-4423-A8C8-3687A3B34DC4}"/>
              </a:ext>
            </a:extLst>
          </p:cNvPr>
          <p:cNvPicPr>
            <a:picLocks noChangeAspect="1"/>
          </p:cNvPicPr>
          <p:nvPr/>
        </p:nvPicPr>
        <p:blipFill>
          <a:blip r:embed="rId2"/>
          <a:stretch>
            <a:fillRect/>
          </a:stretch>
        </p:blipFill>
        <p:spPr>
          <a:xfrm>
            <a:off x="-117974" y="0"/>
            <a:ext cx="12309974" cy="6911331"/>
          </a:xfrm>
          <a:prstGeom prst="rect">
            <a:avLst/>
          </a:prstGeom>
          <a:solidFill>
            <a:srgbClr val="DEE7E5"/>
          </a:solidFill>
        </p:spPr>
      </p:pic>
      <p:sp>
        <p:nvSpPr>
          <p:cNvPr id="6" name="Obdélník 5">
            <a:extLst>
              <a:ext uri="{FF2B5EF4-FFF2-40B4-BE49-F238E27FC236}">
                <a16:creationId xmlns:a16="http://schemas.microsoft.com/office/drawing/2014/main" id="{8C386EFE-3E8D-48DE-B6FB-39D307E51780}"/>
              </a:ext>
            </a:extLst>
          </p:cNvPr>
          <p:cNvSpPr/>
          <p:nvPr/>
        </p:nvSpPr>
        <p:spPr>
          <a:xfrm>
            <a:off x="83496" y="3026340"/>
            <a:ext cx="335604" cy="524503"/>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peech Bubble: Oval 7">
            <a:extLst>
              <a:ext uri="{FF2B5EF4-FFF2-40B4-BE49-F238E27FC236}">
                <a16:creationId xmlns:a16="http://schemas.microsoft.com/office/drawing/2014/main" id="{2A61798C-6AC6-A42E-7639-F3BD1C3953BB}"/>
              </a:ext>
            </a:extLst>
          </p:cNvPr>
          <p:cNvSpPr/>
          <p:nvPr/>
        </p:nvSpPr>
        <p:spPr>
          <a:xfrm>
            <a:off x="7708439" y="3368593"/>
            <a:ext cx="1460275" cy="1108651"/>
          </a:xfrm>
          <a:prstGeom prst="wedgeEllipseCallout">
            <a:avLst>
              <a:gd name="adj1" fmla="val 91344"/>
              <a:gd name="adj2" fmla="val 10556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400" dirty="0" err="1"/>
              <a:t>decrease</a:t>
            </a:r>
            <a:r>
              <a:rPr lang="cs-CZ" sz="1400" dirty="0"/>
              <a:t> in </a:t>
            </a:r>
            <a:r>
              <a:rPr lang="cs-CZ" sz="1400" dirty="0" err="1"/>
              <a:t>perfusion</a:t>
            </a:r>
            <a:endParaRPr lang="en-US" sz="1400" dirty="0"/>
          </a:p>
        </p:txBody>
      </p:sp>
    </p:spTree>
    <p:extLst>
      <p:ext uri="{BB962C8B-B14F-4D97-AF65-F5344CB8AC3E}">
        <p14:creationId xmlns:p14="http://schemas.microsoft.com/office/powerpoint/2010/main" val="3054726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BEFF3"/>
        </a:solidFill>
        <a:effectLst/>
      </p:bgPr>
    </p:bg>
    <p:spTree>
      <p:nvGrpSpPr>
        <p:cNvPr id="1" name=""/>
        <p:cNvGrpSpPr/>
        <p:nvPr/>
      </p:nvGrpSpPr>
      <p:grpSpPr>
        <a:xfrm>
          <a:off x="0" y="0"/>
          <a:ext cx="0" cy="0"/>
          <a:chOff x="0" y="0"/>
          <a:chExt cx="0" cy="0"/>
        </a:xfrm>
      </p:grpSpPr>
      <p:pic>
        <p:nvPicPr>
          <p:cNvPr id="5122" name="Picture 4" descr="j0205590">
            <a:extLst>
              <a:ext uri="{FF2B5EF4-FFF2-40B4-BE49-F238E27FC236}">
                <a16:creationId xmlns:a16="http://schemas.microsoft.com/office/drawing/2014/main" id="{19B52AC7-0165-BFE0-E25A-353E653365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8100" y="2355851"/>
            <a:ext cx="2103438" cy="2513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23" name="Group 15">
            <a:extLst>
              <a:ext uri="{FF2B5EF4-FFF2-40B4-BE49-F238E27FC236}">
                <a16:creationId xmlns:a16="http://schemas.microsoft.com/office/drawing/2014/main" id="{E40043BD-628F-24F7-D866-42A1973AF009}"/>
              </a:ext>
            </a:extLst>
          </p:cNvPr>
          <p:cNvGrpSpPr>
            <a:grpSpLocks/>
          </p:cNvGrpSpPr>
          <p:nvPr/>
        </p:nvGrpSpPr>
        <p:grpSpPr bwMode="auto">
          <a:xfrm>
            <a:off x="3719514" y="4646613"/>
            <a:ext cx="1849437" cy="366712"/>
            <a:chOff x="385" y="1929"/>
            <a:chExt cx="1165" cy="231"/>
          </a:xfrm>
        </p:grpSpPr>
        <p:sp>
          <p:nvSpPr>
            <p:cNvPr id="5129" name="Text Box 13">
              <a:extLst>
                <a:ext uri="{FF2B5EF4-FFF2-40B4-BE49-F238E27FC236}">
                  <a16:creationId xmlns:a16="http://schemas.microsoft.com/office/drawing/2014/main" id="{29D0C3ED-8D2B-5862-2D3B-181F81326E8D}"/>
                </a:ext>
              </a:extLst>
            </p:cNvPr>
            <p:cNvSpPr txBox="1">
              <a:spLocks noChangeArrowheads="1"/>
            </p:cNvSpPr>
            <p:nvPr/>
          </p:nvSpPr>
          <p:spPr bwMode="auto">
            <a:xfrm>
              <a:off x="385" y="1929"/>
              <a:ext cx="1165"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C + O</a:t>
              </a:r>
              <a:r>
                <a:rPr lang="cs-CZ" altLang="cs-CZ" sz="1800" baseline="-25000"/>
                <a:t>2 </a:t>
              </a:r>
              <a:r>
                <a:rPr lang="cs-CZ" altLang="cs-CZ" sz="1800"/>
                <a:t>        CO</a:t>
              </a:r>
              <a:r>
                <a:rPr lang="cs-CZ" altLang="cs-CZ" sz="1800" baseline="-25000"/>
                <a:t>2</a:t>
              </a:r>
            </a:p>
          </p:txBody>
        </p:sp>
        <p:sp>
          <p:nvSpPr>
            <p:cNvPr id="5130" name="Line 14">
              <a:extLst>
                <a:ext uri="{FF2B5EF4-FFF2-40B4-BE49-F238E27FC236}">
                  <a16:creationId xmlns:a16="http://schemas.microsoft.com/office/drawing/2014/main" id="{27BA3A79-FAE5-F758-AEDB-542677D32E5E}"/>
                </a:ext>
              </a:extLst>
            </p:cNvPr>
            <p:cNvSpPr>
              <a:spLocks noChangeShapeType="1"/>
            </p:cNvSpPr>
            <p:nvPr/>
          </p:nvSpPr>
          <p:spPr bwMode="auto">
            <a:xfrm>
              <a:off x="975" y="2069"/>
              <a:ext cx="181"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5124" name="Line 16">
            <a:extLst>
              <a:ext uri="{FF2B5EF4-FFF2-40B4-BE49-F238E27FC236}">
                <a16:creationId xmlns:a16="http://schemas.microsoft.com/office/drawing/2014/main" id="{50D16FC7-BBD6-4811-842A-4101045EE279}"/>
              </a:ext>
            </a:extLst>
          </p:cNvPr>
          <p:cNvSpPr>
            <a:spLocks noChangeShapeType="1"/>
          </p:cNvSpPr>
          <p:nvPr/>
        </p:nvSpPr>
        <p:spPr bwMode="auto">
          <a:xfrm>
            <a:off x="3287713" y="1196975"/>
            <a:ext cx="1008062" cy="3455988"/>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25" name="Text Box 18">
            <a:extLst>
              <a:ext uri="{FF2B5EF4-FFF2-40B4-BE49-F238E27FC236}">
                <a16:creationId xmlns:a16="http://schemas.microsoft.com/office/drawing/2014/main" id="{646E4384-4361-C43D-CA94-558B68865A79}"/>
              </a:ext>
            </a:extLst>
          </p:cNvPr>
          <p:cNvSpPr txBox="1">
            <a:spLocks noChangeArrowheads="1"/>
          </p:cNvSpPr>
          <p:nvPr/>
        </p:nvSpPr>
        <p:spPr bwMode="auto">
          <a:xfrm>
            <a:off x="3071814" y="836613"/>
            <a:ext cx="4460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O</a:t>
            </a:r>
            <a:r>
              <a:rPr lang="cs-CZ" altLang="cs-CZ" sz="1800" baseline="-25000"/>
              <a:t>2</a:t>
            </a:r>
          </a:p>
        </p:txBody>
      </p:sp>
      <p:sp>
        <p:nvSpPr>
          <p:cNvPr id="5126" name="Text Box 19">
            <a:extLst>
              <a:ext uri="{FF2B5EF4-FFF2-40B4-BE49-F238E27FC236}">
                <a16:creationId xmlns:a16="http://schemas.microsoft.com/office/drawing/2014/main" id="{240B5C8F-2620-18BF-0B3D-B8B53B0E8BD6}"/>
              </a:ext>
            </a:extLst>
          </p:cNvPr>
          <p:cNvSpPr txBox="1">
            <a:spLocks noChangeArrowheads="1"/>
          </p:cNvSpPr>
          <p:nvPr/>
        </p:nvSpPr>
        <p:spPr bwMode="auto">
          <a:xfrm>
            <a:off x="5484814" y="908051"/>
            <a:ext cx="61118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CO</a:t>
            </a:r>
            <a:r>
              <a:rPr lang="cs-CZ" altLang="cs-CZ" sz="1800" baseline="-25000"/>
              <a:t>2</a:t>
            </a:r>
          </a:p>
        </p:txBody>
      </p:sp>
      <p:sp>
        <p:nvSpPr>
          <p:cNvPr id="5127" name="Line 21">
            <a:extLst>
              <a:ext uri="{FF2B5EF4-FFF2-40B4-BE49-F238E27FC236}">
                <a16:creationId xmlns:a16="http://schemas.microsoft.com/office/drawing/2014/main" id="{C4869FB2-CD73-33BB-2C90-E6457AAE6ED9}"/>
              </a:ext>
            </a:extLst>
          </p:cNvPr>
          <p:cNvSpPr>
            <a:spLocks noChangeShapeType="1"/>
          </p:cNvSpPr>
          <p:nvPr/>
        </p:nvSpPr>
        <p:spPr bwMode="auto">
          <a:xfrm flipV="1">
            <a:off x="5303838" y="1412875"/>
            <a:ext cx="431800" cy="3240088"/>
          </a:xfrm>
          <a:prstGeom prst="line">
            <a:avLst/>
          </a:prstGeom>
          <a:noFill/>
          <a:ln w="28575">
            <a:solidFill>
              <a:srgbClr val="0099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5128" name="Picture 22" descr="Filename: j0277288.wmf&#10;File Size: 34 KB">
            <a:extLst>
              <a:ext uri="{FF2B5EF4-FFF2-40B4-BE49-F238E27FC236}">
                <a16:creationId xmlns:a16="http://schemas.microsoft.com/office/drawing/2014/main" id="{519F68D6-6947-A10F-AAFC-DB3AFF146EC4}"/>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76148" y="2709579"/>
            <a:ext cx="2539399" cy="2539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263D11-FC93-4E95-A9AE-F51EEABB9643}"/>
              </a:ext>
            </a:extLst>
          </p:cNvPr>
          <p:cNvSpPr>
            <a:spLocks noGrp="1"/>
          </p:cNvSpPr>
          <p:nvPr>
            <p:ph type="title"/>
          </p:nvPr>
        </p:nvSpPr>
        <p:spPr/>
        <p:txBody>
          <a:bodyPr/>
          <a:lstStyle/>
          <a:p>
            <a:endParaRPr lang="en-US"/>
          </a:p>
        </p:txBody>
      </p:sp>
      <p:sp>
        <p:nvSpPr>
          <p:cNvPr id="3" name="Zástupný obsah 2">
            <a:extLst>
              <a:ext uri="{FF2B5EF4-FFF2-40B4-BE49-F238E27FC236}">
                <a16:creationId xmlns:a16="http://schemas.microsoft.com/office/drawing/2014/main" id="{7CADBFF1-D015-4D9E-8051-747D434F6323}"/>
              </a:ext>
            </a:extLst>
          </p:cNvPr>
          <p:cNvSpPr>
            <a:spLocks noGrp="1"/>
          </p:cNvSpPr>
          <p:nvPr>
            <p:ph idx="1"/>
          </p:nvPr>
        </p:nvSpPr>
        <p:spPr/>
        <p:txBody>
          <a:bodyPr/>
          <a:lstStyle/>
          <a:p>
            <a:endParaRPr lang="en-US"/>
          </a:p>
        </p:txBody>
      </p:sp>
      <p:sp>
        <p:nvSpPr>
          <p:cNvPr id="5" name="Obdélník 4">
            <a:extLst>
              <a:ext uri="{FF2B5EF4-FFF2-40B4-BE49-F238E27FC236}">
                <a16:creationId xmlns:a16="http://schemas.microsoft.com/office/drawing/2014/main" id="{F901693E-1B90-493C-9633-09EA1AEF270B}"/>
              </a:ext>
            </a:extLst>
          </p:cNvPr>
          <p:cNvSpPr/>
          <p:nvPr/>
        </p:nvSpPr>
        <p:spPr>
          <a:xfrm>
            <a:off x="68094" y="3139046"/>
            <a:ext cx="335604" cy="57393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brázek 3">
            <a:extLst>
              <a:ext uri="{FF2B5EF4-FFF2-40B4-BE49-F238E27FC236}">
                <a16:creationId xmlns:a16="http://schemas.microsoft.com/office/drawing/2014/main" id="{F2D29653-0D5D-4885-8433-0E64A26D2759}"/>
              </a:ext>
            </a:extLst>
          </p:cNvPr>
          <p:cNvPicPr>
            <a:picLocks noChangeAspect="1"/>
          </p:cNvPicPr>
          <p:nvPr/>
        </p:nvPicPr>
        <p:blipFill>
          <a:blip r:embed="rId2"/>
          <a:stretch>
            <a:fillRect/>
          </a:stretch>
        </p:blipFill>
        <p:spPr>
          <a:xfrm>
            <a:off x="0" y="0"/>
            <a:ext cx="12244606" cy="6858000"/>
          </a:xfrm>
          <a:prstGeom prst="rect">
            <a:avLst/>
          </a:prstGeom>
        </p:spPr>
      </p:pic>
      <p:sp>
        <p:nvSpPr>
          <p:cNvPr id="6" name="Obdélník 5">
            <a:extLst>
              <a:ext uri="{FF2B5EF4-FFF2-40B4-BE49-F238E27FC236}">
                <a16:creationId xmlns:a16="http://schemas.microsoft.com/office/drawing/2014/main" id="{2804331B-B36C-42ED-9C8D-FF849B663976}"/>
              </a:ext>
            </a:extLst>
          </p:cNvPr>
          <p:cNvSpPr/>
          <p:nvPr/>
        </p:nvSpPr>
        <p:spPr>
          <a:xfrm>
            <a:off x="68094" y="3188475"/>
            <a:ext cx="335604" cy="524503"/>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C313760-23F0-A961-7E47-B04E502F5910}"/>
              </a:ext>
            </a:extLst>
          </p:cNvPr>
          <p:cNvSpPr/>
          <p:nvPr/>
        </p:nvSpPr>
        <p:spPr>
          <a:xfrm>
            <a:off x="-66688" y="3638649"/>
            <a:ext cx="12325376" cy="3809210"/>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DF6564A-BCF2-5EEC-E2B8-0C6BF835156E}"/>
              </a:ext>
            </a:extLst>
          </p:cNvPr>
          <p:cNvSpPr/>
          <p:nvPr/>
        </p:nvSpPr>
        <p:spPr>
          <a:xfrm>
            <a:off x="6301306" y="3389309"/>
            <a:ext cx="2591590" cy="3809210"/>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7191497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263D11-FC93-4E95-A9AE-F51EEABB9643}"/>
              </a:ext>
            </a:extLst>
          </p:cNvPr>
          <p:cNvSpPr>
            <a:spLocks noGrp="1"/>
          </p:cNvSpPr>
          <p:nvPr>
            <p:ph type="title"/>
          </p:nvPr>
        </p:nvSpPr>
        <p:spPr/>
        <p:txBody>
          <a:bodyPr/>
          <a:lstStyle/>
          <a:p>
            <a:endParaRPr lang="en-US"/>
          </a:p>
        </p:txBody>
      </p:sp>
      <p:sp>
        <p:nvSpPr>
          <p:cNvPr id="3" name="Zástupný obsah 2">
            <a:extLst>
              <a:ext uri="{FF2B5EF4-FFF2-40B4-BE49-F238E27FC236}">
                <a16:creationId xmlns:a16="http://schemas.microsoft.com/office/drawing/2014/main" id="{7CADBFF1-D015-4D9E-8051-747D434F6323}"/>
              </a:ext>
            </a:extLst>
          </p:cNvPr>
          <p:cNvSpPr>
            <a:spLocks noGrp="1"/>
          </p:cNvSpPr>
          <p:nvPr>
            <p:ph idx="1"/>
          </p:nvPr>
        </p:nvSpPr>
        <p:spPr/>
        <p:txBody>
          <a:bodyPr/>
          <a:lstStyle/>
          <a:p>
            <a:endParaRPr lang="en-US"/>
          </a:p>
        </p:txBody>
      </p:sp>
      <p:sp>
        <p:nvSpPr>
          <p:cNvPr id="5" name="Obdélník 4">
            <a:extLst>
              <a:ext uri="{FF2B5EF4-FFF2-40B4-BE49-F238E27FC236}">
                <a16:creationId xmlns:a16="http://schemas.microsoft.com/office/drawing/2014/main" id="{F901693E-1B90-493C-9633-09EA1AEF270B}"/>
              </a:ext>
            </a:extLst>
          </p:cNvPr>
          <p:cNvSpPr/>
          <p:nvPr/>
        </p:nvSpPr>
        <p:spPr>
          <a:xfrm>
            <a:off x="68094" y="3139046"/>
            <a:ext cx="335604" cy="57393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brázek 3">
            <a:extLst>
              <a:ext uri="{FF2B5EF4-FFF2-40B4-BE49-F238E27FC236}">
                <a16:creationId xmlns:a16="http://schemas.microsoft.com/office/drawing/2014/main" id="{F2D29653-0D5D-4885-8433-0E64A26D2759}"/>
              </a:ext>
            </a:extLst>
          </p:cNvPr>
          <p:cNvPicPr>
            <a:picLocks noChangeAspect="1"/>
          </p:cNvPicPr>
          <p:nvPr/>
        </p:nvPicPr>
        <p:blipFill>
          <a:blip r:embed="rId2"/>
          <a:stretch>
            <a:fillRect/>
          </a:stretch>
        </p:blipFill>
        <p:spPr>
          <a:xfrm>
            <a:off x="0" y="0"/>
            <a:ext cx="12244606" cy="6858000"/>
          </a:xfrm>
          <a:prstGeom prst="rect">
            <a:avLst/>
          </a:prstGeom>
        </p:spPr>
      </p:pic>
      <p:sp>
        <p:nvSpPr>
          <p:cNvPr id="6" name="Obdélník 5">
            <a:extLst>
              <a:ext uri="{FF2B5EF4-FFF2-40B4-BE49-F238E27FC236}">
                <a16:creationId xmlns:a16="http://schemas.microsoft.com/office/drawing/2014/main" id="{2804331B-B36C-42ED-9C8D-FF849B663976}"/>
              </a:ext>
            </a:extLst>
          </p:cNvPr>
          <p:cNvSpPr/>
          <p:nvPr/>
        </p:nvSpPr>
        <p:spPr>
          <a:xfrm>
            <a:off x="68094" y="3188475"/>
            <a:ext cx="335604" cy="524503"/>
          </a:xfrm>
          <a:prstGeom prst="rect">
            <a:avLst/>
          </a:prstGeom>
          <a:solidFill>
            <a:srgbClr val="DEE7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peech Bubble: Oval 7">
            <a:extLst>
              <a:ext uri="{FF2B5EF4-FFF2-40B4-BE49-F238E27FC236}">
                <a16:creationId xmlns:a16="http://schemas.microsoft.com/office/drawing/2014/main" id="{0D30F2F1-5D63-347D-BF54-38ED9289989B}"/>
              </a:ext>
            </a:extLst>
          </p:cNvPr>
          <p:cNvSpPr/>
          <p:nvPr/>
        </p:nvSpPr>
        <p:spPr>
          <a:xfrm>
            <a:off x="7376433" y="6102317"/>
            <a:ext cx="1510822" cy="661128"/>
          </a:xfrm>
          <a:prstGeom prst="wedgeEllipseCallout">
            <a:avLst>
              <a:gd name="adj1" fmla="val 106593"/>
              <a:gd name="adj2" fmla="val -3560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400" dirty="0" err="1"/>
              <a:t>decrease</a:t>
            </a:r>
            <a:r>
              <a:rPr lang="cs-CZ" sz="1400" dirty="0"/>
              <a:t> in </a:t>
            </a:r>
            <a:r>
              <a:rPr lang="cs-CZ" sz="1400" dirty="0" err="1"/>
              <a:t>perfusion</a:t>
            </a:r>
            <a:endParaRPr lang="en-US" sz="1400" dirty="0"/>
          </a:p>
        </p:txBody>
      </p:sp>
    </p:spTree>
    <p:extLst>
      <p:ext uri="{BB962C8B-B14F-4D97-AF65-F5344CB8AC3E}">
        <p14:creationId xmlns:p14="http://schemas.microsoft.com/office/powerpoint/2010/main" val="3155869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263D11-FC93-4E95-A9AE-F51EEABB9643}"/>
              </a:ext>
            </a:extLst>
          </p:cNvPr>
          <p:cNvSpPr>
            <a:spLocks noGrp="1"/>
          </p:cNvSpPr>
          <p:nvPr>
            <p:ph type="title"/>
          </p:nvPr>
        </p:nvSpPr>
        <p:spPr/>
        <p:txBody>
          <a:bodyPr/>
          <a:lstStyle/>
          <a:p>
            <a:endParaRPr lang="en-US"/>
          </a:p>
        </p:txBody>
      </p:sp>
      <p:sp>
        <p:nvSpPr>
          <p:cNvPr id="3" name="Zástupný obsah 2">
            <a:extLst>
              <a:ext uri="{FF2B5EF4-FFF2-40B4-BE49-F238E27FC236}">
                <a16:creationId xmlns:a16="http://schemas.microsoft.com/office/drawing/2014/main" id="{7CADBFF1-D015-4D9E-8051-747D434F6323}"/>
              </a:ext>
            </a:extLst>
          </p:cNvPr>
          <p:cNvSpPr>
            <a:spLocks noGrp="1"/>
          </p:cNvSpPr>
          <p:nvPr>
            <p:ph idx="1"/>
          </p:nvPr>
        </p:nvSpPr>
        <p:spPr/>
        <p:txBody>
          <a:bodyPr/>
          <a:lstStyle/>
          <a:p>
            <a:endParaRPr lang="en-US"/>
          </a:p>
        </p:txBody>
      </p:sp>
      <p:sp>
        <p:nvSpPr>
          <p:cNvPr id="5" name="Obdélník 4">
            <a:extLst>
              <a:ext uri="{FF2B5EF4-FFF2-40B4-BE49-F238E27FC236}">
                <a16:creationId xmlns:a16="http://schemas.microsoft.com/office/drawing/2014/main" id="{F901693E-1B90-493C-9633-09EA1AEF270B}"/>
              </a:ext>
            </a:extLst>
          </p:cNvPr>
          <p:cNvSpPr/>
          <p:nvPr/>
        </p:nvSpPr>
        <p:spPr>
          <a:xfrm>
            <a:off x="68094" y="3139046"/>
            <a:ext cx="335604" cy="57393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brázek 3">
            <a:extLst>
              <a:ext uri="{FF2B5EF4-FFF2-40B4-BE49-F238E27FC236}">
                <a16:creationId xmlns:a16="http://schemas.microsoft.com/office/drawing/2014/main" id="{32B70D40-221D-41A8-8791-E2953C632AE0}"/>
              </a:ext>
            </a:extLst>
          </p:cNvPr>
          <p:cNvPicPr>
            <a:picLocks noChangeAspect="1"/>
          </p:cNvPicPr>
          <p:nvPr/>
        </p:nvPicPr>
        <p:blipFill>
          <a:blip r:embed="rId2"/>
          <a:stretch>
            <a:fillRect/>
          </a:stretch>
        </p:blipFill>
        <p:spPr>
          <a:xfrm>
            <a:off x="0" y="0"/>
            <a:ext cx="12192000" cy="6864778"/>
          </a:xfrm>
          <a:prstGeom prst="rect">
            <a:avLst/>
          </a:prstGeom>
        </p:spPr>
      </p:pic>
    </p:spTree>
    <p:extLst>
      <p:ext uri="{BB962C8B-B14F-4D97-AF65-F5344CB8AC3E}">
        <p14:creationId xmlns:p14="http://schemas.microsoft.com/office/powerpoint/2010/main" val="400074406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a:extLst>
              <a:ext uri="{FF2B5EF4-FFF2-40B4-BE49-F238E27FC236}">
                <a16:creationId xmlns:a16="http://schemas.microsoft.com/office/drawing/2014/main" id="{F901693E-1B90-493C-9633-09EA1AEF270B}"/>
              </a:ext>
            </a:extLst>
          </p:cNvPr>
          <p:cNvSpPr/>
          <p:nvPr/>
        </p:nvSpPr>
        <p:spPr>
          <a:xfrm>
            <a:off x="68094" y="3139046"/>
            <a:ext cx="335604" cy="57393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brázek 3">
            <a:extLst>
              <a:ext uri="{FF2B5EF4-FFF2-40B4-BE49-F238E27FC236}">
                <a16:creationId xmlns:a16="http://schemas.microsoft.com/office/drawing/2014/main" id="{D8F8AEE5-9038-46CD-8880-E9667A9FD963}"/>
              </a:ext>
            </a:extLst>
          </p:cNvPr>
          <p:cNvPicPr>
            <a:picLocks noChangeAspect="1"/>
          </p:cNvPicPr>
          <p:nvPr/>
        </p:nvPicPr>
        <p:blipFill>
          <a:blip r:embed="rId2"/>
          <a:stretch>
            <a:fillRect/>
          </a:stretch>
        </p:blipFill>
        <p:spPr>
          <a:xfrm>
            <a:off x="35603" y="33308"/>
            <a:ext cx="12052520" cy="6824692"/>
          </a:xfrm>
          <a:prstGeom prst="rect">
            <a:avLst/>
          </a:prstGeom>
        </p:spPr>
      </p:pic>
    </p:spTree>
    <p:extLst>
      <p:ext uri="{BB962C8B-B14F-4D97-AF65-F5344CB8AC3E}">
        <p14:creationId xmlns:p14="http://schemas.microsoft.com/office/powerpoint/2010/main" val="365927424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DEE7E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9ECE6-A77F-B2A2-B313-40B65D8E1F87}"/>
              </a:ext>
            </a:extLst>
          </p:cNvPr>
          <p:cNvSpPr>
            <a:spLocks noGrp="1"/>
          </p:cNvSpPr>
          <p:nvPr>
            <p:ph type="title"/>
          </p:nvPr>
        </p:nvSpPr>
        <p:spPr>
          <a:xfrm>
            <a:off x="805035" y="0"/>
            <a:ext cx="10515600" cy="1325563"/>
          </a:xfrm>
        </p:spPr>
        <p:txBody>
          <a:bodyPr/>
          <a:lstStyle/>
          <a:p>
            <a:r>
              <a:rPr lang="cs-CZ" dirty="0"/>
              <a:t>Pojem alveolární ventilace</a:t>
            </a:r>
            <a:endParaRPr lang="en-US" dirty="0"/>
          </a:p>
        </p:txBody>
      </p:sp>
      <p:pic>
        <p:nvPicPr>
          <p:cNvPr id="4" name="alvventilace">
            <a:hlinkClick r:id="" action="ppaction://media"/>
            <a:extLst>
              <a:ext uri="{FF2B5EF4-FFF2-40B4-BE49-F238E27FC236}">
                <a16:creationId xmlns:a16="http://schemas.microsoft.com/office/drawing/2014/main" id="{C6A75A12-DE4C-568C-4FE1-ACA78B8E53F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242545" y="987092"/>
            <a:ext cx="7179802" cy="6865276"/>
          </a:xfrm>
          <a:prstGeom prst="rect">
            <a:avLst/>
          </a:prstGeom>
        </p:spPr>
      </p:pic>
    </p:spTree>
    <p:extLst>
      <p:ext uri="{BB962C8B-B14F-4D97-AF65-F5344CB8AC3E}">
        <p14:creationId xmlns:p14="http://schemas.microsoft.com/office/powerpoint/2010/main" val="3335701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6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DEE7E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9ECE6-A77F-B2A2-B313-40B65D8E1F87}"/>
              </a:ext>
            </a:extLst>
          </p:cNvPr>
          <p:cNvSpPr>
            <a:spLocks noGrp="1"/>
          </p:cNvSpPr>
          <p:nvPr>
            <p:ph type="title"/>
          </p:nvPr>
        </p:nvSpPr>
        <p:spPr>
          <a:xfrm>
            <a:off x="805035" y="0"/>
            <a:ext cx="10515600" cy="1325563"/>
          </a:xfrm>
        </p:spPr>
        <p:txBody>
          <a:bodyPr/>
          <a:lstStyle/>
          <a:p>
            <a:r>
              <a:rPr lang="cs-CZ" dirty="0"/>
              <a:t>Pojem alveolární ventilace</a:t>
            </a:r>
            <a:endParaRPr lang="en-US" dirty="0"/>
          </a:p>
        </p:txBody>
      </p:sp>
      <p:pic>
        <p:nvPicPr>
          <p:cNvPr id="3" name="Picture 2">
            <a:extLst>
              <a:ext uri="{FF2B5EF4-FFF2-40B4-BE49-F238E27FC236}">
                <a16:creationId xmlns:a16="http://schemas.microsoft.com/office/drawing/2014/main" id="{FA951FA4-4E80-4FCE-0EB8-AF77FDFE0ACF}"/>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476461" y="924431"/>
            <a:ext cx="9399975" cy="5933569"/>
          </a:xfrm>
          <a:prstGeom prst="rect">
            <a:avLst/>
          </a:prstGeom>
        </p:spPr>
      </p:pic>
    </p:spTree>
    <p:extLst>
      <p:ext uri="{BB962C8B-B14F-4D97-AF65-F5344CB8AC3E}">
        <p14:creationId xmlns:p14="http://schemas.microsoft.com/office/powerpoint/2010/main" val="29838615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DEE7E5"/>
        </a:solidFill>
        <a:effectLst/>
      </p:bgPr>
    </p:bg>
    <p:spTree>
      <p:nvGrpSpPr>
        <p:cNvPr id="1" name=""/>
        <p:cNvGrpSpPr/>
        <p:nvPr/>
      </p:nvGrpSpPr>
      <p:grpSpPr>
        <a:xfrm>
          <a:off x="0" y="0"/>
          <a:ext cx="0" cy="0"/>
          <a:chOff x="0" y="0"/>
          <a:chExt cx="0" cy="0"/>
        </a:xfrm>
      </p:grpSpPr>
      <p:sp>
        <p:nvSpPr>
          <p:cNvPr id="98306" name="Text Box 2">
            <a:extLst>
              <a:ext uri="{FF2B5EF4-FFF2-40B4-BE49-F238E27FC236}">
                <a16:creationId xmlns:a16="http://schemas.microsoft.com/office/drawing/2014/main" id="{4E0F7165-07C2-4F7B-8D1D-8D19693ACAD0}"/>
              </a:ext>
            </a:extLst>
          </p:cNvPr>
          <p:cNvSpPr txBox="1">
            <a:spLocks noChangeArrowheads="1"/>
          </p:cNvSpPr>
          <p:nvPr/>
        </p:nvSpPr>
        <p:spPr bwMode="auto">
          <a:xfrm>
            <a:off x="2566988" y="1676400"/>
            <a:ext cx="1008062" cy="5286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800"/>
              <a:t>  VA</a:t>
            </a:r>
          </a:p>
        </p:txBody>
      </p:sp>
      <p:sp>
        <p:nvSpPr>
          <p:cNvPr id="98307" name="Line 3">
            <a:extLst>
              <a:ext uri="{FF2B5EF4-FFF2-40B4-BE49-F238E27FC236}">
                <a16:creationId xmlns:a16="http://schemas.microsoft.com/office/drawing/2014/main" id="{E7F09D44-6133-4E9F-AAAF-22F3A9C859FE}"/>
              </a:ext>
            </a:extLst>
          </p:cNvPr>
          <p:cNvSpPr>
            <a:spLocks noChangeShapeType="1"/>
          </p:cNvSpPr>
          <p:nvPr/>
        </p:nvSpPr>
        <p:spPr bwMode="auto">
          <a:xfrm>
            <a:off x="2709863" y="1820864"/>
            <a:ext cx="0" cy="30003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8308" name="Text Box 4">
            <a:extLst>
              <a:ext uri="{FF2B5EF4-FFF2-40B4-BE49-F238E27FC236}">
                <a16:creationId xmlns:a16="http://schemas.microsoft.com/office/drawing/2014/main" id="{793BE00B-09C8-4403-89B3-66E1F4AAA268}"/>
              </a:ext>
            </a:extLst>
          </p:cNvPr>
          <p:cNvSpPr txBox="1">
            <a:spLocks noChangeArrowheads="1"/>
          </p:cNvSpPr>
          <p:nvPr/>
        </p:nvSpPr>
        <p:spPr bwMode="auto">
          <a:xfrm>
            <a:off x="1919289" y="2981326"/>
            <a:ext cx="15843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800">
                <a:solidFill>
                  <a:srgbClr val="FF0000"/>
                </a:solidFill>
              </a:rPr>
              <a:t>pCO</a:t>
            </a:r>
            <a:r>
              <a:rPr lang="cs-CZ" altLang="cs-CZ" sz="2800" baseline="-25000">
                <a:solidFill>
                  <a:srgbClr val="FF0000"/>
                </a:solidFill>
              </a:rPr>
              <a:t>2</a:t>
            </a:r>
          </a:p>
        </p:txBody>
      </p:sp>
      <p:sp>
        <p:nvSpPr>
          <p:cNvPr id="98309" name="Text Box 5">
            <a:extLst>
              <a:ext uri="{FF2B5EF4-FFF2-40B4-BE49-F238E27FC236}">
                <a16:creationId xmlns:a16="http://schemas.microsoft.com/office/drawing/2014/main" id="{391D9BEF-C2A1-47BC-A90B-4E6B8CEBF854}"/>
              </a:ext>
            </a:extLst>
          </p:cNvPr>
          <p:cNvSpPr txBox="1">
            <a:spLocks noChangeArrowheads="1"/>
          </p:cNvSpPr>
          <p:nvPr/>
        </p:nvSpPr>
        <p:spPr bwMode="auto">
          <a:xfrm>
            <a:off x="4295776" y="2909888"/>
            <a:ext cx="15843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800">
                <a:solidFill>
                  <a:srgbClr val="FF0000"/>
                </a:solidFill>
              </a:rPr>
              <a:t>pO</a:t>
            </a:r>
            <a:r>
              <a:rPr lang="cs-CZ" altLang="cs-CZ" sz="2800" baseline="-25000">
                <a:solidFill>
                  <a:srgbClr val="FF0000"/>
                </a:solidFill>
              </a:rPr>
              <a:t>2</a:t>
            </a:r>
          </a:p>
        </p:txBody>
      </p:sp>
      <p:sp>
        <p:nvSpPr>
          <p:cNvPr id="98310" name="Line 6">
            <a:extLst>
              <a:ext uri="{FF2B5EF4-FFF2-40B4-BE49-F238E27FC236}">
                <a16:creationId xmlns:a16="http://schemas.microsoft.com/office/drawing/2014/main" id="{71E01D2D-BBD9-41AB-8333-706EBA0E9FDA}"/>
              </a:ext>
            </a:extLst>
          </p:cNvPr>
          <p:cNvSpPr>
            <a:spLocks noChangeShapeType="1"/>
          </p:cNvSpPr>
          <p:nvPr/>
        </p:nvSpPr>
        <p:spPr bwMode="auto">
          <a:xfrm>
            <a:off x="1847850" y="2995614"/>
            <a:ext cx="0" cy="504825"/>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98311" name="Line 7">
            <a:extLst>
              <a:ext uri="{FF2B5EF4-FFF2-40B4-BE49-F238E27FC236}">
                <a16:creationId xmlns:a16="http://schemas.microsoft.com/office/drawing/2014/main" id="{B64E879E-8FBA-46B7-8321-C6731078D0D0}"/>
              </a:ext>
            </a:extLst>
          </p:cNvPr>
          <p:cNvSpPr>
            <a:spLocks noChangeShapeType="1"/>
          </p:cNvSpPr>
          <p:nvPr/>
        </p:nvSpPr>
        <p:spPr bwMode="auto">
          <a:xfrm>
            <a:off x="4278313" y="2995614"/>
            <a:ext cx="0" cy="504825"/>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8312" name="Line 8">
            <a:extLst>
              <a:ext uri="{FF2B5EF4-FFF2-40B4-BE49-F238E27FC236}">
                <a16:creationId xmlns:a16="http://schemas.microsoft.com/office/drawing/2014/main" id="{C9D4229C-610F-4F6E-AE24-164ED65508A3}"/>
              </a:ext>
            </a:extLst>
          </p:cNvPr>
          <p:cNvSpPr>
            <a:spLocks noChangeShapeType="1"/>
          </p:cNvSpPr>
          <p:nvPr/>
        </p:nvSpPr>
        <p:spPr bwMode="auto">
          <a:xfrm flipH="1">
            <a:off x="2424114" y="2205039"/>
            <a:ext cx="503237" cy="719137"/>
          </a:xfrm>
          <a:prstGeom prst="line">
            <a:avLst/>
          </a:prstGeom>
          <a:noFill/>
          <a:ln w="381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8313" name="Line 9">
            <a:extLst>
              <a:ext uri="{FF2B5EF4-FFF2-40B4-BE49-F238E27FC236}">
                <a16:creationId xmlns:a16="http://schemas.microsoft.com/office/drawing/2014/main" id="{DD913187-F325-41FA-9598-CBAC7B4C0A85}"/>
              </a:ext>
            </a:extLst>
          </p:cNvPr>
          <p:cNvSpPr>
            <a:spLocks noChangeShapeType="1"/>
          </p:cNvSpPr>
          <p:nvPr/>
        </p:nvSpPr>
        <p:spPr bwMode="auto">
          <a:xfrm>
            <a:off x="3216275" y="2205038"/>
            <a:ext cx="1079500" cy="647700"/>
          </a:xfrm>
          <a:prstGeom prst="line">
            <a:avLst/>
          </a:prstGeom>
          <a:noFill/>
          <a:ln w="381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8314" name="Text Box 10">
            <a:extLst>
              <a:ext uri="{FF2B5EF4-FFF2-40B4-BE49-F238E27FC236}">
                <a16:creationId xmlns:a16="http://schemas.microsoft.com/office/drawing/2014/main" id="{6D7C7DD5-6FF9-4639-B6ED-E5586317CF2F}"/>
              </a:ext>
            </a:extLst>
          </p:cNvPr>
          <p:cNvSpPr txBox="1">
            <a:spLocks noChangeArrowheads="1"/>
          </p:cNvSpPr>
          <p:nvPr/>
        </p:nvSpPr>
        <p:spPr bwMode="auto">
          <a:xfrm>
            <a:off x="1846264" y="5357813"/>
            <a:ext cx="15843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800">
                <a:solidFill>
                  <a:srgbClr val="FF0000"/>
                </a:solidFill>
              </a:rPr>
              <a:t>pCO</a:t>
            </a:r>
            <a:r>
              <a:rPr lang="cs-CZ" altLang="cs-CZ" sz="2800" baseline="-25000">
                <a:solidFill>
                  <a:srgbClr val="FF0000"/>
                </a:solidFill>
              </a:rPr>
              <a:t>2</a:t>
            </a:r>
          </a:p>
        </p:txBody>
      </p:sp>
      <p:sp>
        <p:nvSpPr>
          <p:cNvPr id="98315" name="Text Box 11">
            <a:extLst>
              <a:ext uri="{FF2B5EF4-FFF2-40B4-BE49-F238E27FC236}">
                <a16:creationId xmlns:a16="http://schemas.microsoft.com/office/drawing/2014/main" id="{E487E9B9-451C-491D-92D4-55C13F1D413A}"/>
              </a:ext>
            </a:extLst>
          </p:cNvPr>
          <p:cNvSpPr txBox="1">
            <a:spLocks noChangeArrowheads="1"/>
          </p:cNvSpPr>
          <p:nvPr/>
        </p:nvSpPr>
        <p:spPr bwMode="auto">
          <a:xfrm>
            <a:off x="4222751" y="5286376"/>
            <a:ext cx="15843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800">
                <a:solidFill>
                  <a:srgbClr val="FF0000"/>
                </a:solidFill>
              </a:rPr>
              <a:t>pO</a:t>
            </a:r>
            <a:r>
              <a:rPr lang="cs-CZ" altLang="cs-CZ" sz="2800" baseline="-25000">
                <a:solidFill>
                  <a:srgbClr val="FF0000"/>
                </a:solidFill>
              </a:rPr>
              <a:t>2</a:t>
            </a:r>
          </a:p>
        </p:txBody>
      </p:sp>
      <p:sp>
        <p:nvSpPr>
          <p:cNvPr id="98316" name="Line 12">
            <a:extLst>
              <a:ext uri="{FF2B5EF4-FFF2-40B4-BE49-F238E27FC236}">
                <a16:creationId xmlns:a16="http://schemas.microsoft.com/office/drawing/2014/main" id="{861ED155-7A30-4A53-9921-F0311AA22CF5}"/>
              </a:ext>
            </a:extLst>
          </p:cNvPr>
          <p:cNvSpPr>
            <a:spLocks noChangeShapeType="1"/>
          </p:cNvSpPr>
          <p:nvPr/>
        </p:nvSpPr>
        <p:spPr bwMode="auto">
          <a:xfrm>
            <a:off x="1774825" y="5372101"/>
            <a:ext cx="0" cy="504825"/>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8317" name="Line 13">
            <a:extLst>
              <a:ext uri="{FF2B5EF4-FFF2-40B4-BE49-F238E27FC236}">
                <a16:creationId xmlns:a16="http://schemas.microsoft.com/office/drawing/2014/main" id="{40D846EE-791A-4422-9487-B3392D690FF0}"/>
              </a:ext>
            </a:extLst>
          </p:cNvPr>
          <p:cNvSpPr>
            <a:spLocks noChangeShapeType="1"/>
          </p:cNvSpPr>
          <p:nvPr/>
        </p:nvSpPr>
        <p:spPr bwMode="auto">
          <a:xfrm>
            <a:off x="4205288" y="5372101"/>
            <a:ext cx="0" cy="504825"/>
          </a:xfrm>
          <a:prstGeom prst="line">
            <a:avLst/>
          </a:prstGeom>
          <a:noFill/>
          <a:ln w="38100">
            <a:solidFill>
              <a:srgbClr val="FF0000"/>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98318" name="Line 14">
            <a:extLst>
              <a:ext uri="{FF2B5EF4-FFF2-40B4-BE49-F238E27FC236}">
                <a16:creationId xmlns:a16="http://schemas.microsoft.com/office/drawing/2014/main" id="{AFE56D14-F017-4A41-BCF0-C442864D8773}"/>
              </a:ext>
            </a:extLst>
          </p:cNvPr>
          <p:cNvSpPr>
            <a:spLocks noChangeShapeType="1"/>
          </p:cNvSpPr>
          <p:nvPr/>
        </p:nvSpPr>
        <p:spPr bwMode="auto">
          <a:xfrm flipH="1">
            <a:off x="2351089" y="4581525"/>
            <a:ext cx="504825" cy="719138"/>
          </a:xfrm>
          <a:prstGeom prst="line">
            <a:avLst/>
          </a:prstGeom>
          <a:noFill/>
          <a:ln w="381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8319" name="Line 15">
            <a:extLst>
              <a:ext uri="{FF2B5EF4-FFF2-40B4-BE49-F238E27FC236}">
                <a16:creationId xmlns:a16="http://schemas.microsoft.com/office/drawing/2014/main" id="{928F9429-8140-4F34-99B1-942E4CEEB5D9}"/>
              </a:ext>
            </a:extLst>
          </p:cNvPr>
          <p:cNvSpPr>
            <a:spLocks noChangeShapeType="1"/>
          </p:cNvSpPr>
          <p:nvPr/>
        </p:nvSpPr>
        <p:spPr bwMode="auto">
          <a:xfrm>
            <a:off x="3143250" y="4581525"/>
            <a:ext cx="1079500" cy="647700"/>
          </a:xfrm>
          <a:prstGeom prst="line">
            <a:avLst/>
          </a:prstGeom>
          <a:noFill/>
          <a:ln w="381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2288" name="Text Box 16">
            <a:extLst>
              <a:ext uri="{FF2B5EF4-FFF2-40B4-BE49-F238E27FC236}">
                <a16:creationId xmlns:a16="http://schemas.microsoft.com/office/drawing/2014/main" id="{F1012FD8-8AAF-430E-9CF9-88A9473420E4}"/>
              </a:ext>
            </a:extLst>
          </p:cNvPr>
          <p:cNvSpPr txBox="1">
            <a:spLocks noChangeArrowheads="1"/>
          </p:cNvSpPr>
          <p:nvPr/>
        </p:nvSpPr>
        <p:spPr bwMode="auto">
          <a:xfrm>
            <a:off x="5448300" y="2778125"/>
            <a:ext cx="23114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a:solidFill>
                  <a:srgbClr val="FF0000"/>
                </a:solidFill>
              </a:rPr>
              <a:t>VE</a:t>
            </a:r>
            <a:r>
              <a:rPr lang="cs-CZ" altLang="cs-CZ">
                <a:solidFill>
                  <a:schemeClr val="accent2"/>
                </a:solidFill>
              </a:rPr>
              <a:t>=VD+</a:t>
            </a:r>
            <a:r>
              <a:rPr lang="cs-CZ" altLang="cs-CZ">
                <a:solidFill>
                  <a:srgbClr val="FF0000"/>
                </a:solidFill>
              </a:rPr>
              <a:t>VA</a:t>
            </a:r>
          </a:p>
        </p:txBody>
      </p:sp>
      <p:sp>
        <p:nvSpPr>
          <p:cNvPr id="98321" name="Line 17">
            <a:extLst>
              <a:ext uri="{FF2B5EF4-FFF2-40B4-BE49-F238E27FC236}">
                <a16:creationId xmlns:a16="http://schemas.microsoft.com/office/drawing/2014/main" id="{7AB618AD-04EF-4607-AADE-C5F3CE01BC6A}"/>
              </a:ext>
            </a:extLst>
          </p:cNvPr>
          <p:cNvSpPr>
            <a:spLocks noChangeShapeType="1"/>
          </p:cNvSpPr>
          <p:nvPr/>
        </p:nvSpPr>
        <p:spPr bwMode="auto">
          <a:xfrm flipH="1">
            <a:off x="6959601" y="3284539"/>
            <a:ext cx="360363" cy="1081087"/>
          </a:xfrm>
          <a:prstGeom prst="line">
            <a:avLst/>
          </a:prstGeom>
          <a:noFill/>
          <a:ln w="1905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8322" name="Text Box 18">
            <a:extLst>
              <a:ext uri="{FF2B5EF4-FFF2-40B4-BE49-F238E27FC236}">
                <a16:creationId xmlns:a16="http://schemas.microsoft.com/office/drawing/2014/main" id="{AAFD187F-6651-40D7-A3DA-20D9A188A1EC}"/>
              </a:ext>
            </a:extLst>
          </p:cNvPr>
          <p:cNvSpPr txBox="1">
            <a:spLocks noChangeArrowheads="1"/>
          </p:cNvSpPr>
          <p:nvPr/>
        </p:nvSpPr>
        <p:spPr bwMode="auto">
          <a:xfrm>
            <a:off x="6548439" y="4330701"/>
            <a:ext cx="113188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800">
                <a:solidFill>
                  <a:srgbClr val="FF0000"/>
                </a:solidFill>
              </a:rPr>
              <a:t>pCO</a:t>
            </a:r>
            <a:r>
              <a:rPr lang="cs-CZ" altLang="cs-CZ" sz="2800" baseline="-25000">
                <a:solidFill>
                  <a:srgbClr val="FF0000"/>
                </a:solidFill>
              </a:rPr>
              <a:t>2</a:t>
            </a:r>
          </a:p>
        </p:txBody>
      </p:sp>
      <p:sp>
        <p:nvSpPr>
          <p:cNvPr id="98323" name="Text Box 19">
            <a:extLst>
              <a:ext uri="{FF2B5EF4-FFF2-40B4-BE49-F238E27FC236}">
                <a16:creationId xmlns:a16="http://schemas.microsoft.com/office/drawing/2014/main" id="{B299D26F-43D0-4320-A58A-A0AF88BCF2D5}"/>
              </a:ext>
            </a:extLst>
          </p:cNvPr>
          <p:cNvSpPr txBox="1">
            <a:spLocks noChangeArrowheads="1"/>
          </p:cNvSpPr>
          <p:nvPr/>
        </p:nvSpPr>
        <p:spPr bwMode="auto">
          <a:xfrm>
            <a:off x="7813676" y="2808288"/>
            <a:ext cx="2170113" cy="476250"/>
          </a:xfrm>
          <a:prstGeom prst="rect">
            <a:avLst/>
          </a:prstGeom>
          <a:noFill/>
          <a:ln w="1905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2400">
                <a:solidFill>
                  <a:schemeClr val="accent2"/>
                </a:solidFill>
              </a:rPr>
              <a:t>Respir.</a:t>
            </a:r>
            <a:r>
              <a:rPr lang="cs-CZ" altLang="cs-CZ" sz="2400">
                <a:solidFill>
                  <a:schemeClr val="accent2"/>
                </a:solidFill>
              </a:rPr>
              <a:t> </a:t>
            </a:r>
            <a:r>
              <a:rPr lang="en-US" altLang="cs-CZ" sz="2400">
                <a:solidFill>
                  <a:schemeClr val="accent2"/>
                </a:solidFill>
              </a:rPr>
              <a:t>Centre</a:t>
            </a:r>
            <a:endParaRPr lang="cs-CZ" altLang="cs-CZ" sz="2400">
              <a:solidFill>
                <a:schemeClr val="accent2"/>
              </a:solidFill>
            </a:endParaRPr>
          </a:p>
        </p:txBody>
      </p:sp>
      <p:sp>
        <p:nvSpPr>
          <p:cNvPr id="98324" name="Line 20">
            <a:extLst>
              <a:ext uri="{FF2B5EF4-FFF2-40B4-BE49-F238E27FC236}">
                <a16:creationId xmlns:a16="http://schemas.microsoft.com/office/drawing/2014/main" id="{A88035B1-68C6-4029-874B-01F1E61A64BC}"/>
              </a:ext>
            </a:extLst>
          </p:cNvPr>
          <p:cNvSpPr>
            <a:spLocks noChangeShapeType="1"/>
          </p:cNvSpPr>
          <p:nvPr/>
        </p:nvSpPr>
        <p:spPr bwMode="auto">
          <a:xfrm flipV="1">
            <a:off x="7413626" y="3322638"/>
            <a:ext cx="1152525" cy="1223962"/>
          </a:xfrm>
          <a:prstGeom prst="line">
            <a:avLst/>
          </a:prstGeom>
          <a:noFill/>
          <a:ln w="1905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98325" name="Freeform 21">
            <a:extLst>
              <a:ext uri="{FF2B5EF4-FFF2-40B4-BE49-F238E27FC236}">
                <a16:creationId xmlns:a16="http://schemas.microsoft.com/office/drawing/2014/main" id="{9A63AF90-B6E8-478B-A087-A5CD7D8B5DE7}"/>
              </a:ext>
            </a:extLst>
          </p:cNvPr>
          <p:cNvSpPr>
            <a:spLocks/>
          </p:cNvSpPr>
          <p:nvPr/>
        </p:nvSpPr>
        <p:spPr bwMode="auto">
          <a:xfrm>
            <a:off x="5781676" y="1608139"/>
            <a:ext cx="2651125" cy="1246187"/>
          </a:xfrm>
          <a:custGeom>
            <a:avLst/>
            <a:gdLst>
              <a:gd name="T0" fmla="*/ 2147483646 w 1670"/>
              <a:gd name="T1" fmla="*/ 2147483646 h 785"/>
              <a:gd name="T2" fmla="*/ 2147483646 w 1670"/>
              <a:gd name="T3" fmla="*/ 2147483646 h 785"/>
              <a:gd name="T4" fmla="*/ 2147483646 w 1670"/>
              <a:gd name="T5" fmla="*/ 2147483646 h 785"/>
              <a:gd name="T6" fmla="*/ 0 w 1670"/>
              <a:gd name="T7" fmla="*/ 2147483646 h 785"/>
              <a:gd name="T8" fmla="*/ 0 60000 65536"/>
              <a:gd name="T9" fmla="*/ 0 60000 65536"/>
              <a:gd name="T10" fmla="*/ 0 60000 65536"/>
              <a:gd name="T11" fmla="*/ 0 60000 65536"/>
              <a:gd name="T12" fmla="*/ 0 w 1670"/>
              <a:gd name="T13" fmla="*/ 0 h 785"/>
              <a:gd name="T14" fmla="*/ 1670 w 1670"/>
              <a:gd name="T15" fmla="*/ 785 h 785"/>
            </a:gdLst>
            <a:ahLst/>
            <a:cxnLst>
              <a:cxn ang="T8">
                <a:pos x="T0" y="T1"/>
              </a:cxn>
              <a:cxn ang="T9">
                <a:pos x="T2" y="T3"/>
              </a:cxn>
              <a:cxn ang="T10">
                <a:pos x="T4" y="T5"/>
              </a:cxn>
              <a:cxn ang="T11">
                <a:pos x="T6" y="T7"/>
              </a:cxn>
            </a:cxnLst>
            <a:rect l="T12" t="T13" r="T14" b="T15"/>
            <a:pathLst>
              <a:path w="1670" h="785">
                <a:moveTo>
                  <a:pt x="1670" y="747"/>
                </a:moveTo>
                <a:cubicBezTo>
                  <a:pt x="1631" y="673"/>
                  <a:pt x="1663" y="410"/>
                  <a:pt x="1433" y="299"/>
                </a:cubicBezTo>
                <a:cubicBezTo>
                  <a:pt x="1203" y="188"/>
                  <a:pt x="527" y="0"/>
                  <a:pt x="288" y="81"/>
                </a:cubicBezTo>
                <a:cubicBezTo>
                  <a:pt x="69" y="96"/>
                  <a:pt x="60" y="638"/>
                  <a:pt x="0" y="785"/>
                </a:cubicBezTo>
              </a:path>
            </a:pathLst>
          </a:custGeom>
          <a:noFill/>
          <a:ln w="19050">
            <a:solidFill>
              <a:schemeClr val="accent2"/>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8326" name="Text Box 22">
            <a:extLst>
              <a:ext uri="{FF2B5EF4-FFF2-40B4-BE49-F238E27FC236}">
                <a16:creationId xmlns:a16="http://schemas.microsoft.com/office/drawing/2014/main" id="{EC2C6EB6-EDE1-4F10-94E4-851EADE94C67}"/>
              </a:ext>
            </a:extLst>
          </p:cNvPr>
          <p:cNvSpPr txBox="1">
            <a:spLocks noChangeArrowheads="1"/>
          </p:cNvSpPr>
          <p:nvPr/>
        </p:nvSpPr>
        <p:spPr bwMode="auto">
          <a:xfrm>
            <a:off x="6672263" y="4868863"/>
            <a:ext cx="9144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800">
                <a:solidFill>
                  <a:srgbClr val="FF0000"/>
                </a:solidFill>
              </a:rPr>
              <a:t>pO</a:t>
            </a:r>
            <a:r>
              <a:rPr lang="cs-CZ" altLang="cs-CZ" sz="2800" baseline="-25000">
                <a:solidFill>
                  <a:srgbClr val="FF0000"/>
                </a:solidFill>
              </a:rPr>
              <a:t>2</a:t>
            </a:r>
            <a:endParaRPr lang="cs-CZ" altLang="cs-CZ" sz="1400" baseline="-25000">
              <a:solidFill>
                <a:srgbClr val="FF0000"/>
              </a:solidFill>
            </a:endParaRPr>
          </a:p>
        </p:txBody>
      </p:sp>
      <p:sp>
        <p:nvSpPr>
          <p:cNvPr id="98327" name="Line 23">
            <a:extLst>
              <a:ext uri="{FF2B5EF4-FFF2-40B4-BE49-F238E27FC236}">
                <a16:creationId xmlns:a16="http://schemas.microsoft.com/office/drawing/2014/main" id="{65DB7875-4E0B-4595-8172-73B92A82DC2A}"/>
              </a:ext>
            </a:extLst>
          </p:cNvPr>
          <p:cNvSpPr>
            <a:spLocks noChangeShapeType="1"/>
          </p:cNvSpPr>
          <p:nvPr/>
        </p:nvSpPr>
        <p:spPr bwMode="auto">
          <a:xfrm flipV="1">
            <a:off x="7464425" y="3500439"/>
            <a:ext cx="1009650" cy="1584325"/>
          </a:xfrm>
          <a:prstGeom prst="line">
            <a:avLst/>
          </a:prstGeom>
          <a:noFill/>
          <a:ln w="19050">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2296" name="Text Box 24">
            <a:extLst>
              <a:ext uri="{FF2B5EF4-FFF2-40B4-BE49-F238E27FC236}">
                <a16:creationId xmlns:a16="http://schemas.microsoft.com/office/drawing/2014/main" id="{FD7D2D5E-82D7-40A2-8693-4FC25D0D426D}"/>
              </a:ext>
            </a:extLst>
          </p:cNvPr>
          <p:cNvSpPr txBox="1">
            <a:spLocks noChangeArrowheads="1"/>
          </p:cNvSpPr>
          <p:nvPr/>
        </p:nvSpPr>
        <p:spPr bwMode="auto">
          <a:xfrm>
            <a:off x="2206626" y="333376"/>
            <a:ext cx="777716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cs-CZ" sz="2400" b="1">
                <a:solidFill>
                  <a:schemeClr val="accent2"/>
                </a:solidFill>
              </a:rPr>
              <a:t>Alveolar Ventilation Controls Rate of Breathing</a:t>
            </a:r>
            <a:r>
              <a:rPr lang="cs-CZ" altLang="cs-CZ" sz="2400" b="1">
                <a:solidFill>
                  <a:schemeClr val="accent2"/>
                </a:solidFill>
              </a:rPr>
              <a:t> </a:t>
            </a:r>
            <a:r>
              <a:rPr lang="en-US" altLang="cs-CZ" sz="2400" b="1">
                <a:solidFill>
                  <a:schemeClr val="accent2"/>
                </a:solidFill>
              </a:rPr>
              <a:t>by  Influencing</a:t>
            </a:r>
            <a:r>
              <a:rPr lang="cs-CZ" altLang="cs-CZ" sz="2400" b="1">
                <a:solidFill>
                  <a:schemeClr val="accent2"/>
                </a:solidFill>
              </a:rPr>
              <a:t> pCO2 </a:t>
            </a:r>
            <a:r>
              <a:rPr lang="en-US" altLang="cs-CZ" sz="2400" b="1">
                <a:solidFill>
                  <a:schemeClr val="accent2"/>
                </a:solidFill>
              </a:rPr>
              <a:t>and</a:t>
            </a:r>
            <a:r>
              <a:rPr lang="cs-CZ" altLang="cs-CZ" sz="2400" b="1">
                <a:solidFill>
                  <a:schemeClr val="accent2"/>
                </a:solidFill>
              </a:rPr>
              <a:t> pO2</a:t>
            </a:r>
          </a:p>
        </p:txBody>
      </p:sp>
      <p:sp>
        <p:nvSpPr>
          <p:cNvPr id="98329" name="Text Box 25">
            <a:extLst>
              <a:ext uri="{FF2B5EF4-FFF2-40B4-BE49-F238E27FC236}">
                <a16:creationId xmlns:a16="http://schemas.microsoft.com/office/drawing/2014/main" id="{A6D865CC-72E3-4304-A968-08EA7F85966A}"/>
              </a:ext>
            </a:extLst>
          </p:cNvPr>
          <p:cNvSpPr txBox="1">
            <a:spLocks noChangeArrowheads="1"/>
          </p:cNvSpPr>
          <p:nvPr/>
        </p:nvSpPr>
        <p:spPr bwMode="auto">
          <a:xfrm>
            <a:off x="2495551" y="4052889"/>
            <a:ext cx="1008063" cy="5286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2800"/>
              <a:t>  VA</a:t>
            </a:r>
          </a:p>
        </p:txBody>
      </p:sp>
      <p:sp>
        <p:nvSpPr>
          <p:cNvPr id="98330" name="Line 26">
            <a:extLst>
              <a:ext uri="{FF2B5EF4-FFF2-40B4-BE49-F238E27FC236}">
                <a16:creationId xmlns:a16="http://schemas.microsoft.com/office/drawing/2014/main" id="{5B7735BF-5A5C-4CA7-A31B-D42CE5C2D2DA}"/>
              </a:ext>
            </a:extLst>
          </p:cNvPr>
          <p:cNvSpPr>
            <a:spLocks noChangeShapeType="1"/>
          </p:cNvSpPr>
          <p:nvPr/>
        </p:nvSpPr>
        <p:spPr bwMode="auto">
          <a:xfrm>
            <a:off x="2638425" y="4197350"/>
            <a:ext cx="0" cy="300038"/>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98331" name="Text Box 27">
            <a:extLst>
              <a:ext uri="{FF2B5EF4-FFF2-40B4-BE49-F238E27FC236}">
                <a16:creationId xmlns:a16="http://schemas.microsoft.com/office/drawing/2014/main" id="{414842B8-E7B4-4DFB-A543-1784F04A52DA}"/>
              </a:ext>
            </a:extLst>
          </p:cNvPr>
          <p:cNvSpPr txBox="1">
            <a:spLocks noChangeArrowheads="1"/>
          </p:cNvSpPr>
          <p:nvPr/>
        </p:nvSpPr>
        <p:spPr bwMode="auto">
          <a:xfrm rot="-3600231">
            <a:off x="7108032" y="3929857"/>
            <a:ext cx="22320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400">
                <a:solidFill>
                  <a:schemeClr val="accent2"/>
                </a:solidFill>
              </a:rPr>
              <a:t>Only when</a:t>
            </a:r>
            <a:r>
              <a:rPr lang="cs-CZ" altLang="cs-CZ" sz="1400">
                <a:solidFill>
                  <a:schemeClr val="accent2"/>
                </a:solidFill>
              </a:rPr>
              <a:t> </a:t>
            </a:r>
            <a:r>
              <a:rPr lang="cs-CZ" altLang="cs-CZ" sz="1800">
                <a:solidFill>
                  <a:schemeClr val="accent2"/>
                </a:solidFill>
              </a:rPr>
              <a:t>pO</a:t>
            </a:r>
            <a:r>
              <a:rPr lang="cs-CZ" altLang="cs-CZ" sz="1800" baseline="-25000">
                <a:solidFill>
                  <a:schemeClr val="accent2"/>
                </a:solidFill>
              </a:rPr>
              <a:t>2</a:t>
            </a:r>
            <a:r>
              <a:rPr lang="en-US" altLang="cs-CZ" sz="1800" baseline="-25000">
                <a:solidFill>
                  <a:schemeClr val="accent2"/>
                </a:solidFill>
              </a:rPr>
              <a:t> </a:t>
            </a:r>
            <a:r>
              <a:rPr lang="en-US" altLang="cs-CZ" sz="1400">
                <a:solidFill>
                  <a:schemeClr val="accent2"/>
                </a:solidFill>
              </a:rPr>
              <a:t>is low</a:t>
            </a:r>
            <a:endParaRPr lang="cs-CZ" altLang="cs-CZ" sz="1800" baseline="-25000">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8306"/>
                                        </p:tgtEl>
                                        <p:attrNameLst>
                                          <p:attrName>style.visibility</p:attrName>
                                        </p:attrNameLst>
                                      </p:cBhvr>
                                      <p:to>
                                        <p:strVal val="visible"/>
                                      </p:to>
                                    </p:set>
                                    <p:animEffect transition="in" filter="checkerboard(across)">
                                      <p:cBhvr>
                                        <p:cTn id="7" dur="500"/>
                                        <p:tgtEl>
                                          <p:spTgt spid="98306"/>
                                        </p:tgtEl>
                                      </p:cBhvr>
                                    </p:animEffect>
                                  </p:childTnLst>
                                </p:cTn>
                              </p:par>
                              <p:par>
                                <p:cTn id="8" presetID="5" presetClass="entr" presetSubtype="10" fill="hold" nodeType="withEffect">
                                  <p:stCondLst>
                                    <p:cond delay="0"/>
                                  </p:stCondLst>
                                  <p:childTnLst>
                                    <p:set>
                                      <p:cBhvr>
                                        <p:cTn id="9" dur="1" fill="hold">
                                          <p:stCondLst>
                                            <p:cond delay="0"/>
                                          </p:stCondLst>
                                        </p:cTn>
                                        <p:tgtEl>
                                          <p:spTgt spid="98307"/>
                                        </p:tgtEl>
                                        <p:attrNameLst>
                                          <p:attrName>style.visibility</p:attrName>
                                        </p:attrNameLst>
                                      </p:cBhvr>
                                      <p:to>
                                        <p:strVal val="visible"/>
                                      </p:to>
                                    </p:set>
                                    <p:animEffect transition="in" filter="checkerboard(across)">
                                      <p:cBhvr>
                                        <p:cTn id="10" dur="500"/>
                                        <p:tgtEl>
                                          <p:spTgt spid="98307"/>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nodeType="clickEffect">
                                  <p:stCondLst>
                                    <p:cond delay="0"/>
                                  </p:stCondLst>
                                  <p:childTnLst>
                                    <p:set>
                                      <p:cBhvr>
                                        <p:cTn id="14" dur="1" fill="hold">
                                          <p:stCondLst>
                                            <p:cond delay="0"/>
                                          </p:stCondLst>
                                        </p:cTn>
                                        <p:tgtEl>
                                          <p:spTgt spid="98310"/>
                                        </p:tgtEl>
                                        <p:attrNameLst>
                                          <p:attrName>style.visibility</p:attrName>
                                        </p:attrNameLst>
                                      </p:cBhvr>
                                      <p:to>
                                        <p:strVal val="visible"/>
                                      </p:to>
                                    </p:set>
                                    <p:animEffect transition="in" filter="checkerboard(across)">
                                      <p:cBhvr>
                                        <p:cTn id="15" dur="500"/>
                                        <p:tgtEl>
                                          <p:spTgt spid="98310"/>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98308"/>
                                        </p:tgtEl>
                                        <p:attrNameLst>
                                          <p:attrName>style.visibility</p:attrName>
                                        </p:attrNameLst>
                                      </p:cBhvr>
                                      <p:to>
                                        <p:strVal val="visible"/>
                                      </p:to>
                                    </p:set>
                                    <p:animEffect transition="in" filter="checkerboard(across)">
                                      <p:cBhvr>
                                        <p:cTn id="18" dur="500"/>
                                        <p:tgtEl>
                                          <p:spTgt spid="98308"/>
                                        </p:tgtEl>
                                      </p:cBhvr>
                                    </p:animEffect>
                                  </p:childTnLst>
                                </p:cTn>
                              </p:par>
                              <p:par>
                                <p:cTn id="19" presetID="5" presetClass="entr" presetSubtype="10" fill="hold" nodeType="withEffect">
                                  <p:stCondLst>
                                    <p:cond delay="0"/>
                                  </p:stCondLst>
                                  <p:childTnLst>
                                    <p:set>
                                      <p:cBhvr>
                                        <p:cTn id="20" dur="1" fill="hold">
                                          <p:stCondLst>
                                            <p:cond delay="0"/>
                                          </p:stCondLst>
                                        </p:cTn>
                                        <p:tgtEl>
                                          <p:spTgt spid="98312"/>
                                        </p:tgtEl>
                                        <p:attrNameLst>
                                          <p:attrName>style.visibility</p:attrName>
                                        </p:attrNameLst>
                                      </p:cBhvr>
                                      <p:to>
                                        <p:strVal val="visible"/>
                                      </p:to>
                                    </p:set>
                                    <p:animEffect transition="in" filter="checkerboard(across)">
                                      <p:cBhvr>
                                        <p:cTn id="21" dur="500"/>
                                        <p:tgtEl>
                                          <p:spTgt spid="98312"/>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 presetClass="entr" presetSubtype="10" fill="hold" nodeType="clickEffect">
                                  <p:stCondLst>
                                    <p:cond delay="0"/>
                                  </p:stCondLst>
                                  <p:childTnLst>
                                    <p:set>
                                      <p:cBhvr>
                                        <p:cTn id="25" dur="1" fill="hold">
                                          <p:stCondLst>
                                            <p:cond delay="0"/>
                                          </p:stCondLst>
                                        </p:cTn>
                                        <p:tgtEl>
                                          <p:spTgt spid="98311"/>
                                        </p:tgtEl>
                                        <p:attrNameLst>
                                          <p:attrName>style.visibility</p:attrName>
                                        </p:attrNameLst>
                                      </p:cBhvr>
                                      <p:to>
                                        <p:strVal val="visible"/>
                                      </p:to>
                                    </p:set>
                                    <p:animEffect transition="in" filter="checkerboard(across)">
                                      <p:cBhvr>
                                        <p:cTn id="26" dur="500"/>
                                        <p:tgtEl>
                                          <p:spTgt spid="98311"/>
                                        </p:tgtEl>
                                      </p:cBhvr>
                                    </p:animEffect>
                                  </p:childTnLst>
                                </p:cTn>
                              </p:par>
                              <p:par>
                                <p:cTn id="27" presetID="5" presetClass="entr" presetSubtype="10" fill="hold" grpId="0" nodeType="withEffect">
                                  <p:stCondLst>
                                    <p:cond delay="0"/>
                                  </p:stCondLst>
                                  <p:childTnLst>
                                    <p:set>
                                      <p:cBhvr>
                                        <p:cTn id="28" dur="1" fill="hold">
                                          <p:stCondLst>
                                            <p:cond delay="0"/>
                                          </p:stCondLst>
                                        </p:cTn>
                                        <p:tgtEl>
                                          <p:spTgt spid="98309"/>
                                        </p:tgtEl>
                                        <p:attrNameLst>
                                          <p:attrName>style.visibility</p:attrName>
                                        </p:attrNameLst>
                                      </p:cBhvr>
                                      <p:to>
                                        <p:strVal val="visible"/>
                                      </p:to>
                                    </p:set>
                                    <p:animEffect transition="in" filter="checkerboard(across)">
                                      <p:cBhvr>
                                        <p:cTn id="29" dur="500"/>
                                        <p:tgtEl>
                                          <p:spTgt spid="98309"/>
                                        </p:tgtEl>
                                      </p:cBhvr>
                                    </p:animEffect>
                                  </p:childTnLst>
                                </p:cTn>
                              </p:par>
                              <p:par>
                                <p:cTn id="30" presetID="5" presetClass="entr" presetSubtype="10" fill="hold" nodeType="withEffect">
                                  <p:stCondLst>
                                    <p:cond delay="0"/>
                                  </p:stCondLst>
                                  <p:childTnLst>
                                    <p:set>
                                      <p:cBhvr>
                                        <p:cTn id="31" dur="1" fill="hold">
                                          <p:stCondLst>
                                            <p:cond delay="0"/>
                                          </p:stCondLst>
                                        </p:cTn>
                                        <p:tgtEl>
                                          <p:spTgt spid="98313"/>
                                        </p:tgtEl>
                                        <p:attrNameLst>
                                          <p:attrName>style.visibility</p:attrName>
                                        </p:attrNameLst>
                                      </p:cBhvr>
                                      <p:to>
                                        <p:strVal val="visible"/>
                                      </p:to>
                                    </p:set>
                                    <p:animEffect transition="in" filter="checkerboard(across)">
                                      <p:cBhvr>
                                        <p:cTn id="32" dur="500"/>
                                        <p:tgtEl>
                                          <p:spTgt spid="9831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98329"/>
                                        </p:tgtEl>
                                        <p:attrNameLst>
                                          <p:attrName>style.visibility</p:attrName>
                                        </p:attrNameLst>
                                      </p:cBhvr>
                                      <p:to>
                                        <p:strVal val="visible"/>
                                      </p:to>
                                    </p:set>
                                    <p:animEffect transition="in" filter="checkerboard(across)">
                                      <p:cBhvr>
                                        <p:cTn id="37" dur="500"/>
                                        <p:tgtEl>
                                          <p:spTgt spid="98329"/>
                                        </p:tgtEl>
                                      </p:cBhvr>
                                    </p:animEffect>
                                  </p:childTnLst>
                                </p:cTn>
                              </p:par>
                              <p:par>
                                <p:cTn id="38" presetID="5" presetClass="entr" presetSubtype="10" fill="hold" nodeType="withEffect">
                                  <p:stCondLst>
                                    <p:cond delay="0"/>
                                  </p:stCondLst>
                                  <p:childTnLst>
                                    <p:set>
                                      <p:cBhvr>
                                        <p:cTn id="39" dur="1" fill="hold">
                                          <p:stCondLst>
                                            <p:cond delay="0"/>
                                          </p:stCondLst>
                                        </p:cTn>
                                        <p:tgtEl>
                                          <p:spTgt spid="98330"/>
                                        </p:tgtEl>
                                        <p:attrNameLst>
                                          <p:attrName>style.visibility</p:attrName>
                                        </p:attrNameLst>
                                      </p:cBhvr>
                                      <p:to>
                                        <p:strVal val="visible"/>
                                      </p:to>
                                    </p:set>
                                    <p:animEffect transition="in" filter="checkerboard(across)">
                                      <p:cBhvr>
                                        <p:cTn id="40" dur="500"/>
                                        <p:tgtEl>
                                          <p:spTgt spid="98330"/>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5" presetClass="entr" presetSubtype="10" fill="hold" nodeType="clickEffect">
                                  <p:stCondLst>
                                    <p:cond delay="0"/>
                                  </p:stCondLst>
                                  <p:childTnLst>
                                    <p:set>
                                      <p:cBhvr>
                                        <p:cTn id="44" dur="1" fill="hold">
                                          <p:stCondLst>
                                            <p:cond delay="0"/>
                                          </p:stCondLst>
                                        </p:cTn>
                                        <p:tgtEl>
                                          <p:spTgt spid="98316"/>
                                        </p:tgtEl>
                                        <p:attrNameLst>
                                          <p:attrName>style.visibility</p:attrName>
                                        </p:attrNameLst>
                                      </p:cBhvr>
                                      <p:to>
                                        <p:strVal val="visible"/>
                                      </p:to>
                                    </p:set>
                                    <p:animEffect transition="in" filter="checkerboard(across)">
                                      <p:cBhvr>
                                        <p:cTn id="45" dur="500"/>
                                        <p:tgtEl>
                                          <p:spTgt spid="98316"/>
                                        </p:tgtEl>
                                      </p:cBhvr>
                                    </p:animEffect>
                                  </p:childTnLst>
                                </p:cTn>
                              </p:par>
                              <p:par>
                                <p:cTn id="46" presetID="5" presetClass="entr" presetSubtype="10" fill="hold" grpId="0" nodeType="withEffect">
                                  <p:stCondLst>
                                    <p:cond delay="0"/>
                                  </p:stCondLst>
                                  <p:childTnLst>
                                    <p:set>
                                      <p:cBhvr>
                                        <p:cTn id="47" dur="1" fill="hold">
                                          <p:stCondLst>
                                            <p:cond delay="0"/>
                                          </p:stCondLst>
                                        </p:cTn>
                                        <p:tgtEl>
                                          <p:spTgt spid="98314"/>
                                        </p:tgtEl>
                                        <p:attrNameLst>
                                          <p:attrName>style.visibility</p:attrName>
                                        </p:attrNameLst>
                                      </p:cBhvr>
                                      <p:to>
                                        <p:strVal val="visible"/>
                                      </p:to>
                                    </p:set>
                                    <p:animEffect transition="in" filter="checkerboard(across)">
                                      <p:cBhvr>
                                        <p:cTn id="48" dur="500"/>
                                        <p:tgtEl>
                                          <p:spTgt spid="98314"/>
                                        </p:tgtEl>
                                      </p:cBhvr>
                                    </p:animEffect>
                                  </p:childTnLst>
                                </p:cTn>
                              </p:par>
                              <p:par>
                                <p:cTn id="49" presetID="5" presetClass="entr" presetSubtype="10" fill="hold" nodeType="withEffect">
                                  <p:stCondLst>
                                    <p:cond delay="0"/>
                                  </p:stCondLst>
                                  <p:childTnLst>
                                    <p:set>
                                      <p:cBhvr>
                                        <p:cTn id="50" dur="1" fill="hold">
                                          <p:stCondLst>
                                            <p:cond delay="0"/>
                                          </p:stCondLst>
                                        </p:cTn>
                                        <p:tgtEl>
                                          <p:spTgt spid="98318"/>
                                        </p:tgtEl>
                                        <p:attrNameLst>
                                          <p:attrName>style.visibility</p:attrName>
                                        </p:attrNameLst>
                                      </p:cBhvr>
                                      <p:to>
                                        <p:strVal val="visible"/>
                                      </p:to>
                                    </p:set>
                                    <p:animEffect transition="in" filter="checkerboard(across)">
                                      <p:cBhvr>
                                        <p:cTn id="51" dur="500"/>
                                        <p:tgtEl>
                                          <p:spTgt spid="98318"/>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5" presetClass="entr" presetSubtype="10" fill="hold" nodeType="clickEffect">
                                  <p:stCondLst>
                                    <p:cond delay="0"/>
                                  </p:stCondLst>
                                  <p:childTnLst>
                                    <p:set>
                                      <p:cBhvr>
                                        <p:cTn id="55" dur="1" fill="hold">
                                          <p:stCondLst>
                                            <p:cond delay="0"/>
                                          </p:stCondLst>
                                        </p:cTn>
                                        <p:tgtEl>
                                          <p:spTgt spid="98317"/>
                                        </p:tgtEl>
                                        <p:attrNameLst>
                                          <p:attrName>style.visibility</p:attrName>
                                        </p:attrNameLst>
                                      </p:cBhvr>
                                      <p:to>
                                        <p:strVal val="visible"/>
                                      </p:to>
                                    </p:set>
                                    <p:animEffect transition="in" filter="checkerboard(across)">
                                      <p:cBhvr>
                                        <p:cTn id="56" dur="500"/>
                                        <p:tgtEl>
                                          <p:spTgt spid="98317"/>
                                        </p:tgtEl>
                                      </p:cBhvr>
                                    </p:animEffect>
                                  </p:childTnLst>
                                </p:cTn>
                              </p:par>
                              <p:par>
                                <p:cTn id="57" presetID="5" presetClass="entr" presetSubtype="10" fill="hold" grpId="0" nodeType="withEffect">
                                  <p:stCondLst>
                                    <p:cond delay="0"/>
                                  </p:stCondLst>
                                  <p:childTnLst>
                                    <p:set>
                                      <p:cBhvr>
                                        <p:cTn id="58" dur="1" fill="hold">
                                          <p:stCondLst>
                                            <p:cond delay="0"/>
                                          </p:stCondLst>
                                        </p:cTn>
                                        <p:tgtEl>
                                          <p:spTgt spid="98315"/>
                                        </p:tgtEl>
                                        <p:attrNameLst>
                                          <p:attrName>style.visibility</p:attrName>
                                        </p:attrNameLst>
                                      </p:cBhvr>
                                      <p:to>
                                        <p:strVal val="visible"/>
                                      </p:to>
                                    </p:set>
                                    <p:animEffect transition="in" filter="checkerboard(across)">
                                      <p:cBhvr>
                                        <p:cTn id="59" dur="500"/>
                                        <p:tgtEl>
                                          <p:spTgt spid="98315"/>
                                        </p:tgtEl>
                                      </p:cBhvr>
                                    </p:animEffect>
                                  </p:childTnLst>
                                </p:cTn>
                              </p:par>
                              <p:par>
                                <p:cTn id="60" presetID="5" presetClass="entr" presetSubtype="10" fill="hold" nodeType="withEffect">
                                  <p:stCondLst>
                                    <p:cond delay="0"/>
                                  </p:stCondLst>
                                  <p:childTnLst>
                                    <p:set>
                                      <p:cBhvr>
                                        <p:cTn id="61" dur="1" fill="hold">
                                          <p:stCondLst>
                                            <p:cond delay="0"/>
                                          </p:stCondLst>
                                        </p:cTn>
                                        <p:tgtEl>
                                          <p:spTgt spid="98319"/>
                                        </p:tgtEl>
                                        <p:attrNameLst>
                                          <p:attrName>style.visibility</p:attrName>
                                        </p:attrNameLst>
                                      </p:cBhvr>
                                      <p:to>
                                        <p:strVal val="visible"/>
                                      </p:to>
                                    </p:set>
                                    <p:animEffect transition="in" filter="checkerboard(across)">
                                      <p:cBhvr>
                                        <p:cTn id="62" dur="500"/>
                                        <p:tgtEl>
                                          <p:spTgt spid="98319"/>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5" presetClass="entr" presetSubtype="10" fill="hold" grpId="0" nodeType="clickEffect">
                                  <p:stCondLst>
                                    <p:cond delay="0"/>
                                  </p:stCondLst>
                                  <p:childTnLst>
                                    <p:set>
                                      <p:cBhvr>
                                        <p:cTn id="66" dur="1" fill="hold">
                                          <p:stCondLst>
                                            <p:cond delay="0"/>
                                          </p:stCondLst>
                                        </p:cTn>
                                        <p:tgtEl>
                                          <p:spTgt spid="98322"/>
                                        </p:tgtEl>
                                        <p:attrNameLst>
                                          <p:attrName>style.visibility</p:attrName>
                                        </p:attrNameLst>
                                      </p:cBhvr>
                                      <p:to>
                                        <p:strVal val="visible"/>
                                      </p:to>
                                    </p:set>
                                    <p:animEffect transition="in" filter="checkerboard(across)">
                                      <p:cBhvr>
                                        <p:cTn id="67" dur="500"/>
                                        <p:tgtEl>
                                          <p:spTgt spid="98322"/>
                                        </p:tgtEl>
                                      </p:cBhvr>
                                    </p:animEffect>
                                  </p:childTnLst>
                                </p:cTn>
                              </p:par>
                              <p:par>
                                <p:cTn id="68" presetID="5" presetClass="entr" presetSubtype="10" fill="hold" grpId="0" nodeType="withEffect">
                                  <p:stCondLst>
                                    <p:cond delay="0"/>
                                  </p:stCondLst>
                                  <p:childTnLst>
                                    <p:set>
                                      <p:cBhvr>
                                        <p:cTn id="69" dur="1" fill="hold">
                                          <p:stCondLst>
                                            <p:cond delay="0"/>
                                          </p:stCondLst>
                                        </p:cTn>
                                        <p:tgtEl>
                                          <p:spTgt spid="98326"/>
                                        </p:tgtEl>
                                        <p:attrNameLst>
                                          <p:attrName>style.visibility</p:attrName>
                                        </p:attrNameLst>
                                      </p:cBhvr>
                                      <p:to>
                                        <p:strVal val="visible"/>
                                      </p:to>
                                    </p:set>
                                    <p:animEffect transition="in" filter="checkerboard(across)">
                                      <p:cBhvr>
                                        <p:cTn id="70" dur="500"/>
                                        <p:tgtEl>
                                          <p:spTgt spid="98326"/>
                                        </p:tgtEl>
                                      </p:cBhvr>
                                    </p:animEffect>
                                  </p:childTnLst>
                                </p:cTn>
                              </p:par>
                              <p:par>
                                <p:cTn id="71" presetID="5" presetClass="entr" presetSubtype="10" fill="hold" nodeType="withEffect">
                                  <p:stCondLst>
                                    <p:cond delay="0"/>
                                  </p:stCondLst>
                                  <p:childTnLst>
                                    <p:set>
                                      <p:cBhvr>
                                        <p:cTn id="72" dur="1" fill="hold">
                                          <p:stCondLst>
                                            <p:cond delay="0"/>
                                          </p:stCondLst>
                                        </p:cTn>
                                        <p:tgtEl>
                                          <p:spTgt spid="98321"/>
                                        </p:tgtEl>
                                        <p:attrNameLst>
                                          <p:attrName>style.visibility</p:attrName>
                                        </p:attrNameLst>
                                      </p:cBhvr>
                                      <p:to>
                                        <p:strVal val="visible"/>
                                      </p:to>
                                    </p:set>
                                    <p:animEffect transition="in" filter="checkerboard(across)">
                                      <p:cBhvr>
                                        <p:cTn id="73" dur="500"/>
                                        <p:tgtEl>
                                          <p:spTgt spid="98321"/>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5" presetClass="entr" presetSubtype="10" fill="hold" nodeType="clickEffect">
                                  <p:stCondLst>
                                    <p:cond delay="0"/>
                                  </p:stCondLst>
                                  <p:childTnLst>
                                    <p:set>
                                      <p:cBhvr>
                                        <p:cTn id="77" dur="1" fill="hold">
                                          <p:stCondLst>
                                            <p:cond delay="0"/>
                                          </p:stCondLst>
                                        </p:cTn>
                                        <p:tgtEl>
                                          <p:spTgt spid="98324"/>
                                        </p:tgtEl>
                                        <p:attrNameLst>
                                          <p:attrName>style.visibility</p:attrName>
                                        </p:attrNameLst>
                                      </p:cBhvr>
                                      <p:to>
                                        <p:strVal val="visible"/>
                                      </p:to>
                                    </p:set>
                                    <p:animEffect transition="in" filter="checkerboard(across)">
                                      <p:cBhvr>
                                        <p:cTn id="78" dur="500"/>
                                        <p:tgtEl>
                                          <p:spTgt spid="98324"/>
                                        </p:tgtEl>
                                      </p:cBhvr>
                                    </p:animEffect>
                                  </p:childTnLst>
                                </p:cTn>
                              </p:par>
                              <p:par>
                                <p:cTn id="79" presetID="5" presetClass="entr" presetSubtype="10" fill="hold" grpId="0" nodeType="withEffect">
                                  <p:stCondLst>
                                    <p:cond delay="0"/>
                                  </p:stCondLst>
                                  <p:childTnLst>
                                    <p:set>
                                      <p:cBhvr>
                                        <p:cTn id="80" dur="1" fill="hold">
                                          <p:stCondLst>
                                            <p:cond delay="0"/>
                                          </p:stCondLst>
                                        </p:cTn>
                                        <p:tgtEl>
                                          <p:spTgt spid="98331"/>
                                        </p:tgtEl>
                                        <p:attrNameLst>
                                          <p:attrName>style.visibility</p:attrName>
                                        </p:attrNameLst>
                                      </p:cBhvr>
                                      <p:to>
                                        <p:strVal val="visible"/>
                                      </p:to>
                                    </p:set>
                                    <p:animEffect transition="in" filter="checkerboard(across)">
                                      <p:cBhvr>
                                        <p:cTn id="81" dur="500"/>
                                        <p:tgtEl>
                                          <p:spTgt spid="98331"/>
                                        </p:tgtEl>
                                      </p:cBhvr>
                                    </p:animEffect>
                                  </p:childTnLst>
                                </p:cTn>
                              </p:par>
                              <p:par>
                                <p:cTn id="82" presetID="5" presetClass="entr" presetSubtype="10" fill="hold" nodeType="withEffect">
                                  <p:stCondLst>
                                    <p:cond delay="0"/>
                                  </p:stCondLst>
                                  <p:childTnLst>
                                    <p:set>
                                      <p:cBhvr>
                                        <p:cTn id="83" dur="1" fill="hold">
                                          <p:stCondLst>
                                            <p:cond delay="0"/>
                                          </p:stCondLst>
                                        </p:cTn>
                                        <p:tgtEl>
                                          <p:spTgt spid="98327"/>
                                        </p:tgtEl>
                                        <p:attrNameLst>
                                          <p:attrName>style.visibility</p:attrName>
                                        </p:attrNameLst>
                                      </p:cBhvr>
                                      <p:to>
                                        <p:strVal val="visible"/>
                                      </p:to>
                                    </p:set>
                                    <p:animEffect transition="in" filter="checkerboard(across)">
                                      <p:cBhvr>
                                        <p:cTn id="84" dur="500"/>
                                        <p:tgtEl>
                                          <p:spTgt spid="98327"/>
                                        </p:tgtEl>
                                      </p:cBhvr>
                                    </p:animEffect>
                                  </p:childTnLst>
                                </p:cTn>
                              </p:par>
                              <p:par>
                                <p:cTn id="85" presetID="5" presetClass="entr" presetSubtype="10" fill="hold" grpId="0" nodeType="withEffect">
                                  <p:stCondLst>
                                    <p:cond delay="0"/>
                                  </p:stCondLst>
                                  <p:childTnLst>
                                    <p:set>
                                      <p:cBhvr>
                                        <p:cTn id="86" dur="1" fill="hold">
                                          <p:stCondLst>
                                            <p:cond delay="0"/>
                                          </p:stCondLst>
                                        </p:cTn>
                                        <p:tgtEl>
                                          <p:spTgt spid="98323"/>
                                        </p:tgtEl>
                                        <p:attrNameLst>
                                          <p:attrName>style.visibility</p:attrName>
                                        </p:attrNameLst>
                                      </p:cBhvr>
                                      <p:to>
                                        <p:strVal val="visible"/>
                                      </p:to>
                                    </p:set>
                                    <p:animEffect transition="in" filter="checkerboard(across)">
                                      <p:cBhvr>
                                        <p:cTn id="87" dur="500"/>
                                        <p:tgtEl>
                                          <p:spTgt spid="98323"/>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5" presetClass="entr" presetSubtype="10" fill="hold" nodeType="clickEffect">
                                  <p:stCondLst>
                                    <p:cond delay="0"/>
                                  </p:stCondLst>
                                  <p:childTnLst>
                                    <p:set>
                                      <p:cBhvr>
                                        <p:cTn id="91" dur="1" fill="hold">
                                          <p:stCondLst>
                                            <p:cond delay="0"/>
                                          </p:stCondLst>
                                        </p:cTn>
                                        <p:tgtEl>
                                          <p:spTgt spid="98325"/>
                                        </p:tgtEl>
                                        <p:attrNameLst>
                                          <p:attrName>style.visibility</p:attrName>
                                        </p:attrNameLst>
                                      </p:cBhvr>
                                      <p:to>
                                        <p:strVal val="visible"/>
                                      </p:to>
                                    </p:set>
                                    <p:animEffect transition="in" filter="checkerboard(across)">
                                      <p:cBhvr>
                                        <p:cTn id="92" dur="500"/>
                                        <p:tgtEl>
                                          <p:spTgt spid="983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animBg="1"/>
      <p:bldP spid="98308" grpId="0"/>
      <p:bldP spid="98309" grpId="0"/>
      <p:bldP spid="98314" grpId="0"/>
      <p:bldP spid="98315" grpId="0"/>
      <p:bldP spid="98322" grpId="0"/>
      <p:bldP spid="98323" grpId="0" animBg="1"/>
      <p:bldP spid="98326" grpId="0"/>
      <p:bldP spid="98329" grpId="0" animBg="1"/>
      <p:bldP spid="98331"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a:extLst>
              <a:ext uri="{FF2B5EF4-FFF2-40B4-BE49-F238E27FC236}">
                <a16:creationId xmlns:a16="http://schemas.microsoft.com/office/drawing/2014/main" id="{F901693E-1B90-493C-9633-09EA1AEF270B}"/>
              </a:ext>
            </a:extLst>
          </p:cNvPr>
          <p:cNvSpPr/>
          <p:nvPr/>
        </p:nvSpPr>
        <p:spPr>
          <a:xfrm>
            <a:off x="68094" y="3139046"/>
            <a:ext cx="335604" cy="57393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Obrázek 1">
            <a:extLst>
              <a:ext uri="{FF2B5EF4-FFF2-40B4-BE49-F238E27FC236}">
                <a16:creationId xmlns:a16="http://schemas.microsoft.com/office/drawing/2014/main" id="{167EB96C-DFAD-4B3C-AA74-00A03A9B6B14}"/>
              </a:ext>
            </a:extLst>
          </p:cNvPr>
          <p:cNvPicPr>
            <a:picLocks noChangeAspect="1"/>
          </p:cNvPicPr>
          <p:nvPr/>
        </p:nvPicPr>
        <p:blipFill rotWithShape="1">
          <a:blip r:embed="rId2"/>
          <a:srcRect l="703"/>
          <a:stretch/>
        </p:blipFill>
        <p:spPr>
          <a:xfrm>
            <a:off x="0" y="-2988"/>
            <a:ext cx="12192000" cy="6858000"/>
          </a:xfrm>
          <a:prstGeom prst="rect">
            <a:avLst/>
          </a:prstGeom>
        </p:spPr>
      </p:pic>
      <p:sp>
        <p:nvSpPr>
          <p:cNvPr id="3" name="TextBox 2">
            <a:extLst>
              <a:ext uri="{FF2B5EF4-FFF2-40B4-BE49-F238E27FC236}">
                <a16:creationId xmlns:a16="http://schemas.microsoft.com/office/drawing/2014/main" id="{23B4BAFE-52CF-4E47-F557-9A810B825487}"/>
              </a:ext>
            </a:extLst>
          </p:cNvPr>
          <p:cNvSpPr txBox="1"/>
          <p:nvPr/>
        </p:nvSpPr>
        <p:spPr>
          <a:xfrm>
            <a:off x="781665" y="260554"/>
            <a:ext cx="2008178" cy="369332"/>
          </a:xfrm>
          <a:prstGeom prst="rect">
            <a:avLst/>
          </a:prstGeom>
          <a:solidFill>
            <a:srgbClr val="DEE7E5"/>
          </a:solidFill>
        </p:spPr>
        <p:txBody>
          <a:bodyPr wrap="none" rtlCol="0">
            <a:spAutoFit/>
          </a:bodyPr>
          <a:lstStyle/>
          <a:p>
            <a:r>
              <a:rPr lang="cs-CZ" dirty="0" err="1"/>
              <a:t>Alveolar</a:t>
            </a:r>
            <a:r>
              <a:rPr lang="cs-CZ" dirty="0"/>
              <a:t> </a:t>
            </a:r>
            <a:r>
              <a:rPr lang="cs-CZ" dirty="0" err="1"/>
              <a:t>ventilation</a:t>
            </a:r>
            <a:endParaRPr lang="en-US" dirty="0"/>
          </a:p>
        </p:txBody>
      </p:sp>
      <p:sp>
        <p:nvSpPr>
          <p:cNvPr id="4" name="TextBox 3">
            <a:extLst>
              <a:ext uri="{FF2B5EF4-FFF2-40B4-BE49-F238E27FC236}">
                <a16:creationId xmlns:a16="http://schemas.microsoft.com/office/drawing/2014/main" id="{C76E5001-884E-7F6C-E365-587AB6A97A52}"/>
              </a:ext>
            </a:extLst>
          </p:cNvPr>
          <p:cNvSpPr txBox="1"/>
          <p:nvPr/>
        </p:nvSpPr>
        <p:spPr>
          <a:xfrm>
            <a:off x="781665" y="629886"/>
            <a:ext cx="2900089" cy="369332"/>
          </a:xfrm>
          <a:prstGeom prst="rect">
            <a:avLst/>
          </a:prstGeom>
          <a:solidFill>
            <a:srgbClr val="DEE7E5"/>
          </a:solidFill>
        </p:spPr>
        <p:txBody>
          <a:bodyPr wrap="none" rtlCol="0">
            <a:spAutoFit/>
          </a:bodyPr>
          <a:lstStyle/>
          <a:p>
            <a:r>
              <a:rPr lang="cs-CZ" dirty="0" err="1"/>
              <a:t>Dead</a:t>
            </a:r>
            <a:r>
              <a:rPr lang="cs-CZ" dirty="0"/>
              <a:t> </a:t>
            </a:r>
            <a:r>
              <a:rPr lang="cs-CZ" dirty="0" err="1"/>
              <a:t>space</a:t>
            </a:r>
            <a:r>
              <a:rPr lang="cs-CZ" dirty="0"/>
              <a:t> </a:t>
            </a:r>
            <a:r>
              <a:rPr lang="cs-CZ" dirty="0" err="1"/>
              <a:t>ventilation</a:t>
            </a:r>
            <a:r>
              <a:rPr lang="cs-CZ" dirty="0"/>
              <a:t>           </a:t>
            </a:r>
            <a:endParaRPr lang="en-US" dirty="0"/>
          </a:p>
        </p:txBody>
      </p:sp>
      <p:sp>
        <p:nvSpPr>
          <p:cNvPr id="6" name="TextBox 5">
            <a:extLst>
              <a:ext uri="{FF2B5EF4-FFF2-40B4-BE49-F238E27FC236}">
                <a16:creationId xmlns:a16="http://schemas.microsoft.com/office/drawing/2014/main" id="{F5206920-B586-CA5E-8E32-3126FB80BC19}"/>
              </a:ext>
            </a:extLst>
          </p:cNvPr>
          <p:cNvSpPr txBox="1"/>
          <p:nvPr/>
        </p:nvSpPr>
        <p:spPr>
          <a:xfrm>
            <a:off x="781665" y="1075106"/>
            <a:ext cx="1922962" cy="369332"/>
          </a:xfrm>
          <a:prstGeom prst="rect">
            <a:avLst/>
          </a:prstGeom>
          <a:solidFill>
            <a:srgbClr val="DEE7E5"/>
          </a:solidFill>
        </p:spPr>
        <p:txBody>
          <a:bodyPr wrap="none" rtlCol="0">
            <a:spAutoFit/>
          </a:bodyPr>
          <a:lstStyle/>
          <a:p>
            <a:r>
              <a:rPr lang="cs-CZ" dirty="0" err="1"/>
              <a:t>Minute</a:t>
            </a:r>
            <a:r>
              <a:rPr lang="cs-CZ" dirty="0"/>
              <a:t> </a:t>
            </a:r>
            <a:r>
              <a:rPr lang="cs-CZ" dirty="0" err="1"/>
              <a:t>ventilation</a:t>
            </a:r>
            <a:endParaRPr lang="en-US" dirty="0"/>
          </a:p>
        </p:txBody>
      </p:sp>
      <p:sp>
        <p:nvSpPr>
          <p:cNvPr id="7" name="TextBox 6">
            <a:extLst>
              <a:ext uri="{FF2B5EF4-FFF2-40B4-BE49-F238E27FC236}">
                <a16:creationId xmlns:a16="http://schemas.microsoft.com/office/drawing/2014/main" id="{2A383A65-FEC8-640A-D5FC-566BD6B50507}"/>
              </a:ext>
            </a:extLst>
          </p:cNvPr>
          <p:cNvSpPr txBox="1"/>
          <p:nvPr/>
        </p:nvSpPr>
        <p:spPr>
          <a:xfrm>
            <a:off x="7418439" y="551848"/>
            <a:ext cx="1938288" cy="369332"/>
          </a:xfrm>
          <a:prstGeom prst="rect">
            <a:avLst/>
          </a:prstGeom>
          <a:solidFill>
            <a:srgbClr val="DEE7E5"/>
          </a:solidFill>
        </p:spPr>
        <p:txBody>
          <a:bodyPr wrap="none" rtlCol="0">
            <a:spAutoFit/>
          </a:bodyPr>
          <a:lstStyle/>
          <a:p>
            <a:r>
              <a:rPr lang="cs-CZ" dirty="0" err="1"/>
              <a:t>Normal</a:t>
            </a:r>
            <a:r>
              <a:rPr lang="cs-CZ" dirty="0"/>
              <a:t> </a:t>
            </a:r>
            <a:r>
              <a:rPr lang="cs-CZ" dirty="0" err="1"/>
              <a:t>ventilation</a:t>
            </a:r>
            <a:endParaRPr lang="en-US" dirty="0"/>
          </a:p>
        </p:txBody>
      </p:sp>
      <p:sp>
        <p:nvSpPr>
          <p:cNvPr id="8" name="TextBox 7">
            <a:extLst>
              <a:ext uri="{FF2B5EF4-FFF2-40B4-BE49-F238E27FC236}">
                <a16:creationId xmlns:a16="http://schemas.microsoft.com/office/drawing/2014/main" id="{E6A98867-7E37-74DA-C6F5-A7C0DEE07548}"/>
              </a:ext>
            </a:extLst>
          </p:cNvPr>
          <p:cNvSpPr txBox="1"/>
          <p:nvPr/>
        </p:nvSpPr>
        <p:spPr>
          <a:xfrm rot="16200000">
            <a:off x="5496231" y="3676358"/>
            <a:ext cx="2563266" cy="369332"/>
          </a:xfrm>
          <a:prstGeom prst="rect">
            <a:avLst/>
          </a:prstGeom>
          <a:solidFill>
            <a:srgbClr val="DEE7E5"/>
          </a:solidFill>
        </p:spPr>
        <p:txBody>
          <a:bodyPr wrap="none" rtlCol="0">
            <a:spAutoFit/>
          </a:bodyPr>
          <a:lstStyle/>
          <a:p>
            <a:r>
              <a:rPr lang="cs-CZ" dirty="0" err="1"/>
              <a:t>Alveolar</a:t>
            </a:r>
            <a:r>
              <a:rPr lang="cs-CZ" dirty="0"/>
              <a:t> </a:t>
            </a:r>
            <a:r>
              <a:rPr lang="cs-CZ" dirty="0" err="1"/>
              <a:t>partial</a:t>
            </a:r>
            <a:r>
              <a:rPr lang="cs-CZ" dirty="0"/>
              <a:t> </a:t>
            </a:r>
            <a:r>
              <a:rPr lang="cs-CZ" dirty="0" err="1"/>
              <a:t>pressures</a:t>
            </a:r>
            <a:endParaRPr lang="en-US" dirty="0"/>
          </a:p>
        </p:txBody>
      </p:sp>
      <p:sp>
        <p:nvSpPr>
          <p:cNvPr id="9" name="TextBox 8">
            <a:extLst>
              <a:ext uri="{FF2B5EF4-FFF2-40B4-BE49-F238E27FC236}">
                <a16:creationId xmlns:a16="http://schemas.microsoft.com/office/drawing/2014/main" id="{6E7122BB-9094-1A42-1328-B7D65D6622AF}"/>
              </a:ext>
            </a:extLst>
          </p:cNvPr>
          <p:cNvSpPr txBox="1"/>
          <p:nvPr/>
        </p:nvSpPr>
        <p:spPr>
          <a:xfrm>
            <a:off x="8455742" y="6306152"/>
            <a:ext cx="2008178" cy="369332"/>
          </a:xfrm>
          <a:prstGeom prst="rect">
            <a:avLst/>
          </a:prstGeom>
          <a:solidFill>
            <a:srgbClr val="DEE7E5"/>
          </a:solidFill>
        </p:spPr>
        <p:txBody>
          <a:bodyPr wrap="none" rtlCol="0">
            <a:spAutoFit/>
          </a:bodyPr>
          <a:lstStyle/>
          <a:p>
            <a:r>
              <a:rPr lang="cs-CZ" dirty="0" err="1"/>
              <a:t>Alveolar</a:t>
            </a:r>
            <a:r>
              <a:rPr lang="cs-CZ" dirty="0"/>
              <a:t> </a:t>
            </a:r>
            <a:r>
              <a:rPr lang="cs-CZ" dirty="0" err="1"/>
              <a:t>ventilation</a:t>
            </a:r>
            <a:endParaRPr lang="en-US" dirty="0"/>
          </a:p>
        </p:txBody>
      </p:sp>
      <p:sp>
        <p:nvSpPr>
          <p:cNvPr id="10" name="TextBox 9">
            <a:extLst>
              <a:ext uri="{FF2B5EF4-FFF2-40B4-BE49-F238E27FC236}">
                <a16:creationId xmlns:a16="http://schemas.microsoft.com/office/drawing/2014/main" id="{6FA1A270-959D-76C7-5FDB-DC7D27947954}"/>
              </a:ext>
            </a:extLst>
          </p:cNvPr>
          <p:cNvSpPr txBox="1"/>
          <p:nvPr/>
        </p:nvSpPr>
        <p:spPr>
          <a:xfrm>
            <a:off x="2704627" y="6488668"/>
            <a:ext cx="1922962" cy="369332"/>
          </a:xfrm>
          <a:prstGeom prst="rect">
            <a:avLst/>
          </a:prstGeom>
          <a:solidFill>
            <a:srgbClr val="DEE7E5"/>
          </a:solidFill>
        </p:spPr>
        <p:txBody>
          <a:bodyPr wrap="square" rtlCol="0">
            <a:spAutoFit/>
          </a:bodyPr>
          <a:lstStyle/>
          <a:p>
            <a:r>
              <a:rPr lang="cs-CZ" dirty="0" err="1"/>
              <a:t>Chemoreceptors</a:t>
            </a:r>
            <a:endParaRPr lang="en-US" dirty="0"/>
          </a:p>
        </p:txBody>
      </p:sp>
      <p:sp>
        <p:nvSpPr>
          <p:cNvPr id="11" name="TextBox 10">
            <a:extLst>
              <a:ext uri="{FF2B5EF4-FFF2-40B4-BE49-F238E27FC236}">
                <a16:creationId xmlns:a16="http://schemas.microsoft.com/office/drawing/2014/main" id="{C7D94377-9C85-38FD-31AA-51292B147400}"/>
              </a:ext>
            </a:extLst>
          </p:cNvPr>
          <p:cNvSpPr txBox="1"/>
          <p:nvPr/>
        </p:nvSpPr>
        <p:spPr>
          <a:xfrm>
            <a:off x="8750623" y="1168239"/>
            <a:ext cx="3013674" cy="307777"/>
          </a:xfrm>
          <a:prstGeom prst="rect">
            <a:avLst/>
          </a:prstGeom>
          <a:solidFill>
            <a:srgbClr val="DEE7E5"/>
          </a:solidFill>
        </p:spPr>
        <p:txBody>
          <a:bodyPr wrap="square" rtlCol="0">
            <a:spAutoFit/>
          </a:bodyPr>
          <a:lstStyle/>
          <a:p>
            <a:r>
              <a:rPr lang="cs-CZ" sz="1400" dirty="0" err="1"/>
              <a:t>Hyperventilation</a:t>
            </a:r>
            <a:r>
              <a:rPr lang="cs-CZ" sz="1400" dirty="0"/>
              <a:t>     </a:t>
            </a:r>
            <a:endParaRPr lang="en-US" sz="1400" dirty="0"/>
          </a:p>
        </p:txBody>
      </p:sp>
      <p:sp>
        <p:nvSpPr>
          <p:cNvPr id="12" name="TextBox 11">
            <a:extLst>
              <a:ext uri="{FF2B5EF4-FFF2-40B4-BE49-F238E27FC236}">
                <a16:creationId xmlns:a16="http://schemas.microsoft.com/office/drawing/2014/main" id="{F2DB33BA-1296-5CAA-B46E-6CD899ACF5B1}"/>
              </a:ext>
            </a:extLst>
          </p:cNvPr>
          <p:cNvSpPr txBox="1"/>
          <p:nvPr/>
        </p:nvSpPr>
        <p:spPr>
          <a:xfrm>
            <a:off x="7143132" y="1159553"/>
            <a:ext cx="1343395" cy="307777"/>
          </a:xfrm>
          <a:prstGeom prst="rect">
            <a:avLst/>
          </a:prstGeom>
          <a:solidFill>
            <a:srgbClr val="DEE7E5"/>
          </a:solidFill>
        </p:spPr>
        <p:txBody>
          <a:bodyPr wrap="square" rtlCol="0">
            <a:spAutoFit/>
          </a:bodyPr>
          <a:lstStyle/>
          <a:p>
            <a:pPr algn="r"/>
            <a:r>
              <a:rPr lang="cs-CZ" sz="1400" dirty="0" err="1"/>
              <a:t>Hypoventilation</a:t>
            </a:r>
            <a:r>
              <a:rPr lang="cs-CZ" sz="1400" dirty="0"/>
              <a:t>     </a:t>
            </a:r>
            <a:endParaRPr lang="en-US" sz="1400" dirty="0"/>
          </a:p>
        </p:txBody>
      </p:sp>
    </p:spTree>
    <p:extLst>
      <p:ext uri="{BB962C8B-B14F-4D97-AF65-F5344CB8AC3E}">
        <p14:creationId xmlns:p14="http://schemas.microsoft.com/office/powerpoint/2010/main" val="362278826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DEE7E5"/>
        </a:solidFill>
        <a:effectLst/>
      </p:bgPr>
    </p:bg>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7F9F50AD-B9E7-4402-A7F7-A83C3A1605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802163" y="0"/>
            <a:ext cx="8587673" cy="6858000"/>
          </a:xfrm>
          <a:prstGeom prst="rect">
            <a:avLst/>
          </a:prstGeom>
        </p:spPr>
      </p:pic>
    </p:spTree>
    <p:extLst>
      <p:ext uri="{BB962C8B-B14F-4D97-AF65-F5344CB8AC3E}">
        <p14:creationId xmlns:p14="http://schemas.microsoft.com/office/powerpoint/2010/main" val="306666201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DFE8E8"/>
        </a:solidFill>
        <a:effectLst/>
      </p:bgPr>
    </p:bg>
    <p:spTree>
      <p:nvGrpSpPr>
        <p:cNvPr id="1" name=""/>
        <p:cNvGrpSpPr/>
        <p:nvPr/>
      </p:nvGrpSpPr>
      <p:grpSpPr>
        <a:xfrm>
          <a:off x="0" y="0"/>
          <a:ext cx="0" cy="0"/>
          <a:chOff x="0" y="0"/>
          <a:chExt cx="0" cy="0"/>
        </a:xfrm>
      </p:grpSpPr>
      <p:sp>
        <p:nvSpPr>
          <p:cNvPr id="5" name="Obdélník 4">
            <a:extLst>
              <a:ext uri="{FF2B5EF4-FFF2-40B4-BE49-F238E27FC236}">
                <a16:creationId xmlns:a16="http://schemas.microsoft.com/office/drawing/2014/main" id="{F901693E-1B90-493C-9633-09EA1AEF270B}"/>
              </a:ext>
            </a:extLst>
          </p:cNvPr>
          <p:cNvSpPr/>
          <p:nvPr/>
        </p:nvSpPr>
        <p:spPr>
          <a:xfrm>
            <a:off x="68094" y="3139046"/>
            <a:ext cx="335604" cy="57393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Obrázek 1">
            <a:extLst>
              <a:ext uri="{FF2B5EF4-FFF2-40B4-BE49-F238E27FC236}">
                <a16:creationId xmlns:a16="http://schemas.microsoft.com/office/drawing/2014/main" id="{BCC2F5A4-F0BA-4E19-A659-799458879068}"/>
              </a:ext>
            </a:extLst>
          </p:cNvPr>
          <p:cNvPicPr>
            <a:picLocks noChangeAspect="1"/>
          </p:cNvPicPr>
          <p:nvPr/>
        </p:nvPicPr>
        <p:blipFill>
          <a:blip r:embed="rId2"/>
          <a:stretch>
            <a:fillRect/>
          </a:stretch>
        </p:blipFill>
        <p:spPr>
          <a:xfrm>
            <a:off x="1982665" y="1548185"/>
            <a:ext cx="6971028" cy="4588042"/>
          </a:xfrm>
          <a:prstGeom prst="rect">
            <a:avLst/>
          </a:prstGeom>
        </p:spPr>
      </p:pic>
      <p:sp>
        <p:nvSpPr>
          <p:cNvPr id="3" name="TextovéPole 2">
            <a:extLst>
              <a:ext uri="{FF2B5EF4-FFF2-40B4-BE49-F238E27FC236}">
                <a16:creationId xmlns:a16="http://schemas.microsoft.com/office/drawing/2014/main" id="{CF919B50-CE84-4A80-9179-E12738E67098}"/>
              </a:ext>
            </a:extLst>
          </p:cNvPr>
          <p:cNvSpPr txBox="1"/>
          <p:nvPr/>
        </p:nvSpPr>
        <p:spPr>
          <a:xfrm>
            <a:off x="68094" y="688899"/>
            <a:ext cx="2850011" cy="369332"/>
          </a:xfrm>
          <a:prstGeom prst="rect">
            <a:avLst/>
          </a:prstGeom>
          <a:noFill/>
        </p:spPr>
        <p:txBody>
          <a:bodyPr wrap="none" rtlCol="0">
            <a:spAutoFit/>
          </a:bodyPr>
          <a:lstStyle/>
          <a:p>
            <a:r>
              <a:rPr lang="cs-CZ" dirty="0" err="1"/>
              <a:t>Inadequate</a:t>
            </a:r>
            <a:r>
              <a:rPr lang="cs-CZ" dirty="0"/>
              <a:t> </a:t>
            </a:r>
            <a:r>
              <a:rPr lang="cs-CZ" dirty="0" err="1"/>
              <a:t>hyperventilation</a:t>
            </a:r>
            <a:endParaRPr lang="en-US" dirty="0"/>
          </a:p>
        </p:txBody>
      </p:sp>
      <p:sp>
        <p:nvSpPr>
          <p:cNvPr id="4" name="Šipka: doprava 3">
            <a:extLst>
              <a:ext uri="{FF2B5EF4-FFF2-40B4-BE49-F238E27FC236}">
                <a16:creationId xmlns:a16="http://schemas.microsoft.com/office/drawing/2014/main" id="{2FA06C11-04D7-4167-BD06-4346A20FD3D6}"/>
              </a:ext>
            </a:extLst>
          </p:cNvPr>
          <p:cNvSpPr/>
          <p:nvPr/>
        </p:nvSpPr>
        <p:spPr>
          <a:xfrm>
            <a:off x="2884571" y="727353"/>
            <a:ext cx="994255" cy="29242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ovéPole 5">
            <a:extLst>
              <a:ext uri="{FF2B5EF4-FFF2-40B4-BE49-F238E27FC236}">
                <a16:creationId xmlns:a16="http://schemas.microsoft.com/office/drawing/2014/main" id="{CEE4C313-40FA-4F9B-890C-AFAA7F43FF18}"/>
              </a:ext>
            </a:extLst>
          </p:cNvPr>
          <p:cNvSpPr txBox="1"/>
          <p:nvPr/>
        </p:nvSpPr>
        <p:spPr>
          <a:xfrm>
            <a:off x="9780618" y="650444"/>
            <a:ext cx="1935338" cy="646331"/>
          </a:xfrm>
          <a:prstGeom prst="rect">
            <a:avLst/>
          </a:prstGeom>
          <a:noFill/>
        </p:spPr>
        <p:txBody>
          <a:bodyPr wrap="none" rtlCol="0">
            <a:spAutoFit/>
          </a:bodyPr>
          <a:lstStyle/>
          <a:p>
            <a:r>
              <a:rPr lang="en-US" dirty="0"/>
              <a:t>A decrease in PO2 </a:t>
            </a:r>
            <a:endParaRPr lang="cs-CZ" dirty="0"/>
          </a:p>
          <a:p>
            <a:r>
              <a:rPr lang="en-US" dirty="0"/>
              <a:t>in the tissues</a:t>
            </a:r>
          </a:p>
        </p:txBody>
      </p:sp>
      <p:sp>
        <p:nvSpPr>
          <p:cNvPr id="7" name="TextovéPole 6">
            <a:extLst>
              <a:ext uri="{FF2B5EF4-FFF2-40B4-BE49-F238E27FC236}">
                <a16:creationId xmlns:a16="http://schemas.microsoft.com/office/drawing/2014/main" id="{AB1F2AF6-769F-4A75-AB1D-E09379952CF6}"/>
              </a:ext>
            </a:extLst>
          </p:cNvPr>
          <p:cNvSpPr txBox="1"/>
          <p:nvPr/>
        </p:nvSpPr>
        <p:spPr>
          <a:xfrm>
            <a:off x="3878826" y="680540"/>
            <a:ext cx="4657172" cy="369332"/>
          </a:xfrm>
          <a:prstGeom prst="rect">
            <a:avLst/>
          </a:prstGeom>
          <a:noFill/>
        </p:spPr>
        <p:txBody>
          <a:bodyPr wrap="none" rtlCol="0">
            <a:spAutoFit/>
          </a:bodyPr>
          <a:lstStyle/>
          <a:p>
            <a:r>
              <a:rPr lang="en-US" dirty="0"/>
              <a:t>Shift of the oxygen dissociation curve to the left</a:t>
            </a:r>
          </a:p>
        </p:txBody>
      </p:sp>
      <p:sp>
        <p:nvSpPr>
          <p:cNvPr id="8" name="Šipka: doprava 7">
            <a:extLst>
              <a:ext uri="{FF2B5EF4-FFF2-40B4-BE49-F238E27FC236}">
                <a16:creationId xmlns:a16="http://schemas.microsoft.com/office/drawing/2014/main" id="{55C8076C-DD07-471E-A75A-1EEBA4D36088}"/>
              </a:ext>
            </a:extLst>
          </p:cNvPr>
          <p:cNvSpPr/>
          <p:nvPr/>
        </p:nvSpPr>
        <p:spPr>
          <a:xfrm>
            <a:off x="8535998" y="721773"/>
            <a:ext cx="1197487" cy="29242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Šipka: doprava 8">
            <a:extLst>
              <a:ext uri="{FF2B5EF4-FFF2-40B4-BE49-F238E27FC236}">
                <a16:creationId xmlns:a16="http://schemas.microsoft.com/office/drawing/2014/main" id="{157E7CDF-4A5B-4BEC-822B-DC94B7D8F44D}"/>
              </a:ext>
            </a:extLst>
          </p:cNvPr>
          <p:cNvSpPr/>
          <p:nvPr/>
        </p:nvSpPr>
        <p:spPr>
          <a:xfrm rot="13047604">
            <a:off x="4451216" y="3455880"/>
            <a:ext cx="366689" cy="227440"/>
          </a:xfrm>
          <a:prstGeom prst="rightArrow">
            <a:avLst/>
          </a:prstGeom>
          <a:solidFill>
            <a:srgbClr val="ECF1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52793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BEFF3"/>
        </a:solidFill>
        <a:effectLst/>
      </p:bgPr>
    </p:bg>
    <p:spTree>
      <p:nvGrpSpPr>
        <p:cNvPr id="1" name=""/>
        <p:cNvGrpSpPr/>
        <p:nvPr/>
      </p:nvGrpSpPr>
      <p:grpSpPr>
        <a:xfrm>
          <a:off x="0" y="0"/>
          <a:ext cx="0" cy="0"/>
          <a:chOff x="0" y="0"/>
          <a:chExt cx="0" cy="0"/>
        </a:xfrm>
      </p:grpSpPr>
      <p:sp>
        <p:nvSpPr>
          <p:cNvPr id="7170" name="Oval 14">
            <a:extLst>
              <a:ext uri="{FF2B5EF4-FFF2-40B4-BE49-F238E27FC236}">
                <a16:creationId xmlns:a16="http://schemas.microsoft.com/office/drawing/2014/main" id="{840C20DF-AC05-4D7B-0520-EEE08A3D98B4}"/>
              </a:ext>
            </a:extLst>
          </p:cNvPr>
          <p:cNvSpPr>
            <a:spLocks noChangeArrowheads="1"/>
          </p:cNvSpPr>
          <p:nvPr/>
        </p:nvSpPr>
        <p:spPr bwMode="auto">
          <a:xfrm>
            <a:off x="1703388" y="3716339"/>
            <a:ext cx="4608512" cy="2808287"/>
          </a:xfrm>
          <a:prstGeom prst="ellipse">
            <a:avLst/>
          </a:prstGeom>
          <a:no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cs-CZ" sz="1800"/>
          </a:p>
        </p:txBody>
      </p:sp>
      <p:sp>
        <p:nvSpPr>
          <p:cNvPr id="7171" name="Text Box 11">
            <a:extLst>
              <a:ext uri="{FF2B5EF4-FFF2-40B4-BE49-F238E27FC236}">
                <a16:creationId xmlns:a16="http://schemas.microsoft.com/office/drawing/2014/main" id="{F587D191-5053-985D-A056-98F18F47F64B}"/>
              </a:ext>
            </a:extLst>
          </p:cNvPr>
          <p:cNvSpPr txBox="1">
            <a:spLocks noChangeArrowheads="1"/>
          </p:cNvSpPr>
          <p:nvPr/>
        </p:nvSpPr>
        <p:spPr bwMode="auto">
          <a:xfrm>
            <a:off x="1624012" y="4465637"/>
            <a:ext cx="173196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eaLnBrk="1" hangingPunct="1">
              <a:spcBef>
                <a:spcPct val="0"/>
              </a:spcBef>
              <a:buFontTx/>
              <a:buNone/>
            </a:pPr>
            <a:r>
              <a:rPr lang="en-US" altLang="cs-CZ" sz="1600" dirty="0"/>
              <a:t>Carbohydrates</a:t>
            </a:r>
            <a:endParaRPr lang="cs-CZ" altLang="cs-CZ" sz="1600" dirty="0"/>
          </a:p>
          <a:p>
            <a:pPr algn="r" eaLnBrk="1" hangingPunct="1">
              <a:spcBef>
                <a:spcPct val="0"/>
              </a:spcBef>
              <a:buFontTx/>
              <a:buNone/>
            </a:pPr>
            <a:r>
              <a:rPr lang="en-US" altLang="cs-CZ" sz="1600" dirty="0"/>
              <a:t>Fats</a:t>
            </a:r>
            <a:endParaRPr lang="cs-CZ" altLang="cs-CZ" sz="1600" dirty="0"/>
          </a:p>
          <a:p>
            <a:pPr algn="r" eaLnBrk="1" hangingPunct="1">
              <a:spcBef>
                <a:spcPct val="0"/>
              </a:spcBef>
              <a:buFontTx/>
              <a:buNone/>
            </a:pPr>
            <a:r>
              <a:rPr lang="en-US" altLang="cs-CZ" sz="1600" dirty="0"/>
              <a:t>Proteins</a:t>
            </a:r>
            <a:endParaRPr lang="cs-CZ" altLang="cs-CZ" sz="1600" dirty="0"/>
          </a:p>
        </p:txBody>
      </p:sp>
      <p:sp>
        <p:nvSpPr>
          <p:cNvPr id="7172" name="Text Box 16">
            <a:extLst>
              <a:ext uri="{FF2B5EF4-FFF2-40B4-BE49-F238E27FC236}">
                <a16:creationId xmlns:a16="http://schemas.microsoft.com/office/drawing/2014/main" id="{35961739-6A4C-9EEB-6D57-30922FB58E74}"/>
              </a:ext>
            </a:extLst>
          </p:cNvPr>
          <p:cNvSpPr txBox="1">
            <a:spLocks noChangeArrowheads="1"/>
          </p:cNvSpPr>
          <p:nvPr/>
        </p:nvSpPr>
        <p:spPr bwMode="auto">
          <a:xfrm>
            <a:off x="3143250" y="5949951"/>
            <a:ext cx="527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i="1"/>
              <a:t>cell</a:t>
            </a:r>
            <a:endParaRPr lang="cs-CZ" altLang="cs-CZ" sz="1800" i="1"/>
          </a:p>
        </p:txBody>
      </p:sp>
      <p:sp>
        <p:nvSpPr>
          <p:cNvPr id="7173" name="Oval 21">
            <a:extLst>
              <a:ext uri="{FF2B5EF4-FFF2-40B4-BE49-F238E27FC236}">
                <a16:creationId xmlns:a16="http://schemas.microsoft.com/office/drawing/2014/main" id="{EE498AB5-BC0F-E8A9-AE1F-5A5F2DB68E71}"/>
              </a:ext>
            </a:extLst>
          </p:cNvPr>
          <p:cNvSpPr>
            <a:spLocks noChangeArrowheads="1"/>
          </p:cNvSpPr>
          <p:nvPr/>
        </p:nvSpPr>
        <p:spPr bwMode="auto">
          <a:xfrm>
            <a:off x="3517900" y="4508500"/>
            <a:ext cx="2376488" cy="1225550"/>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grpSp>
        <p:nvGrpSpPr>
          <p:cNvPr id="7174" name="Group 3">
            <a:extLst>
              <a:ext uri="{FF2B5EF4-FFF2-40B4-BE49-F238E27FC236}">
                <a16:creationId xmlns:a16="http://schemas.microsoft.com/office/drawing/2014/main" id="{F001DB9D-F419-B3CC-8BCD-EF75E8056B62}"/>
              </a:ext>
            </a:extLst>
          </p:cNvPr>
          <p:cNvGrpSpPr>
            <a:grpSpLocks/>
          </p:cNvGrpSpPr>
          <p:nvPr/>
        </p:nvGrpSpPr>
        <p:grpSpPr bwMode="auto">
          <a:xfrm>
            <a:off x="3719514" y="4646613"/>
            <a:ext cx="1811337" cy="366712"/>
            <a:chOff x="385" y="1929"/>
            <a:chExt cx="1141" cy="231"/>
          </a:xfrm>
        </p:grpSpPr>
        <p:sp>
          <p:nvSpPr>
            <p:cNvPr id="7186" name="Text Box 4">
              <a:extLst>
                <a:ext uri="{FF2B5EF4-FFF2-40B4-BE49-F238E27FC236}">
                  <a16:creationId xmlns:a16="http://schemas.microsoft.com/office/drawing/2014/main" id="{D7438745-718A-4B75-12F3-9A3D0D6DCB46}"/>
                </a:ext>
              </a:extLst>
            </p:cNvPr>
            <p:cNvSpPr txBox="1">
              <a:spLocks noChangeArrowheads="1"/>
            </p:cNvSpPr>
            <p:nvPr/>
          </p:nvSpPr>
          <p:spPr bwMode="auto">
            <a:xfrm>
              <a:off x="385" y="1929"/>
              <a:ext cx="114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   + O</a:t>
              </a:r>
              <a:r>
                <a:rPr lang="cs-CZ" altLang="cs-CZ" sz="1800" baseline="-25000"/>
                <a:t>2 </a:t>
              </a:r>
              <a:r>
                <a:rPr lang="cs-CZ" altLang="cs-CZ" sz="1800"/>
                <a:t>        CO</a:t>
              </a:r>
              <a:r>
                <a:rPr lang="cs-CZ" altLang="cs-CZ" sz="1800" baseline="-25000"/>
                <a:t>2</a:t>
              </a:r>
            </a:p>
          </p:txBody>
        </p:sp>
        <p:sp>
          <p:nvSpPr>
            <p:cNvPr id="7187" name="Line 5">
              <a:extLst>
                <a:ext uri="{FF2B5EF4-FFF2-40B4-BE49-F238E27FC236}">
                  <a16:creationId xmlns:a16="http://schemas.microsoft.com/office/drawing/2014/main" id="{0A9C8378-C8A2-D1C1-6E17-4CC3D08036EC}"/>
                </a:ext>
              </a:extLst>
            </p:cNvPr>
            <p:cNvSpPr>
              <a:spLocks noChangeShapeType="1"/>
            </p:cNvSpPr>
            <p:nvPr/>
          </p:nvSpPr>
          <p:spPr bwMode="auto">
            <a:xfrm>
              <a:off x="975" y="2069"/>
              <a:ext cx="181"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7175" name="Line 6">
            <a:extLst>
              <a:ext uri="{FF2B5EF4-FFF2-40B4-BE49-F238E27FC236}">
                <a16:creationId xmlns:a16="http://schemas.microsoft.com/office/drawing/2014/main" id="{524FCCBB-A2D1-1CAE-4E03-BA44F28F2309}"/>
              </a:ext>
            </a:extLst>
          </p:cNvPr>
          <p:cNvSpPr>
            <a:spLocks noChangeShapeType="1"/>
          </p:cNvSpPr>
          <p:nvPr/>
        </p:nvSpPr>
        <p:spPr bwMode="auto">
          <a:xfrm>
            <a:off x="3287713" y="1196975"/>
            <a:ext cx="1008062" cy="3455988"/>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76" name="Text Box 7">
            <a:extLst>
              <a:ext uri="{FF2B5EF4-FFF2-40B4-BE49-F238E27FC236}">
                <a16:creationId xmlns:a16="http://schemas.microsoft.com/office/drawing/2014/main" id="{9F88227C-3769-84AF-A1A8-453F711BC625}"/>
              </a:ext>
            </a:extLst>
          </p:cNvPr>
          <p:cNvSpPr txBox="1">
            <a:spLocks noChangeArrowheads="1"/>
          </p:cNvSpPr>
          <p:nvPr/>
        </p:nvSpPr>
        <p:spPr bwMode="auto">
          <a:xfrm>
            <a:off x="3071814" y="836613"/>
            <a:ext cx="4460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O</a:t>
            </a:r>
            <a:r>
              <a:rPr lang="cs-CZ" altLang="cs-CZ" sz="1800" baseline="-25000"/>
              <a:t>2</a:t>
            </a:r>
          </a:p>
        </p:txBody>
      </p:sp>
      <p:sp>
        <p:nvSpPr>
          <p:cNvPr id="7177" name="Text Box 8">
            <a:extLst>
              <a:ext uri="{FF2B5EF4-FFF2-40B4-BE49-F238E27FC236}">
                <a16:creationId xmlns:a16="http://schemas.microsoft.com/office/drawing/2014/main" id="{2F521F1B-0D62-E992-A52E-94CCA3788DE8}"/>
              </a:ext>
            </a:extLst>
          </p:cNvPr>
          <p:cNvSpPr txBox="1">
            <a:spLocks noChangeArrowheads="1"/>
          </p:cNvSpPr>
          <p:nvPr/>
        </p:nvSpPr>
        <p:spPr bwMode="auto">
          <a:xfrm>
            <a:off x="5484814" y="908051"/>
            <a:ext cx="61118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CO</a:t>
            </a:r>
            <a:r>
              <a:rPr lang="cs-CZ" altLang="cs-CZ" sz="1800" baseline="-25000"/>
              <a:t>2</a:t>
            </a:r>
          </a:p>
        </p:txBody>
      </p:sp>
      <p:sp>
        <p:nvSpPr>
          <p:cNvPr id="7178" name="Line 9">
            <a:extLst>
              <a:ext uri="{FF2B5EF4-FFF2-40B4-BE49-F238E27FC236}">
                <a16:creationId xmlns:a16="http://schemas.microsoft.com/office/drawing/2014/main" id="{75FF16D4-1150-8A48-FA4E-7A9C0FB72435}"/>
              </a:ext>
            </a:extLst>
          </p:cNvPr>
          <p:cNvSpPr>
            <a:spLocks noChangeShapeType="1"/>
          </p:cNvSpPr>
          <p:nvPr/>
        </p:nvSpPr>
        <p:spPr bwMode="auto">
          <a:xfrm flipV="1">
            <a:off x="5303838" y="1412875"/>
            <a:ext cx="431800" cy="3240088"/>
          </a:xfrm>
          <a:prstGeom prst="line">
            <a:avLst/>
          </a:prstGeom>
          <a:noFill/>
          <a:ln w="28575">
            <a:solidFill>
              <a:srgbClr val="0099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79" name="Text Box 10">
            <a:extLst>
              <a:ext uri="{FF2B5EF4-FFF2-40B4-BE49-F238E27FC236}">
                <a16:creationId xmlns:a16="http://schemas.microsoft.com/office/drawing/2014/main" id="{7AAF2F0E-968C-37AD-F492-B37C8C9959A9}"/>
              </a:ext>
            </a:extLst>
          </p:cNvPr>
          <p:cNvSpPr txBox="1">
            <a:spLocks noChangeArrowheads="1"/>
          </p:cNvSpPr>
          <p:nvPr/>
        </p:nvSpPr>
        <p:spPr bwMode="auto">
          <a:xfrm>
            <a:off x="3143250" y="4724401"/>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7180" name="Text Box 13">
            <a:extLst>
              <a:ext uri="{FF2B5EF4-FFF2-40B4-BE49-F238E27FC236}">
                <a16:creationId xmlns:a16="http://schemas.microsoft.com/office/drawing/2014/main" id="{6E1B7F30-F08B-E97A-964E-330581C3523C}"/>
              </a:ext>
            </a:extLst>
          </p:cNvPr>
          <p:cNvSpPr txBox="1">
            <a:spLocks noChangeArrowheads="1"/>
          </p:cNvSpPr>
          <p:nvPr/>
        </p:nvSpPr>
        <p:spPr bwMode="auto">
          <a:xfrm>
            <a:off x="4943475" y="5157788"/>
            <a:ext cx="6111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H</a:t>
            </a:r>
            <a:r>
              <a:rPr lang="cs-CZ" altLang="cs-CZ" sz="1800" baseline="-25000"/>
              <a:t>2</a:t>
            </a:r>
            <a:r>
              <a:rPr lang="cs-CZ" altLang="cs-CZ" sz="1800"/>
              <a:t>O</a:t>
            </a:r>
          </a:p>
        </p:txBody>
      </p:sp>
      <p:pic>
        <p:nvPicPr>
          <p:cNvPr id="7181" name="Picture 18" descr="mito">
            <a:extLst>
              <a:ext uri="{FF2B5EF4-FFF2-40B4-BE49-F238E27FC236}">
                <a16:creationId xmlns:a16="http://schemas.microsoft.com/office/drawing/2014/main" id="{45C7C857-E0DA-8BA9-07CA-1EF2CD06551E}"/>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2040" t="15361" r="2040" b="3331"/>
          <a:stretch>
            <a:fillRect/>
          </a:stretch>
        </p:blipFill>
        <p:spPr bwMode="auto">
          <a:xfrm>
            <a:off x="6888163" y="4238625"/>
            <a:ext cx="35814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82" name="Text Box 19">
            <a:extLst>
              <a:ext uri="{FF2B5EF4-FFF2-40B4-BE49-F238E27FC236}">
                <a16:creationId xmlns:a16="http://schemas.microsoft.com/office/drawing/2014/main" id="{41042CB7-0591-BE60-A9C6-33F37597E85C}"/>
              </a:ext>
            </a:extLst>
          </p:cNvPr>
          <p:cNvSpPr txBox="1">
            <a:spLocks noChangeArrowheads="1"/>
          </p:cNvSpPr>
          <p:nvPr/>
        </p:nvSpPr>
        <p:spPr bwMode="auto">
          <a:xfrm>
            <a:off x="7659688" y="6400801"/>
            <a:ext cx="1619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a:t>mitochondrion</a:t>
            </a:r>
            <a:endParaRPr lang="cs-CZ" altLang="cs-CZ" sz="1800"/>
          </a:p>
        </p:txBody>
      </p:sp>
      <p:sp>
        <p:nvSpPr>
          <p:cNvPr id="7183" name="Line 20">
            <a:extLst>
              <a:ext uri="{FF2B5EF4-FFF2-40B4-BE49-F238E27FC236}">
                <a16:creationId xmlns:a16="http://schemas.microsoft.com/office/drawing/2014/main" id="{22BCEA30-5E77-C892-F90F-4646CCAE5B21}"/>
              </a:ext>
            </a:extLst>
          </p:cNvPr>
          <p:cNvSpPr>
            <a:spLocks noChangeShapeType="1"/>
          </p:cNvSpPr>
          <p:nvPr/>
        </p:nvSpPr>
        <p:spPr bwMode="auto">
          <a:xfrm>
            <a:off x="4583114" y="5084763"/>
            <a:ext cx="288925" cy="2159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184" name="AutoShape 12">
            <a:extLst>
              <a:ext uri="{FF2B5EF4-FFF2-40B4-BE49-F238E27FC236}">
                <a16:creationId xmlns:a16="http://schemas.microsoft.com/office/drawing/2014/main" id="{5C4F6842-655D-61A6-D92B-8D5492CA7F9C}"/>
              </a:ext>
            </a:extLst>
          </p:cNvPr>
          <p:cNvSpPr>
            <a:spLocks noChangeArrowheads="1"/>
          </p:cNvSpPr>
          <p:nvPr/>
        </p:nvSpPr>
        <p:spPr bwMode="auto">
          <a:xfrm>
            <a:off x="3287714" y="4724401"/>
            <a:ext cx="655637" cy="360363"/>
          </a:xfrm>
          <a:prstGeom prst="rightArrow">
            <a:avLst>
              <a:gd name="adj1" fmla="val 50000"/>
              <a:gd name="adj2" fmla="val 45484"/>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7185" name="Text Box 22">
            <a:extLst>
              <a:ext uri="{FF2B5EF4-FFF2-40B4-BE49-F238E27FC236}">
                <a16:creationId xmlns:a16="http://schemas.microsoft.com/office/drawing/2014/main" id="{5AF9A0F0-32AB-53BC-504F-6400C68566BA}"/>
              </a:ext>
            </a:extLst>
          </p:cNvPr>
          <p:cNvSpPr txBox="1">
            <a:spLocks noChangeArrowheads="1"/>
          </p:cNvSpPr>
          <p:nvPr/>
        </p:nvSpPr>
        <p:spPr bwMode="auto">
          <a:xfrm>
            <a:off x="3886201" y="5373688"/>
            <a:ext cx="14589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600" i="1"/>
              <a:t>mitochondrion</a:t>
            </a:r>
            <a:endParaRPr lang="cs-CZ" altLang="cs-CZ" sz="1600" i="1"/>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DFE8E8"/>
        </a:solidFill>
        <a:effectLst/>
      </p:bgPr>
    </p:bg>
    <p:spTree>
      <p:nvGrpSpPr>
        <p:cNvPr id="1" name=""/>
        <p:cNvGrpSpPr/>
        <p:nvPr/>
      </p:nvGrpSpPr>
      <p:grpSpPr>
        <a:xfrm>
          <a:off x="0" y="0"/>
          <a:ext cx="0" cy="0"/>
          <a:chOff x="0" y="0"/>
          <a:chExt cx="0" cy="0"/>
        </a:xfrm>
      </p:grpSpPr>
      <p:sp>
        <p:nvSpPr>
          <p:cNvPr id="5" name="Obdélník 4">
            <a:extLst>
              <a:ext uri="{FF2B5EF4-FFF2-40B4-BE49-F238E27FC236}">
                <a16:creationId xmlns:a16="http://schemas.microsoft.com/office/drawing/2014/main" id="{F901693E-1B90-493C-9633-09EA1AEF270B}"/>
              </a:ext>
            </a:extLst>
          </p:cNvPr>
          <p:cNvSpPr/>
          <p:nvPr/>
        </p:nvSpPr>
        <p:spPr>
          <a:xfrm>
            <a:off x="68094" y="3139046"/>
            <a:ext cx="335604" cy="57393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ovéPole 10">
            <a:extLst>
              <a:ext uri="{FF2B5EF4-FFF2-40B4-BE49-F238E27FC236}">
                <a16:creationId xmlns:a16="http://schemas.microsoft.com/office/drawing/2014/main" id="{2B57CC70-6016-4BA9-BB93-84F2F0297E21}"/>
              </a:ext>
            </a:extLst>
          </p:cNvPr>
          <p:cNvSpPr txBox="1"/>
          <p:nvPr/>
        </p:nvSpPr>
        <p:spPr>
          <a:xfrm>
            <a:off x="9994362" y="1960242"/>
            <a:ext cx="1908664" cy="646331"/>
          </a:xfrm>
          <a:prstGeom prst="rect">
            <a:avLst/>
          </a:prstGeom>
          <a:noFill/>
        </p:spPr>
        <p:txBody>
          <a:bodyPr wrap="none" rtlCol="0">
            <a:spAutoFit/>
          </a:bodyPr>
          <a:lstStyle/>
          <a:p>
            <a:r>
              <a:rPr lang="cs-CZ" dirty="0" err="1"/>
              <a:t>Lactic</a:t>
            </a:r>
            <a:r>
              <a:rPr lang="cs-CZ" dirty="0"/>
              <a:t> </a:t>
            </a:r>
            <a:r>
              <a:rPr lang="cs-CZ" dirty="0" err="1"/>
              <a:t>acidification</a:t>
            </a:r>
            <a:endParaRPr lang="cs-CZ" dirty="0"/>
          </a:p>
          <a:p>
            <a:pPr algn="ctr"/>
            <a:r>
              <a:rPr lang="cs-CZ" dirty="0"/>
              <a:t>(</a:t>
            </a:r>
            <a:r>
              <a:rPr lang="cs-CZ" dirty="0" err="1"/>
              <a:t>decrease</a:t>
            </a:r>
            <a:r>
              <a:rPr lang="cs-CZ" dirty="0"/>
              <a:t> in BE)</a:t>
            </a:r>
            <a:endParaRPr lang="en-US" dirty="0"/>
          </a:p>
        </p:txBody>
      </p:sp>
      <p:sp>
        <p:nvSpPr>
          <p:cNvPr id="13" name="TextovéPole 12">
            <a:extLst>
              <a:ext uri="{FF2B5EF4-FFF2-40B4-BE49-F238E27FC236}">
                <a16:creationId xmlns:a16="http://schemas.microsoft.com/office/drawing/2014/main" id="{DCC95E58-7693-4FBB-A1BD-87418E5982F4}"/>
              </a:ext>
            </a:extLst>
          </p:cNvPr>
          <p:cNvSpPr txBox="1"/>
          <p:nvPr/>
        </p:nvSpPr>
        <p:spPr>
          <a:xfrm>
            <a:off x="9775003" y="3503506"/>
            <a:ext cx="2504083" cy="923330"/>
          </a:xfrm>
          <a:prstGeom prst="rect">
            <a:avLst/>
          </a:prstGeom>
          <a:noFill/>
        </p:spPr>
        <p:txBody>
          <a:bodyPr wrap="square" rtlCol="0">
            <a:spAutoFit/>
          </a:bodyPr>
          <a:lstStyle/>
          <a:p>
            <a:r>
              <a:rPr lang="en-US" dirty="0"/>
              <a:t>Shift of the oxygen dissociation curve back to the right</a:t>
            </a:r>
          </a:p>
        </p:txBody>
      </p:sp>
      <p:sp>
        <p:nvSpPr>
          <p:cNvPr id="14" name="Šipka: doprava 13">
            <a:extLst>
              <a:ext uri="{FF2B5EF4-FFF2-40B4-BE49-F238E27FC236}">
                <a16:creationId xmlns:a16="http://schemas.microsoft.com/office/drawing/2014/main" id="{B6BF3C65-B045-44E4-A71A-4D8DA5CDED33}"/>
              </a:ext>
            </a:extLst>
          </p:cNvPr>
          <p:cNvSpPr/>
          <p:nvPr/>
        </p:nvSpPr>
        <p:spPr>
          <a:xfrm rot="5400000">
            <a:off x="10231102" y="1539315"/>
            <a:ext cx="741946" cy="29242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Šipka: doprava 14">
            <a:extLst>
              <a:ext uri="{FF2B5EF4-FFF2-40B4-BE49-F238E27FC236}">
                <a16:creationId xmlns:a16="http://schemas.microsoft.com/office/drawing/2014/main" id="{9A88D51D-22B3-424E-9851-32173D032D90}"/>
              </a:ext>
            </a:extLst>
          </p:cNvPr>
          <p:cNvSpPr/>
          <p:nvPr/>
        </p:nvSpPr>
        <p:spPr>
          <a:xfrm rot="5400000">
            <a:off x="10431509" y="2908828"/>
            <a:ext cx="741946" cy="29242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Šipka: doprava 15">
            <a:extLst>
              <a:ext uri="{FF2B5EF4-FFF2-40B4-BE49-F238E27FC236}">
                <a16:creationId xmlns:a16="http://schemas.microsoft.com/office/drawing/2014/main" id="{4BA7250E-B028-4234-BBC1-D99A2539432C}"/>
              </a:ext>
            </a:extLst>
          </p:cNvPr>
          <p:cNvSpPr/>
          <p:nvPr/>
        </p:nvSpPr>
        <p:spPr>
          <a:xfrm rot="5400000">
            <a:off x="10197221" y="4651598"/>
            <a:ext cx="741946" cy="29242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ovéPole 16">
            <a:extLst>
              <a:ext uri="{FF2B5EF4-FFF2-40B4-BE49-F238E27FC236}">
                <a16:creationId xmlns:a16="http://schemas.microsoft.com/office/drawing/2014/main" id="{35D7CB81-4A46-425C-8CC6-E7E35FC2CDEB}"/>
              </a:ext>
            </a:extLst>
          </p:cNvPr>
          <p:cNvSpPr txBox="1"/>
          <p:nvPr/>
        </p:nvSpPr>
        <p:spPr>
          <a:xfrm>
            <a:off x="9927672" y="5175416"/>
            <a:ext cx="1975354" cy="646331"/>
          </a:xfrm>
          <a:prstGeom prst="rect">
            <a:avLst/>
          </a:prstGeom>
          <a:noFill/>
        </p:spPr>
        <p:txBody>
          <a:bodyPr wrap="square" rtlCol="0">
            <a:spAutoFit/>
          </a:bodyPr>
          <a:lstStyle/>
          <a:p>
            <a:r>
              <a:rPr lang="en-US" dirty="0"/>
              <a:t>Return of PO2 back to normal</a:t>
            </a:r>
          </a:p>
        </p:txBody>
      </p:sp>
      <p:sp>
        <p:nvSpPr>
          <p:cNvPr id="2" name="TextovéPole 2">
            <a:extLst>
              <a:ext uri="{FF2B5EF4-FFF2-40B4-BE49-F238E27FC236}">
                <a16:creationId xmlns:a16="http://schemas.microsoft.com/office/drawing/2014/main" id="{594A1AE0-7048-CC9A-1695-1D2F4B5D40F7}"/>
              </a:ext>
            </a:extLst>
          </p:cNvPr>
          <p:cNvSpPr txBox="1"/>
          <p:nvPr/>
        </p:nvSpPr>
        <p:spPr>
          <a:xfrm>
            <a:off x="68094" y="688899"/>
            <a:ext cx="2850011" cy="369332"/>
          </a:xfrm>
          <a:prstGeom prst="rect">
            <a:avLst/>
          </a:prstGeom>
          <a:noFill/>
        </p:spPr>
        <p:txBody>
          <a:bodyPr wrap="none" rtlCol="0">
            <a:spAutoFit/>
          </a:bodyPr>
          <a:lstStyle/>
          <a:p>
            <a:r>
              <a:rPr lang="cs-CZ" dirty="0" err="1"/>
              <a:t>Inadequate</a:t>
            </a:r>
            <a:r>
              <a:rPr lang="cs-CZ" dirty="0"/>
              <a:t> </a:t>
            </a:r>
            <a:r>
              <a:rPr lang="cs-CZ" dirty="0" err="1"/>
              <a:t>hyperventilation</a:t>
            </a:r>
            <a:endParaRPr lang="en-US" dirty="0"/>
          </a:p>
        </p:txBody>
      </p:sp>
      <p:sp>
        <p:nvSpPr>
          <p:cNvPr id="18" name="Šipka: doprava 3">
            <a:extLst>
              <a:ext uri="{FF2B5EF4-FFF2-40B4-BE49-F238E27FC236}">
                <a16:creationId xmlns:a16="http://schemas.microsoft.com/office/drawing/2014/main" id="{B35236A3-A575-B4AF-EA43-4FEB81B360EB}"/>
              </a:ext>
            </a:extLst>
          </p:cNvPr>
          <p:cNvSpPr/>
          <p:nvPr/>
        </p:nvSpPr>
        <p:spPr>
          <a:xfrm>
            <a:off x="2884571" y="727353"/>
            <a:ext cx="994255" cy="29242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ovéPole 5">
            <a:extLst>
              <a:ext uri="{FF2B5EF4-FFF2-40B4-BE49-F238E27FC236}">
                <a16:creationId xmlns:a16="http://schemas.microsoft.com/office/drawing/2014/main" id="{E970AC36-F681-E71E-A16B-CECCE5F12CBF}"/>
              </a:ext>
            </a:extLst>
          </p:cNvPr>
          <p:cNvSpPr txBox="1"/>
          <p:nvPr/>
        </p:nvSpPr>
        <p:spPr>
          <a:xfrm>
            <a:off x="9780618" y="650444"/>
            <a:ext cx="1935338" cy="646331"/>
          </a:xfrm>
          <a:prstGeom prst="rect">
            <a:avLst/>
          </a:prstGeom>
          <a:noFill/>
        </p:spPr>
        <p:txBody>
          <a:bodyPr wrap="none" rtlCol="0">
            <a:spAutoFit/>
          </a:bodyPr>
          <a:lstStyle/>
          <a:p>
            <a:r>
              <a:rPr lang="en-US" dirty="0"/>
              <a:t>A decrease in PO2 </a:t>
            </a:r>
            <a:endParaRPr lang="cs-CZ" dirty="0"/>
          </a:p>
          <a:p>
            <a:r>
              <a:rPr lang="en-US" dirty="0"/>
              <a:t>in the tissues</a:t>
            </a:r>
          </a:p>
        </p:txBody>
      </p:sp>
      <p:sp>
        <p:nvSpPr>
          <p:cNvPr id="20" name="TextovéPole 6">
            <a:extLst>
              <a:ext uri="{FF2B5EF4-FFF2-40B4-BE49-F238E27FC236}">
                <a16:creationId xmlns:a16="http://schemas.microsoft.com/office/drawing/2014/main" id="{4FB4DC83-5F09-086F-E109-2ED1E99EC439}"/>
              </a:ext>
            </a:extLst>
          </p:cNvPr>
          <p:cNvSpPr txBox="1"/>
          <p:nvPr/>
        </p:nvSpPr>
        <p:spPr>
          <a:xfrm>
            <a:off x="3878826" y="680540"/>
            <a:ext cx="4657172" cy="369332"/>
          </a:xfrm>
          <a:prstGeom prst="rect">
            <a:avLst/>
          </a:prstGeom>
          <a:noFill/>
        </p:spPr>
        <p:txBody>
          <a:bodyPr wrap="none" rtlCol="0">
            <a:spAutoFit/>
          </a:bodyPr>
          <a:lstStyle/>
          <a:p>
            <a:r>
              <a:rPr lang="en-US" dirty="0"/>
              <a:t>Shift of the oxygen dissociation curve to the left</a:t>
            </a:r>
          </a:p>
        </p:txBody>
      </p:sp>
      <p:sp>
        <p:nvSpPr>
          <p:cNvPr id="21" name="Šipka: doprava 7">
            <a:extLst>
              <a:ext uri="{FF2B5EF4-FFF2-40B4-BE49-F238E27FC236}">
                <a16:creationId xmlns:a16="http://schemas.microsoft.com/office/drawing/2014/main" id="{839860EE-832A-E700-8EA8-9762DF1C3B5F}"/>
              </a:ext>
            </a:extLst>
          </p:cNvPr>
          <p:cNvSpPr/>
          <p:nvPr/>
        </p:nvSpPr>
        <p:spPr>
          <a:xfrm>
            <a:off x="8535998" y="721773"/>
            <a:ext cx="1197487" cy="29242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Obrázek 1">
            <a:extLst>
              <a:ext uri="{FF2B5EF4-FFF2-40B4-BE49-F238E27FC236}">
                <a16:creationId xmlns:a16="http://schemas.microsoft.com/office/drawing/2014/main" id="{75A20FE8-E145-F898-6582-530F8D4C981C}"/>
              </a:ext>
            </a:extLst>
          </p:cNvPr>
          <p:cNvPicPr>
            <a:picLocks noChangeAspect="1"/>
          </p:cNvPicPr>
          <p:nvPr/>
        </p:nvPicPr>
        <p:blipFill>
          <a:blip r:embed="rId2"/>
          <a:stretch>
            <a:fillRect/>
          </a:stretch>
        </p:blipFill>
        <p:spPr>
          <a:xfrm>
            <a:off x="1982665" y="1548185"/>
            <a:ext cx="6971028" cy="4588042"/>
          </a:xfrm>
          <a:prstGeom prst="rect">
            <a:avLst/>
          </a:prstGeom>
        </p:spPr>
      </p:pic>
      <p:sp>
        <p:nvSpPr>
          <p:cNvPr id="10" name="Šipka: doprava 9">
            <a:extLst>
              <a:ext uri="{FF2B5EF4-FFF2-40B4-BE49-F238E27FC236}">
                <a16:creationId xmlns:a16="http://schemas.microsoft.com/office/drawing/2014/main" id="{4DCA4021-2F5F-4F58-9FED-EB859E4E4A7D}"/>
              </a:ext>
            </a:extLst>
          </p:cNvPr>
          <p:cNvSpPr/>
          <p:nvPr/>
        </p:nvSpPr>
        <p:spPr>
          <a:xfrm rot="2368603">
            <a:off x="4512855" y="3469700"/>
            <a:ext cx="366689" cy="227440"/>
          </a:xfrm>
          <a:prstGeom prst="rightArrow">
            <a:avLst/>
          </a:prstGeom>
          <a:solidFill>
            <a:srgbClr val="ECF1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257833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DFE8E8"/>
        </a:solidFill>
        <a:effectLst/>
      </p:bgPr>
    </p:bg>
    <p:spTree>
      <p:nvGrpSpPr>
        <p:cNvPr id="1" name=""/>
        <p:cNvGrpSpPr/>
        <p:nvPr/>
      </p:nvGrpSpPr>
      <p:grpSpPr>
        <a:xfrm>
          <a:off x="0" y="0"/>
          <a:ext cx="0" cy="0"/>
          <a:chOff x="0" y="0"/>
          <a:chExt cx="0" cy="0"/>
        </a:xfrm>
      </p:grpSpPr>
      <p:sp>
        <p:nvSpPr>
          <p:cNvPr id="5" name="Obdélník 4">
            <a:extLst>
              <a:ext uri="{FF2B5EF4-FFF2-40B4-BE49-F238E27FC236}">
                <a16:creationId xmlns:a16="http://schemas.microsoft.com/office/drawing/2014/main" id="{F901693E-1B90-493C-9633-09EA1AEF270B}"/>
              </a:ext>
            </a:extLst>
          </p:cNvPr>
          <p:cNvSpPr/>
          <p:nvPr/>
        </p:nvSpPr>
        <p:spPr>
          <a:xfrm>
            <a:off x="68094" y="3139046"/>
            <a:ext cx="335604" cy="57393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Obrázek 1">
            <a:extLst>
              <a:ext uri="{FF2B5EF4-FFF2-40B4-BE49-F238E27FC236}">
                <a16:creationId xmlns:a16="http://schemas.microsoft.com/office/drawing/2014/main" id="{5F943208-5F93-4AE2-A003-129129FF06D3}"/>
              </a:ext>
            </a:extLst>
          </p:cNvPr>
          <p:cNvPicPr>
            <a:picLocks noChangeAspect="1"/>
          </p:cNvPicPr>
          <p:nvPr/>
        </p:nvPicPr>
        <p:blipFill>
          <a:blip r:embed="rId2"/>
          <a:stretch>
            <a:fillRect/>
          </a:stretch>
        </p:blipFill>
        <p:spPr>
          <a:xfrm>
            <a:off x="0" y="-1"/>
            <a:ext cx="12058940" cy="6778021"/>
          </a:xfrm>
          <a:prstGeom prst="rect">
            <a:avLst/>
          </a:prstGeom>
        </p:spPr>
      </p:pic>
      <p:sp>
        <p:nvSpPr>
          <p:cNvPr id="3" name="TextBox 2">
            <a:extLst>
              <a:ext uri="{FF2B5EF4-FFF2-40B4-BE49-F238E27FC236}">
                <a16:creationId xmlns:a16="http://schemas.microsoft.com/office/drawing/2014/main" id="{D8D28EAD-BFF3-E90F-D740-9DA5FB6E408C}"/>
              </a:ext>
            </a:extLst>
          </p:cNvPr>
          <p:cNvSpPr txBox="1"/>
          <p:nvPr/>
        </p:nvSpPr>
        <p:spPr>
          <a:xfrm>
            <a:off x="7603651" y="6208556"/>
            <a:ext cx="3446280" cy="461665"/>
          </a:xfrm>
          <a:prstGeom prst="rect">
            <a:avLst/>
          </a:prstGeom>
          <a:solidFill>
            <a:srgbClr val="FEEBC4"/>
          </a:solidFill>
        </p:spPr>
        <p:txBody>
          <a:bodyPr wrap="square" rtlCol="0">
            <a:spAutoFit/>
          </a:bodyPr>
          <a:lstStyle/>
          <a:p>
            <a:r>
              <a:rPr lang="cs-CZ" sz="2400" dirty="0" err="1">
                <a:solidFill>
                  <a:srgbClr val="FF0000"/>
                </a:solidFill>
              </a:rPr>
              <a:t>Metabolic</a:t>
            </a:r>
            <a:r>
              <a:rPr lang="cs-CZ" sz="2400" dirty="0">
                <a:solidFill>
                  <a:srgbClr val="FF0000"/>
                </a:solidFill>
              </a:rPr>
              <a:t> </a:t>
            </a:r>
            <a:r>
              <a:rPr lang="cs-CZ" sz="2400" dirty="0" err="1">
                <a:solidFill>
                  <a:srgbClr val="FF0000"/>
                </a:solidFill>
              </a:rPr>
              <a:t>needs</a:t>
            </a:r>
            <a:r>
              <a:rPr lang="cs-CZ" sz="2400" dirty="0">
                <a:solidFill>
                  <a:srgbClr val="FF0000"/>
                </a:solidFill>
              </a:rPr>
              <a:t> </a:t>
            </a:r>
            <a:r>
              <a:rPr lang="cs-CZ" sz="2400" dirty="0" err="1">
                <a:solidFill>
                  <a:srgbClr val="FF0000"/>
                </a:solidFill>
              </a:rPr>
              <a:t>of</a:t>
            </a:r>
            <a:r>
              <a:rPr lang="cs-CZ" sz="2400" dirty="0">
                <a:solidFill>
                  <a:srgbClr val="FF0000"/>
                </a:solidFill>
              </a:rPr>
              <a:t> </a:t>
            </a:r>
            <a:r>
              <a:rPr lang="cs-CZ" sz="2400" dirty="0" err="1">
                <a:solidFill>
                  <a:srgbClr val="FF0000"/>
                </a:solidFill>
              </a:rPr>
              <a:t>cells</a:t>
            </a:r>
            <a:endParaRPr lang="en-US" sz="1400" dirty="0">
              <a:solidFill>
                <a:srgbClr val="FF0000"/>
              </a:solidFill>
            </a:endParaRPr>
          </a:p>
        </p:txBody>
      </p:sp>
      <p:sp>
        <p:nvSpPr>
          <p:cNvPr id="4" name="TextBox 3">
            <a:extLst>
              <a:ext uri="{FF2B5EF4-FFF2-40B4-BE49-F238E27FC236}">
                <a16:creationId xmlns:a16="http://schemas.microsoft.com/office/drawing/2014/main" id="{877A4D7B-1C39-9F43-2A74-D18716627CA3}"/>
              </a:ext>
            </a:extLst>
          </p:cNvPr>
          <p:cNvSpPr txBox="1"/>
          <p:nvPr/>
        </p:nvSpPr>
        <p:spPr>
          <a:xfrm>
            <a:off x="7505776" y="5312269"/>
            <a:ext cx="3446280" cy="461665"/>
          </a:xfrm>
          <a:prstGeom prst="rect">
            <a:avLst/>
          </a:prstGeom>
          <a:solidFill>
            <a:srgbClr val="FEEBC4"/>
          </a:solidFill>
        </p:spPr>
        <p:txBody>
          <a:bodyPr wrap="square" rtlCol="0">
            <a:spAutoFit/>
          </a:bodyPr>
          <a:lstStyle/>
          <a:p>
            <a:r>
              <a:rPr lang="cs-CZ" sz="2400" dirty="0">
                <a:solidFill>
                  <a:srgbClr val="FF0000"/>
                </a:solidFill>
              </a:rPr>
              <a:t>Oxygen </a:t>
            </a:r>
            <a:r>
              <a:rPr lang="cs-CZ" sz="2400" dirty="0" err="1">
                <a:solidFill>
                  <a:srgbClr val="FF0000"/>
                </a:solidFill>
              </a:rPr>
              <a:t>delivery</a:t>
            </a:r>
            <a:endParaRPr lang="en-US" sz="1400" dirty="0">
              <a:solidFill>
                <a:srgbClr val="FF0000"/>
              </a:solidFill>
            </a:endParaRPr>
          </a:p>
        </p:txBody>
      </p:sp>
      <p:sp>
        <p:nvSpPr>
          <p:cNvPr id="6" name="TextBox 5">
            <a:extLst>
              <a:ext uri="{FF2B5EF4-FFF2-40B4-BE49-F238E27FC236}">
                <a16:creationId xmlns:a16="http://schemas.microsoft.com/office/drawing/2014/main" id="{48BD8D70-AA02-A366-61CB-68972211B1D5}"/>
              </a:ext>
            </a:extLst>
          </p:cNvPr>
          <p:cNvSpPr txBox="1"/>
          <p:nvPr/>
        </p:nvSpPr>
        <p:spPr>
          <a:xfrm>
            <a:off x="6138507" y="79980"/>
            <a:ext cx="3164698" cy="523220"/>
          </a:xfrm>
          <a:prstGeom prst="rect">
            <a:avLst/>
          </a:prstGeom>
          <a:solidFill>
            <a:srgbClr val="FEEBC4"/>
          </a:solidFill>
        </p:spPr>
        <p:txBody>
          <a:bodyPr wrap="square" rtlCol="0">
            <a:spAutoFit/>
          </a:bodyPr>
          <a:lstStyle/>
          <a:p>
            <a:r>
              <a:rPr lang="cs-CZ" sz="2800" dirty="0"/>
              <a:t>Environment</a:t>
            </a:r>
            <a:endParaRPr lang="en-US" sz="1600" dirty="0"/>
          </a:p>
        </p:txBody>
      </p:sp>
      <p:sp>
        <p:nvSpPr>
          <p:cNvPr id="7" name="TextBox 6">
            <a:extLst>
              <a:ext uri="{FF2B5EF4-FFF2-40B4-BE49-F238E27FC236}">
                <a16:creationId xmlns:a16="http://schemas.microsoft.com/office/drawing/2014/main" id="{FA997144-4835-8912-0154-4AFEC887EC3E}"/>
              </a:ext>
            </a:extLst>
          </p:cNvPr>
          <p:cNvSpPr txBox="1"/>
          <p:nvPr/>
        </p:nvSpPr>
        <p:spPr>
          <a:xfrm>
            <a:off x="7134528" y="976267"/>
            <a:ext cx="2096722" cy="523220"/>
          </a:xfrm>
          <a:prstGeom prst="rect">
            <a:avLst/>
          </a:prstGeom>
          <a:solidFill>
            <a:srgbClr val="FEEBC4"/>
          </a:solidFill>
        </p:spPr>
        <p:txBody>
          <a:bodyPr wrap="square" rtlCol="0">
            <a:spAutoFit/>
          </a:bodyPr>
          <a:lstStyle/>
          <a:p>
            <a:r>
              <a:rPr lang="cs-CZ" sz="2800" dirty="0" err="1"/>
              <a:t>Respiration</a:t>
            </a:r>
            <a:endParaRPr lang="en-US" sz="1600" dirty="0"/>
          </a:p>
        </p:txBody>
      </p:sp>
      <p:sp>
        <p:nvSpPr>
          <p:cNvPr id="8" name="TextBox 7">
            <a:extLst>
              <a:ext uri="{FF2B5EF4-FFF2-40B4-BE49-F238E27FC236}">
                <a16:creationId xmlns:a16="http://schemas.microsoft.com/office/drawing/2014/main" id="{331F10E0-71A9-D9EF-BEBD-837ADE86953C}"/>
              </a:ext>
            </a:extLst>
          </p:cNvPr>
          <p:cNvSpPr txBox="1"/>
          <p:nvPr/>
        </p:nvSpPr>
        <p:spPr>
          <a:xfrm>
            <a:off x="9274152" y="1634922"/>
            <a:ext cx="2340064" cy="523220"/>
          </a:xfrm>
          <a:prstGeom prst="rect">
            <a:avLst/>
          </a:prstGeom>
          <a:solidFill>
            <a:srgbClr val="FEEBC4"/>
          </a:solidFill>
        </p:spPr>
        <p:txBody>
          <a:bodyPr wrap="square" rtlCol="0">
            <a:spAutoFit/>
          </a:bodyPr>
          <a:lstStyle/>
          <a:p>
            <a:r>
              <a:rPr lang="cs-CZ" sz="2800" dirty="0" err="1"/>
              <a:t>Erythropoiesis</a:t>
            </a:r>
            <a:r>
              <a:rPr lang="cs-CZ" sz="1600" dirty="0"/>
              <a:t> </a:t>
            </a:r>
            <a:endParaRPr lang="en-US" sz="1600" dirty="0"/>
          </a:p>
        </p:txBody>
      </p:sp>
      <p:sp>
        <p:nvSpPr>
          <p:cNvPr id="9" name="TextBox 8">
            <a:extLst>
              <a:ext uri="{FF2B5EF4-FFF2-40B4-BE49-F238E27FC236}">
                <a16:creationId xmlns:a16="http://schemas.microsoft.com/office/drawing/2014/main" id="{0DECE99F-8AE4-C2E0-B7DB-2A9E784E461B}"/>
              </a:ext>
            </a:extLst>
          </p:cNvPr>
          <p:cNvSpPr txBox="1"/>
          <p:nvPr/>
        </p:nvSpPr>
        <p:spPr>
          <a:xfrm>
            <a:off x="9994286" y="2840107"/>
            <a:ext cx="2064654" cy="523220"/>
          </a:xfrm>
          <a:prstGeom prst="rect">
            <a:avLst/>
          </a:prstGeom>
          <a:solidFill>
            <a:srgbClr val="FEEBC4"/>
          </a:solidFill>
        </p:spPr>
        <p:txBody>
          <a:bodyPr wrap="square" rtlCol="0">
            <a:spAutoFit/>
          </a:bodyPr>
          <a:lstStyle/>
          <a:p>
            <a:r>
              <a:rPr lang="cs-CZ" sz="2800" dirty="0" err="1"/>
              <a:t>Circulation</a:t>
            </a:r>
            <a:endParaRPr lang="en-US" sz="1600" dirty="0"/>
          </a:p>
        </p:txBody>
      </p:sp>
      <p:sp>
        <p:nvSpPr>
          <p:cNvPr id="10" name="TextBox 9">
            <a:extLst>
              <a:ext uri="{FF2B5EF4-FFF2-40B4-BE49-F238E27FC236}">
                <a16:creationId xmlns:a16="http://schemas.microsoft.com/office/drawing/2014/main" id="{AE854307-8198-3790-A303-90924B394367}"/>
              </a:ext>
            </a:extLst>
          </p:cNvPr>
          <p:cNvSpPr txBox="1"/>
          <p:nvPr/>
        </p:nvSpPr>
        <p:spPr>
          <a:xfrm>
            <a:off x="4048677" y="5435457"/>
            <a:ext cx="1131562" cy="369332"/>
          </a:xfrm>
          <a:prstGeom prst="rect">
            <a:avLst/>
          </a:prstGeom>
          <a:solidFill>
            <a:srgbClr val="EDDCB7"/>
          </a:solidFill>
        </p:spPr>
        <p:txBody>
          <a:bodyPr wrap="square" rtlCol="0">
            <a:spAutoFit/>
          </a:bodyPr>
          <a:lstStyle/>
          <a:p>
            <a:pPr algn="ctr"/>
            <a:r>
              <a:rPr lang="cs-CZ" dirty="0" err="1">
                <a:solidFill>
                  <a:srgbClr val="FF0000"/>
                </a:solidFill>
              </a:rPr>
              <a:t>difusion</a:t>
            </a:r>
            <a:endParaRPr lang="en-US" dirty="0">
              <a:solidFill>
                <a:srgbClr val="FF0000"/>
              </a:solidFill>
            </a:endParaRPr>
          </a:p>
        </p:txBody>
      </p:sp>
      <p:sp>
        <p:nvSpPr>
          <p:cNvPr id="11" name="TextBox 10">
            <a:extLst>
              <a:ext uri="{FF2B5EF4-FFF2-40B4-BE49-F238E27FC236}">
                <a16:creationId xmlns:a16="http://schemas.microsoft.com/office/drawing/2014/main" id="{1584EAA0-B8B3-4350-5970-9F649BC06952}"/>
              </a:ext>
            </a:extLst>
          </p:cNvPr>
          <p:cNvSpPr txBox="1"/>
          <p:nvPr/>
        </p:nvSpPr>
        <p:spPr>
          <a:xfrm>
            <a:off x="4381002" y="6208556"/>
            <a:ext cx="3007018" cy="461665"/>
          </a:xfrm>
          <a:prstGeom prst="rect">
            <a:avLst/>
          </a:prstGeom>
          <a:solidFill>
            <a:srgbClr val="FEEBC4"/>
          </a:solidFill>
        </p:spPr>
        <p:txBody>
          <a:bodyPr wrap="square" rtlCol="0">
            <a:spAutoFit/>
          </a:bodyPr>
          <a:lstStyle/>
          <a:p>
            <a:r>
              <a:rPr lang="cs-CZ" sz="2400" dirty="0"/>
              <a:t>ADT/ATP ratio</a:t>
            </a:r>
            <a:endParaRPr lang="en-US" sz="1400" dirty="0"/>
          </a:p>
        </p:txBody>
      </p:sp>
      <p:sp>
        <p:nvSpPr>
          <p:cNvPr id="12" name="TextBox 11">
            <a:extLst>
              <a:ext uri="{FF2B5EF4-FFF2-40B4-BE49-F238E27FC236}">
                <a16:creationId xmlns:a16="http://schemas.microsoft.com/office/drawing/2014/main" id="{1C2A31CE-9A31-9499-BE8D-D4683ABADED4}"/>
              </a:ext>
            </a:extLst>
          </p:cNvPr>
          <p:cNvSpPr txBox="1"/>
          <p:nvPr/>
        </p:nvSpPr>
        <p:spPr>
          <a:xfrm>
            <a:off x="510593" y="150738"/>
            <a:ext cx="2710218" cy="400110"/>
          </a:xfrm>
          <a:prstGeom prst="rect">
            <a:avLst/>
          </a:prstGeom>
          <a:solidFill>
            <a:srgbClr val="FEEBC4"/>
          </a:solidFill>
        </p:spPr>
        <p:txBody>
          <a:bodyPr wrap="square" rtlCol="0">
            <a:spAutoFit/>
          </a:bodyPr>
          <a:lstStyle/>
          <a:p>
            <a:r>
              <a:rPr lang="cs-CZ" sz="2000" dirty="0"/>
              <a:t>Oxygen </a:t>
            </a:r>
            <a:r>
              <a:rPr lang="cs-CZ" sz="2000" dirty="0" err="1"/>
              <a:t>delivery</a:t>
            </a:r>
            <a:r>
              <a:rPr lang="cs-CZ" sz="2000" dirty="0"/>
              <a:t> (DO2):</a:t>
            </a:r>
            <a:endParaRPr lang="en-US" sz="1200" dirty="0"/>
          </a:p>
        </p:txBody>
      </p:sp>
    </p:spTree>
    <p:extLst>
      <p:ext uri="{BB962C8B-B14F-4D97-AF65-F5344CB8AC3E}">
        <p14:creationId xmlns:p14="http://schemas.microsoft.com/office/powerpoint/2010/main" val="60879640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DEE7E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DAF81-EA4B-AEA3-8A08-04DF743A5D2C}"/>
              </a:ext>
            </a:extLst>
          </p:cNvPr>
          <p:cNvSpPr>
            <a:spLocks noGrp="1"/>
          </p:cNvSpPr>
          <p:nvPr>
            <p:ph type="title"/>
          </p:nvPr>
        </p:nvSpPr>
        <p:spPr/>
        <p:txBody>
          <a:bodyPr/>
          <a:lstStyle/>
          <a:p>
            <a:r>
              <a:rPr lang="cs-CZ" dirty="0"/>
              <a:t>PO2 and </a:t>
            </a:r>
            <a:r>
              <a:rPr lang="cs-CZ" dirty="0" err="1"/>
              <a:t>circulation</a:t>
            </a:r>
            <a:endParaRPr lang="en-US" dirty="0"/>
          </a:p>
        </p:txBody>
      </p:sp>
      <p:sp>
        <p:nvSpPr>
          <p:cNvPr id="3" name="Content Placeholder 2">
            <a:extLst>
              <a:ext uri="{FF2B5EF4-FFF2-40B4-BE49-F238E27FC236}">
                <a16:creationId xmlns:a16="http://schemas.microsoft.com/office/drawing/2014/main" id="{0C9B81A8-ABFC-61BD-B95C-CE320DD3B33A}"/>
              </a:ext>
            </a:extLst>
          </p:cNvPr>
          <p:cNvSpPr>
            <a:spLocks noGrp="1"/>
          </p:cNvSpPr>
          <p:nvPr>
            <p:ph idx="1"/>
          </p:nvPr>
        </p:nvSpPr>
        <p:spPr>
          <a:xfrm>
            <a:off x="2663221" y="1469524"/>
            <a:ext cx="4688718" cy="405847"/>
          </a:xfrm>
        </p:spPr>
        <p:txBody>
          <a:bodyPr>
            <a:normAutofit fontScale="85000" lnSpcReduction="10000"/>
          </a:bodyPr>
          <a:lstStyle/>
          <a:p>
            <a:pPr marL="0" indent="0">
              <a:buNone/>
            </a:pPr>
            <a:r>
              <a:rPr lang="en-US" dirty="0"/>
              <a:t>Decreased PO2 in systemic tissues</a:t>
            </a:r>
          </a:p>
        </p:txBody>
      </p:sp>
      <p:sp>
        <p:nvSpPr>
          <p:cNvPr id="4" name="Arrow: Down 3">
            <a:extLst>
              <a:ext uri="{FF2B5EF4-FFF2-40B4-BE49-F238E27FC236}">
                <a16:creationId xmlns:a16="http://schemas.microsoft.com/office/drawing/2014/main" id="{87BF5F3C-263D-2890-3CF6-9B098036814E}"/>
              </a:ext>
            </a:extLst>
          </p:cNvPr>
          <p:cNvSpPr/>
          <p:nvPr/>
        </p:nvSpPr>
        <p:spPr>
          <a:xfrm rot="19577820">
            <a:off x="5362027" y="1806170"/>
            <a:ext cx="481693" cy="169374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2">
            <a:extLst>
              <a:ext uri="{FF2B5EF4-FFF2-40B4-BE49-F238E27FC236}">
                <a16:creationId xmlns:a16="http://schemas.microsoft.com/office/drawing/2014/main" id="{60608C49-9F5F-9E37-771D-B937B61B7934}"/>
              </a:ext>
            </a:extLst>
          </p:cNvPr>
          <p:cNvSpPr txBox="1">
            <a:spLocks/>
          </p:cNvSpPr>
          <p:nvPr/>
        </p:nvSpPr>
        <p:spPr>
          <a:xfrm>
            <a:off x="5270047" y="3523373"/>
            <a:ext cx="1899557" cy="405847"/>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cs-CZ" dirty="0" err="1"/>
              <a:t>vasodilatation</a:t>
            </a:r>
            <a:endParaRPr lang="en-US" dirty="0"/>
          </a:p>
        </p:txBody>
      </p:sp>
      <p:sp>
        <p:nvSpPr>
          <p:cNvPr id="7" name="Content Placeholder 2">
            <a:extLst>
              <a:ext uri="{FF2B5EF4-FFF2-40B4-BE49-F238E27FC236}">
                <a16:creationId xmlns:a16="http://schemas.microsoft.com/office/drawing/2014/main" id="{E754C0D7-B798-121F-A932-876E5C961E9A}"/>
              </a:ext>
            </a:extLst>
          </p:cNvPr>
          <p:cNvSpPr txBox="1">
            <a:spLocks/>
          </p:cNvSpPr>
          <p:nvPr/>
        </p:nvSpPr>
        <p:spPr>
          <a:xfrm>
            <a:off x="1978478" y="5502649"/>
            <a:ext cx="3740604" cy="40584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cs-CZ" sz="2400" dirty="0" err="1"/>
              <a:t>Increase</a:t>
            </a:r>
            <a:r>
              <a:rPr lang="cs-CZ" sz="2400" dirty="0"/>
              <a:t> in oxygen </a:t>
            </a:r>
            <a:r>
              <a:rPr lang="cs-CZ" sz="2400" dirty="0" err="1"/>
              <a:t>supply</a:t>
            </a:r>
            <a:endParaRPr lang="en-US" sz="2400" dirty="0"/>
          </a:p>
        </p:txBody>
      </p:sp>
      <p:sp>
        <p:nvSpPr>
          <p:cNvPr id="8" name="Content Placeholder 2">
            <a:extLst>
              <a:ext uri="{FF2B5EF4-FFF2-40B4-BE49-F238E27FC236}">
                <a16:creationId xmlns:a16="http://schemas.microsoft.com/office/drawing/2014/main" id="{8382F6A7-D202-3F14-A72C-857AEACADF64}"/>
              </a:ext>
            </a:extLst>
          </p:cNvPr>
          <p:cNvSpPr txBox="1">
            <a:spLocks/>
          </p:cNvSpPr>
          <p:nvPr/>
        </p:nvSpPr>
        <p:spPr>
          <a:xfrm>
            <a:off x="1355620" y="2106470"/>
            <a:ext cx="3291569" cy="40584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cs-CZ" sz="2400" dirty="0" err="1"/>
              <a:t>Normalization</a:t>
            </a:r>
            <a:r>
              <a:rPr lang="cs-CZ" sz="2400" dirty="0"/>
              <a:t> </a:t>
            </a:r>
            <a:r>
              <a:rPr lang="cs-CZ" sz="2400" dirty="0" err="1"/>
              <a:t>of</a:t>
            </a:r>
            <a:r>
              <a:rPr lang="cs-CZ" sz="2400" dirty="0"/>
              <a:t> PO2</a:t>
            </a:r>
            <a:endParaRPr lang="en-US" sz="2400" dirty="0"/>
          </a:p>
        </p:txBody>
      </p:sp>
      <p:sp>
        <p:nvSpPr>
          <p:cNvPr id="9" name="Arrow: Down 8">
            <a:extLst>
              <a:ext uri="{FF2B5EF4-FFF2-40B4-BE49-F238E27FC236}">
                <a16:creationId xmlns:a16="http://schemas.microsoft.com/office/drawing/2014/main" id="{778B45D4-0E75-055B-07F4-A96FA2B0CE65}"/>
              </a:ext>
            </a:extLst>
          </p:cNvPr>
          <p:cNvSpPr/>
          <p:nvPr/>
        </p:nvSpPr>
        <p:spPr>
          <a:xfrm rot="3429740">
            <a:off x="4987381" y="3543223"/>
            <a:ext cx="481693" cy="210825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Down 9">
            <a:extLst>
              <a:ext uri="{FF2B5EF4-FFF2-40B4-BE49-F238E27FC236}">
                <a16:creationId xmlns:a16="http://schemas.microsoft.com/office/drawing/2014/main" id="{D6A93BBB-42CE-FDE5-E9D5-9B71518D05CF}"/>
              </a:ext>
            </a:extLst>
          </p:cNvPr>
          <p:cNvSpPr/>
          <p:nvPr/>
        </p:nvSpPr>
        <p:spPr>
          <a:xfrm rot="10446108">
            <a:off x="2059787" y="2764282"/>
            <a:ext cx="481693" cy="23941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6966D71D-7C1F-6EBF-EC93-F2049F39470C}"/>
              </a:ext>
            </a:extLst>
          </p:cNvPr>
          <p:cNvSpPr txBox="1">
            <a:spLocks/>
          </p:cNvSpPr>
          <p:nvPr/>
        </p:nvSpPr>
        <p:spPr>
          <a:xfrm>
            <a:off x="9284154" y="1377182"/>
            <a:ext cx="2864303" cy="405847"/>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It's different in the lungs</a:t>
            </a:r>
            <a:r>
              <a:rPr lang="cs-CZ" dirty="0"/>
              <a:t>!</a:t>
            </a:r>
            <a:endParaRPr lang="en-US" dirty="0"/>
          </a:p>
        </p:txBody>
      </p:sp>
    </p:spTree>
    <p:extLst>
      <p:ext uri="{BB962C8B-B14F-4D97-AF65-F5344CB8AC3E}">
        <p14:creationId xmlns:p14="http://schemas.microsoft.com/office/powerpoint/2010/main" val="1687285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7" grpId="0"/>
      <p:bldP spid="8" grpId="0"/>
      <p:bldP spid="9" grpId="0" animBg="1"/>
      <p:bldP spid="10" grpId="0" animBg="1"/>
      <p:bldP spid="11" grpId="0"/>
    </p:bldLst>
  </p:timing>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DFE8E8"/>
        </a:solidFill>
        <a:effectLst/>
      </p:bgPr>
    </p:bg>
    <p:spTree>
      <p:nvGrpSpPr>
        <p:cNvPr id="1" name=""/>
        <p:cNvGrpSpPr/>
        <p:nvPr/>
      </p:nvGrpSpPr>
      <p:grpSpPr>
        <a:xfrm>
          <a:off x="0" y="0"/>
          <a:ext cx="0" cy="0"/>
          <a:chOff x="0" y="0"/>
          <a:chExt cx="0" cy="0"/>
        </a:xfrm>
      </p:grpSpPr>
      <p:sp>
        <p:nvSpPr>
          <p:cNvPr id="5" name="Obdélník 4">
            <a:extLst>
              <a:ext uri="{FF2B5EF4-FFF2-40B4-BE49-F238E27FC236}">
                <a16:creationId xmlns:a16="http://schemas.microsoft.com/office/drawing/2014/main" id="{F901693E-1B90-493C-9633-09EA1AEF270B}"/>
              </a:ext>
            </a:extLst>
          </p:cNvPr>
          <p:cNvSpPr/>
          <p:nvPr/>
        </p:nvSpPr>
        <p:spPr>
          <a:xfrm>
            <a:off x="68094" y="3139046"/>
            <a:ext cx="335604" cy="57393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Obrázek 1">
            <a:extLst>
              <a:ext uri="{FF2B5EF4-FFF2-40B4-BE49-F238E27FC236}">
                <a16:creationId xmlns:a16="http://schemas.microsoft.com/office/drawing/2014/main" id="{E15126E5-89D6-471C-B299-08533D975D45}"/>
              </a:ext>
            </a:extLst>
          </p:cNvPr>
          <p:cNvPicPr>
            <a:picLocks noChangeAspect="1"/>
          </p:cNvPicPr>
          <p:nvPr/>
        </p:nvPicPr>
        <p:blipFill>
          <a:blip r:embed="rId2"/>
          <a:stretch>
            <a:fillRect/>
          </a:stretch>
        </p:blipFill>
        <p:spPr>
          <a:xfrm>
            <a:off x="1819243" y="881044"/>
            <a:ext cx="8553513" cy="5095912"/>
          </a:xfrm>
          <a:prstGeom prst="rect">
            <a:avLst/>
          </a:prstGeom>
        </p:spPr>
      </p:pic>
      <p:sp>
        <p:nvSpPr>
          <p:cNvPr id="4" name="Obdélník 3">
            <a:extLst>
              <a:ext uri="{FF2B5EF4-FFF2-40B4-BE49-F238E27FC236}">
                <a16:creationId xmlns:a16="http://schemas.microsoft.com/office/drawing/2014/main" id="{D34501A8-D20B-4741-B826-7583C8EF0CD5}"/>
              </a:ext>
            </a:extLst>
          </p:cNvPr>
          <p:cNvSpPr/>
          <p:nvPr/>
        </p:nvSpPr>
        <p:spPr>
          <a:xfrm>
            <a:off x="1803938" y="673036"/>
            <a:ext cx="2998489" cy="3239853"/>
          </a:xfrm>
          <a:prstGeom prst="rect">
            <a:avLst/>
          </a:prstGeom>
          <a:solidFill>
            <a:srgbClr val="E0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délník 5">
            <a:extLst>
              <a:ext uri="{FF2B5EF4-FFF2-40B4-BE49-F238E27FC236}">
                <a16:creationId xmlns:a16="http://schemas.microsoft.com/office/drawing/2014/main" id="{0486EDC3-8564-484D-8F2D-1FF7B8AE8A08}"/>
              </a:ext>
            </a:extLst>
          </p:cNvPr>
          <p:cNvSpPr/>
          <p:nvPr/>
        </p:nvSpPr>
        <p:spPr>
          <a:xfrm>
            <a:off x="7708965" y="2983791"/>
            <a:ext cx="2998489" cy="3239853"/>
          </a:xfrm>
          <a:prstGeom prst="rect">
            <a:avLst/>
          </a:prstGeom>
          <a:solidFill>
            <a:srgbClr val="E0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bdélník 6">
            <a:extLst>
              <a:ext uri="{FF2B5EF4-FFF2-40B4-BE49-F238E27FC236}">
                <a16:creationId xmlns:a16="http://schemas.microsoft.com/office/drawing/2014/main" id="{D0B563B4-02E8-46E6-8E62-02FCE579F4BE}"/>
              </a:ext>
            </a:extLst>
          </p:cNvPr>
          <p:cNvSpPr/>
          <p:nvPr/>
        </p:nvSpPr>
        <p:spPr>
          <a:xfrm>
            <a:off x="7216180" y="634356"/>
            <a:ext cx="2998489" cy="3239853"/>
          </a:xfrm>
          <a:prstGeom prst="rect">
            <a:avLst/>
          </a:prstGeom>
          <a:solidFill>
            <a:srgbClr val="E0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bdélník 7">
            <a:extLst>
              <a:ext uri="{FF2B5EF4-FFF2-40B4-BE49-F238E27FC236}">
                <a16:creationId xmlns:a16="http://schemas.microsoft.com/office/drawing/2014/main" id="{6F4AEBB5-667D-4E2B-95C7-9ACF9FA4E4B3}"/>
              </a:ext>
            </a:extLst>
          </p:cNvPr>
          <p:cNvSpPr/>
          <p:nvPr/>
        </p:nvSpPr>
        <p:spPr>
          <a:xfrm>
            <a:off x="4565814" y="834721"/>
            <a:ext cx="2998489" cy="1072988"/>
          </a:xfrm>
          <a:prstGeom prst="rect">
            <a:avLst/>
          </a:prstGeom>
          <a:solidFill>
            <a:srgbClr val="E0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bdélník 8">
            <a:extLst>
              <a:ext uri="{FF2B5EF4-FFF2-40B4-BE49-F238E27FC236}">
                <a16:creationId xmlns:a16="http://schemas.microsoft.com/office/drawing/2014/main" id="{66B413CF-3C25-40A6-A340-DB0387440711}"/>
              </a:ext>
            </a:extLst>
          </p:cNvPr>
          <p:cNvSpPr/>
          <p:nvPr/>
        </p:nvSpPr>
        <p:spPr>
          <a:xfrm>
            <a:off x="1190470" y="3522220"/>
            <a:ext cx="2998489" cy="3239853"/>
          </a:xfrm>
          <a:prstGeom prst="rect">
            <a:avLst/>
          </a:prstGeom>
          <a:solidFill>
            <a:srgbClr val="E0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Obrázek 2">
            <a:extLst>
              <a:ext uri="{FF2B5EF4-FFF2-40B4-BE49-F238E27FC236}">
                <a16:creationId xmlns:a16="http://schemas.microsoft.com/office/drawing/2014/main" id="{917DFDC9-BF08-4D22-B67B-77EE5C9D7FFA}"/>
              </a:ext>
            </a:extLst>
          </p:cNvPr>
          <p:cNvPicPr>
            <a:picLocks noChangeAspect="1"/>
          </p:cNvPicPr>
          <p:nvPr/>
        </p:nvPicPr>
        <p:blipFill>
          <a:blip r:embed="rId3"/>
          <a:stretch>
            <a:fillRect/>
          </a:stretch>
        </p:blipFill>
        <p:spPr>
          <a:xfrm>
            <a:off x="116042" y="417746"/>
            <a:ext cx="3691714" cy="4578255"/>
          </a:xfrm>
          <a:prstGeom prst="rect">
            <a:avLst/>
          </a:prstGeom>
        </p:spPr>
      </p:pic>
      <p:pic>
        <p:nvPicPr>
          <p:cNvPr id="10" name="Obrázek 9">
            <a:extLst>
              <a:ext uri="{FF2B5EF4-FFF2-40B4-BE49-F238E27FC236}">
                <a16:creationId xmlns:a16="http://schemas.microsoft.com/office/drawing/2014/main" id="{85A65636-984B-491B-8651-A1B8387B203A}"/>
              </a:ext>
            </a:extLst>
          </p:cNvPr>
          <p:cNvPicPr>
            <a:picLocks noChangeAspect="1"/>
          </p:cNvPicPr>
          <p:nvPr/>
        </p:nvPicPr>
        <p:blipFill>
          <a:blip r:embed="rId4"/>
          <a:stretch>
            <a:fillRect/>
          </a:stretch>
        </p:blipFill>
        <p:spPr>
          <a:xfrm>
            <a:off x="7155208" y="1907709"/>
            <a:ext cx="2828946" cy="1028708"/>
          </a:xfrm>
          <a:prstGeom prst="rect">
            <a:avLst/>
          </a:prstGeom>
        </p:spPr>
      </p:pic>
      <p:pic>
        <p:nvPicPr>
          <p:cNvPr id="11" name="Obrázek 10">
            <a:extLst>
              <a:ext uri="{FF2B5EF4-FFF2-40B4-BE49-F238E27FC236}">
                <a16:creationId xmlns:a16="http://schemas.microsoft.com/office/drawing/2014/main" id="{6598F756-C736-44A7-8864-E2F08CF5AE5C}"/>
              </a:ext>
            </a:extLst>
          </p:cNvPr>
          <p:cNvPicPr>
            <a:picLocks noChangeAspect="1"/>
          </p:cNvPicPr>
          <p:nvPr/>
        </p:nvPicPr>
        <p:blipFill>
          <a:blip r:embed="rId5"/>
          <a:stretch>
            <a:fillRect/>
          </a:stretch>
        </p:blipFill>
        <p:spPr>
          <a:xfrm>
            <a:off x="7155208" y="2934374"/>
            <a:ext cx="2843233" cy="762006"/>
          </a:xfrm>
          <a:prstGeom prst="rect">
            <a:avLst/>
          </a:prstGeom>
        </p:spPr>
      </p:pic>
      <p:sp>
        <p:nvSpPr>
          <p:cNvPr id="12" name="TextBox 11">
            <a:extLst>
              <a:ext uri="{FF2B5EF4-FFF2-40B4-BE49-F238E27FC236}">
                <a16:creationId xmlns:a16="http://schemas.microsoft.com/office/drawing/2014/main" id="{30DDB1BF-7F01-9B9B-1240-83EE6DC83161}"/>
              </a:ext>
            </a:extLst>
          </p:cNvPr>
          <p:cNvSpPr txBox="1"/>
          <p:nvPr/>
        </p:nvSpPr>
        <p:spPr>
          <a:xfrm>
            <a:off x="329042" y="3383349"/>
            <a:ext cx="3265714" cy="1569660"/>
          </a:xfrm>
          <a:prstGeom prst="rect">
            <a:avLst/>
          </a:prstGeom>
          <a:solidFill>
            <a:srgbClr val="FEFEFE"/>
          </a:solidFill>
        </p:spPr>
        <p:txBody>
          <a:bodyPr wrap="square" rtlCol="0">
            <a:spAutoFit/>
          </a:bodyPr>
          <a:lstStyle/>
          <a:p>
            <a:r>
              <a:rPr lang="en-US" sz="3200" dirty="0"/>
              <a:t>Oxygen consumption is relatively stable</a:t>
            </a:r>
          </a:p>
        </p:txBody>
      </p:sp>
      <p:sp>
        <p:nvSpPr>
          <p:cNvPr id="13" name="TextBox 12">
            <a:extLst>
              <a:ext uri="{FF2B5EF4-FFF2-40B4-BE49-F238E27FC236}">
                <a16:creationId xmlns:a16="http://schemas.microsoft.com/office/drawing/2014/main" id="{55CE5D10-3832-6B54-1959-33E6AF590CA8}"/>
              </a:ext>
            </a:extLst>
          </p:cNvPr>
          <p:cNvSpPr txBox="1"/>
          <p:nvPr/>
        </p:nvSpPr>
        <p:spPr>
          <a:xfrm>
            <a:off x="7225512" y="2085799"/>
            <a:ext cx="2758642" cy="1569660"/>
          </a:xfrm>
          <a:prstGeom prst="rect">
            <a:avLst/>
          </a:prstGeom>
          <a:solidFill>
            <a:srgbClr val="FEFEFE"/>
          </a:solidFill>
        </p:spPr>
        <p:txBody>
          <a:bodyPr wrap="square" rtlCol="0">
            <a:spAutoFit/>
          </a:bodyPr>
          <a:lstStyle/>
          <a:p>
            <a:r>
              <a:rPr lang="en-US" sz="2400" dirty="0"/>
              <a:t>25% of glucose consumption</a:t>
            </a:r>
            <a:endParaRPr lang="cs-CZ" sz="2400" dirty="0"/>
          </a:p>
          <a:p>
            <a:r>
              <a:rPr lang="en-US" sz="2400" dirty="0"/>
              <a:t>20% of total O2 consumption</a:t>
            </a:r>
          </a:p>
        </p:txBody>
      </p:sp>
    </p:spTree>
    <p:extLst>
      <p:ext uri="{BB962C8B-B14F-4D97-AF65-F5344CB8AC3E}">
        <p14:creationId xmlns:p14="http://schemas.microsoft.com/office/powerpoint/2010/main" val="180901356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EDF2F3"/>
        </a:solidFill>
        <a:effectLst/>
      </p:bgPr>
    </p:bg>
    <p:spTree>
      <p:nvGrpSpPr>
        <p:cNvPr id="1" name=""/>
        <p:cNvGrpSpPr/>
        <p:nvPr/>
      </p:nvGrpSpPr>
      <p:grpSpPr>
        <a:xfrm>
          <a:off x="0" y="0"/>
          <a:ext cx="0" cy="0"/>
          <a:chOff x="0" y="0"/>
          <a:chExt cx="0" cy="0"/>
        </a:xfrm>
      </p:grpSpPr>
      <p:pic>
        <p:nvPicPr>
          <p:cNvPr id="4" name="Zástupný obsah 3">
            <a:extLst>
              <a:ext uri="{FF2B5EF4-FFF2-40B4-BE49-F238E27FC236}">
                <a16:creationId xmlns:a16="http://schemas.microsoft.com/office/drawing/2014/main" id="{085BDEB0-FD25-44D7-80C5-D53B23C85874}"/>
              </a:ext>
            </a:extLst>
          </p:cNvPr>
          <p:cNvPicPr>
            <a:picLocks noGrp="1" noChangeAspect="1"/>
          </p:cNvPicPr>
          <p:nvPr>
            <p:ph idx="1"/>
          </p:nvPr>
        </p:nvPicPr>
        <p:blipFill rotWithShape="1">
          <a:blip r:embed="rId2"/>
          <a:srcRect t="3697"/>
          <a:stretch/>
        </p:blipFill>
        <p:spPr>
          <a:xfrm>
            <a:off x="1477654" y="291521"/>
            <a:ext cx="8234241" cy="6430080"/>
          </a:xfrm>
          <a:prstGeom prst="rect">
            <a:avLst/>
          </a:prstGeom>
        </p:spPr>
      </p:pic>
      <p:sp>
        <p:nvSpPr>
          <p:cNvPr id="2" name="TextBox 1">
            <a:extLst>
              <a:ext uri="{FF2B5EF4-FFF2-40B4-BE49-F238E27FC236}">
                <a16:creationId xmlns:a16="http://schemas.microsoft.com/office/drawing/2014/main" id="{05CE3366-A756-A76A-7526-D3DA77F39E36}"/>
              </a:ext>
            </a:extLst>
          </p:cNvPr>
          <p:cNvSpPr txBox="1"/>
          <p:nvPr/>
        </p:nvSpPr>
        <p:spPr>
          <a:xfrm>
            <a:off x="6025243" y="2432960"/>
            <a:ext cx="1050672" cy="369332"/>
          </a:xfrm>
          <a:prstGeom prst="rect">
            <a:avLst/>
          </a:prstGeom>
          <a:noFill/>
        </p:spPr>
        <p:txBody>
          <a:bodyPr wrap="none" rtlCol="0">
            <a:spAutoFit/>
          </a:bodyPr>
          <a:lstStyle/>
          <a:p>
            <a:r>
              <a:rPr lang="cs-CZ" dirty="0"/>
              <a:t>astrocyte</a:t>
            </a:r>
            <a:endParaRPr lang="en-US" dirty="0"/>
          </a:p>
        </p:txBody>
      </p:sp>
      <p:sp>
        <p:nvSpPr>
          <p:cNvPr id="3" name="TextBox 2">
            <a:extLst>
              <a:ext uri="{FF2B5EF4-FFF2-40B4-BE49-F238E27FC236}">
                <a16:creationId xmlns:a16="http://schemas.microsoft.com/office/drawing/2014/main" id="{0867B968-E646-B64A-3032-B3141390DE8D}"/>
              </a:ext>
            </a:extLst>
          </p:cNvPr>
          <p:cNvSpPr txBox="1"/>
          <p:nvPr/>
        </p:nvSpPr>
        <p:spPr>
          <a:xfrm>
            <a:off x="8235043" y="3185432"/>
            <a:ext cx="967765" cy="369332"/>
          </a:xfrm>
          <a:prstGeom prst="rect">
            <a:avLst/>
          </a:prstGeom>
          <a:noFill/>
        </p:spPr>
        <p:txBody>
          <a:bodyPr wrap="none" rtlCol="0">
            <a:spAutoFit/>
          </a:bodyPr>
          <a:lstStyle/>
          <a:p>
            <a:r>
              <a:rPr lang="cs-CZ" dirty="0" err="1"/>
              <a:t>capillary</a:t>
            </a:r>
            <a:endParaRPr lang="en-US" dirty="0"/>
          </a:p>
        </p:txBody>
      </p:sp>
      <p:sp>
        <p:nvSpPr>
          <p:cNvPr id="5" name="TextBox 4">
            <a:extLst>
              <a:ext uri="{FF2B5EF4-FFF2-40B4-BE49-F238E27FC236}">
                <a16:creationId xmlns:a16="http://schemas.microsoft.com/office/drawing/2014/main" id="{63E77F78-3FBA-B1D1-23E6-8C1B34347D5A}"/>
              </a:ext>
            </a:extLst>
          </p:cNvPr>
          <p:cNvSpPr txBox="1"/>
          <p:nvPr/>
        </p:nvSpPr>
        <p:spPr>
          <a:xfrm>
            <a:off x="1421947" y="4320269"/>
            <a:ext cx="1050672" cy="369332"/>
          </a:xfrm>
          <a:prstGeom prst="rect">
            <a:avLst/>
          </a:prstGeom>
          <a:solidFill>
            <a:srgbClr val="EDF2F3"/>
          </a:solidFill>
          <a:ln>
            <a:solidFill>
              <a:srgbClr val="EDF2F3"/>
            </a:solidFill>
          </a:ln>
        </p:spPr>
        <p:txBody>
          <a:bodyPr wrap="none" rtlCol="0">
            <a:spAutoFit/>
          </a:bodyPr>
          <a:lstStyle/>
          <a:p>
            <a:r>
              <a:rPr lang="cs-CZ" dirty="0" err="1"/>
              <a:t>synapses</a:t>
            </a:r>
            <a:endParaRPr lang="en-US" dirty="0"/>
          </a:p>
        </p:txBody>
      </p:sp>
      <p:sp>
        <p:nvSpPr>
          <p:cNvPr id="6" name="TextBox 5">
            <a:extLst>
              <a:ext uri="{FF2B5EF4-FFF2-40B4-BE49-F238E27FC236}">
                <a16:creationId xmlns:a16="http://schemas.microsoft.com/office/drawing/2014/main" id="{1BF9A7C4-DF8E-1A86-CBCF-55D749F2CE50}"/>
              </a:ext>
            </a:extLst>
          </p:cNvPr>
          <p:cNvSpPr txBox="1"/>
          <p:nvPr/>
        </p:nvSpPr>
        <p:spPr>
          <a:xfrm>
            <a:off x="2673804" y="506374"/>
            <a:ext cx="863826" cy="369332"/>
          </a:xfrm>
          <a:prstGeom prst="rect">
            <a:avLst/>
          </a:prstGeom>
          <a:noFill/>
        </p:spPr>
        <p:txBody>
          <a:bodyPr wrap="none" rtlCol="0">
            <a:spAutoFit/>
          </a:bodyPr>
          <a:lstStyle/>
          <a:p>
            <a:r>
              <a:rPr lang="cs-CZ" dirty="0"/>
              <a:t>neuron</a:t>
            </a:r>
            <a:endParaRPr lang="en-US" dirty="0"/>
          </a:p>
        </p:txBody>
      </p:sp>
      <p:sp>
        <p:nvSpPr>
          <p:cNvPr id="7" name="TextBox 6">
            <a:extLst>
              <a:ext uri="{FF2B5EF4-FFF2-40B4-BE49-F238E27FC236}">
                <a16:creationId xmlns:a16="http://schemas.microsoft.com/office/drawing/2014/main" id="{7552B9A7-B406-60E1-FF14-E9CF54A8E30A}"/>
              </a:ext>
            </a:extLst>
          </p:cNvPr>
          <p:cNvSpPr txBox="1"/>
          <p:nvPr/>
        </p:nvSpPr>
        <p:spPr>
          <a:xfrm>
            <a:off x="6730093" y="5856514"/>
            <a:ext cx="3037509" cy="821871"/>
          </a:xfrm>
          <a:prstGeom prst="rect">
            <a:avLst/>
          </a:prstGeom>
          <a:solidFill>
            <a:srgbClr val="EDF2F3"/>
          </a:solidFill>
          <a:ln>
            <a:solidFill>
              <a:srgbClr val="EDF2F3"/>
            </a:solidFill>
          </a:ln>
        </p:spPr>
        <p:txBody>
          <a:bodyPr wrap="square" rtlCol="0">
            <a:spAutoFit/>
          </a:bodyPr>
          <a:lstStyle/>
          <a:p>
            <a:endParaRPr lang="en-US" dirty="0"/>
          </a:p>
        </p:txBody>
      </p:sp>
    </p:spTree>
    <p:extLst>
      <p:ext uri="{BB962C8B-B14F-4D97-AF65-F5344CB8AC3E}">
        <p14:creationId xmlns:p14="http://schemas.microsoft.com/office/powerpoint/2010/main" val="347911702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EBEFF3"/>
        </a:solidFill>
        <a:effectLst/>
      </p:bgPr>
    </p:bg>
    <p:spTree>
      <p:nvGrpSpPr>
        <p:cNvPr id="1" name=""/>
        <p:cNvGrpSpPr/>
        <p:nvPr/>
      </p:nvGrpSpPr>
      <p:grpSpPr>
        <a:xfrm>
          <a:off x="0" y="0"/>
          <a:ext cx="0" cy="0"/>
          <a:chOff x="0" y="0"/>
          <a:chExt cx="0" cy="0"/>
        </a:xfrm>
      </p:grpSpPr>
      <p:sp>
        <p:nvSpPr>
          <p:cNvPr id="5" name="Obdélník 4">
            <a:extLst>
              <a:ext uri="{FF2B5EF4-FFF2-40B4-BE49-F238E27FC236}">
                <a16:creationId xmlns:a16="http://schemas.microsoft.com/office/drawing/2014/main" id="{F901693E-1B90-493C-9633-09EA1AEF270B}"/>
              </a:ext>
            </a:extLst>
          </p:cNvPr>
          <p:cNvSpPr/>
          <p:nvPr/>
        </p:nvSpPr>
        <p:spPr>
          <a:xfrm>
            <a:off x="68094" y="3139046"/>
            <a:ext cx="335604" cy="573932"/>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brázek 3">
            <a:extLst>
              <a:ext uri="{FF2B5EF4-FFF2-40B4-BE49-F238E27FC236}">
                <a16:creationId xmlns:a16="http://schemas.microsoft.com/office/drawing/2014/main" id="{4775E05B-9EFB-4821-8E8E-27F6744B2AF9}"/>
              </a:ext>
            </a:extLst>
          </p:cNvPr>
          <p:cNvPicPr>
            <a:picLocks noChangeAspect="1"/>
          </p:cNvPicPr>
          <p:nvPr/>
        </p:nvPicPr>
        <p:blipFill>
          <a:blip r:embed="rId2"/>
          <a:stretch>
            <a:fillRect/>
          </a:stretch>
        </p:blipFill>
        <p:spPr>
          <a:xfrm>
            <a:off x="2191660" y="47254"/>
            <a:ext cx="6978556" cy="6757516"/>
          </a:xfrm>
          <a:prstGeom prst="rect">
            <a:avLst/>
          </a:prstGeom>
        </p:spPr>
      </p:pic>
      <p:sp>
        <p:nvSpPr>
          <p:cNvPr id="7" name="Šipka: doprava 6">
            <a:extLst>
              <a:ext uri="{FF2B5EF4-FFF2-40B4-BE49-F238E27FC236}">
                <a16:creationId xmlns:a16="http://schemas.microsoft.com/office/drawing/2014/main" id="{E16B76B6-D8CA-438F-B49E-1DB838F414D5}"/>
              </a:ext>
            </a:extLst>
          </p:cNvPr>
          <p:cNvSpPr/>
          <p:nvPr/>
        </p:nvSpPr>
        <p:spPr>
          <a:xfrm>
            <a:off x="6586695" y="5340699"/>
            <a:ext cx="607925" cy="266281"/>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Down 7">
            <a:extLst>
              <a:ext uri="{FF2B5EF4-FFF2-40B4-BE49-F238E27FC236}">
                <a16:creationId xmlns:a16="http://schemas.microsoft.com/office/drawing/2014/main" id="{BCEEE805-1FB5-F71D-956A-5D50570CC257}"/>
              </a:ext>
            </a:extLst>
          </p:cNvPr>
          <p:cNvSpPr/>
          <p:nvPr/>
        </p:nvSpPr>
        <p:spPr>
          <a:xfrm>
            <a:off x="8092886" y="2756263"/>
            <a:ext cx="236764" cy="3347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Down 8">
            <a:extLst>
              <a:ext uri="{FF2B5EF4-FFF2-40B4-BE49-F238E27FC236}">
                <a16:creationId xmlns:a16="http://schemas.microsoft.com/office/drawing/2014/main" id="{E6054841-91D4-FAA3-8695-6A0D54326086}"/>
              </a:ext>
            </a:extLst>
          </p:cNvPr>
          <p:cNvSpPr/>
          <p:nvPr/>
        </p:nvSpPr>
        <p:spPr>
          <a:xfrm>
            <a:off x="4597855" y="3614057"/>
            <a:ext cx="236764" cy="3347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Down 9">
            <a:extLst>
              <a:ext uri="{FF2B5EF4-FFF2-40B4-BE49-F238E27FC236}">
                <a16:creationId xmlns:a16="http://schemas.microsoft.com/office/drawing/2014/main" id="{9E5F8330-6D9B-F645-0CDC-6FC360A8CD61}"/>
              </a:ext>
            </a:extLst>
          </p:cNvPr>
          <p:cNvSpPr/>
          <p:nvPr/>
        </p:nvSpPr>
        <p:spPr>
          <a:xfrm>
            <a:off x="4607801" y="5306471"/>
            <a:ext cx="236764" cy="3347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41601EA9-62A8-9F52-4626-047B2276B9B3}"/>
              </a:ext>
            </a:extLst>
          </p:cNvPr>
          <p:cNvSpPr txBox="1"/>
          <p:nvPr/>
        </p:nvSpPr>
        <p:spPr>
          <a:xfrm>
            <a:off x="6358437" y="916230"/>
            <a:ext cx="1734449" cy="369332"/>
          </a:xfrm>
          <a:prstGeom prst="rect">
            <a:avLst/>
          </a:prstGeom>
          <a:solidFill>
            <a:srgbClr val="EBEFF3"/>
          </a:solidFill>
        </p:spPr>
        <p:txBody>
          <a:bodyPr wrap="none" rtlCol="0">
            <a:spAutoFit/>
          </a:bodyPr>
          <a:lstStyle/>
          <a:p>
            <a:r>
              <a:rPr lang="en-US" dirty="0"/>
              <a:t>does not change</a:t>
            </a:r>
          </a:p>
        </p:txBody>
      </p:sp>
      <p:sp>
        <p:nvSpPr>
          <p:cNvPr id="3" name="TextBox 2">
            <a:extLst>
              <a:ext uri="{FF2B5EF4-FFF2-40B4-BE49-F238E27FC236}">
                <a16:creationId xmlns:a16="http://schemas.microsoft.com/office/drawing/2014/main" id="{6C5E199E-F518-FF34-8149-96F6CC0F482C}"/>
              </a:ext>
            </a:extLst>
          </p:cNvPr>
          <p:cNvSpPr txBox="1"/>
          <p:nvPr/>
        </p:nvSpPr>
        <p:spPr>
          <a:xfrm>
            <a:off x="3665764" y="510268"/>
            <a:ext cx="2626488" cy="646331"/>
          </a:xfrm>
          <a:prstGeom prst="rect">
            <a:avLst/>
          </a:prstGeom>
          <a:solidFill>
            <a:srgbClr val="EBEFF3"/>
          </a:solidFill>
        </p:spPr>
        <p:txBody>
          <a:bodyPr wrap="none" rtlCol="0">
            <a:spAutoFit/>
          </a:bodyPr>
          <a:lstStyle/>
          <a:p>
            <a:pPr algn="ctr"/>
            <a:r>
              <a:rPr lang="en-US" dirty="0"/>
              <a:t>hardly changes</a:t>
            </a:r>
            <a:endParaRPr lang="cs-CZ" dirty="0"/>
          </a:p>
          <a:p>
            <a:pPr algn="ctr"/>
            <a:r>
              <a:rPr lang="en-US" dirty="0"/>
              <a:t>(controlled by respiration)</a:t>
            </a:r>
          </a:p>
        </p:txBody>
      </p:sp>
      <p:sp>
        <p:nvSpPr>
          <p:cNvPr id="11" name="TextBox 10">
            <a:extLst>
              <a:ext uri="{FF2B5EF4-FFF2-40B4-BE49-F238E27FC236}">
                <a16:creationId xmlns:a16="http://schemas.microsoft.com/office/drawing/2014/main" id="{CEF93281-5BFE-6824-DB2D-97C960F72FD7}"/>
              </a:ext>
            </a:extLst>
          </p:cNvPr>
          <p:cNvSpPr txBox="1"/>
          <p:nvPr/>
        </p:nvSpPr>
        <p:spPr>
          <a:xfrm>
            <a:off x="2409108" y="1739133"/>
            <a:ext cx="1648208" cy="369332"/>
          </a:xfrm>
          <a:prstGeom prst="rect">
            <a:avLst/>
          </a:prstGeom>
          <a:solidFill>
            <a:srgbClr val="EBEFF3"/>
          </a:solidFill>
        </p:spPr>
        <p:txBody>
          <a:bodyPr wrap="none" rtlCol="0">
            <a:spAutoFit/>
          </a:bodyPr>
          <a:lstStyle/>
          <a:p>
            <a:pPr algn="ctr"/>
            <a:r>
              <a:rPr lang="en-US" b="1" dirty="0"/>
              <a:t>Fick's principle</a:t>
            </a:r>
            <a:r>
              <a:rPr lang="cs-CZ" b="1" dirty="0"/>
              <a:t>:</a:t>
            </a:r>
          </a:p>
        </p:txBody>
      </p:sp>
      <p:sp>
        <p:nvSpPr>
          <p:cNvPr id="12" name="TextBox 11">
            <a:extLst>
              <a:ext uri="{FF2B5EF4-FFF2-40B4-BE49-F238E27FC236}">
                <a16:creationId xmlns:a16="http://schemas.microsoft.com/office/drawing/2014/main" id="{8EBFB61B-F03D-66B9-1322-47F2D55ED968}"/>
              </a:ext>
            </a:extLst>
          </p:cNvPr>
          <p:cNvSpPr txBox="1"/>
          <p:nvPr/>
        </p:nvSpPr>
        <p:spPr>
          <a:xfrm>
            <a:off x="6119135" y="2755866"/>
            <a:ext cx="1858555" cy="338554"/>
          </a:xfrm>
          <a:prstGeom prst="rect">
            <a:avLst/>
          </a:prstGeom>
          <a:solidFill>
            <a:srgbClr val="EBEFF3"/>
          </a:solidFill>
          <a:ln>
            <a:noFill/>
          </a:ln>
        </p:spPr>
        <p:txBody>
          <a:bodyPr wrap="square" rtlCol="0">
            <a:spAutoFit/>
          </a:bodyPr>
          <a:lstStyle/>
          <a:p>
            <a:pPr algn="ctr"/>
            <a:r>
              <a:rPr lang="en-US" sz="1600" b="1" dirty="0"/>
              <a:t>change </a:t>
            </a:r>
            <a:r>
              <a:rPr lang="cs-CZ" sz="1600" b="1" dirty="0"/>
              <a:t>in </a:t>
            </a:r>
            <a:r>
              <a:rPr lang="cs-CZ" sz="1600" b="1" dirty="0" err="1"/>
              <a:t>perfusion</a:t>
            </a:r>
            <a:endParaRPr lang="cs-CZ" sz="1600" b="1" dirty="0"/>
          </a:p>
        </p:txBody>
      </p:sp>
      <p:sp>
        <p:nvSpPr>
          <p:cNvPr id="13" name="TextBox 12">
            <a:extLst>
              <a:ext uri="{FF2B5EF4-FFF2-40B4-BE49-F238E27FC236}">
                <a16:creationId xmlns:a16="http://schemas.microsoft.com/office/drawing/2014/main" id="{498E19F7-84B2-98B0-3373-1B360697FFE4}"/>
              </a:ext>
            </a:extLst>
          </p:cNvPr>
          <p:cNvSpPr txBox="1"/>
          <p:nvPr/>
        </p:nvSpPr>
        <p:spPr>
          <a:xfrm>
            <a:off x="4931231" y="3533060"/>
            <a:ext cx="1668056" cy="584775"/>
          </a:xfrm>
          <a:prstGeom prst="rect">
            <a:avLst/>
          </a:prstGeom>
          <a:solidFill>
            <a:srgbClr val="EBEFF3"/>
          </a:solidFill>
          <a:ln>
            <a:noFill/>
          </a:ln>
        </p:spPr>
        <p:txBody>
          <a:bodyPr wrap="square" rtlCol="0">
            <a:spAutoFit/>
          </a:bodyPr>
          <a:lstStyle/>
          <a:p>
            <a:pPr algn="ctr"/>
            <a:r>
              <a:rPr lang="en-US" sz="1600" b="1" dirty="0"/>
              <a:t>induces a change in CvO</a:t>
            </a:r>
            <a:r>
              <a:rPr lang="en-US" sz="1600" b="1" baseline="-25000" dirty="0"/>
              <a:t>2</a:t>
            </a:r>
            <a:endParaRPr lang="cs-CZ" sz="1600" b="1" baseline="-25000" dirty="0"/>
          </a:p>
        </p:txBody>
      </p:sp>
      <p:sp>
        <p:nvSpPr>
          <p:cNvPr id="14" name="TextBox 13">
            <a:extLst>
              <a:ext uri="{FF2B5EF4-FFF2-40B4-BE49-F238E27FC236}">
                <a16:creationId xmlns:a16="http://schemas.microsoft.com/office/drawing/2014/main" id="{31A8776E-EF45-73CC-28CF-811C8C0195B7}"/>
              </a:ext>
            </a:extLst>
          </p:cNvPr>
          <p:cNvSpPr txBox="1"/>
          <p:nvPr/>
        </p:nvSpPr>
        <p:spPr>
          <a:xfrm>
            <a:off x="5016955" y="5131820"/>
            <a:ext cx="1472116" cy="1077218"/>
          </a:xfrm>
          <a:prstGeom prst="rect">
            <a:avLst/>
          </a:prstGeom>
          <a:solidFill>
            <a:srgbClr val="EBEFF3"/>
          </a:solidFill>
          <a:ln>
            <a:noFill/>
          </a:ln>
        </p:spPr>
        <p:txBody>
          <a:bodyPr wrap="square" rtlCol="0">
            <a:spAutoFit/>
          </a:bodyPr>
          <a:lstStyle/>
          <a:p>
            <a:pPr algn="ctr"/>
            <a:r>
              <a:rPr lang="en-US" sz="1600" b="1" dirty="0"/>
              <a:t>induces a change in PO</a:t>
            </a:r>
            <a:r>
              <a:rPr lang="en-US" sz="1600" b="1" baseline="-25000" dirty="0"/>
              <a:t>2</a:t>
            </a:r>
            <a:r>
              <a:rPr lang="en-US" sz="1600" b="1" dirty="0"/>
              <a:t> in the</a:t>
            </a:r>
            <a:r>
              <a:rPr lang="cs-CZ" sz="1600" b="1" dirty="0"/>
              <a:t> brain</a:t>
            </a:r>
            <a:r>
              <a:rPr lang="en-US" sz="1600" b="1" dirty="0"/>
              <a:t> tissue</a:t>
            </a:r>
            <a:endParaRPr lang="cs-CZ" sz="1600" b="1" baseline="-25000" dirty="0"/>
          </a:p>
        </p:txBody>
      </p:sp>
      <p:sp>
        <p:nvSpPr>
          <p:cNvPr id="15" name="TextBox 14">
            <a:extLst>
              <a:ext uri="{FF2B5EF4-FFF2-40B4-BE49-F238E27FC236}">
                <a16:creationId xmlns:a16="http://schemas.microsoft.com/office/drawing/2014/main" id="{F614CE83-3CBA-4E06-7A0F-13CB6FDE2F88}"/>
              </a:ext>
            </a:extLst>
          </p:cNvPr>
          <p:cNvSpPr txBox="1"/>
          <p:nvPr/>
        </p:nvSpPr>
        <p:spPr>
          <a:xfrm>
            <a:off x="7190377" y="5302653"/>
            <a:ext cx="3959677" cy="338554"/>
          </a:xfrm>
          <a:prstGeom prst="rect">
            <a:avLst/>
          </a:prstGeom>
          <a:solidFill>
            <a:srgbClr val="EBEFF3"/>
          </a:solidFill>
          <a:ln>
            <a:noFill/>
          </a:ln>
        </p:spPr>
        <p:txBody>
          <a:bodyPr wrap="square" rtlCol="0">
            <a:spAutoFit/>
          </a:bodyPr>
          <a:lstStyle/>
          <a:p>
            <a:pPr algn="ctr"/>
            <a:r>
              <a:rPr lang="en-US" sz="1600" b="1" dirty="0"/>
              <a:t>low PO</a:t>
            </a:r>
            <a:r>
              <a:rPr lang="en-US" sz="1600" b="1" baseline="-25000" dirty="0"/>
              <a:t>2</a:t>
            </a:r>
            <a:r>
              <a:rPr lang="en-US" sz="1600" b="1" dirty="0"/>
              <a:t> - vasodilatation of cerebral vessels</a:t>
            </a:r>
            <a:endParaRPr lang="cs-CZ" sz="1600" b="1" baseline="-25000" dirty="0"/>
          </a:p>
        </p:txBody>
      </p:sp>
      <p:sp>
        <p:nvSpPr>
          <p:cNvPr id="18" name="Rectangle 17">
            <a:extLst>
              <a:ext uri="{FF2B5EF4-FFF2-40B4-BE49-F238E27FC236}">
                <a16:creationId xmlns:a16="http://schemas.microsoft.com/office/drawing/2014/main" id="{B023FBCA-65C7-C40C-B09D-729EEC8A0BBD}"/>
              </a:ext>
            </a:extLst>
          </p:cNvPr>
          <p:cNvSpPr/>
          <p:nvPr/>
        </p:nvSpPr>
        <p:spPr>
          <a:xfrm>
            <a:off x="3665764" y="6311152"/>
            <a:ext cx="5504452" cy="482661"/>
          </a:xfrm>
          <a:prstGeom prst="rect">
            <a:avLst/>
          </a:prstGeom>
          <a:solidFill>
            <a:srgbClr val="EBEF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B4EB6944-7B94-72E1-F840-55251844B576}"/>
              </a:ext>
            </a:extLst>
          </p:cNvPr>
          <p:cNvSpPr txBox="1"/>
          <p:nvPr/>
        </p:nvSpPr>
        <p:spPr>
          <a:xfrm>
            <a:off x="4217866" y="6351060"/>
            <a:ext cx="5054055" cy="338554"/>
          </a:xfrm>
          <a:prstGeom prst="rect">
            <a:avLst/>
          </a:prstGeom>
          <a:solidFill>
            <a:srgbClr val="EBEFF3"/>
          </a:solidFill>
          <a:ln>
            <a:noFill/>
          </a:ln>
        </p:spPr>
        <p:txBody>
          <a:bodyPr wrap="square" rtlCol="0">
            <a:spAutoFit/>
          </a:bodyPr>
          <a:lstStyle/>
          <a:p>
            <a:pPr algn="ctr"/>
            <a:r>
              <a:rPr lang="en-US" sz="1600" b="1" dirty="0"/>
              <a:t>PO2 in the brain is a good sensor of blood flow</a:t>
            </a:r>
            <a:endParaRPr lang="cs-CZ" sz="1600" b="1" baseline="-25000" dirty="0"/>
          </a:p>
        </p:txBody>
      </p:sp>
    </p:spTree>
    <p:extLst>
      <p:ext uri="{BB962C8B-B14F-4D97-AF65-F5344CB8AC3E}">
        <p14:creationId xmlns:p14="http://schemas.microsoft.com/office/powerpoint/2010/main" val="1894944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5" grpId="0" animBg="1"/>
      <p:bldP spid="17"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EBEFF3"/>
        </a:solidFill>
        <a:effectLst/>
      </p:bgPr>
    </p:bg>
    <p:spTree>
      <p:nvGrpSpPr>
        <p:cNvPr id="1" name=""/>
        <p:cNvGrpSpPr/>
        <p:nvPr/>
      </p:nvGrpSpPr>
      <p:grpSpPr>
        <a:xfrm>
          <a:off x="0" y="0"/>
          <a:ext cx="0" cy="0"/>
          <a:chOff x="0" y="0"/>
          <a:chExt cx="0" cy="0"/>
        </a:xfrm>
      </p:grpSpPr>
      <p:sp>
        <p:nvSpPr>
          <p:cNvPr id="6" name="TextovéPole 5">
            <a:extLst>
              <a:ext uri="{FF2B5EF4-FFF2-40B4-BE49-F238E27FC236}">
                <a16:creationId xmlns:a16="http://schemas.microsoft.com/office/drawing/2014/main" id="{8B7FB2FE-115E-44F7-9015-07FDD1920F25}"/>
              </a:ext>
            </a:extLst>
          </p:cNvPr>
          <p:cNvSpPr txBox="1"/>
          <p:nvPr/>
        </p:nvSpPr>
        <p:spPr>
          <a:xfrm>
            <a:off x="7481561" y="5393075"/>
            <a:ext cx="4602048" cy="646331"/>
          </a:xfrm>
          <a:prstGeom prst="rect">
            <a:avLst/>
          </a:prstGeom>
          <a:noFill/>
        </p:spPr>
        <p:txBody>
          <a:bodyPr wrap="square" rtlCol="0">
            <a:spAutoFit/>
          </a:bodyPr>
          <a:lstStyle/>
          <a:p>
            <a:pPr algn="ctr"/>
            <a:r>
              <a:rPr lang="en-US" b="1" dirty="0"/>
              <a:t>low </a:t>
            </a:r>
            <a:r>
              <a:rPr lang="cs-CZ" b="1" dirty="0"/>
              <a:t>PCO</a:t>
            </a:r>
            <a:r>
              <a:rPr lang="cs-CZ" b="1" baseline="-25000" dirty="0"/>
              <a:t>2</a:t>
            </a:r>
            <a:r>
              <a:rPr lang="en-US" b="1" dirty="0"/>
              <a:t> – </a:t>
            </a:r>
            <a:r>
              <a:rPr lang="en-US" b="1" dirty="0" err="1"/>
              <a:t>vaso</a:t>
            </a:r>
            <a:r>
              <a:rPr lang="cs-CZ" b="1" dirty="0" err="1"/>
              <a:t>constriction</a:t>
            </a:r>
            <a:r>
              <a:rPr lang="cs-CZ" b="1" dirty="0"/>
              <a:t> </a:t>
            </a:r>
            <a:r>
              <a:rPr lang="en-US" b="1" dirty="0"/>
              <a:t>of cerebral vessels</a:t>
            </a:r>
            <a:endParaRPr lang="cs-CZ" b="1" baseline="-25000" dirty="0"/>
          </a:p>
        </p:txBody>
      </p:sp>
      <p:sp>
        <p:nvSpPr>
          <p:cNvPr id="7" name="Šipka: doprava 6">
            <a:extLst>
              <a:ext uri="{FF2B5EF4-FFF2-40B4-BE49-F238E27FC236}">
                <a16:creationId xmlns:a16="http://schemas.microsoft.com/office/drawing/2014/main" id="{E16B76B6-D8CA-438F-B49E-1DB838F414D5}"/>
              </a:ext>
            </a:extLst>
          </p:cNvPr>
          <p:cNvSpPr/>
          <p:nvPr/>
        </p:nvSpPr>
        <p:spPr>
          <a:xfrm>
            <a:off x="7173664" y="5449960"/>
            <a:ext cx="607925" cy="266281"/>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Obrázek 7">
            <a:extLst>
              <a:ext uri="{FF2B5EF4-FFF2-40B4-BE49-F238E27FC236}">
                <a16:creationId xmlns:a16="http://schemas.microsoft.com/office/drawing/2014/main" id="{C1649246-EB86-46E9-A568-2C28ECE0DA35}"/>
              </a:ext>
            </a:extLst>
          </p:cNvPr>
          <p:cNvPicPr>
            <a:picLocks noChangeAspect="1"/>
          </p:cNvPicPr>
          <p:nvPr/>
        </p:nvPicPr>
        <p:blipFill>
          <a:blip r:embed="rId2"/>
          <a:stretch>
            <a:fillRect/>
          </a:stretch>
        </p:blipFill>
        <p:spPr>
          <a:xfrm>
            <a:off x="-22790" y="2564201"/>
            <a:ext cx="5015002" cy="3018900"/>
          </a:xfrm>
          <a:prstGeom prst="rect">
            <a:avLst/>
          </a:prstGeom>
        </p:spPr>
      </p:pic>
      <p:sp>
        <p:nvSpPr>
          <p:cNvPr id="9" name="TextovéPole 8">
            <a:extLst>
              <a:ext uri="{FF2B5EF4-FFF2-40B4-BE49-F238E27FC236}">
                <a16:creationId xmlns:a16="http://schemas.microsoft.com/office/drawing/2014/main" id="{197FAC96-2D33-472B-ACBB-DFC2E0642B08}"/>
              </a:ext>
            </a:extLst>
          </p:cNvPr>
          <p:cNvSpPr txBox="1"/>
          <p:nvPr/>
        </p:nvSpPr>
        <p:spPr>
          <a:xfrm>
            <a:off x="-52886" y="5829903"/>
            <a:ext cx="1197892" cy="369332"/>
          </a:xfrm>
          <a:prstGeom prst="rect">
            <a:avLst/>
          </a:prstGeom>
          <a:noFill/>
        </p:spPr>
        <p:txBody>
          <a:bodyPr wrap="none" rtlCol="0">
            <a:spAutoFit/>
          </a:bodyPr>
          <a:lstStyle/>
          <a:p>
            <a:r>
              <a:rPr lang="cs-CZ" dirty="0" err="1"/>
              <a:t>Low</a:t>
            </a:r>
            <a:r>
              <a:rPr lang="cs-CZ" dirty="0"/>
              <a:t> PaCO</a:t>
            </a:r>
            <a:r>
              <a:rPr lang="cs-CZ" baseline="-25000" dirty="0"/>
              <a:t>2</a:t>
            </a:r>
            <a:endParaRPr lang="en-US" baseline="-25000" dirty="0"/>
          </a:p>
        </p:txBody>
      </p:sp>
      <p:sp>
        <p:nvSpPr>
          <p:cNvPr id="10" name="Šipka: doprava 9">
            <a:extLst>
              <a:ext uri="{FF2B5EF4-FFF2-40B4-BE49-F238E27FC236}">
                <a16:creationId xmlns:a16="http://schemas.microsoft.com/office/drawing/2014/main" id="{5CC5B072-1DB3-44A6-828A-3AA3FD6E48F9}"/>
              </a:ext>
            </a:extLst>
          </p:cNvPr>
          <p:cNvSpPr/>
          <p:nvPr/>
        </p:nvSpPr>
        <p:spPr>
          <a:xfrm>
            <a:off x="1202714" y="5901018"/>
            <a:ext cx="607925" cy="266281"/>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ovéPole 10">
            <a:extLst>
              <a:ext uri="{FF2B5EF4-FFF2-40B4-BE49-F238E27FC236}">
                <a16:creationId xmlns:a16="http://schemas.microsoft.com/office/drawing/2014/main" id="{C08E96D1-C56F-453A-9E0C-66F40607A9F8}"/>
              </a:ext>
            </a:extLst>
          </p:cNvPr>
          <p:cNvSpPr txBox="1"/>
          <p:nvPr/>
        </p:nvSpPr>
        <p:spPr>
          <a:xfrm>
            <a:off x="1810639" y="5839110"/>
            <a:ext cx="3005295" cy="646331"/>
          </a:xfrm>
          <a:prstGeom prst="rect">
            <a:avLst/>
          </a:prstGeom>
          <a:noFill/>
        </p:spPr>
        <p:txBody>
          <a:bodyPr wrap="square" rtlCol="0">
            <a:spAutoFit/>
          </a:bodyPr>
          <a:lstStyle/>
          <a:p>
            <a:r>
              <a:rPr lang="cs-CZ" dirty="0" err="1"/>
              <a:t>Vasoconstriction</a:t>
            </a:r>
            <a:r>
              <a:rPr lang="cs-CZ" dirty="0"/>
              <a:t> </a:t>
            </a:r>
            <a:r>
              <a:rPr lang="cs-CZ" dirty="0" err="1"/>
              <a:t>of</a:t>
            </a:r>
            <a:r>
              <a:rPr lang="cs-CZ" dirty="0"/>
              <a:t> </a:t>
            </a:r>
            <a:r>
              <a:rPr lang="cs-CZ" dirty="0" err="1"/>
              <a:t>cerebral</a:t>
            </a:r>
            <a:r>
              <a:rPr lang="cs-CZ" dirty="0"/>
              <a:t> </a:t>
            </a:r>
            <a:r>
              <a:rPr lang="cs-CZ" dirty="0" err="1"/>
              <a:t>vessels</a:t>
            </a:r>
            <a:endParaRPr lang="en-US" dirty="0"/>
          </a:p>
        </p:txBody>
      </p:sp>
      <p:sp>
        <p:nvSpPr>
          <p:cNvPr id="12" name="Arrow: Down 11">
            <a:extLst>
              <a:ext uri="{FF2B5EF4-FFF2-40B4-BE49-F238E27FC236}">
                <a16:creationId xmlns:a16="http://schemas.microsoft.com/office/drawing/2014/main" id="{B3A5F4D6-1EC8-C8D2-44A1-685DF6D2DEA9}"/>
              </a:ext>
            </a:extLst>
          </p:cNvPr>
          <p:cNvSpPr/>
          <p:nvPr/>
        </p:nvSpPr>
        <p:spPr>
          <a:xfrm rot="10800000">
            <a:off x="9782585" y="2882402"/>
            <a:ext cx="236764" cy="3347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Down 12">
            <a:extLst>
              <a:ext uri="{FF2B5EF4-FFF2-40B4-BE49-F238E27FC236}">
                <a16:creationId xmlns:a16="http://schemas.microsoft.com/office/drawing/2014/main" id="{F0DF7B0A-ED7C-93A2-43F0-40B96FDE4BEC}"/>
              </a:ext>
            </a:extLst>
          </p:cNvPr>
          <p:cNvSpPr/>
          <p:nvPr/>
        </p:nvSpPr>
        <p:spPr>
          <a:xfrm>
            <a:off x="5147670" y="2929579"/>
            <a:ext cx="236764" cy="3347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Down 13">
            <a:extLst>
              <a:ext uri="{FF2B5EF4-FFF2-40B4-BE49-F238E27FC236}">
                <a16:creationId xmlns:a16="http://schemas.microsoft.com/office/drawing/2014/main" id="{50E75F74-77CD-B066-1DDB-0CC68D88D88D}"/>
              </a:ext>
            </a:extLst>
          </p:cNvPr>
          <p:cNvSpPr/>
          <p:nvPr/>
        </p:nvSpPr>
        <p:spPr>
          <a:xfrm>
            <a:off x="5041420" y="4849555"/>
            <a:ext cx="236764" cy="3347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98ABE1C-4847-FD09-63BD-45AC718C2E35}"/>
              </a:ext>
            </a:extLst>
          </p:cNvPr>
          <p:cNvSpPr txBox="1"/>
          <p:nvPr/>
        </p:nvSpPr>
        <p:spPr>
          <a:xfrm>
            <a:off x="3735088" y="1659627"/>
            <a:ext cx="5616730" cy="461665"/>
          </a:xfrm>
          <a:prstGeom prst="rect">
            <a:avLst/>
          </a:prstGeom>
          <a:solidFill>
            <a:srgbClr val="EBEFF3"/>
          </a:solidFill>
          <a:ln w="19050">
            <a:solidFill>
              <a:srgbClr val="FF0000"/>
            </a:solidFill>
          </a:ln>
        </p:spPr>
        <p:txBody>
          <a:bodyPr wrap="square" rtlCol="0">
            <a:spAutoFit/>
          </a:bodyPr>
          <a:lstStyle/>
          <a:p>
            <a:pPr algn="ctr"/>
            <a:r>
              <a:rPr lang="cs-CZ" sz="2400" dirty="0"/>
              <a:t>Fickův princip: (CvCO</a:t>
            </a:r>
            <a:r>
              <a:rPr lang="cs-CZ" sz="2400" baseline="-25000" dirty="0"/>
              <a:t>2 </a:t>
            </a:r>
            <a:r>
              <a:rPr lang="cs-CZ" sz="2400" dirty="0"/>
              <a:t> –  CaCO</a:t>
            </a:r>
            <a:r>
              <a:rPr lang="cs-CZ" sz="2400" baseline="-25000" dirty="0"/>
              <a:t>2</a:t>
            </a:r>
            <a:r>
              <a:rPr lang="cs-CZ" sz="2400" dirty="0"/>
              <a:t>)*Q  =  VCO</a:t>
            </a:r>
            <a:r>
              <a:rPr lang="cs-CZ" sz="2400" baseline="-25000" dirty="0"/>
              <a:t>2</a:t>
            </a:r>
            <a:endParaRPr lang="en-US" sz="2400" baseline="-25000" dirty="0"/>
          </a:p>
        </p:txBody>
      </p:sp>
      <p:sp>
        <p:nvSpPr>
          <p:cNvPr id="16" name="TextBox 15">
            <a:extLst>
              <a:ext uri="{FF2B5EF4-FFF2-40B4-BE49-F238E27FC236}">
                <a16:creationId xmlns:a16="http://schemas.microsoft.com/office/drawing/2014/main" id="{9C6C2AB1-074E-B8DC-182B-851C31FD5229}"/>
              </a:ext>
            </a:extLst>
          </p:cNvPr>
          <p:cNvSpPr txBox="1"/>
          <p:nvPr/>
        </p:nvSpPr>
        <p:spPr>
          <a:xfrm>
            <a:off x="7430333" y="2722459"/>
            <a:ext cx="2180964" cy="830997"/>
          </a:xfrm>
          <a:prstGeom prst="rect">
            <a:avLst/>
          </a:prstGeom>
          <a:solidFill>
            <a:srgbClr val="EBEFF3"/>
          </a:solidFill>
          <a:ln w="19050">
            <a:solidFill>
              <a:schemeClr val="tx1"/>
            </a:solidFill>
          </a:ln>
        </p:spPr>
        <p:txBody>
          <a:bodyPr wrap="square" rtlCol="0">
            <a:spAutoFit/>
          </a:bodyPr>
          <a:lstStyle/>
          <a:p>
            <a:pPr algn="ctr"/>
            <a:r>
              <a:rPr lang="en-US" sz="2400" b="1" dirty="0"/>
              <a:t>change </a:t>
            </a:r>
            <a:r>
              <a:rPr lang="cs-CZ" sz="2400" b="1" dirty="0"/>
              <a:t>in </a:t>
            </a:r>
            <a:r>
              <a:rPr lang="cs-CZ" sz="2400" b="1" dirty="0" err="1"/>
              <a:t>perfusion</a:t>
            </a:r>
            <a:endParaRPr lang="cs-CZ" sz="2400" b="1" dirty="0"/>
          </a:p>
        </p:txBody>
      </p:sp>
      <p:sp>
        <p:nvSpPr>
          <p:cNvPr id="17" name="TextBox 16">
            <a:extLst>
              <a:ext uri="{FF2B5EF4-FFF2-40B4-BE49-F238E27FC236}">
                <a16:creationId xmlns:a16="http://schemas.microsoft.com/office/drawing/2014/main" id="{6F5C96F8-4E55-9DE4-C9F6-E126778B3411}"/>
              </a:ext>
            </a:extLst>
          </p:cNvPr>
          <p:cNvSpPr txBox="1"/>
          <p:nvPr/>
        </p:nvSpPr>
        <p:spPr>
          <a:xfrm>
            <a:off x="5432117" y="2737334"/>
            <a:ext cx="1885028" cy="1200329"/>
          </a:xfrm>
          <a:prstGeom prst="rect">
            <a:avLst/>
          </a:prstGeom>
          <a:solidFill>
            <a:srgbClr val="EBEFF3"/>
          </a:solidFill>
          <a:ln w="19050">
            <a:solidFill>
              <a:schemeClr val="tx1"/>
            </a:solidFill>
          </a:ln>
        </p:spPr>
        <p:txBody>
          <a:bodyPr wrap="square" rtlCol="0">
            <a:spAutoFit/>
          </a:bodyPr>
          <a:lstStyle/>
          <a:p>
            <a:pPr algn="ctr"/>
            <a:r>
              <a:rPr lang="en-US" sz="2400" b="1" dirty="0"/>
              <a:t>induces a change in </a:t>
            </a:r>
            <a:r>
              <a:rPr lang="en-US" sz="2400" b="1" dirty="0" err="1"/>
              <a:t>Cv</a:t>
            </a:r>
            <a:r>
              <a:rPr lang="cs-CZ" sz="2400" b="1" dirty="0"/>
              <a:t>C</a:t>
            </a:r>
            <a:r>
              <a:rPr lang="en-US" sz="2400" b="1" dirty="0"/>
              <a:t>O</a:t>
            </a:r>
            <a:r>
              <a:rPr lang="en-US" sz="2400" b="1" baseline="-25000" dirty="0"/>
              <a:t>2</a:t>
            </a:r>
            <a:endParaRPr lang="cs-CZ" sz="2400" b="1" baseline="-25000" dirty="0"/>
          </a:p>
        </p:txBody>
      </p:sp>
      <p:sp>
        <p:nvSpPr>
          <p:cNvPr id="2" name="TextBox 1">
            <a:extLst>
              <a:ext uri="{FF2B5EF4-FFF2-40B4-BE49-F238E27FC236}">
                <a16:creationId xmlns:a16="http://schemas.microsoft.com/office/drawing/2014/main" id="{E11AAC3B-8BDF-71E8-7E89-639AD1AC70F0}"/>
              </a:ext>
            </a:extLst>
          </p:cNvPr>
          <p:cNvSpPr txBox="1"/>
          <p:nvPr/>
        </p:nvSpPr>
        <p:spPr>
          <a:xfrm>
            <a:off x="5764897" y="47837"/>
            <a:ext cx="2850280" cy="1015663"/>
          </a:xfrm>
          <a:prstGeom prst="rect">
            <a:avLst/>
          </a:prstGeom>
          <a:solidFill>
            <a:srgbClr val="EBEFF3"/>
          </a:solidFill>
          <a:ln w="19050">
            <a:noFill/>
          </a:ln>
        </p:spPr>
        <p:txBody>
          <a:bodyPr wrap="square" rtlCol="0">
            <a:spAutoFit/>
          </a:bodyPr>
          <a:lstStyle/>
          <a:p>
            <a:pPr algn="ctr"/>
            <a:r>
              <a:rPr lang="en-US" sz="2000" dirty="0"/>
              <a:t>hardly changes</a:t>
            </a:r>
            <a:endParaRPr lang="cs-CZ" sz="2000" dirty="0"/>
          </a:p>
          <a:p>
            <a:pPr algn="ctr"/>
            <a:r>
              <a:rPr lang="en-US" sz="2000" dirty="0"/>
              <a:t>(controlled by respiration)</a:t>
            </a:r>
          </a:p>
        </p:txBody>
      </p:sp>
      <p:sp>
        <p:nvSpPr>
          <p:cNvPr id="3" name="TextBox 2">
            <a:extLst>
              <a:ext uri="{FF2B5EF4-FFF2-40B4-BE49-F238E27FC236}">
                <a16:creationId xmlns:a16="http://schemas.microsoft.com/office/drawing/2014/main" id="{944497AB-DACC-6B72-FBA3-A33B44AA00DC}"/>
              </a:ext>
            </a:extLst>
          </p:cNvPr>
          <p:cNvSpPr txBox="1"/>
          <p:nvPr/>
        </p:nvSpPr>
        <p:spPr>
          <a:xfrm>
            <a:off x="5384434" y="4598208"/>
            <a:ext cx="1885028" cy="1569660"/>
          </a:xfrm>
          <a:prstGeom prst="rect">
            <a:avLst/>
          </a:prstGeom>
          <a:solidFill>
            <a:srgbClr val="EBEFF3"/>
          </a:solidFill>
          <a:ln w="19050">
            <a:solidFill>
              <a:schemeClr val="tx1"/>
            </a:solidFill>
          </a:ln>
        </p:spPr>
        <p:txBody>
          <a:bodyPr wrap="square" rtlCol="0">
            <a:spAutoFit/>
          </a:bodyPr>
          <a:lstStyle/>
          <a:p>
            <a:pPr algn="ctr"/>
            <a:r>
              <a:rPr lang="en-US" sz="2400" b="1" dirty="0"/>
              <a:t>induces a change in P</a:t>
            </a:r>
            <a:r>
              <a:rPr lang="cs-CZ" sz="2400" b="1" dirty="0"/>
              <a:t>C</a:t>
            </a:r>
            <a:r>
              <a:rPr lang="en-US" sz="2400" b="1" dirty="0"/>
              <a:t>O</a:t>
            </a:r>
            <a:r>
              <a:rPr lang="en-US" sz="2400" b="1" baseline="-25000" dirty="0"/>
              <a:t>2</a:t>
            </a:r>
            <a:r>
              <a:rPr lang="en-US" sz="2400" b="1" dirty="0"/>
              <a:t> in the</a:t>
            </a:r>
            <a:r>
              <a:rPr lang="cs-CZ" sz="2400" b="1" dirty="0"/>
              <a:t> brain</a:t>
            </a:r>
            <a:r>
              <a:rPr lang="en-US" sz="2400" b="1" dirty="0"/>
              <a:t> tissue</a:t>
            </a:r>
            <a:endParaRPr lang="cs-CZ" sz="2400" b="1" baseline="-25000" dirty="0"/>
          </a:p>
        </p:txBody>
      </p:sp>
      <p:sp>
        <p:nvSpPr>
          <p:cNvPr id="18" name="Arrow: Down 17">
            <a:extLst>
              <a:ext uri="{FF2B5EF4-FFF2-40B4-BE49-F238E27FC236}">
                <a16:creationId xmlns:a16="http://schemas.microsoft.com/office/drawing/2014/main" id="{86CBF501-09A3-D2A0-E4FB-1C35DBF0FF0E}"/>
              </a:ext>
            </a:extLst>
          </p:cNvPr>
          <p:cNvSpPr/>
          <p:nvPr/>
        </p:nvSpPr>
        <p:spPr>
          <a:xfrm>
            <a:off x="7150899" y="1183344"/>
            <a:ext cx="274320" cy="461665"/>
          </a:xfrm>
          <a:prstGeom prst="downArrow">
            <a:avLst/>
          </a:prstGeom>
          <a:solidFill>
            <a:srgbClr val="A3A6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3A190A7B-7DB1-3197-6995-6FF58C825DB2}"/>
              </a:ext>
            </a:extLst>
          </p:cNvPr>
          <p:cNvSpPr txBox="1"/>
          <p:nvPr/>
        </p:nvSpPr>
        <p:spPr>
          <a:xfrm>
            <a:off x="3329537" y="6320171"/>
            <a:ext cx="7697196" cy="461665"/>
          </a:xfrm>
          <a:prstGeom prst="rect">
            <a:avLst/>
          </a:prstGeom>
          <a:solidFill>
            <a:srgbClr val="EBEFF3"/>
          </a:solidFill>
          <a:ln w="19050">
            <a:noFill/>
          </a:ln>
        </p:spPr>
        <p:txBody>
          <a:bodyPr wrap="square" rtlCol="0">
            <a:spAutoFit/>
          </a:bodyPr>
          <a:lstStyle/>
          <a:p>
            <a:pPr algn="ctr"/>
            <a:r>
              <a:rPr lang="en-US" sz="2400" b="1" dirty="0"/>
              <a:t>P</a:t>
            </a:r>
            <a:r>
              <a:rPr lang="cs-CZ" sz="2400" b="1" dirty="0"/>
              <a:t>C</a:t>
            </a:r>
            <a:r>
              <a:rPr lang="en-US" sz="2400" b="1" dirty="0"/>
              <a:t>O2 in the brain is a good sensor of blood flow</a:t>
            </a:r>
            <a:endParaRPr lang="cs-CZ" sz="2400" b="1" baseline="-25000" dirty="0"/>
          </a:p>
        </p:txBody>
      </p:sp>
      <p:sp>
        <p:nvSpPr>
          <p:cNvPr id="20" name="Arrow: Down 19">
            <a:extLst>
              <a:ext uri="{FF2B5EF4-FFF2-40B4-BE49-F238E27FC236}">
                <a16:creationId xmlns:a16="http://schemas.microsoft.com/office/drawing/2014/main" id="{39E2C41F-C6CA-464E-EA77-C6B4EC2F1EB8}"/>
              </a:ext>
            </a:extLst>
          </p:cNvPr>
          <p:cNvSpPr/>
          <p:nvPr/>
        </p:nvSpPr>
        <p:spPr>
          <a:xfrm>
            <a:off x="8722078" y="1197961"/>
            <a:ext cx="274320" cy="461665"/>
          </a:xfrm>
          <a:prstGeom prst="downArrow">
            <a:avLst/>
          </a:prstGeom>
          <a:solidFill>
            <a:srgbClr val="A3A6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brázek 3">
            <a:extLst>
              <a:ext uri="{FF2B5EF4-FFF2-40B4-BE49-F238E27FC236}">
                <a16:creationId xmlns:a16="http://schemas.microsoft.com/office/drawing/2014/main" id="{4775E05B-9EFB-4821-8E8E-27F6744B2AF9}"/>
              </a:ext>
            </a:extLst>
          </p:cNvPr>
          <p:cNvPicPr>
            <a:picLocks noChangeAspect="1"/>
          </p:cNvPicPr>
          <p:nvPr/>
        </p:nvPicPr>
        <p:blipFill rotWithShape="1">
          <a:blip r:embed="rId3"/>
          <a:srcRect l="62891" r="18972" b="84039"/>
          <a:stretch/>
        </p:blipFill>
        <p:spPr>
          <a:xfrm>
            <a:off x="8282489" y="90022"/>
            <a:ext cx="1265723" cy="1014685"/>
          </a:xfrm>
          <a:prstGeom prst="rect">
            <a:avLst/>
          </a:prstGeom>
        </p:spPr>
      </p:pic>
      <p:sp>
        <p:nvSpPr>
          <p:cNvPr id="21" name="Šipka: doprava 6">
            <a:extLst>
              <a:ext uri="{FF2B5EF4-FFF2-40B4-BE49-F238E27FC236}">
                <a16:creationId xmlns:a16="http://schemas.microsoft.com/office/drawing/2014/main" id="{991C09B1-FE84-84F4-2B85-8A501B077518}"/>
              </a:ext>
            </a:extLst>
          </p:cNvPr>
          <p:cNvSpPr/>
          <p:nvPr/>
        </p:nvSpPr>
        <p:spPr>
          <a:xfrm rot="16200000">
            <a:off x="7787269" y="2300231"/>
            <a:ext cx="607925" cy="266281"/>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Šipka: doprava 6">
            <a:extLst>
              <a:ext uri="{FF2B5EF4-FFF2-40B4-BE49-F238E27FC236}">
                <a16:creationId xmlns:a16="http://schemas.microsoft.com/office/drawing/2014/main" id="{B5B25B3E-D2AD-9870-3B81-865DD62D3477}"/>
              </a:ext>
            </a:extLst>
          </p:cNvPr>
          <p:cNvSpPr/>
          <p:nvPr/>
        </p:nvSpPr>
        <p:spPr>
          <a:xfrm rot="5400000">
            <a:off x="5790536" y="2291810"/>
            <a:ext cx="607925" cy="266281"/>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Šipka: doprava 6">
            <a:extLst>
              <a:ext uri="{FF2B5EF4-FFF2-40B4-BE49-F238E27FC236}">
                <a16:creationId xmlns:a16="http://schemas.microsoft.com/office/drawing/2014/main" id="{9FE3D906-93C2-2872-B7B1-7AB206D86873}"/>
              </a:ext>
            </a:extLst>
          </p:cNvPr>
          <p:cNvSpPr/>
          <p:nvPr/>
        </p:nvSpPr>
        <p:spPr>
          <a:xfrm rot="5400000">
            <a:off x="6039900" y="4145656"/>
            <a:ext cx="607925" cy="232449"/>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ovéPole 8">
            <a:extLst>
              <a:ext uri="{FF2B5EF4-FFF2-40B4-BE49-F238E27FC236}">
                <a16:creationId xmlns:a16="http://schemas.microsoft.com/office/drawing/2014/main" id="{FB429F6A-EF3C-19D9-7E11-071262E4C8B4}"/>
              </a:ext>
            </a:extLst>
          </p:cNvPr>
          <p:cNvSpPr txBox="1"/>
          <p:nvPr/>
        </p:nvSpPr>
        <p:spPr>
          <a:xfrm>
            <a:off x="186249" y="3487836"/>
            <a:ext cx="1754455" cy="369332"/>
          </a:xfrm>
          <a:prstGeom prst="rect">
            <a:avLst/>
          </a:prstGeom>
          <a:solidFill>
            <a:srgbClr val="EBEFF3"/>
          </a:solidFill>
        </p:spPr>
        <p:txBody>
          <a:bodyPr wrap="none" rtlCol="0">
            <a:spAutoFit/>
          </a:bodyPr>
          <a:lstStyle/>
          <a:p>
            <a:r>
              <a:rPr lang="cs-CZ" dirty="0" err="1"/>
              <a:t>Hyperventilation</a:t>
            </a:r>
            <a:endParaRPr lang="en-US" baseline="-25000" dirty="0"/>
          </a:p>
        </p:txBody>
      </p:sp>
      <p:sp>
        <p:nvSpPr>
          <p:cNvPr id="29" name="Šipka: doprava 6">
            <a:extLst>
              <a:ext uri="{FF2B5EF4-FFF2-40B4-BE49-F238E27FC236}">
                <a16:creationId xmlns:a16="http://schemas.microsoft.com/office/drawing/2014/main" id="{441DDA93-EF4D-463A-2297-4457CE192B59}"/>
              </a:ext>
            </a:extLst>
          </p:cNvPr>
          <p:cNvSpPr/>
          <p:nvPr/>
        </p:nvSpPr>
        <p:spPr>
          <a:xfrm rot="5400000">
            <a:off x="-104055" y="4812578"/>
            <a:ext cx="1910598" cy="266281"/>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24ECE59-D933-6042-4DF3-A47E77205551}"/>
              </a:ext>
            </a:extLst>
          </p:cNvPr>
          <p:cNvSpPr txBox="1"/>
          <p:nvPr/>
        </p:nvSpPr>
        <p:spPr>
          <a:xfrm>
            <a:off x="3841083" y="1705793"/>
            <a:ext cx="1923814" cy="369332"/>
          </a:xfrm>
          <a:prstGeom prst="rect">
            <a:avLst/>
          </a:prstGeom>
          <a:solidFill>
            <a:srgbClr val="EBEFF3"/>
          </a:solidFill>
        </p:spPr>
        <p:txBody>
          <a:bodyPr wrap="square" rtlCol="0">
            <a:spAutoFit/>
          </a:bodyPr>
          <a:lstStyle/>
          <a:p>
            <a:pPr algn="ctr"/>
            <a:r>
              <a:rPr lang="en-US" b="1" dirty="0"/>
              <a:t>Fick's principle</a:t>
            </a:r>
            <a:r>
              <a:rPr lang="cs-CZ" b="1" dirty="0"/>
              <a:t>:     </a:t>
            </a:r>
          </a:p>
        </p:txBody>
      </p:sp>
      <p:sp>
        <p:nvSpPr>
          <p:cNvPr id="24" name="TextBox 23">
            <a:extLst>
              <a:ext uri="{FF2B5EF4-FFF2-40B4-BE49-F238E27FC236}">
                <a16:creationId xmlns:a16="http://schemas.microsoft.com/office/drawing/2014/main" id="{AEC5EE3A-D209-D30E-E79F-69D549A62F53}"/>
              </a:ext>
            </a:extLst>
          </p:cNvPr>
          <p:cNvSpPr txBox="1"/>
          <p:nvPr/>
        </p:nvSpPr>
        <p:spPr>
          <a:xfrm>
            <a:off x="8284900" y="867884"/>
            <a:ext cx="1734449" cy="369332"/>
          </a:xfrm>
          <a:prstGeom prst="rect">
            <a:avLst/>
          </a:prstGeom>
          <a:solidFill>
            <a:srgbClr val="EBEFF3"/>
          </a:solidFill>
        </p:spPr>
        <p:txBody>
          <a:bodyPr wrap="none" rtlCol="0">
            <a:spAutoFit/>
          </a:bodyPr>
          <a:lstStyle/>
          <a:p>
            <a:r>
              <a:rPr lang="en-US" dirty="0"/>
              <a:t>does not change</a:t>
            </a:r>
          </a:p>
        </p:txBody>
      </p:sp>
      <p:sp>
        <p:nvSpPr>
          <p:cNvPr id="25" name="TextBox 24">
            <a:extLst>
              <a:ext uri="{FF2B5EF4-FFF2-40B4-BE49-F238E27FC236}">
                <a16:creationId xmlns:a16="http://schemas.microsoft.com/office/drawing/2014/main" id="{829BD8C4-7820-6701-B20F-370A59D349C4}"/>
              </a:ext>
            </a:extLst>
          </p:cNvPr>
          <p:cNvSpPr txBox="1"/>
          <p:nvPr/>
        </p:nvSpPr>
        <p:spPr>
          <a:xfrm>
            <a:off x="23372" y="2567690"/>
            <a:ext cx="4646099" cy="646331"/>
          </a:xfrm>
          <a:prstGeom prst="rect">
            <a:avLst/>
          </a:prstGeom>
          <a:solidFill>
            <a:srgbClr val="FEFEFE"/>
          </a:solidFill>
        </p:spPr>
        <p:txBody>
          <a:bodyPr wrap="square" rtlCol="0">
            <a:spAutoFit/>
          </a:bodyPr>
          <a:lstStyle/>
          <a:p>
            <a:r>
              <a:rPr lang="en-US" b="1" dirty="0"/>
              <a:t>On the edge of consciousness. How to heal the soul with </a:t>
            </a:r>
            <a:r>
              <a:rPr lang="en-US" b="1" dirty="0" err="1"/>
              <a:t>holotropic</a:t>
            </a:r>
            <a:r>
              <a:rPr lang="en-US" b="1" dirty="0"/>
              <a:t> breathing</a:t>
            </a:r>
            <a:r>
              <a:rPr lang="cs-CZ" b="1" dirty="0"/>
              <a:t>?</a:t>
            </a:r>
            <a:endParaRPr lang="en-US" b="1" dirty="0"/>
          </a:p>
        </p:txBody>
      </p:sp>
    </p:spTree>
    <p:extLst>
      <p:ext uri="{BB962C8B-B14F-4D97-AF65-F5344CB8AC3E}">
        <p14:creationId xmlns:p14="http://schemas.microsoft.com/office/powerpoint/2010/main" val="195874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500"/>
                                        <p:tgtEl>
                                          <p:spTgt spid="21"/>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fade">
                                      <p:cBhvr>
                                        <p:cTn id="34" dur="500"/>
                                        <p:tgtEl>
                                          <p:spTgt spid="22"/>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fade">
                                      <p:cBhvr>
                                        <p:cTn id="42" dur="500"/>
                                        <p:tgtEl>
                                          <p:spTgt spid="23"/>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
                                        </p:tgtEl>
                                        <p:attrNameLst>
                                          <p:attrName>style.visibility</p:attrName>
                                        </p:attrNameLst>
                                      </p:cBhvr>
                                      <p:to>
                                        <p:strVal val="visible"/>
                                      </p:to>
                                    </p:set>
                                    <p:animEffect transition="in" filter="fade">
                                      <p:cBhvr>
                                        <p:cTn id="45" dur="500"/>
                                        <p:tgtEl>
                                          <p:spTgt spid="3"/>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fade">
                                      <p:cBhvr>
                                        <p:cTn id="50" dur="500"/>
                                        <p:tgtEl>
                                          <p:spTgt spid="12"/>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fade">
                                      <p:cBhvr>
                                        <p:cTn id="55" dur="500"/>
                                        <p:tgtEl>
                                          <p:spTgt spid="13"/>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4"/>
                                        </p:tgtEl>
                                        <p:attrNameLst>
                                          <p:attrName>style.visibility</p:attrName>
                                        </p:attrNameLst>
                                      </p:cBhvr>
                                      <p:to>
                                        <p:strVal val="visible"/>
                                      </p:to>
                                    </p:set>
                                    <p:animEffect transition="in" filter="fade">
                                      <p:cBhvr>
                                        <p:cTn id="60" dur="500"/>
                                        <p:tgtEl>
                                          <p:spTgt spid="14"/>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7"/>
                                        </p:tgtEl>
                                        <p:attrNameLst>
                                          <p:attrName>style.visibility</p:attrName>
                                        </p:attrNameLst>
                                      </p:cBhvr>
                                      <p:to>
                                        <p:strVal val="visible"/>
                                      </p:to>
                                    </p:set>
                                    <p:animEffect transition="in" filter="fade">
                                      <p:cBhvr>
                                        <p:cTn id="65" dur="500"/>
                                        <p:tgtEl>
                                          <p:spTgt spid="7"/>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6"/>
                                        </p:tgtEl>
                                        <p:attrNameLst>
                                          <p:attrName>style.visibility</p:attrName>
                                        </p:attrNameLst>
                                      </p:cBhvr>
                                      <p:to>
                                        <p:strVal val="visible"/>
                                      </p:to>
                                    </p:set>
                                    <p:animEffect transition="in" filter="fade">
                                      <p:cBhvr>
                                        <p:cTn id="70" dur="500"/>
                                        <p:tgtEl>
                                          <p:spTgt spid="6"/>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19"/>
                                        </p:tgtEl>
                                        <p:attrNameLst>
                                          <p:attrName>style.visibility</p:attrName>
                                        </p:attrNameLst>
                                      </p:cBhvr>
                                      <p:to>
                                        <p:strVal val="visible"/>
                                      </p:to>
                                    </p:set>
                                    <p:animEffect transition="in" filter="fade">
                                      <p:cBhvr>
                                        <p:cTn id="75" dur="500"/>
                                        <p:tgtEl>
                                          <p:spTgt spid="19"/>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nodeType="clickEffect">
                                  <p:stCondLst>
                                    <p:cond delay="0"/>
                                  </p:stCondLst>
                                  <p:childTnLst>
                                    <p:set>
                                      <p:cBhvr>
                                        <p:cTn id="79" dur="1" fill="hold">
                                          <p:stCondLst>
                                            <p:cond delay="0"/>
                                          </p:stCondLst>
                                        </p:cTn>
                                        <p:tgtEl>
                                          <p:spTgt spid="8"/>
                                        </p:tgtEl>
                                        <p:attrNameLst>
                                          <p:attrName>style.visibility</p:attrName>
                                        </p:attrNameLst>
                                      </p:cBhvr>
                                      <p:to>
                                        <p:strVal val="visible"/>
                                      </p:to>
                                    </p:set>
                                    <p:animEffect transition="in" filter="fade">
                                      <p:cBhvr>
                                        <p:cTn id="80" dur="500"/>
                                        <p:tgtEl>
                                          <p:spTgt spid="8"/>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25"/>
                                        </p:tgtEl>
                                        <p:attrNameLst>
                                          <p:attrName>style.visibility</p:attrName>
                                        </p:attrNameLst>
                                      </p:cBhvr>
                                      <p:to>
                                        <p:strVal val="visible"/>
                                      </p:to>
                                    </p:set>
                                    <p:animEffect transition="in" filter="fade">
                                      <p:cBhvr>
                                        <p:cTn id="83" dur="500"/>
                                        <p:tgtEl>
                                          <p:spTgt spid="25"/>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28"/>
                                        </p:tgtEl>
                                        <p:attrNameLst>
                                          <p:attrName>style.visibility</p:attrName>
                                        </p:attrNameLst>
                                      </p:cBhvr>
                                      <p:to>
                                        <p:strVal val="visible"/>
                                      </p:to>
                                    </p:set>
                                    <p:animEffect transition="in" filter="fade">
                                      <p:cBhvr>
                                        <p:cTn id="88" dur="500"/>
                                        <p:tgtEl>
                                          <p:spTgt spid="28"/>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29"/>
                                        </p:tgtEl>
                                        <p:attrNameLst>
                                          <p:attrName>style.visibility</p:attrName>
                                        </p:attrNameLst>
                                      </p:cBhvr>
                                      <p:to>
                                        <p:strVal val="visible"/>
                                      </p:to>
                                    </p:set>
                                    <p:animEffect transition="in" filter="fade">
                                      <p:cBhvr>
                                        <p:cTn id="93" dur="500"/>
                                        <p:tgtEl>
                                          <p:spTgt spid="29"/>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9"/>
                                        </p:tgtEl>
                                        <p:attrNameLst>
                                          <p:attrName>style.visibility</p:attrName>
                                        </p:attrNameLst>
                                      </p:cBhvr>
                                      <p:to>
                                        <p:strVal val="visible"/>
                                      </p:to>
                                    </p:set>
                                    <p:animEffect transition="in" filter="fade">
                                      <p:cBhvr>
                                        <p:cTn id="96" dur="500"/>
                                        <p:tgtEl>
                                          <p:spTgt spid="9"/>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10"/>
                                        </p:tgtEl>
                                        <p:attrNameLst>
                                          <p:attrName>style.visibility</p:attrName>
                                        </p:attrNameLst>
                                      </p:cBhvr>
                                      <p:to>
                                        <p:strVal val="visible"/>
                                      </p:to>
                                    </p:set>
                                    <p:animEffect transition="in" filter="fade">
                                      <p:cBhvr>
                                        <p:cTn id="101" dur="500"/>
                                        <p:tgtEl>
                                          <p:spTgt spid="10"/>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11"/>
                                        </p:tgtEl>
                                        <p:attrNameLst>
                                          <p:attrName>style.visibility</p:attrName>
                                        </p:attrNameLst>
                                      </p:cBhvr>
                                      <p:to>
                                        <p:strVal val="visible"/>
                                      </p:to>
                                    </p:set>
                                    <p:animEffect transition="in" filter="fade">
                                      <p:cBhvr>
                                        <p:cTn id="10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9" grpId="0"/>
      <p:bldP spid="10" grpId="0" animBg="1"/>
      <p:bldP spid="11" grpId="0"/>
      <p:bldP spid="12" grpId="0" animBg="1"/>
      <p:bldP spid="13" grpId="0" animBg="1"/>
      <p:bldP spid="14" grpId="0" animBg="1"/>
      <p:bldP spid="16" grpId="0" animBg="1"/>
      <p:bldP spid="17" grpId="0" animBg="1"/>
      <p:bldP spid="2" grpId="0" animBg="1"/>
      <p:bldP spid="3" grpId="0" animBg="1"/>
      <p:bldP spid="18" grpId="0" animBg="1"/>
      <p:bldP spid="19" grpId="0" animBg="1"/>
      <p:bldP spid="20" grpId="0" animBg="1"/>
      <p:bldP spid="21" grpId="0" animBg="1"/>
      <p:bldP spid="22" grpId="0" animBg="1"/>
      <p:bldP spid="23" grpId="0" animBg="1"/>
      <p:bldP spid="28" grpId="0" animBg="1"/>
      <p:bldP spid="29" grpId="0" animBg="1"/>
      <p:bldP spid="24" grpId="0" animBg="1"/>
      <p:bldP spid="25"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DEE7E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DAF81-EA4B-AEA3-8A08-04DF743A5D2C}"/>
              </a:ext>
            </a:extLst>
          </p:cNvPr>
          <p:cNvSpPr>
            <a:spLocks noGrp="1"/>
          </p:cNvSpPr>
          <p:nvPr>
            <p:ph type="title"/>
          </p:nvPr>
        </p:nvSpPr>
        <p:spPr>
          <a:xfrm>
            <a:off x="169806" y="133773"/>
            <a:ext cx="2912232" cy="1325563"/>
          </a:xfrm>
        </p:spPr>
        <p:txBody>
          <a:bodyPr/>
          <a:lstStyle/>
          <a:p>
            <a:r>
              <a:rPr lang="cs-CZ" dirty="0"/>
              <a:t>V plicích:</a:t>
            </a:r>
            <a:endParaRPr lang="en-US" dirty="0"/>
          </a:p>
        </p:txBody>
      </p:sp>
      <p:sp>
        <p:nvSpPr>
          <p:cNvPr id="3" name="Content Placeholder 2">
            <a:extLst>
              <a:ext uri="{FF2B5EF4-FFF2-40B4-BE49-F238E27FC236}">
                <a16:creationId xmlns:a16="http://schemas.microsoft.com/office/drawing/2014/main" id="{0C9B81A8-ABFC-61BD-B95C-CE320DD3B33A}"/>
              </a:ext>
            </a:extLst>
          </p:cNvPr>
          <p:cNvSpPr>
            <a:spLocks noGrp="1"/>
          </p:cNvSpPr>
          <p:nvPr>
            <p:ph idx="1"/>
          </p:nvPr>
        </p:nvSpPr>
        <p:spPr/>
        <p:txBody>
          <a:bodyPr/>
          <a:lstStyle/>
          <a:p>
            <a:endParaRPr lang="en-US" dirty="0"/>
          </a:p>
        </p:txBody>
      </p:sp>
      <p:pic>
        <p:nvPicPr>
          <p:cNvPr id="4" name="Picture 3">
            <a:extLst>
              <a:ext uri="{FF2B5EF4-FFF2-40B4-BE49-F238E27FC236}">
                <a16:creationId xmlns:a16="http://schemas.microsoft.com/office/drawing/2014/main" id="{F5D8356D-F6BA-880F-F4CA-3B155789D8AA}"/>
              </a:ext>
            </a:extLst>
          </p:cNvPr>
          <p:cNvPicPr>
            <a:picLocks noChangeAspect="1"/>
          </p:cNvPicPr>
          <p:nvPr/>
        </p:nvPicPr>
        <p:blipFill>
          <a:blip r:embed="rId2"/>
          <a:stretch>
            <a:fillRect/>
          </a:stretch>
        </p:blipFill>
        <p:spPr>
          <a:xfrm>
            <a:off x="2603951" y="0"/>
            <a:ext cx="6781413" cy="6724227"/>
          </a:xfrm>
          <a:prstGeom prst="rect">
            <a:avLst/>
          </a:prstGeom>
        </p:spPr>
      </p:pic>
    </p:spTree>
    <p:extLst>
      <p:ext uri="{BB962C8B-B14F-4D97-AF65-F5344CB8AC3E}">
        <p14:creationId xmlns:p14="http://schemas.microsoft.com/office/powerpoint/2010/main" val="311681072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DEE7E5"/>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6A02169-960B-E5FC-55E1-118DB9436B77}"/>
              </a:ext>
            </a:extLst>
          </p:cNvPr>
          <p:cNvPicPr>
            <a:picLocks noChangeAspect="1"/>
          </p:cNvPicPr>
          <p:nvPr/>
        </p:nvPicPr>
        <p:blipFill>
          <a:blip r:embed="rId2"/>
          <a:stretch>
            <a:fillRect/>
          </a:stretch>
        </p:blipFill>
        <p:spPr>
          <a:xfrm>
            <a:off x="3314752" y="1225389"/>
            <a:ext cx="9242737" cy="4627699"/>
          </a:xfrm>
          <a:prstGeom prst="rect">
            <a:avLst/>
          </a:prstGeom>
        </p:spPr>
      </p:pic>
      <p:sp>
        <p:nvSpPr>
          <p:cNvPr id="5" name="Title 1">
            <a:extLst>
              <a:ext uri="{FF2B5EF4-FFF2-40B4-BE49-F238E27FC236}">
                <a16:creationId xmlns:a16="http://schemas.microsoft.com/office/drawing/2014/main" id="{C924A159-EAF3-8CEB-FB77-841C6E500EBA}"/>
              </a:ext>
            </a:extLst>
          </p:cNvPr>
          <p:cNvSpPr>
            <a:spLocks noGrp="1"/>
          </p:cNvSpPr>
          <p:nvPr>
            <p:ph type="title"/>
          </p:nvPr>
        </p:nvSpPr>
        <p:spPr>
          <a:xfrm>
            <a:off x="169806" y="133773"/>
            <a:ext cx="2912232" cy="1325563"/>
          </a:xfrm>
        </p:spPr>
        <p:txBody>
          <a:bodyPr/>
          <a:lstStyle/>
          <a:p>
            <a:r>
              <a:rPr lang="cs-CZ" dirty="0"/>
              <a:t>In </a:t>
            </a:r>
            <a:r>
              <a:rPr lang="cs-CZ" dirty="0" err="1"/>
              <a:t>lungs</a:t>
            </a:r>
            <a:r>
              <a:rPr lang="cs-CZ" dirty="0"/>
              <a:t>:</a:t>
            </a:r>
            <a:endParaRPr lang="en-US" dirty="0"/>
          </a:p>
        </p:txBody>
      </p:sp>
    </p:spTree>
    <p:extLst>
      <p:ext uri="{BB962C8B-B14F-4D97-AF65-F5344CB8AC3E}">
        <p14:creationId xmlns:p14="http://schemas.microsoft.com/office/powerpoint/2010/main" val="175581691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DEE7E5"/>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924A159-EAF3-8CEB-FB77-841C6E500EBA}"/>
              </a:ext>
            </a:extLst>
          </p:cNvPr>
          <p:cNvSpPr>
            <a:spLocks noGrp="1"/>
          </p:cNvSpPr>
          <p:nvPr>
            <p:ph type="title"/>
          </p:nvPr>
        </p:nvSpPr>
        <p:spPr>
          <a:xfrm>
            <a:off x="169806" y="133773"/>
            <a:ext cx="2912232" cy="1325563"/>
          </a:xfrm>
        </p:spPr>
        <p:txBody>
          <a:bodyPr/>
          <a:lstStyle/>
          <a:p>
            <a:r>
              <a:rPr lang="cs-CZ" dirty="0"/>
              <a:t>In </a:t>
            </a:r>
            <a:r>
              <a:rPr lang="cs-CZ" dirty="0" err="1"/>
              <a:t>lungs</a:t>
            </a:r>
            <a:r>
              <a:rPr lang="cs-CZ" dirty="0"/>
              <a:t>:</a:t>
            </a:r>
            <a:endParaRPr lang="en-US" dirty="0"/>
          </a:p>
        </p:txBody>
      </p:sp>
      <p:pic>
        <p:nvPicPr>
          <p:cNvPr id="14338" name="Picture 2">
            <a:extLst>
              <a:ext uri="{FF2B5EF4-FFF2-40B4-BE49-F238E27FC236}">
                <a16:creationId xmlns:a16="http://schemas.microsoft.com/office/drawing/2014/main" id="{1085878F-2539-3A6F-427B-1F7C4B9ACC74}"/>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14713" y="1047750"/>
            <a:ext cx="5362575" cy="47625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99012F6A-051E-C144-5D08-B1D597B89F1B}"/>
              </a:ext>
            </a:extLst>
          </p:cNvPr>
          <p:cNvSpPr/>
          <p:nvPr/>
        </p:nvSpPr>
        <p:spPr>
          <a:xfrm>
            <a:off x="3163661" y="869496"/>
            <a:ext cx="1583871" cy="910318"/>
          </a:xfrm>
          <a:prstGeom prst="rect">
            <a:avLst/>
          </a:prstGeom>
          <a:solidFill>
            <a:srgbClr val="DEE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F304C597-E7D8-4CFC-58CA-9C602E26F8B7}"/>
              </a:ext>
            </a:extLst>
          </p:cNvPr>
          <p:cNvSpPr txBox="1"/>
          <p:nvPr/>
        </p:nvSpPr>
        <p:spPr>
          <a:xfrm>
            <a:off x="8586927" y="3323401"/>
            <a:ext cx="1489703" cy="369332"/>
          </a:xfrm>
          <a:prstGeom prst="rect">
            <a:avLst/>
          </a:prstGeom>
          <a:noFill/>
        </p:spPr>
        <p:txBody>
          <a:bodyPr wrap="none" rtlCol="0">
            <a:spAutoFit/>
          </a:bodyPr>
          <a:lstStyle/>
          <a:p>
            <a:r>
              <a:rPr lang="cs-CZ" dirty="0" err="1"/>
              <a:t>Decrease</a:t>
            </a:r>
            <a:r>
              <a:rPr lang="cs-CZ" dirty="0"/>
              <a:t> PO2</a:t>
            </a:r>
            <a:endParaRPr lang="en-US" dirty="0"/>
          </a:p>
        </p:txBody>
      </p:sp>
      <p:sp>
        <p:nvSpPr>
          <p:cNvPr id="6" name="Arrow: Down 5">
            <a:extLst>
              <a:ext uri="{FF2B5EF4-FFF2-40B4-BE49-F238E27FC236}">
                <a16:creationId xmlns:a16="http://schemas.microsoft.com/office/drawing/2014/main" id="{AC199D75-8B96-88B3-EB99-B2C96610EBA8}"/>
              </a:ext>
            </a:extLst>
          </p:cNvPr>
          <p:cNvSpPr/>
          <p:nvPr/>
        </p:nvSpPr>
        <p:spPr>
          <a:xfrm rot="3296508">
            <a:off x="8794446" y="3427215"/>
            <a:ext cx="133637" cy="1055826"/>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93712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BEFF3"/>
        </a:solidFill>
        <a:effectLst/>
      </p:bgPr>
    </p:bg>
    <p:spTree>
      <p:nvGrpSpPr>
        <p:cNvPr id="1" name=""/>
        <p:cNvGrpSpPr/>
        <p:nvPr/>
      </p:nvGrpSpPr>
      <p:grpSpPr>
        <a:xfrm>
          <a:off x="0" y="0"/>
          <a:ext cx="0" cy="0"/>
          <a:chOff x="0" y="0"/>
          <a:chExt cx="0" cy="0"/>
        </a:xfrm>
      </p:grpSpPr>
      <p:pic>
        <p:nvPicPr>
          <p:cNvPr id="9218" name="Picture 2" descr="sejmout017">
            <a:extLst>
              <a:ext uri="{FF2B5EF4-FFF2-40B4-BE49-F238E27FC236}">
                <a16:creationId xmlns:a16="http://schemas.microsoft.com/office/drawing/2014/main" id="{860BFF7E-E038-9676-A3CF-E03146D13FCB}"/>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3084" r="4079"/>
          <a:stretch/>
        </p:blipFill>
        <p:spPr bwMode="auto">
          <a:xfrm>
            <a:off x="1536364" y="109157"/>
            <a:ext cx="5567700" cy="552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14" descr="mito">
            <a:extLst>
              <a:ext uri="{FF2B5EF4-FFF2-40B4-BE49-F238E27FC236}">
                <a16:creationId xmlns:a16="http://schemas.microsoft.com/office/drawing/2014/main" id="{3F97E6D5-F6A7-5328-14C3-9FF72CCC3115}"/>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2040" t="15361" r="2040" b="3331"/>
          <a:stretch>
            <a:fillRect/>
          </a:stretch>
        </p:blipFill>
        <p:spPr bwMode="auto">
          <a:xfrm>
            <a:off x="6888163" y="4430713"/>
            <a:ext cx="35814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79" name="Picture 3" descr="j0297009">
            <a:extLst>
              <a:ext uri="{FF2B5EF4-FFF2-40B4-BE49-F238E27FC236}">
                <a16:creationId xmlns:a16="http://schemas.microsoft.com/office/drawing/2014/main" id="{5EEF3427-A767-8C1F-DB88-15CB680C8142}"/>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27350" y="1268413"/>
            <a:ext cx="865188" cy="83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0" name="Picture 4" descr="j0288853">
            <a:extLst>
              <a:ext uri="{FF2B5EF4-FFF2-40B4-BE49-F238E27FC236}">
                <a16:creationId xmlns:a16="http://schemas.microsoft.com/office/drawing/2014/main" id="{82B456CA-760B-C6D2-956A-4EBD5EA27C57}"/>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2424114" y="1773238"/>
            <a:ext cx="795337" cy="925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Picture 5" descr="j0283228">
            <a:extLst>
              <a:ext uri="{FF2B5EF4-FFF2-40B4-BE49-F238E27FC236}">
                <a16:creationId xmlns:a16="http://schemas.microsoft.com/office/drawing/2014/main" id="{F53F0645-4D0A-3409-24FD-38E0479ACCCD}"/>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6096001" y="2060576"/>
            <a:ext cx="1008063" cy="77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Picture 6" descr="j0283633">
            <a:extLst>
              <a:ext uri="{FF2B5EF4-FFF2-40B4-BE49-F238E27FC236}">
                <a16:creationId xmlns:a16="http://schemas.microsoft.com/office/drawing/2014/main" id="{6A90450B-8BE6-04D0-2E3B-F5598955D4A2}"/>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2855914" y="3284538"/>
            <a:ext cx="904875"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3" name="Picture 7" descr="j0282784">
            <a:extLst>
              <a:ext uri="{FF2B5EF4-FFF2-40B4-BE49-F238E27FC236}">
                <a16:creationId xmlns:a16="http://schemas.microsoft.com/office/drawing/2014/main" id="{497D5D1D-ED35-BB76-D169-3FA70233168D}"/>
              </a:ext>
            </a:extLst>
          </p:cNvPr>
          <p:cNvPicPr>
            <a:picLocks noChangeAspect="1" noChangeArrowheads="1" noCrop="1"/>
          </p:cNvPicPr>
          <p:nvPr/>
        </p:nvPicPr>
        <p:blipFill>
          <a:blip r:embed="rId9">
            <a:extLst>
              <a:ext uri="{28A0092B-C50C-407E-A947-70E740481C1C}">
                <a14:useLocalDpi xmlns:a14="http://schemas.microsoft.com/office/drawing/2010/main" val="0"/>
              </a:ext>
            </a:extLst>
          </a:blip>
          <a:srcRect/>
          <a:stretch>
            <a:fillRect/>
          </a:stretch>
        </p:blipFill>
        <p:spPr bwMode="auto">
          <a:xfrm>
            <a:off x="3648075" y="2060575"/>
            <a:ext cx="1079500" cy="103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4" name="Picture 8" descr="j0336320">
            <a:extLst>
              <a:ext uri="{FF2B5EF4-FFF2-40B4-BE49-F238E27FC236}">
                <a16:creationId xmlns:a16="http://schemas.microsoft.com/office/drawing/2014/main" id="{75172D86-90C7-CFE9-DADB-8E380D8322E2}"/>
              </a:ext>
            </a:extLst>
          </p:cNvPr>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4766131" y="2822694"/>
            <a:ext cx="1371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5" name="Picture 9" descr="j0234695">
            <a:extLst>
              <a:ext uri="{FF2B5EF4-FFF2-40B4-BE49-F238E27FC236}">
                <a16:creationId xmlns:a16="http://schemas.microsoft.com/office/drawing/2014/main" id="{419EBA8C-1E15-8DBD-A0ED-116A3E8D32DD}"/>
              </a:ext>
            </a:extLst>
          </p:cNvPr>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5232401" y="1268413"/>
            <a:ext cx="715963" cy="84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6" name="Picture 10" descr="j0236444">
            <a:extLst>
              <a:ext uri="{FF2B5EF4-FFF2-40B4-BE49-F238E27FC236}">
                <a16:creationId xmlns:a16="http://schemas.microsoft.com/office/drawing/2014/main" id="{5FD5B9B8-8A98-C444-F541-2194E95B0672}"/>
              </a:ext>
            </a:extLst>
          </p:cNvPr>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5159375" y="3789363"/>
            <a:ext cx="787400"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7" name="Picture 11" descr="j0233610">
            <a:extLst>
              <a:ext uri="{FF2B5EF4-FFF2-40B4-BE49-F238E27FC236}">
                <a16:creationId xmlns:a16="http://schemas.microsoft.com/office/drawing/2014/main" id="{1354EA86-D409-ABD1-369F-92ABAE219F1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008439" y="3429000"/>
            <a:ext cx="865187" cy="80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8" name="Picture 12" descr="j0315838">
            <a:extLst>
              <a:ext uri="{FF2B5EF4-FFF2-40B4-BE49-F238E27FC236}">
                <a16:creationId xmlns:a16="http://schemas.microsoft.com/office/drawing/2014/main" id="{A189FAD3-CD11-39A8-E02D-F933C8EB9396}"/>
              </a:ext>
            </a:extLst>
          </p:cNvPr>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3792538" y="3860800"/>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30" name="Text Box 15">
            <a:extLst>
              <a:ext uri="{FF2B5EF4-FFF2-40B4-BE49-F238E27FC236}">
                <a16:creationId xmlns:a16="http://schemas.microsoft.com/office/drawing/2014/main" id="{1B78C850-1914-6ABE-1B19-EDC423B3E1E0}"/>
              </a:ext>
            </a:extLst>
          </p:cNvPr>
          <p:cNvSpPr txBox="1">
            <a:spLocks noChangeArrowheads="1"/>
          </p:cNvSpPr>
          <p:nvPr/>
        </p:nvSpPr>
        <p:spPr bwMode="auto">
          <a:xfrm>
            <a:off x="7659688" y="6400801"/>
            <a:ext cx="1619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mitochondri</a:t>
            </a:r>
            <a:r>
              <a:rPr lang="en-US" altLang="cs-CZ" sz="1800"/>
              <a:t>on</a:t>
            </a:r>
            <a:endParaRPr lang="cs-CZ" altLang="cs-CZ" sz="1800"/>
          </a:p>
        </p:txBody>
      </p:sp>
      <p:sp>
        <p:nvSpPr>
          <p:cNvPr id="2" name="TextBox 1">
            <a:extLst>
              <a:ext uri="{FF2B5EF4-FFF2-40B4-BE49-F238E27FC236}">
                <a16:creationId xmlns:a16="http://schemas.microsoft.com/office/drawing/2014/main" id="{2644407E-CED1-FAE3-982E-A719F4503BAC}"/>
              </a:ext>
            </a:extLst>
          </p:cNvPr>
          <p:cNvSpPr txBox="1"/>
          <p:nvPr/>
        </p:nvSpPr>
        <p:spPr>
          <a:xfrm>
            <a:off x="2012497" y="607110"/>
            <a:ext cx="1902278" cy="646331"/>
          </a:xfrm>
          <a:prstGeom prst="rect">
            <a:avLst/>
          </a:prstGeom>
          <a:solidFill>
            <a:srgbClr val="EBEFF3"/>
          </a:solidFill>
        </p:spPr>
        <p:txBody>
          <a:bodyPr wrap="square" rtlCol="0">
            <a:spAutoFit/>
          </a:bodyPr>
          <a:lstStyle/>
          <a:p>
            <a:pPr algn="r"/>
            <a:r>
              <a:rPr lang="en-US" dirty="0"/>
              <a:t>Endoplasmic reticulum</a:t>
            </a:r>
          </a:p>
        </p:txBody>
      </p:sp>
      <p:sp>
        <p:nvSpPr>
          <p:cNvPr id="3" name="TextBox 2">
            <a:extLst>
              <a:ext uri="{FF2B5EF4-FFF2-40B4-BE49-F238E27FC236}">
                <a16:creationId xmlns:a16="http://schemas.microsoft.com/office/drawing/2014/main" id="{17ED1263-BEA0-E53E-3157-AE9D3803EEF3}"/>
              </a:ext>
            </a:extLst>
          </p:cNvPr>
          <p:cNvSpPr txBox="1"/>
          <p:nvPr/>
        </p:nvSpPr>
        <p:spPr>
          <a:xfrm>
            <a:off x="2499860" y="247992"/>
            <a:ext cx="1902278" cy="369332"/>
          </a:xfrm>
          <a:prstGeom prst="rect">
            <a:avLst/>
          </a:prstGeom>
          <a:solidFill>
            <a:srgbClr val="EBEFF3"/>
          </a:solidFill>
        </p:spPr>
        <p:txBody>
          <a:bodyPr wrap="square" rtlCol="0">
            <a:spAutoFit/>
          </a:bodyPr>
          <a:lstStyle/>
          <a:p>
            <a:pPr algn="r"/>
            <a:r>
              <a:rPr lang="en-US" dirty="0"/>
              <a:t>cell nucleus</a:t>
            </a:r>
          </a:p>
        </p:txBody>
      </p:sp>
      <p:sp>
        <p:nvSpPr>
          <p:cNvPr id="4" name="TextBox 3">
            <a:extLst>
              <a:ext uri="{FF2B5EF4-FFF2-40B4-BE49-F238E27FC236}">
                <a16:creationId xmlns:a16="http://schemas.microsoft.com/office/drawing/2014/main" id="{4B553ACF-62F4-9E97-B976-49B95B1D71A5}"/>
              </a:ext>
            </a:extLst>
          </p:cNvPr>
          <p:cNvSpPr txBox="1"/>
          <p:nvPr/>
        </p:nvSpPr>
        <p:spPr>
          <a:xfrm>
            <a:off x="4543425" y="161417"/>
            <a:ext cx="1317626" cy="369332"/>
          </a:xfrm>
          <a:prstGeom prst="rect">
            <a:avLst/>
          </a:prstGeom>
          <a:solidFill>
            <a:srgbClr val="EBEFF3"/>
          </a:solidFill>
        </p:spPr>
        <p:txBody>
          <a:bodyPr wrap="square" rtlCol="0">
            <a:spAutoFit/>
          </a:bodyPr>
          <a:lstStyle/>
          <a:p>
            <a:pPr algn="r"/>
            <a:r>
              <a:rPr lang="en-US" dirty="0"/>
              <a:t>peroxisome</a:t>
            </a:r>
          </a:p>
        </p:txBody>
      </p:sp>
      <p:sp>
        <p:nvSpPr>
          <p:cNvPr id="9" name="TextBox 8">
            <a:extLst>
              <a:ext uri="{FF2B5EF4-FFF2-40B4-BE49-F238E27FC236}">
                <a16:creationId xmlns:a16="http://schemas.microsoft.com/office/drawing/2014/main" id="{AAD83064-5024-41DE-100B-0C453F1FC424}"/>
              </a:ext>
            </a:extLst>
          </p:cNvPr>
          <p:cNvSpPr txBox="1"/>
          <p:nvPr/>
        </p:nvSpPr>
        <p:spPr>
          <a:xfrm>
            <a:off x="5634718" y="750481"/>
            <a:ext cx="1317626" cy="369332"/>
          </a:xfrm>
          <a:prstGeom prst="rect">
            <a:avLst/>
          </a:prstGeom>
          <a:solidFill>
            <a:srgbClr val="EBEFF3"/>
          </a:solidFill>
        </p:spPr>
        <p:txBody>
          <a:bodyPr wrap="square" rtlCol="0">
            <a:spAutoFit/>
          </a:bodyPr>
          <a:lstStyle/>
          <a:p>
            <a:pPr algn="r"/>
            <a:r>
              <a:rPr lang="en-US" dirty="0"/>
              <a:t>lysosome</a:t>
            </a:r>
          </a:p>
        </p:txBody>
      </p:sp>
      <p:sp>
        <p:nvSpPr>
          <p:cNvPr id="10" name="TextBox 9">
            <a:extLst>
              <a:ext uri="{FF2B5EF4-FFF2-40B4-BE49-F238E27FC236}">
                <a16:creationId xmlns:a16="http://schemas.microsoft.com/office/drawing/2014/main" id="{32CD64C4-9385-08DC-CAE4-D7B40E46E00A}"/>
              </a:ext>
            </a:extLst>
          </p:cNvPr>
          <p:cNvSpPr txBox="1"/>
          <p:nvPr/>
        </p:nvSpPr>
        <p:spPr>
          <a:xfrm>
            <a:off x="6322901" y="4056746"/>
            <a:ext cx="1209902" cy="646331"/>
          </a:xfrm>
          <a:prstGeom prst="rect">
            <a:avLst/>
          </a:prstGeom>
          <a:solidFill>
            <a:srgbClr val="EBEFF3"/>
          </a:solidFill>
        </p:spPr>
        <p:txBody>
          <a:bodyPr wrap="square" rtlCol="0">
            <a:spAutoFit/>
          </a:bodyPr>
          <a:lstStyle/>
          <a:p>
            <a:r>
              <a:rPr lang="en-US" dirty="0"/>
              <a:t>Golgi apparatus</a:t>
            </a:r>
          </a:p>
        </p:txBody>
      </p:sp>
      <p:sp>
        <p:nvSpPr>
          <p:cNvPr id="11" name="TextBox 10">
            <a:extLst>
              <a:ext uri="{FF2B5EF4-FFF2-40B4-BE49-F238E27FC236}">
                <a16:creationId xmlns:a16="http://schemas.microsoft.com/office/drawing/2014/main" id="{C369586A-0A37-BE80-42D8-0204E79061AE}"/>
              </a:ext>
            </a:extLst>
          </p:cNvPr>
          <p:cNvSpPr txBox="1"/>
          <p:nvPr/>
        </p:nvSpPr>
        <p:spPr>
          <a:xfrm>
            <a:off x="5341824" y="4774627"/>
            <a:ext cx="1209902" cy="646331"/>
          </a:xfrm>
          <a:prstGeom prst="rect">
            <a:avLst/>
          </a:prstGeom>
          <a:solidFill>
            <a:srgbClr val="EBEFF3"/>
          </a:solidFill>
        </p:spPr>
        <p:txBody>
          <a:bodyPr wrap="square" rtlCol="0">
            <a:spAutoFit/>
          </a:bodyPr>
          <a:lstStyle/>
          <a:p>
            <a:r>
              <a:rPr lang="cs-CZ" dirty="0" err="1"/>
              <a:t>Plasmatic</a:t>
            </a:r>
            <a:r>
              <a:rPr lang="cs-CZ" dirty="0"/>
              <a:t> </a:t>
            </a:r>
            <a:r>
              <a:rPr lang="cs-CZ" dirty="0" err="1"/>
              <a:t>membrane</a:t>
            </a:r>
            <a:endParaRPr lang="en-US" dirty="0"/>
          </a:p>
        </p:txBody>
      </p:sp>
      <p:sp>
        <p:nvSpPr>
          <p:cNvPr id="12" name="TextBox 11">
            <a:extLst>
              <a:ext uri="{FF2B5EF4-FFF2-40B4-BE49-F238E27FC236}">
                <a16:creationId xmlns:a16="http://schemas.microsoft.com/office/drawing/2014/main" id="{4C1547E2-2281-BF85-5314-78090C5E6D0C}"/>
              </a:ext>
            </a:extLst>
          </p:cNvPr>
          <p:cNvSpPr txBox="1"/>
          <p:nvPr/>
        </p:nvSpPr>
        <p:spPr>
          <a:xfrm>
            <a:off x="3002361" y="5059481"/>
            <a:ext cx="1777827" cy="369332"/>
          </a:xfrm>
          <a:prstGeom prst="rect">
            <a:avLst/>
          </a:prstGeom>
          <a:solidFill>
            <a:srgbClr val="EBEFF3"/>
          </a:solidFill>
        </p:spPr>
        <p:txBody>
          <a:bodyPr wrap="square" rtlCol="0">
            <a:spAutoFit/>
          </a:bodyPr>
          <a:lstStyle/>
          <a:p>
            <a:r>
              <a:rPr lang="cs-CZ" dirty="0" err="1"/>
              <a:t>Mitochondrion</a:t>
            </a:r>
            <a:endParaRPr lang="en-US" dirty="0"/>
          </a:p>
        </p:txBody>
      </p:sp>
      <p:sp>
        <p:nvSpPr>
          <p:cNvPr id="13" name="TextBox 12">
            <a:extLst>
              <a:ext uri="{FF2B5EF4-FFF2-40B4-BE49-F238E27FC236}">
                <a16:creationId xmlns:a16="http://schemas.microsoft.com/office/drawing/2014/main" id="{114629F6-11EE-5769-2D4A-8F54233DDC0F}"/>
              </a:ext>
            </a:extLst>
          </p:cNvPr>
          <p:cNvSpPr txBox="1"/>
          <p:nvPr/>
        </p:nvSpPr>
        <p:spPr>
          <a:xfrm>
            <a:off x="2628902" y="4518411"/>
            <a:ext cx="869724" cy="369332"/>
          </a:xfrm>
          <a:prstGeom prst="rect">
            <a:avLst/>
          </a:prstGeom>
          <a:solidFill>
            <a:srgbClr val="EBEFF3"/>
          </a:solidFill>
        </p:spPr>
        <p:txBody>
          <a:bodyPr wrap="square" rtlCol="0">
            <a:spAutoFit/>
          </a:bodyPr>
          <a:lstStyle/>
          <a:p>
            <a:r>
              <a:rPr lang="cs-CZ" dirty="0" err="1"/>
              <a:t>vesicle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58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457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58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458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4582"/>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2458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458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4586"/>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2458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45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bg>
      <p:bgPr>
        <a:solidFill>
          <a:srgbClr val="DEE7E5"/>
        </a:solidFill>
        <a:effectLst/>
      </p:bgPr>
    </p:bg>
    <p:spTree>
      <p:nvGrpSpPr>
        <p:cNvPr id="1" name=""/>
        <p:cNvGrpSpPr/>
        <p:nvPr/>
      </p:nvGrpSpPr>
      <p:grpSpPr>
        <a:xfrm>
          <a:off x="0" y="0"/>
          <a:ext cx="0" cy="0"/>
          <a:chOff x="0" y="0"/>
          <a:chExt cx="0" cy="0"/>
        </a:xfrm>
      </p:grpSpPr>
      <p:pic>
        <p:nvPicPr>
          <p:cNvPr id="41986" name="Picture 2" descr="j0229073">
            <a:extLst>
              <a:ext uri="{FF2B5EF4-FFF2-40B4-BE49-F238E27FC236}">
                <a16:creationId xmlns:a16="http://schemas.microsoft.com/office/drawing/2014/main" id="{B4CA5C41-C6B5-464D-A8C5-48FA6B6461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3363" y="1"/>
            <a:ext cx="9201151" cy="688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Text Box 3">
            <a:extLst>
              <a:ext uri="{FF2B5EF4-FFF2-40B4-BE49-F238E27FC236}">
                <a16:creationId xmlns:a16="http://schemas.microsoft.com/office/drawing/2014/main" id="{C2BC7477-9611-404F-8D02-E65540660A5C}"/>
              </a:ext>
            </a:extLst>
          </p:cNvPr>
          <p:cNvSpPr txBox="1">
            <a:spLocks noChangeArrowheads="1"/>
          </p:cNvSpPr>
          <p:nvPr/>
        </p:nvSpPr>
        <p:spPr bwMode="auto">
          <a:xfrm>
            <a:off x="1524001" y="0"/>
            <a:ext cx="2378075" cy="369888"/>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a:solidFill>
                  <a:schemeClr val="bg1"/>
                </a:solidFill>
              </a:rPr>
              <a:t>High Altitude Hypoxia</a:t>
            </a:r>
            <a:endParaRPr lang="cs-CZ" altLang="cs-CZ" sz="1800">
              <a:solidFill>
                <a:schemeClr val="bg1"/>
              </a:solidFill>
            </a:endParaRPr>
          </a:p>
        </p:txBody>
      </p:sp>
      <p:graphicFrame>
        <p:nvGraphicFramePr>
          <p:cNvPr id="41988" name="Object 2">
            <a:extLst>
              <a:ext uri="{FF2B5EF4-FFF2-40B4-BE49-F238E27FC236}">
                <a16:creationId xmlns:a16="http://schemas.microsoft.com/office/drawing/2014/main" id="{41D52401-4757-45AA-8274-EA869190B380}"/>
              </a:ext>
            </a:extLst>
          </p:cNvPr>
          <p:cNvGraphicFramePr>
            <a:graphicFrameLocks noChangeAspect="1"/>
          </p:cNvGraphicFramePr>
          <p:nvPr/>
        </p:nvGraphicFramePr>
        <p:xfrm>
          <a:off x="2046288" y="1427163"/>
          <a:ext cx="7245350" cy="4989512"/>
        </p:xfrm>
        <a:graphic>
          <a:graphicData uri="http://schemas.openxmlformats.org/presentationml/2006/ole">
            <mc:AlternateContent xmlns:mc="http://schemas.openxmlformats.org/markup-compatibility/2006">
              <mc:Choice xmlns:v="urn:schemas-microsoft-com:vml" Requires="v">
                <p:oleObj name="Chart" r:id="rId4" imgW="7620000" imgH="5248275" progId="Excel.Chart.8">
                  <p:embed/>
                </p:oleObj>
              </mc:Choice>
              <mc:Fallback>
                <p:oleObj name="Chart" r:id="rId4" imgW="7620000" imgH="5248275" progId="Excel.Chart.8">
                  <p:embed/>
                  <p:pic>
                    <p:nvPicPr>
                      <p:cNvPr id="41988" name="Object 2">
                        <a:extLst>
                          <a:ext uri="{FF2B5EF4-FFF2-40B4-BE49-F238E27FC236}">
                            <a16:creationId xmlns:a16="http://schemas.microsoft.com/office/drawing/2014/main" id="{41D52401-4757-45AA-8274-EA869190B3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46288" y="1427163"/>
                        <a:ext cx="7245350" cy="4989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989" name="Text Box 5">
            <a:extLst>
              <a:ext uri="{FF2B5EF4-FFF2-40B4-BE49-F238E27FC236}">
                <a16:creationId xmlns:a16="http://schemas.microsoft.com/office/drawing/2014/main" id="{A49602EF-97AD-4449-AD80-7EF1B3A94F13}"/>
              </a:ext>
            </a:extLst>
          </p:cNvPr>
          <p:cNvSpPr txBox="1">
            <a:spLocks noChangeArrowheads="1"/>
          </p:cNvSpPr>
          <p:nvPr/>
        </p:nvSpPr>
        <p:spPr bwMode="auto">
          <a:xfrm>
            <a:off x="4303714" y="19050"/>
            <a:ext cx="954107"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dirty="0" err="1"/>
              <a:t>Climing</a:t>
            </a:r>
            <a:endParaRPr lang="cs-CZ" altLang="cs-CZ" sz="1800" dirty="0"/>
          </a:p>
        </p:txBody>
      </p:sp>
      <p:sp>
        <p:nvSpPr>
          <p:cNvPr id="41990" name="Text Box 6">
            <a:extLst>
              <a:ext uri="{FF2B5EF4-FFF2-40B4-BE49-F238E27FC236}">
                <a16:creationId xmlns:a16="http://schemas.microsoft.com/office/drawing/2014/main" id="{7CDC65F8-B512-42C1-A337-0FE7467357FF}"/>
              </a:ext>
            </a:extLst>
          </p:cNvPr>
          <p:cNvSpPr txBox="1">
            <a:spLocks noChangeArrowheads="1"/>
          </p:cNvSpPr>
          <p:nvPr/>
        </p:nvSpPr>
        <p:spPr bwMode="auto">
          <a:xfrm>
            <a:off x="4621213" y="523875"/>
            <a:ext cx="2787650" cy="369888"/>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Barometric pressure drop</a:t>
            </a:r>
          </a:p>
        </p:txBody>
      </p:sp>
      <p:sp>
        <p:nvSpPr>
          <p:cNvPr id="41991" name="Line 7">
            <a:extLst>
              <a:ext uri="{FF2B5EF4-FFF2-40B4-BE49-F238E27FC236}">
                <a16:creationId xmlns:a16="http://schemas.microsoft.com/office/drawing/2014/main" id="{74F2F21C-13C1-48A6-AA62-52FF9F0CE37B}"/>
              </a:ext>
            </a:extLst>
          </p:cNvPr>
          <p:cNvSpPr>
            <a:spLocks noChangeShapeType="1"/>
          </p:cNvSpPr>
          <p:nvPr/>
        </p:nvSpPr>
        <p:spPr bwMode="auto">
          <a:xfrm>
            <a:off x="5197476" y="395289"/>
            <a:ext cx="360363" cy="128587"/>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 name="TextBox 7">
            <a:extLst>
              <a:ext uri="{FF2B5EF4-FFF2-40B4-BE49-F238E27FC236}">
                <a16:creationId xmlns:a16="http://schemas.microsoft.com/office/drawing/2014/main" id="{2E25B1D3-0A8C-205A-7557-FFDA1CDC7422}"/>
              </a:ext>
            </a:extLst>
          </p:cNvPr>
          <p:cNvSpPr txBox="1"/>
          <p:nvPr/>
        </p:nvSpPr>
        <p:spPr>
          <a:xfrm>
            <a:off x="2831392" y="1668008"/>
            <a:ext cx="4479560" cy="369332"/>
          </a:xfrm>
          <a:prstGeom prst="rect">
            <a:avLst/>
          </a:prstGeom>
          <a:solidFill>
            <a:schemeClr val="bg1"/>
          </a:solidFill>
        </p:spPr>
        <p:txBody>
          <a:bodyPr wrap="none" rtlCol="0">
            <a:spAutoFit/>
          </a:bodyPr>
          <a:lstStyle/>
          <a:p>
            <a:r>
              <a:rPr lang="en-US" dirty="0"/>
              <a:t>Decrease in barometric pressure with altitude</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rgbClr val="DEE7E5"/>
        </a:solidFill>
        <a:effectLst/>
      </p:bgPr>
    </p:bg>
    <p:spTree>
      <p:nvGrpSpPr>
        <p:cNvPr id="1" name=""/>
        <p:cNvGrpSpPr/>
        <p:nvPr/>
      </p:nvGrpSpPr>
      <p:grpSpPr>
        <a:xfrm>
          <a:off x="0" y="0"/>
          <a:ext cx="0" cy="0"/>
          <a:chOff x="0" y="0"/>
          <a:chExt cx="0" cy="0"/>
        </a:xfrm>
      </p:grpSpPr>
      <p:pic>
        <p:nvPicPr>
          <p:cNvPr id="44034" name="Picture 2" descr="j0229073">
            <a:extLst>
              <a:ext uri="{FF2B5EF4-FFF2-40B4-BE49-F238E27FC236}">
                <a16:creationId xmlns:a16="http://schemas.microsoft.com/office/drawing/2014/main" id="{04708AF4-1FBC-4E38-BB30-8CD6C79FDB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7488" y="1"/>
            <a:ext cx="9180513" cy="688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Text Box 3">
            <a:extLst>
              <a:ext uri="{FF2B5EF4-FFF2-40B4-BE49-F238E27FC236}">
                <a16:creationId xmlns:a16="http://schemas.microsoft.com/office/drawing/2014/main" id="{B92E9145-A1CF-4054-91F6-BF88830C8091}"/>
              </a:ext>
            </a:extLst>
          </p:cNvPr>
          <p:cNvSpPr txBox="1">
            <a:spLocks noChangeArrowheads="1"/>
          </p:cNvSpPr>
          <p:nvPr/>
        </p:nvSpPr>
        <p:spPr bwMode="auto">
          <a:xfrm>
            <a:off x="1524001" y="0"/>
            <a:ext cx="2378075" cy="369888"/>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dirty="0">
                <a:solidFill>
                  <a:schemeClr val="bg1"/>
                </a:solidFill>
              </a:rPr>
              <a:t>High Altitude Hypoxia</a:t>
            </a:r>
            <a:endParaRPr lang="cs-CZ" altLang="cs-CZ" sz="1800" dirty="0">
              <a:solidFill>
                <a:schemeClr val="bg1"/>
              </a:solidFill>
            </a:endParaRPr>
          </a:p>
        </p:txBody>
      </p:sp>
      <p:graphicFrame>
        <p:nvGraphicFramePr>
          <p:cNvPr id="44036" name="Object 2">
            <a:extLst>
              <a:ext uri="{FF2B5EF4-FFF2-40B4-BE49-F238E27FC236}">
                <a16:creationId xmlns:a16="http://schemas.microsoft.com/office/drawing/2014/main" id="{D77D9BAC-E70A-4F12-9CEE-FEEB48FF6FF7}"/>
              </a:ext>
            </a:extLst>
          </p:cNvPr>
          <p:cNvGraphicFramePr>
            <a:graphicFrameLocks noChangeAspect="1"/>
          </p:cNvGraphicFramePr>
          <p:nvPr/>
        </p:nvGraphicFramePr>
        <p:xfrm>
          <a:off x="2046289" y="1427164"/>
          <a:ext cx="7666037" cy="4619625"/>
        </p:xfrm>
        <a:graphic>
          <a:graphicData uri="http://schemas.openxmlformats.org/presentationml/2006/ole">
            <mc:AlternateContent xmlns:mc="http://schemas.openxmlformats.org/markup-compatibility/2006">
              <mc:Choice xmlns:v="urn:schemas-microsoft-com:vml" Requires="v">
                <p:oleObj name="Chart" r:id="rId4" imgW="7143750" imgH="4305300" progId="Excel.Chart.8">
                  <p:embed/>
                </p:oleObj>
              </mc:Choice>
              <mc:Fallback>
                <p:oleObj name="Chart" r:id="rId4" imgW="7143750" imgH="4305300" progId="Excel.Chart.8">
                  <p:embed/>
                  <p:pic>
                    <p:nvPicPr>
                      <p:cNvPr id="44036" name="Object 2">
                        <a:extLst>
                          <a:ext uri="{FF2B5EF4-FFF2-40B4-BE49-F238E27FC236}">
                            <a16:creationId xmlns:a16="http://schemas.microsoft.com/office/drawing/2014/main" id="{D77D9BAC-E70A-4F12-9CEE-FEEB48FF6FF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46289" y="1427164"/>
                        <a:ext cx="7666037" cy="4619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4037" name="Text Box 5">
            <a:extLst>
              <a:ext uri="{FF2B5EF4-FFF2-40B4-BE49-F238E27FC236}">
                <a16:creationId xmlns:a16="http://schemas.microsoft.com/office/drawing/2014/main" id="{439E392A-4FAE-421E-8FC7-FB81BD1A9759}"/>
              </a:ext>
            </a:extLst>
          </p:cNvPr>
          <p:cNvSpPr txBox="1">
            <a:spLocks noChangeArrowheads="1"/>
          </p:cNvSpPr>
          <p:nvPr/>
        </p:nvSpPr>
        <p:spPr bwMode="auto">
          <a:xfrm>
            <a:off x="4264026" y="19050"/>
            <a:ext cx="1082675" cy="369888"/>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Climbing</a:t>
            </a:r>
          </a:p>
        </p:txBody>
      </p:sp>
      <p:sp>
        <p:nvSpPr>
          <p:cNvPr id="44038" name="Text Box 6">
            <a:extLst>
              <a:ext uri="{FF2B5EF4-FFF2-40B4-BE49-F238E27FC236}">
                <a16:creationId xmlns:a16="http://schemas.microsoft.com/office/drawing/2014/main" id="{B6C9BACC-AC02-4287-BC1A-95F07E0AFDFB}"/>
              </a:ext>
            </a:extLst>
          </p:cNvPr>
          <p:cNvSpPr txBox="1">
            <a:spLocks noChangeArrowheads="1"/>
          </p:cNvSpPr>
          <p:nvPr/>
        </p:nvSpPr>
        <p:spPr bwMode="auto">
          <a:xfrm>
            <a:off x="4633459" y="523876"/>
            <a:ext cx="3082895"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dirty="0"/>
              <a:t>Pokles barometrického tlaku</a:t>
            </a:r>
          </a:p>
        </p:txBody>
      </p:sp>
      <p:sp>
        <p:nvSpPr>
          <p:cNvPr id="44039" name="Text Box 7">
            <a:extLst>
              <a:ext uri="{FF2B5EF4-FFF2-40B4-BE49-F238E27FC236}">
                <a16:creationId xmlns:a16="http://schemas.microsoft.com/office/drawing/2014/main" id="{350A2466-B36A-433A-AC65-34825F950C0C}"/>
              </a:ext>
            </a:extLst>
          </p:cNvPr>
          <p:cNvSpPr txBox="1">
            <a:spLocks noChangeArrowheads="1"/>
          </p:cNvSpPr>
          <p:nvPr/>
        </p:nvSpPr>
        <p:spPr bwMode="auto">
          <a:xfrm>
            <a:off x="6180138" y="1054100"/>
            <a:ext cx="3211200"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dirty="0"/>
              <a:t>A drop in </a:t>
            </a:r>
            <a:r>
              <a:rPr lang="cs-CZ" altLang="cs-CZ" sz="1800" dirty="0" err="1"/>
              <a:t>barometric</a:t>
            </a:r>
            <a:r>
              <a:rPr lang="cs-CZ" altLang="cs-CZ" sz="1800" dirty="0"/>
              <a:t> </a:t>
            </a:r>
            <a:r>
              <a:rPr lang="cs-CZ" altLang="cs-CZ" sz="1800" dirty="0" err="1"/>
              <a:t>pressure</a:t>
            </a:r>
            <a:endParaRPr lang="cs-CZ" altLang="cs-CZ" sz="1800" dirty="0"/>
          </a:p>
        </p:txBody>
      </p:sp>
      <p:sp>
        <p:nvSpPr>
          <p:cNvPr id="44040" name="Line 8">
            <a:extLst>
              <a:ext uri="{FF2B5EF4-FFF2-40B4-BE49-F238E27FC236}">
                <a16:creationId xmlns:a16="http://schemas.microsoft.com/office/drawing/2014/main" id="{80DAD29D-01CF-4589-B1D5-E0B1C07108F1}"/>
              </a:ext>
            </a:extLst>
          </p:cNvPr>
          <p:cNvSpPr>
            <a:spLocks noChangeShapeType="1"/>
          </p:cNvSpPr>
          <p:nvPr/>
        </p:nvSpPr>
        <p:spPr bwMode="auto">
          <a:xfrm>
            <a:off x="5197476" y="395289"/>
            <a:ext cx="360363" cy="128587"/>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4041" name="Line 9">
            <a:extLst>
              <a:ext uri="{FF2B5EF4-FFF2-40B4-BE49-F238E27FC236}">
                <a16:creationId xmlns:a16="http://schemas.microsoft.com/office/drawing/2014/main" id="{E5FD9D82-B18E-4462-AD70-5EF95053E0EA}"/>
              </a:ext>
            </a:extLst>
          </p:cNvPr>
          <p:cNvSpPr>
            <a:spLocks noChangeShapeType="1"/>
          </p:cNvSpPr>
          <p:nvPr/>
        </p:nvSpPr>
        <p:spPr bwMode="auto">
          <a:xfrm>
            <a:off x="6246813" y="904875"/>
            <a:ext cx="360362" cy="128588"/>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 name="TextBox 1">
            <a:extLst>
              <a:ext uri="{FF2B5EF4-FFF2-40B4-BE49-F238E27FC236}">
                <a16:creationId xmlns:a16="http://schemas.microsoft.com/office/drawing/2014/main" id="{31BECA04-60D3-1470-FA00-ECB0A0F1C489}"/>
              </a:ext>
            </a:extLst>
          </p:cNvPr>
          <p:cNvSpPr txBox="1"/>
          <p:nvPr/>
        </p:nvSpPr>
        <p:spPr>
          <a:xfrm>
            <a:off x="2246546" y="1550303"/>
            <a:ext cx="1903278" cy="369332"/>
          </a:xfrm>
          <a:prstGeom prst="rect">
            <a:avLst/>
          </a:prstGeom>
          <a:solidFill>
            <a:schemeClr val="bg1"/>
          </a:solidFill>
        </p:spPr>
        <p:txBody>
          <a:bodyPr wrap="none" rtlCol="0">
            <a:spAutoFit/>
          </a:bodyPr>
          <a:lstStyle/>
          <a:p>
            <a:r>
              <a:rPr lang="en-US" dirty="0"/>
              <a:t>PO2 in inspired air</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rgbClr val="DEE7E5"/>
        </a:solidFill>
        <a:effectLst/>
      </p:bgPr>
    </p:bg>
    <p:spTree>
      <p:nvGrpSpPr>
        <p:cNvPr id="1" name=""/>
        <p:cNvGrpSpPr/>
        <p:nvPr/>
      </p:nvGrpSpPr>
      <p:grpSpPr>
        <a:xfrm>
          <a:off x="0" y="0"/>
          <a:ext cx="0" cy="0"/>
          <a:chOff x="0" y="0"/>
          <a:chExt cx="0" cy="0"/>
        </a:xfrm>
      </p:grpSpPr>
      <p:pic>
        <p:nvPicPr>
          <p:cNvPr id="46082" name="Picture 2" descr="j0229073">
            <a:extLst>
              <a:ext uri="{FF2B5EF4-FFF2-40B4-BE49-F238E27FC236}">
                <a16:creationId xmlns:a16="http://schemas.microsoft.com/office/drawing/2014/main" id="{F8A3B3E4-5215-41D5-B1FD-E1173AC614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26819"/>
            <a:ext cx="9201151" cy="688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Text Box 3">
            <a:extLst>
              <a:ext uri="{FF2B5EF4-FFF2-40B4-BE49-F238E27FC236}">
                <a16:creationId xmlns:a16="http://schemas.microsoft.com/office/drawing/2014/main" id="{20BFEA88-47DD-4575-8B9E-79585F246AAA}"/>
              </a:ext>
            </a:extLst>
          </p:cNvPr>
          <p:cNvSpPr txBox="1">
            <a:spLocks noChangeArrowheads="1"/>
          </p:cNvSpPr>
          <p:nvPr/>
        </p:nvSpPr>
        <p:spPr bwMode="auto">
          <a:xfrm>
            <a:off x="1524001" y="0"/>
            <a:ext cx="2378075" cy="369888"/>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dirty="0">
                <a:solidFill>
                  <a:schemeClr val="bg1"/>
                </a:solidFill>
              </a:rPr>
              <a:t>High Altitude Hypoxia</a:t>
            </a:r>
            <a:endParaRPr lang="cs-CZ" altLang="cs-CZ" sz="1800" dirty="0">
              <a:solidFill>
                <a:schemeClr val="bg1"/>
              </a:solidFill>
            </a:endParaRPr>
          </a:p>
        </p:txBody>
      </p:sp>
      <p:sp>
        <p:nvSpPr>
          <p:cNvPr id="46084" name="Text Box 4">
            <a:extLst>
              <a:ext uri="{FF2B5EF4-FFF2-40B4-BE49-F238E27FC236}">
                <a16:creationId xmlns:a16="http://schemas.microsoft.com/office/drawing/2014/main" id="{F2D70AAE-C34C-4C0B-8B46-C13D9A852426}"/>
              </a:ext>
            </a:extLst>
          </p:cNvPr>
          <p:cNvSpPr txBox="1">
            <a:spLocks noChangeArrowheads="1"/>
          </p:cNvSpPr>
          <p:nvPr/>
        </p:nvSpPr>
        <p:spPr bwMode="auto">
          <a:xfrm>
            <a:off x="4278314" y="19050"/>
            <a:ext cx="954107"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dirty="0" err="1"/>
              <a:t>Climing</a:t>
            </a:r>
            <a:endParaRPr lang="cs-CZ" altLang="cs-CZ" sz="1800" dirty="0"/>
          </a:p>
        </p:txBody>
      </p:sp>
      <p:sp>
        <p:nvSpPr>
          <p:cNvPr id="46085" name="Text Box 5">
            <a:extLst>
              <a:ext uri="{FF2B5EF4-FFF2-40B4-BE49-F238E27FC236}">
                <a16:creationId xmlns:a16="http://schemas.microsoft.com/office/drawing/2014/main" id="{D2CC520A-140C-48DF-B480-3B3297260D6D}"/>
              </a:ext>
            </a:extLst>
          </p:cNvPr>
          <p:cNvSpPr txBox="1">
            <a:spLocks noChangeArrowheads="1"/>
          </p:cNvSpPr>
          <p:nvPr/>
        </p:nvSpPr>
        <p:spPr bwMode="auto">
          <a:xfrm>
            <a:off x="4657926" y="534732"/>
            <a:ext cx="3044423"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dirty="0"/>
              <a:t>Drop in </a:t>
            </a:r>
            <a:r>
              <a:rPr lang="cs-CZ" altLang="cs-CZ" sz="1800" dirty="0" err="1"/>
              <a:t>barometric</a:t>
            </a:r>
            <a:r>
              <a:rPr lang="cs-CZ" altLang="cs-CZ" sz="1800" dirty="0"/>
              <a:t> </a:t>
            </a:r>
            <a:r>
              <a:rPr lang="cs-CZ" altLang="cs-CZ" sz="1800" dirty="0" err="1"/>
              <a:t>pressure</a:t>
            </a:r>
            <a:endParaRPr lang="cs-CZ" altLang="cs-CZ" sz="1800" dirty="0"/>
          </a:p>
        </p:txBody>
      </p:sp>
      <p:sp>
        <p:nvSpPr>
          <p:cNvPr id="46086" name="Text Box 6">
            <a:extLst>
              <a:ext uri="{FF2B5EF4-FFF2-40B4-BE49-F238E27FC236}">
                <a16:creationId xmlns:a16="http://schemas.microsoft.com/office/drawing/2014/main" id="{08F109F6-136B-4149-9E3E-5C06C335ED64}"/>
              </a:ext>
            </a:extLst>
          </p:cNvPr>
          <p:cNvSpPr txBox="1">
            <a:spLocks noChangeArrowheads="1"/>
          </p:cNvSpPr>
          <p:nvPr/>
        </p:nvSpPr>
        <p:spPr bwMode="auto">
          <a:xfrm>
            <a:off x="6180138" y="1054100"/>
            <a:ext cx="3377848"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dirty="0"/>
              <a:t>Decrease in PO2 in inspired air</a:t>
            </a:r>
            <a:endParaRPr lang="cs-CZ" altLang="cs-CZ" sz="1800" dirty="0"/>
          </a:p>
        </p:txBody>
      </p:sp>
      <p:sp>
        <p:nvSpPr>
          <p:cNvPr id="46087" name="Line 7">
            <a:extLst>
              <a:ext uri="{FF2B5EF4-FFF2-40B4-BE49-F238E27FC236}">
                <a16:creationId xmlns:a16="http://schemas.microsoft.com/office/drawing/2014/main" id="{C306E8D1-284F-4539-B3B4-1FB14D136CEA}"/>
              </a:ext>
            </a:extLst>
          </p:cNvPr>
          <p:cNvSpPr>
            <a:spLocks noChangeShapeType="1"/>
          </p:cNvSpPr>
          <p:nvPr/>
        </p:nvSpPr>
        <p:spPr bwMode="auto">
          <a:xfrm>
            <a:off x="5197476" y="395289"/>
            <a:ext cx="360363" cy="128587"/>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088" name="Line 8">
            <a:extLst>
              <a:ext uri="{FF2B5EF4-FFF2-40B4-BE49-F238E27FC236}">
                <a16:creationId xmlns:a16="http://schemas.microsoft.com/office/drawing/2014/main" id="{383EA44A-F74B-4442-986A-E5E0D7DF77A4}"/>
              </a:ext>
            </a:extLst>
          </p:cNvPr>
          <p:cNvSpPr>
            <a:spLocks noChangeShapeType="1"/>
          </p:cNvSpPr>
          <p:nvPr/>
        </p:nvSpPr>
        <p:spPr bwMode="auto">
          <a:xfrm>
            <a:off x="6246813" y="904875"/>
            <a:ext cx="360362" cy="128588"/>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089" name="Text Box 9">
            <a:extLst>
              <a:ext uri="{FF2B5EF4-FFF2-40B4-BE49-F238E27FC236}">
                <a16:creationId xmlns:a16="http://schemas.microsoft.com/office/drawing/2014/main" id="{6F74C98F-64D9-4F99-B61F-5B2EFE24BC46}"/>
              </a:ext>
            </a:extLst>
          </p:cNvPr>
          <p:cNvSpPr txBox="1">
            <a:spLocks noChangeArrowheads="1"/>
          </p:cNvSpPr>
          <p:nvPr/>
        </p:nvSpPr>
        <p:spPr bwMode="auto">
          <a:xfrm>
            <a:off x="7323138" y="1601789"/>
            <a:ext cx="2813591"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dirty="0" err="1"/>
              <a:t>Decrease</a:t>
            </a:r>
            <a:r>
              <a:rPr lang="cs-CZ" altLang="cs-CZ" sz="1800" dirty="0"/>
              <a:t> in </a:t>
            </a:r>
            <a:r>
              <a:rPr lang="cs-CZ" altLang="cs-CZ" sz="1800" dirty="0" err="1"/>
              <a:t>alveolar</a:t>
            </a:r>
            <a:r>
              <a:rPr lang="cs-CZ" altLang="cs-CZ" sz="1800" dirty="0"/>
              <a:t> PO2</a:t>
            </a:r>
          </a:p>
        </p:txBody>
      </p:sp>
      <p:pic>
        <p:nvPicPr>
          <p:cNvPr id="46090" name="Picture 10">
            <a:extLst>
              <a:ext uri="{FF2B5EF4-FFF2-40B4-BE49-F238E27FC236}">
                <a16:creationId xmlns:a16="http://schemas.microsoft.com/office/drawing/2014/main" id="{35E538A5-920B-4E8A-BC19-53CAF0E839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3382" t="12468" r="13396" b="7329"/>
          <a:stretch>
            <a:fillRect/>
          </a:stretch>
        </p:blipFill>
        <p:spPr bwMode="auto">
          <a:xfrm>
            <a:off x="1619251" y="1830388"/>
            <a:ext cx="5464175" cy="479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91" name="Line 11">
            <a:extLst>
              <a:ext uri="{FF2B5EF4-FFF2-40B4-BE49-F238E27FC236}">
                <a16:creationId xmlns:a16="http://schemas.microsoft.com/office/drawing/2014/main" id="{16B13C4F-2DFA-4D85-A5EB-458F79016816}"/>
              </a:ext>
            </a:extLst>
          </p:cNvPr>
          <p:cNvSpPr>
            <a:spLocks noChangeShapeType="1"/>
          </p:cNvSpPr>
          <p:nvPr/>
        </p:nvSpPr>
        <p:spPr bwMode="auto">
          <a:xfrm>
            <a:off x="7504113" y="1438275"/>
            <a:ext cx="360362" cy="128588"/>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6092" name="Text Box 12">
            <a:extLst>
              <a:ext uri="{FF2B5EF4-FFF2-40B4-BE49-F238E27FC236}">
                <a16:creationId xmlns:a16="http://schemas.microsoft.com/office/drawing/2014/main" id="{FD371013-D417-4E4B-8B82-A66AE4EDDDAC}"/>
              </a:ext>
            </a:extLst>
          </p:cNvPr>
          <p:cNvSpPr txBox="1">
            <a:spLocks noChangeArrowheads="1"/>
          </p:cNvSpPr>
          <p:nvPr/>
        </p:nvSpPr>
        <p:spPr bwMode="auto">
          <a:xfrm rot="1775098">
            <a:off x="3223844" y="2368958"/>
            <a:ext cx="1402500"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200" b="1" dirty="0"/>
              <a:t>PO2 in </a:t>
            </a:r>
            <a:r>
              <a:rPr lang="cs-CZ" altLang="cs-CZ" sz="1200" b="1" dirty="0" err="1"/>
              <a:t>inspir</a:t>
            </a:r>
            <a:r>
              <a:rPr lang="cs-CZ" altLang="cs-CZ" sz="1200" b="1" dirty="0"/>
              <a:t>. air</a:t>
            </a:r>
          </a:p>
        </p:txBody>
      </p:sp>
      <p:sp>
        <p:nvSpPr>
          <p:cNvPr id="46093" name="Text Box 13">
            <a:extLst>
              <a:ext uri="{FF2B5EF4-FFF2-40B4-BE49-F238E27FC236}">
                <a16:creationId xmlns:a16="http://schemas.microsoft.com/office/drawing/2014/main" id="{BA92D067-D2F0-44C2-853C-3C62DB8529D8}"/>
              </a:ext>
            </a:extLst>
          </p:cNvPr>
          <p:cNvSpPr txBox="1">
            <a:spLocks noChangeArrowheads="1"/>
          </p:cNvSpPr>
          <p:nvPr/>
        </p:nvSpPr>
        <p:spPr bwMode="auto">
          <a:xfrm>
            <a:off x="5459413" y="2098675"/>
            <a:ext cx="1776412" cy="2746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200" b="1"/>
              <a:t>PAO2 - aklimatizovaní</a:t>
            </a:r>
          </a:p>
        </p:txBody>
      </p:sp>
      <p:sp>
        <p:nvSpPr>
          <p:cNvPr id="46094" name="Text Box 14">
            <a:extLst>
              <a:ext uri="{FF2B5EF4-FFF2-40B4-BE49-F238E27FC236}">
                <a16:creationId xmlns:a16="http://schemas.microsoft.com/office/drawing/2014/main" id="{833B6D12-40E5-437F-9111-64C82AAC63C9}"/>
              </a:ext>
            </a:extLst>
          </p:cNvPr>
          <p:cNvSpPr txBox="1">
            <a:spLocks noChangeArrowheads="1"/>
          </p:cNvSpPr>
          <p:nvPr/>
        </p:nvSpPr>
        <p:spPr bwMode="auto">
          <a:xfrm>
            <a:off x="5500688" y="2338389"/>
            <a:ext cx="1903412" cy="2746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200" b="1"/>
              <a:t>PAO2 – akutní expozice</a:t>
            </a:r>
          </a:p>
        </p:txBody>
      </p:sp>
      <p:sp>
        <p:nvSpPr>
          <p:cNvPr id="46095" name="Rectangle 17">
            <a:extLst>
              <a:ext uri="{FF2B5EF4-FFF2-40B4-BE49-F238E27FC236}">
                <a16:creationId xmlns:a16="http://schemas.microsoft.com/office/drawing/2014/main" id="{1CD14816-2D72-48AF-A711-17B8CC86702D}"/>
              </a:ext>
            </a:extLst>
          </p:cNvPr>
          <p:cNvSpPr>
            <a:spLocks noChangeArrowheads="1"/>
          </p:cNvSpPr>
          <p:nvPr/>
        </p:nvSpPr>
        <p:spPr bwMode="auto">
          <a:xfrm>
            <a:off x="3925889" y="3043239"/>
            <a:ext cx="287337" cy="1666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cs-CZ" sz="1800"/>
          </a:p>
        </p:txBody>
      </p:sp>
      <p:sp>
        <p:nvSpPr>
          <p:cNvPr id="46096" name="Text Box 20">
            <a:extLst>
              <a:ext uri="{FF2B5EF4-FFF2-40B4-BE49-F238E27FC236}">
                <a16:creationId xmlns:a16="http://schemas.microsoft.com/office/drawing/2014/main" id="{E9206031-B800-4F89-872F-ACBD3D215D17}"/>
              </a:ext>
            </a:extLst>
          </p:cNvPr>
          <p:cNvSpPr txBox="1">
            <a:spLocks noChangeArrowheads="1"/>
          </p:cNvSpPr>
          <p:nvPr/>
        </p:nvSpPr>
        <p:spPr bwMode="auto">
          <a:xfrm>
            <a:off x="6632575" y="4430714"/>
            <a:ext cx="2080826"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200" b="1" dirty="0"/>
              <a:t>PAO2 – </a:t>
            </a:r>
            <a:r>
              <a:rPr lang="cs-CZ" altLang="cs-CZ" sz="1200" b="1" dirty="0" err="1"/>
              <a:t>fully</a:t>
            </a:r>
            <a:r>
              <a:rPr lang="cs-CZ" altLang="cs-CZ" sz="1200" b="1" dirty="0"/>
              <a:t> </a:t>
            </a:r>
            <a:r>
              <a:rPr lang="cs-CZ" altLang="cs-CZ" sz="1200" b="1" dirty="0" err="1"/>
              <a:t>acclimatized</a:t>
            </a:r>
            <a:endParaRPr lang="cs-CZ" altLang="cs-CZ" sz="1200" b="1" dirty="0"/>
          </a:p>
        </p:txBody>
      </p:sp>
      <p:sp>
        <p:nvSpPr>
          <p:cNvPr id="46097" name="Text Box 21">
            <a:extLst>
              <a:ext uri="{FF2B5EF4-FFF2-40B4-BE49-F238E27FC236}">
                <a16:creationId xmlns:a16="http://schemas.microsoft.com/office/drawing/2014/main" id="{5297385C-4688-45C8-803A-C127297A0D28}"/>
              </a:ext>
            </a:extLst>
          </p:cNvPr>
          <p:cNvSpPr txBox="1">
            <a:spLocks noChangeArrowheads="1"/>
          </p:cNvSpPr>
          <p:nvPr/>
        </p:nvSpPr>
        <p:spPr bwMode="auto">
          <a:xfrm>
            <a:off x="6786564" y="4911726"/>
            <a:ext cx="2481577"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200" b="1" dirty="0"/>
              <a:t>PAO2 – </a:t>
            </a:r>
            <a:r>
              <a:rPr lang="cs-CZ" altLang="cs-CZ" sz="1200" b="1" dirty="0" err="1"/>
              <a:t>acute</a:t>
            </a:r>
            <a:r>
              <a:rPr lang="cs-CZ" altLang="cs-CZ" sz="1200" b="1" dirty="0"/>
              <a:t> </a:t>
            </a:r>
            <a:r>
              <a:rPr lang="cs-CZ" altLang="cs-CZ" sz="1200" b="1" dirty="0" err="1"/>
              <a:t>altitude</a:t>
            </a:r>
            <a:r>
              <a:rPr lang="cs-CZ" altLang="cs-CZ" sz="1200" b="1" dirty="0"/>
              <a:t> </a:t>
            </a:r>
            <a:r>
              <a:rPr lang="cs-CZ" altLang="cs-CZ" sz="1200" b="1" dirty="0" err="1"/>
              <a:t>exposure</a:t>
            </a:r>
            <a:endParaRPr lang="cs-CZ" altLang="cs-CZ" sz="1200" b="1" dirty="0"/>
          </a:p>
        </p:txBody>
      </p:sp>
      <p:sp>
        <p:nvSpPr>
          <p:cNvPr id="46098" name="Text Box 22">
            <a:extLst>
              <a:ext uri="{FF2B5EF4-FFF2-40B4-BE49-F238E27FC236}">
                <a16:creationId xmlns:a16="http://schemas.microsoft.com/office/drawing/2014/main" id="{CDDA7222-C47C-4A01-BB13-6AA2B1B75309}"/>
              </a:ext>
            </a:extLst>
          </p:cNvPr>
          <p:cNvSpPr txBox="1">
            <a:spLocks noChangeArrowheads="1"/>
          </p:cNvSpPr>
          <p:nvPr/>
        </p:nvSpPr>
        <p:spPr bwMode="auto">
          <a:xfrm>
            <a:off x="5445125" y="1839914"/>
            <a:ext cx="1779588" cy="2746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200" b="1"/>
              <a:t>PO2 v inspir. vzduchu</a:t>
            </a:r>
          </a:p>
        </p:txBody>
      </p:sp>
      <p:sp>
        <p:nvSpPr>
          <p:cNvPr id="46099" name="Text Box 23">
            <a:extLst>
              <a:ext uri="{FF2B5EF4-FFF2-40B4-BE49-F238E27FC236}">
                <a16:creationId xmlns:a16="http://schemas.microsoft.com/office/drawing/2014/main" id="{4120E539-4023-4247-8B9F-EFDBEF504101}"/>
              </a:ext>
            </a:extLst>
          </p:cNvPr>
          <p:cNvSpPr txBox="1">
            <a:spLocks noChangeArrowheads="1"/>
          </p:cNvSpPr>
          <p:nvPr/>
        </p:nvSpPr>
        <p:spPr bwMode="auto">
          <a:xfrm>
            <a:off x="8072439" y="2197100"/>
            <a:ext cx="2710999"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dirty="0" err="1"/>
              <a:t>Decrease</a:t>
            </a:r>
            <a:r>
              <a:rPr lang="cs-CZ" altLang="cs-CZ" sz="1800" dirty="0"/>
              <a:t> in </a:t>
            </a:r>
            <a:r>
              <a:rPr lang="cs-CZ" altLang="cs-CZ" sz="1800" dirty="0" err="1"/>
              <a:t>arterial</a:t>
            </a:r>
            <a:r>
              <a:rPr lang="cs-CZ" altLang="cs-CZ" sz="1800" dirty="0"/>
              <a:t> PO2</a:t>
            </a:r>
          </a:p>
        </p:txBody>
      </p:sp>
      <p:sp>
        <p:nvSpPr>
          <p:cNvPr id="46100" name="Line 24">
            <a:extLst>
              <a:ext uri="{FF2B5EF4-FFF2-40B4-BE49-F238E27FC236}">
                <a16:creationId xmlns:a16="http://schemas.microsoft.com/office/drawing/2014/main" id="{A9E4E7F0-D64F-4969-AB34-6B9DF21A0F7B}"/>
              </a:ext>
            </a:extLst>
          </p:cNvPr>
          <p:cNvSpPr>
            <a:spLocks noChangeShapeType="1"/>
          </p:cNvSpPr>
          <p:nvPr/>
        </p:nvSpPr>
        <p:spPr bwMode="auto">
          <a:xfrm>
            <a:off x="8489950" y="1995488"/>
            <a:ext cx="457200" cy="201612"/>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 name="Rectangle 2">
            <a:extLst>
              <a:ext uri="{FF2B5EF4-FFF2-40B4-BE49-F238E27FC236}">
                <a16:creationId xmlns:a16="http://schemas.microsoft.com/office/drawing/2014/main" id="{6592DB63-B5D9-854B-8FD9-A0200FD3EC72}"/>
              </a:ext>
            </a:extLst>
          </p:cNvPr>
          <p:cNvSpPr>
            <a:spLocks noChangeArrowheads="1"/>
          </p:cNvSpPr>
          <p:nvPr/>
        </p:nvSpPr>
        <p:spPr bwMode="auto">
          <a:xfrm>
            <a:off x="152400" y="152400"/>
            <a:ext cx="12192000" cy="0"/>
          </a:xfrm>
          <a:prstGeom prst="rect">
            <a:avLst/>
          </a:prstGeom>
          <a:solidFill>
            <a:srgbClr val="F5F5F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P8225114">
            <a:extLst>
              <a:ext uri="{FF2B5EF4-FFF2-40B4-BE49-F238E27FC236}">
                <a16:creationId xmlns:a16="http://schemas.microsoft.com/office/drawing/2014/main" id="{D793F658-1943-429A-9686-E1B9F7DF5D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288" y="0"/>
            <a:ext cx="12566287" cy="694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P8225105">
            <a:extLst>
              <a:ext uri="{FF2B5EF4-FFF2-40B4-BE49-F238E27FC236}">
                <a16:creationId xmlns:a16="http://schemas.microsoft.com/office/drawing/2014/main" id="{067AE980-E10F-4591-8A91-59D50946E2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189690"/>
            <a:ext cx="12109878" cy="9083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P8225124">
            <a:extLst>
              <a:ext uri="{FF2B5EF4-FFF2-40B4-BE49-F238E27FC236}">
                <a16:creationId xmlns:a16="http://schemas.microsoft.com/office/drawing/2014/main" id="{3BDEB636-9CE7-44CB-A4C6-91A2ECC8F1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64244"/>
            <a:ext cx="12192000" cy="682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P8225123">
            <a:extLst>
              <a:ext uri="{FF2B5EF4-FFF2-40B4-BE49-F238E27FC236}">
                <a16:creationId xmlns:a16="http://schemas.microsoft.com/office/drawing/2014/main" id="{514593B8-88CF-4BCD-BEE7-9DE8AB7E15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464" y="-1923558"/>
            <a:ext cx="12569446" cy="9427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2468" name="Text Box 4">
            <a:extLst>
              <a:ext uri="{FF2B5EF4-FFF2-40B4-BE49-F238E27FC236}">
                <a16:creationId xmlns:a16="http://schemas.microsoft.com/office/drawing/2014/main" id="{013B5FD1-84E5-4CE3-AD40-B34807FD65BD}"/>
              </a:ext>
            </a:extLst>
          </p:cNvPr>
          <p:cNvSpPr txBox="1">
            <a:spLocks noChangeArrowheads="1"/>
          </p:cNvSpPr>
          <p:nvPr/>
        </p:nvSpPr>
        <p:spPr bwMode="auto">
          <a:xfrm>
            <a:off x="4256089" y="12700"/>
            <a:ext cx="954107"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dirty="0" err="1"/>
              <a:t>Climing</a:t>
            </a:r>
            <a:endParaRPr lang="cs-CZ" altLang="cs-CZ" sz="1800" dirty="0"/>
          </a:p>
        </p:txBody>
      </p:sp>
      <p:sp>
        <p:nvSpPr>
          <p:cNvPr id="62469" name="Text Box 5">
            <a:extLst>
              <a:ext uri="{FF2B5EF4-FFF2-40B4-BE49-F238E27FC236}">
                <a16:creationId xmlns:a16="http://schemas.microsoft.com/office/drawing/2014/main" id="{81C08DE2-DBB1-4FA2-86C0-A154A9548C80}"/>
              </a:ext>
            </a:extLst>
          </p:cNvPr>
          <p:cNvSpPr txBox="1">
            <a:spLocks noChangeArrowheads="1"/>
          </p:cNvSpPr>
          <p:nvPr/>
        </p:nvSpPr>
        <p:spPr bwMode="auto">
          <a:xfrm>
            <a:off x="4621213" y="523875"/>
            <a:ext cx="3082895"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dirty="0"/>
              <a:t>Drop in </a:t>
            </a:r>
            <a:r>
              <a:rPr lang="cs-CZ" altLang="cs-CZ" sz="1800" dirty="0" err="1"/>
              <a:t>barometric</a:t>
            </a:r>
            <a:r>
              <a:rPr lang="cs-CZ" altLang="cs-CZ" sz="1800" dirty="0"/>
              <a:t> </a:t>
            </a:r>
            <a:r>
              <a:rPr lang="cs-CZ" altLang="cs-CZ" sz="1800" dirty="0" err="1"/>
              <a:t>pressure</a:t>
            </a:r>
            <a:endParaRPr lang="cs-CZ" altLang="cs-CZ" sz="1800" dirty="0"/>
          </a:p>
        </p:txBody>
      </p:sp>
      <p:sp>
        <p:nvSpPr>
          <p:cNvPr id="62470" name="Text Box 6">
            <a:extLst>
              <a:ext uri="{FF2B5EF4-FFF2-40B4-BE49-F238E27FC236}">
                <a16:creationId xmlns:a16="http://schemas.microsoft.com/office/drawing/2014/main" id="{5B5E9D6C-3912-4010-9388-C1E3A9C88A04}"/>
              </a:ext>
            </a:extLst>
          </p:cNvPr>
          <p:cNvSpPr txBox="1">
            <a:spLocks noChangeArrowheads="1"/>
          </p:cNvSpPr>
          <p:nvPr/>
        </p:nvSpPr>
        <p:spPr bwMode="auto">
          <a:xfrm>
            <a:off x="6180138" y="1054100"/>
            <a:ext cx="3898824"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dirty="0"/>
              <a:t>Pokles PO</a:t>
            </a:r>
            <a:r>
              <a:rPr lang="cs-CZ" altLang="cs-CZ" sz="1800" baseline="-25000" dirty="0"/>
              <a:t>2</a:t>
            </a:r>
            <a:r>
              <a:rPr lang="cs-CZ" altLang="cs-CZ" sz="1800" dirty="0"/>
              <a:t> v inspirovaném vzduchu</a:t>
            </a:r>
          </a:p>
        </p:txBody>
      </p:sp>
      <p:sp>
        <p:nvSpPr>
          <p:cNvPr id="62471" name="Line 7">
            <a:extLst>
              <a:ext uri="{FF2B5EF4-FFF2-40B4-BE49-F238E27FC236}">
                <a16:creationId xmlns:a16="http://schemas.microsoft.com/office/drawing/2014/main" id="{4A49CCB9-F649-4F19-99AF-2DB133DC0A91}"/>
              </a:ext>
            </a:extLst>
          </p:cNvPr>
          <p:cNvSpPr>
            <a:spLocks noChangeShapeType="1"/>
          </p:cNvSpPr>
          <p:nvPr/>
        </p:nvSpPr>
        <p:spPr bwMode="auto">
          <a:xfrm>
            <a:off x="5197476" y="395289"/>
            <a:ext cx="360363" cy="128587"/>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72" name="Line 8">
            <a:extLst>
              <a:ext uri="{FF2B5EF4-FFF2-40B4-BE49-F238E27FC236}">
                <a16:creationId xmlns:a16="http://schemas.microsoft.com/office/drawing/2014/main" id="{9C54D5F8-6CF6-46E0-BC36-B0DAF712D91F}"/>
              </a:ext>
            </a:extLst>
          </p:cNvPr>
          <p:cNvSpPr>
            <a:spLocks noChangeShapeType="1"/>
          </p:cNvSpPr>
          <p:nvPr/>
        </p:nvSpPr>
        <p:spPr bwMode="auto">
          <a:xfrm>
            <a:off x="6246813" y="904875"/>
            <a:ext cx="360362" cy="128588"/>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73" name="Text Box 9">
            <a:extLst>
              <a:ext uri="{FF2B5EF4-FFF2-40B4-BE49-F238E27FC236}">
                <a16:creationId xmlns:a16="http://schemas.microsoft.com/office/drawing/2014/main" id="{E28E848A-467D-4458-8E4E-E71B06912ABB}"/>
              </a:ext>
            </a:extLst>
          </p:cNvPr>
          <p:cNvSpPr txBox="1">
            <a:spLocks noChangeArrowheads="1"/>
          </p:cNvSpPr>
          <p:nvPr/>
        </p:nvSpPr>
        <p:spPr bwMode="auto">
          <a:xfrm>
            <a:off x="7323138" y="1601789"/>
            <a:ext cx="2813591"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dirty="0" err="1"/>
              <a:t>Decrease</a:t>
            </a:r>
            <a:r>
              <a:rPr lang="cs-CZ" altLang="cs-CZ" sz="1800" dirty="0"/>
              <a:t> in </a:t>
            </a:r>
            <a:r>
              <a:rPr lang="cs-CZ" altLang="cs-CZ" sz="1800" dirty="0" err="1"/>
              <a:t>alveolar</a:t>
            </a:r>
            <a:r>
              <a:rPr lang="cs-CZ" altLang="cs-CZ" sz="1800" dirty="0"/>
              <a:t> PO2</a:t>
            </a:r>
          </a:p>
        </p:txBody>
      </p:sp>
      <p:sp>
        <p:nvSpPr>
          <p:cNvPr id="62474" name="Line 10">
            <a:extLst>
              <a:ext uri="{FF2B5EF4-FFF2-40B4-BE49-F238E27FC236}">
                <a16:creationId xmlns:a16="http://schemas.microsoft.com/office/drawing/2014/main" id="{58DB4177-E2BB-48E5-BFF0-39AC8DE27EEA}"/>
              </a:ext>
            </a:extLst>
          </p:cNvPr>
          <p:cNvSpPr>
            <a:spLocks noChangeShapeType="1"/>
          </p:cNvSpPr>
          <p:nvPr/>
        </p:nvSpPr>
        <p:spPr bwMode="auto">
          <a:xfrm>
            <a:off x="7504113" y="1438275"/>
            <a:ext cx="360362" cy="128588"/>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76" name="Text Box 12">
            <a:extLst>
              <a:ext uri="{FF2B5EF4-FFF2-40B4-BE49-F238E27FC236}">
                <a16:creationId xmlns:a16="http://schemas.microsoft.com/office/drawing/2014/main" id="{A3D3258F-88EE-4098-927D-7D5D530F0D8D}"/>
              </a:ext>
            </a:extLst>
          </p:cNvPr>
          <p:cNvSpPr txBox="1">
            <a:spLocks noChangeArrowheads="1"/>
          </p:cNvSpPr>
          <p:nvPr/>
        </p:nvSpPr>
        <p:spPr bwMode="auto">
          <a:xfrm>
            <a:off x="8072439" y="2197100"/>
            <a:ext cx="2710999"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dirty="0" err="1"/>
              <a:t>Decrease</a:t>
            </a:r>
            <a:r>
              <a:rPr lang="cs-CZ" altLang="cs-CZ" sz="1800" dirty="0"/>
              <a:t> in </a:t>
            </a:r>
            <a:r>
              <a:rPr lang="cs-CZ" altLang="cs-CZ" sz="1800" dirty="0" err="1"/>
              <a:t>arterial</a:t>
            </a:r>
            <a:r>
              <a:rPr lang="cs-CZ" altLang="cs-CZ" sz="1800" dirty="0"/>
              <a:t> PO2</a:t>
            </a:r>
          </a:p>
        </p:txBody>
      </p:sp>
      <p:sp>
        <p:nvSpPr>
          <p:cNvPr id="62477" name="Line 13">
            <a:extLst>
              <a:ext uri="{FF2B5EF4-FFF2-40B4-BE49-F238E27FC236}">
                <a16:creationId xmlns:a16="http://schemas.microsoft.com/office/drawing/2014/main" id="{2B787EE3-A6E8-406F-A956-AF24376C344F}"/>
              </a:ext>
            </a:extLst>
          </p:cNvPr>
          <p:cNvSpPr>
            <a:spLocks noChangeShapeType="1"/>
          </p:cNvSpPr>
          <p:nvPr/>
        </p:nvSpPr>
        <p:spPr bwMode="auto">
          <a:xfrm>
            <a:off x="8489950" y="1995488"/>
            <a:ext cx="457200" cy="201612"/>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78" name="Line 14">
            <a:extLst>
              <a:ext uri="{FF2B5EF4-FFF2-40B4-BE49-F238E27FC236}">
                <a16:creationId xmlns:a16="http://schemas.microsoft.com/office/drawing/2014/main" id="{EA891C17-9693-40AC-AE08-707156BE01CA}"/>
              </a:ext>
            </a:extLst>
          </p:cNvPr>
          <p:cNvSpPr>
            <a:spLocks noChangeShapeType="1"/>
          </p:cNvSpPr>
          <p:nvPr/>
        </p:nvSpPr>
        <p:spPr bwMode="auto">
          <a:xfrm>
            <a:off x="9063038" y="2579350"/>
            <a:ext cx="0" cy="46990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79" name="Text Box 15">
            <a:extLst>
              <a:ext uri="{FF2B5EF4-FFF2-40B4-BE49-F238E27FC236}">
                <a16:creationId xmlns:a16="http://schemas.microsoft.com/office/drawing/2014/main" id="{CE6B6AF9-AB15-40F8-BFB2-43FF150F8E00}"/>
              </a:ext>
            </a:extLst>
          </p:cNvPr>
          <p:cNvSpPr txBox="1">
            <a:spLocks noChangeArrowheads="1"/>
          </p:cNvSpPr>
          <p:nvPr/>
        </p:nvSpPr>
        <p:spPr bwMode="auto">
          <a:xfrm>
            <a:off x="8400455" y="3856040"/>
            <a:ext cx="1838965"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None/>
            </a:pPr>
            <a:r>
              <a:rPr lang="cs-CZ" altLang="cs-CZ" sz="1800" dirty="0" err="1"/>
              <a:t>Hyperventilation</a:t>
            </a:r>
            <a:endParaRPr lang="cs-CZ" altLang="cs-CZ" sz="1800" dirty="0"/>
          </a:p>
        </p:txBody>
      </p:sp>
      <p:sp>
        <p:nvSpPr>
          <p:cNvPr id="62480" name="Line 16">
            <a:extLst>
              <a:ext uri="{FF2B5EF4-FFF2-40B4-BE49-F238E27FC236}">
                <a16:creationId xmlns:a16="http://schemas.microsoft.com/office/drawing/2014/main" id="{9D3758A8-AA70-4040-9E4F-FF98B7C85CBC}"/>
              </a:ext>
            </a:extLst>
          </p:cNvPr>
          <p:cNvSpPr>
            <a:spLocks noChangeShapeType="1"/>
          </p:cNvSpPr>
          <p:nvPr/>
        </p:nvSpPr>
        <p:spPr bwMode="auto">
          <a:xfrm>
            <a:off x="9091613" y="3419475"/>
            <a:ext cx="0" cy="46990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81" name="Text Box 17">
            <a:extLst>
              <a:ext uri="{FF2B5EF4-FFF2-40B4-BE49-F238E27FC236}">
                <a16:creationId xmlns:a16="http://schemas.microsoft.com/office/drawing/2014/main" id="{F5F46DD1-96C5-41E5-BD58-EC7857465AC7}"/>
              </a:ext>
            </a:extLst>
          </p:cNvPr>
          <p:cNvSpPr txBox="1">
            <a:spLocks noChangeArrowheads="1"/>
          </p:cNvSpPr>
          <p:nvPr/>
        </p:nvSpPr>
        <p:spPr bwMode="auto">
          <a:xfrm>
            <a:off x="8432800" y="4752249"/>
            <a:ext cx="1402948"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None/>
            </a:pPr>
            <a:r>
              <a:rPr lang="cs-CZ" altLang="cs-CZ" sz="1800" dirty="0" err="1"/>
              <a:t>Hypocapnia</a:t>
            </a:r>
            <a:endParaRPr lang="cs-CZ" altLang="cs-CZ" sz="1800" dirty="0"/>
          </a:p>
        </p:txBody>
      </p:sp>
      <p:sp>
        <p:nvSpPr>
          <p:cNvPr id="62482" name="Line 18">
            <a:extLst>
              <a:ext uri="{FF2B5EF4-FFF2-40B4-BE49-F238E27FC236}">
                <a16:creationId xmlns:a16="http://schemas.microsoft.com/office/drawing/2014/main" id="{470AD122-2B44-463F-960E-4904A25CA473}"/>
              </a:ext>
            </a:extLst>
          </p:cNvPr>
          <p:cNvSpPr>
            <a:spLocks noChangeShapeType="1"/>
          </p:cNvSpPr>
          <p:nvPr/>
        </p:nvSpPr>
        <p:spPr bwMode="auto">
          <a:xfrm>
            <a:off x="9118600" y="4225372"/>
            <a:ext cx="14288" cy="530778"/>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83" name="Text Box 19">
            <a:extLst>
              <a:ext uri="{FF2B5EF4-FFF2-40B4-BE49-F238E27FC236}">
                <a16:creationId xmlns:a16="http://schemas.microsoft.com/office/drawing/2014/main" id="{47E3E3E8-8862-4960-9AAD-6A079F993DD6}"/>
              </a:ext>
            </a:extLst>
          </p:cNvPr>
          <p:cNvSpPr txBox="1">
            <a:spLocks noChangeArrowheads="1"/>
          </p:cNvSpPr>
          <p:nvPr/>
        </p:nvSpPr>
        <p:spPr bwMode="auto">
          <a:xfrm>
            <a:off x="8632826" y="5576889"/>
            <a:ext cx="1095172"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None/>
            </a:pPr>
            <a:r>
              <a:rPr lang="cs-CZ" altLang="cs-CZ" sz="1800" dirty="0" err="1"/>
              <a:t>Alkalosis</a:t>
            </a:r>
            <a:endParaRPr lang="cs-CZ" altLang="cs-CZ" sz="1800" dirty="0"/>
          </a:p>
        </p:txBody>
      </p:sp>
      <p:sp>
        <p:nvSpPr>
          <p:cNvPr id="62484" name="Line 20">
            <a:extLst>
              <a:ext uri="{FF2B5EF4-FFF2-40B4-BE49-F238E27FC236}">
                <a16:creationId xmlns:a16="http://schemas.microsoft.com/office/drawing/2014/main" id="{B9E3026F-4CD5-4C7B-A923-4BD718D14140}"/>
              </a:ext>
            </a:extLst>
          </p:cNvPr>
          <p:cNvSpPr>
            <a:spLocks noChangeShapeType="1"/>
          </p:cNvSpPr>
          <p:nvPr/>
        </p:nvSpPr>
        <p:spPr bwMode="auto">
          <a:xfrm>
            <a:off x="9118600" y="5113338"/>
            <a:ext cx="0" cy="46990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85" name="Text Box 21">
            <a:extLst>
              <a:ext uri="{FF2B5EF4-FFF2-40B4-BE49-F238E27FC236}">
                <a16:creationId xmlns:a16="http://schemas.microsoft.com/office/drawing/2014/main" id="{9E26DD92-3182-461B-B0EA-464681392DA6}"/>
              </a:ext>
            </a:extLst>
          </p:cNvPr>
          <p:cNvSpPr txBox="1">
            <a:spLocks noChangeArrowheads="1"/>
          </p:cNvSpPr>
          <p:nvPr/>
        </p:nvSpPr>
        <p:spPr bwMode="auto">
          <a:xfrm>
            <a:off x="6875462" y="6169026"/>
            <a:ext cx="3363957" cy="646331"/>
          </a:xfrm>
          <a:prstGeom prst="rect">
            <a:avLst/>
          </a:prstGeom>
          <a:solidFill>
            <a:schemeClr val="bg1"/>
          </a:solidFill>
          <a:ln w="9525">
            <a:solidFill>
              <a:srgbClr val="FF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en-US" altLang="cs-CZ" sz="1800" dirty="0"/>
              <a:t>Shift of the oxygen dissociation curve to the left</a:t>
            </a:r>
            <a:endParaRPr lang="cs-CZ" altLang="cs-CZ" sz="1800" dirty="0"/>
          </a:p>
        </p:txBody>
      </p:sp>
      <p:sp>
        <p:nvSpPr>
          <p:cNvPr id="62486" name="Line 22">
            <a:extLst>
              <a:ext uri="{FF2B5EF4-FFF2-40B4-BE49-F238E27FC236}">
                <a16:creationId xmlns:a16="http://schemas.microsoft.com/office/drawing/2014/main" id="{A7E88170-3FF0-44DB-930A-814FE3A6DF47}"/>
              </a:ext>
            </a:extLst>
          </p:cNvPr>
          <p:cNvSpPr>
            <a:spLocks noChangeShapeType="1"/>
          </p:cNvSpPr>
          <p:nvPr/>
        </p:nvSpPr>
        <p:spPr bwMode="auto">
          <a:xfrm flipH="1">
            <a:off x="8078789" y="5826125"/>
            <a:ext cx="554037" cy="36195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87" name="Text Box 23">
            <a:extLst>
              <a:ext uri="{FF2B5EF4-FFF2-40B4-BE49-F238E27FC236}">
                <a16:creationId xmlns:a16="http://schemas.microsoft.com/office/drawing/2014/main" id="{85A04B47-E8DF-422E-A5F3-84233D9941BE}"/>
              </a:ext>
            </a:extLst>
          </p:cNvPr>
          <p:cNvSpPr txBox="1">
            <a:spLocks noChangeArrowheads="1"/>
          </p:cNvSpPr>
          <p:nvPr/>
        </p:nvSpPr>
        <p:spPr bwMode="auto">
          <a:xfrm>
            <a:off x="3387726" y="6169026"/>
            <a:ext cx="2627313" cy="646331"/>
          </a:xfrm>
          <a:prstGeom prst="rect">
            <a:avLst/>
          </a:prstGeom>
          <a:solidFill>
            <a:schemeClr val="bg1"/>
          </a:solidFill>
          <a:ln w="9525">
            <a:solidFill>
              <a:srgbClr val="FF000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en-US" altLang="cs-CZ" sz="1800" dirty="0"/>
              <a:t>Impairment of oxygen release in tissues</a:t>
            </a:r>
            <a:endParaRPr lang="cs-CZ" altLang="cs-CZ" sz="1800" dirty="0"/>
          </a:p>
        </p:txBody>
      </p:sp>
      <p:sp>
        <p:nvSpPr>
          <p:cNvPr id="62488" name="Text Box 27">
            <a:extLst>
              <a:ext uri="{FF2B5EF4-FFF2-40B4-BE49-F238E27FC236}">
                <a16:creationId xmlns:a16="http://schemas.microsoft.com/office/drawing/2014/main" id="{6B1E9943-5D48-435E-879D-A8263C14EC95}"/>
              </a:ext>
            </a:extLst>
          </p:cNvPr>
          <p:cNvSpPr txBox="1">
            <a:spLocks noChangeArrowheads="1"/>
          </p:cNvSpPr>
          <p:nvPr/>
        </p:nvSpPr>
        <p:spPr bwMode="auto">
          <a:xfrm>
            <a:off x="7444581" y="3100843"/>
            <a:ext cx="3826689"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None/>
            </a:pPr>
            <a:r>
              <a:rPr lang="en-US" altLang="cs-CZ" sz="1800" dirty="0"/>
              <a:t>Stimulation of the respiratory center</a:t>
            </a:r>
            <a:endParaRPr lang="cs-CZ" altLang="cs-CZ" sz="1800" dirty="0"/>
          </a:p>
        </p:txBody>
      </p:sp>
      <p:sp>
        <p:nvSpPr>
          <p:cNvPr id="62489" name="Text Box 28">
            <a:extLst>
              <a:ext uri="{FF2B5EF4-FFF2-40B4-BE49-F238E27FC236}">
                <a16:creationId xmlns:a16="http://schemas.microsoft.com/office/drawing/2014/main" id="{AECBF849-5524-4514-97B3-4063F781C3A7}"/>
              </a:ext>
            </a:extLst>
          </p:cNvPr>
          <p:cNvSpPr txBox="1">
            <a:spLocks noChangeArrowheads="1"/>
          </p:cNvSpPr>
          <p:nvPr/>
        </p:nvSpPr>
        <p:spPr bwMode="auto">
          <a:xfrm>
            <a:off x="1276447" y="4678364"/>
            <a:ext cx="2270028" cy="1200329"/>
          </a:xfrm>
          <a:prstGeom prst="rect">
            <a:avLst/>
          </a:prstGeom>
          <a:solidFill>
            <a:srgbClr val="66FFFF"/>
          </a:solidFill>
          <a:ln w="9525">
            <a:solidFill>
              <a:srgbClr val="FF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en-US" altLang="cs-CZ" sz="1800" dirty="0"/>
              <a:t>Renal response to alkalemia: increased bicarbonate excretion</a:t>
            </a:r>
            <a:endParaRPr lang="cs-CZ" altLang="cs-CZ" sz="1800" dirty="0"/>
          </a:p>
        </p:txBody>
      </p:sp>
      <p:sp>
        <p:nvSpPr>
          <p:cNvPr id="62490" name="Line 29">
            <a:extLst>
              <a:ext uri="{FF2B5EF4-FFF2-40B4-BE49-F238E27FC236}">
                <a16:creationId xmlns:a16="http://schemas.microsoft.com/office/drawing/2014/main" id="{E801C3CD-7E91-4FCC-894B-0898CA6BD2DB}"/>
              </a:ext>
            </a:extLst>
          </p:cNvPr>
          <p:cNvSpPr>
            <a:spLocks noChangeShapeType="1"/>
          </p:cNvSpPr>
          <p:nvPr/>
        </p:nvSpPr>
        <p:spPr bwMode="auto">
          <a:xfrm flipH="1">
            <a:off x="6015039" y="6483350"/>
            <a:ext cx="860425" cy="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91" name="Line 30">
            <a:extLst>
              <a:ext uri="{FF2B5EF4-FFF2-40B4-BE49-F238E27FC236}">
                <a16:creationId xmlns:a16="http://schemas.microsoft.com/office/drawing/2014/main" id="{00C80686-2F0C-4427-89C2-64F14E7C67BB}"/>
              </a:ext>
            </a:extLst>
          </p:cNvPr>
          <p:cNvSpPr>
            <a:spLocks noChangeShapeType="1"/>
          </p:cNvSpPr>
          <p:nvPr/>
        </p:nvSpPr>
        <p:spPr bwMode="auto">
          <a:xfrm flipH="1" flipV="1">
            <a:off x="2586851" y="5937033"/>
            <a:ext cx="800874" cy="64633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92" name="Text Box 34">
            <a:extLst>
              <a:ext uri="{FF2B5EF4-FFF2-40B4-BE49-F238E27FC236}">
                <a16:creationId xmlns:a16="http://schemas.microsoft.com/office/drawing/2014/main" id="{7122111F-17FD-4C7B-951F-F773280597E1}"/>
              </a:ext>
            </a:extLst>
          </p:cNvPr>
          <p:cNvSpPr txBox="1">
            <a:spLocks noChangeArrowheads="1"/>
          </p:cNvSpPr>
          <p:nvPr/>
        </p:nvSpPr>
        <p:spPr bwMode="auto">
          <a:xfrm>
            <a:off x="4478175" y="1949372"/>
            <a:ext cx="1723485" cy="369332"/>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cs-CZ" altLang="cs-CZ" sz="1800" b="1" dirty="0"/>
              <a:t>ADAPTATION</a:t>
            </a:r>
          </a:p>
        </p:txBody>
      </p:sp>
      <p:sp>
        <p:nvSpPr>
          <p:cNvPr id="62507" name="Text Box 24">
            <a:extLst>
              <a:ext uri="{FF2B5EF4-FFF2-40B4-BE49-F238E27FC236}">
                <a16:creationId xmlns:a16="http://schemas.microsoft.com/office/drawing/2014/main" id="{2EB28152-46FA-4170-AEC0-64C5109B8568}"/>
              </a:ext>
            </a:extLst>
          </p:cNvPr>
          <p:cNvSpPr txBox="1">
            <a:spLocks noChangeArrowheads="1"/>
          </p:cNvSpPr>
          <p:nvPr/>
        </p:nvSpPr>
        <p:spPr bwMode="auto">
          <a:xfrm>
            <a:off x="1716088" y="3338513"/>
            <a:ext cx="1706562" cy="646331"/>
          </a:xfrm>
          <a:prstGeom prst="rect">
            <a:avLst/>
          </a:prstGeom>
          <a:solidFill>
            <a:srgbClr val="66FFFF"/>
          </a:solidFill>
          <a:ln w="9525">
            <a:solidFill>
              <a:srgbClr val="FF000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cs-CZ" altLang="cs-CZ" sz="1800" dirty="0" err="1"/>
              <a:t>Blood</a:t>
            </a:r>
            <a:r>
              <a:rPr lang="cs-CZ" altLang="cs-CZ" sz="1800" dirty="0"/>
              <a:t> </a:t>
            </a:r>
            <a:r>
              <a:rPr lang="cs-CZ" altLang="cs-CZ" sz="1800" dirty="0" err="1"/>
              <a:t>acidification</a:t>
            </a:r>
            <a:endParaRPr lang="cs-CZ" altLang="cs-CZ" sz="1800" dirty="0"/>
          </a:p>
        </p:txBody>
      </p:sp>
      <p:sp>
        <p:nvSpPr>
          <p:cNvPr id="62508" name="Text Box 25">
            <a:extLst>
              <a:ext uri="{FF2B5EF4-FFF2-40B4-BE49-F238E27FC236}">
                <a16:creationId xmlns:a16="http://schemas.microsoft.com/office/drawing/2014/main" id="{63E5E3AD-8BFF-4EE1-8610-07D2CBA0306F}"/>
              </a:ext>
            </a:extLst>
          </p:cNvPr>
          <p:cNvSpPr txBox="1">
            <a:spLocks noChangeArrowheads="1"/>
          </p:cNvSpPr>
          <p:nvPr/>
        </p:nvSpPr>
        <p:spPr bwMode="auto">
          <a:xfrm>
            <a:off x="1361746" y="1848445"/>
            <a:ext cx="2113711" cy="923330"/>
          </a:xfrm>
          <a:prstGeom prst="rect">
            <a:avLst/>
          </a:prstGeom>
          <a:solidFill>
            <a:srgbClr val="66FFFF"/>
          </a:solidFill>
          <a:ln w="9525">
            <a:solidFill>
              <a:srgbClr val="FF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en-US" altLang="cs-CZ" sz="1800" dirty="0"/>
              <a:t>Shift of the oxygen dissociation curve to the right</a:t>
            </a:r>
            <a:endParaRPr lang="cs-CZ" altLang="cs-CZ" sz="1800" dirty="0"/>
          </a:p>
        </p:txBody>
      </p:sp>
      <p:sp>
        <p:nvSpPr>
          <p:cNvPr id="62509" name="Text Box 26">
            <a:extLst>
              <a:ext uri="{FF2B5EF4-FFF2-40B4-BE49-F238E27FC236}">
                <a16:creationId xmlns:a16="http://schemas.microsoft.com/office/drawing/2014/main" id="{BE3BB60D-0622-46C8-B8C5-1B60692A61E3}"/>
              </a:ext>
            </a:extLst>
          </p:cNvPr>
          <p:cNvSpPr txBox="1">
            <a:spLocks noChangeArrowheads="1"/>
          </p:cNvSpPr>
          <p:nvPr/>
        </p:nvSpPr>
        <p:spPr bwMode="auto">
          <a:xfrm>
            <a:off x="1716088" y="603251"/>
            <a:ext cx="2489200" cy="646331"/>
          </a:xfrm>
          <a:prstGeom prst="rect">
            <a:avLst/>
          </a:prstGeom>
          <a:solidFill>
            <a:srgbClr val="66FFFF"/>
          </a:solidFill>
          <a:ln w="9525">
            <a:solidFill>
              <a:srgbClr val="FF000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en-US" altLang="cs-CZ" sz="1800" dirty="0"/>
              <a:t>Improving the release of oxygen</a:t>
            </a:r>
            <a:endParaRPr lang="cs-CZ" altLang="cs-CZ" sz="1800" dirty="0"/>
          </a:p>
        </p:txBody>
      </p:sp>
      <p:sp>
        <p:nvSpPr>
          <p:cNvPr id="62510" name="Line 46">
            <a:extLst>
              <a:ext uri="{FF2B5EF4-FFF2-40B4-BE49-F238E27FC236}">
                <a16:creationId xmlns:a16="http://schemas.microsoft.com/office/drawing/2014/main" id="{378CC58A-BDD6-40EF-A4F4-9BFF6D362D86}"/>
              </a:ext>
            </a:extLst>
          </p:cNvPr>
          <p:cNvSpPr>
            <a:spLocks noChangeShapeType="1"/>
          </p:cNvSpPr>
          <p:nvPr/>
        </p:nvSpPr>
        <p:spPr bwMode="auto">
          <a:xfrm flipH="1" flipV="1">
            <a:off x="2522538" y="3954463"/>
            <a:ext cx="0" cy="78105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511" name="Line 47">
            <a:extLst>
              <a:ext uri="{FF2B5EF4-FFF2-40B4-BE49-F238E27FC236}">
                <a16:creationId xmlns:a16="http://schemas.microsoft.com/office/drawing/2014/main" id="{644A366A-24B2-4C4A-9CE5-EEAE7EC9ED8D}"/>
              </a:ext>
            </a:extLst>
          </p:cNvPr>
          <p:cNvSpPr>
            <a:spLocks noChangeShapeType="1"/>
          </p:cNvSpPr>
          <p:nvPr/>
        </p:nvSpPr>
        <p:spPr bwMode="auto">
          <a:xfrm flipH="1" flipV="1">
            <a:off x="2527300" y="2771776"/>
            <a:ext cx="0" cy="593725"/>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512" name="Line 48">
            <a:extLst>
              <a:ext uri="{FF2B5EF4-FFF2-40B4-BE49-F238E27FC236}">
                <a16:creationId xmlns:a16="http://schemas.microsoft.com/office/drawing/2014/main" id="{C80929BF-AF94-4BC9-89DB-E7562DA6CF8C}"/>
              </a:ext>
            </a:extLst>
          </p:cNvPr>
          <p:cNvSpPr>
            <a:spLocks noChangeShapeType="1"/>
          </p:cNvSpPr>
          <p:nvPr/>
        </p:nvSpPr>
        <p:spPr bwMode="auto">
          <a:xfrm flipV="1">
            <a:off x="2581279" y="1254124"/>
            <a:ext cx="601659" cy="59432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513" name="Text Box 51">
            <a:extLst>
              <a:ext uri="{FF2B5EF4-FFF2-40B4-BE49-F238E27FC236}">
                <a16:creationId xmlns:a16="http://schemas.microsoft.com/office/drawing/2014/main" id="{F85624B9-72F9-42C2-9630-9395B7494853}"/>
              </a:ext>
            </a:extLst>
          </p:cNvPr>
          <p:cNvSpPr txBox="1">
            <a:spLocks noChangeArrowheads="1"/>
          </p:cNvSpPr>
          <p:nvPr/>
        </p:nvSpPr>
        <p:spPr bwMode="auto">
          <a:xfrm>
            <a:off x="4537075" y="1255714"/>
            <a:ext cx="1633538" cy="646331"/>
          </a:xfrm>
          <a:prstGeom prst="rect">
            <a:avLst/>
          </a:prstGeom>
          <a:solidFill>
            <a:srgbClr val="66FFFF"/>
          </a:solidFill>
          <a:ln w="9525">
            <a:solidFill>
              <a:srgbClr val="FF000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cs-CZ" altLang="cs-CZ" sz="1800" dirty="0" err="1"/>
              <a:t>Improvement</a:t>
            </a:r>
            <a:r>
              <a:rPr lang="cs-CZ" altLang="cs-CZ" sz="1800" dirty="0"/>
              <a:t> </a:t>
            </a:r>
            <a:r>
              <a:rPr lang="cs-CZ" altLang="cs-CZ" sz="1800" dirty="0" err="1"/>
              <a:t>of</a:t>
            </a:r>
            <a:r>
              <a:rPr lang="cs-CZ" altLang="cs-CZ" sz="1800" dirty="0"/>
              <a:t> </a:t>
            </a:r>
            <a:r>
              <a:rPr lang="cs-CZ" altLang="cs-CZ" sz="1800" dirty="0" err="1"/>
              <a:t>hypoxia</a:t>
            </a:r>
            <a:endParaRPr lang="cs-CZ" altLang="cs-CZ" sz="1800" dirty="0"/>
          </a:p>
        </p:txBody>
      </p:sp>
      <p:sp>
        <p:nvSpPr>
          <p:cNvPr id="62514" name="Line 52">
            <a:extLst>
              <a:ext uri="{FF2B5EF4-FFF2-40B4-BE49-F238E27FC236}">
                <a16:creationId xmlns:a16="http://schemas.microsoft.com/office/drawing/2014/main" id="{AECFF95E-4F21-4CB9-BF22-19EED598E6F0}"/>
              </a:ext>
            </a:extLst>
          </p:cNvPr>
          <p:cNvSpPr>
            <a:spLocks noChangeShapeType="1"/>
          </p:cNvSpPr>
          <p:nvPr/>
        </p:nvSpPr>
        <p:spPr bwMode="auto">
          <a:xfrm>
            <a:off x="4205289" y="1120776"/>
            <a:ext cx="331787" cy="309563"/>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 name="Rectangle 2">
            <a:extLst>
              <a:ext uri="{FF2B5EF4-FFF2-40B4-BE49-F238E27FC236}">
                <a16:creationId xmlns:a16="http://schemas.microsoft.com/office/drawing/2014/main" id="{43D3200B-ED91-8981-C5B2-C6D4638FEBFD}"/>
              </a:ext>
            </a:extLst>
          </p:cNvPr>
          <p:cNvSpPr/>
          <p:nvPr/>
        </p:nvSpPr>
        <p:spPr>
          <a:xfrm>
            <a:off x="4527550" y="1255307"/>
            <a:ext cx="1633536" cy="66756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528EDDE8-4C6F-5EAA-FDBF-AC712E040016}"/>
              </a:ext>
            </a:extLst>
          </p:cNvPr>
          <p:cNvGrpSpPr/>
          <p:nvPr/>
        </p:nvGrpSpPr>
        <p:grpSpPr>
          <a:xfrm>
            <a:off x="3456400" y="3040862"/>
            <a:ext cx="4114800" cy="2860277"/>
            <a:chOff x="3502820" y="3040862"/>
            <a:chExt cx="4114800" cy="2860277"/>
          </a:xfrm>
        </p:grpSpPr>
        <p:sp>
          <p:nvSpPr>
            <p:cNvPr id="6" name="Rectangle 24">
              <a:extLst>
                <a:ext uri="{FF2B5EF4-FFF2-40B4-BE49-F238E27FC236}">
                  <a16:creationId xmlns:a16="http://schemas.microsoft.com/office/drawing/2014/main" id="{5A452D99-B296-7FE2-60F4-6B335098A4D2}"/>
                </a:ext>
              </a:extLst>
            </p:cNvPr>
            <p:cNvSpPr>
              <a:spLocks noChangeArrowheads="1"/>
            </p:cNvSpPr>
            <p:nvPr/>
          </p:nvSpPr>
          <p:spPr bwMode="auto">
            <a:xfrm>
              <a:off x="3502820" y="3119839"/>
              <a:ext cx="4114800" cy="2781300"/>
            </a:xfrm>
            <a:prstGeom prst="rect">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cs-CZ" sz="1800"/>
            </a:p>
          </p:txBody>
        </p:sp>
        <p:grpSp>
          <p:nvGrpSpPr>
            <p:cNvPr id="7" name="Group 6">
              <a:extLst>
                <a:ext uri="{FF2B5EF4-FFF2-40B4-BE49-F238E27FC236}">
                  <a16:creationId xmlns:a16="http://schemas.microsoft.com/office/drawing/2014/main" id="{FE8E5934-814D-D4ED-22AC-7D5EDF6276DA}"/>
                </a:ext>
              </a:extLst>
            </p:cNvPr>
            <p:cNvGrpSpPr/>
            <p:nvPr/>
          </p:nvGrpSpPr>
          <p:grpSpPr>
            <a:xfrm>
              <a:off x="3524251" y="3040862"/>
              <a:ext cx="3827463" cy="2681289"/>
              <a:chOff x="3575050" y="3209925"/>
              <a:chExt cx="3827463" cy="2681289"/>
            </a:xfrm>
          </p:grpSpPr>
          <p:sp>
            <p:nvSpPr>
              <p:cNvPr id="9" name="Line 25">
                <a:extLst>
                  <a:ext uri="{FF2B5EF4-FFF2-40B4-BE49-F238E27FC236}">
                    <a16:creationId xmlns:a16="http://schemas.microsoft.com/office/drawing/2014/main" id="{41EAC208-C77A-4A55-5B10-FF9F3FDF51CA}"/>
                  </a:ext>
                </a:extLst>
              </p:cNvPr>
              <p:cNvSpPr>
                <a:spLocks noChangeShapeType="1"/>
              </p:cNvSpPr>
              <p:nvPr/>
            </p:nvSpPr>
            <p:spPr bwMode="auto">
              <a:xfrm>
                <a:off x="4318000" y="3836988"/>
                <a:ext cx="0" cy="19161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 name="Line 26">
                <a:extLst>
                  <a:ext uri="{FF2B5EF4-FFF2-40B4-BE49-F238E27FC236}">
                    <a16:creationId xmlns:a16="http://schemas.microsoft.com/office/drawing/2014/main" id="{DE0C137A-852C-7DDC-96BE-06211BF44D9A}"/>
                  </a:ext>
                </a:extLst>
              </p:cNvPr>
              <p:cNvSpPr>
                <a:spLocks noChangeShapeType="1"/>
              </p:cNvSpPr>
              <p:nvPr/>
            </p:nvSpPr>
            <p:spPr bwMode="auto">
              <a:xfrm>
                <a:off x="4318001" y="5753100"/>
                <a:ext cx="245427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 name="Freeform 27">
                <a:extLst>
                  <a:ext uri="{FF2B5EF4-FFF2-40B4-BE49-F238E27FC236}">
                    <a16:creationId xmlns:a16="http://schemas.microsoft.com/office/drawing/2014/main" id="{F6A869A4-56C3-6570-14E9-9379616215CD}"/>
                  </a:ext>
                </a:extLst>
              </p:cNvPr>
              <p:cNvSpPr>
                <a:spLocks/>
              </p:cNvSpPr>
              <p:nvPr/>
            </p:nvSpPr>
            <p:spPr bwMode="auto">
              <a:xfrm>
                <a:off x="4291013" y="3638551"/>
                <a:ext cx="3111500" cy="2098675"/>
              </a:xfrm>
              <a:custGeom>
                <a:avLst/>
                <a:gdLst>
                  <a:gd name="T0" fmla="*/ 0 w 913"/>
                  <a:gd name="T1" fmla="*/ 2147483646 h 645"/>
                  <a:gd name="T2" fmla="*/ 2147483646 w 913"/>
                  <a:gd name="T3" fmla="*/ 2147483646 h 645"/>
                  <a:gd name="T4" fmla="*/ 2147483646 w 913"/>
                  <a:gd name="T5" fmla="*/ 2147483646 h 645"/>
                  <a:gd name="T6" fmla="*/ 2147483646 w 913"/>
                  <a:gd name="T7" fmla="*/ 2147483646 h 645"/>
                  <a:gd name="T8" fmla="*/ 2147483646 w 913"/>
                  <a:gd name="T9" fmla="*/ 2147483646 h 645"/>
                  <a:gd name="T10" fmla="*/ 2147483646 w 913"/>
                  <a:gd name="T11" fmla="*/ 2147483646 h 645"/>
                  <a:gd name="T12" fmla="*/ 0 60000 65536"/>
                  <a:gd name="T13" fmla="*/ 0 60000 65536"/>
                  <a:gd name="T14" fmla="*/ 0 60000 65536"/>
                  <a:gd name="T15" fmla="*/ 0 60000 65536"/>
                  <a:gd name="T16" fmla="*/ 0 60000 65536"/>
                  <a:gd name="T17" fmla="*/ 0 60000 65536"/>
                  <a:gd name="T18" fmla="*/ 0 w 913"/>
                  <a:gd name="T19" fmla="*/ 0 h 645"/>
                  <a:gd name="T20" fmla="*/ 913 w 913"/>
                  <a:gd name="T21" fmla="*/ 645 h 645"/>
                </a:gdLst>
                <a:ahLst/>
                <a:cxnLst>
                  <a:cxn ang="T12">
                    <a:pos x="T0" y="T1"/>
                  </a:cxn>
                  <a:cxn ang="T13">
                    <a:pos x="T2" y="T3"/>
                  </a:cxn>
                  <a:cxn ang="T14">
                    <a:pos x="T4" y="T5"/>
                  </a:cxn>
                  <a:cxn ang="T15">
                    <a:pos x="T6" y="T7"/>
                  </a:cxn>
                  <a:cxn ang="T16">
                    <a:pos x="T8" y="T9"/>
                  </a:cxn>
                  <a:cxn ang="T17">
                    <a:pos x="T10" y="T11"/>
                  </a:cxn>
                </a:cxnLst>
                <a:rect l="T18" t="T19" r="T20" b="T21"/>
                <a:pathLst>
                  <a:path w="913" h="645">
                    <a:moveTo>
                      <a:pt x="0" y="645"/>
                    </a:moveTo>
                    <a:cubicBezTo>
                      <a:pt x="37" y="643"/>
                      <a:pt x="75" y="642"/>
                      <a:pt x="124" y="610"/>
                    </a:cubicBezTo>
                    <a:cubicBezTo>
                      <a:pt x="173" y="578"/>
                      <a:pt x="235" y="533"/>
                      <a:pt x="293" y="451"/>
                    </a:cubicBezTo>
                    <a:cubicBezTo>
                      <a:pt x="351" y="369"/>
                      <a:pt x="402" y="191"/>
                      <a:pt x="471" y="119"/>
                    </a:cubicBezTo>
                    <a:cubicBezTo>
                      <a:pt x="540" y="47"/>
                      <a:pt x="631" y="38"/>
                      <a:pt x="705" y="19"/>
                    </a:cubicBezTo>
                    <a:cubicBezTo>
                      <a:pt x="779" y="0"/>
                      <a:pt x="846" y="2"/>
                      <a:pt x="913" y="5"/>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 name="Freeform 28">
                <a:extLst>
                  <a:ext uri="{FF2B5EF4-FFF2-40B4-BE49-F238E27FC236}">
                    <a16:creationId xmlns:a16="http://schemas.microsoft.com/office/drawing/2014/main" id="{93BF5DBA-17B3-017A-4625-E6025E855A62}"/>
                  </a:ext>
                </a:extLst>
              </p:cNvPr>
              <p:cNvSpPr>
                <a:spLocks/>
              </p:cNvSpPr>
              <p:nvPr/>
            </p:nvSpPr>
            <p:spPr bwMode="auto">
              <a:xfrm>
                <a:off x="4243389" y="3608388"/>
                <a:ext cx="3127375" cy="2100262"/>
              </a:xfrm>
              <a:custGeom>
                <a:avLst/>
                <a:gdLst>
                  <a:gd name="T0" fmla="*/ 0 w 1970"/>
                  <a:gd name="T1" fmla="*/ 2147483646 h 1323"/>
                  <a:gd name="T2" fmla="*/ 2147483646 w 1970"/>
                  <a:gd name="T3" fmla="*/ 2147483646 h 1323"/>
                  <a:gd name="T4" fmla="*/ 2147483646 w 1970"/>
                  <a:gd name="T5" fmla="*/ 2147483646 h 1323"/>
                  <a:gd name="T6" fmla="*/ 2147483646 w 1970"/>
                  <a:gd name="T7" fmla="*/ 2147483646 h 1323"/>
                  <a:gd name="T8" fmla="*/ 2147483646 w 1970"/>
                  <a:gd name="T9" fmla="*/ 2147483646 h 1323"/>
                  <a:gd name="T10" fmla="*/ 2147483646 w 1970"/>
                  <a:gd name="T11" fmla="*/ 2147483646 h 1323"/>
                  <a:gd name="T12" fmla="*/ 0 60000 65536"/>
                  <a:gd name="T13" fmla="*/ 0 60000 65536"/>
                  <a:gd name="T14" fmla="*/ 0 60000 65536"/>
                  <a:gd name="T15" fmla="*/ 0 60000 65536"/>
                  <a:gd name="T16" fmla="*/ 0 60000 65536"/>
                  <a:gd name="T17" fmla="*/ 0 60000 65536"/>
                  <a:gd name="T18" fmla="*/ 0 w 1970"/>
                  <a:gd name="T19" fmla="*/ 0 h 1323"/>
                  <a:gd name="T20" fmla="*/ 1970 w 1970"/>
                  <a:gd name="T21" fmla="*/ 1323 h 1323"/>
                </a:gdLst>
                <a:ahLst/>
                <a:cxnLst>
                  <a:cxn ang="T12">
                    <a:pos x="T0" y="T1"/>
                  </a:cxn>
                  <a:cxn ang="T13">
                    <a:pos x="T2" y="T3"/>
                  </a:cxn>
                  <a:cxn ang="T14">
                    <a:pos x="T4" y="T5"/>
                  </a:cxn>
                  <a:cxn ang="T15">
                    <a:pos x="T6" y="T7"/>
                  </a:cxn>
                  <a:cxn ang="T16">
                    <a:pos x="T8" y="T9"/>
                  </a:cxn>
                  <a:cxn ang="T17">
                    <a:pos x="T10" y="T11"/>
                  </a:cxn>
                </a:cxnLst>
                <a:rect l="T18" t="T19" r="T20" b="T21"/>
                <a:pathLst>
                  <a:path w="1970" h="1323">
                    <a:moveTo>
                      <a:pt x="0" y="1323"/>
                    </a:moveTo>
                    <a:cubicBezTo>
                      <a:pt x="63" y="1319"/>
                      <a:pt x="129" y="1317"/>
                      <a:pt x="213" y="1251"/>
                    </a:cubicBezTo>
                    <a:cubicBezTo>
                      <a:pt x="297" y="1186"/>
                      <a:pt x="403" y="1093"/>
                      <a:pt x="502" y="925"/>
                    </a:cubicBezTo>
                    <a:cubicBezTo>
                      <a:pt x="602" y="757"/>
                      <a:pt x="689" y="392"/>
                      <a:pt x="807" y="245"/>
                    </a:cubicBezTo>
                    <a:cubicBezTo>
                      <a:pt x="926" y="97"/>
                      <a:pt x="1014" y="80"/>
                      <a:pt x="1208" y="40"/>
                    </a:cubicBezTo>
                    <a:cubicBezTo>
                      <a:pt x="1402" y="0"/>
                      <a:pt x="1811" y="10"/>
                      <a:pt x="1970" y="2"/>
                    </a:cubicBezTo>
                  </a:path>
                </a:pathLst>
              </a:cu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 name="Line 29">
                <a:extLst>
                  <a:ext uri="{FF2B5EF4-FFF2-40B4-BE49-F238E27FC236}">
                    <a16:creationId xmlns:a16="http://schemas.microsoft.com/office/drawing/2014/main" id="{A7CA0DF8-5406-6BED-E0E7-5217E5BCF26C}"/>
                  </a:ext>
                </a:extLst>
              </p:cNvPr>
              <p:cNvSpPr>
                <a:spLocks noChangeShapeType="1"/>
              </p:cNvSpPr>
              <p:nvPr/>
            </p:nvSpPr>
            <p:spPr bwMode="auto">
              <a:xfrm flipV="1">
                <a:off x="5245100" y="4645026"/>
                <a:ext cx="6350" cy="555625"/>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 name="Line 30">
                <a:extLst>
                  <a:ext uri="{FF2B5EF4-FFF2-40B4-BE49-F238E27FC236}">
                    <a16:creationId xmlns:a16="http://schemas.microsoft.com/office/drawing/2014/main" id="{56610043-565C-A5FD-120C-A147EA7565AC}"/>
                  </a:ext>
                </a:extLst>
              </p:cNvPr>
              <p:cNvSpPr>
                <a:spLocks noChangeShapeType="1"/>
              </p:cNvSpPr>
              <p:nvPr/>
            </p:nvSpPr>
            <p:spPr bwMode="auto">
              <a:xfrm flipH="1">
                <a:off x="4291013" y="4645025"/>
                <a:ext cx="944562" cy="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 name="Line 31">
                <a:extLst>
                  <a:ext uri="{FF2B5EF4-FFF2-40B4-BE49-F238E27FC236}">
                    <a16:creationId xmlns:a16="http://schemas.microsoft.com/office/drawing/2014/main" id="{E3EE6BFB-AA59-6DF7-AFFB-D36A8F148927}"/>
                  </a:ext>
                </a:extLst>
              </p:cNvPr>
              <p:cNvSpPr>
                <a:spLocks noChangeShapeType="1"/>
              </p:cNvSpPr>
              <p:nvPr/>
            </p:nvSpPr>
            <p:spPr bwMode="auto">
              <a:xfrm flipH="1">
                <a:off x="4276726" y="5200650"/>
                <a:ext cx="97472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6" name="Text Box 32">
                <a:extLst>
                  <a:ext uri="{FF2B5EF4-FFF2-40B4-BE49-F238E27FC236}">
                    <a16:creationId xmlns:a16="http://schemas.microsoft.com/office/drawing/2014/main" id="{998B7A53-E25C-2A95-E1DD-3DB94EC2EBC2}"/>
                  </a:ext>
                </a:extLst>
              </p:cNvPr>
              <p:cNvSpPr txBox="1">
                <a:spLocks noChangeArrowheads="1"/>
              </p:cNvSpPr>
              <p:nvPr/>
            </p:nvSpPr>
            <p:spPr bwMode="auto">
              <a:xfrm>
                <a:off x="6784975" y="5524501"/>
                <a:ext cx="6175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pO2</a:t>
                </a:r>
              </a:p>
            </p:txBody>
          </p:sp>
          <p:sp>
            <p:nvSpPr>
              <p:cNvPr id="17" name="Text Box 33">
                <a:extLst>
                  <a:ext uri="{FF2B5EF4-FFF2-40B4-BE49-F238E27FC236}">
                    <a16:creationId xmlns:a16="http://schemas.microsoft.com/office/drawing/2014/main" id="{F0B0B67D-952E-4301-2C0E-B36B2A1BB32C}"/>
                  </a:ext>
                </a:extLst>
              </p:cNvPr>
              <p:cNvSpPr txBox="1">
                <a:spLocks noChangeArrowheads="1"/>
              </p:cNvSpPr>
              <p:nvPr/>
            </p:nvSpPr>
            <p:spPr bwMode="auto">
              <a:xfrm>
                <a:off x="3898901" y="3209925"/>
                <a:ext cx="10398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a:t>SO2</a:t>
                </a:r>
              </a:p>
            </p:txBody>
          </p:sp>
          <p:sp>
            <p:nvSpPr>
              <p:cNvPr id="18" name="Line 34">
                <a:extLst>
                  <a:ext uri="{FF2B5EF4-FFF2-40B4-BE49-F238E27FC236}">
                    <a16:creationId xmlns:a16="http://schemas.microsoft.com/office/drawing/2014/main" id="{FB18505A-A76D-8C12-1288-2D95F5B50A5F}"/>
                  </a:ext>
                </a:extLst>
              </p:cNvPr>
              <p:cNvSpPr>
                <a:spLocks noChangeShapeType="1"/>
              </p:cNvSpPr>
              <p:nvPr/>
            </p:nvSpPr>
            <p:spPr bwMode="auto">
              <a:xfrm flipV="1">
                <a:off x="5251450" y="5207001"/>
                <a:ext cx="0" cy="59531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 name="AutoShape 35">
                <a:extLst>
                  <a:ext uri="{FF2B5EF4-FFF2-40B4-BE49-F238E27FC236}">
                    <a16:creationId xmlns:a16="http://schemas.microsoft.com/office/drawing/2014/main" id="{B825252E-C2A4-1405-3D14-7A1E919892F5}"/>
                  </a:ext>
                </a:extLst>
              </p:cNvPr>
              <p:cNvSpPr>
                <a:spLocks noChangeArrowheads="1"/>
              </p:cNvSpPr>
              <p:nvPr/>
            </p:nvSpPr>
            <p:spPr bwMode="auto">
              <a:xfrm>
                <a:off x="4325939" y="3609976"/>
                <a:ext cx="750887" cy="1008063"/>
              </a:xfrm>
              <a:prstGeom prst="downArrow">
                <a:avLst>
                  <a:gd name="adj1" fmla="val 50000"/>
                  <a:gd name="adj2" fmla="val 33562"/>
                </a:avLst>
              </a:prstGeom>
              <a:solidFill>
                <a:srgbClr val="FF9966"/>
              </a:solidFill>
              <a:ln w="9525">
                <a:solidFill>
                  <a:srgbClr val="FF0000"/>
                </a:solidFill>
                <a:miter lim="800000"/>
                <a:headEnd/>
                <a:tailEnd/>
              </a:ln>
            </p:spPr>
            <p:txBody>
              <a:bodyPr vert="eaVert"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cs-CZ" altLang="cs-CZ" sz="1000" b="1"/>
                  <a:t>O2 release</a:t>
                </a:r>
              </a:p>
            </p:txBody>
          </p:sp>
          <p:sp>
            <p:nvSpPr>
              <p:cNvPr id="20" name="AutoShape 36">
                <a:extLst>
                  <a:ext uri="{FF2B5EF4-FFF2-40B4-BE49-F238E27FC236}">
                    <a16:creationId xmlns:a16="http://schemas.microsoft.com/office/drawing/2014/main" id="{754910F1-89DB-53FD-73B0-071F9B090D86}"/>
                  </a:ext>
                </a:extLst>
              </p:cNvPr>
              <p:cNvSpPr>
                <a:spLocks noChangeArrowheads="1"/>
              </p:cNvSpPr>
              <p:nvPr/>
            </p:nvSpPr>
            <p:spPr bwMode="auto">
              <a:xfrm>
                <a:off x="3575050" y="3606800"/>
                <a:ext cx="750888" cy="1589088"/>
              </a:xfrm>
              <a:prstGeom prst="downArrow">
                <a:avLst>
                  <a:gd name="adj1" fmla="val 50000"/>
                  <a:gd name="adj2" fmla="val 52907"/>
                </a:avLst>
              </a:prstGeom>
              <a:solidFill>
                <a:schemeClr val="bg1"/>
              </a:solidFill>
              <a:ln w="9525">
                <a:solidFill>
                  <a:schemeClr val="tx1"/>
                </a:solidFill>
                <a:miter lim="800000"/>
                <a:headEnd/>
                <a:tailEnd/>
              </a:ln>
            </p:spPr>
            <p:txBody>
              <a:bodyPr vert="eaVert"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cs-CZ" altLang="cs-CZ" sz="1000" b="1"/>
                  <a:t>O2 release</a:t>
                </a:r>
              </a:p>
            </p:txBody>
          </p:sp>
          <p:sp>
            <p:nvSpPr>
              <p:cNvPr id="21" name="Line 37">
                <a:extLst>
                  <a:ext uri="{FF2B5EF4-FFF2-40B4-BE49-F238E27FC236}">
                    <a16:creationId xmlns:a16="http://schemas.microsoft.com/office/drawing/2014/main" id="{772D4235-E8C3-14BB-BB29-7032EEC8A169}"/>
                  </a:ext>
                </a:extLst>
              </p:cNvPr>
              <p:cNvSpPr>
                <a:spLocks noChangeShapeType="1"/>
              </p:cNvSpPr>
              <p:nvPr/>
            </p:nvSpPr>
            <p:spPr bwMode="auto">
              <a:xfrm flipH="1">
                <a:off x="3721100" y="5195888"/>
                <a:ext cx="596900" cy="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2" name="AutoShape 38">
                <a:extLst>
                  <a:ext uri="{FF2B5EF4-FFF2-40B4-BE49-F238E27FC236}">
                    <a16:creationId xmlns:a16="http://schemas.microsoft.com/office/drawing/2014/main" id="{F04A9D76-5DA7-C7B9-5951-B48791936804}"/>
                  </a:ext>
                </a:extLst>
              </p:cNvPr>
              <p:cNvSpPr>
                <a:spLocks noChangeArrowheads="1"/>
              </p:cNvSpPr>
              <p:nvPr/>
            </p:nvSpPr>
            <p:spPr bwMode="auto">
              <a:xfrm>
                <a:off x="5421314" y="4064001"/>
                <a:ext cx="314325" cy="301625"/>
              </a:xfrm>
              <a:prstGeom prst="leftArrow">
                <a:avLst>
                  <a:gd name="adj1" fmla="val 50000"/>
                  <a:gd name="adj2" fmla="val 26053"/>
                </a:avLst>
              </a:prstGeom>
              <a:solidFill>
                <a:srgbClr val="FF9966"/>
              </a:solidFill>
              <a:ln w="9525">
                <a:solidFill>
                  <a:srgbClr val="FF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cs-CZ" sz="1800"/>
              </a:p>
            </p:txBody>
          </p:sp>
        </p:grpSp>
      </p:grpSp>
      <p:sp>
        <p:nvSpPr>
          <p:cNvPr id="24" name="AutoShape 50">
            <a:extLst>
              <a:ext uri="{FF2B5EF4-FFF2-40B4-BE49-F238E27FC236}">
                <a16:creationId xmlns:a16="http://schemas.microsoft.com/office/drawing/2014/main" id="{90B8EFF2-FB00-189A-8D06-05ADED13633B}"/>
              </a:ext>
            </a:extLst>
          </p:cNvPr>
          <p:cNvSpPr>
            <a:spLocks noChangeArrowheads="1"/>
          </p:cNvSpPr>
          <p:nvPr/>
        </p:nvSpPr>
        <p:spPr bwMode="auto">
          <a:xfrm flipH="1">
            <a:off x="5178202" y="4194175"/>
            <a:ext cx="314325" cy="301625"/>
          </a:xfrm>
          <a:prstGeom prst="leftArrow">
            <a:avLst>
              <a:gd name="adj1" fmla="val 50000"/>
              <a:gd name="adj2" fmla="val 26053"/>
            </a:avLst>
          </a:prstGeom>
          <a:solidFill>
            <a:srgbClr val="66FFFF"/>
          </a:solidFill>
          <a:ln w="9525">
            <a:solidFill>
              <a:schemeClr val="accent2"/>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cs-CZ" sz="1800"/>
          </a:p>
        </p:txBody>
      </p:sp>
      <p:sp>
        <p:nvSpPr>
          <p:cNvPr id="2" name="Text Box 3">
            <a:extLst>
              <a:ext uri="{FF2B5EF4-FFF2-40B4-BE49-F238E27FC236}">
                <a16:creationId xmlns:a16="http://schemas.microsoft.com/office/drawing/2014/main" id="{CA1514C3-7FB6-21C2-E4C5-6EDFE0C3DC8A}"/>
              </a:ext>
            </a:extLst>
          </p:cNvPr>
          <p:cNvSpPr txBox="1">
            <a:spLocks noChangeArrowheads="1"/>
          </p:cNvSpPr>
          <p:nvPr/>
        </p:nvSpPr>
        <p:spPr bwMode="auto">
          <a:xfrm>
            <a:off x="13635" y="0"/>
            <a:ext cx="2378075" cy="369888"/>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dirty="0">
                <a:solidFill>
                  <a:schemeClr val="bg1"/>
                </a:solidFill>
              </a:rPr>
              <a:t>High Altitude Hypoxia</a:t>
            </a:r>
            <a:endParaRPr lang="cs-CZ" altLang="cs-CZ" sz="1800" dirty="0">
              <a:solidFill>
                <a:schemeClr val="bg1"/>
              </a:solidFill>
            </a:endParaRPr>
          </a:p>
        </p:txBody>
      </p:sp>
    </p:spTree>
    <p:extLst>
      <p:ext uri="{BB962C8B-B14F-4D97-AF65-F5344CB8AC3E}">
        <p14:creationId xmlns:p14="http://schemas.microsoft.com/office/powerpoint/2010/main" val="1212884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2478"/>
                                        </p:tgtEl>
                                        <p:attrNameLst>
                                          <p:attrName>style.visibility</p:attrName>
                                        </p:attrNameLst>
                                      </p:cBhvr>
                                      <p:to>
                                        <p:strVal val="visible"/>
                                      </p:to>
                                    </p:set>
                                    <p:animEffect transition="in" filter="fade">
                                      <p:cBhvr>
                                        <p:cTn id="7" dur="500"/>
                                        <p:tgtEl>
                                          <p:spTgt spid="6247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2488"/>
                                        </p:tgtEl>
                                        <p:attrNameLst>
                                          <p:attrName>style.visibility</p:attrName>
                                        </p:attrNameLst>
                                      </p:cBhvr>
                                      <p:to>
                                        <p:strVal val="visible"/>
                                      </p:to>
                                    </p:set>
                                    <p:animEffect transition="in" filter="fade">
                                      <p:cBhvr>
                                        <p:cTn id="10" dur="500"/>
                                        <p:tgtEl>
                                          <p:spTgt spid="6248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2480"/>
                                        </p:tgtEl>
                                        <p:attrNameLst>
                                          <p:attrName>style.visibility</p:attrName>
                                        </p:attrNameLst>
                                      </p:cBhvr>
                                      <p:to>
                                        <p:strVal val="visible"/>
                                      </p:to>
                                    </p:set>
                                    <p:animEffect transition="in" filter="fade">
                                      <p:cBhvr>
                                        <p:cTn id="15" dur="500"/>
                                        <p:tgtEl>
                                          <p:spTgt spid="6248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2479"/>
                                        </p:tgtEl>
                                        <p:attrNameLst>
                                          <p:attrName>style.visibility</p:attrName>
                                        </p:attrNameLst>
                                      </p:cBhvr>
                                      <p:to>
                                        <p:strVal val="visible"/>
                                      </p:to>
                                    </p:set>
                                    <p:animEffect transition="in" filter="fade">
                                      <p:cBhvr>
                                        <p:cTn id="18" dur="500"/>
                                        <p:tgtEl>
                                          <p:spTgt spid="6247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2482"/>
                                        </p:tgtEl>
                                        <p:attrNameLst>
                                          <p:attrName>style.visibility</p:attrName>
                                        </p:attrNameLst>
                                      </p:cBhvr>
                                      <p:to>
                                        <p:strVal val="visible"/>
                                      </p:to>
                                    </p:set>
                                    <p:animEffect transition="in" filter="fade">
                                      <p:cBhvr>
                                        <p:cTn id="23" dur="500"/>
                                        <p:tgtEl>
                                          <p:spTgt spid="6248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62481"/>
                                        </p:tgtEl>
                                        <p:attrNameLst>
                                          <p:attrName>style.visibility</p:attrName>
                                        </p:attrNameLst>
                                      </p:cBhvr>
                                      <p:to>
                                        <p:strVal val="visible"/>
                                      </p:to>
                                    </p:set>
                                    <p:animEffect transition="in" filter="fade">
                                      <p:cBhvr>
                                        <p:cTn id="26" dur="500"/>
                                        <p:tgtEl>
                                          <p:spTgt spid="6248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62484"/>
                                        </p:tgtEl>
                                        <p:attrNameLst>
                                          <p:attrName>style.visibility</p:attrName>
                                        </p:attrNameLst>
                                      </p:cBhvr>
                                      <p:to>
                                        <p:strVal val="visible"/>
                                      </p:to>
                                    </p:set>
                                    <p:animEffect transition="in" filter="fade">
                                      <p:cBhvr>
                                        <p:cTn id="31" dur="500"/>
                                        <p:tgtEl>
                                          <p:spTgt spid="62484"/>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62483"/>
                                        </p:tgtEl>
                                        <p:attrNameLst>
                                          <p:attrName>style.visibility</p:attrName>
                                        </p:attrNameLst>
                                      </p:cBhvr>
                                      <p:to>
                                        <p:strVal val="visible"/>
                                      </p:to>
                                    </p:set>
                                    <p:animEffect transition="in" filter="fade">
                                      <p:cBhvr>
                                        <p:cTn id="34" dur="500"/>
                                        <p:tgtEl>
                                          <p:spTgt spid="6248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62486"/>
                                        </p:tgtEl>
                                        <p:attrNameLst>
                                          <p:attrName>style.visibility</p:attrName>
                                        </p:attrNameLst>
                                      </p:cBhvr>
                                      <p:to>
                                        <p:strVal val="visible"/>
                                      </p:to>
                                    </p:set>
                                    <p:animEffect transition="in" filter="fade">
                                      <p:cBhvr>
                                        <p:cTn id="39" dur="500"/>
                                        <p:tgtEl>
                                          <p:spTgt spid="62486"/>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62485"/>
                                        </p:tgtEl>
                                        <p:attrNameLst>
                                          <p:attrName>style.visibility</p:attrName>
                                        </p:attrNameLst>
                                      </p:cBhvr>
                                      <p:to>
                                        <p:strVal val="visible"/>
                                      </p:to>
                                    </p:set>
                                    <p:animEffect transition="in" filter="fade">
                                      <p:cBhvr>
                                        <p:cTn id="42" dur="500"/>
                                        <p:tgtEl>
                                          <p:spTgt spid="6248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62490"/>
                                        </p:tgtEl>
                                        <p:attrNameLst>
                                          <p:attrName>style.visibility</p:attrName>
                                        </p:attrNameLst>
                                      </p:cBhvr>
                                      <p:to>
                                        <p:strVal val="visible"/>
                                      </p:to>
                                    </p:set>
                                    <p:animEffect transition="in" filter="fade">
                                      <p:cBhvr>
                                        <p:cTn id="47" dur="500"/>
                                        <p:tgtEl>
                                          <p:spTgt spid="62490"/>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62487"/>
                                        </p:tgtEl>
                                        <p:attrNameLst>
                                          <p:attrName>style.visibility</p:attrName>
                                        </p:attrNameLst>
                                      </p:cBhvr>
                                      <p:to>
                                        <p:strVal val="visible"/>
                                      </p:to>
                                    </p:set>
                                    <p:animEffect transition="in" filter="fade">
                                      <p:cBhvr>
                                        <p:cTn id="50" dur="500"/>
                                        <p:tgtEl>
                                          <p:spTgt spid="62487"/>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62513"/>
                                        </p:tgtEl>
                                        <p:attrNameLst>
                                          <p:attrName>style.visibility</p:attrName>
                                        </p:attrNameLst>
                                      </p:cBhvr>
                                      <p:to>
                                        <p:strVal val="visible"/>
                                      </p:to>
                                    </p:set>
                                    <p:animEffect transition="in" filter="fade">
                                      <p:cBhvr>
                                        <p:cTn id="53" dur="500"/>
                                        <p:tgtEl>
                                          <p:spTgt spid="62513"/>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62491"/>
                                        </p:tgtEl>
                                        <p:attrNameLst>
                                          <p:attrName>style.visibility</p:attrName>
                                        </p:attrNameLst>
                                      </p:cBhvr>
                                      <p:to>
                                        <p:strVal val="visible"/>
                                      </p:to>
                                    </p:set>
                                    <p:animEffect transition="in" filter="fade">
                                      <p:cBhvr>
                                        <p:cTn id="63" dur="500"/>
                                        <p:tgtEl>
                                          <p:spTgt spid="62491"/>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62489"/>
                                        </p:tgtEl>
                                        <p:attrNameLst>
                                          <p:attrName>style.visibility</p:attrName>
                                        </p:attrNameLst>
                                      </p:cBhvr>
                                      <p:to>
                                        <p:strVal val="visible"/>
                                      </p:to>
                                    </p:set>
                                    <p:animEffect transition="in" filter="fade">
                                      <p:cBhvr>
                                        <p:cTn id="66" dur="500"/>
                                        <p:tgtEl>
                                          <p:spTgt spid="62489"/>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62510"/>
                                        </p:tgtEl>
                                        <p:attrNameLst>
                                          <p:attrName>style.visibility</p:attrName>
                                        </p:attrNameLst>
                                      </p:cBhvr>
                                      <p:to>
                                        <p:strVal val="visible"/>
                                      </p:to>
                                    </p:set>
                                    <p:animEffect transition="in" filter="fade">
                                      <p:cBhvr>
                                        <p:cTn id="71" dur="500"/>
                                        <p:tgtEl>
                                          <p:spTgt spid="62510"/>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62507"/>
                                        </p:tgtEl>
                                        <p:attrNameLst>
                                          <p:attrName>style.visibility</p:attrName>
                                        </p:attrNameLst>
                                      </p:cBhvr>
                                      <p:to>
                                        <p:strVal val="visible"/>
                                      </p:to>
                                    </p:set>
                                    <p:animEffect transition="in" filter="fade">
                                      <p:cBhvr>
                                        <p:cTn id="74" dur="500"/>
                                        <p:tgtEl>
                                          <p:spTgt spid="62507"/>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62508"/>
                                        </p:tgtEl>
                                        <p:attrNameLst>
                                          <p:attrName>style.visibility</p:attrName>
                                        </p:attrNameLst>
                                      </p:cBhvr>
                                      <p:to>
                                        <p:strVal val="visible"/>
                                      </p:to>
                                    </p:set>
                                    <p:animEffect transition="in" filter="fade">
                                      <p:cBhvr>
                                        <p:cTn id="79" dur="500"/>
                                        <p:tgtEl>
                                          <p:spTgt spid="62508"/>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62511"/>
                                        </p:tgtEl>
                                        <p:attrNameLst>
                                          <p:attrName>style.visibility</p:attrName>
                                        </p:attrNameLst>
                                      </p:cBhvr>
                                      <p:to>
                                        <p:strVal val="visible"/>
                                      </p:to>
                                    </p:set>
                                    <p:animEffect transition="in" filter="fade">
                                      <p:cBhvr>
                                        <p:cTn id="82" dur="500"/>
                                        <p:tgtEl>
                                          <p:spTgt spid="62511"/>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24"/>
                                        </p:tgtEl>
                                        <p:attrNameLst>
                                          <p:attrName>style.visibility</p:attrName>
                                        </p:attrNameLst>
                                      </p:cBhvr>
                                      <p:to>
                                        <p:strVal val="visible"/>
                                      </p:to>
                                    </p:set>
                                    <p:animEffect transition="in" filter="fade">
                                      <p:cBhvr>
                                        <p:cTn id="87" dur="500"/>
                                        <p:tgtEl>
                                          <p:spTgt spid="24"/>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62509"/>
                                        </p:tgtEl>
                                        <p:attrNameLst>
                                          <p:attrName>style.visibility</p:attrName>
                                        </p:attrNameLst>
                                      </p:cBhvr>
                                      <p:to>
                                        <p:strVal val="visible"/>
                                      </p:to>
                                    </p:set>
                                    <p:animEffect transition="in" filter="fade">
                                      <p:cBhvr>
                                        <p:cTn id="92" dur="500"/>
                                        <p:tgtEl>
                                          <p:spTgt spid="62509"/>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62512"/>
                                        </p:tgtEl>
                                        <p:attrNameLst>
                                          <p:attrName>style.visibility</p:attrName>
                                        </p:attrNameLst>
                                      </p:cBhvr>
                                      <p:to>
                                        <p:strVal val="visible"/>
                                      </p:to>
                                    </p:set>
                                    <p:animEffect transition="in" filter="fade">
                                      <p:cBhvr>
                                        <p:cTn id="95" dur="500"/>
                                        <p:tgtEl>
                                          <p:spTgt spid="62512"/>
                                        </p:tgtEl>
                                      </p:cBhvr>
                                    </p:animEffec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grpId="0" nodeType="clickEffect">
                                  <p:stCondLst>
                                    <p:cond delay="0"/>
                                  </p:stCondLst>
                                  <p:childTnLst>
                                    <p:set>
                                      <p:cBhvr>
                                        <p:cTn id="99" dur="1" fill="hold">
                                          <p:stCondLst>
                                            <p:cond delay="0"/>
                                          </p:stCondLst>
                                        </p:cTn>
                                        <p:tgtEl>
                                          <p:spTgt spid="62514"/>
                                        </p:tgtEl>
                                        <p:attrNameLst>
                                          <p:attrName>style.visibility</p:attrName>
                                        </p:attrNameLst>
                                      </p:cBhvr>
                                      <p:to>
                                        <p:strVal val="visible"/>
                                      </p:to>
                                    </p:set>
                                    <p:animEffect transition="in" filter="fade">
                                      <p:cBhvr>
                                        <p:cTn id="100" dur="500"/>
                                        <p:tgtEl>
                                          <p:spTgt spid="62514"/>
                                        </p:tgtEl>
                                      </p:cBhvr>
                                    </p:animEffec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grpId="0" nodeType="clickEffect">
                                  <p:stCondLst>
                                    <p:cond delay="0"/>
                                  </p:stCondLst>
                                  <p:childTnLst>
                                    <p:set>
                                      <p:cBhvr>
                                        <p:cTn id="104" dur="1" fill="hold">
                                          <p:stCondLst>
                                            <p:cond delay="0"/>
                                          </p:stCondLst>
                                        </p:cTn>
                                        <p:tgtEl>
                                          <p:spTgt spid="3"/>
                                        </p:tgtEl>
                                        <p:attrNameLst>
                                          <p:attrName>style.visibility</p:attrName>
                                        </p:attrNameLst>
                                      </p:cBhvr>
                                      <p:to>
                                        <p:strVal val="visible"/>
                                      </p:to>
                                    </p:set>
                                    <p:animEffect transition="in" filter="fade">
                                      <p:cBhvr>
                                        <p:cTn id="105" dur="500"/>
                                        <p:tgtEl>
                                          <p:spTgt spid="3"/>
                                        </p:tgtEl>
                                      </p:cBhvr>
                                    </p:animEffect>
                                  </p:childTnLst>
                                </p:cTn>
                              </p:par>
                            </p:childTnLst>
                          </p:cTn>
                        </p:par>
                      </p:childTnLst>
                    </p:cTn>
                  </p:par>
                  <p:par>
                    <p:cTn id="106" fill="hold">
                      <p:stCondLst>
                        <p:cond delay="indefinite"/>
                      </p:stCondLst>
                      <p:childTnLst>
                        <p:par>
                          <p:cTn id="107" fill="hold">
                            <p:stCondLst>
                              <p:cond delay="0"/>
                            </p:stCondLst>
                            <p:childTnLst>
                              <p:par>
                                <p:cTn id="108" presetID="10" presetClass="entr" presetSubtype="0" fill="hold" grpId="0" nodeType="clickEffect">
                                  <p:stCondLst>
                                    <p:cond delay="0"/>
                                  </p:stCondLst>
                                  <p:childTnLst>
                                    <p:set>
                                      <p:cBhvr>
                                        <p:cTn id="109" dur="1" fill="hold">
                                          <p:stCondLst>
                                            <p:cond delay="0"/>
                                          </p:stCondLst>
                                        </p:cTn>
                                        <p:tgtEl>
                                          <p:spTgt spid="62492"/>
                                        </p:tgtEl>
                                        <p:attrNameLst>
                                          <p:attrName>style.visibility</p:attrName>
                                        </p:attrNameLst>
                                      </p:cBhvr>
                                      <p:to>
                                        <p:strVal val="visible"/>
                                      </p:to>
                                    </p:set>
                                    <p:animEffect transition="in" filter="fade">
                                      <p:cBhvr>
                                        <p:cTn id="110" dur="500"/>
                                        <p:tgtEl>
                                          <p:spTgt spid="624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78" grpId="0" animBg="1"/>
      <p:bldP spid="62479" grpId="0" animBg="1"/>
      <p:bldP spid="62480" grpId="0" animBg="1"/>
      <p:bldP spid="62481" grpId="0" animBg="1"/>
      <p:bldP spid="62482" grpId="0" animBg="1"/>
      <p:bldP spid="62483" grpId="0" animBg="1"/>
      <p:bldP spid="62484" grpId="0" animBg="1"/>
      <p:bldP spid="62485" grpId="0" animBg="1"/>
      <p:bldP spid="62486" grpId="0" animBg="1"/>
      <p:bldP spid="62487" grpId="0" animBg="1"/>
      <p:bldP spid="62488" grpId="0" animBg="1"/>
      <p:bldP spid="62489" grpId="0" animBg="1"/>
      <p:bldP spid="62490" grpId="0" animBg="1"/>
      <p:bldP spid="62491" grpId="0" animBg="1"/>
      <p:bldP spid="62492" grpId="0" animBg="1"/>
      <p:bldP spid="62507" grpId="0" animBg="1"/>
      <p:bldP spid="62508" grpId="0" animBg="1"/>
      <p:bldP spid="62509" grpId="0" animBg="1"/>
      <p:bldP spid="62510" grpId="0" animBg="1"/>
      <p:bldP spid="62511" grpId="0" animBg="1"/>
      <p:bldP spid="62512" grpId="0" animBg="1"/>
      <p:bldP spid="62513" grpId="0" animBg="1"/>
      <p:bldP spid="62514" grpId="0" animBg="1"/>
      <p:bldP spid="3" grpId="0" animBg="1"/>
      <p:bldP spid="24"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2468" name="Text Box 4">
            <a:extLst>
              <a:ext uri="{FF2B5EF4-FFF2-40B4-BE49-F238E27FC236}">
                <a16:creationId xmlns:a16="http://schemas.microsoft.com/office/drawing/2014/main" id="{013B5FD1-84E5-4CE3-AD40-B34807FD65BD}"/>
              </a:ext>
            </a:extLst>
          </p:cNvPr>
          <p:cNvSpPr txBox="1">
            <a:spLocks noChangeArrowheads="1"/>
          </p:cNvSpPr>
          <p:nvPr/>
        </p:nvSpPr>
        <p:spPr bwMode="auto">
          <a:xfrm>
            <a:off x="4256089" y="12700"/>
            <a:ext cx="954107"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dirty="0" err="1"/>
              <a:t>Climing</a:t>
            </a:r>
            <a:endParaRPr lang="cs-CZ" altLang="cs-CZ" sz="1800" dirty="0"/>
          </a:p>
        </p:txBody>
      </p:sp>
      <p:sp>
        <p:nvSpPr>
          <p:cNvPr id="62469" name="Text Box 5">
            <a:extLst>
              <a:ext uri="{FF2B5EF4-FFF2-40B4-BE49-F238E27FC236}">
                <a16:creationId xmlns:a16="http://schemas.microsoft.com/office/drawing/2014/main" id="{81C08DE2-DBB1-4FA2-86C0-A154A9548C80}"/>
              </a:ext>
            </a:extLst>
          </p:cNvPr>
          <p:cNvSpPr txBox="1">
            <a:spLocks noChangeArrowheads="1"/>
          </p:cNvSpPr>
          <p:nvPr/>
        </p:nvSpPr>
        <p:spPr bwMode="auto">
          <a:xfrm>
            <a:off x="4621213" y="523875"/>
            <a:ext cx="3082895"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dirty="0"/>
              <a:t>Drop in </a:t>
            </a:r>
            <a:r>
              <a:rPr lang="cs-CZ" altLang="cs-CZ" sz="1800" dirty="0" err="1"/>
              <a:t>barometric</a:t>
            </a:r>
            <a:r>
              <a:rPr lang="cs-CZ" altLang="cs-CZ" sz="1800" dirty="0"/>
              <a:t> </a:t>
            </a:r>
            <a:r>
              <a:rPr lang="cs-CZ" altLang="cs-CZ" sz="1800" dirty="0" err="1"/>
              <a:t>pressure</a:t>
            </a:r>
            <a:endParaRPr lang="cs-CZ" altLang="cs-CZ" sz="1800" dirty="0"/>
          </a:p>
        </p:txBody>
      </p:sp>
      <p:sp>
        <p:nvSpPr>
          <p:cNvPr id="62470" name="Text Box 6">
            <a:extLst>
              <a:ext uri="{FF2B5EF4-FFF2-40B4-BE49-F238E27FC236}">
                <a16:creationId xmlns:a16="http://schemas.microsoft.com/office/drawing/2014/main" id="{5B5E9D6C-3912-4010-9388-C1E3A9C88A04}"/>
              </a:ext>
            </a:extLst>
          </p:cNvPr>
          <p:cNvSpPr txBox="1">
            <a:spLocks noChangeArrowheads="1"/>
          </p:cNvSpPr>
          <p:nvPr/>
        </p:nvSpPr>
        <p:spPr bwMode="auto">
          <a:xfrm>
            <a:off x="6180138" y="1054100"/>
            <a:ext cx="3898824"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dirty="0"/>
              <a:t>Pokles PO</a:t>
            </a:r>
            <a:r>
              <a:rPr lang="cs-CZ" altLang="cs-CZ" sz="1800" baseline="-25000" dirty="0"/>
              <a:t>2</a:t>
            </a:r>
            <a:r>
              <a:rPr lang="cs-CZ" altLang="cs-CZ" sz="1800" dirty="0"/>
              <a:t> v inspirovaném vzduchu</a:t>
            </a:r>
          </a:p>
        </p:txBody>
      </p:sp>
      <p:sp>
        <p:nvSpPr>
          <p:cNvPr id="62471" name="Line 7">
            <a:extLst>
              <a:ext uri="{FF2B5EF4-FFF2-40B4-BE49-F238E27FC236}">
                <a16:creationId xmlns:a16="http://schemas.microsoft.com/office/drawing/2014/main" id="{4A49CCB9-F649-4F19-99AF-2DB133DC0A91}"/>
              </a:ext>
            </a:extLst>
          </p:cNvPr>
          <p:cNvSpPr>
            <a:spLocks noChangeShapeType="1"/>
          </p:cNvSpPr>
          <p:nvPr/>
        </p:nvSpPr>
        <p:spPr bwMode="auto">
          <a:xfrm>
            <a:off x="5197476" y="395289"/>
            <a:ext cx="360363" cy="128587"/>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72" name="Line 8">
            <a:extLst>
              <a:ext uri="{FF2B5EF4-FFF2-40B4-BE49-F238E27FC236}">
                <a16:creationId xmlns:a16="http://schemas.microsoft.com/office/drawing/2014/main" id="{9C54D5F8-6CF6-46E0-BC36-B0DAF712D91F}"/>
              </a:ext>
            </a:extLst>
          </p:cNvPr>
          <p:cNvSpPr>
            <a:spLocks noChangeShapeType="1"/>
          </p:cNvSpPr>
          <p:nvPr/>
        </p:nvSpPr>
        <p:spPr bwMode="auto">
          <a:xfrm>
            <a:off x="6246813" y="904875"/>
            <a:ext cx="360362" cy="128588"/>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73" name="Text Box 9">
            <a:extLst>
              <a:ext uri="{FF2B5EF4-FFF2-40B4-BE49-F238E27FC236}">
                <a16:creationId xmlns:a16="http://schemas.microsoft.com/office/drawing/2014/main" id="{E28E848A-467D-4458-8E4E-E71B06912ABB}"/>
              </a:ext>
            </a:extLst>
          </p:cNvPr>
          <p:cNvSpPr txBox="1">
            <a:spLocks noChangeArrowheads="1"/>
          </p:cNvSpPr>
          <p:nvPr/>
        </p:nvSpPr>
        <p:spPr bwMode="auto">
          <a:xfrm>
            <a:off x="7323138" y="1601789"/>
            <a:ext cx="2813591"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dirty="0" err="1"/>
              <a:t>Decrease</a:t>
            </a:r>
            <a:r>
              <a:rPr lang="cs-CZ" altLang="cs-CZ" sz="1800" dirty="0"/>
              <a:t> in </a:t>
            </a:r>
            <a:r>
              <a:rPr lang="cs-CZ" altLang="cs-CZ" sz="1800" dirty="0" err="1"/>
              <a:t>alveolar</a:t>
            </a:r>
            <a:r>
              <a:rPr lang="cs-CZ" altLang="cs-CZ" sz="1800" dirty="0"/>
              <a:t> PO2</a:t>
            </a:r>
          </a:p>
        </p:txBody>
      </p:sp>
      <p:sp>
        <p:nvSpPr>
          <p:cNvPr id="62474" name="Line 10">
            <a:extLst>
              <a:ext uri="{FF2B5EF4-FFF2-40B4-BE49-F238E27FC236}">
                <a16:creationId xmlns:a16="http://schemas.microsoft.com/office/drawing/2014/main" id="{58DB4177-E2BB-48E5-BFF0-39AC8DE27EEA}"/>
              </a:ext>
            </a:extLst>
          </p:cNvPr>
          <p:cNvSpPr>
            <a:spLocks noChangeShapeType="1"/>
          </p:cNvSpPr>
          <p:nvPr/>
        </p:nvSpPr>
        <p:spPr bwMode="auto">
          <a:xfrm>
            <a:off x="7504113" y="1438275"/>
            <a:ext cx="360362" cy="128588"/>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77" name="Line 13">
            <a:extLst>
              <a:ext uri="{FF2B5EF4-FFF2-40B4-BE49-F238E27FC236}">
                <a16:creationId xmlns:a16="http://schemas.microsoft.com/office/drawing/2014/main" id="{2B787EE3-A6E8-406F-A956-AF24376C344F}"/>
              </a:ext>
            </a:extLst>
          </p:cNvPr>
          <p:cNvSpPr>
            <a:spLocks noChangeShapeType="1"/>
          </p:cNvSpPr>
          <p:nvPr/>
        </p:nvSpPr>
        <p:spPr bwMode="auto">
          <a:xfrm>
            <a:off x="8489950" y="1995488"/>
            <a:ext cx="457200" cy="201612"/>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78" name="Line 14">
            <a:extLst>
              <a:ext uri="{FF2B5EF4-FFF2-40B4-BE49-F238E27FC236}">
                <a16:creationId xmlns:a16="http://schemas.microsoft.com/office/drawing/2014/main" id="{EA891C17-9693-40AC-AE08-707156BE01CA}"/>
              </a:ext>
            </a:extLst>
          </p:cNvPr>
          <p:cNvSpPr>
            <a:spLocks noChangeShapeType="1"/>
          </p:cNvSpPr>
          <p:nvPr/>
        </p:nvSpPr>
        <p:spPr bwMode="auto">
          <a:xfrm>
            <a:off x="9063038" y="2579350"/>
            <a:ext cx="0" cy="46990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79" name="Text Box 15">
            <a:extLst>
              <a:ext uri="{FF2B5EF4-FFF2-40B4-BE49-F238E27FC236}">
                <a16:creationId xmlns:a16="http://schemas.microsoft.com/office/drawing/2014/main" id="{CE6B6AF9-AB15-40F8-BFB2-43FF150F8E00}"/>
              </a:ext>
            </a:extLst>
          </p:cNvPr>
          <p:cNvSpPr txBox="1">
            <a:spLocks noChangeArrowheads="1"/>
          </p:cNvSpPr>
          <p:nvPr/>
        </p:nvSpPr>
        <p:spPr bwMode="auto">
          <a:xfrm>
            <a:off x="8400455" y="3856040"/>
            <a:ext cx="1838965"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None/>
            </a:pPr>
            <a:r>
              <a:rPr lang="cs-CZ" altLang="cs-CZ" sz="1800" dirty="0" err="1"/>
              <a:t>Hyperventilation</a:t>
            </a:r>
            <a:endParaRPr lang="cs-CZ" altLang="cs-CZ" sz="1800" dirty="0"/>
          </a:p>
        </p:txBody>
      </p:sp>
      <p:sp>
        <p:nvSpPr>
          <p:cNvPr id="62480" name="Line 16">
            <a:extLst>
              <a:ext uri="{FF2B5EF4-FFF2-40B4-BE49-F238E27FC236}">
                <a16:creationId xmlns:a16="http://schemas.microsoft.com/office/drawing/2014/main" id="{9D3758A8-AA70-4040-9E4F-FF98B7C85CBC}"/>
              </a:ext>
            </a:extLst>
          </p:cNvPr>
          <p:cNvSpPr>
            <a:spLocks noChangeShapeType="1"/>
          </p:cNvSpPr>
          <p:nvPr/>
        </p:nvSpPr>
        <p:spPr bwMode="auto">
          <a:xfrm>
            <a:off x="9091613" y="3419475"/>
            <a:ext cx="0" cy="46990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81" name="Text Box 17">
            <a:extLst>
              <a:ext uri="{FF2B5EF4-FFF2-40B4-BE49-F238E27FC236}">
                <a16:creationId xmlns:a16="http://schemas.microsoft.com/office/drawing/2014/main" id="{F5F46DD1-96C5-41E5-BD58-EC7857465AC7}"/>
              </a:ext>
            </a:extLst>
          </p:cNvPr>
          <p:cNvSpPr txBox="1">
            <a:spLocks noChangeArrowheads="1"/>
          </p:cNvSpPr>
          <p:nvPr/>
        </p:nvSpPr>
        <p:spPr bwMode="auto">
          <a:xfrm>
            <a:off x="8432800" y="4752249"/>
            <a:ext cx="1402948"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None/>
            </a:pPr>
            <a:r>
              <a:rPr lang="cs-CZ" altLang="cs-CZ" sz="1800" dirty="0" err="1"/>
              <a:t>Hypocapnia</a:t>
            </a:r>
            <a:endParaRPr lang="cs-CZ" altLang="cs-CZ" sz="1800" dirty="0"/>
          </a:p>
        </p:txBody>
      </p:sp>
      <p:sp>
        <p:nvSpPr>
          <p:cNvPr id="62482" name="Line 18">
            <a:extLst>
              <a:ext uri="{FF2B5EF4-FFF2-40B4-BE49-F238E27FC236}">
                <a16:creationId xmlns:a16="http://schemas.microsoft.com/office/drawing/2014/main" id="{470AD122-2B44-463F-960E-4904A25CA473}"/>
              </a:ext>
            </a:extLst>
          </p:cNvPr>
          <p:cNvSpPr>
            <a:spLocks noChangeShapeType="1"/>
          </p:cNvSpPr>
          <p:nvPr/>
        </p:nvSpPr>
        <p:spPr bwMode="auto">
          <a:xfrm>
            <a:off x="9118600" y="4234184"/>
            <a:ext cx="14288" cy="521966"/>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83" name="Text Box 19">
            <a:extLst>
              <a:ext uri="{FF2B5EF4-FFF2-40B4-BE49-F238E27FC236}">
                <a16:creationId xmlns:a16="http://schemas.microsoft.com/office/drawing/2014/main" id="{47E3E3E8-8862-4960-9AAD-6A079F993DD6}"/>
              </a:ext>
            </a:extLst>
          </p:cNvPr>
          <p:cNvSpPr txBox="1">
            <a:spLocks noChangeArrowheads="1"/>
          </p:cNvSpPr>
          <p:nvPr/>
        </p:nvSpPr>
        <p:spPr bwMode="auto">
          <a:xfrm>
            <a:off x="8632826" y="5576889"/>
            <a:ext cx="1095172"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None/>
            </a:pPr>
            <a:r>
              <a:rPr lang="cs-CZ" altLang="cs-CZ" sz="1800" dirty="0" err="1"/>
              <a:t>Alkalosis</a:t>
            </a:r>
            <a:endParaRPr lang="cs-CZ" altLang="cs-CZ" sz="1800" dirty="0"/>
          </a:p>
        </p:txBody>
      </p:sp>
      <p:sp>
        <p:nvSpPr>
          <p:cNvPr id="62484" name="Line 20">
            <a:extLst>
              <a:ext uri="{FF2B5EF4-FFF2-40B4-BE49-F238E27FC236}">
                <a16:creationId xmlns:a16="http://schemas.microsoft.com/office/drawing/2014/main" id="{B9E3026F-4CD5-4C7B-A923-4BD718D14140}"/>
              </a:ext>
            </a:extLst>
          </p:cNvPr>
          <p:cNvSpPr>
            <a:spLocks noChangeShapeType="1"/>
          </p:cNvSpPr>
          <p:nvPr/>
        </p:nvSpPr>
        <p:spPr bwMode="auto">
          <a:xfrm>
            <a:off x="9118600" y="5113338"/>
            <a:ext cx="0" cy="46990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85" name="Text Box 21">
            <a:extLst>
              <a:ext uri="{FF2B5EF4-FFF2-40B4-BE49-F238E27FC236}">
                <a16:creationId xmlns:a16="http://schemas.microsoft.com/office/drawing/2014/main" id="{9E26DD92-3182-461B-B0EA-464681392DA6}"/>
              </a:ext>
            </a:extLst>
          </p:cNvPr>
          <p:cNvSpPr txBox="1">
            <a:spLocks noChangeArrowheads="1"/>
          </p:cNvSpPr>
          <p:nvPr/>
        </p:nvSpPr>
        <p:spPr bwMode="auto">
          <a:xfrm>
            <a:off x="6875462" y="6169026"/>
            <a:ext cx="3363957" cy="646331"/>
          </a:xfrm>
          <a:prstGeom prst="rect">
            <a:avLst/>
          </a:prstGeom>
          <a:solidFill>
            <a:schemeClr val="bg1"/>
          </a:solidFill>
          <a:ln w="9525">
            <a:solidFill>
              <a:srgbClr val="FF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en-US" altLang="cs-CZ" sz="1800" dirty="0"/>
              <a:t>Shift of the oxygen dissociation curve to the left</a:t>
            </a:r>
            <a:endParaRPr lang="cs-CZ" altLang="cs-CZ" sz="1800" dirty="0"/>
          </a:p>
        </p:txBody>
      </p:sp>
      <p:sp>
        <p:nvSpPr>
          <p:cNvPr id="62486" name="Line 22">
            <a:extLst>
              <a:ext uri="{FF2B5EF4-FFF2-40B4-BE49-F238E27FC236}">
                <a16:creationId xmlns:a16="http://schemas.microsoft.com/office/drawing/2014/main" id="{A7E88170-3FF0-44DB-930A-814FE3A6DF47}"/>
              </a:ext>
            </a:extLst>
          </p:cNvPr>
          <p:cNvSpPr>
            <a:spLocks noChangeShapeType="1"/>
          </p:cNvSpPr>
          <p:nvPr/>
        </p:nvSpPr>
        <p:spPr bwMode="auto">
          <a:xfrm flipH="1">
            <a:off x="8078789" y="5826125"/>
            <a:ext cx="554037" cy="36195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87" name="Text Box 23">
            <a:extLst>
              <a:ext uri="{FF2B5EF4-FFF2-40B4-BE49-F238E27FC236}">
                <a16:creationId xmlns:a16="http://schemas.microsoft.com/office/drawing/2014/main" id="{85A04B47-E8DF-422E-A5F3-84233D9941BE}"/>
              </a:ext>
            </a:extLst>
          </p:cNvPr>
          <p:cNvSpPr txBox="1">
            <a:spLocks noChangeArrowheads="1"/>
          </p:cNvSpPr>
          <p:nvPr/>
        </p:nvSpPr>
        <p:spPr bwMode="auto">
          <a:xfrm>
            <a:off x="3387726" y="6169026"/>
            <a:ext cx="2627313" cy="646331"/>
          </a:xfrm>
          <a:prstGeom prst="rect">
            <a:avLst/>
          </a:prstGeom>
          <a:solidFill>
            <a:schemeClr val="bg1"/>
          </a:solidFill>
          <a:ln w="9525">
            <a:solidFill>
              <a:srgbClr val="FF000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en-US" altLang="cs-CZ" sz="1800" dirty="0"/>
              <a:t>Impairment of oxygen release in tissues</a:t>
            </a:r>
            <a:endParaRPr lang="cs-CZ" altLang="cs-CZ" sz="1800" dirty="0"/>
          </a:p>
        </p:txBody>
      </p:sp>
      <p:sp>
        <p:nvSpPr>
          <p:cNvPr id="62488" name="Text Box 27">
            <a:extLst>
              <a:ext uri="{FF2B5EF4-FFF2-40B4-BE49-F238E27FC236}">
                <a16:creationId xmlns:a16="http://schemas.microsoft.com/office/drawing/2014/main" id="{6B1E9943-5D48-435E-879D-A8263C14EC95}"/>
              </a:ext>
            </a:extLst>
          </p:cNvPr>
          <p:cNvSpPr txBox="1">
            <a:spLocks noChangeArrowheads="1"/>
          </p:cNvSpPr>
          <p:nvPr/>
        </p:nvSpPr>
        <p:spPr bwMode="auto">
          <a:xfrm>
            <a:off x="7444581" y="3100843"/>
            <a:ext cx="3826689"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None/>
            </a:pPr>
            <a:r>
              <a:rPr lang="en-US" altLang="cs-CZ" sz="1800" dirty="0"/>
              <a:t>Stimulation of the respiratory center</a:t>
            </a:r>
            <a:endParaRPr lang="cs-CZ" altLang="cs-CZ" sz="1800" dirty="0"/>
          </a:p>
        </p:txBody>
      </p:sp>
      <p:sp>
        <p:nvSpPr>
          <p:cNvPr id="62489" name="Text Box 28">
            <a:extLst>
              <a:ext uri="{FF2B5EF4-FFF2-40B4-BE49-F238E27FC236}">
                <a16:creationId xmlns:a16="http://schemas.microsoft.com/office/drawing/2014/main" id="{AECBF849-5524-4514-97B3-4063F781C3A7}"/>
              </a:ext>
            </a:extLst>
          </p:cNvPr>
          <p:cNvSpPr txBox="1">
            <a:spLocks noChangeArrowheads="1"/>
          </p:cNvSpPr>
          <p:nvPr/>
        </p:nvSpPr>
        <p:spPr bwMode="auto">
          <a:xfrm>
            <a:off x="1276447" y="4678364"/>
            <a:ext cx="2270028" cy="1200329"/>
          </a:xfrm>
          <a:prstGeom prst="rect">
            <a:avLst/>
          </a:prstGeom>
          <a:solidFill>
            <a:srgbClr val="66FFFF"/>
          </a:solidFill>
          <a:ln w="9525">
            <a:solidFill>
              <a:srgbClr val="FF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en-US" altLang="cs-CZ" sz="1800" dirty="0"/>
              <a:t>Renal response to alkalemia: increased bicarbonate excretion</a:t>
            </a:r>
            <a:endParaRPr lang="cs-CZ" altLang="cs-CZ" sz="1800" dirty="0"/>
          </a:p>
        </p:txBody>
      </p:sp>
      <p:sp>
        <p:nvSpPr>
          <p:cNvPr id="62490" name="Line 29">
            <a:extLst>
              <a:ext uri="{FF2B5EF4-FFF2-40B4-BE49-F238E27FC236}">
                <a16:creationId xmlns:a16="http://schemas.microsoft.com/office/drawing/2014/main" id="{E801C3CD-7E91-4FCC-894B-0898CA6BD2DB}"/>
              </a:ext>
            </a:extLst>
          </p:cNvPr>
          <p:cNvSpPr>
            <a:spLocks noChangeShapeType="1"/>
          </p:cNvSpPr>
          <p:nvPr/>
        </p:nvSpPr>
        <p:spPr bwMode="auto">
          <a:xfrm flipH="1">
            <a:off x="6015039" y="6483350"/>
            <a:ext cx="860425" cy="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91" name="Line 30">
            <a:extLst>
              <a:ext uri="{FF2B5EF4-FFF2-40B4-BE49-F238E27FC236}">
                <a16:creationId xmlns:a16="http://schemas.microsoft.com/office/drawing/2014/main" id="{00C80686-2F0C-4427-89C2-64F14E7C67BB}"/>
              </a:ext>
            </a:extLst>
          </p:cNvPr>
          <p:cNvSpPr>
            <a:spLocks noChangeShapeType="1"/>
          </p:cNvSpPr>
          <p:nvPr/>
        </p:nvSpPr>
        <p:spPr bwMode="auto">
          <a:xfrm flipH="1" flipV="1">
            <a:off x="2586851" y="5937033"/>
            <a:ext cx="800874" cy="64633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92" name="Text Box 34">
            <a:extLst>
              <a:ext uri="{FF2B5EF4-FFF2-40B4-BE49-F238E27FC236}">
                <a16:creationId xmlns:a16="http://schemas.microsoft.com/office/drawing/2014/main" id="{7122111F-17FD-4C7B-951F-F773280597E1}"/>
              </a:ext>
            </a:extLst>
          </p:cNvPr>
          <p:cNvSpPr txBox="1">
            <a:spLocks noChangeArrowheads="1"/>
          </p:cNvSpPr>
          <p:nvPr/>
        </p:nvSpPr>
        <p:spPr bwMode="auto">
          <a:xfrm>
            <a:off x="4523328" y="1940778"/>
            <a:ext cx="1723485" cy="369332"/>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None/>
            </a:pPr>
            <a:r>
              <a:rPr lang="cs-CZ" altLang="cs-CZ" sz="1800" b="1" dirty="0"/>
              <a:t>ADAPTATION</a:t>
            </a:r>
          </a:p>
        </p:txBody>
      </p:sp>
      <p:sp>
        <p:nvSpPr>
          <p:cNvPr id="62507" name="Text Box 24">
            <a:extLst>
              <a:ext uri="{FF2B5EF4-FFF2-40B4-BE49-F238E27FC236}">
                <a16:creationId xmlns:a16="http://schemas.microsoft.com/office/drawing/2014/main" id="{2EB28152-46FA-4170-AEC0-64C5109B8568}"/>
              </a:ext>
            </a:extLst>
          </p:cNvPr>
          <p:cNvSpPr txBox="1">
            <a:spLocks noChangeArrowheads="1"/>
          </p:cNvSpPr>
          <p:nvPr/>
        </p:nvSpPr>
        <p:spPr bwMode="auto">
          <a:xfrm>
            <a:off x="1716088" y="3338513"/>
            <a:ext cx="1706562" cy="646331"/>
          </a:xfrm>
          <a:prstGeom prst="rect">
            <a:avLst/>
          </a:prstGeom>
          <a:solidFill>
            <a:srgbClr val="66FFFF"/>
          </a:solidFill>
          <a:ln w="9525">
            <a:solidFill>
              <a:srgbClr val="FF000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cs-CZ" altLang="cs-CZ" sz="1800" dirty="0" err="1"/>
              <a:t>Blood</a:t>
            </a:r>
            <a:r>
              <a:rPr lang="cs-CZ" altLang="cs-CZ" sz="1800" dirty="0"/>
              <a:t> </a:t>
            </a:r>
            <a:r>
              <a:rPr lang="cs-CZ" altLang="cs-CZ" sz="1800" dirty="0" err="1"/>
              <a:t>acidification</a:t>
            </a:r>
            <a:endParaRPr lang="cs-CZ" altLang="cs-CZ" sz="1800" dirty="0"/>
          </a:p>
        </p:txBody>
      </p:sp>
      <p:sp>
        <p:nvSpPr>
          <p:cNvPr id="62508" name="Text Box 25">
            <a:extLst>
              <a:ext uri="{FF2B5EF4-FFF2-40B4-BE49-F238E27FC236}">
                <a16:creationId xmlns:a16="http://schemas.microsoft.com/office/drawing/2014/main" id="{63E5E3AD-8BFF-4EE1-8610-07D2CBA0306F}"/>
              </a:ext>
            </a:extLst>
          </p:cNvPr>
          <p:cNvSpPr txBox="1">
            <a:spLocks noChangeArrowheads="1"/>
          </p:cNvSpPr>
          <p:nvPr/>
        </p:nvSpPr>
        <p:spPr bwMode="auto">
          <a:xfrm>
            <a:off x="1361746" y="1848445"/>
            <a:ext cx="2113711" cy="923330"/>
          </a:xfrm>
          <a:prstGeom prst="rect">
            <a:avLst/>
          </a:prstGeom>
          <a:solidFill>
            <a:srgbClr val="66FFFF"/>
          </a:solidFill>
          <a:ln w="9525">
            <a:solidFill>
              <a:srgbClr val="FF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en-US" altLang="cs-CZ" sz="1800" dirty="0"/>
              <a:t>Shift of the oxygen dissociation curve to the right</a:t>
            </a:r>
            <a:endParaRPr lang="cs-CZ" altLang="cs-CZ" sz="1800" dirty="0"/>
          </a:p>
        </p:txBody>
      </p:sp>
      <p:sp>
        <p:nvSpPr>
          <p:cNvPr id="62509" name="Text Box 26">
            <a:extLst>
              <a:ext uri="{FF2B5EF4-FFF2-40B4-BE49-F238E27FC236}">
                <a16:creationId xmlns:a16="http://schemas.microsoft.com/office/drawing/2014/main" id="{BE3BB60D-0622-46C8-B8C5-1B60692A61E3}"/>
              </a:ext>
            </a:extLst>
          </p:cNvPr>
          <p:cNvSpPr txBox="1">
            <a:spLocks noChangeArrowheads="1"/>
          </p:cNvSpPr>
          <p:nvPr/>
        </p:nvSpPr>
        <p:spPr bwMode="auto">
          <a:xfrm>
            <a:off x="1716088" y="603251"/>
            <a:ext cx="2489200" cy="646331"/>
          </a:xfrm>
          <a:prstGeom prst="rect">
            <a:avLst/>
          </a:prstGeom>
          <a:solidFill>
            <a:srgbClr val="66FFFF"/>
          </a:solidFill>
          <a:ln w="9525">
            <a:solidFill>
              <a:srgbClr val="FF000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en-US" altLang="cs-CZ" sz="1800" dirty="0"/>
              <a:t>Improving the release of oxygen</a:t>
            </a:r>
            <a:endParaRPr lang="cs-CZ" altLang="cs-CZ" sz="1800" dirty="0"/>
          </a:p>
        </p:txBody>
      </p:sp>
      <p:sp>
        <p:nvSpPr>
          <p:cNvPr id="62510" name="Line 46">
            <a:extLst>
              <a:ext uri="{FF2B5EF4-FFF2-40B4-BE49-F238E27FC236}">
                <a16:creationId xmlns:a16="http://schemas.microsoft.com/office/drawing/2014/main" id="{378CC58A-BDD6-40EF-A4F4-9BFF6D362D86}"/>
              </a:ext>
            </a:extLst>
          </p:cNvPr>
          <p:cNvSpPr>
            <a:spLocks noChangeShapeType="1"/>
          </p:cNvSpPr>
          <p:nvPr/>
        </p:nvSpPr>
        <p:spPr bwMode="auto">
          <a:xfrm flipH="1" flipV="1">
            <a:off x="2522538" y="3954463"/>
            <a:ext cx="0" cy="78105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511" name="Line 47">
            <a:extLst>
              <a:ext uri="{FF2B5EF4-FFF2-40B4-BE49-F238E27FC236}">
                <a16:creationId xmlns:a16="http://schemas.microsoft.com/office/drawing/2014/main" id="{644A366A-24B2-4C4A-9CE5-EEAE7EC9ED8D}"/>
              </a:ext>
            </a:extLst>
          </p:cNvPr>
          <p:cNvSpPr>
            <a:spLocks noChangeShapeType="1"/>
          </p:cNvSpPr>
          <p:nvPr/>
        </p:nvSpPr>
        <p:spPr bwMode="auto">
          <a:xfrm flipH="1" flipV="1">
            <a:off x="2527300" y="2771776"/>
            <a:ext cx="0" cy="593725"/>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512" name="Line 48">
            <a:extLst>
              <a:ext uri="{FF2B5EF4-FFF2-40B4-BE49-F238E27FC236}">
                <a16:creationId xmlns:a16="http://schemas.microsoft.com/office/drawing/2014/main" id="{C80929BF-AF94-4BC9-89DB-E7562DA6CF8C}"/>
              </a:ext>
            </a:extLst>
          </p:cNvPr>
          <p:cNvSpPr>
            <a:spLocks noChangeShapeType="1"/>
          </p:cNvSpPr>
          <p:nvPr/>
        </p:nvSpPr>
        <p:spPr bwMode="auto">
          <a:xfrm flipV="1">
            <a:off x="2562227" y="1254124"/>
            <a:ext cx="620711" cy="646331"/>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513" name="Text Box 51">
            <a:extLst>
              <a:ext uri="{FF2B5EF4-FFF2-40B4-BE49-F238E27FC236}">
                <a16:creationId xmlns:a16="http://schemas.microsoft.com/office/drawing/2014/main" id="{F85624B9-72F9-42C2-9630-9395B7494853}"/>
              </a:ext>
            </a:extLst>
          </p:cNvPr>
          <p:cNvSpPr txBox="1">
            <a:spLocks noChangeArrowheads="1"/>
          </p:cNvSpPr>
          <p:nvPr/>
        </p:nvSpPr>
        <p:spPr bwMode="auto">
          <a:xfrm>
            <a:off x="4537075" y="1255714"/>
            <a:ext cx="1633538" cy="646331"/>
          </a:xfrm>
          <a:prstGeom prst="rect">
            <a:avLst/>
          </a:prstGeom>
          <a:solidFill>
            <a:srgbClr val="66FFFF"/>
          </a:solidFill>
          <a:ln w="9525">
            <a:solidFill>
              <a:srgbClr val="FF0000"/>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cs-CZ" altLang="cs-CZ" sz="1800" dirty="0" err="1"/>
              <a:t>Improvement</a:t>
            </a:r>
            <a:r>
              <a:rPr lang="cs-CZ" altLang="cs-CZ" sz="1800" dirty="0"/>
              <a:t> </a:t>
            </a:r>
            <a:r>
              <a:rPr lang="cs-CZ" altLang="cs-CZ" sz="1800" dirty="0" err="1"/>
              <a:t>of</a:t>
            </a:r>
            <a:r>
              <a:rPr lang="cs-CZ" altLang="cs-CZ" sz="1800" dirty="0"/>
              <a:t> </a:t>
            </a:r>
            <a:r>
              <a:rPr lang="cs-CZ" altLang="cs-CZ" sz="1800" dirty="0" err="1"/>
              <a:t>hypoxia</a:t>
            </a:r>
            <a:endParaRPr lang="cs-CZ" altLang="cs-CZ" sz="1800" dirty="0"/>
          </a:p>
        </p:txBody>
      </p:sp>
      <p:sp>
        <p:nvSpPr>
          <p:cNvPr id="62514" name="Line 52">
            <a:extLst>
              <a:ext uri="{FF2B5EF4-FFF2-40B4-BE49-F238E27FC236}">
                <a16:creationId xmlns:a16="http://schemas.microsoft.com/office/drawing/2014/main" id="{AECFF95E-4F21-4CB9-BF22-19EED598E6F0}"/>
              </a:ext>
            </a:extLst>
          </p:cNvPr>
          <p:cNvSpPr>
            <a:spLocks noChangeShapeType="1"/>
          </p:cNvSpPr>
          <p:nvPr/>
        </p:nvSpPr>
        <p:spPr bwMode="auto">
          <a:xfrm>
            <a:off x="4205289" y="1120776"/>
            <a:ext cx="331787" cy="309563"/>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 name="Rectangle 2">
            <a:extLst>
              <a:ext uri="{FF2B5EF4-FFF2-40B4-BE49-F238E27FC236}">
                <a16:creationId xmlns:a16="http://schemas.microsoft.com/office/drawing/2014/main" id="{43D3200B-ED91-8981-C5B2-C6D4638FEBFD}"/>
              </a:ext>
            </a:extLst>
          </p:cNvPr>
          <p:cNvSpPr/>
          <p:nvPr/>
        </p:nvSpPr>
        <p:spPr>
          <a:xfrm>
            <a:off x="4527550" y="1255307"/>
            <a:ext cx="1633536" cy="66756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Box 34">
            <a:extLst>
              <a:ext uri="{FF2B5EF4-FFF2-40B4-BE49-F238E27FC236}">
                <a16:creationId xmlns:a16="http://schemas.microsoft.com/office/drawing/2014/main" id="{63B9182B-A5BF-996E-7FA4-CAA1ECE0A529}"/>
              </a:ext>
            </a:extLst>
          </p:cNvPr>
          <p:cNvSpPr txBox="1">
            <a:spLocks noChangeArrowheads="1"/>
          </p:cNvSpPr>
          <p:nvPr/>
        </p:nvSpPr>
        <p:spPr bwMode="auto">
          <a:xfrm>
            <a:off x="4404915" y="1938039"/>
            <a:ext cx="1796775" cy="369332"/>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cs-CZ" altLang="cs-CZ" sz="1800" b="1" dirty="0">
                <a:solidFill>
                  <a:srgbClr val="FF0000"/>
                </a:solidFill>
              </a:rPr>
              <a:t>ADAPTATION</a:t>
            </a:r>
          </a:p>
        </p:txBody>
      </p:sp>
      <p:sp>
        <p:nvSpPr>
          <p:cNvPr id="8" name="Text Box 35">
            <a:extLst>
              <a:ext uri="{FF2B5EF4-FFF2-40B4-BE49-F238E27FC236}">
                <a16:creationId xmlns:a16="http://schemas.microsoft.com/office/drawing/2014/main" id="{B34DBC89-A04D-7CE9-5A0D-6068F40B1B8A}"/>
              </a:ext>
            </a:extLst>
          </p:cNvPr>
          <p:cNvSpPr txBox="1">
            <a:spLocks noChangeArrowheads="1"/>
          </p:cNvSpPr>
          <p:nvPr/>
        </p:nvSpPr>
        <p:spPr bwMode="auto">
          <a:xfrm>
            <a:off x="5687636" y="4353273"/>
            <a:ext cx="2642436" cy="646331"/>
          </a:xfrm>
          <a:prstGeom prst="rect">
            <a:avLst/>
          </a:prstGeom>
          <a:solidFill>
            <a:schemeClr val="bg1"/>
          </a:solidFill>
          <a:ln w="9525">
            <a:solidFill>
              <a:srgbClr val="FF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en-US" altLang="cs-CZ" sz="1800" dirty="0"/>
              <a:t>Increased water loss through hyperventilation</a:t>
            </a:r>
            <a:endParaRPr lang="cs-CZ" altLang="cs-CZ" sz="1800" dirty="0"/>
          </a:p>
        </p:txBody>
      </p:sp>
      <p:sp>
        <p:nvSpPr>
          <p:cNvPr id="25" name="Text Box 36">
            <a:extLst>
              <a:ext uri="{FF2B5EF4-FFF2-40B4-BE49-F238E27FC236}">
                <a16:creationId xmlns:a16="http://schemas.microsoft.com/office/drawing/2014/main" id="{4FAE3656-A85D-7B7F-5F28-A6EE59CB39F7}"/>
              </a:ext>
            </a:extLst>
          </p:cNvPr>
          <p:cNvSpPr txBox="1">
            <a:spLocks noChangeArrowheads="1"/>
          </p:cNvSpPr>
          <p:nvPr/>
        </p:nvSpPr>
        <p:spPr bwMode="auto">
          <a:xfrm>
            <a:off x="5120371" y="5192292"/>
            <a:ext cx="1641477" cy="376238"/>
          </a:xfrm>
          <a:prstGeom prst="rect">
            <a:avLst/>
          </a:prstGeom>
          <a:solidFill>
            <a:schemeClr val="bg1"/>
          </a:solidFill>
          <a:ln w="9525">
            <a:solidFill>
              <a:srgbClr val="FF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cs-CZ" altLang="cs-CZ" sz="1800" dirty="0" err="1"/>
              <a:t>Dehydration</a:t>
            </a:r>
            <a:endParaRPr lang="cs-CZ" altLang="cs-CZ" sz="1800" dirty="0"/>
          </a:p>
        </p:txBody>
      </p:sp>
      <p:sp>
        <p:nvSpPr>
          <p:cNvPr id="26" name="Text Box 37">
            <a:extLst>
              <a:ext uri="{FF2B5EF4-FFF2-40B4-BE49-F238E27FC236}">
                <a16:creationId xmlns:a16="http://schemas.microsoft.com/office/drawing/2014/main" id="{0E840947-364B-C8FD-1784-9BE92F968245}"/>
              </a:ext>
            </a:extLst>
          </p:cNvPr>
          <p:cNvSpPr txBox="1">
            <a:spLocks noChangeArrowheads="1"/>
          </p:cNvSpPr>
          <p:nvPr/>
        </p:nvSpPr>
        <p:spPr bwMode="auto">
          <a:xfrm>
            <a:off x="3107016" y="4153851"/>
            <a:ext cx="2343153" cy="369887"/>
          </a:xfrm>
          <a:prstGeom prst="rect">
            <a:avLst/>
          </a:prstGeom>
          <a:solidFill>
            <a:schemeClr val="bg1"/>
          </a:solidFill>
          <a:ln w="9525">
            <a:solidFill>
              <a:srgbClr val="FF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cs-CZ" altLang="cs-CZ" sz="1800" dirty="0" err="1"/>
              <a:t>Hemoconcentration</a:t>
            </a:r>
            <a:endParaRPr lang="cs-CZ" altLang="cs-CZ" sz="1800" dirty="0"/>
          </a:p>
        </p:txBody>
      </p:sp>
      <p:sp>
        <p:nvSpPr>
          <p:cNvPr id="27" name="Text Box 38">
            <a:extLst>
              <a:ext uri="{FF2B5EF4-FFF2-40B4-BE49-F238E27FC236}">
                <a16:creationId xmlns:a16="http://schemas.microsoft.com/office/drawing/2014/main" id="{31E63243-3177-BBB2-73D5-537EB2E5A432}"/>
              </a:ext>
            </a:extLst>
          </p:cNvPr>
          <p:cNvSpPr txBox="1">
            <a:spLocks noChangeArrowheads="1"/>
          </p:cNvSpPr>
          <p:nvPr/>
        </p:nvSpPr>
        <p:spPr bwMode="auto">
          <a:xfrm>
            <a:off x="3399022" y="2459769"/>
            <a:ext cx="1633539" cy="646331"/>
          </a:xfrm>
          <a:prstGeom prst="rect">
            <a:avLst/>
          </a:prstGeom>
          <a:solidFill>
            <a:srgbClr val="66FFFF"/>
          </a:solidFill>
          <a:ln w="9525">
            <a:solidFill>
              <a:srgbClr val="FF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cs-CZ" altLang="cs-CZ" sz="1800" dirty="0" err="1"/>
              <a:t>Increase</a:t>
            </a:r>
            <a:r>
              <a:rPr lang="cs-CZ" altLang="cs-CZ" sz="1800" dirty="0"/>
              <a:t> in </a:t>
            </a:r>
            <a:r>
              <a:rPr lang="cs-CZ" altLang="cs-CZ" sz="1800" dirty="0" err="1"/>
              <a:t>hematocrit</a:t>
            </a:r>
            <a:endParaRPr lang="cs-CZ" altLang="cs-CZ" sz="1800" dirty="0"/>
          </a:p>
        </p:txBody>
      </p:sp>
      <p:sp>
        <p:nvSpPr>
          <p:cNvPr id="30" name="Line 41">
            <a:extLst>
              <a:ext uri="{FF2B5EF4-FFF2-40B4-BE49-F238E27FC236}">
                <a16:creationId xmlns:a16="http://schemas.microsoft.com/office/drawing/2014/main" id="{18857775-CFD6-F3E0-9323-7EBAC86F02C6}"/>
              </a:ext>
            </a:extLst>
          </p:cNvPr>
          <p:cNvSpPr>
            <a:spLocks noChangeShapeType="1"/>
          </p:cNvSpPr>
          <p:nvPr/>
        </p:nvSpPr>
        <p:spPr bwMode="auto">
          <a:xfrm flipH="1">
            <a:off x="8137510" y="2564843"/>
            <a:ext cx="815976" cy="250825"/>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1" name="Line 42">
            <a:extLst>
              <a:ext uri="{FF2B5EF4-FFF2-40B4-BE49-F238E27FC236}">
                <a16:creationId xmlns:a16="http://schemas.microsoft.com/office/drawing/2014/main" id="{28B76EE7-355D-EDAC-046C-03473AF14B23}"/>
              </a:ext>
            </a:extLst>
          </p:cNvPr>
          <p:cNvSpPr>
            <a:spLocks noChangeShapeType="1"/>
          </p:cNvSpPr>
          <p:nvPr/>
        </p:nvSpPr>
        <p:spPr bwMode="auto">
          <a:xfrm flipH="1">
            <a:off x="6554473" y="3005957"/>
            <a:ext cx="783109" cy="520795"/>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96" name="Line 43">
            <a:extLst>
              <a:ext uri="{FF2B5EF4-FFF2-40B4-BE49-F238E27FC236}">
                <a16:creationId xmlns:a16="http://schemas.microsoft.com/office/drawing/2014/main" id="{079F41BE-E68C-FF0A-07FE-9BAFEA654F3B}"/>
              </a:ext>
            </a:extLst>
          </p:cNvPr>
          <p:cNvSpPr>
            <a:spLocks noChangeShapeType="1"/>
          </p:cNvSpPr>
          <p:nvPr/>
        </p:nvSpPr>
        <p:spPr bwMode="auto">
          <a:xfrm flipH="1" flipV="1">
            <a:off x="4250420" y="3107904"/>
            <a:ext cx="730251" cy="485775"/>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97" name="Line 44">
            <a:extLst>
              <a:ext uri="{FF2B5EF4-FFF2-40B4-BE49-F238E27FC236}">
                <a16:creationId xmlns:a16="http://schemas.microsoft.com/office/drawing/2014/main" id="{91571F80-C6C2-35EE-8577-C396CCBA4AFE}"/>
              </a:ext>
            </a:extLst>
          </p:cNvPr>
          <p:cNvSpPr>
            <a:spLocks noChangeShapeType="1"/>
          </p:cNvSpPr>
          <p:nvPr/>
        </p:nvSpPr>
        <p:spPr bwMode="auto">
          <a:xfrm flipV="1">
            <a:off x="4121833" y="1883942"/>
            <a:ext cx="419101" cy="573088"/>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98" name="Line 45">
            <a:extLst>
              <a:ext uri="{FF2B5EF4-FFF2-40B4-BE49-F238E27FC236}">
                <a16:creationId xmlns:a16="http://schemas.microsoft.com/office/drawing/2014/main" id="{B8285DFA-79F5-9424-4346-22D38A69BC39}"/>
              </a:ext>
            </a:extLst>
          </p:cNvPr>
          <p:cNvSpPr>
            <a:spLocks noChangeShapeType="1"/>
          </p:cNvSpPr>
          <p:nvPr/>
        </p:nvSpPr>
        <p:spPr bwMode="auto">
          <a:xfrm flipH="1" flipV="1">
            <a:off x="4209147" y="3107906"/>
            <a:ext cx="0" cy="104140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99" name="Line 46">
            <a:extLst>
              <a:ext uri="{FF2B5EF4-FFF2-40B4-BE49-F238E27FC236}">
                <a16:creationId xmlns:a16="http://schemas.microsoft.com/office/drawing/2014/main" id="{0371D39D-A4A5-5478-E003-F35BC615F663}"/>
              </a:ext>
            </a:extLst>
          </p:cNvPr>
          <p:cNvSpPr>
            <a:spLocks noChangeShapeType="1"/>
          </p:cNvSpPr>
          <p:nvPr/>
        </p:nvSpPr>
        <p:spPr bwMode="auto">
          <a:xfrm flipH="1" flipV="1">
            <a:off x="4259947" y="4525542"/>
            <a:ext cx="860426" cy="86995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500" name="Line 47">
            <a:extLst>
              <a:ext uri="{FF2B5EF4-FFF2-40B4-BE49-F238E27FC236}">
                <a16:creationId xmlns:a16="http://schemas.microsoft.com/office/drawing/2014/main" id="{69E406FA-DAEB-4A4D-5EEE-B47AA618AC8B}"/>
              </a:ext>
            </a:extLst>
          </p:cNvPr>
          <p:cNvSpPr>
            <a:spLocks noChangeShapeType="1"/>
          </p:cNvSpPr>
          <p:nvPr/>
        </p:nvSpPr>
        <p:spPr bwMode="auto">
          <a:xfrm flipH="1">
            <a:off x="6780866" y="4998617"/>
            <a:ext cx="927101" cy="406400"/>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cs-CZ" dirty="0"/>
          </a:p>
          <a:p>
            <a:endParaRPr lang="en-US" dirty="0"/>
          </a:p>
        </p:txBody>
      </p:sp>
      <p:sp>
        <p:nvSpPr>
          <p:cNvPr id="62501" name="Line 48">
            <a:extLst>
              <a:ext uri="{FF2B5EF4-FFF2-40B4-BE49-F238E27FC236}">
                <a16:creationId xmlns:a16="http://schemas.microsoft.com/office/drawing/2014/main" id="{871A19E4-1368-AEDB-AC38-F29FDF9AC48F}"/>
              </a:ext>
            </a:extLst>
          </p:cNvPr>
          <p:cNvSpPr>
            <a:spLocks noChangeShapeType="1"/>
          </p:cNvSpPr>
          <p:nvPr/>
        </p:nvSpPr>
        <p:spPr bwMode="auto">
          <a:xfrm flipH="1">
            <a:off x="8076296" y="4029558"/>
            <a:ext cx="339443" cy="310931"/>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502" name="Rectangle 62501">
            <a:extLst>
              <a:ext uri="{FF2B5EF4-FFF2-40B4-BE49-F238E27FC236}">
                <a16:creationId xmlns:a16="http://schemas.microsoft.com/office/drawing/2014/main" id="{13E78F1E-98A7-7E19-795E-A7F67E098333}"/>
              </a:ext>
            </a:extLst>
          </p:cNvPr>
          <p:cNvSpPr/>
          <p:nvPr/>
        </p:nvSpPr>
        <p:spPr>
          <a:xfrm>
            <a:off x="4516438" y="1246817"/>
            <a:ext cx="1633538" cy="66756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Box 40">
            <a:extLst>
              <a:ext uri="{FF2B5EF4-FFF2-40B4-BE49-F238E27FC236}">
                <a16:creationId xmlns:a16="http://schemas.microsoft.com/office/drawing/2014/main" id="{CD712BFF-AF83-1E3E-48CF-E09C221C3958}"/>
              </a:ext>
            </a:extLst>
          </p:cNvPr>
          <p:cNvSpPr txBox="1">
            <a:spLocks noChangeArrowheads="1"/>
          </p:cNvSpPr>
          <p:nvPr/>
        </p:nvSpPr>
        <p:spPr bwMode="auto">
          <a:xfrm>
            <a:off x="5105663" y="2459852"/>
            <a:ext cx="3003023" cy="646331"/>
          </a:xfrm>
          <a:prstGeom prst="rect">
            <a:avLst/>
          </a:prstGeom>
          <a:solidFill>
            <a:srgbClr val="66FFFF"/>
          </a:solidFill>
          <a:ln w="38100">
            <a:solidFill>
              <a:srgbClr val="FF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cs-CZ" altLang="cs-CZ" sz="1800" dirty="0" err="1"/>
              <a:t>Increase</a:t>
            </a:r>
            <a:r>
              <a:rPr lang="cs-CZ" altLang="cs-CZ" sz="1800" dirty="0"/>
              <a:t> in </a:t>
            </a:r>
            <a:r>
              <a:rPr lang="cs-CZ" altLang="cs-CZ" sz="1800" dirty="0" err="1"/>
              <a:t>erythropoietin</a:t>
            </a:r>
            <a:r>
              <a:rPr lang="cs-CZ" altLang="cs-CZ" sz="1800" dirty="0"/>
              <a:t> </a:t>
            </a:r>
            <a:r>
              <a:rPr lang="cs-CZ" altLang="cs-CZ" sz="1800" dirty="0" err="1"/>
              <a:t>production</a:t>
            </a:r>
            <a:endParaRPr lang="cs-CZ" altLang="cs-CZ" sz="1800" dirty="0"/>
          </a:p>
        </p:txBody>
      </p:sp>
      <p:sp>
        <p:nvSpPr>
          <p:cNvPr id="62476" name="Text Box 12">
            <a:extLst>
              <a:ext uri="{FF2B5EF4-FFF2-40B4-BE49-F238E27FC236}">
                <a16:creationId xmlns:a16="http://schemas.microsoft.com/office/drawing/2014/main" id="{A3D3258F-88EE-4098-927D-7D5D530F0D8D}"/>
              </a:ext>
            </a:extLst>
          </p:cNvPr>
          <p:cNvSpPr txBox="1">
            <a:spLocks noChangeArrowheads="1"/>
          </p:cNvSpPr>
          <p:nvPr/>
        </p:nvSpPr>
        <p:spPr bwMode="auto">
          <a:xfrm>
            <a:off x="8072439" y="2197100"/>
            <a:ext cx="2710999" cy="369332"/>
          </a:xfrm>
          <a:prstGeom prst="rect">
            <a:avLst/>
          </a:prstGeom>
          <a:solidFill>
            <a:schemeClr val="bg1"/>
          </a:solidFill>
          <a:ln w="9525">
            <a:solidFill>
              <a:srgbClr val="FF0000"/>
            </a:solidFill>
            <a:miter lim="800000"/>
            <a:headEnd/>
            <a:tailEnd/>
          </a:ln>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cs-CZ" altLang="cs-CZ" sz="1800" dirty="0" err="1"/>
              <a:t>Decrease</a:t>
            </a:r>
            <a:r>
              <a:rPr lang="cs-CZ" altLang="cs-CZ" sz="1800" dirty="0"/>
              <a:t> in </a:t>
            </a:r>
            <a:r>
              <a:rPr lang="cs-CZ" altLang="cs-CZ" sz="1800" dirty="0" err="1"/>
              <a:t>arterial</a:t>
            </a:r>
            <a:r>
              <a:rPr lang="cs-CZ" altLang="cs-CZ" sz="1800" dirty="0"/>
              <a:t> PO2</a:t>
            </a:r>
          </a:p>
        </p:txBody>
      </p:sp>
      <p:sp>
        <p:nvSpPr>
          <p:cNvPr id="28" name="Text Box 39">
            <a:extLst>
              <a:ext uri="{FF2B5EF4-FFF2-40B4-BE49-F238E27FC236}">
                <a16:creationId xmlns:a16="http://schemas.microsoft.com/office/drawing/2014/main" id="{EF7C73A3-E77A-66CB-3B4F-9F3F69CA999E}"/>
              </a:ext>
            </a:extLst>
          </p:cNvPr>
          <p:cNvSpPr txBox="1">
            <a:spLocks noChangeArrowheads="1"/>
          </p:cNvSpPr>
          <p:nvPr/>
        </p:nvSpPr>
        <p:spPr bwMode="auto">
          <a:xfrm>
            <a:off x="4920935" y="3244511"/>
            <a:ext cx="1633539" cy="646331"/>
          </a:xfrm>
          <a:prstGeom prst="rect">
            <a:avLst/>
          </a:prstGeom>
          <a:solidFill>
            <a:srgbClr val="66FFFF"/>
          </a:solidFill>
          <a:ln w="38100">
            <a:solidFill>
              <a:srgbClr val="FF00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cs-CZ" altLang="cs-CZ" sz="1800" dirty="0" err="1"/>
              <a:t>Stimulation</a:t>
            </a:r>
            <a:r>
              <a:rPr lang="cs-CZ" altLang="cs-CZ" sz="1800" dirty="0"/>
              <a:t> </a:t>
            </a:r>
            <a:r>
              <a:rPr lang="cs-CZ" altLang="cs-CZ" sz="1800" dirty="0" err="1"/>
              <a:t>of</a:t>
            </a:r>
            <a:r>
              <a:rPr lang="cs-CZ" altLang="cs-CZ" sz="1800" dirty="0"/>
              <a:t> </a:t>
            </a:r>
            <a:r>
              <a:rPr lang="cs-CZ" altLang="cs-CZ" sz="1800" dirty="0" err="1"/>
              <a:t>erythropoiesis</a:t>
            </a:r>
            <a:endParaRPr lang="cs-CZ" altLang="cs-CZ" sz="1800" dirty="0"/>
          </a:p>
        </p:txBody>
      </p:sp>
      <p:sp>
        <p:nvSpPr>
          <p:cNvPr id="62521" name="Rectangle 62520">
            <a:extLst>
              <a:ext uri="{FF2B5EF4-FFF2-40B4-BE49-F238E27FC236}">
                <a16:creationId xmlns:a16="http://schemas.microsoft.com/office/drawing/2014/main" id="{E4E1294D-8D9B-2668-3969-4C82C7B2C5A2}"/>
              </a:ext>
            </a:extLst>
          </p:cNvPr>
          <p:cNvSpPr/>
          <p:nvPr/>
        </p:nvSpPr>
        <p:spPr>
          <a:xfrm>
            <a:off x="3380454" y="2467984"/>
            <a:ext cx="1662363" cy="63992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522" name="Text Box 3">
            <a:extLst>
              <a:ext uri="{FF2B5EF4-FFF2-40B4-BE49-F238E27FC236}">
                <a16:creationId xmlns:a16="http://schemas.microsoft.com/office/drawing/2014/main" id="{C9D8FF30-20FE-D673-3666-94D732DEAC4C}"/>
              </a:ext>
            </a:extLst>
          </p:cNvPr>
          <p:cNvSpPr txBox="1">
            <a:spLocks noChangeArrowheads="1"/>
          </p:cNvSpPr>
          <p:nvPr/>
        </p:nvSpPr>
        <p:spPr bwMode="auto">
          <a:xfrm>
            <a:off x="13635" y="0"/>
            <a:ext cx="2378075" cy="369888"/>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dirty="0">
                <a:solidFill>
                  <a:schemeClr val="bg1"/>
                </a:solidFill>
              </a:rPr>
              <a:t>High Altitude Hypoxia</a:t>
            </a:r>
            <a:endParaRPr lang="cs-CZ" altLang="cs-CZ" sz="1800" dirty="0">
              <a:solidFill>
                <a:schemeClr val="bg1"/>
              </a:solidFill>
            </a:endParaRPr>
          </a:p>
        </p:txBody>
      </p:sp>
    </p:spTree>
    <p:extLst>
      <p:ext uri="{BB962C8B-B14F-4D97-AF65-F5344CB8AC3E}">
        <p14:creationId xmlns:p14="http://schemas.microsoft.com/office/powerpoint/2010/main" val="3424561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2501"/>
                                        </p:tgtEl>
                                        <p:attrNameLst>
                                          <p:attrName>style.visibility</p:attrName>
                                        </p:attrNameLst>
                                      </p:cBhvr>
                                      <p:to>
                                        <p:strVal val="visible"/>
                                      </p:to>
                                    </p:set>
                                    <p:animEffect transition="in" filter="fade">
                                      <p:cBhvr>
                                        <p:cTn id="7" dur="500"/>
                                        <p:tgtEl>
                                          <p:spTgt spid="6250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2500"/>
                                        </p:tgtEl>
                                        <p:attrNameLst>
                                          <p:attrName>style.visibility</p:attrName>
                                        </p:attrNameLst>
                                      </p:cBhvr>
                                      <p:to>
                                        <p:strVal val="visible"/>
                                      </p:to>
                                    </p:set>
                                    <p:animEffect transition="in" filter="fade">
                                      <p:cBhvr>
                                        <p:cTn id="15" dur="500"/>
                                        <p:tgtEl>
                                          <p:spTgt spid="6250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fade">
                                      <p:cBhvr>
                                        <p:cTn id="18" dur="5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2499"/>
                                        </p:tgtEl>
                                        <p:attrNameLst>
                                          <p:attrName>style.visibility</p:attrName>
                                        </p:attrNameLst>
                                      </p:cBhvr>
                                      <p:to>
                                        <p:strVal val="visible"/>
                                      </p:to>
                                    </p:set>
                                    <p:animEffect transition="in" filter="fade">
                                      <p:cBhvr>
                                        <p:cTn id="23" dur="500"/>
                                        <p:tgtEl>
                                          <p:spTgt spid="6249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fade">
                                      <p:cBhvr>
                                        <p:cTn id="26" dur="500"/>
                                        <p:tgtEl>
                                          <p:spTgt spid="2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62498"/>
                                        </p:tgtEl>
                                        <p:attrNameLst>
                                          <p:attrName>style.visibility</p:attrName>
                                        </p:attrNameLst>
                                      </p:cBhvr>
                                      <p:to>
                                        <p:strVal val="visible"/>
                                      </p:to>
                                    </p:set>
                                    <p:animEffect transition="in" filter="fade">
                                      <p:cBhvr>
                                        <p:cTn id="31" dur="500"/>
                                        <p:tgtEl>
                                          <p:spTgt spid="6249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fade">
                                      <p:cBhvr>
                                        <p:cTn id="34" dur="500"/>
                                        <p:tgtEl>
                                          <p:spTgt spid="2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62497"/>
                                        </p:tgtEl>
                                        <p:attrNameLst>
                                          <p:attrName>style.visibility</p:attrName>
                                        </p:attrNameLst>
                                      </p:cBhvr>
                                      <p:to>
                                        <p:strVal val="visible"/>
                                      </p:to>
                                    </p:set>
                                    <p:animEffect transition="in" filter="fade">
                                      <p:cBhvr>
                                        <p:cTn id="39" dur="500"/>
                                        <p:tgtEl>
                                          <p:spTgt spid="62497"/>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0"/>
                                        </p:tgtEl>
                                        <p:attrNameLst>
                                          <p:attrName>style.visibility</p:attrName>
                                        </p:attrNameLst>
                                      </p:cBhvr>
                                      <p:to>
                                        <p:strVal val="visible"/>
                                      </p:to>
                                    </p:set>
                                    <p:animEffect transition="in" filter="fade">
                                      <p:cBhvr>
                                        <p:cTn id="44" dur="500"/>
                                        <p:tgtEl>
                                          <p:spTgt spid="30"/>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fade">
                                      <p:cBhvr>
                                        <p:cTn id="47" dur="500"/>
                                        <p:tgtEl>
                                          <p:spTgt spid="2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fade">
                                      <p:cBhvr>
                                        <p:cTn id="52" dur="500"/>
                                        <p:tgtEl>
                                          <p:spTgt spid="3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8"/>
                                        </p:tgtEl>
                                        <p:attrNameLst>
                                          <p:attrName>style.visibility</p:attrName>
                                        </p:attrNameLst>
                                      </p:cBhvr>
                                      <p:to>
                                        <p:strVal val="visible"/>
                                      </p:to>
                                    </p:set>
                                    <p:animEffect transition="in" filter="fade">
                                      <p:cBhvr>
                                        <p:cTn id="55" dur="500"/>
                                        <p:tgtEl>
                                          <p:spTgt spid="28"/>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62496"/>
                                        </p:tgtEl>
                                        <p:attrNameLst>
                                          <p:attrName>style.visibility</p:attrName>
                                        </p:attrNameLst>
                                      </p:cBhvr>
                                      <p:to>
                                        <p:strVal val="visible"/>
                                      </p:to>
                                    </p:set>
                                    <p:animEffect transition="in" filter="fade">
                                      <p:cBhvr>
                                        <p:cTn id="60" dur="500"/>
                                        <p:tgtEl>
                                          <p:spTgt spid="62496"/>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62521"/>
                                        </p:tgtEl>
                                        <p:attrNameLst>
                                          <p:attrName>style.visibility</p:attrName>
                                        </p:attrNameLst>
                                      </p:cBhvr>
                                      <p:to>
                                        <p:strVal val="visible"/>
                                      </p:to>
                                    </p:set>
                                    <p:animEffect transition="in" filter="fade">
                                      <p:cBhvr>
                                        <p:cTn id="65" dur="500"/>
                                        <p:tgtEl>
                                          <p:spTgt spid="62521"/>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62502"/>
                                        </p:tgtEl>
                                        <p:attrNameLst>
                                          <p:attrName>style.visibility</p:attrName>
                                        </p:attrNameLst>
                                      </p:cBhvr>
                                      <p:to>
                                        <p:strVal val="visible"/>
                                      </p:to>
                                    </p:set>
                                    <p:animEffect transition="in" filter="fade">
                                      <p:cBhvr>
                                        <p:cTn id="70" dur="500"/>
                                        <p:tgtEl>
                                          <p:spTgt spid="62502"/>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5"/>
                                        </p:tgtEl>
                                        <p:attrNameLst>
                                          <p:attrName>style.visibility</p:attrName>
                                        </p:attrNameLst>
                                      </p:cBhvr>
                                      <p:to>
                                        <p:strVal val="visible"/>
                                      </p:to>
                                    </p:set>
                                    <p:animEffect transition="in" filter="fade">
                                      <p:cBhvr>
                                        <p:cTn id="7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25" grpId="0" animBg="1"/>
      <p:bldP spid="26" grpId="0" animBg="1"/>
      <p:bldP spid="27" grpId="0" animBg="1"/>
      <p:bldP spid="30" grpId="0" animBg="1"/>
      <p:bldP spid="31" grpId="0" animBg="1"/>
      <p:bldP spid="62496" grpId="0" animBg="1"/>
      <p:bldP spid="62497" grpId="0" animBg="1"/>
      <p:bldP spid="62498" grpId="0" animBg="1"/>
      <p:bldP spid="62499" grpId="0" animBg="1"/>
      <p:bldP spid="62500" grpId="0" animBg="1"/>
      <p:bldP spid="62501" grpId="0" animBg="1"/>
      <p:bldP spid="62502" grpId="0" animBg="1"/>
      <p:bldP spid="29" grpId="0" animBg="1"/>
      <p:bldP spid="28" grpId="0" animBg="1"/>
      <p:bldP spid="62521"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7" name="Text Box 4">
            <a:extLst>
              <a:ext uri="{FF2B5EF4-FFF2-40B4-BE49-F238E27FC236}">
                <a16:creationId xmlns:a16="http://schemas.microsoft.com/office/drawing/2014/main" id="{9714EDF3-F232-4D9B-8285-0C62DDD4B7C7}"/>
              </a:ext>
            </a:extLst>
          </p:cNvPr>
          <p:cNvSpPr txBox="1">
            <a:spLocks noChangeArrowheads="1"/>
          </p:cNvSpPr>
          <p:nvPr/>
        </p:nvSpPr>
        <p:spPr bwMode="auto">
          <a:xfrm>
            <a:off x="2503868" y="46746"/>
            <a:ext cx="761779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en-US" altLang="cs-CZ" sz="2400" b="1" dirty="0">
                <a:solidFill>
                  <a:srgbClr val="FF0000"/>
                </a:solidFill>
                <a:latin typeface="Arial" panose="020B0604020202020204" pitchFamily="34" charset="0"/>
                <a:cs typeface="Arial" panose="020B0604020202020204" pitchFamily="34" charset="0"/>
              </a:rPr>
              <a:t>Dangerous complications of </a:t>
            </a:r>
            <a:r>
              <a:rPr lang="cs-CZ" altLang="cs-CZ" sz="2400" b="1" dirty="0" err="1">
                <a:solidFill>
                  <a:srgbClr val="FF0000"/>
                </a:solidFill>
                <a:latin typeface="Arial" panose="020B0604020202020204" pitchFamily="34" charset="0"/>
                <a:cs typeface="Arial" panose="020B0604020202020204" pitchFamily="34" charset="0"/>
              </a:rPr>
              <a:t>high</a:t>
            </a:r>
            <a:r>
              <a:rPr lang="cs-CZ" altLang="cs-CZ" sz="2400" b="1" dirty="0">
                <a:solidFill>
                  <a:srgbClr val="FF0000"/>
                </a:solidFill>
                <a:latin typeface="Arial" panose="020B0604020202020204" pitchFamily="34" charset="0"/>
                <a:cs typeface="Arial" panose="020B0604020202020204" pitchFamily="34" charset="0"/>
              </a:rPr>
              <a:t> </a:t>
            </a:r>
            <a:r>
              <a:rPr lang="en-US" altLang="cs-CZ" sz="2400" b="1" dirty="0">
                <a:solidFill>
                  <a:srgbClr val="FF0000"/>
                </a:solidFill>
                <a:latin typeface="Arial" panose="020B0604020202020204" pitchFamily="34" charset="0"/>
                <a:cs typeface="Arial" panose="020B0604020202020204" pitchFamily="34" charset="0"/>
              </a:rPr>
              <a:t>altitude sickness</a:t>
            </a:r>
            <a:endParaRPr lang="cs-CZ" altLang="cs-CZ" sz="2400" b="1" dirty="0">
              <a:solidFill>
                <a:srgbClr val="FF0000"/>
              </a:solidFill>
              <a:latin typeface="Arial" panose="020B0604020202020204" pitchFamily="34" charset="0"/>
              <a:cs typeface="Arial" panose="020B0604020202020204" pitchFamily="34" charset="0"/>
            </a:endParaRPr>
          </a:p>
        </p:txBody>
      </p:sp>
      <p:sp>
        <p:nvSpPr>
          <p:cNvPr id="68" name="Text Box 5">
            <a:extLst>
              <a:ext uri="{FF2B5EF4-FFF2-40B4-BE49-F238E27FC236}">
                <a16:creationId xmlns:a16="http://schemas.microsoft.com/office/drawing/2014/main" id="{8190832D-DAC7-465B-B184-69488298DBDF}"/>
              </a:ext>
            </a:extLst>
          </p:cNvPr>
          <p:cNvSpPr txBox="1">
            <a:spLocks noChangeArrowheads="1"/>
          </p:cNvSpPr>
          <p:nvPr/>
        </p:nvSpPr>
        <p:spPr bwMode="auto">
          <a:xfrm>
            <a:off x="1949697" y="1995488"/>
            <a:ext cx="5263781" cy="369332"/>
          </a:xfrm>
          <a:prstGeom prst="rect">
            <a:avLst/>
          </a:prstGeom>
          <a:solidFill>
            <a:srgbClr val="FF9966"/>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800" dirty="0">
                <a:latin typeface="Arial" panose="020B0604020202020204" pitchFamily="34" charset="0"/>
                <a:cs typeface="Arial" panose="020B0604020202020204" pitchFamily="34" charset="0"/>
              </a:rPr>
              <a:t>PULMONARY EDEMA IN ALTITUDE SICKNESS</a:t>
            </a:r>
          </a:p>
        </p:txBody>
      </p:sp>
      <p:sp>
        <p:nvSpPr>
          <p:cNvPr id="69" name="Text Box 6">
            <a:extLst>
              <a:ext uri="{FF2B5EF4-FFF2-40B4-BE49-F238E27FC236}">
                <a16:creationId xmlns:a16="http://schemas.microsoft.com/office/drawing/2014/main" id="{710D6B84-DDEE-4C30-9F25-5183C59AF015}"/>
              </a:ext>
            </a:extLst>
          </p:cNvPr>
          <p:cNvSpPr txBox="1">
            <a:spLocks noChangeArrowheads="1"/>
          </p:cNvSpPr>
          <p:nvPr/>
        </p:nvSpPr>
        <p:spPr bwMode="auto">
          <a:xfrm>
            <a:off x="2020765" y="3834319"/>
            <a:ext cx="5192713" cy="376237"/>
          </a:xfrm>
          <a:prstGeom prst="rect">
            <a:avLst/>
          </a:prstGeom>
          <a:solidFill>
            <a:srgbClr val="FF9966"/>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it-IT" altLang="cs-CZ" sz="1800" dirty="0">
                <a:latin typeface="Arial" panose="020B0604020202020204" pitchFamily="34" charset="0"/>
                <a:cs typeface="Arial" panose="020B0604020202020204" pitchFamily="34" charset="0"/>
              </a:rPr>
              <a:t>CEREBRAL EDEMA IN ALTITUDE SICKNESS</a:t>
            </a:r>
            <a:endParaRPr lang="cs-CZ" altLang="cs-CZ" sz="1800" dirty="0">
              <a:latin typeface="Arial" panose="020B0604020202020204" pitchFamily="34" charset="0"/>
              <a:cs typeface="Arial" panose="020B0604020202020204" pitchFamily="34" charset="0"/>
            </a:endParaRPr>
          </a:p>
        </p:txBody>
      </p:sp>
      <p:sp>
        <p:nvSpPr>
          <p:cNvPr id="70" name="Text Box 7">
            <a:extLst>
              <a:ext uri="{FF2B5EF4-FFF2-40B4-BE49-F238E27FC236}">
                <a16:creationId xmlns:a16="http://schemas.microsoft.com/office/drawing/2014/main" id="{21152CF0-509F-40BC-BDA2-A15034E4F858}"/>
              </a:ext>
            </a:extLst>
          </p:cNvPr>
          <p:cNvSpPr txBox="1">
            <a:spLocks noChangeArrowheads="1"/>
          </p:cNvSpPr>
          <p:nvPr/>
        </p:nvSpPr>
        <p:spPr bwMode="auto">
          <a:xfrm>
            <a:off x="1949698" y="2911451"/>
            <a:ext cx="5192713" cy="376237"/>
          </a:xfrm>
          <a:prstGeom prst="rect">
            <a:avLst/>
          </a:prstGeom>
          <a:solidFill>
            <a:srgbClr val="FF9966"/>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800" dirty="0">
                <a:latin typeface="Arial" panose="020B0604020202020204" pitchFamily="34" charset="0"/>
                <a:cs typeface="Arial" panose="020B0604020202020204" pitchFamily="34" charset="0"/>
              </a:rPr>
              <a:t>RIGHT SIDED CARDIAC FAILURE</a:t>
            </a:r>
          </a:p>
        </p:txBody>
      </p:sp>
      <p:sp>
        <p:nvSpPr>
          <p:cNvPr id="2" name="Text Box 3">
            <a:extLst>
              <a:ext uri="{FF2B5EF4-FFF2-40B4-BE49-F238E27FC236}">
                <a16:creationId xmlns:a16="http://schemas.microsoft.com/office/drawing/2014/main" id="{9E823DDC-4A9E-B01B-3845-DD3D2D68F185}"/>
              </a:ext>
            </a:extLst>
          </p:cNvPr>
          <p:cNvSpPr txBox="1">
            <a:spLocks noChangeArrowheads="1"/>
          </p:cNvSpPr>
          <p:nvPr/>
        </p:nvSpPr>
        <p:spPr bwMode="auto">
          <a:xfrm>
            <a:off x="13635" y="0"/>
            <a:ext cx="2378075" cy="369888"/>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dirty="0">
                <a:solidFill>
                  <a:schemeClr val="bg1"/>
                </a:solidFill>
              </a:rPr>
              <a:t>High Altitude Hypoxia</a:t>
            </a:r>
            <a:endParaRPr lang="cs-CZ" altLang="cs-CZ" sz="1800" dirty="0">
              <a:solidFill>
                <a:schemeClr val="bg1"/>
              </a:solidFill>
            </a:endParaRPr>
          </a:p>
        </p:txBody>
      </p:sp>
    </p:spTree>
    <p:extLst>
      <p:ext uri="{BB962C8B-B14F-4D97-AF65-F5344CB8AC3E}">
        <p14:creationId xmlns:p14="http://schemas.microsoft.com/office/powerpoint/2010/main" val="3477598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anim calcmode="lin" valueType="num">
                                      <p:cBhvr additive="base">
                                        <p:cTn id="7" dur="500" fill="hold"/>
                                        <p:tgtEl>
                                          <p:spTgt spid="68"/>
                                        </p:tgtEl>
                                        <p:attrNameLst>
                                          <p:attrName>ppt_x</p:attrName>
                                        </p:attrNameLst>
                                      </p:cBhvr>
                                      <p:tavLst>
                                        <p:tav tm="0">
                                          <p:val>
                                            <p:strVal val="#ppt_x"/>
                                          </p:val>
                                        </p:tav>
                                        <p:tav tm="100000">
                                          <p:val>
                                            <p:strVal val="#ppt_x"/>
                                          </p:val>
                                        </p:tav>
                                      </p:tavLst>
                                    </p:anim>
                                    <p:anim calcmode="lin" valueType="num">
                                      <p:cBhvr additive="base">
                                        <p:cTn id="8" dur="500" fill="hold"/>
                                        <p:tgtEl>
                                          <p:spTgt spid="6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0"/>
                                        </p:tgtEl>
                                        <p:attrNameLst>
                                          <p:attrName>style.visibility</p:attrName>
                                        </p:attrNameLst>
                                      </p:cBhvr>
                                      <p:to>
                                        <p:strVal val="visible"/>
                                      </p:to>
                                    </p:set>
                                    <p:anim calcmode="lin" valueType="num">
                                      <p:cBhvr additive="base">
                                        <p:cTn id="13" dur="500" fill="hold"/>
                                        <p:tgtEl>
                                          <p:spTgt spid="70"/>
                                        </p:tgtEl>
                                        <p:attrNameLst>
                                          <p:attrName>ppt_x</p:attrName>
                                        </p:attrNameLst>
                                      </p:cBhvr>
                                      <p:tavLst>
                                        <p:tav tm="0">
                                          <p:val>
                                            <p:strVal val="#ppt_x"/>
                                          </p:val>
                                        </p:tav>
                                        <p:tav tm="100000">
                                          <p:val>
                                            <p:strVal val="#ppt_x"/>
                                          </p:val>
                                        </p:tav>
                                      </p:tavLst>
                                    </p:anim>
                                    <p:anim calcmode="lin" valueType="num">
                                      <p:cBhvr additive="base">
                                        <p:cTn id="14" dur="500" fill="hold"/>
                                        <p:tgtEl>
                                          <p:spTgt spid="7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9"/>
                                        </p:tgtEl>
                                        <p:attrNameLst>
                                          <p:attrName>style.visibility</p:attrName>
                                        </p:attrNameLst>
                                      </p:cBhvr>
                                      <p:to>
                                        <p:strVal val="visible"/>
                                      </p:to>
                                    </p:set>
                                    <p:anim calcmode="lin" valueType="num">
                                      <p:cBhvr additive="base">
                                        <p:cTn id="19" dur="500" fill="hold"/>
                                        <p:tgtEl>
                                          <p:spTgt spid="69"/>
                                        </p:tgtEl>
                                        <p:attrNameLst>
                                          <p:attrName>ppt_x</p:attrName>
                                        </p:attrNameLst>
                                      </p:cBhvr>
                                      <p:tavLst>
                                        <p:tav tm="0">
                                          <p:val>
                                            <p:strVal val="#ppt_x"/>
                                          </p:val>
                                        </p:tav>
                                        <p:tav tm="100000">
                                          <p:val>
                                            <p:strVal val="#ppt_x"/>
                                          </p:val>
                                        </p:tav>
                                      </p:tavLst>
                                    </p:anim>
                                    <p:anim calcmode="lin" valueType="num">
                                      <p:cBhvr additive="base">
                                        <p:cTn id="20" dur="500" fill="hold"/>
                                        <p:tgtEl>
                                          <p:spTgt spid="6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P spid="69" grpId="0" animBg="1"/>
      <p:bldP spid="7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BEFF3"/>
        </a:solidFill>
        <a:effectLst/>
      </p:bgPr>
    </p:bg>
    <p:spTree>
      <p:nvGrpSpPr>
        <p:cNvPr id="1" name=""/>
        <p:cNvGrpSpPr/>
        <p:nvPr/>
      </p:nvGrpSpPr>
      <p:grpSpPr>
        <a:xfrm>
          <a:off x="0" y="0"/>
          <a:ext cx="0" cy="0"/>
          <a:chOff x="0" y="0"/>
          <a:chExt cx="0" cy="0"/>
        </a:xfrm>
      </p:grpSpPr>
      <p:pic>
        <p:nvPicPr>
          <p:cNvPr id="11266" name="Picture 3" descr="sejmout006">
            <a:extLst>
              <a:ext uri="{FF2B5EF4-FFF2-40B4-BE49-F238E27FC236}">
                <a16:creationId xmlns:a16="http://schemas.microsoft.com/office/drawing/2014/main" id="{D696EFF0-2E33-6E8D-8115-35021883E2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839" t="8015"/>
          <a:stretch>
            <a:fillRect/>
          </a:stretch>
        </p:blipFill>
        <p:spPr bwMode="auto">
          <a:xfrm>
            <a:off x="1703389" y="765175"/>
            <a:ext cx="8823325" cy="413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6" name="Text Box 4">
            <a:extLst>
              <a:ext uri="{FF2B5EF4-FFF2-40B4-BE49-F238E27FC236}">
                <a16:creationId xmlns:a16="http://schemas.microsoft.com/office/drawing/2014/main" id="{DDEB9181-4124-4ED2-98EC-39172CB93620}"/>
              </a:ext>
            </a:extLst>
          </p:cNvPr>
          <p:cNvSpPr txBox="1">
            <a:spLocks noChangeArrowheads="1"/>
          </p:cNvSpPr>
          <p:nvPr/>
        </p:nvSpPr>
        <p:spPr bwMode="auto">
          <a:xfrm>
            <a:off x="2352675" y="177800"/>
            <a:ext cx="1877437" cy="369332"/>
          </a:xfrm>
          <a:prstGeom prst="rect">
            <a:avLst/>
          </a:prstGeom>
          <a:solidFill>
            <a:schemeClr val="bg1"/>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1800" dirty="0" err="1">
                <a:latin typeface="Arial" panose="020B0604020202020204" pitchFamily="34" charset="0"/>
                <a:cs typeface="Arial" panose="020B0604020202020204" pitchFamily="34" charset="0"/>
              </a:rPr>
              <a:t>Alveolar</a:t>
            </a:r>
            <a:r>
              <a:rPr lang="cs-CZ" altLang="cs-CZ" sz="1800" dirty="0">
                <a:latin typeface="Arial" panose="020B0604020202020204" pitchFamily="34" charset="0"/>
                <a:cs typeface="Arial" panose="020B0604020202020204" pitchFamily="34" charset="0"/>
              </a:rPr>
              <a:t> </a:t>
            </a:r>
            <a:r>
              <a:rPr lang="cs-CZ" altLang="cs-CZ" sz="1800" dirty="0" err="1">
                <a:latin typeface="Arial" panose="020B0604020202020204" pitchFamily="34" charset="0"/>
                <a:cs typeface="Arial" panose="020B0604020202020204" pitchFamily="34" charset="0"/>
              </a:rPr>
              <a:t>hypoxia</a:t>
            </a:r>
            <a:endParaRPr lang="cs-CZ" altLang="cs-CZ" sz="1800" dirty="0">
              <a:latin typeface="Arial" panose="020B0604020202020204" pitchFamily="34" charset="0"/>
              <a:cs typeface="Arial" panose="020B0604020202020204" pitchFamily="34" charset="0"/>
            </a:endParaRPr>
          </a:p>
        </p:txBody>
      </p:sp>
      <p:grpSp>
        <p:nvGrpSpPr>
          <p:cNvPr id="98" name="Group 6">
            <a:extLst>
              <a:ext uri="{FF2B5EF4-FFF2-40B4-BE49-F238E27FC236}">
                <a16:creationId xmlns:a16="http://schemas.microsoft.com/office/drawing/2014/main" id="{D19E17ED-7C0C-4168-8534-C2F37B37F15B}"/>
              </a:ext>
            </a:extLst>
          </p:cNvPr>
          <p:cNvGrpSpPr>
            <a:grpSpLocks/>
          </p:cNvGrpSpPr>
          <p:nvPr/>
        </p:nvGrpSpPr>
        <p:grpSpPr bwMode="auto">
          <a:xfrm>
            <a:off x="7273925" y="3273425"/>
            <a:ext cx="522288" cy="514350"/>
            <a:chOff x="4432" y="112"/>
            <a:chExt cx="329" cy="324"/>
          </a:xfrm>
        </p:grpSpPr>
        <p:sp>
          <p:nvSpPr>
            <p:cNvPr id="99" name="Oval 7">
              <a:extLst>
                <a:ext uri="{FF2B5EF4-FFF2-40B4-BE49-F238E27FC236}">
                  <a16:creationId xmlns:a16="http://schemas.microsoft.com/office/drawing/2014/main" id="{0C2A5448-776A-4776-B536-9043CCED6795}"/>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00" name="Rectangle 8">
              <a:extLst>
                <a:ext uri="{FF2B5EF4-FFF2-40B4-BE49-F238E27FC236}">
                  <a16:creationId xmlns:a16="http://schemas.microsoft.com/office/drawing/2014/main" id="{4CB495D5-9924-4B2B-AEAF-E3A267210739}"/>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01" name="Freeform 9">
            <a:extLst>
              <a:ext uri="{FF2B5EF4-FFF2-40B4-BE49-F238E27FC236}">
                <a16:creationId xmlns:a16="http://schemas.microsoft.com/office/drawing/2014/main" id="{015F72F0-03CF-496E-A709-E3F94CB27091}"/>
              </a:ext>
            </a:extLst>
          </p:cNvPr>
          <p:cNvSpPr>
            <a:spLocks/>
          </p:cNvSpPr>
          <p:nvPr/>
        </p:nvSpPr>
        <p:spPr bwMode="auto">
          <a:xfrm>
            <a:off x="6838950" y="3463925"/>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 name="Freeform 10">
            <a:extLst>
              <a:ext uri="{FF2B5EF4-FFF2-40B4-BE49-F238E27FC236}">
                <a16:creationId xmlns:a16="http://schemas.microsoft.com/office/drawing/2014/main" id="{A229BF23-57DA-4AD8-91CC-334A2788563B}"/>
              </a:ext>
            </a:extLst>
          </p:cNvPr>
          <p:cNvSpPr>
            <a:spLocks/>
          </p:cNvSpPr>
          <p:nvPr/>
        </p:nvSpPr>
        <p:spPr bwMode="auto">
          <a:xfrm>
            <a:off x="6361113" y="322263"/>
            <a:ext cx="288925" cy="3619500"/>
          </a:xfrm>
          <a:custGeom>
            <a:avLst/>
            <a:gdLst>
              <a:gd name="T0" fmla="*/ 2147483646 w 182"/>
              <a:gd name="T1" fmla="*/ 2147483646 h 2280"/>
              <a:gd name="T2" fmla="*/ 2147483646 w 182"/>
              <a:gd name="T3" fmla="*/ 2147483646 h 2280"/>
              <a:gd name="T4" fmla="*/ 2147483646 w 182"/>
              <a:gd name="T5" fmla="*/ 2147483646 h 2280"/>
              <a:gd name="T6" fmla="*/ 2147483646 w 182"/>
              <a:gd name="T7" fmla="*/ 2147483646 h 2280"/>
              <a:gd name="T8" fmla="*/ 2147483646 w 182"/>
              <a:gd name="T9" fmla="*/ 2147483646 h 2280"/>
              <a:gd name="T10" fmla="*/ 2147483646 w 182"/>
              <a:gd name="T11" fmla="*/ 2147483646 h 2280"/>
              <a:gd name="T12" fmla="*/ 2147483646 w 182"/>
              <a:gd name="T13" fmla="*/ 2147483646 h 2280"/>
              <a:gd name="T14" fmla="*/ 2147483646 w 182"/>
              <a:gd name="T15" fmla="*/ 2147483646 h 2280"/>
              <a:gd name="T16" fmla="*/ 2147483646 w 182"/>
              <a:gd name="T17" fmla="*/ 0 h 22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 h="2280">
                <a:moveTo>
                  <a:pt x="93" y="2280"/>
                </a:moveTo>
                <a:cubicBezTo>
                  <a:pt x="89" y="2214"/>
                  <a:pt x="85" y="2149"/>
                  <a:pt x="88" y="2077"/>
                </a:cubicBezTo>
                <a:cubicBezTo>
                  <a:pt x="91" y="2005"/>
                  <a:pt x="109" y="1958"/>
                  <a:pt x="112" y="1849"/>
                </a:cubicBezTo>
                <a:cubicBezTo>
                  <a:pt x="115" y="1740"/>
                  <a:pt x="97" y="1539"/>
                  <a:pt x="107" y="1423"/>
                </a:cubicBezTo>
                <a:cubicBezTo>
                  <a:pt x="117" y="1307"/>
                  <a:pt x="182" y="1274"/>
                  <a:pt x="170" y="1152"/>
                </a:cubicBezTo>
                <a:cubicBezTo>
                  <a:pt x="158" y="1030"/>
                  <a:pt x="49" y="827"/>
                  <a:pt x="35" y="688"/>
                </a:cubicBezTo>
                <a:cubicBezTo>
                  <a:pt x="21" y="549"/>
                  <a:pt x="89" y="419"/>
                  <a:pt x="83" y="315"/>
                </a:cubicBezTo>
                <a:cubicBezTo>
                  <a:pt x="77" y="211"/>
                  <a:pt x="2" y="115"/>
                  <a:pt x="1" y="63"/>
                </a:cubicBezTo>
                <a:cubicBezTo>
                  <a:pt x="0" y="11"/>
                  <a:pt x="62" y="13"/>
                  <a:pt x="78" y="0"/>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 name="Freeform 11">
            <a:extLst>
              <a:ext uri="{FF2B5EF4-FFF2-40B4-BE49-F238E27FC236}">
                <a16:creationId xmlns:a16="http://schemas.microsoft.com/office/drawing/2014/main" id="{1E3FA7C3-9D94-4E3D-931A-2921A5CBA745}"/>
              </a:ext>
            </a:extLst>
          </p:cNvPr>
          <p:cNvSpPr>
            <a:spLocks/>
          </p:cNvSpPr>
          <p:nvPr/>
        </p:nvSpPr>
        <p:spPr bwMode="auto">
          <a:xfrm>
            <a:off x="6846888" y="3495675"/>
            <a:ext cx="468312"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 name="Freeform 12">
            <a:extLst>
              <a:ext uri="{FF2B5EF4-FFF2-40B4-BE49-F238E27FC236}">
                <a16:creationId xmlns:a16="http://schemas.microsoft.com/office/drawing/2014/main" id="{6B1C3AE8-E8AD-475A-A937-EB07ABF49327}"/>
              </a:ext>
            </a:extLst>
          </p:cNvPr>
          <p:cNvSpPr>
            <a:spLocks/>
          </p:cNvSpPr>
          <p:nvPr/>
        </p:nvSpPr>
        <p:spPr bwMode="auto">
          <a:xfrm>
            <a:off x="7753350" y="3457575"/>
            <a:ext cx="414338"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05" name="Group 13">
            <a:extLst>
              <a:ext uri="{FF2B5EF4-FFF2-40B4-BE49-F238E27FC236}">
                <a16:creationId xmlns:a16="http://schemas.microsoft.com/office/drawing/2014/main" id="{4C503D06-4668-4D56-BD7C-C6769E066789}"/>
              </a:ext>
            </a:extLst>
          </p:cNvPr>
          <p:cNvGrpSpPr>
            <a:grpSpLocks/>
          </p:cNvGrpSpPr>
          <p:nvPr/>
        </p:nvGrpSpPr>
        <p:grpSpPr bwMode="auto">
          <a:xfrm>
            <a:off x="7212013" y="2624138"/>
            <a:ext cx="522287" cy="514350"/>
            <a:chOff x="4432" y="112"/>
            <a:chExt cx="329" cy="324"/>
          </a:xfrm>
        </p:grpSpPr>
        <p:sp>
          <p:nvSpPr>
            <p:cNvPr id="106" name="Oval 14">
              <a:extLst>
                <a:ext uri="{FF2B5EF4-FFF2-40B4-BE49-F238E27FC236}">
                  <a16:creationId xmlns:a16="http://schemas.microsoft.com/office/drawing/2014/main" id="{0A39CB53-508E-45CA-8FC0-A7B2CC48E1D5}"/>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07" name="Rectangle 15">
              <a:extLst>
                <a:ext uri="{FF2B5EF4-FFF2-40B4-BE49-F238E27FC236}">
                  <a16:creationId xmlns:a16="http://schemas.microsoft.com/office/drawing/2014/main" id="{CB921C28-3F64-4BA1-B66F-EABBA8B44175}"/>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08" name="Freeform 16">
            <a:extLst>
              <a:ext uri="{FF2B5EF4-FFF2-40B4-BE49-F238E27FC236}">
                <a16:creationId xmlns:a16="http://schemas.microsoft.com/office/drawing/2014/main" id="{09491029-90AC-46A6-AF50-E4B19AB36AD3}"/>
              </a:ext>
            </a:extLst>
          </p:cNvPr>
          <p:cNvSpPr>
            <a:spLocks/>
          </p:cNvSpPr>
          <p:nvPr/>
        </p:nvSpPr>
        <p:spPr bwMode="auto">
          <a:xfrm>
            <a:off x="6777038" y="2814638"/>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9" name="Freeform 17">
            <a:extLst>
              <a:ext uri="{FF2B5EF4-FFF2-40B4-BE49-F238E27FC236}">
                <a16:creationId xmlns:a16="http://schemas.microsoft.com/office/drawing/2014/main" id="{FD193FC4-C688-4374-A063-CEC73217A26F}"/>
              </a:ext>
            </a:extLst>
          </p:cNvPr>
          <p:cNvSpPr>
            <a:spLocks/>
          </p:cNvSpPr>
          <p:nvPr/>
        </p:nvSpPr>
        <p:spPr bwMode="auto">
          <a:xfrm>
            <a:off x="6784975" y="2846388"/>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 name="Freeform 18">
            <a:extLst>
              <a:ext uri="{FF2B5EF4-FFF2-40B4-BE49-F238E27FC236}">
                <a16:creationId xmlns:a16="http://schemas.microsoft.com/office/drawing/2014/main" id="{652A40AE-D01A-40F7-883B-5B462D54D99F}"/>
              </a:ext>
            </a:extLst>
          </p:cNvPr>
          <p:cNvSpPr>
            <a:spLocks/>
          </p:cNvSpPr>
          <p:nvPr/>
        </p:nvSpPr>
        <p:spPr bwMode="auto">
          <a:xfrm>
            <a:off x="7691438" y="2808288"/>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11" name="Group 19">
            <a:extLst>
              <a:ext uri="{FF2B5EF4-FFF2-40B4-BE49-F238E27FC236}">
                <a16:creationId xmlns:a16="http://schemas.microsoft.com/office/drawing/2014/main" id="{9C58FC6D-FCB7-465F-9866-F6CEC6B52AF7}"/>
              </a:ext>
            </a:extLst>
          </p:cNvPr>
          <p:cNvGrpSpPr>
            <a:grpSpLocks/>
          </p:cNvGrpSpPr>
          <p:nvPr/>
        </p:nvGrpSpPr>
        <p:grpSpPr bwMode="auto">
          <a:xfrm>
            <a:off x="7173913" y="1974850"/>
            <a:ext cx="522287" cy="514350"/>
            <a:chOff x="4432" y="112"/>
            <a:chExt cx="329" cy="324"/>
          </a:xfrm>
        </p:grpSpPr>
        <p:sp>
          <p:nvSpPr>
            <p:cNvPr id="112" name="Oval 20">
              <a:extLst>
                <a:ext uri="{FF2B5EF4-FFF2-40B4-BE49-F238E27FC236}">
                  <a16:creationId xmlns:a16="http://schemas.microsoft.com/office/drawing/2014/main" id="{AD0BC755-612B-4EA9-B80D-612B885B6876}"/>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13" name="Rectangle 21">
              <a:extLst>
                <a:ext uri="{FF2B5EF4-FFF2-40B4-BE49-F238E27FC236}">
                  <a16:creationId xmlns:a16="http://schemas.microsoft.com/office/drawing/2014/main" id="{0E96CE53-806A-422C-A590-3D0EA9E2BDF1}"/>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14" name="Freeform 22">
            <a:extLst>
              <a:ext uri="{FF2B5EF4-FFF2-40B4-BE49-F238E27FC236}">
                <a16:creationId xmlns:a16="http://schemas.microsoft.com/office/drawing/2014/main" id="{4E5FF32F-E6E4-45B5-A9BE-C2378A14132F}"/>
              </a:ext>
            </a:extLst>
          </p:cNvPr>
          <p:cNvSpPr>
            <a:spLocks/>
          </p:cNvSpPr>
          <p:nvPr/>
        </p:nvSpPr>
        <p:spPr bwMode="auto">
          <a:xfrm>
            <a:off x="6738938" y="2165350"/>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5" name="Freeform 23">
            <a:extLst>
              <a:ext uri="{FF2B5EF4-FFF2-40B4-BE49-F238E27FC236}">
                <a16:creationId xmlns:a16="http://schemas.microsoft.com/office/drawing/2014/main" id="{2E1C65DE-CBCA-426C-8CC2-96C74C754B7A}"/>
              </a:ext>
            </a:extLst>
          </p:cNvPr>
          <p:cNvSpPr>
            <a:spLocks/>
          </p:cNvSpPr>
          <p:nvPr/>
        </p:nvSpPr>
        <p:spPr bwMode="auto">
          <a:xfrm>
            <a:off x="6746875" y="2197100"/>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 name="Freeform 24">
            <a:extLst>
              <a:ext uri="{FF2B5EF4-FFF2-40B4-BE49-F238E27FC236}">
                <a16:creationId xmlns:a16="http://schemas.microsoft.com/office/drawing/2014/main" id="{D59CDC18-970F-4543-8884-36CB389DEF10}"/>
              </a:ext>
            </a:extLst>
          </p:cNvPr>
          <p:cNvSpPr>
            <a:spLocks/>
          </p:cNvSpPr>
          <p:nvPr/>
        </p:nvSpPr>
        <p:spPr bwMode="auto">
          <a:xfrm>
            <a:off x="7653338" y="2159000"/>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17" name="Group 25">
            <a:extLst>
              <a:ext uri="{FF2B5EF4-FFF2-40B4-BE49-F238E27FC236}">
                <a16:creationId xmlns:a16="http://schemas.microsoft.com/office/drawing/2014/main" id="{9F6A6B2C-01C4-4020-96C2-C27E6FFC92F3}"/>
              </a:ext>
            </a:extLst>
          </p:cNvPr>
          <p:cNvGrpSpPr>
            <a:grpSpLocks/>
          </p:cNvGrpSpPr>
          <p:nvPr/>
        </p:nvGrpSpPr>
        <p:grpSpPr bwMode="auto">
          <a:xfrm>
            <a:off x="7135813" y="1325563"/>
            <a:ext cx="522287" cy="514350"/>
            <a:chOff x="4432" y="112"/>
            <a:chExt cx="329" cy="324"/>
          </a:xfrm>
        </p:grpSpPr>
        <p:sp>
          <p:nvSpPr>
            <p:cNvPr id="118" name="Oval 26">
              <a:extLst>
                <a:ext uri="{FF2B5EF4-FFF2-40B4-BE49-F238E27FC236}">
                  <a16:creationId xmlns:a16="http://schemas.microsoft.com/office/drawing/2014/main" id="{BAFF875D-9642-4283-8E1C-6409B2D9A177}"/>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19" name="Rectangle 27">
              <a:extLst>
                <a:ext uri="{FF2B5EF4-FFF2-40B4-BE49-F238E27FC236}">
                  <a16:creationId xmlns:a16="http://schemas.microsoft.com/office/drawing/2014/main" id="{8D3F43A5-C360-403B-B970-0D6F4F6850E3}"/>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20" name="Freeform 28">
            <a:extLst>
              <a:ext uri="{FF2B5EF4-FFF2-40B4-BE49-F238E27FC236}">
                <a16:creationId xmlns:a16="http://schemas.microsoft.com/office/drawing/2014/main" id="{65D847CB-97E2-4787-9EF8-265F9B026B89}"/>
              </a:ext>
            </a:extLst>
          </p:cNvPr>
          <p:cNvSpPr>
            <a:spLocks/>
          </p:cNvSpPr>
          <p:nvPr/>
        </p:nvSpPr>
        <p:spPr bwMode="auto">
          <a:xfrm>
            <a:off x="6700838" y="1516063"/>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1" name="Freeform 29">
            <a:extLst>
              <a:ext uri="{FF2B5EF4-FFF2-40B4-BE49-F238E27FC236}">
                <a16:creationId xmlns:a16="http://schemas.microsoft.com/office/drawing/2014/main" id="{9B75C8D7-6CCF-4922-8DCD-57FF438E49FA}"/>
              </a:ext>
            </a:extLst>
          </p:cNvPr>
          <p:cNvSpPr>
            <a:spLocks/>
          </p:cNvSpPr>
          <p:nvPr/>
        </p:nvSpPr>
        <p:spPr bwMode="auto">
          <a:xfrm>
            <a:off x="6708775" y="1547813"/>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2" name="Freeform 30">
            <a:extLst>
              <a:ext uri="{FF2B5EF4-FFF2-40B4-BE49-F238E27FC236}">
                <a16:creationId xmlns:a16="http://schemas.microsoft.com/office/drawing/2014/main" id="{37BC746F-50FF-459D-BE63-79458F456862}"/>
              </a:ext>
            </a:extLst>
          </p:cNvPr>
          <p:cNvSpPr>
            <a:spLocks/>
          </p:cNvSpPr>
          <p:nvPr/>
        </p:nvSpPr>
        <p:spPr bwMode="auto">
          <a:xfrm>
            <a:off x="7615238" y="1509713"/>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23" name="Group 31">
            <a:extLst>
              <a:ext uri="{FF2B5EF4-FFF2-40B4-BE49-F238E27FC236}">
                <a16:creationId xmlns:a16="http://schemas.microsoft.com/office/drawing/2014/main" id="{D8BFA554-1548-47F4-A8CC-2D43FFD7BF45}"/>
              </a:ext>
            </a:extLst>
          </p:cNvPr>
          <p:cNvGrpSpPr>
            <a:grpSpLocks/>
          </p:cNvGrpSpPr>
          <p:nvPr/>
        </p:nvGrpSpPr>
        <p:grpSpPr bwMode="auto">
          <a:xfrm>
            <a:off x="7097713" y="676275"/>
            <a:ext cx="522287" cy="514350"/>
            <a:chOff x="4432" y="112"/>
            <a:chExt cx="329" cy="324"/>
          </a:xfrm>
        </p:grpSpPr>
        <p:sp>
          <p:nvSpPr>
            <p:cNvPr id="124" name="Oval 32">
              <a:extLst>
                <a:ext uri="{FF2B5EF4-FFF2-40B4-BE49-F238E27FC236}">
                  <a16:creationId xmlns:a16="http://schemas.microsoft.com/office/drawing/2014/main" id="{E950A833-E02B-4B37-95A2-F75A8BF1DD24}"/>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25" name="Rectangle 33">
              <a:extLst>
                <a:ext uri="{FF2B5EF4-FFF2-40B4-BE49-F238E27FC236}">
                  <a16:creationId xmlns:a16="http://schemas.microsoft.com/office/drawing/2014/main" id="{CBC1B75A-ADF7-45D9-BDA7-73712E5F5603}"/>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26" name="Freeform 34">
            <a:extLst>
              <a:ext uri="{FF2B5EF4-FFF2-40B4-BE49-F238E27FC236}">
                <a16:creationId xmlns:a16="http://schemas.microsoft.com/office/drawing/2014/main" id="{33150D10-8FBD-4D90-B28A-6B96B2993438}"/>
              </a:ext>
            </a:extLst>
          </p:cNvPr>
          <p:cNvSpPr>
            <a:spLocks/>
          </p:cNvSpPr>
          <p:nvPr/>
        </p:nvSpPr>
        <p:spPr bwMode="auto">
          <a:xfrm>
            <a:off x="6662738" y="866775"/>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7" name="Freeform 35">
            <a:extLst>
              <a:ext uri="{FF2B5EF4-FFF2-40B4-BE49-F238E27FC236}">
                <a16:creationId xmlns:a16="http://schemas.microsoft.com/office/drawing/2014/main" id="{386BA40B-4CFD-4F5D-8AE4-7F3212C172AF}"/>
              </a:ext>
            </a:extLst>
          </p:cNvPr>
          <p:cNvSpPr>
            <a:spLocks/>
          </p:cNvSpPr>
          <p:nvPr/>
        </p:nvSpPr>
        <p:spPr bwMode="auto">
          <a:xfrm>
            <a:off x="6670675" y="898525"/>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8" name="Freeform 36">
            <a:extLst>
              <a:ext uri="{FF2B5EF4-FFF2-40B4-BE49-F238E27FC236}">
                <a16:creationId xmlns:a16="http://schemas.microsoft.com/office/drawing/2014/main" id="{2745C596-6862-4BFE-99BF-7662D8C4A087}"/>
              </a:ext>
            </a:extLst>
          </p:cNvPr>
          <p:cNvSpPr>
            <a:spLocks/>
          </p:cNvSpPr>
          <p:nvPr/>
        </p:nvSpPr>
        <p:spPr bwMode="auto">
          <a:xfrm>
            <a:off x="7577138" y="860425"/>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29" name="Group 37">
            <a:extLst>
              <a:ext uri="{FF2B5EF4-FFF2-40B4-BE49-F238E27FC236}">
                <a16:creationId xmlns:a16="http://schemas.microsoft.com/office/drawing/2014/main" id="{0153B1E4-A5C7-422A-8CDD-5E1844DE1BA8}"/>
              </a:ext>
            </a:extLst>
          </p:cNvPr>
          <p:cNvGrpSpPr>
            <a:grpSpLocks/>
          </p:cNvGrpSpPr>
          <p:nvPr/>
        </p:nvGrpSpPr>
        <p:grpSpPr bwMode="auto">
          <a:xfrm>
            <a:off x="7059613" y="26988"/>
            <a:ext cx="522287" cy="514350"/>
            <a:chOff x="4432" y="112"/>
            <a:chExt cx="329" cy="324"/>
          </a:xfrm>
        </p:grpSpPr>
        <p:sp>
          <p:nvSpPr>
            <p:cNvPr id="130" name="Oval 38">
              <a:extLst>
                <a:ext uri="{FF2B5EF4-FFF2-40B4-BE49-F238E27FC236}">
                  <a16:creationId xmlns:a16="http://schemas.microsoft.com/office/drawing/2014/main" id="{6B3213C0-CFA9-4A65-B668-B4FE36A8F40B}"/>
                </a:ext>
              </a:extLst>
            </p:cNvPr>
            <p:cNvSpPr>
              <a:spLocks noChangeArrowheads="1"/>
            </p:cNvSpPr>
            <p:nvPr/>
          </p:nvSpPr>
          <p:spPr bwMode="auto">
            <a:xfrm>
              <a:off x="4432" y="169"/>
              <a:ext cx="329" cy="267"/>
            </a:xfrm>
            <a:prstGeom prst="ellipse">
              <a:avLst/>
            </a:prstGeom>
            <a:solidFill>
              <a:schemeClr val="accent1"/>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31" name="Rectangle 39">
              <a:extLst>
                <a:ext uri="{FF2B5EF4-FFF2-40B4-BE49-F238E27FC236}">
                  <a16:creationId xmlns:a16="http://schemas.microsoft.com/office/drawing/2014/main" id="{97FBA904-032A-4542-8E64-1ABE2B4EDBC8}"/>
                </a:ext>
              </a:extLst>
            </p:cNvPr>
            <p:cNvSpPr>
              <a:spLocks noChangeArrowheads="1"/>
            </p:cNvSpPr>
            <p:nvPr/>
          </p:nvSpPr>
          <p:spPr bwMode="auto">
            <a:xfrm>
              <a:off x="4515" y="112"/>
              <a:ext cx="141" cy="106"/>
            </a:xfrm>
            <a:prstGeom prst="rect">
              <a:avLst/>
            </a:prstGeom>
            <a:solidFill>
              <a:schemeClr val="accent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32" name="Freeform 40">
            <a:extLst>
              <a:ext uri="{FF2B5EF4-FFF2-40B4-BE49-F238E27FC236}">
                <a16:creationId xmlns:a16="http://schemas.microsoft.com/office/drawing/2014/main" id="{72EEFF7F-8829-4BC6-982A-53488967EBAB}"/>
              </a:ext>
            </a:extLst>
          </p:cNvPr>
          <p:cNvSpPr>
            <a:spLocks/>
          </p:cNvSpPr>
          <p:nvPr/>
        </p:nvSpPr>
        <p:spPr bwMode="auto">
          <a:xfrm>
            <a:off x="6624638" y="217488"/>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 name="Freeform 41">
            <a:extLst>
              <a:ext uri="{FF2B5EF4-FFF2-40B4-BE49-F238E27FC236}">
                <a16:creationId xmlns:a16="http://schemas.microsoft.com/office/drawing/2014/main" id="{346BBB09-4801-4CD8-A353-AD40FE5F1809}"/>
              </a:ext>
            </a:extLst>
          </p:cNvPr>
          <p:cNvSpPr>
            <a:spLocks/>
          </p:cNvSpPr>
          <p:nvPr/>
        </p:nvSpPr>
        <p:spPr bwMode="auto">
          <a:xfrm>
            <a:off x="6632575" y="249238"/>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4" name="Freeform 42">
            <a:extLst>
              <a:ext uri="{FF2B5EF4-FFF2-40B4-BE49-F238E27FC236}">
                <a16:creationId xmlns:a16="http://schemas.microsoft.com/office/drawing/2014/main" id="{ABCA1EC3-1455-4425-9837-D360049E1D9D}"/>
              </a:ext>
            </a:extLst>
          </p:cNvPr>
          <p:cNvSpPr>
            <a:spLocks/>
          </p:cNvSpPr>
          <p:nvPr/>
        </p:nvSpPr>
        <p:spPr bwMode="auto">
          <a:xfrm>
            <a:off x="7539038" y="211138"/>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5" name="Freeform 43">
            <a:extLst>
              <a:ext uri="{FF2B5EF4-FFF2-40B4-BE49-F238E27FC236}">
                <a16:creationId xmlns:a16="http://schemas.microsoft.com/office/drawing/2014/main" id="{22AB11CB-3244-4B5F-9D8F-A4FA6843C22D}"/>
              </a:ext>
            </a:extLst>
          </p:cNvPr>
          <p:cNvSpPr>
            <a:spLocks/>
          </p:cNvSpPr>
          <p:nvPr/>
        </p:nvSpPr>
        <p:spPr bwMode="auto">
          <a:xfrm>
            <a:off x="8659813" y="968375"/>
            <a:ext cx="184150" cy="2943225"/>
          </a:xfrm>
          <a:custGeom>
            <a:avLst/>
            <a:gdLst>
              <a:gd name="T0" fmla="*/ 0 w 116"/>
              <a:gd name="T1" fmla="*/ 0 h 1854"/>
              <a:gd name="T2" fmla="*/ 2147483646 w 116"/>
              <a:gd name="T3" fmla="*/ 2147483646 h 1854"/>
              <a:gd name="T4" fmla="*/ 2147483646 w 116"/>
              <a:gd name="T5" fmla="*/ 2147483646 h 1854"/>
              <a:gd name="T6" fmla="*/ 2147483646 w 116"/>
              <a:gd name="T7" fmla="*/ 2147483646 h 1854"/>
              <a:gd name="T8" fmla="*/ 2147483646 w 116"/>
              <a:gd name="T9" fmla="*/ 2147483646 h 18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6" h="1854">
                <a:moveTo>
                  <a:pt x="0" y="0"/>
                </a:moveTo>
                <a:cubicBezTo>
                  <a:pt x="5" y="43"/>
                  <a:pt x="30" y="84"/>
                  <a:pt x="34" y="266"/>
                </a:cubicBezTo>
                <a:cubicBezTo>
                  <a:pt x="38" y="448"/>
                  <a:pt x="26" y="868"/>
                  <a:pt x="24" y="1094"/>
                </a:cubicBezTo>
                <a:cubicBezTo>
                  <a:pt x="22" y="1320"/>
                  <a:pt x="4" y="1494"/>
                  <a:pt x="19" y="1621"/>
                </a:cubicBezTo>
                <a:cubicBezTo>
                  <a:pt x="34" y="1748"/>
                  <a:pt x="75" y="1801"/>
                  <a:pt x="116" y="1854"/>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6" name="Freeform 44">
            <a:extLst>
              <a:ext uri="{FF2B5EF4-FFF2-40B4-BE49-F238E27FC236}">
                <a16:creationId xmlns:a16="http://schemas.microsoft.com/office/drawing/2014/main" id="{0A3D134D-0613-4560-954B-7B36E4F977E8}"/>
              </a:ext>
            </a:extLst>
          </p:cNvPr>
          <p:cNvSpPr>
            <a:spLocks/>
          </p:cNvSpPr>
          <p:nvPr/>
        </p:nvSpPr>
        <p:spPr bwMode="auto">
          <a:xfrm>
            <a:off x="8121650" y="3473450"/>
            <a:ext cx="584200" cy="100013"/>
          </a:xfrm>
          <a:custGeom>
            <a:avLst/>
            <a:gdLst>
              <a:gd name="T0" fmla="*/ 0 w 368"/>
              <a:gd name="T1" fmla="*/ 0 h 63"/>
              <a:gd name="T2" fmla="*/ 2147483646 w 368"/>
              <a:gd name="T3" fmla="*/ 2147483646 h 63"/>
              <a:gd name="T4" fmla="*/ 2147483646 w 368"/>
              <a:gd name="T5" fmla="*/ 2147483646 h 63"/>
              <a:gd name="T6" fmla="*/ 0 60000 65536"/>
              <a:gd name="T7" fmla="*/ 0 60000 65536"/>
              <a:gd name="T8" fmla="*/ 0 60000 65536"/>
            </a:gdLst>
            <a:ahLst/>
            <a:cxnLst>
              <a:cxn ang="T6">
                <a:pos x="T0" y="T1"/>
              </a:cxn>
              <a:cxn ang="T7">
                <a:pos x="T2" y="T3"/>
              </a:cxn>
              <a:cxn ang="T8">
                <a:pos x="T4" y="T5"/>
              </a:cxn>
            </a:cxnLst>
            <a:rect l="0" t="0" r="r" b="b"/>
            <a:pathLst>
              <a:path w="368" h="63">
                <a:moveTo>
                  <a:pt x="0" y="0"/>
                </a:moveTo>
                <a:cubicBezTo>
                  <a:pt x="38" y="5"/>
                  <a:pt x="172" y="19"/>
                  <a:pt x="233" y="29"/>
                </a:cubicBezTo>
                <a:cubicBezTo>
                  <a:pt x="294" y="39"/>
                  <a:pt x="346" y="58"/>
                  <a:pt x="368" y="63"/>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7" name="Freeform 45">
            <a:extLst>
              <a:ext uri="{FF2B5EF4-FFF2-40B4-BE49-F238E27FC236}">
                <a16:creationId xmlns:a16="http://schemas.microsoft.com/office/drawing/2014/main" id="{95A6B97E-7915-42F4-9EAF-8426712C9FDC}"/>
              </a:ext>
            </a:extLst>
          </p:cNvPr>
          <p:cNvSpPr>
            <a:spLocks/>
          </p:cNvSpPr>
          <p:nvPr/>
        </p:nvSpPr>
        <p:spPr bwMode="auto">
          <a:xfrm>
            <a:off x="8113713" y="2816225"/>
            <a:ext cx="569912" cy="134938"/>
          </a:xfrm>
          <a:custGeom>
            <a:avLst/>
            <a:gdLst>
              <a:gd name="T0" fmla="*/ 0 w 359"/>
              <a:gd name="T1" fmla="*/ 0 h 85"/>
              <a:gd name="T2" fmla="*/ 2147483646 w 359"/>
              <a:gd name="T3" fmla="*/ 2147483646 h 85"/>
              <a:gd name="T4" fmla="*/ 2147483646 w 359"/>
              <a:gd name="T5" fmla="*/ 2147483646 h 85"/>
              <a:gd name="T6" fmla="*/ 0 60000 65536"/>
              <a:gd name="T7" fmla="*/ 0 60000 65536"/>
              <a:gd name="T8" fmla="*/ 0 60000 65536"/>
            </a:gdLst>
            <a:ahLst/>
            <a:cxnLst>
              <a:cxn ang="T6">
                <a:pos x="T0" y="T1"/>
              </a:cxn>
              <a:cxn ang="T7">
                <a:pos x="T2" y="T3"/>
              </a:cxn>
              <a:cxn ang="T8">
                <a:pos x="T4" y="T5"/>
              </a:cxn>
            </a:cxnLst>
            <a:rect l="0" t="0" r="r" b="b"/>
            <a:pathLst>
              <a:path w="359" h="85">
                <a:moveTo>
                  <a:pt x="0" y="0"/>
                </a:moveTo>
                <a:cubicBezTo>
                  <a:pt x="73" y="9"/>
                  <a:pt x="144" y="15"/>
                  <a:pt x="204" y="29"/>
                </a:cubicBezTo>
                <a:cubicBezTo>
                  <a:pt x="264" y="43"/>
                  <a:pt x="327" y="73"/>
                  <a:pt x="359" y="85"/>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 name="Freeform 46">
            <a:extLst>
              <a:ext uri="{FF2B5EF4-FFF2-40B4-BE49-F238E27FC236}">
                <a16:creationId xmlns:a16="http://schemas.microsoft.com/office/drawing/2014/main" id="{B6350799-558A-4616-BD79-E4B694457843}"/>
              </a:ext>
            </a:extLst>
          </p:cNvPr>
          <p:cNvSpPr>
            <a:spLocks/>
          </p:cNvSpPr>
          <p:nvPr/>
        </p:nvSpPr>
        <p:spPr bwMode="auto">
          <a:xfrm>
            <a:off x="8029575" y="2168525"/>
            <a:ext cx="692150" cy="236538"/>
          </a:xfrm>
          <a:custGeom>
            <a:avLst/>
            <a:gdLst>
              <a:gd name="T0" fmla="*/ 0 w 436"/>
              <a:gd name="T1" fmla="*/ 2147483646 h 149"/>
              <a:gd name="T2" fmla="*/ 2147483646 w 436"/>
              <a:gd name="T3" fmla="*/ 2147483646 h 149"/>
              <a:gd name="T4" fmla="*/ 2147483646 w 436"/>
              <a:gd name="T5" fmla="*/ 2147483646 h 149"/>
              <a:gd name="T6" fmla="*/ 0 60000 65536"/>
              <a:gd name="T7" fmla="*/ 0 60000 65536"/>
              <a:gd name="T8" fmla="*/ 0 60000 65536"/>
            </a:gdLst>
            <a:ahLst/>
            <a:cxnLst>
              <a:cxn ang="T6">
                <a:pos x="T0" y="T1"/>
              </a:cxn>
              <a:cxn ang="T7">
                <a:pos x="T2" y="T3"/>
              </a:cxn>
              <a:cxn ang="T8">
                <a:pos x="T4" y="T5"/>
              </a:cxn>
            </a:cxnLst>
            <a:rect l="0" t="0" r="r" b="b"/>
            <a:pathLst>
              <a:path w="436" h="149">
                <a:moveTo>
                  <a:pt x="0" y="13"/>
                </a:moveTo>
                <a:cubicBezTo>
                  <a:pt x="36" y="15"/>
                  <a:pt x="150" y="0"/>
                  <a:pt x="223" y="23"/>
                </a:cubicBezTo>
                <a:cubicBezTo>
                  <a:pt x="296" y="46"/>
                  <a:pt x="392" y="123"/>
                  <a:pt x="436" y="149"/>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9" name="Freeform 47">
            <a:extLst>
              <a:ext uri="{FF2B5EF4-FFF2-40B4-BE49-F238E27FC236}">
                <a16:creationId xmlns:a16="http://schemas.microsoft.com/office/drawing/2014/main" id="{C0DC0B68-19A6-4B58-8124-C7CF134E7BFF}"/>
              </a:ext>
            </a:extLst>
          </p:cNvPr>
          <p:cNvSpPr>
            <a:spLocks/>
          </p:cNvSpPr>
          <p:nvPr/>
        </p:nvSpPr>
        <p:spPr bwMode="auto">
          <a:xfrm>
            <a:off x="8007350" y="1517650"/>
            <a:ext cx="714375" cy="195263"/>
          </a:xfrm>
          <a:custGeom>
            <a:avLst/>
            <a:gdLst>
              <a:gd name="T0" fmla="*/ 0 w 450"/>
              <a:gd name="T1" fmla="*/ 2147483646 h 123"/>
              <a:gd name="T2" fmla="*/ 2147483646 w 450"/>
              <a:gd name="T3" fmla="*/ 2147483646 h 123"/>
              <a:gd name="T4" fmla="*/ 2147483646 w 450"/>
              <a:gd name="T5" fmla="*/ 2147483646 h 123"/>
              <a:gd name="T6" fmla="*/ 0 60000 65536"/>
              <a:gd name="T7" fmla="*/ 0 60000 65536"/>
              <a:gd name="T8" fmla="*/ 0 60000 65536"/>
            </a:gdLst>
            <a:ahLst/>
            <a:cxnLst>
              <a:cxn ang="T6">
                <a:pos x="T0" y="T1"/>
              </a:cxn>
              <a:cxn ang="T7">
                <a:pos x="T2" y="T3"/>
              </a:cxn>
              <a:cxn ang="T8">
                <a:pos x="T4" y="T5"/>
              </a:cxn>
            </a:cxnLst>
            <a:rect l="0" t="0" r="r" b="b"/>
            <a:pathLst>
              <a:path w="450" h="123">
                <a:moveTo>
                  <a:pt x="0" y="7"/>
                </a:moveTo>
                <a:cubicBezTo>
                  <a:pt x="34" y="10"/>
                  <a:pt x="128" y="0"/>
                  <a:pt x="203" y="19"/>
                </a:cubicBezTo>
                <a:cubicBezTo>
                  <a:pt x="278" y="38"/>
                  <a:pt x="399" y="101"/>
                  <a:pt x="450" y="123"/>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0" name="Freeform 48">
            <a:extLst>
              <a:ext uri="{FF2B5EF4-FFF2-40B4-BE49-F238E27FC236}">
                <a16:creationId xmlns:a16="http://schemas.microsoft.com/office/drawing/2014/main" id="{55C66659-15F9-442F-B0D7-D32823313A68}"/>
              </a:ext>
            </a:extLst>
          </p:cNvPr>
          <p:cNvSpPr>
            <a:spLocks/>
          </p:cNvSpPr>
          <p:nvPr/>
        </p:nvSpPr>
        <p:spPr bwMode="auto">
          <a:xfrm>
            <a:off x="7937500" y="866775"/>
            <a:ext cx="746125" cy="155575"/>
          </a:xfrm>
          <a:custGeom>
            <a:avLst/>
            <a:gdLst>
              <a:gd name="T0" fmla="*/ 0 w 470"/>
              <a:gd name="T1" fmla="*/ 2147483646 h 98"/>
              <a:gd name="T2" fmla="*/ 2147483646 w 470"/>
              <a:gd name="T3" fmla="*/ 2147483646 h 98"/>
              <a:gd name="T4" fmla="*/ 2147483646 w 470"/>
              <a:gd name="T5" fmla="*/ 2147483646 h 98"/>
              <a:gd name="T6" fmla="*/ 0 60000 65536"/>
              <a:gd name="T7" fmla="*/ 0 60000 65536"/>
              <a:gd name="T8" fmla="*/ 0 60000 65536"/>
            </a:gdLst>
            <a:ahLst/>
            <a:cxnLst>
              <a:cxn ang="T6">
                <a:pos x="T0" y="T1"/>
              </a:cxn>
              <a:cxn ang="T7">
                <a:pos x="T2" y="T3"/>
              </a:cxn>
              <a:cxn ang="T8">
                <a:pos x="T4" y="T5"/>
              </a:cxn>
            </a:cxnLst>
            <a:rect l="0" t="0" r="r" b="b"/>
            <a:pathLst>
              <a:path w="470" h="98">
                <a:moveTo>
                  <a:pt x="0" y="11"/>
                </a:moveTo>
                <a:cubicBezTo>
                  <a:pt x="35" y="11"/>
                  <a:pt x="135" y="0"/>
                  <a:pt x="213" y="15"/>
                </a:cubicBezTo>
                <a:cubicBezTo>
                  <a:pt x="291" y="30"/>
                  <a:pt x="417" y="81"/>
                  <a:pt x="470" y="98"/>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1" name="Freeform 49">
            <a:extLst>
              <a:ext uri="{FF2B5EF4-FFF2-40B4-BE49-F238E27FC236}">
                <a16:creationId xmlns:a16="http://schemas.microsoft.com/office/drawing/2014/main" id="{01C05385-B211-4784-A145-9F95A7AFF143}"/>
              </a:ext>
            </a:extLst>
          </p:cNvPr>
          <p:cNvSpPr>
            <a:spLocks/>
          </p:cNvSpPr>
          <p:nvPr/>
        </p:nvSpPr>
        <p:spPr bwMode="auto">
          <a:xfrm>
            <a:off x="6408738" y="284163"/>
            <a:ext cx="274637" cy="46037"/>
          </a:xfrm>
          <a:custGeom>
            <a:avLst/>
            <a:gdLst>
              <a:gd name="T0" fmla="*/ 0 w 173"/>
              <a:gd name="T1" fmla="*/ 2147483646 h 29"/>
              <a:gd name="T2" fmla="*/ 2147483646 w 173"/>
              <a:gd name="T3" fmla="*/ 2147483646 h 29"/>
              <a:gd name="T4" fmla="*/ 2147483646 w 173"/>
              <a:gd name="T5" fmla="*/ 0 h 29"/>
              <a:gd name="T6" fmla="*/ 0 60000 65536"/>
              <a:gd name="T7" fmla="*/ 0 60000 65536"/>
              <a:gd name="T8" fmla="*/ 0 60000 65536"/>
            </a:gdLst>
            <a:ahLst/>
            <a:cxnLst>
              <a:cxn ang="T6">
                <a:pos x="T0" y="T1"/>
              </a:cxn>
              <a:cxn ang="T7">
                <a:pos x="T2" y="T3"/>
              </a:cxn>
              <a:cxn ang="T8">
                <a:pos x="T4" y="T5"/>
              </a:cxn>
            </a:cxnLst>
            <a:rect l="0" t="0" r="r" b="b"/>
            <a:pathLst>
              <a:path w="173" h="29">
                <a:moveTo>
                  <a:pt x="0" y="29"/>
                </a:moveTo>
                <a:cubicBezTo>
                  <a:pt x="23" y="27"/>
                  <a:pt x="117" y="20"/>
                  <a:pt x="145" y="15"/>
                </a:cubicBezTo>
                <a:cubicBezTo>
                  <a:pt x="173" y="10"/>
                  <a:pt x="167" y="5"/>
                  <a:pt x="169" y="0"/>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2" name="Freeform 50">
            <a:extLst>
              <a:ext uri="{FF2B5EF4-FFF2-40B4-BE49-F238E27FC236}">
                <a16:creationId xmlns:a16="http://schemas.microsoft.com/office/drawing/2014/main" id="{8E2C740F-2A3B-4CDA-B183-5388D4BB3715}"/>
              </a:ext>
            </a:extLst>
          </p:cNvPr>
          <p:cNvSpPr>
            <a:spLocks/>
          </p:cNvSpPr>
          <p:nvPr/>
        </p:nvSpPr>
        <p:spPr bwMode="auto">
          <a:xfrm>
            <a:off x="6470650" y="960438"/>
            <a:ext cx="231775" cy="69850"/>
          </a:xfrm>
          <a:custGeom>
            <a:avLst/>
            <a:gdLst>
              <a:gd name="T0" fmla="*/ 0 w 146"/>
              <a:gd name="T1" fmla="*/ 2147483646 h 44"/>
              <a:gd name="T2" fmla="*/ 2147483646 w 146"/>
              <a:gd name="T3" fmla="*/ 2147483646 h 44"/>
              <a:gd name="T4" fmla="*/ 2147483646 w 146"/>
              <a:gd name="T5" fmla="*/ 0 h 44"/>
              <a:gd name="T6" fmla="*/ 0 60000 65536"/>
              <a:gd name="T7" fmla="*/ 0 60000 65536"/>
              <a:gd name="T8" fmla="*/ 0 60000 65536"/>
            </a:gdLst>
            <a:ahLst/>
            <a:cxnLst>
              <a:cxn ang="T6">
                <a:pos x="T0" y="T1"/>
              </a:cxn>
              <a:cxn ang="T7">
                <a:pos x="T2" y="T3"/>
              </a:cxn>
              <a:cxn ang="T8">
                <a:pos x="T4" y="T5"/>
              </a:cxn>
            </a:cxnLst>
            <a:rect l="0" t="0" r="r" b="b"/>
            <a:pathLst>
              <a:path w="146" h="44">
                <a:moveTo>
                  <a:pt x="0" y="44"/>
                </a:moveTo>
                <a:cubicBezTo>
                  <a:pt x="20" y="38"/>
                  <a:pt x="98" y="22"/>
                  <a:pt x="122" y="15"/>
                </a:cubicBezTo>
                <a:cubicBezTo>
                  <a:pt x="146" y="8"/>
                  <a:pt x="144" y="5"/>
                  <a:pt x="146" y="0"/>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 name="Freeform 51">
            <a:extLst>
              <a:ext uri="{FF2B5EF4-FFF2-40B4-BE49-F238E27FC236}">
                <a16:creationId xmlns:a16="http://schemas.microsoft.com/office/drawing/2014/main" id="{CB5ED0F6-8575-4CB4-BDFB-B73F9F663670}"/>
              </a:ext>
            </a:extLst>
          </p:cNvPr>
          <p:cNvSpPr>
            <a:spLocks/>
          </p:cNvSpPr>
          <p:nvPr/>
        </p:nvSpPr>
        <p:spPr bwMode="auto">
          <a:xfrm>
            <a:off x="6496050" y="1604963"/>
            <a:ext cx="231775" cy="69850"/>
          </a:xfrm>
          <a:custGeom>
            <a:avLst/>
            <a:gdLst>
              <a:gd name="T0" fmla="*/ 0 w 146"/>
              <a:gd name="T1" fmla="*/ 2147483646 h 44"/>
              <a:gd name="T2" fmla="*/ 2147483646 w 146"/>
              <a:gd name="T3" fmla="*/ 2147483646 h 44"/>
              <a:gd name="T4" fmla="*/ 2147483646 w 146"/>
              <a:gd name="T5" fmla="*/ 0 h 44"/>
              <a:gd name="T6" fmla="*/ 0 60000 65536"/>
              <a:gd name="T7" fmla="*/ 0 60000 65536"/>
              <a:gd name="T8" fmla="*/ 0 60000 65536"/>
            </a:gdLst>
            <a:ahLst/>
            <a:cxnLst>
              <a:cxn ang="T6">
                <a:pos x="T0" y="T1"/>
              </a:cxn>
              <a:cxn ang="T7">
                <a:pos x="T2" y="T3"/>
              </a:cxn>
              <a:cxn ang="T8">
                <a:pos x="T4" y="T5"/>
              </a:cxn>
            </a:cxnLst>
            <a:rect l="0" t="0" r="r" b="b"/>
            <a:pathLst>
              <a:path w="146" h="44">
                <a:moveTo>
                  <a:pt x="0" y="44"/>
                </a:moveTo>
                <a:cubicBezTo>
                  <a:pt x="20" y="38"/>
                  <a:pt x="98" y="22"/>
                  <a:pt x="122" y="15"/>
                </a:cubicBezTo>
                <a:cubicBezTo>
                  <a:pt x="146" y="8"/>
                  <a:pt x="144" y="5"/>
                  <a:pt x="146" y="0"/>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4" name="Freeform 52">
            <a:extLst>
              <a:ext uri="{FF2B5EF4-FFF2-40B4-BE49-F238E27FC236}">
                <a16:creationId xmlns:a16="http://schemas.microsoft.com/office/drawing/2014/main" id="{D18543B7-A4C3-4CC5-B6A6-6DB562844E69}"/>
              </a:ext>
            </a:extLst>
          </p:cNvPr>
          <p:cNvSpPr>
            <a:spLocks/>
          </p:cNvSpPr>
          <p:nvPr/>
        </p:nvSpPr>
        <p:spPr bwMode="auto">
          <a:xfrm>
            <a:off x="6584950" y="2246313"/>
            <a:ext cx="184150" cy="182562"/>
          </a:xfrm>
          <a:custGeom>
            <a:avLst/>
            <a:gdLst>
              <a:gd name="T0" fmla="*/ 0 w 116"/>
              <a:gd name="T1" fmla="*/ 2147483646 h 115"/>
              <a:gd name="T2" fmla="*/ 2147483646 w 116"/>
              <a:gd name="T3" fmla="*/ 2147483646 h 115"/>
              <a:gd name="T4" fmla="*/ 2147483646 w 116"/>
              <a:gd name="T5" fmla="*/ 2147483646 h 115"/>
              <a:gd name="T6" fmla="*/ 0 60000 65536"/>
              <a:gd name="T7" fmla="*/ 0 60000 65536"/>
              <a:gd name="T8" fmla="*/ 0 60000 65536"/>
            </a:gdLst>
            <a:ahLst/>
            <a:cxnLst>
              <a:cxn ang="T6">
                <a:pos x="T0" y="T1"/>
              </a:cxn>
              <a:cxn ang="T7">
                <a:pos x="T2" y="T3"/>
              </a:cxn>
              <a:cxn ang="T8">
                <a:pos x="T4" y="T5"/>
              </a:cxn>
            </a:cxnLst>
            <a:rect l="0" t="0" r="r" b="b"/>
            <a:pathLst>
              <a:path w="116" h="115">
                <a:moveTo>
                  <a:pt x="0" y="115"/>
                </a:moveTo>
                <a:cubicBezTo>
                  <a:pt x="14" y="99"/>
                  <a:pt x="63" y="34"/>
                  <a:pt x="82" y="17"/>
                </a:cubicBezTo>
                <a:cubicBezTo>
                  <a:pt x="101" y="0"/>
                  <a:pt x="109" y="14"/>
                  <a:pt x="116" y="13"/>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5" name="Freeform 53">
            <a:extLst>
              <a:ext uri="{FF2B5EF4-FFF2-40B4-BE49-F238E27FC236}">
                <a16:creationId xmlns:a16="http://schemas.microsoft.com/office/drawing/2014/main" id="{D869B2C9-88EC-4152-A393-CB0E1FF55F97}"/>
              </a:ext>
            </a:extLst>
          </p:cNvPr>
          <p:cNvSpPr>
            <a:spLocks/>
          </p:cNvSpPr>
          <p:nvPr/>
        </p:nvSpPr>
        <p:spPr bwMode="auto">
          <a:xfrm>
            <a:off x="6508750" y="2927350"/>
            <a:ext cx="268288" cy="146050"/>
          </a:xfrm>
          <a:custGeom>
            <a:avLst/>
            <a:gdLst>
              <a:gd name="T0" fmla="*/ 0 w 169"/>
              <a:gd name="T1" fmla="*/ 2147483646 h 92"/>
              <a:gd name="T2" fmla="*/ 2147483646 w 169"/>
              <a:gd name="T3" fmla="*/ 2147483646 h 92"/>
              <a:gd name="T4" fmla="*/ 2147483646 w 169"/>
              <a:gd name="T5" fmla="*/ 0 h 92"/>
              <a:gd name="T6" fmla="*/ 0 60000 65536"/>
              <a:gd name="T7" fmla="*/ 0 60000 65536"/>
              <a:gd name="T8" fmla="*/ 0 60000 65536"/>
            </a:gdLst>
            <a:ahLst/>
            <a:cxnLst>
              <a:cxn ang="T6">
                <a:pos x="T0" y="T1"/>
              </a:cxn>
              <a:cxn ang="T7">
                <a:pos x="T2" y="T3"/>
              </a:cxn>
              <a:cxn ang="T8">
                <a:pos x="T4" y="T5"/>
              </a:cxn>
            </a:cxnLst>
            <a:rect l="0" t="0" r="r" b="b"/>
            <a:pathLst>
              <a:path w="169" h="92">
                <a:moveTo>
                  <a:pt x="0" y="92"/>
                </a:moveTo>
                <a:cubicBezTo>
                  <a:pt x="21" y="80"/>
                  <a:pt x="98" y="35"/>
                  <a:pt x="126" y="20"/>
                </a:cubicBezTo>
                <a:cubicBezTo>
                  <a:pt x="154" y="5"/>
                  <a:pt x="160" y="4"/>
                  <a:pt x="169" y="0"/>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6" name="Freeform 54">
            <a:extLst>
              <a:ext uri="{FF2B5EF4-FFF2-40B4-BE49-F238E27FC236}">
                <a16:creationId xmlns:a16="http://schemas.microsoft.com/office/drawing/2014/main" id="{751BBF08-2DD8-4AA7-BFE8-5D976854E94A}"/>
              </a:ext>
            </a:extLst>
          </p:cNvPr>
          <p:cNvSpPr>
            <a:spLocks/>
          </p:cNvSpPr>
          <p:nvPr/>
        </p:nvSpPr>
        <p:spPr bwMode="auto">
          <a:xfrm>
            <a:off x="6484938" y="3573463"/>
            <a:ext cx="384175" cy="168275"/>
          </a:xfrm>
          <a:custGeom>
            <a:avLst/>
            <a:gdLst>
              <a:gd name="T0" fmla="*/ 0 w 242"/>
              <a:gd name="T1" fmla="*/ 2147483646 h 106"/>
              <a:gd name="T2" fmla="*/ 2147483646 w 242"/>
              <a:gd name="T3" fmla="*/ 2147483646 h 106"/>
              <a:gd name="T4" fmla="*/ 2147483646 w 242"/>
              <a:gd name="T5" fmla="*/ 0 h 106"/>
              <a:gd name="T6" fmla="*/ 0 60000 65536"/>
              <a:gd name="T7" fmla="*/ 0 60000 65536"/>
              <a:gd name="T8" fmla="*/ 0 60000 65536"/>
            </a:gdLst>
            <a:ahLst/>
            <a:cxnLst>
              <a:cxn ang="T6">
                <a:pos x="T0" y="T1"/>
              </a:cxn>
              <a:cxn ang="T7">
                <a:pos x="T2" y="T3"/>
              </a:cxn>
              <a:cxn ang="T8">
                <a:pos x="T4" y="T5"/>
              </a:cxn>
            </a:cxnLst>
            <a:rect l="0" t="0" r="r" b="b"/>
            <a:pathLst>
              <a:path w="242" h="106">
                <a:moveTo>
                  <a:pt x="0" y="106"/>
                </a:moveTo>
                <a:cubicBezTo>
                  <a:pt x="15" y="97"/>
                  <a:pt x="52" y="71"/>
                  <a:pt x="92" y="53"/>
                </a:cubicBezTo>
                <a:cubicBezTo>
                  <a:pt x="132" y="35"/>
                  <a:pt x="211" y="11"/>
                  <a:pt x="242" y="0"/>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7" name="Freeform 55">
            <a:extLst>
              <a:ext uri="{FF2B5EF4-FFF2-40B4-BE49-F238E27FC236}">
                <a16:creationId xmlns:a16="http://schemas.microsoft.com/office/drawing/2014/main" id="{06928CE7-1708-45C1-BBD1-08D9C5E19EED}"/>
              </a:ext>
            </a:extLst>
          </p:cNvPr>
          <p:cNvSpPr>
            <a:spLocks/>
          </p:cNvSpPr>
          <p:nvPr/>
        </p:nvSpPr>
        <p:spPr bwMode="auto">
          <a:xfrm>
            <a:off x="7937500" y="227013"/>
            <a:ext cx="738188" cy="763587"/>
          </a:xfrm>
          <a:custGeom>
            <a:avLst/>
            <a:gdLst>
              <a:gd name="T0" fmla="*/ 2147483646 w 465"/>
              <a:gd name="T1" fmla="*/ 2147483646 h 481"/>
              <a:gd name="T2" fmla="*/ 2147483646 w 465"/>
              <a:gd name="T3" fmla="*/ 2147483646 h 481"/>
              <a:gd name="T4" fmla="*/ 2147483646 w 465"/>
              <a:gd name="T5" fmla="*/ 2147483646 h 481"/>
              <a:gd name="T6" fmla="*/ 0 w 465"/>
              <a:gd name="T7" fmla="*/ 0 h 48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65" h="481">
                <a:moveTo>
                  <a:pt x="465" y="481"/>
                </a:moveTo>
                <a:cubicBezTo>
                  <a:pt x="448" y="415"/>
                  <a:pt x="416" y="164"/>
                  <a:pt x="363" y="84"/>
                </a:cubicBezTo>
                <a:cubicBezTo>
                  <a:pt x="310" y="4"/>
                  <a:pt x="205" y="16"/>
                  <a:pt x="145" y="2"/>
                </a:cubicBezTo>
                <a:cubicBezTo>
                  <a:pt x="118" y="5"/>
                  <a:pt x="30" y="1"/>
                  <a:pt x="0" y="0"/>
                </a:cubicBezTo>
              </a:path>
            </a:pathLst>
          </a:custGeom>
          <a:noFill/>
          <a:ln w="57150" cmpd="sng">
            <a:solidFill>
              <a:srgbClr val="FF0000"/>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 name="Text Box 3">
            <a:extLst>
              <a:ext uri="{FF2B5EF4-FFF2-40B4-BE49-F238E27FC236}">
                <a16:creationId xmlns:a16="http://schemas.microsoft.com/office/drawing/2014/main" id="{AABE9AA5-28E8-D63C-0BF8-A3284F5AD91D}"/>
              </a:ext>
            </a:extLst>
          </p:cNvPr>
          <p:cNvSpPr txBox="1">
            <a:spLocks noChangeArrowheads="1"/>
          </p:cNvSpPr>
          <p:nvPr/>
        </p:nvSpPr>
        <p:spPr bwMode="auto">
          <a:xfrm>
            <a:off x="13635" y="0"/>
            <a:ext cx="2378075" cy="369888"/>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dirty="0">
                <a:solidFill>
                  <a:schemeClr val="bg1"/>
                </a:solidFill>
              </a:rPr>
              <a:t>High Altitude Hypoxia</a:t>
            </a:r>
            <a:endParaRPr lang="cs-CZ" altLang="cs-CZ" sz="1800" dirty="0">
              <a:solidFill>
                <a:schemeClr val="bg1"/>
              </a:solidFill>
            </a:endParaRPr>
          </a:p>
        </p:txBody>
      </p:sp>
    </p:spTree>
    <p:extLst>
      <p:ext uri="{BB962C8B-B14F-4D97-AF65-F5344CB8AC3E}">
        <p14:creationId xmlns:p14="http://schemas.microsoft.com/office/powerpoint/2010/main" val="10206829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6" name="Text Box 4">
            <a:extLst>
              <a:ext uri="{FF2B5EF4-FFF2-40B4-BE49-F238E27FC236}">
                <a16:creationId xmlns:a16="http://schemas.microsoft.com/office/drawing/2014/main" id="{DDEB9181-4124-4ED2-98EC-39172CB93620}"/>
              </a:ext>
            </a:extLst>
          </p:cNvPr>
          <p:cNvSpPr txBox="1">
            <a:spLocks noChangeArrowheads="1"/>
          </p:cNvSpPr>
          <p:nvPr/>
        </p:nvSpPr>
        <p:spPr bwMode="auto">
          <a:xfrm>
            <a:off x="2352675" y="177800"/>
            <a:ext cx="1877437" cy="369332"/>
          </a:xfrm>
          <a:prstGeom prst="rect">
            <a:avLst/>
          </a:prstGeom>
          <a:solidFill>
            <a:schemeClr val="bg1"/>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1800" dirty="0" err="1">
                <a:latin typeface="Arial" panose="020B0604020202020204" pitchFamily="34" charset="0"/>
                <a:cs typeface="Arial" panose="020B0604020202020204" pitchFamily="34" charset="0"/>
              </a:rPr>
              <a:t>Alveolar</a:t>
            </a:r>
            <a:r>
              <a:rPr lang="cs-CZ" altLang="cs-CZ" sz="1800" dirty="0">
                <a:latin typeface="Arial" panose="020B0604020202020204" pitchFamily="34" charset="0"/>
                <a:cs typeface="Arial" panose="020B0604020202020204" pitchFamily="34" charset="0"/>
              </a:rPr>
              <a:t> </a:t>
            </a:r>
            <a:r>
              <a:rPr lang="cs-CZ" altLang="cs-CZ" sz="1800" dirty="0" err="1">
                <a:latin typeface="Arial" panose="020B0604020202020204" pitchFamily="34" charset="0"/>
                <a:cs typeface="Arial" panose="020B0604020202020204" pitchFamily="34" charset="0"/>
              </a:rPr>
              <a:t>hypoxia</a:t>
            </a:r>
            <a:endParaRPr lang="cs-CZ" altLang="cs-CZ" sz="1800" dirty="0">
              <a:latin typeface="Arial" panose="020B0604020202020204" pitchFamily="34" charset="0"/>
              <a:cs typeface="Arial" panose="020B0604020202020204" pitchFamily="34" charset="0"/>
            </a:endParaRPr>
          </a:p>
        </p:txBody>
      </p:sp>
      <p:sp>
        <p:nvSpPr>
          <p:cNvPr id="2" name="Text Box 3">
            <a:extLst>
              <a:ext uri="{FF2B5EF4-FFF2-40B4-BE49-F238E27FC236}">
                <a16:creationId xmlns:a16="http://schemas.microsoft.com/office/drawing/2014/main" id="{AABE9AA5-28E8-D63C-0BF8-A3284F5AD91D}"/>
              </a:ext>
            </a:extLst>
          </p:cNvPr>
          <p:cNvSpPr txBox="1">
            <a:spLocks noChangeArrowheads="1"/>
          </p:cNvSpPr>
          <p:nvPr/>
        </p:nvSpPr>
        <p:spPr bwMode="auto">
          <a:xfrm>
            <a:off x="13635" y="0"/>
            <a:ext cx="2378075" cy="369888"/>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dirty="0">
                <a:solidFill>
                  <a:schemeClr val="bg1"/>
                </a:solidFill>
              </a:rPr>
              <a:t>High Altitude Hypoxia</a:t>
            </a:r>
            <a:endParaRPr lang="cs-CZ" altLang="cs-CZ" sz="1800" dirty="0">
              <a:solidFill>
                <a:schemeClr val="bg1"/>
              </a:solidFill>
            </a:endParaRPr>
          </a:p>
        </p:txBody>
      </p:sp>
      <p:grpSp>
        <p:nvGrpSpPr>
          <p:cNvPr id="3" name="Group 7">
            <a:extLst>
              <a:ext uri="{FF2B5EF4-FFF2-40B4-BE49-F238E27FC236}">
                <a16:creationId xmlns:a16="http://schemas.microsoft.com/office/drawing/2014/main" id="{FFFFD439-5091-F4C4-E082-8B89BB40889C}"/>
              </a:ext>
            </a:extLst>
          </p:cNvPr>
          <p:cNvGrpSpPr>
            <a:grpSpLocks/>
          </p:cNvGrpSpPr>
          <p:nvPr/>
        </p:nvGrpSpPr>
        <p:grpSpPr bwMode="auto">
          <a:xfrm>
            <a:off x="7273925" y="3273425"/>
            <a:ext cx="522288" cy="514350"/>
            <a:chOff x="4432" y="112"/>
            <a:chExt cx="329" cy="324"/>
          </a:xfrm>
        </p:grpSpPr>
        <p:sp>
          <p:nvSpPr>
            <p:cNvPr id="4" name="Oval 8">
              <a:extLst>
                <a:ext uri="{FF2B5EF4-FFF2-40B4-BE49-F238E27FC236}">
                  <a16:creationId xmlns:a16="http://schemas.microsoft.com/office/drawing/2014/main" id="{167FA0AB-70E7-ECC6-47C5-7E60AD0D87B9}"/>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5" name="Rectangle 9">
              <a:extLst>
                <a:ext uri="{FF2B5EF4-FFF2-40B4-BE49-F238E27FC236}">
                  <a16:creationId xmlns:a16="http://schemas.microsoft.com/office/drawing/2014/main" id="{0B2DD071-479E-D41A-416A-708DACB992F7}"/>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6" name="Freeform 10">
            <a:extLst>
              <a:ext uri="{FF2B5EF4-FFF2-40B4-BE49-F238E27FC236}">
                <a16:creationId xmlns:a16="http://schemas.microsoft.com/office/drawing/2014/main" id="{16ECBA72-52ED-AFB0-D6D0-687710F9A553}"/>
              </a:ext>
            </a:extLst>
          </p:cNvPr>
          <p:cNvSpPr>
            <a:spLocks/>
          </p:cNvSpPr>
          <p:nvPr/>
        </p:nvSpPr>
        <p:spPr bwMode="auto">
          <a:xfrm>
            <a:off x="6838950" y="3463925"/>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Freeform 11">
            <a:extLst>
              <a:ext uri="{FF2B5EF4-FFF2-40B4-BE49-F238E27FC236}">
                <a16:creationId xmlns:a16="http://schemas.microsoft.com/office/drawing/2014/main" id="{4538029B-343B-3091-3AE0-DB378D9F8537}"/>
              </a:ext>
            </a:extLst>
          </p:cNvPr>
          <p:cNvSpPr>
            <a:spLocks/>
          </p:cNvSpPr>
          <p:nvPr/>
        </p:nvSpPr>
        <p:spPr bwMode="auto">
          <a:xfrm>
            <a:off x="6361113" y="322263"/>
            <a:ext cx="288925" cy="3619500"/>
          </a:xfrm>
          <a:custGeom>
            <a:avLst/>
            <a:gdLst>
              <a:gd name="T0" fmla="*/ 2147483646 w 182"/>
              <a:gd name="T1" fmla="*/ 2147483646 h 2280"/>
              <a:gd name="T2" fmla="*/ 2147483646 w 182"/>
              <a:gd name="T3" fmla="*/ 2147483646 h 2280"/>
              <a:gd name="T4" fmla="*/ 2147483646 w 182"/>
              <a:gd name="T5" fmla="*/ 2147483646 h 2280"/>
              <a:gd name="T6" fmla="*/ 2147483646 w 182"/>
              <a:gd name="T7" fmla="*/ 2147483646 h 2280"/>
              <a:gd name="T8" fmla="*/ 2147483646 w 182"/>
              <a:gd name="T9" fmla="*/ 2147483646 h 2280"/>
              <a:gd name="T10" fmla="*/ 2147483646 w 182"/>
              <a:gd name="T11" fmla="*/ 2147483646 h 2280"/>
              <a:gd name="T12" fmla="*/ 2147483646 w 182"/>
              <a:gd name="T13" fmla="*/ 2147483646 h 2280"/>
              <a:gd name="T14" fmla="*/ 2147483646 w 182"/>
              <a:gd name="T15" fmla="*/ 2147483646 h 2280"/>
              <a:gd name="T16" fmla="*/ 2147483646 w 182"/>
              <a:gd name="T17" fmla="*/ 0 h 22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 h="2280">
                <a:moveTo>
                  <a:pt x="93" y="2280"/>
                </a:moveTo>
                <a:cubicBezTo>
                  <a:pt x="89" y="2214"/>
                  <a:pt x="85" y="2149"/>
                  <a:pt x="88" y="2077"/>
                </a:cubicBezTo>
                <a:cubicBezTo>
                  <a:pt x="91" y="2005"/>
                  <a:pt x="109" y="1958"/>
                  <a:pt x="112" y="1849"/>
                </a:cubicBezTo>
                <a:cubicBezTo>
                  <a:pt x="115" y="1740"/>
                  <a:pt x="97" y="1539"/>
                  <a:pt x="107" y="1423"/>
                </a:cubicBezTo>
                <a:cubicBezTo>
                  <a:pt x="117" y="1307"/>
                  <a:pt x="182" y="1274"/>
                  <a:pt x="170" y="1152"/>
                </a:cubicBezTo>
                <a:cubicBezTo>
                  <a:pt x="158" y="1030"/>
                  <a:pt x="49" y="827"/>
                  <a:pt x="35" y="688"/>
                </a:cubicBezTo>
                <a:cubicBezTo>
                  <a:pt x="21" y="549"/>
                  <a:pt x="89" y="419"/>
                  <a:pt x="83" y="315"/>
                </a:cubicBezTo>
                <a:cubicBezTo>
                  <a:pt x="77" y="211"/>
                  <a:pt x="2" y="115"/>
                  <a:pt x="1" y="63"/>
                </a:cubicBezTo>
                <a:cubicBezTo>
                  <a:pt x="0" y="11"/>
                  <a:pt x="62" y="13"/>
                  <a:pt x="78" y="0"/>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 name="Freeform 12">
            <a:extLst>
              <a:ext uri="{FF2B5EF4-FFF2-40B4-BE49-F238E27FC236}">
                <a16:creationId xmlns:a16="http://schemas.microsoft.com/office/drawing/2014/main" id="{7AC407E9-E5F1-FC98-7CC9-F93B4FBE93B8}"/>
              </a:ext>
            </a:extLst>
          </p:cNvPr>
          <p:cNvSpPr>
            <a:spLocks/>
          </p:cNvSpPr>
          <p:nvPr/>
        </p:nvSpPr>
        <p:spPr bwMode="auto">
          <a:xfrm>
            <a:off x="6846888" y="3495675"/>
            <a:ext cx="468312"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 name="Freeform 13">
            <a:extLst>
              <a:ext uri="{FF2B5EF4-FFF2-40B4-BE49-F238E27FC236}">
                <a16:creationId xmlns:a16="http://schemas.microsoft.com/office/drawing/2014/main" id="{87395EA8-3AA9-F619-8D67-39BF281CBA80}"/>
              </a:ext>
            </a:extLst>
          </p:cNvPr>
          <p:cNvSpPr>
            <a:spLocks/>
          </p:cNvSpPr>
          <p:nvPr/>
        </p:nvSpPr>
        <p:spPr bwMode="auto">
          <a:xfrm>
            <a:off x="7753350" y="3457575"/>
            <a:ext cx="414338"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0" name="Group 14">
            <a:extLst>
              <a:ext uri="{FF2B5EF4-FFF2-40B4-BE49-F238E27FC236}">
                <a16:creationId xmlns:a16="http://schemas.microsoft.com/office/drawing/2014/main" id="{97183832-8336-3D12-979C-4680D4B9769C}"/>
              </a:ext>
            </a:extLst>
          </p:cNvPr>
          <p:cNvGrpSpPr>
            <a:grpSpLocks/>
          </p:cNvGrpSpPr>
          <p:nvPr/>
        </p:nvGrpSpPr>
        <p:grpSpPr bwMode="auto">
          <a:xfrm>
            <a:off x="7212013" y="2624138"/>
            <a:ext cx="522287" cy="514350"/>
            <a:chOff x="4432" y="112"/>
            <a:chExt cx="329" cy="324"/>
          </a:xfrm>
        </p:grpSpPr>
        <p:sp>
          <p:nvSpPr>
            <p:cNvPr id="11" name="Oval 15">
              <a:extLst>
                <a:ext uri="{FF2B5EF4-FFF2-40B4-BE49-F238E27FC236}">
                  <a16:creationId xmlns:a16="http://schemas.microsoft.com/office/drawing/2014/main" id="{76A741D8-F085-7129-7FC7-E6C5C7FFE6A5}"/>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2" name="Rectangle 16">
              <a:extLst>
                <a:ext uri="{FF2B5EF4-FFF2-40B4-BE49-F238E27FC236}">
                  <a16:creationId xmlns:a16="http://schemas.microsoft.com/office/drawing/2014/main" id="{8E6C90FE-B72D-1E24-7D42-C4857E804C6C}"/>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3" name="Freeform 17">
            <a:extLst>
              <a:ext uri="{FF2B5EF4-FFF2-40B4-BE49-F238E27FC236}">
                <a16:creationId xmlns:a16="http://schemas.microsoft.com/office/drawing/2014/main" id="{124E1ADA-179B-572A-F734-F7A6A2D9AF01}"/>
              </a:ext>
            </a:extLst>
          </p:cNvPr>
          <p:cNvSpPr>
            <a:spLocks/>
          </p:cNvSpPr>
          <p:nvPr/>
        </p:nvSpPr>
        <p:spPr bwMode="auto">
          <a:xfrm>
            <a:off x="6777038" y="2814638"/>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Freeform 18">
            <a:extLst>
              <a:ext uri="{FF2B5EF4-FFF2-40B4-BE49-F238E27FC236}">
                <a16:creationId xmlns:a16="http://schemas.microsoft.com/office/drawing/2014/main" id="{E8A5DED5-8A01-F32A-8361-BCE9C7085592}"/>
              </a:ext>
            </a:extLst>
          </p:cNvPr>
          <p:cNvSpPr>
            <a:spLocks/>
          </p:cNvSpPr>
          <p:nvPr/>
        </p:nvSpPr>
        <p:spPr bwMode="auto">
          <a:xfrm>
            <a:off x="6784975" y="2846388"/>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Freeform 19">
            <a:extLst>
              <a:ext uri="{FF2B5EF4-FFF2-40B4-BE49-F238E27FC236}">
                <a16:creationId xmlns:a16="http://schemas.microsoft.com/office/drawing/2014/main" id="{28CA390F-713C-57AA-0C23-085480948F86}"/>
              </a:ext>
            </a:extLst>
          </p:cNvPr>
          <p:cNvSpPr>
            <a:spLocks/>
          </p:cNvSpPr>
          <p:nvPr/>
        </p:nvSpPr>
        <p:spPr bwMode="auto">
          <a:xfrm>
            <a:off x="7691438" y="2808288"/>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6" name="Group 20">
            <a:extLst>
              <a:ext uri="{FF2B5EF4-FFF2-40B4-BE49-F238E27FC236}">
                <a16:creationId xmlns:a16="http://schemas.microsoft.com/office/drawing/2014/main" id="{54E0411A-6DC3-F4DB-213C-A3866407E0D9}"/>
              </a:ext>
            </a:extLst>
          </p:cNvPr>
          <p:cNvGrpSpPr>
            <a:grpSpLocks/>
          </p:cNvGrpSpPr>
          <p:nvPr/>
        </p:nvGrpSpPr>
        <p:grpSpPr bwMode="auto">
          <a:xfrm>
            <a:off x="7173913" y="1974850"/>
            <a:ext cx="522287" cy="514350"/>
            <a:chOff x="4432" y="112"/>
            <a:chExt cx="329" cy="324"/>
          </a:xfrm>
        </p:grpSpPr>
        <p:sp>
          <p:nvSpPr>
            <p:cNvPr id="17" name="Oval 21">
              <a:extLst>
                <a:ext uri="{FF2B5EF4-FFF2-40B4-BE49-F238E27FC236}">
                  <a16:creationId xmlns:a16="http://schemas.microsoft.com/office/drawing/2014/main" id="{92651B8E-7129-98D2-23A4-9EA442D5ACDC}"/>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8" name="Rectangle 22">
              <a:extLst>
                <a:ext uri="{FF2B5EF4-FFF2-40B4-BE49-F238E27FC236}">
                  <a16:creationId xmlns:a16="http://schemas.microsoft.com/office/drawing/2014/main" id="{E2A14CB9-7BE5-1AAC-F07B-F332E81EE112}"/>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9" name="Freeform 23">
            <a:extLst>
              <a:ext uri="{FF2B5EF4-FFF2-40B4-BE49-F238E27FC236}">
                <a16:creationId xmlns:a16="http://schemas.microsoft.com/office/drawing/2014/main" id="{69CFE5AF-7547-4C6F-BABA-A257E0A20CBC}"/>
              </a:ext>
            </a:extLst>
          </p:cNvPr>
          <p:cNvSpPr>
            <a:spLocks/>
          </p:cNvSpPr>
          <p:nvPr/>
        </p:nvSpPr>
        <p:spPr bwMode="auto">
          <a:xfrm>
            <a:off x="6738938" y="2165350"/>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Freeform 24">
            <a:extLst>
              <a:ext uri="{FF2B5EF4-FFF2-40B4-BE49-F238E27FC236}">
                <a16:creationId xmlns:a16="http://schemas.microsoft.com/office/drawing/2014/main" id="{6AF99D47-75CF-9F30-360D-1B42DCB81914}"/>
              </a:ext>
            </a:extLst>
          </p:cNvPr>
          <p:cNvSpPr>
            <a:spLocks/>
          </p:cNvSpPr>
          <p:nvPr/>
        </p:nvSpPr>
        <p:spPr bwMode="auto">
          <a:xfrm>
            <a:off x="6746875" y="2197100"/>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 name="Freeform 25">
            <a:extLst>
              <a:ext uri="{FF2B5EF4-FFF2-40B4-BE49-F238E27FC236}">
                <a16:creationId xmlns:a16="http://schemas.microsoft.com/office/drawing/2014/main" id="{42F8BE4E-529F-EDAF-0828-8C1E85FA129A}"/>
              </a:ext>
            </a:extLst>
          </p:cNvPr>
          <p:cNvSpPr>
            <a:spLocks/>
          </p:cNvSpPr>
          <p:nvPr/>
        </p:nvSpPr>
        <p:spPr bwMode="auto">
          <a:xfrm>
            <a:off x="7653338" y="2159000"/>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2" name="Group 26">
            <a:extLst>
              <a:ext uri="{FF2B5EF4-FFF2-40B4-BE49-F238E27FC236}">
                <a16:creationId xmlns:a16="http://schemas.microsoft.com/office/drawing/2014/main" id="{B66D55CA-15E5-AB63-BE49-6492750F9777}"/>
              </a:ext>
            </a:extLst>
          </p:cNvPr>
          <p:cNvGrpSpPr>
            <a:grpSpLocks/>
          </p:cNvGrpSpPr>
          <p:nvPr/>
        </p:nvGrpSpPr>
        <p:grpSpPr bwMode="auto">
          <a:xfrm>
            <a:off x="7135813" y="1325563"/>
            <a:ext cx="522287" cy="514350"/>
            <a:chOff x="4432" y="112"/>
            <a:chExt cx="329" cy="324"/>
          </a:xfrm>
        </p:grpSpPr>
        <p:sp>
          <p:nvSpPr>
            <p:cNvPr id="24" name="Oval 27">
              <a:extLst>
                <a:ext uri="{FF2B5EF4-FFF2-40B4-BE49-F238E27FC236}">
                  <a16:creationId xmlns:a16="http://schemas.microsoft.com/office/drawing/2014/main" id="{9AE571CC-98B3-2A00-5D28-9A4A69A81E4B}"/>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25" name="Rectangle 28">
              <a:extLst>
                <a:ext uri="{FF2B5EF4-FFF2-40B4-BE49-F238E27FC236}">
                  <a16:creationId xmlns:a16="http://schemas.microsoft.com/office/drawing/2014/main" id="{9C5E9F87-65D8-C157-1B5F-F66AA872513B}"/>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26" name="Freeform 29">
            <a:extLst>
              <a:ext uri="{FF2B5EF4-FFF2-40B4-BE49-F238E27FC236}">
                <a16:creationId xmlns:a16="http://schemas.microsoft.com/office/drawing/2014/main" id="{7E4B7FD9-A83C-67C7-FC1B-3AC14F2EB2ED}"/>
              </a:ext>
            </a:extLst>
          </p:cNvPr>
          <p:cNvSpPr>
            <a:spLocks/>
          </p:cNvSpPr>
          <p:nvPr/>
        </p:nvSpPr>
        <p:spPr bwMode="auto">
          <a:xfrm>
            <a:off x="6700838" y="1516063"/>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 name="Freeform 30">
            <a:extLst>
              <a:ext uri="{FF2B5EF4-FFF2-40B4-BE49-F238E27FC236}">
                <a16:creationId xmlns:a16="http://schemas.microsoft.com/office/drawing/2014/main" id="{B9BE2DC7-77EE-54F3-69AB-45491E305B60}"/>
              </a:ext>
            </a:extLst>
          </p:cNvPr>
          <p:cNvSpPr>
            <a:spLocks/>
          </p:cNvSpPr>
          <p:nvPr/>
        </p:nvSpPr>
        <p:spPr bwMode="auto">
          <a:xfrm>
            <a:off x="6708775" y="1547813"/>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 name="Freeform 31">
            <a:extLst>
              <a:ext uri="{FF2B5EF4-FFF2-40B4-BE49-F238E27FC236}">
                <a16:creationId xmlns:a16="http://schemas.microsoft.com/office/drawing/2014/main" id="{0EFD4477-88BB-6A72-46C9-89883863B683}"/>
              </a:ext>
            </a:extLst>
          </p:cNvPr>
          <p:cNvSpPr>
            <a:spLocks/>
          </p:cNvSpPr>
          <p:nvPr/>
        </p:nvSpPr>
        <p:spPr bwMode="auto">
          <a:xfrm>
            <a:off x="7615238" y="1509713"/>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9" name="Group 32">
            <a:extLst>
              <a:ext uri="{FF2B5EF4-FFF2-40B4-BE49-F238E27FC236}">
                <a16:creationId xmlns:a16="http://schemas.microsoft.com/office/drawing/2014/main" id="{4582CC8B-E37C-B0B1-5E4A-31C5DB7D50D2}"/>
              </a:ext>
            </a:extLst>
          </p:cNvPr>
          <p:cNvGrpSpPr>
            <a:grpSpLocks/>
          </p:cNvGrpSpPr>
          <p:nvPr/>
        </p:nvGrpSpPr>
        <p:grpSpPr bwMode="auto">
          <a:xfrm>
            <a:off x="7097713" y="676275"/>
            <a:ext cx="522287" cy="514350"/>
            <a:chOff x="4432" y="112"/>
            <a:chExt cx="329" cy="324"/>
          </a:xfrm>
        </p:grpSpPr>
        <p:sp>
          <p:nvSpPr>
            <p:cNvPr id="30" name="Oval 33">
              <a:extLst>
                <a:ext uri="{FF2B5EF4-FFF2-40B4-BE49-F238E27FC236}">
                  <a16:creationId xmlns:a16="http://schemas.microsoft.com/office/drawing/2014/main" id="{8B211C25-1657-2216-B299-FEB1C12758F1}"/>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31" name="Rectangle 34">
              <a:extLst>
                <a:ext uri="{FF2B5EF4-FFF2-40B4-BE49-F238E27FC236}">
                  <a16:creationId xmlns:a16="http://schemas.microsoft.com/office/drawing/2014/main" id="{5E592CF3-6331-9E22-E01B-D8D4B61AA929}"/>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48" name="Freeform 35">
            <a:extLst>
              <a:ext uri="{FF2B5EF4-FFF2-40B4-BE49-F238E27FC236}">
                <a16:creationId xmlns:a16="http://schemas.microsoft.com/office/drawing/2014/main" id="{E8DC7178-69A1-9914-B985-85874D621985}"/>
              </a:ext>
            </a:extLst>
          </p:cNvPr>
          <p:cNvSpPr>
            <a:spLocks/>
          </p:cNvSpPr>
          <p:nvPr/>
        </p:nvSpPr>
        <p:spPr bwMode="auto">
          <a:xfrm>
            <a:off x="6662738" y="866775"/>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9" name="Freeform 36">
            <a:extLst>
              <a:ext uri="{FF2B5EF4-FFF2-40B4-BE49-F238E27FC236}">
                <a16:creationId xmlns:a16="http://schemas.microsoft.com/office/drawing/2014/main" id="{D9BB14F9-BAB8-0C7F-44F9-23254766F510}"/>
              </a:ext>
            </a:extLst>
          </p:cNvPr>
          <p:cNvSpPr>
            <a:spLocks/>
          </p:cNvSpPr>
          <p:nvPr/>
        </p:nvSpPr>
        <p:spPr bwMode="auto">
          <a:xfrm>
            <a:off x="6670675" y="898525"/>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0" name="Freeform 37">
            <a:extLst>
              <a:ext uri="{FF2B5EF4-FFF2-40B4-BE49-F238E27FC236}">
                <a16:creationId xmlns:a16="http://schemas.microsoft.com/office/drawing/2014/main" id="{1CCA8BA8-4172-B5A8-68AD-60D59D955A45}"/>
              </a:ext>
            </a:extLst>
          </p:cNvPr>
          <p:cNvSpPr>
            <a:spLocks/>
          </p:cNvSpPr>
          <p:nvPr/>
        </p:nvSpPr>
        <p:spPr bwMode="auto">
          <a:xfrm>
            <a:off x="7577138" y="860425"/>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51" name="Group 38">
            <a:extLst>
              <a:ext uri="{FF2B5EF4-FFF2-40B4-BE49-F238E27FC236}">
                <a16:creationId xmlns:a16="http://schemas.microsoft.com/office/drawing/2014/main" id="{A88269B3-B3AF-2F98-420D-F679DAFFCB5B}"/>
              </a:ext>
            </a:extLst>
          </p:cNvPr>
          <p:cNvGrpSpPr>
            <a:grpSpLocks/>
          </p:cNvGrpSpPr>
          <p:nvPr/>
        </p:nvGrpSpPr>
        <p:grpSpPr bwMode="auto">
          <a:xfrm>
            <a:off x="7059613" y="26988"/>
            <a:ext cx="522287" cy="514350"/>
            <a:chOff x="4432" y="112"/>
            <a:chExt cx="329" cy="324"/>
          </a:xfrm>
        </p:grpSpPr>
        <p:sp>
          <p:nvSpPr>
            <p:cNvPr id="152" name="Oval 39">
              <a:extLst>
                <a:ext uri="{FF2B5EF4-FFF2-40B4-BE49-F238E27FC236}">
                  <a16:creationId xmlns:a16="http://schemas.microsoft.com/office/drawing/2014/main" id="{E4714A61-021F-EEEF-30F3-D98370E25C73}"/>
                </a:ext>
              </a:extLst>
            </p:cNvPr>
            <p:cNvSpPr>
              <a:spLocks noChangeArrowheads="1"/>
            </p:cNvSpPr>
            <p:nvPr/>
          </p:nvSpPr>
          <p:spPr bwMode="auto">
            <a:xfrm>
              <a:off x="4432" y="169"/>
              <a:ext cx="329" cy="267"/>
            </a:xfrm>
            <a:prstGeom prst="ellipse">
              <a:avLst/>
            </a:prstGeom>
            <a:solidFill>
              <a:schemeClr val="accent1"/>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53" name="Rectangle 40">
              <a:extLst>
                <a:ext uri="{FF2B5EF4-FFF2-40B4-BE49-F238E27FC236}">
                  <a16:creationId xmlns:a16="http://schemas.microsoft.com/office/drawing/2014/main" id="{0B52CD3B-C1F7-8FDF-635E-2E80433BB5F8}"/>
                </a:ext>
              </a:extLst>
            </p:cNvPr>
            <p:cNvSpPr>
              <a:spLocks noChangeArrowheads="1"/>
            </p:cNvSpPr>
            <p:nvPr/>
          </p:nvSpPr>
          <p:spPr bwMode="auto">
            <a:xfrm>
              <a:off x="4515" y="112"/>
              <a:ext cx="141" cy="106"/>
            </a:xfrm>
            <a:prstGeom prst="rect">
              <a:avLst/>
            </a:prstGeom>
            <a:solidFill>
              <a:schemeClr val="accent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54" name="Freeform 41">
            <a:extLst>
              <a:ext uri="{FF2B5EF4-FFF2-40B4-BE49-F238E27FC236}">
                <a16:creationId xmlns:a16="http://schemas.microsoft.com/office/drawing/2014/main" id="{9851094A-C89C-45AE-007D-12880DCEE5E8}"/>
              </a:ext>
            </a:extLst>
          </p:cNvPr>
          <p:cNvSpPr>
            <a:spLocks/>
          </p:cNvSpPr>
          <p:nvPr/>
        </p:nvSpPr>
        <p:spPr bwMode="auto">
          <a:xfrm>
            <a:off x="6624638" y="217488"/>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5" name="Freeform 42">
            <a:extLst>
              <a:ext uri="{FF2B5EF4-FFF2-40B4-BE49-F238E27FC236}">
                <a16:creationId xmlns:a16="http://schemas.microsoft.com/office/drawing/2014/main" id="{A6C3CE79-F5E5-0164-5F18-E8F6B6C7FF22}"/>
              </a:ext>
            </a:extLst>
          </p:cNvPr>
          <p:cNvSpPr>
            <a:spLocks/>
          </p:cNvSpPr>
          <p:nvPr/>
        </p:nvSpPr>
        <p:spPr bwMode="auto">
          <a:xfrm>
            <a:off x="6632575" y="249238"/>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6" name="Freeform 43">
            <a:extLst>
              <a:ext uri="{FF2B5EF4-FFF2-40B4-BE49-F238E27FC236}">
                <a16:creationId xmlns:a16="http://schemas.microsoft.com/office/drawing/2014/main" id="{8EBAAB87-9041-F589-75BB-7F19B5E88BDB}"/>
              </a:ext>
            </a:extLst>
          </p:cNvPr>
          <p:cNvSpPr>
            <a:spLocks/>
          </p:cNvSpPr>
          <p:nvPr/>
        </p:nvSpPr>
        <p:spPr bwMode="auto">
          <a:xfrm>
            <a:off x="7539038" y="211138"/>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7" name="Freeform 44">
            <a:extLst>
              <a:ext uri="{FF2B5EF4-FFF2-40B4-BE49-F238E27FC236}">
                <a16:creationId xmlns:a16="http://schemas.microsoft.com/office/drawing/2014/main" id="{6D727312-EB1A-3682-8E33-13F36C45DA75}"/>
              </a:ext>
            </a:extLst>
          </p:cNvPr>
          <p:cNvSpPr>
            <a:spLocks/>
          </p:cNvSpPr>
          <p:nvPr/>
        </p:nvSpPr>
        <p:spPr bwMode="auto">
          <a:xfrm>
            <a:off x="8651875" y="976313"/>
            <a:ext cx="192088" cy="2935287"/>
          </a:xfrm>
          <a:custGeom>
            <a:avLst/>
            <a:gdLst>
              <a:gd name="T0" fmla="*/ 0 w 121"/>
              <a:gd name="T1" fmla="*/ 0 h 1849"/>
              <a:gd name="T2" fmla="*/ 2147483646 w 121"/>
              <a:gd name="T3" fmla="*/ 2147483646 h 1849"/>
              <a:gd name="T4" fmla="*/ 2147483646 w 121"/>
              <a:gd name="T5" fmla="*/ 2147483646 h 1849"/>
              <a:gd name="T6" fmla="*/ 2147483646 w 121"/>
              <a:gd name="T7" fmla="*/ 2147483646 h 1849"/>
              <a:gd name="T8" fmla="*/ 2147483646 w 121"/>
              <a:gd name="T9" fmla="*/ 2147483646 h 18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849">
                <a:moveTo>
                  <a:pt x="0" y="0"/>
                </a:moveTo>
                <a:cubicBezTo>
                  <a:pt x="6" y="43"/>
                  <a:pt x="34" y="80"/>
                  <a:pt x="39" y="261"/>
                </a:cubicBezTo>
                <a:cubicBezTo>
                  <a:pt x="44" y="442"/>
                  <a:pt x="31" y="863"/>
                  <a:pt x="29" y="1089"/>
                </a:cubicBezTo>
                <a:cubicBezTo>
                  <a:pt x="27" y="1315"/>
                  <a:pt x="9" y="1489"/>
                  <a:pt x="24" y="1616"/>
                </a:cubicBezTo>
                <a:cubicBezTo>
                  <a:pt x="39" y="1743"/>
                  <a:pt x="80" y="1796"/>
                  <a:pt x="121" y="1849"/>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8" name="Freeform 45">
            <a:extLst>
              <a:ext uri="{FF2B5EF4-FFF2-40B4-BE49-F238E27FC236}">
                <a16:creationId xmlns:a16="http://schemas.microsoft.com/office/drawing/2014/main" id="{17D5862A-7538-0B53-5D83-B80FC0F2F636}"/>
              </a:ext>
            </a:extLst>
          </p:cNvPr>
          <p:cNvSpPr>
            <a:spLocks/>
          </p:cNvSpPr>
          <p:nvPr/>
        </p:nvSpPr>
        <p:spPr bwMode="auto">
          <a:xfrm>
            <a:off x="8121650" y="3473450"/>
            <a:ext cx="584200" cy="100013"/>
          </a:xfrm>
          <a:custGeom>
            <a:avLst/>
            <a:gdLst>
              <a:gd name="T0" fmla="*/ 0 w 368"/>
              <a:gd name="T1" fmla="*/ 0 h 63"/>
              <a:gd name="T2" fmla="*/ 2147483646 w 368"/>
              <a:gd name="T3" fmla="*/ 2147483646 h 63"/>
              <a:gd name="T4" fmla="*/ 2147483646 w 368"/>
              <a:gd name="T5" fmla="*/ 2147483646 h 63"/>
              <a:gd name="T6" fmla="*/ 0 60000 65536"/>
              <a:gd name="T7" fmla="*/ 0 60000 65536"/>
              <a:gd name="T8" fmla="*/ 0 60000 65536"/>
            </a:gdLst>
            <a:ahLst/>
            <a:cxnLst>
              <a:cxn ang="T6">
                <a:pos x="T0" y="T1"/>
              </a:cxn>
              <a:cxn ang="T7">
                <a:pos x="T2" y="T3"/>
              </a:cxn>
              <a:cxn ang="T8">
                <a:pos x="T4" y="T5"/>
              </a:cxn>
            </a:cxnLst>
            <a:rect l="0" t="0" r="r" b="b"/>
            <a:pathLst>
              <a:path w="368" h="63">
                <a:moveTo>
                  <a:pt x="0" y="0"/>
                </a:moveTo>
                <a:cubicBezTo>
                  <a:pt x="38" y="5"/>
                  <a:pt x="172" y="19"/>
                  <a:pt x="233" y="29"/>
                </a:cubicBezTo>
                <a:cubicBezTo>
                  <a:pt x="294" y="39"/>
                  <a:pt x="346" y="58"/>
                  <a:pt x="368" y="63"/>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9" name="Freeform 46">
            <a:extLst>
              <a:ext uri="{FF2B5EF4-FFF2-40B4-BE49-F238E27FC236}">
                <a16:creationId xmlns:a16="http://schemas.microsoft.com/office/drawing/2014/main" id="{8E06B166-E5C2-E673-6502-A673C3E5CA81}"/>
              </a:ext>
            </a:extLst>
          </p:cNvPr>
          <p:cNvSpPr>
            <a:spLocks/>
          </p:cNvSpPr>
          <p:nvPr/>
        </p:nvSpPr>
        <p:spPr bwMode="auto">
          <a:xfrm>
            <a:off x="8113713" y="2816225"/>
            <a:ext cx="569912" cy="134938"/>
          </a:xfrm>
          <a:custGeom>
            <a:avLst/>
            <a:gdLst>
              <a:gd name="T0" fmla="*/ 0 w 359"/>
              <a:gd name="T1" fmla="*/ 0 h 85"/>
              <a:gd name="T2" fmla="*/ 2147483646 w 359"/>
              <a:gd name="T3" fmla="*/ 2147483646 h 85"/>
              <a:gd name="T4" fmla="*/ 2147483646 w 359"/>
              <a:gd name="T5" fmla="*/ 2147483646 h 85"/>
              <a:gd name="T6" fmla="*/ 0 60000 65536"/>
              <a:gd name="T7" fmla="*/ 0 60000 65536"/>
              <a:gd name="T8" fmla="*/ 0 60000 65536"/>
            </a:gdLst>
            <a:ahLst/>
            <a:cxnLst>
              <a:cxn ang="T6">
                <a:pos x="T0" y="T1"/>
              </a:cxn>
              <a:cxn ang="T7">
                <a:pos x="T2" y="T3"/>
              </a:cxn>
              <a:cxn ang="T8">
                <a:pos x="T4" y="T5"/>
              </a:cxn>
            </a:cxnLst>
            <a:rect l="0" t="0" r="r" b="b"/>
            <a:pathLst>
              <a:path w="359" h="85">
                <a:moveTo>
                  <a:pt x="0" y="0"/>
                </a:moveTo>
                <a:cubicBezTo>
                  <a:pt x="73" y="9"/>
                  <a:pt x="144" y="15"/>
                  <a:pt x="204" y="29"/>
                </a:cubicBezTo>
                <a:cubicBezTo>
                  <a:pt x="264" y="43"/>
                  <a:pt x="327" y="73"/>
                  <a:pt x="359" y="85"/>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0" name="Freeform 47">
            <a:extLst>
              <a:ext uri="{FF2B5EF4-FFF2-40B4-BE49-F238E27FC236}">
                <a16:creationId xmlns:a16="http://schemas.microsoft.com/office/drawing/2014/main" id="{AF0449CA-F569-C00A-0523-5CE05005CA2F}"/>
              </a:ext>
            </a:extLst>
          </p:cNvPr>
          <p:cNvSpPr>
            <a:spLocks/>
          </p:cNvSpPr>
          <p:nvPr/>
        </p:nvSpPr>
        <p:spPr bwMode="auto">
          <a:xfrm>
            <a:off x="8029575" y="2168525"/>
            <a:ext cx="692150" cy="236538"/>
          </a:xfrm>
          <a:custGeom>
            <a:avLst/>
            <a:gdLst>
              <a:gd name="T0" fmla="*/ 0 w 436"/>
              <a:gd name="T1" fmla="*/ 2147483646 h 149"/>
              <a:gd name="T2" fmla="*/ 2147483646 w 436"/>
              <a:gd name="T3" fmla="*/ 2147483646 h 149"/>
              <a:gd name="T4" fmla="*/ 2147483646 w 436"/>
              <a:gd name="T5" fmla="*/ 2147483646 h 149"/>
              <a:gd name="T6" fmla="*/ 0 60000 65536"/>
              <a:gd name="T7" fmla="*/ 0 60000 65536"/>
              <a:gd name="T8" fmla="*/ 0 60000 65536"/>
            </a:gdLst>
            <a:ahLst/>
            <a:cxnLst>
              <a:cxn ang="T6">
                <a:pos x="T0" y="T1"/>
              </a:cxn>
              <a:cxn ang="T7">
                <a:pos x="T2" y="T3"/>
              </a:cxn>
              <a:cxn ang="T8">
                <a:pos x="T4" y="T5"/>
              </a:cxn>
            </a:cxnLst>
            <a:rect l="0" t="0" r="r" b="b"/>
            <a:pathLst>
              <a:path w="436" h="149">
                <a:moveTo>
                  <a:pt x="0" y="13"/>
                </a:moveTo>
                <a:cubicBezTo>
                  <a:pt x="36" y="15"/>
                  <a:pt x="150" y="0"/>
                  <a:pt x="223" y="23"/>
                </a:cubicBezTo>
                <a:cubicBezTo>
                  <a:pt x="296" y="46"/>
                  <a:pt x="392" y="123"/>
                  <a:pt x="436" y="149"/>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1" name="Freeform 48">
            <a:extLst>
              <a:ext uri="{FF2B5EF4-FFF2-40B4-BE49-F238E27FC236}">
                <a16:creationId xmlns:a16="http://schemas.microsoft.com/office/drawing/2014/main" id="{0CB11F4B-0BD2-CC1F-DB86-450DB16A77AD}"/>
              </a:ext>
            </a:extLst>
          </p:cNvPr>
          <p:cNvSpPr>
            <a:spLocks/>
          </p:cNvSpPr>
          <p:nvPr/>
        </p:nvSpPr>
        <p:spPr bwMode="auto">
          <a:xfrm>
            <a:off x="8007350" y="1517650"/>
            <a:ext cx="714375" cy="195263"/>
          </a:xfrm>
          <a:custGeom>
            <a:avLst/>
            <a:gdLst>
              <a:gd name="T0" fmla="*/ 0 w 450"/>
              <a:gd name="T1" fmla="*/ 2147483646 h 123"/>
              <a:gd name="T2" fmla="*/ 2147483646 w 450"/>
              <a:gd name="T3" fmla="*/ 2147483646 h 123"/>
              <a:gd name="T4" fmla="*/ 2147483646 w 450"/>
              <a:gd name="T5" fmla="*/ 2147483646 h 123"/>
              <a:gd name="T6" fmla="*/ 0 60000 65536"/>
              <a:gd name="T7" fmla="*/ 0 60000 65536"/>
              <a:gd name="T8" fmla="*/ 0 60000 65536"/>
            </a:gdLst>
            <a:ahLst/>
            <a:cxnLst>
              <a:cxn ang="T6">
                <a:pos x="T0" y="T1"/>
              </a:cxn>
              <a:cxn ang="T7">
                <a:pos x="T2" y="T3"/>
              </a:cxn>
              <a:cxn ang="T8">
                <a:pos x="T4" y="T5"/>
              </a:cxn>
            </a:cxnLst>
            <a:rect l="0" t="0" r="r" b="b"/>
            <a:pathLst>
              <a:path w="450" h="123">
                <a:moveTo>
                  <a:pt x="0" y="7"/>
                </a:moveTo>
                <a:cubicBezTo>
                  <a:pt x="34" y="10"/>
                  <a:pt x="128" y="0"/>
                  <a:pt x="203" y="19"/>
                </a:cubicBezTo>
                <a:cubicBezTo>
                  <a:pt x="278" y="38"/>
                  <a:pt x="399" y="101"/>
                  <a:pt x="450" y="123"/>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2" name="Freeform 49">
            <a:extLst>
              <a:ext uri="{FF2B5EF4-FFF2-40B4-BE49-F238E27FC236}">
                <a16:creationId xmlns:a16="http://schemas.microsoft.com/office/drawing/2014/main" id="{E43921ED-3EA9-DBD7-CB0D-5889011E70FE}"/>
              </a:ext>
            </a:extLst>
          </p:cNvPr>
          <p:cNvSpPr>
            <a:spLocks/>
          </p:cNvSpPr>
          <p:nvPr/>
        </p:nvSpPr>
        <p:spPr bwMode="auto">
          <a:xfrm>
            <a:off x="7937500" y="866775"/>
            <a:ext cx="746125" cy="155575"/>
          </a:xfrm>
          <a:custGeom>
            <a:avLst/>
            <a:gdLst>
              <a:gd name="T0" fmla="*/ 0 w 470"/>
              <a:gd name="T1" fmla="*/ 2147483646 h 98"/>
              <a:gd name="T2" fmla="*/ 2147483646 w 470"/>
              <a:gd name="T3" fmla="*/ 2147483646 h 98"/>
              <a:gd name="T4" fmla="*/ 2147483646 w 470"/>
              <a:gd name="T5" fmla="*/ 2147483646 h 98"/>
              <a:gd name="T6" fmla="*/ 0 60000 65536"/>
              <a:gd name="T7" fmla="*/ 0 60000 65536"/>
              <a:gd name="T8" fmla="*/ 0 60000 65536"/>
            </a:gdLst>
            <a:ahLst/>
            <a:cxnLst>
              <a:cxn ang="T6">
                <a:pos x="T0" y="T1"/>
              </a:cxn>
              <a:cxn ang="T7">
                <a:pos x="T2" y="T3"/>
              </a:cxn>
              <a:cxn ang="T8">
                <a:pos x="T4" y="T5"/>
              </a:cxn>
            </a:cxnLst>
            <a:rect l="0" t="0" r="r" b="b"/>
            <a:pathLst>
              <a:path w="470" h="98">
                <a:moveTo>
                  <a:pt x="0" y="11"/>
                </a:moveTo>
                <a:cubicBezTo>
                  <a:pt x="35" y="11"/>
                  <a:pt x="135" y="0"/>
                  <a:pt x="213" y="15"/>
                </a:cubicBezTo>
                <a:cubicBezTo>
                  <a:pt x="291" y="30"/>
                  <a:pt x="417" y="81"/>
                  <a:pt x="470" y="98"/>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 name="Freeform 50">
            <a:extLst>
              <a:ext uri="{FF2B5EF4-FFF2-40B4-BE49-F238E27FC236}">
                <a16:creationId xmlns:a16="http://schemas.microsoft.com/office/drawing/2014/main" id="{ACF1A58E-DEB5-0E24-A510-28EFCC5A324E}"/>
              </a:ext>
            </a:extLst>
          </p:cNvPr>
          <p:cNvSpPr>
            <a:spLocks/>
          </p:cNvSpPr>
          <p:nvPr/>
        </p:nvSpPr>
        <p:spPr bwMode="auto">
          <a:xfrm>
            <a:off x="6408738" y="284163"/>
            <a:ext cx="274637" cy="46037"/>
          </a:xfrm>
          <a:custGeom>
            <a:avLst/>
            <a:gdLst>
              <a:gd name="T0" fmla="*/ 0 w 173"/>
              <a:gd name="T1" fmla="*/ 2147483646 h 29"/>
              <a:gd name="T2" fmla="*/ 2147483646 w 173"/>
              <a:gd name="T3" fmla="*/ 2147483646 h 29"/>
              <a:gd name="T4" fmla="*/ 2147483646 w 173"/>
              <a:gd name="T5" fmla="*/ 0 h 29"/>
              <a:gd name="T6" fmla="*/ 0 60000 65536"/>
              <a:gd name="T7" fmla="*/ 0 60000 65536"/>
              <a:gd name="T8" fmla="*/ 0 60000 65536"/>
            </a:gdLst>
            <a:ahLst/>
            <a:cxnLst>
              <a:cxn ang="T6">
                <a:pos x="T0" y="T1"/>
              </a:cxn>
              <a:cxn ang="T7">
                <a:pos x="T2" y="T3"/>
              </a:cxn>
              <a:cxn ang="T8">
                <a:pos x="T4" y="T5"/>
              </a:cxn>
            </a:cxnLst>
            <a:rect l="0" t="0" r="r" b="b"/>
            <a:pathLst>
              <a:path w="173" h="29">
                <a:moveTo>
                  <a:pt x="0" y="29"/>
                </a:moveTo>
                <a:cubicBezTo>
                  <a:pt x="23" y="27"/>
                  <a:pt x="117" y="20"/>
                  <a:pt x="145" y="15"/>
                </a:cubicBezTo>
                <a:cubicBezTo>
                  <a:pt x="173" y="10"/>
                  <a:pt x="167" y="5"/>
                  <a:pt x="169"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4" name="Freeform 51">
            <a:extLst>
              <a:ext uri="{FF2B5EF4-FFF2-40B4-BE49-F238E27FC236}">
                <a16:creationId xmlns:a16="http://schemas.microsoft.com/office/drawing/2014/main" id="{0CA08072-D1C3-E8EB-1CA1-8F4DDB0FD542}"/>
              </a:ext>
            </a:extLst>
          </p:cNvPr>
          <p:cNvSpPr>
            <a:spLocks/>
          </p:cNvSpPr>
          <p:nvPr/>
        </p:nvSpPr>
        <p:spPr bwMode="auto">
          <a:xfrm>
            <a:off x="6470650" y="960438"/>
            <a:ext cx="231775" cy="69850"/>
          </a:xfrm>
          <a:custGeom>
            <a:avLst/>
            <a:gdLst>
              <a:gd name="T0" fmla="*/ 0 w 146"/>
              <a:gd name="T1" fmla="*/ 2147483646 h 44"/>
              <a:gd name="T2" fmla="*/ 2147483646 w 146"/>
              <a:gd name="T3" fmla="*/ 2147483646 h 44"/>
              <a:gd name="T4" fmla="*/ 2147483646 w 146"/>
              <a:gd name="T5" fmla="*/ 0 h 44"/>
              <a:gd name="T6" fmla="*/ 0 60000 65536"/>
              <a:gd name="T7" fmla="*/ 0 60000 65536"/>
              <a:gd name="T8" fmla="*/ 0 60000 65536"/>
            </a:gdLst>
            <a:ahLst/>
            <a:cxnLst>
              <a:cxn ang="T6">
                <a:pos x="T0" y="T1"/>
              </a:cxn>
              <a:cxn ang="T7">
                <a:pos x="T2" y="T3"/>
              </a:cxn>
              <a:cxn ang="T8">
                <a:pos x="T4" y="T5"/>
              </a:cxn>
            </a:cxnLst>
            <a:rect l="0" t="0" r="r" b="b"/>
            <a:pathLst>
              <a:path w="146" h="44">
                <a:moveTo>
                  <a:pt x="0" y="44"/>
                </a:moveTo>
                <a:cubicBezTo>
                  <a:pt x="20" y="38"/>
                  <a:pt x="98" y="22"/>
                  <a:pt x="122" y="15"/>
                </a:cubicBezTo>
                <a:cubicBezTo>
                  <a:pt x="146" y="8"/>
                  <a:pt x="144" y="5"/>
                  <a:pt x="146"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5" name="Freeform 52">
            <a:extLst>
              <a:ext uri="{FF2B5EF4-FFF2-40B4-BE49-F238E27FC236}">
                <a16:creationId xmlns:a16="http://schemas.microsoft.com/office/drawing/2014/main" id="{B265BD25-3C11-D26B-6C59-8A55AD0A6FD5}"/>
              </a:ext>
            </a:extLst>
          </p:cNvPr>
          <p:cNvSpPr>
            <a:spLocks/>
          </p:cNvSpPr>
          <p:nvPr/>
        </p:nvSpPr>
        <p:spPr bwMode="auto">
          <a:xfrm>
            <a:off x="6496050" y="1604963"/>
            <a:ext cx="231775" cy="69850"/>
          </a:xfrm>
          <a:custGeom>
            <a:avLst/>
            <a:gdLst>
              <a:gd name="T0" fmla="*/ 0 w 146"/>
              <a:gd name="T1" fmla="*/ 2147483646 h 44"/>
              <a:gd name="T2" fmla="*/ 2147483646 w 146"/>
              <a:gd name="T3" fmla="*/ 2147483646 h 44"/>
              <a:gd name="T4" fmla="*/ 2147483646 w 146"/>
              <a:gd name="T5" fmla="*/ 0 h 44"/>
              <a:gd name="T6" fmla="*/ 0 60000 65536"/>
              <a:gd name="T7" fmla="*/ 0 60000 65536"/>
              <a:gd name="T8" fmla="*/ 0 60000 65536"/>
            </a:gdLst>
            <a:ahLst/>
            <a:cxnLst>
              <a:cxn ang="T6">
                <a:pos x="T0" y="T1"/>
              </a:cxn>
              <a:cxn ang="T7">
                <a:pos x="T2" y="T3"/>
              </a:cxn>
              <a:cxn ang="T8">
                <a:pos x="T4" y="T5"/>
              </a:cxn>
            </a:cxnLst>
            <a:rect l="0" t="0" r="r" b="b"/>
            <a:pathLst>
              <a:path w="146" h="44">
                <a:moveTo>
                  <a:pt x="0" y="44"/>
                </a:moveTo>
                <a:cubicBezTo>
                  <a:pt x="20" y="38"/>
                  <a:pt x="98" y="22"/>
                  <a:pt x="122" y="15"/>
                </a:cubicBezTo>
                <a:cubicBezTo>
                  <a:pt x="146" y="8"/>
                  <a:pt x="144" y="5"/>
                  <a:pt x="146"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6" name="Freeform 53">
            <a:extLst>
              <a:ext uri="{FF2B5EF4-FFF2-40B4-BE49-F238E27FC236}">
                <a16:creationId xmlns:a16="http://schemas.microsoft.com/office/drawing/2014/main" id="{A762EAC6-8C32-6D2A-E68E-3421C8ED62AE}"/>
              </a:ext>
            </a:extLst>
          </p:cNvPr>
          <p:cNvSpPr>
            <a:spLocks/>
          </p:cNvSpPr>
          <p:nvPr/>
        </p:nvSpPr>
        <p:spPr bwMode="auto">
          <a:xfrm>
            <a:off x="6584950" y="2246313"/>
            <a:ext cx="184150" cy="182562"/>
          </a:xfrm>
          <a:custGeom>
            <a:avLst/>
            <a:gdLst>
              <a:gd name="T0" fmla="*/ 0 w 116"/>
              <a:gd name="T1" fmla="*/ 2147483646 h 115"/>
              <a:gd name="T2" fmla="*/ 2147483646 w 116"/>
              <a:gd name="T3" fmla="*/ 2147483646 h 115"/>
              <a:gd name="T4" fmla="*/ 2147483646 w 116"/>
              <a:gd name="T5" fmla="*/ 2147483646 h 115"/>
              <a:gd name="T6" fmla="*/ 0 60000 65536"/>
              <a:gd name="T7" fmla="*/ 0 60000 65536"/>
              <a:gd name="T8" fmla="*/ 0 60000 65536"/>
            </a:gdLst>
            <a:ahLst/>
            <a:cxnLst>
              <a:cxn ang="T6">
                <a:pos x="T0" y="T1"/>
              </a:cxn>
              <a:cxn ang="T7">
                <a:pos x="T2" y="T3"/>
              </a:cxn>
              <a:cxn ang="T8">
                <a:pos x="T4" y="T5"/>
              </a:cxn>
            </a:cxnLst>
            <a:rect l="0" t="0" r="r" b="b"/>
            <a:pathLst>
              <a:path w="116" h="115">
                <a:moveTo>
                  <a:pt x="0" y="115"/>
                </a:moveTo>
                <a:cubicBezTo>
                  <a:pt x="14" y="99"/>
                  <a:pt x="63" y="34"/>
                  <a:pt x="82" y="17"/>
                </a:cubicBezTo>
                <a:cubicBezTo>
                  <a:pt x="101" y="0"/>
                  <a:pt x="109" y="14"/>
                  <a:pt x="116" y="13"/>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7" name="Freeform 54">
            <a:extLst>
              <a:ext uri="{FF2B5EF4-FFF2-40B4-BE49-F238E27FC236}">
                <a16:creationId xmlns:a16="http://schemas.microsoft.com/office/drawing/2014/main" id="{4ADAADBC-DE4B-F0B4-D5C2-8550B94C3A65}"/>
              </a:ext>
            </a:extLst>
          </p:cNvPr>
          <p:cNvSpPr>
            <a:spLocks/>
          </p:cNvSpPr>
          <p:nvPr/>
        </p:nvSpPr>
        <p:spPr bwMode="auto">
          <a:xfrm>
            <a:off x="6508750" y="2927350"/>
            <a:ext cx="268288" cy="146050"/>
          </a:xfrm>
          <a:custGeom>
            <a:avLst/>
            <a:gdLst>
              <a:gd name="T0" fmla="*/ 0 w 169"/>
              <a:gd name="T1" fmla="*/ 2147483646 h 92"/>
              <a:gd name="T2" fmla="*/ 2147483646 w 169"/>
              <a:gd name="T3" fmla="*/ 2147483646 h 92"/>
              <a:gd name="T4" fmla="*/ 2147483646 w 169"/>
              <a:gd name="T5" fmla="*/ 0 h 92"/>
              <a:gd name="T6" fmla="*/ 0 60000 65536"/>
              <a:gd name="T7" fmla="*/ 0 60000 65536"/>
              <a:gd name="T8" fmla="*/ 0 60000 65536"/>
            </a:gdLst>
            <a:ahLst/>
            <a:cxnLst>
              <a:cxn ang="T6">
                <a:pos x="T0" y="T1"/>
              </a:cxn>
              <a:cxn ang="T7">
                <a:pos x="T2" y="T3"/>
              </a:cxn>
              <a:cxn ang="T8">
                <a:pos x="T4" y="T5"/>
              </a:cxn>
            </a:cxnLst>
            <a:rect l="0" t="0" r="r" b="b"/>
            <a:pathLst>
              <a:path w="169" h="92">
                <a:moveTo>
                  <a:pt x="0" y="92"/>
                </a:moveTo>
                <a:cubicBezTo>
                  <a:pt x="21" y="80"/>
                  <a:pt x="98" y="35"/>
                  <a:pt x="126" y="20"/>
                </a:cubicBezTo>
                <a:cubicBezTo>
                  <a:pt x="154" y="5"/>
                  <a:pt x="160" y="4"/>
                  <a:pt x="169"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8" name="Freeform 55">
            <a:extLst>
              <a:ext uri="{FF2B5EF4-FFF2-40B4-BE49-F238E27FC236}">
                <a16:creationId xmlns:a16="http://schemas.microsoft.com/office/drawing/2014/main" id="{E8EC9E1C-F7F4-923C-B36B-F9CCDE678CB9}"/>
              </a:ext>
            </a:extLst>
          </p:cNvPr>
          <p:cNvSpPr>
            <a:spLocks/>
          </p:cNvSpPr>
          <p:nvPr/>
        </p:nvSpPr>
        <p:spPr bwMode="auto">
          <a:xfrm>
            <a:off x="6484938" y="3573463"/>
            <a:ext cx="384175" cy="168275"/>
          </a:xfrm>
          <a:custGeom>
            <a:avLst/>
            <a:gdLst>
              <a:gd name="T0" fmla="*/ 0 w 242"/>
              <a:gd name="T1" fmla="*/ 2147483646 h 106"/>
              <a:gd name="T2" fmla="*/ 2147483646 w 242"/>
              <a:gd name="T3" fmla="*/ 2147483646 h 106"/>
              <a:gd name="T4" fmla="*/ 2147483646 w 242"/>
              <a:gd name="T5" fmla="*/ 0 h 106"/>
              <a:gd name="T6" fmla="*/ 0 60000 65536"/>
              <a:gd name="T7" fmla="*/ 0 60000 65536"/>
              <a:gd name="T8" fmla="*/ 0 60000 65536"/>
            </a:gdLst>
            <a:ahLst/>
            <a:cxnLst>
              <a:cxn ang="T6">
                <a:pos x="T0" y="T1"/>
              </a:cxn>
              <a:cxn ang="T7">
                <a:pos x="T2" y="T3"/>
              </a:cxn>
              <a:cxn ang="T8">
                <a:pos x="T4" y="T5"/>
              </a:cxn>
            </a:cxnLst>
            <a:rect l="0" t="0" r="r" b="b"/>
            <a:pathLst>
              <a:path w="242" h="106">
                <a:moveTo>
                  <a:pt x="0" y="106"/>
                </a:moveTo>
                <a:cubicBezTo>
                  <a:pt x="15" y="97"/>
                  <a:pt x="52" y="71"/>
                  <a:pt x="92" y="53"/>
                </a:cubicBezTo>
                <a:cubicBezTo>
                  <a:pt x="132" y="35"/>
                  <a:pt x="211" y="11"/>
                  <a:pt x="242"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9" name="Freeform 56">
            <a:extLst>
              <a:ext uri="{FF2B5EF4-FFF2-40B4-BE49-F238E27FC236}">
                <a16:creationId xmlns:a16="http://schemas.microsoft.com/office/drawing/2014/main" id="{97479201-A954-E2E7-C2D5-797ACE22A543}"/>
              </a:ext>
            </a:extLst>
          </p:cNvPr>
          <p:cNvSpPr>
            <a:spLocks/>
          </p:cNvSpPr>
          <p:nvPr/>
        </p:nvSpPr>
        <p:spPr bwMode="auto">
          <a:xfrm>
            <a:off x="7978775" y="73025"/>
            <a:ext cx="704850" cy="911225"/>
          </a:xfrm>
          <a:custGeom>
            <a:avLst/>
            <a:gdLst>
              <a:gd name="T0" fmla="*/ 2147483646 w 444"/>
              <a:gd name="T1" fmla="*/ 2147483646 h 574"/>
              <a:gd name="T2" fmla="*/ 2147483646 w 444"/>
              <a:gd name="T3" fmla="*/ 2147483646 h 574"/>
              <a:gd name="T4" fmla="*/ 2147483646 w 444"/>
              <a:gd name="T5" fmla="*/ 2147483646 h 574"/>
              <a:gd name="T6" fmla="*/ 0 w 444"/>
              <a:gd name="T7" fmla="*/ 2147483646 h 57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4" h="574">
                <a:moveTo>
                  <a:pt x="444" y="574"/>
                </a:moveTo>
                <a:lnTo>
                  <a:pt x="352" y="85"/>
                </a:lnTo>
                <a:cubicBezTo>
                  <a:pt x="312" y="0"/>
                  <a:pt x="261" y="64"/>
                  <a:pt x="202" y="65"/>
                </a:cubicBezTo>
                <a:cubicBezTo>
                  <a:pt x="143" y="66"/>
                  <a:pt x="42" y="86"/>
                  <a:pt x="0" y="91"/>
                </a:cubicBezTo>
              </a:path>
            </a:pathLst>
          </a:custGeom>
          <a:noFill/>
          <a:ln w="28575" cmpd="sng">
            <a:solidFill>
              <a:srgbClr val="FF0000"/>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0" name="Line 58">
            <a:extLst>
              <a:ext uri="{FF2B5EF4-FFF2-40B4-BE49-F238E27FC236}">
                <a16:creationId xmlns:a16="http://schemas.microsoft.com/office/drawing/2014/main" id="{4BBA139C-3AD4-5FC0-E424-B88D1A1E5870}"/>
              </a:ext>
            </a:extLst>
          </p:cNvPr>
          <p:cNvSpPr>
            <a:spLocks noChangeShapeType="1"/>
          </p:cNvSpPr>
          <p:nvPr/>
        </p:nvSpPr>
        <p:spPr bwMode="auto">
          <a:xfrm>
            <a:off x="6089650" y="1233488"/>
            <a:ext cx="381000" cy="2603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1" name="Line 71">
            <a:extLst>
              <a:ext uri="{FF2B5EF4-FFF2-40B4-BE49-F238E27FC236}">
                <a16:creationId xmlns:a16="http://schemas.microsoft.com/office/drawing/2014/main" id="{779CBA98-8BB2-6A15-5841-6FACC38EA394}"/>
              </a:ext>
            </a:extLst>
          </p:cNvPr>
          <p:cNvSpPr>
            <a:spLocks noChangeShapeType="1"/>
          </p:cNvSpPr>
          <p:nvPr/>
        </p:nvSpPr>
        <p:spPr bwMode="auto">
          <a:xfrm>
            <a:off x="6630988" y="766763"/>
            <a:ext cx="0" cy="18891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2" name="Text Box 72">
            <a:extLst>
              <a:ext uri="{FF2B5EF4-FFF2-40B4-BE49-F238E27FC236}">
                <a16:creationId xmlns:a16="http://schemas.microsoft.com/office/drawing/2014/main" id="{DD1B13FB-A67A-4F1E-02B7-80E74FAFB7D8}"/>
              </a:ext>
            </a:extLst>
          </p:cNvPr>
          <p:cNvSpPr txBox="1">
            <a:spLocks noChangeArrowheads="1"/>
          </p:cNvSpPr>
          <p:nvPr/>
        </p:nvSpPr>
        <p:spPr bwMode="auto">
          <a:xfrm>
            <a:off x="6400896" y="444698"/>
            <a:ext cx="151288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1400" dirty="0" err="1">
                <a:latin typeface="Arial" panose="020B0604020202020204" pitchFamily="34" charset="0"/>
                <a:cs typeface="Arial" panose="020B0604020202020204" pitchFamily="34" charset="0"/>
              </a:rPr>
              <a:t>vasoconstriction</a:t>
            </a:r>
            <a:endParaRPr lang="cs-CZ" altLang="cs-CZ" sz="1400" dirty="0">
              <a:latin typeface="Arial" panose="020B0604020202020204" pitchFamily="34" charset="0"/>
              <a:cs typeface="Arial" panose="020B0604020202020204" pitchFamily="34" charset="0"/>
            </a:endParaRPr>
          </a:p>
        </p:txBody>
      </p:sp>
      <p:sp>
        <p:nvSpPr>
          <p:cNvPr id="173" name="Text Box 62">
            <a:extLst>
              <a:ext uri="{FF2B5EF4-FFF2-40B4-BE49-F238E27FC236}">
                <a16:creationId xmlns:a16="http://schemas.microsoft.com/office/drawing/2014/main" id="{231D2591-4BBF-4A59-363F-677CDC057FB4}"/>
              </a:ext>
            </a:extLst>
          </p:cNvPr>
          <p:cNvSpPr txBox="1">
            <a:spLocks noChangeArrowheads="1"/>
          </p:cNvSpPr>
          <p:nvPr/>
        </p:nvSpPr>
        <p:spPr bwMode="auto">
          <a:xfrm>
            <a:off x="5245100" y="968375"/>
            <a:ext cx="96996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r" eaLnBrk="1" hangingPunct="1">
              <a:spcBef>
                <a:spcPct val="0"/>
              </a:spcBef>
              <a:buClrTx/>
              <a:buFontTx/>
              <a:buNone/>
            </a:pPr>
            <a:r>
              <a:rPr lang="cs-CZ" altLang="cs-CZ" sz="1400" dirty="0" err="1">
                <a:latin typeface="Arial" panose="020B0604020202020204" pitchFamily="34" charset="0"/>
                <a:cs typeface="Arial" panose="020B0604020202020204" pitchFamily="34" charset="0"/>
              </a:rPr>
              <a:t>Pressure</a:t>
            </a:r>
            <a:r>
              <a:rPr lang="cs-CZ" altLang="cs-CZ" sz="1400" dirty="0">
                <a:latin typeface="Arial" panose="020B0604020202020204" pitchFamily="34" charset="0"/>
                <a:cs typeface="Arial" panose="020B0604020202020204" pitchFamily="34" charset="0"/>
              </a:rPr>
              <a:t> </a:t>
            </a:r>
            <a:r>
              <a:rPr lang="cs-CZ" altLang="cs-CZ" sz="1400" dirty="0" err="1">
                <a:latin typeface="Arial" panose="020B0604020202020204" pitchFamily="34" charset="0"/>
                <a:cs typeface="Arial" panose="020B0604020202020204" pitchFamily="34" charset="0"/>
              </a:rPr>
              <a:t>rise</a:t>
            </a:r>
            <a:endParaRPr lang="cs-CZ" altLang="cs-CZ" sz="1400" dirty="0">
              <a:latin typeface="Arial" panose="020B0604020202020204" pitchFamily="34" charset="0"/>
              <a:cs typeface="Arial" panose="020B0604020202020204" pitchFamily="34" charset="0"/>
            </a:endParaRPr>
          </a:p>
        </p:txBody>
      </p:sp>
      <p:sp>
        <p:nvSpPr>
          <p:cNvPr id="174" name="Text Box 5">
            <a:extLst>
              <a:ext uri="{FF2B5EF4-FFF2-40B4-BE49-F238E27FC236}">
                <a16:creationId xmlns:a16="http://schemas.microsoft.com/office/drawing/2014/main" id="{CFABE091-2089-7303-CAED-9F233FB7290C}"/>
              </a:ext>
            </a:extLst>
          </p:cNvPr>
          <p:cNvSpPr txBox="1">
            <a:spLocks noChangeArrowheads="1"/>
          </p:cNvSpPr>
          <p:nvPr/>
        </p:nvSpPr>
        <p:spPr bwMode="auto">
          <a:xfrm>
            <a:off x="1455701" y="953233"/>
            <a:ext cx="3971998" cy="646331"/>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Vasoconstriction in all pulmonary arterioles</a:t>
            </a:r>
            <a:endParaRPr lang="cs-CZ" altLang="cs-CZ" sz="1800" dirty="0">
              <a:latin typeface="Arial" panose="020B0604020202020204" pitchFamily="34" charset="0"/>
              <a:cs typeface="Arial" panose="020B0604020202020204" pitchFamily="34" charset="0"/>
            </a:endParaRPr>
          </a:p>
        </p:txBody>
      </p:sp>
      <p:sp>
        <p:nvSpPr>
          <p:cNvPr id="175" name="Line 68">
            <a:extLst>
              <a:ext uri="{FF2B5EF4-FFF2-40B4-BE49-F238E27FC236}">
                <a16:creationId xmlns:a16="http://schemas.microsoft.com/office/drawing/2014/main" id="{C1F1FE88-258C-BCED-5BD1-6BA68AE94C77}"/>
              </a:ext>
            </a:extLst>
          </p:cNvPr>
          <p:cNvSpPr>
            <a:spLocks noChangeShapeType="1"/>
          </p:cNvSpPr>
          <p:nvPr/>
        </p:nvSpPr>
        <p:spPr bwMode="auto">
          <a:xfrm>
            <a:off x="3470275" y="554038"/>
            <a:ext cx="0" cy="401637"/>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267569086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8" name="Text Box 4">
            <a:extLst>
              <a:ext uri="{FF2B5EF4-FFF2-40B4-BE49-F238E27FC236}">
                <a16:creationId xmlns:a16="http://schemas.microsoft.com/office/drawing/2014/main" id="{1E4E1694-1847-4DC3-AAF3-5938677CD102}"/>
              </a:ext>
            </a:extLst>
          </p:cNvPr>
          <p:cNvSpPr txBox="1">
            <a:spLocks noChangeArrowheads="1"/>
          </p:cNvSpPr>
          <p:nvPr/>
        </p:nvSpPr>
        <p:spPr bwMode="auto">
          <a:xfrm>
            <a:off x="2352675" y="177800"/>
            <a:ext cx="1877437" cy="369332"/>
          </a:xfrm>
          <a:prstGeom prst="rect">
            <a:avLst/>
          </a:prstGeom>
          <a:solidFill>
            <a:schemeClr val="bg1"/>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1800" dirty="0" err="1">
                <a:latin typeface="Arial" panose="020B0604020202020204" pitchFamily="34" charset="0"/>
                <a:cs typeface="Arial" panose="020B0604020202020204" pitchFamily="34" charset="0"/>
              </a:rPr>
              <a:t>Alveolar</a:t>
            </a:r>
            <a:r>
              <a:rPr lang="cs-CZ" altLang="cs-CZ" sz="1800" dirty="0">
                <a:latin typeface="Arial" panose="020B0604020202020204" pitchFamily="34" charset="0"/>
                <a:cs typeface="Arial" panose="020B0604020202020204" pitchFamily="34" charset="0"/>
              </a:rPr>
              <a:t> </a:t>
            </a:r>
            <a:r>
              <a:rPr lang="cs-CZ" altLang="cs-CZ" sz="1800" dirty="0" err="1">
                <a:latin typeface="Arial" panose="020B0604020202020204" pitchFamily="34" charset="0"/>
                <a:cs typeface="Arial" panose="020B0604020202020204" pitchFamily="34" charset="0"/>
              </a:rPr>
              <a:t>hypoxia</a:t>
            </a:r>
            <a:endParaRPr lang="cs-CZ" altLang="cs-CZ" sz="1800" dirty="0">
              <a:latin typeface="Arial" panose="020B0604020202020204" pitchFamily="34" charset="0"/>
              <a:cs typeface="Arial" panose="020B0604020202020204" pitchFamily="34" charset="0"/>
            </a:endParaRPr>
          </a:p>
        </p:txBody>
      </p:sp>
      <p:sp>
        <p:nvSpPr>
          <p:cNvPr id="59" name="Text Box 5">
            <a:extLst>
              <a:ext uri="{FF2B5EF4-FFF2-40B4-BE49-F238E27FC236}">
                <a16:creationId xmlns:a16="http://schemas.microsoft.com/office/drawing/2014/main" id="{DC3127E6-F74A-4911-8FBE-6C0EDA44D27F}"/>
              </a:ext>
            </a:extLst>
          </p:cNvPr>
          <p:cNvSpPr txBox="1">
            <a:spLocks noChangeArrowheads="1"/>
          </p:cNvSpPr>
          <p:nvPr/>
        </p:nvSpPr>
        <p:spPr bwMode="auto">
          <a:xfrm>
            <a:off x="1455701" y="953233"/>
            <a:ext cx="3971998" cy="646331"/>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Nonuniform hypoxic vasoconstriction of pulmonary arterioles</a:t>
            </a:r>
            <a:endParaRPr lang="cs-CZ" altLang="cs-CZ" sz="1800" dirty="0">
              <a:latin typeface="Arial" panose="020B0604020202020204" pitchFamily="34" charset="0"/>
              <a:cs typeface="Arial" panose="020B0604020202020204" pitchFamily="34" charset="0"/>
            </a:endParaRPr>
          </a:p>
        </p:txBody>
      </p:sp>
      <p:sp>
        <p:nvSpPr>
          <p:cNvPr id="60" name="Text Box 6">
            <a:extLst>
              <a:ext uri="{FF2B5EF4-FFF2-40B4-BE49-F238E27FC236}">
                <a16:creationId xmlns:a16="http://schemas.microsoft.com/office/drawing/2014/main" id="{6DFDD748-8190-44D4-9745-A98A349100E5}"/>
              </a:ext>
            </a:extLst>
          </p:cNvPr>
          <p:cNvSpPr txBox="1">
            <a:spLocks noChangeArrowheads="1"/>
          </p:cNvSpPr>
          <p:nvPr/>
        </p:nvSpPr>
        <p:spPr bwMode="auto">
          <a:xfrm>
            <a:off x="2152650" y="1941513"/>
            <a:ext cx="2768600" cy="650875"/>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Rise in pulmonary arterial pressure</a:t>
            </a:r>
            <a:endParaRPr lang="cs-CZ" altLang="cs-CZ" sz="1800" dirty="0">
              <a:latin typeface="Arial" panose="020B0604020202020204" pitchFamily="34" charset="0"/>
              <a:cs typeface="Arial" panose="020B0604020202020204" pitchFamily="34" charset="0"/>
            </a:endParaRPr>
          </a:p>
        </p:txBody>
      </p:sp>
      <p:sp>
        <p:nvSpPr>
          <p:cNvPr id="61" name="Text Box 7">
            <a:extLst>
              <a:ext uri="{FF2B5EF4-FFF2-40B4-BE49-F238E27FC236}">
                <a16:creationId xmlns:a16="http://schemas.microsoft.com/office/drawing/2014/main" id="{10D2968D-5340-44A0-853E-26D61B2C216B}"/>
              </a:ext>
            </a:extLst>
          </p:cNvPr>
          <p:cNvSpPr txBox="1">
            <a:spLocks noChangeArrowheads="1"/>
          </p:cNvSpPr>
          <p:nvPr/>
        </p:nvSpPr>
        <p:spPr bwMode="auto">
          <a:xfrm>
            <a:off x="1409700" y="2895600"/>
            <a:ext cx="4092575" cy="925513"/>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An increase in pressure in those capillaries in front of which there is insufficient contraction of arterioles</a:t>
            </a:r>
            <a:endParaRPr lang="cs-CZ" altLang="cs-CZ" sz="1800" dirty="0">
              <a:latin typeface="Arial" panose="020B0604020202020204" pitchFamily="34" charset="0"/>
              <a:cs typeface="Arial" panose="020B0604020202020204" pitchFamily="34" charset="0"/>
            </a:endParaRPr>
          </a:p>
        </p:txBody>
      </p:sp>
      <p:sp>
        <p:nvSpPr>
          <p:cNvPr id="62" name="Text Box 8">
            <a:extLst>
              <a:ext uri="{FF2B5EF4-FFF2-40B4-BE49-F238E27FC236}">
                <a16:creationId xmlns:a16="http://schemas.microsoft.com/office/drawing/2014/main" id="{6398EAEC-CA35-439C-985A-80D58330BCFA}"/>
              </a:ext>
            </a:extLst>
          </p:cNvPr>
          <p:cNvSpPr txBox="1">
            <a:spLocks noChangeArrowheads="1"/>
          </p:cNvSpPr>
          <p:nvPr/>
        </p:nvSpPr>
        <p:spPr bwMode="auto">
          <a:xfrm>
            <a:off x="817563" y="4127500"/>
            <a:ext cx="1535112" cy="376238"/>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800" dirty="0" err="1">
                <a:latin typeface="Arial" panose="020B0604020202020204" pitchFamily="34" charset="0"/>
                <a:cs typeface="Arial" panose="020B0604020202020204" pitchFamily="34" charset="0"/>
              </a:rPr>
              <a:t>Exudation</a:t>
            </a:r>
            <a:endParaRPr lang="cs-CZ" altLang="cs-CZ" sz="1800" dirty="0">
              <a:latin typeface="Arial" panose="020B0604020202020204" pitchFamily="34" charset="0"/>
              <a:cs typeface="Arial" panose="020B0604020202020204" pitchFamily="34" charset="0"/>
            </a:endParaRPr>
          </a:p>
        </p:txBody>
      </p:sp>
      <p:sp>
        <p:nvSpPr>
          <p:cNvPr id="63" name="Text Box 9">
            <a:extLst>
              <a:ext uri="{FF2B5EF4-FFF2-40B4-BE49-F238E27FC236}">
                <a16:creationId xmlns:a16="http://schemas.microsoft.com/office/drawing/2014/main" id="{851BE89C-90A9-4B94-8C36-8E1C459922F2}"/>
              </a:ext>
            </a:extLst>
          </p:cNvPr>
          <p:cNvSpPr txBox="1">
            <a:spLocks noChangeArrowheads="1"/>
          </p:cNvSpPr>
          <p:nvPr/>
        </p:nvSpPr>
        <p:spPr bwMode="auto">
          <a:xfrm>
            <a:off x="0" y="6348413"/>
            <a:ext cx="5153194" cy="369332"/>
          </a:xfrm>
          <a:prstGeom prst="rect">
            <a:avLst/>
          </a:prstGeom>
          <a:solidFill>
            <a:srgbClr val="FF9966"/>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800" dirty="0">
                <a:latin typeface="Arial" panose="020B0604020202020204" pitchFamily="34" charset="0"/>
                <a:cs typeface="Arial" panose="020B0604020202020204" pitchFamily="34" charset="0"/>
              </a:rPr>
              <a:t>PULMONARY EDEMA IN ALTITUDE SICKNESS</a:t>
            </a:r>
          </a:p>
        </p:txBody>
      </p:sp>
      <p:grpSp>
        <p:nvGrpSpPr>
          <p:cNvPr id="64" name="Group 10">
            <a:extLst>
              <a:ext uri="{FF2B5EF4-FFF2-40B4-BE49-F238E27FC236}">
                <a16:creationId xmlns:a16="http://schemas.microsoft.com/office/drawing/2014/main" id="{6CDB3C2A-6D33-42A9-B4C0-1A032386FECE}"/>
              </a:ext>
            </a:extLst>
          </p:cNvPr>
          <p:cNvGrpSpPr>
            <a:grpSpLocks/>
          </p:cNvGrpSpPr>
          <p:nvPr/>
        </p:nvGrpSpPr>
        <p:grpSpPr bwMode="auto">
          <a:xfrm>
            <a:off x="7273925" y="3273425"/>
            <a:ext cx="522288" cy="514350"/>
            <a:chOff x="4432" y="112"/>
            <a:chExt cx="329" cy="324"/>
          </a:xfrm>
        </p:grpSpPr>
        <p:sp>
          <p:nvSpPr>
            <p:cNvPr id="65" name="Oval 11">
              <a:extLst>
                <a:ext uri="{FF2B5EF4-FFF2-40B4-BE49-F238E27FC236}">
                  <a16:creationId xmlns:a16="http://schemas.microsoft.com/office/drawing/2014/main" id="{99943820-D732-4E6F-A996-4E295EEA6C82}"/>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66" name="Rectangle 12">
              <a:extLst>
                <a:ext uri="{FF2B5EF4-FFF2-40B4-BE49-F238E27FC236}">
                  <a16:creationId xmlns:a16="http://schemas.microsoft.com/office/drawing/2014/main" id="{E70E3114-0A64-47CE-82BD-5466638B970E}"/>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67" name="Freeform 13">
            <a:extLst>
              <a:ext uri="{FF2B5EF4-FFF2-40B4-BE49-F238E27FC236}">
                <a16:creationId xmlns:a16="http://schemas.microsoft.com/office/drawing/2014/main" id="{9C7C1023-32AB-47E1-A77F-5CE21B625D10}"/>
              </a:ext>
            </a:extLst>
          </p:cNvPr>
          <p:cNvSpPr>
            <a:spLocks/>
          </p:cNvSpPr>
          <p:nvPr/>
        </p:nvSpPr>
        <p:spPr bwMode="auto">
          <a:xfrm>
            <a:off x="6838950" y="3463925"/>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8" name="Freeform 14">
            <a:extLst>
              <a:ext uri="{FF2B5EF4-FFF2-40B4-BE49-F238E27FC236}">
                <a16:creationId xmlns:a16="http://schemas.microsoft.com/office/drawing/2014/main" id="{C7D75060-16C1-4401-A55F-37CA048DC166}"/>
              </a:ext>
            </a:extLst>
          </p:cNvPr>
          <p:cNvSpPr>
            <a:spLocks/>
          </p:cNvSpPr>
          <p:nvPr/>
        </p:nvSpPr>
        <p:spPr bwMode="auto">
          <a:xfrm>
            <a:off x="6361113" y="322263"/>
            <a:ext cx="288925" cy="3619500"/>
          </a:xfrm>
          <a:custGeom>
            <a:avLst/>
            <a:gdLst>
              <a:gd name="T0" fmla="*/ 2147483646 w 182"/>
              <a:gd name="T1" fmla="*/ 2147483646 h 2280"/>
              <a:gd name="T2" fmla="*/ 2147483646 w 182"/>
              <a:gd name="T3" fmla="*/ 2147483646 h 2280"/>
              <a:gd name="T4" fmla="*/ 2147483646 w 182"/>
              <a:gd name="T5" fmla="*/ 2147483646 h 2280"/>
              <a:gd name="T6" fmla="*/ 2147483646 w 182"/>
              <a:gd name="T7" fmla="*/ 2147483646 h 2280"/>
              <a:gd name="T8" fmla="*/ 2147483646 w 182"/>
              <a:gd name="T9" fmla="*/ 2147483646 h 2280"/>
              <a:gd name="T10" fmla="*/ 2147483646 w 182"/>
              <a:gd name="T11" fmla="*/ 2147483646 h 2280"/>
              <a:gd name="T12" fmla="*/ 2147483646 w 182"/>
              <a:gd name="T13" fmla="*/ 2147483646 h 2280"/>
              <a:gd name="T14" fmla="*/ 2147483646 w 182"/>
              <a:gd name="T15" fmla="*/ 2147483646 h 2280"/>
              <a:gd name="T16" fmla="*/ 2147483646 w 182"/>
              <a:gd name="T17" fmla="*/ 0 h 22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 h="2280">
                <a:moveTo>
                  <a:pt x="93" y="2280"/>
                </a:moveTo>
                <a:cubicBezTo>
                  <a:pt x="89" y="2214"/>
                  <a:pt x="85" y="2149"/>
                  <a:pt x="88" y="2077"/>
                </a:cubicBezTo>
                <a:cubicBezTo>
                  <a:pt x="91" y="2005"/>
                  <a:pt x="109" y="1958"/>
                  <a:pt x="112" y="1849"/>
                </a:cubicBezTo>
                <a:cubicBezTo>
                  <a:pt x="115" y="1740"/>
                  <a:pt x="97" y="1539"/>
                  <a:pt x="107" y="1423"/>
                </a:cubicBezTo>
                <a:cubicBezTo>
                  <a:pt x="117" y="1307"/>
                  <a:pt x="182" y="1274"/>
                  <a:pt x="170" y="1152"/>
                </a:cubicBezTo>
                <a:cubicBezTo>
                  <a:pt x="158" y="1030"/>
                  <a:pt x="49" y="827"/>
                  <a:pt x="35" y="688"/>
                </a:cubicBezTo>
                <a:cubicBezTo>
                  <a:pt x="21" y="549"/>
                  <a:pt x="89" y="419"/>
                  <a:pt x="83" y="315"/>
                </a:cubicBezTo>
                <a:cubicBezTo>
                  <a:pt x="77" y="211"/>
                  <a:pt x="2" y="115"/>
                  <a:pt x="1" y="63"/>
                </a:cubicBezTo>
                <a:cubicBezTo>
                  <a:pt x="0" y="11"/>
                  <a:pt x="62" y="13"/>
                  <a:pt x="78" y="0"/>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 name="Freeform 15">
            <a:extLst>
              <a:ext uri="{FF2B5EF4-FFF2-40B4-BE49-F238E27FC236}">
                <a16:creationId xmlns:a16="http://schemas.microsoft.com/office/drawing/2014/main" id="{510D9D45-2347-4EEF-BDAC-B4796E4A7BE8}"/>
              </a:ext>
            </a:extLst>
          </p:cNvPr>
          <p:cNvSpPr>
            <a:spLocks/>
          </p:cNvSpPr>
          <p:nvPr/>
        </p:nvSpPr>
        <p:spPr bwMode="auto">
          <a:xfrm>
            <a:off x="6846888" y="3495675"/>
            <a:ext cx="468312"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0" name="Freeform 16">
            <a:extLst>
              <a:ext uri="{FF2B5EF4-FFF2-40B4-BE49-F238E27FC236}">
                <a16:creationId xmlns:a16="http://schemas.microsoft.com/office/drawing/2014/main" id="{8FCA71E2-0ACB-4156-B4E2-CE76BF0854DF}"/>
              </a:ext>
            </a:extLst>
          </p:cNvPr>
          <p:cNvSpPr>
            <a:spLocks/>
          </p:cNvSpPr>
          <p:nvPr/>
        </p:nvSpPr>
        <p:spPr bwMode="auto">
          <a:xfrm>
            <a:off x="7753350" y="3457575"/>
            <a:ext cx="414338"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71" name="Group 17">
            <a:extLst>
              <a:ext uri="{FF2B5EF4-FFF2-40B4-BE49-F238E27FC236}">
                <a16:creationId xmlns:a16="http://schemas.microsoft.com/office/drawing/2014/main" id="{9ACEF630-3590-428D-8C36-5D270341D23E}"/>
              </a:ext>
            </a:extLst>
          </p:cNvPr>
          <p:cNvGrpSpPr>
            <a:grpSpLocks/>
          </p:cNvGrpSpPr>
          <p:nvPr/>
        </p:nvGrpSpPr>
        <p:grpSpPr bwMode="auto">
          <a:xfrm>
            <a:off x="7212013" y="2624138"/>
            <a:ext cx="522287" cy="514350"/>
            <a:chOff x="4432" y="112"/>
            <a:chExt cx="329" cy="324"/>
          </a:xfrm>
        </p:grpSpPr>
        <p:sp>
          <p:nvSpPr>
            <p:cNvPr id="72" name="Oval 18">
              <a:extLst>
                <a:ext uri="{FF2B5EF4-FFF2-40B4-BE49-F238E27FC236}">
                  <a16:creationId xmlns:a16="http://schemas.microsoft.com/office/drawing/2014/main" id="{87B20D3A-D815-4834-985C-3B374EB10BEA}"/>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73" name="Rectangle 19">
              <a:extLst>
                <a:ext uri="{FF2B5EF4-FFF2-40B4-BE49-F238E27FC236}">
                  <a16:creationId xmlns:a16="http://schemas.microsoft.com/office/drawing/2014/main" id="{FC2A4A50-E58A-441B-B655-F3210FDF1631}"/>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74" name="Freeform 20">
            <a:extLst>
              <a:ext uri="{FF2B5EF4-FFF2-40B4-BE49-F238E27FC236}">
                <a16:creationId xmlns:a16="http://schemas.microsoft.com/office/drawing/2014/main" id="{5F6EA580-D51C-4026-9ACE-1767923D706E}"/>
              </a:ext>
            </a:extLst>
          </p:cNvPr>
          <p:cNvSpPr>
            <a:spLocks/>
          </p:cNvSpPr>
          <p:nvPr/>
        </p:nvSpPr>
        <p:spPr bwMode="auto">
          <a:xfrm>
            <a:off x="6777038" y="2814638"/>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 name="Freeform 21">
            <a:extLst>
              <a:ext uri="{FF2B5EF4-FFF2-40B4-BE49-F238E27FC236}">
                <a16:creationId xmlns:a16="http://schemas.microsoft.com/office/drawing/2014/main" id="{9F2E64C8-8C6B-42B0-9991-37EF75DEB06F}"/>
              </a:ext>
            </a:extLst>
          </p:cNvPr>
          <p:cNvSpPr>
            <a:spLocks/>
          </p:cNvSpPr>
          <p:nvPr/>
        </p:nvSpPr>
        <p:spPr bwMode="auto">
          <a:xfrm>
            <a:off x="6784975" y="2846388"/>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 name="Freeform 22">
            <a:extLst>
              <a:ext uri="{FF2B5EF4-FFF2-40B4-BE49-F238E27FC236}">
                <a16:creationId xmlns:a16="http://schemas.microsoft.com/office/drawing/2014/main" id="{EC8FC5E8-9C64-43A3-B1D6-94EB373E3C69}"/>
              </a:ext>
            </a:extLst>
          </p:cNvPr>
          <p:cNvSpPr>
            <a:spLocks/>
          </p:cNvSpPr>
          <p:nvPr/>
        </p:nvSpPr>
        <p:spPr bwMode="auto">
          <a:xfrm>
            <a:off x="7691438" y="2808288"/>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77" name="Group 23">
            <a:extLst>
              <a:ext uri="{FF2B5EF4-FFF2-40B4-BE49-F238E27FC236}">
                <a16:creationId xmlns:a16="http://schemas.microsoft.com/office/drawing/2014/main" id="{8E467632-F9CC-48D0-9D00-5D0EFBF8870B}"/>
              </a:ext>
            </a:extLst>
          </p:cNvPr>
          <p:cNvGrpSpPr>
            <a:grpSpLocks/>
          </p:cNvGrpSpPr>
          <p:nvPr/>
        </p:nvGrpSpPr>
        <p:grpSpPr bwMode="auto">
          <a:xfrm>
            <a:off x="7173913" y="1974850"/>
            <a:ext cx="522287" cy="514350"/>
            <a:chOff x="4432" y="112"/>
            <a:chExt cx="329" cy="324"/>
          </a:xfrm>
        </p:grpSpPr>
        <p:sp>
          <p:nvSpPr>
            <p:cNvPr id="78" name="Oval 24">
              <a:extLst>
                <a:ext uri="{FF2B5EF4-FFF2-40B4-BE49-F238E27FC236}">
                  <a16:creationId xmlns:a16="http://schemas.microsoft.com/office/drawing/2014/main" id="{9DEE5142-D9C1-479E-A632-16CC7903CE1C}"/>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79" name="Rectangle 25">
              <a:extLst>
                <a:ext uri="{FF2B5EF4-FFF2-40B4-BE49-F238E27FC236}">
                  <a16:creationId xmlns:a16="http://schemas.microsoft.com/office/drawing/2014/main" id="{612E7C94-00B4-44AC-9954-D0C3B6C54E8E}"/>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80" name="Freeform 26">
            <a:extLst>
              <a:ext uri="{FF2B5EF4-FFF2-40B4-BE49-F238E27FC236}">
                <a16:creationId xmlns:a16="http://schemas.microsoft.com/office/drawing/2014/main" id="{124DD36E-7A28-4845-AD9E-25A4FB0B69F6}"/>
              </a:ext>
            </a:extLst>
          </p:cNvPr>
          <p:cNvSpPr>
            <a:spLocks/>
          </p:cNvSpPr>
          <p:nvPr/>
        </p:nvSpPr>
        <p:spPr bwMode="auto">
          <a:xfrm>
            <a:off x="6738938" y="2165350"/>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1" name="Freeform 27">
            <a:extLst>
              <a:ext uri="{FF2B5EF4-FFF2-40B4-BE49-F238E27FC236}">
                <a16:creationId xmlns:a16="http://schemas.microsoft.com/office/drawing/2014/main" id="{8947BAA8-C733-40B2-A52B-49EC3AA7FE35}"/>
              </a:ext>
            </a:extLst>
          </p:cNvPr>
          <p:cNvSpPr>
            <a:spLocks/>
          </p:cNvSpPr>
          <p:nvPr/>
        </p:nvSpPr>
        <p:spPr bwMode="auto">
          <a:xfrm>
            <a:off x="6746875" y="2197100"/>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 name="Freeform 28">
            <a:extLst>
              <a:ext uri="{FF2B5EF4-FFF2-40B4-BE49-F238E27FC236}">
                <a16:creationId xmlns:a16="http://schemas.microsoft.com/office/drawing/2014/main" id="{4956C8A8-228A-4308-9501-6617D3DE749E}"/>
              </a:ext>
            </a:extLst>
          </p:cNvPr>
          <p:cNvSpPr>
            <a:spLocks/>
          </p:cNvSpPr>
          <p:nvPr/>
        </p:nvSpPr>
        <p:spPr bwMode="auto">
          <a:xfrm>
            <a:off x="7653338" y="2159000"/>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83" name="Group 29">
            <a:extLst>
              <a:ext uri="{FF2B5EF4-FFF2-40B4-BE49-F238E27FC236}">
                <a16:creationId xmlns:a16="http://schemas.microsoft.com/office/drawing/2014/main" id="{E054A576-FF60-43FA-84D6-A87E3AF3BF27}"/>
              </a:ext>
            </a:extLst>
          </p:cNvPr>
          <p:cNvGrpSpPr>
            <a:grpSpLocks/>
          </p:cNvGrpSpPr>
          <p:nvPr/>
        </p:nvGrpSpPr>
        <p:grpSpPr bwMode="auto">
          <a:xfrm>
            <a:off x="7135813" y="1325563"/>
            <a:ext cx="522287" cy="514350"/>
            <a:chOff x="4432" y="112"/>
            <a:chExt cx="329" cy="324"/>
          </a:xfrm>
        </p:grpSpPr>
        <p:sp>
          <p:nvSpPr>
            <p:cNvPr id="84" name="Oval 30">
              <a:extLst>
                <a:ext uri="{FF2B5EF4-FFF2-40B4-BE49-F238E27FC236}">
                  <a16:creationId xmlns:a16="http://schemas.microsoft.com/office/drawing/2014/main" id="{B29B2809-3DAB-4BC8-99A7-001C70448CF5}"/>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85" name="Rectangle 31">
              <a:extLst>
                <a:ext uri="{FF2B5EF4-FFF2-40B4-BE49-F238E27FC236}">
                  <a16:creationId xmlns:a16="http://schemas.microsoft.com/office/drawing/2014/main" id="{E4977B03-8FF1-48B0-8A94-B6567B98E645}"/>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86" name="Freeform 32">
            <a:extLst>
              <a:ext uri="{FF2B5EF4-FFF2-40B4-BE49-F238E27FC236}">
                <a16:creationId xmlns:a16="http://schemas.microsoft.com/office/drawing/2014/main" id="{FA5D8FD6-C72D-48BC-802A-C32FB1B9746B}"/>
              </a:ext>
            </a:extLst>
          </p:cNvPr>
          <p:cNvSpPr>
            <a:spLocks/>
          </p:cNvSpPr>
          <p:nvPr/>
        </p:nvSpPr>
        <p:spPr bwMode="auto">
          <a:xfrm>
            <a:off x="6700838" y="1516063"/>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 name="Freeform 33">
            <a:extLst>
              <a:ext uri="{FF2B5EF4-FFF2-40B4-BE49-F238E27FC236}">
                <a16:creationId xmlns:a16="http://schemas.microsoft.com/office/drawing/2014/main" id="{EE5D5625-4C97-40B8-A1FC-4267D29405AE}"/>
              </a:ext>
            </a:extLst>
          </p:cNvPr>
          <p:cNvSpPr>
            <a:spLocks/>
          </p:cNvSpPr>
          <p:nvPr/>
        </p:nvSpPr>
        <p:spPr bwMode="auto">
          <a:xfrm>
            <a:off x="6708775" y="1547813"/>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 name="Freeform 34">
            <a:extLst>
              <a:ext uri="{FF2B5EF4-FFF2-40B4-BE49-F238E27FC236}">
                <a16:creationId xmlns:a16="http://schemas.microsoft.com/office/drawing/2014/main" id="{B8FD9F83-D73D-4939-8052-1D7736EC0F7E}"/>
              </a:ext>
            </a:extLst>
          </p:cNvPr>
          <p:cNvSpPr>
            <a:spLocks/>
          </p:cNvSpPr>
          <p:nvPr/>
        </p:nvSpPr>
        <p:spPr bwMode="auto">
          <a:xfrm>
            <a:off x="7615238" y="1509713"/>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89" name="Group 35">
            <a:extLst>
              <a:ext uri="{FF2B5EF4-FFF2-40B4-BE49-F238E27FC236}">
                <a16:creationId xmlns:a16="http://schemas.microsoft.com/office/drawing/2014/main" id="{F0E8B647-C12A-4350-A815-98DA5C2A440E}"/>
              </a:ext>
            </a:extLst>
          </p:cNvPr>
          <p:cNvGrpSpPr>
            <a:grpSpLocks/>
          </p:cNvGrpSpPr>
          <p:nvPr/>
        </p:nvGrpSpPr>
        <p:grpSpPr bwMode="auto">
          <a:xfrm>
            <a:off x="7097713" y="652463"/>
            <a:ext cx="522287" cy="514350"/>
            <a:chOff x="4432" y="112"/>
            <a:chExt cx="329" cy="324"/>
          </a:xfrm>
        </p:grpSpPr>
        <p:sp>
          <p:nvSpPr>
            <p:cNvPr id="90" name="Oval 36">
              <a:extLst>
                <a:ext uri="{FF2B5EF4-FFF2-40B4-BE49-F238E27FC236}">
                  <a16:creationId xmlns:a16="http://schemas.microsoft.com/office/drawing/2014/main" id="{BDFB10AB-331B-4FD1-8C63-924E05EF06C0}"/>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91" name="Rectangle 37">
              <a:extLst>
                <a:ext uri="{FF2B5EF4-FFF2-40B4-BE49-F238E27FC236}">
                  <a16:creationId xmlns:a16="http://schemas.microsoft.com/office/drawing/2014/main" id="{27672B37-BB1D-4C77-BA5F-D328BD53AF79}"/>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92" name="Freeform 38">
            <a:extLst>
              <a:ext uri="{FF2B5EF4-FFF2-40B4-BE49-F238E27FC236}">
                <a16:creationId xmlns:a16="http://schemas.microsoft.com/office/drawing/2014/main" id="{26DBEC60-C634-4B05-BBCF-4E809F48B329}"/>
              </a:ext>
            </a:extLst>
          </p:cNvPr>
          <p:cNvSpPr>
            <a:spLocks/>
          </p:cNvSpPr>
          <p:nvPr/>
        </p:nvSpPr>
        <p:spPr bwMode="auto">
          <a:xfrm>
            <a:off x="6662738" y="866775"/>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3" name="Freeform 39">
            <a:extLst>
              <a:ext uri="{FF2B5EF4-FFF2-40B4-BE49-F238E27FC236}">
                <a16:creationId xmlns:a16="http://schemas.microsoft.com/office/drawing/2014/main" id="{5C0DB6F3-FBB6-425F-8829-60183B9C8988}"/>
              </a:ext>
            </a:extLst>
          </p:cNvPr>
          <p:cNvSpPr>
            <a:spLocks/>
          </p:cNvSpPr>
          <p:nvPr/>
        </p:nvSpPr>
        <p:spPr bwMode="auto">
          <a:xfrm>
            <a:off x="6670675" y="898525"/>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4" name="Freeform 40">
            <a:extLst>
              <a:ext uri="{FF2B5EF4-FFF2-40B4-BE49-F238E27FC236}">
                <a16:creationId xmlns:a16="http://schemas.microsoft.com/office/drawing/2014/main" id="{D54FC1A4-99CD-43E8-A983-18B7B3B1D1B9}"/>
              </a:ext>
            </a:extLst>
          </p:cNvPr>
          <p:cNvSpPr>
            <a:spLocks/>
          </p:cNvSpPr>
          <p:nvPr/>
        </p:nvSpPr>
        <p:spPr bwMode="auto">
          <a:xfrm>
            <a:off x="7577138" y="860425"/>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95" name="Group 41">
            <a:extLst>
              <a:ext uri="{FF2B5EF4-FFF2-40B4-BE49-F238E27FC236}">
                <a16:creationId xmlns:a16="http://schemas.microsoft.com/office/drawing/2014/main" id="{2030D358-1B98-4E43-90E7-2661EC85E328}"/>
              </a:ext>
            </a:extLst>
          </p:cNvPr>
          <p:cNvGrpSpPr>
            <a:grpSpLocks/>
          </p:cNvGrpSpPr>
          <p:nvPr/>
        </p:nvGrpSpPr>
        <p:grpSpPr bwMode="auto">
          <a:xfrm>
            <a:off x="7059613" y="26988"/>
            <a:ext cx="522287" cy="514350"/>
            <a:chOff x="4432" y="112"/>
            <a:chExt cx="329" cy="324"/>
          </a:xfrm>
        </p:grpSpPr>
        <p:sp>
          <p:nvSpPr>
            <p:cNvPr id="148" name="Oval 42">
              <a:extLst>
                <a:ext uri="{FF2B5EF4-FFF2-40B4-BE49-F238E27FC236}">
                  <a16:creationId xmlns:a16="http://schemas.microsoft.com/office/drawing/2014/main" id="{592FCEDF-3D2C-4B3D-A175-ACDF0835FC1D}"/>
                </a:ext>
              </a:extLst>
            </p:cNvPr>
            <p:cNvSpPr>
              <a:spLocks noChangeArrowheads="1"/>
            </p:cNvSpPr>
            <p:nvPr/>
          </p:nvSpPr>
          <p:spPr bwMode="auto">
            <a:xfrm>
              <a:off x="4432" y="169"/>
              <a:ext cx="329" cy="267"/>
            </a:xfrm>
            <a:prstGeom prst="ellipse">
              <a:avLst/>
            </a:prstGeom>
            <a:solidFill>
              <a:schemeClr val="accent1"/>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49" name="Rectangle 43">
              <a:extLst>
                <a:ext uri="{FF2B5EF4-FFF2-40B4-BE49-F238E27FC236}">
                  <a16:creationId xmlns:a16="http://schemas.microsoft.com/office/drawing/2014/main" id="{AE5C93A3-972A-4098-8470-92A902FD3AA7}"/>
                </a:ext>
              </a:extLst>
            </p:cNvPr>
            <p:cNvSpPr>
              <a:spLocks noChangeArrowheads="1"/>
            </p:cNvSpPr>
            <p:nvPr/>
          </p:nvSpPr>
          <p:spPr bwMode="auto">
            <a:xfrm>
              <a:off x="4515" y="112"/>
              <a:ext cx="141" cy="106"/>
            </a:xfrm>
            <a:prstGeom prst="rect">
              <a:avLst/>
            </a:prstGeom>
            <a:solidFill>
              <a:schemeClr val="accent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50" name="Freeform 44">
            <a:extLst>
              <a:ext uri="{FF2B5EF4-FFF2-40B4-BE49-F238E27FC236}">
                <a16:creationId xmlns:a16="http://schemas.microsoft.com/office/drawing/2014/main" id="{14467B9C-02BF-47E1-9D43-757FE4439716}"/>
              </a:ext>
            </a:extLst>
          </p:cNvPr>
          <p:cNvSpPr>
            <a:spLocks/>
          </p:cNvSpPr>
          <p:nvPr/>
        </p:nvSpPr>
        <p:spPr bwMode="auto">
          <a:xfrm>
            <a:off x="6624638" y="217488"/>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1" name="Freeform 45">
            <a:extLst>
              <a:ext uri="{FF2B5EF4-FFF2-40B4-BE49-F238E27FC236}">
                <a16:creationId xmlns:a16="http://schemas.microsoft.com/office/drawing/2014/main" id="{F19FE6E9-4D5B-4139-A0EA-092CFC807F71}"/>
              </a:ext>
            </a:extLst>
          </p:cNvPr>
          <p:cNvSpPr>
            <a:spLocks/>
          </p:cNvSpPr>
          <p:nvPr/>
        </p:nvSpPr>
        <p:spPr bwMode="auto">
          <a:xfrm>
            <a:off x="6632575" y="249238"/>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2" name="Freeform 46">
            <a:extLst>
              <a:ext uri="{FF2B5EF4-FFF2-40B4-BE49-F238E27FC236}">
                <a16:creationId xmlns:a16="http://schemas.microsoft.com/office/drawing/2014/main" id="{0EAAF2A7-2999-4207-B749-3671A87C2C38}"/>
              </a:ext>
            </a:extLst>
          </p:cNvPr>
          <p:cNvSpPr>
            <a:spLocks/>
          </p:cNvSpPr>
          <p:nvPr/>
        </p:nvSpPr>
        <p:spPr bwMode="auto">
          <a:xfrm>
            <a:off x="7539038" y="211138"/>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3" name="Freeform 47">
            <a:extLst>
              <a:ext uri="{FF2B5EF4-FFF2-40B4-BE49-F238E27FC236}">
                <a16:creationId xmlns:a16="http://schemas.microsoft.com/office/drawing/2014/main" id="{10390F6A-98BD-4D2C-B445-4558602C9667}"/>
              </a:ext>
            </a:extLst>
          </p:cNvPr>
          <p:cNvSpPr>
            <a:spLocks/>
          </p:cNvSpPr>
          <p:nvPr/>
        </p:nvSpPr>
        <p:spPr bwMode="auto">
          <a:xfrm>
            <a:off x="8651875" y="976313"/>
            <a:ext cx="192088" cy="2935287"/>
          </a:xfrm>
          <a:custGeom>
            <a:avLst/>
            <a:gdLst>
              <a:gd name="T0" fmla="*/ 0 w 121"/>
              <a:gd name="T1" fmla="*/ 0 h 1849"/>
              <a:gd name="T2" fmla="*/ 2147483646 w 121"/>
              <a:gd name="T3" fmla="*/ 2147483646 h 1849"/>
              <a:gd name="T4" fmla="*/ 2147483646 w 121"/>
              <a:gd name="T5" fmla="*/ 2147483646 h 1849"/>
              <a:gd name="T6" fmla="*/ 2147483646 w 121"/>
              <a:gd name="T7" fmla="*/ 2147483646 h 1849"/>
              <a:gd name="T8" fmla="*/ 2147483646 w 121"/>
              <a:gd name="T9" fmla="*/ 2147483646 h 18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849">
                <a:moveTo>
                  <a:pt x="0" y="0"/>
                </a:moveTo>
                <a:cubicBezTo>
                  <a:pt x="6" y="43"/>
                  <a:pt x="34" y="80"/>
                  <a:pt x="39" y="261"/>
                </a:cubicBezTo>
                <a:cubicBezTo>
                  <a:pt x="44" y="442"/>
                  <a:pt x="31" y="863"/>
                  <a:pt x="29" y="1089"/>
                </a:cubicBezTo>
                <a:cubicBezTo>
                  <a:pt x="27" y="1315"/>
                  <a:pt x="9" y="1489"/>
                  <a:pt x="24" y="1616"/>
                </a:cubicBezTo>
                <a:cubicBezTo>
                  <a:pt x="39" y="1743"/>
                  <a:pt x="80" y="1796"/>
                  <a:pt x="121" y="1849"/>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4" name="Freeform 48">
            <a:extLst>
              <a:ext uri="{FF2B5EF4-FFF2-40B4-BE49-F238E27FC236}">
                <a16:creationId xmlns:a16="http://schemas.microsoft.com/office/drawing/2014/main" id="{8E5F0725-63D2-44AC-90BA-F779DAFA9B59}"/>
              </a:ext>
            </a:extLst>
          </p:cNvPr>
          <p:cNvSpPr>
            <a:spLocks/>
          </p:cNvSpPr>
          <p:nvPr/>
        </p:nvSpPr>
        <p:spPr bwMode="auto">
          <a:xfrm>
            <a:off x="8121650" y="3473450"/>
            <a:ext cx="584200" cy="100013"/>
          </a:xfrm>
          <a:custGeom>
            <a:avLst/>
            <a:gdLst>
              <a:gd name="T0" fmla="*/ 0 w 368"/>
              <a:gd name="T1" fmla="*/ 0 h 63"/>
              <a:gd name="T2" fmla="*/ 2147483646 w 368"/>
              <a:gd name="T3" fmla="*/ 2147483646 h 63"/>
              <a:gd name="T4" fmla="*/ 2147483646 w 368"/>
              <a:gd name="T5" fmla="*/ 2147483646 h 63"/>
              <a:gd name="T6" fmla="*/ 0 60000 65536"/>
              <a:gd name="T7" fmla="*/ 0 60000 65536"/>
              <a:gd name="T8" fmla="*/ 0 60000 65536"/>
            </a:gdLst>
            <a:ahLst/>
            <a:cxnLst>
              <a:cxn ang="T6">
                <a:pos x="T0" y="T1"/>
              </a:cxn>
              <a:cxn ang="T7">
                <a:pos x="T2" y="T3"/>
              </a:cxn>
              <a:cxn ang="T8">
                <a:pos x="T4" y="T5"/>
              </a:cxn>
            </a:cxnLst>
            <a:rect l="0" t="0" r="r" b="b"/>
            <a:pathLst>
              <a:path w="368" h="63">
                <a:moveTo>
                  <a:pt x="0" y="0"/>
                </a:moveTo>
                <a:cubicBezTo>
                  <a:pt x="38" y="5"/>
                  <a:pt x="172" y="19"/>
                  <a:pt x="233" y="29"/>
                </a:cubicBezTo>
                <a:cubicBezTo>
                  <a:pt x="294" y="39"/>
                  <a:pt x="346" y="58"/>
                  <a:pt x="368" y="63"/>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5" name="Freeform 49">
            <a:extLst>
              <a:ext uri="{FF2B5EF4-FFF2-40B4-BE49-F238E27FC236}">
                <a16:creationId xmlns:a16="http://schemas.microsoft.com/office/drawing/2014/main" id="{6404B343-3D8B-4099-9682-11A34361897F}"/>
              </a:ext>
            </a:extLst>
          </p:cNvPr>
          <p:cNvSpPr>
            <a:spLocks/>
          </p:cNvSpPr>
          <p:nvPr/>
        </p:nvSpPr>
        <p:spPr bwMode="auto">
          <a:xfrm>
            <a:off x="8113713" y="2816225"/>
            <a:ext cx="569912" cy="134938"/>
          </a:xfrm>
          <a:custGeom>
            <a:avLst/>
            <a:gdLst>
              <a:gd name="T0" fmla="*/ 0 w 359"/>
              <a:gd name="T1" fmla="*/ 0 h 85"/>
              <a:gd name="T2" fmla="*/ 2147483646 w 359"/>
              <a:gd name="T3" fmla="*/ 2147483646 h 85"/>
              <a:gd name="T4" fmla="*/ 2147483646 w 359"/>
              <a:gd name="T5" fmla="*/ 2147483646 h 85"/>
              <a:gd name="T6" fmla="*/ 0 60000 65536"/>
              <a:gd name="T7" fmla="*/ 0 60000 65536"/>
              <a:gd name="T8" fmla="*/ 0 60000 65536"/>
            </a:gdLst>
            <a:ahLst/>
            <a:cxnLst>
              <a:cxn ang="T6">
                <a:pos x="T0" y="T1"/>
              </a:cxn>
              <a:cxn ang="T7">
                <a:pos x="T2" y="T3"/>
              </a:cxn>
              <a:cxn ang="T8">
                <a:pos x="T4" y="T5"/>
              </a:cxn>
            </a:cxnLst>
            <a:rect l="0" t="0" r="r" b="b"/>
            <a:pathLst>
              <a:path w="359" h="85">
                <a:moveTo>
                  <a:pt x="0" y="0"/>
                </a:moveTo>
                <a:cubicBezTo>
                  <a:pt x="73" y="9"/>
                  <a:pt x="144" y="15"/>
                  <a:pt x="204" y="29"/>
                </a:cubicBezTo>
                <a:cubicBezTo>
                  <a:pt x="264" y="43"/>
                  <a:pt x="327" y="73"/>
                  <a:pt x="359" y="85"/>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6" name="Freeform 50">
            <a:extLst>
              <a:ext uri="{FF2B5EF4-FFF2-40B4-BE49-F238E27FC236}">
                <a16:creationId xmlns:a16="http://schemas.microsoft.com/office/drawing/2014/main" id="{7A8374A9-3B65-4FF5-8CA9-7CD85D77E27A}"/>
              </a:ext>
            </a:extLst>
          </p:cNvPr>
          <p:cNvSpPr>
            <a:spLocks/>
          </p:cNvSpPr>
          <p:nvPr/>
        </p:nvSpPr>
        <p:spPr bwMode="auto">
          <a:xfrm>
            <a:off x="8029575" y="2168525"/>
            <a:ext cx="692150" cy="236538"/>
          </a:xfrm>
          <a:custGeom>
            <a:avLst/>
            <a:gdLst>
              <a:gd name="T0" fmla="*/ 0 w 436"/>
              <a:gd name="T1" fmla="*/ 2147483646 h 149"/>
              <a:gd name="T2" fmla="*/ 2147483646 w 436"/>
              <a:gd name="T3" fmla="*/ 2147483646 h 149"/>
              <a:gd name="T4" fmla="*/ 2147483646 w 436"/>
              <a:gd name="T5" fmla="*/ 2147483646 h 149"/>
              <a:gd name="T6" fmla="*/ 0 60000 65536"/>
              <a:gd name="T7" fmla="*/ 0 60000 65536"/>
              <a:gd name="T8" fmla="*/ 0 60000 65536"/>
            </a:gdLst>
            <a:ahLst/>
            <a:cxnLst>
              <a:cxn ang="T6">
                <a:pos x="T0" y="T1"/>
              </a:cxn>
              <a:cxn ang="T7">
                <a:pos x="T2" y="T3"/>
              </a:cxn>
              <a:cxn ang="T8">
                <a:pos x="T4" y="T5"/>
              </a:cxn>
            </a:cxnLst>
            <a:rect l="0" t="0" r="r" b="b"/>
            <a:pathLst>
              <a:path w="436" h="149">
                <a:moveTo>
                  <a:pt x="0" y="13"/>
                </a:moveTo>
                <a:cubicBezTo>
                  <a:pt x="36" y="15"/>
                  <a:pt x="150" y="0"/>
                  <a:pt x="223" y="23"/>
                </a:cubicBezTo>
                <a:cubicBezTo>
                  <a:pt x="296" y="46"/>
                  <a:pt x="392" y="123"/>
                  <a:pt x="436" y="149"/>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7" name="Freeform 51">
            <a:extLst>
              <a:ext uri="{FF2B5EF4-FFF2-40B4-BE49-F238E27FC236}">
                <a16:creationId xmlns:a16="http://schemas.microsoft.com/office/drawing/2014/main" id="{613CAB32-2D6A-4915-A0C7-0BD8BB6BA10B}"/>
              </a:ext>
            </a:extLst>
          </p:cNvPr>
          <p:cNvSpPr>
            <a:spLocks/>
          </p:cNvSpPr>
          <p:nvPr/>
        </p:nvSpPr>
        <p:spPr bwMode="auto">
          <a:xfrm>
            <a:off x="8007350" y="1517650"/>
            <a:ext cx="714375" cy="195263"/>
          </a:xfrm>
          <a:custGeom>
            <a:avLst/>
            <a:gdLst>
              <a:gd name="T0" fmla="*/ 0 w 450"/>
              <a:gd name="T1" fmla="*/ 2147483646 h 123"/>
              <a:gd name="T2" fmla="*/ 2147483646 w 450"/>
              <a:gd name="T3" fmla="*/ 2147483646 h 123"/>
              <a:gd name="T4" fmla="*/ 2147483646 w 450"/>
              <a:gd name="T5" fmla="*/ 2147483646 h 123"/>
              <a:gd name="T6" fmla="*/ 0 60000 65536"/>
              <a:gd name="T7" fmla="*/ 0 60000 65536"/>
              <a:gd name="T8" fmla="*/ 0 60000 65536"/>
            </a:gdLst>
            <a:ahLst/>
            <a:cxnLst>
              <a:cxn ang="T6">
                <a:pos x="T0" y="T1"/>
              </a:cxn>
              <a:cxn ang="T7">
                <a:pos x="T2" y="T3"/>
              </a:cxn>
              <a:cxn ang="T8">
                <a:pos x="T4" y="T5"/>
              </a:cxn>
            </a:cxnLst>
            <a:rect l="0" t="0" r="r" b="b"/>
            <a:pathLst>
              <a:path w="450" h="123">
                <a:moveTo>
                  <a:pt x="0" y="7"/>
                </a:moveTo>
                <a:cubicBezTo>
                  <a:pt x="34" y="10"/>
                  <a:pt x="128" y="0"/>
                  <a:pt x="203" y="19"/>
                </a:cubicBezTo>
                <a:cubicBezTo>
                  <a:pt x="278" y="38"/>
                  <a:pt x="399" y="101"/>
                  <a:pt x="450" y="123"/>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8" name="Freeform 52">
            <a:extLst>
              <a:ext uri="{FF2B5EF4-FFF2-40B4-BE49-F238E27FC236}">
                <a16:creationId xmlns:a16="http://schemas.microsoft.com/office/drawing/2014/main" id="{1ED15EA7-389F-4D93-9EF5-A174878A9F5D}"/>
              </a:ext>
            </a:extLst>
          </p:cNvPr>
          <p:cNvSpPr>
            <a:spLocks/>
          </p:cNvSpPr>
          <p:nvPr/>
        </p:nvSpPr>
        <p:spPr bwMode="auto">
          <a:xfrm>
            <a:off x="7937500" y="866775"/>
            <a:ext cx="746125" cy="155575"/>
          </a:xfrm>
          <a:custGeom>
            <a:avLst/>
            <a:gdLst>
              <a:gd name="T0" fmla="*/ 0 w 470"/>
              <a:gd name="T1" fmla="*/ 2147483646 h 98"/>
              <a:gd name="T2" fmla="*/ 2147483646 w 470"/>
              <a:gd name="T3" fmla="*/ 2147483646 h 98"/>
              <a:gd name="T4" fmla="*/ 2147483646 w 470"/>
              <a:gd name="T5" fmla="*/ 2147483646 h 98"/>
              <a:gd name="T6" fmla="*/ 0 60000 65536"/>
              <a:gd name="T7" fmla="*/ 0 60000 65536"/>
              <a:gd name="T8" fmla="*/ 0 60000 65536"/>
            </a:gdLst>
            <a:ahLst/>
            <a:cxnLst>
              <a:cxn ang="T6">
                <a:pos x="T0" y="T1"/>
              </a:cxn>
              <a:cxn ang="T7">
                <a:pos x="T2" y="T3"/>
              </a:cxn>
              <a:cxn ang="T8">
                <a:pos x="T4" y="T5"/>
              </a:cxn>
            </a:cxnLst>
            <a:rect l="0" t="0" r="r" b="b"/>
            <a:pathLst>
              <a:path w="470" h="98">
                <a:moveTo>
                  <a:pt x="0" y="11"/>
                </a:moveTo>
                <a:cubicBezTo>
                  <a:pt x="35" y="11"/>
                  <a:pt x="135" y="0"/>
                  <a:pt x="213" y="15"/>
                </a:cubicBezTo>
                <a:cubicBezTo>
                  <a:pt x="291" y="30"/>
                  <a:pt x="417" y="81"/>
                  <a:pt x="470" y="98"/>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9" name="Freeform 53">
            <a:extLst>
              <a:ext uri="{FF2B5EF4-FFF2-40B4-BE49-F238E27FC236}">
                <a16:creationId xmlns:a16="http://schemas.microsoft.com/office/drawing/2014/main" id="{7BCD26D6-C467-48CC-92E4-9BB97F5DD54D}"/>
              </a:ext>
            </a:extLst>
          </p:cNvPr>
          <p:cNvSpPr>
            <a:spLocks/>
          </p:cNvSpPr>
          <p:nvPr/>
        </p:nvSpPr>
        <p:spPr bwMode="auto">
          <a:xfrm>
            <a:off x="6408738" y="284163"/>
            <a:ext cx="274637" cy="46037"/>
          </a:xfrm>
          <a:custGeom>
            <a:avLst/>
            <a:gdLst>
              <a:gd name="T0" fmla="*/ 0 w 173"/>
              <a:gd name="T1" fmla="*/ 2147483646 h 29"/>
              <a:gd name="T2" fmla="*/ 2147483646 w 173"/>
              <a:gd name="T3" fmla="*/ 2147483646 h 29"/>
              <a:gd name="T4" fmla="*/ 2147483646 w 173"/>
              <a:gd name="T5" fmla="*/ 0 h 29"/>
              <a:gd name="T6" fmla="*/ 0 60000 65536"/>
              <a:gd name="T7" fmla="*/ 0 60000 65536"/>
              <a:gd name="T8" fmla="*/ 0 60000 65536"/>
            </a:gdLst>
            <a:ahLst/>
            <a:cxnLst>
              <a:cxn ang="T6">
                <a:pos x="T0" y="T1"/>
              </a:cxn>
              <a:cxn ang="T7">
                <a:pos x="T2" y="T3"/>
              </a:cxn>
              <a:cxn ang="T8">
                <a:pos x="T4" y="T5"/>
              </a:cxn>
            </a:cxnLst>
            <a:rect l="0" t="0" r="r" b="b"/>
            <a:pathLst>
              <a:path w="173" h="29">
                <a:moveTo>
                  <a:pt x="0" y="29"/>
                </a:moveTo>
                <a:cubicBezTo>
                  <a:pt x="23" y="27"/>
                  <a:pt x="117" y="20"/>
                  <a:pt x="145" y="15"/>
                </a:cubicBezTo>
                <a:cubicBezTo>
                  <a:pt x="173" y="10"/>
                  <a:pt x="167" y="5"/>
                  <a:pt x="169"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0" name="Freeform 54">
            <a:extLst>
              <a:ext uri="{FF2B5EF4-FFF2-40B4-BE49-F238E27FC236}">
                <a16:creationId xmlns:a16="http://schemas.microsoft.com/office/drawing/2014/main" id="{426CC9E7-8767-4CA0-A8C7-91BA9972734E}"/>
              </a:ext>
            </a:extLst>
          </p:cNvPr>
          <p:cNvSpPr>
            <a:spLocks/>
          </p:cNvSpPr>
          <p:nvPr/>
        </p:nvSpPr>
        <p:spPr bwMode="auto">
          <a:xfrm>
            <a:off x="6470650" y="960438"/>
            <a:ext cx="231775" cy="69850"/>
          </a:xfrm>
          <a:custGeom>
            <a:avLst/>
            <a:gdLst>
              <a:gd name="T0" fmla="*/ 0 w 146"/>
              <a:gd name="T1" fmla="*/ 2147483646 h 44"/>
              <a:gd name="T2" fmla="*/ 2147483646 w 146"/>
              <a:gd name="T3" fmla="*/ 2147483646 h 44"/>
              <a:gd name="T4" fmla="*/ 2147483646 w 146"/>
              <a:gd name="T5" fmla="*/ 0 h 44"/>
              <a:gd name="T6" fmla="*/ 0 60000 65536"/>
              <a:gd name="T7" fmla="*/ 0 60000 65536"/>
              <a:gd name="T8" fmla="*/ 0 60000 65536"/>
            </a:gdLst>
            <a:ahLst/>
            <a:cxnLst>
              <a:cxn ang="T6">
                <a:pos x="T0" y="T1"/>
              </a:cxn>
              <a:cxn ang="T7">
                <a:pos x="T2" y="T3"/>
              </a:cxn>
              <a:cxn ang="T8">
                <a:pos x="T4" y="T5"/>
              </a:cxn>
            </a:cxnLst>
            <a:rect l="0" t="0" r="r" b="b"/>
            <a:pathLst>
              <a:path w="146" h="44">
                <a:moveTo>
                  <a:pt x="0" y="44"/>
                </a:moveTo>
                <a:cubicBezTo>
                  <a:pt x="20" y="38"/>
                  <a:pt x="98" y="22"/>
                  <a:pt x="122" y="15"/>
                </a:cubicBezTo>
                <a:cubicBezTo>
                  <a:pt x="146" y="8"/>
                  <a:pt x="144" y="5"/>
                  <a:pt x="146" y="0"/>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1" name="Freeform 55">
            <a:extLst>
              <a:ext uri="{FF2B5EF4-FFF2-40B4-BE49-F238E27FC236}">
                <a16:creationId xmlns:a16="http://schemas.microsoft.com/office/drawing/2014/main" id="{6ACBDB4E-A095-4C85-AD51-7B0BF75A88F5}"/>
              </a:ext>
            </a:extLst>
          </p:cNvPr>
          <p:cNvSpPr>
            <a:spLocks/>
          </p:cNvSpPr>
          <p:nvPr/>
        </p:nvSpPr>
        <p:spPr bwMode="auto">
          <a:xfrm>
            <a:off x="6496050" y="1604963"/>
            <a:ext cx="231775" cy="69850"/>
          </a:xfrm>
          <a:custGeom>
            <a:avLst/>
            <a:gdLst>
              <a:gd name="T0" fmla="*/ 0 w 146"/>
              <a:gd name="T1" fmla="*/ 2147483646 h 44"/>
              <a:gd name="T2" fmla="*/ 2147483646 w 146"/>
              <a:gd name="T3" fmla="*/ 2147483646 h 44"/>
              <a:gd name="T4" fmla="*/ 2147483646 w 146"/>
              <a:gd name="T5" fmla="*/ 0 h 44"/>
              <a:gd name="T6" fmla="*/ 0 60000 65536"/>
              <a:gd name="T7" fmla="*/ 0 60000 65536"/>
              <a:gd name="T8" fmla="*/ 0 60000 65536"/>
            </a:gdLst>
            <a:ahLst/>
            <a:cxnLst>
              <a:cxn ang="T6">
                <a:pos x="T0" y="T1"/>
              </a:cxn>
              <a:cxn ang="T7">
                <a:pos x="T2" y="T3"/>
              </a:cxn>
              <a:cxn ang="T8">
                <a:pos x="T4" y="T5"/>
              </a:cxn>
            </a:cxnLst>
            <a:rect l="0" t="0" r="r" b="b"/>
            <a:pathLst>
              <a:path w="146" h="44">
                <a:moveTo>
                  <a:pt x="0" y="44"/>
                </a:moveTo>
                <a:cubicBezTo>
                  <a:pt x="20" y="38"/>
                  <a:pt x="98" y="22"/>
                  <a:pt x="122" y="15"/>
                </a:cubicBezTo>
                <a:cubicBezTo>
                  <a:pt x="146" y="8"/>
                  <a:pt x="144" y="5"/>
                  <a:pt x="146"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2" name="Freeform 56">
            <a:extLst>
              <a:ext uri="{FF2B5EF4-FFF2-40B4-BE49-F238E27FC236}">
                <a16:creationId xmlns:a16="http://schemas.microsoft.com/office/drawing/2014/main" id="{AEFC5898-06AD-44A5-B63B-5B5FF5A87B2D}"/>
              </a:ext>
            </a:extLst>
          </p:cNvPr>
          <p:cNvSpPr>
            <a:spLocks/>
          </p:cNvSpPr>
          <p:nvPr/>
        </p:nvSpPr>
        <p:spPr bwMode="auto">
          <a:xfrm>
            <a:off x="6584950" y="2246313"/>
            <a:ext cx="184150" cy="182562"/>
          </a:xfrm>
          <a:custGeom>
            <a:avLst/>
            <a:gdLst>
              <a:gd name="T0" fmla="*/ 0 w 116"/>
              <a:gd name="T1" fmla="*/ 2147483646 h 115"/>
              <a:gd name="T2" fmla="*/ 2147483646 w 116"/>
              <a:gd name="T3" fmla="*/ 2147483646 h 115"/>
              <a:gd name="T4" fmla="*/ 2147483646 w 116"/>
              <a:gd name="T5" fmla="*/ 2147483646 h 115"/>
              <a:gd name="T6" fmla="*/ 0 60000 65536"/>
              <a:gd name="T7" fmla="*/ 0 60000 65536"/>
              <a:gd name="T8" fmla="*/ 0 60000 65536"/>
            </a:gdLst>
            <a:ahLst/>
            <a:cxnLst>
              <a:cxn ang="T6">
                <a:pos x="T0" y="T1"/>
              </a:cxn>
              <a:cxn ang="T7">
                <a:pos x="T2" y="T3"/>
              </a:cxn>
              <a:cxn ang="T8">
                <a:pos x="T4" y="T5"/>
              </a:cxn>
            </a:cxnLst>
            <a:rect l="0" t="0" r="r" b="b"/>
            <a:pathLst>
              <a:path w="116" h="115">
                <a:moveTo>
                  <a:pt x="0" y="115"/>
                </a:moveTo>
                <a:cubicBezTo>
                  <a:pt x="14" y="99"/>
                  <a:pt x="63" y="34"/>
                  <a:pt x="82" y="17"/>
                </a:cubicBezTo>
                <a:cubicBezTo>
                  <a:pt x="101" y="0"/>
                  <a:pt x="109" y="14"/>
                  <a:pt x="116" y="13"/>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 name="Freeform 57">
            <a:extLst>
              <a:ext uri="{FF2B5EF4-FFF2-40B4-BE49-F238E27FC236}">
                <a16:creationId xmlns:a16="http://schemas.microsoft.com/office/drawing/2014/main" id="{C624CA54-83D2-4B1F-85F2-5AA5D3F246F5}"/>
              </a:ext>
            </a:extLst>
          </p:cNvPr>
          <p:cNvSpPr>
            <a:spLocks/>
          </p:cNvSpPr>
          <p:nvPr/>
        </p:nvSpPr>
        <p:spPr bwMode="auto">
          <a:xfrm>
            <a:off x="6508750" y="2927350"/>
            <a:ext cx="268288" cy="146050"/>
          </a:xfrm>
          <a:custGeom>
            <a:avLst/>
            <a:gdLst>
              <a:gd name="T0" fmla="*/ 0 w 169"/>
              <a:gd name="T1" fmla="*/ 2147483646 h 92"/>
              <a:gd name="T2" fmla="*/ 2147483646 w 169"/>
              <a:gd name="T3" fmla="*/ 2147483646 h 92"/>
              <a:gd name="T4" fmla="*/ 2147483646 w 169"/>
              <a:gd name="T5" fmla="*/ 0 h 92"/>
              <a:gd name="T6" fmla="*/ 0 60000 65536"/>
              <a:gd name="T7" fmla="*/ 0 60000 65536"/>
              <a:gd name="T8" fmla="*/ 0 60000 65536"/>
            </a:gdLst>
            <a:ahLst/>
            <a:cxnLst>
              <a:cxn ang="T6">
                <a:pos x="T0" y="T1"/>
              </a:cxn>
              <a:cxn ang="T7">
                <a:pos x="T2" y="T3"/>
              </a:cxn>
              <a:cxn ang="T8">
                <a:pos x="T4" y="T5"/>
              </a:cxn>
            </a:cxnLst>
            <a:rect l="0" t="0" r="r" b="b"/>
            <a:pathLst>
              <a:path w="169" h="92">
                <a:moveTo>
                  <a:pt x="0" y="92"/>
                </a:moveTo>
                <a:cubicBezTo>
                  <a:pt x="21" y="80"/>
                  <a:pt x="98" y="35"/>
                  <a:pt x="126" y="20"/>
                </a:cubicBezTo>
                <a:cubicBezTo>
                  <a:pt x="154" y="5"/>
                  <a:pt x="160" y="4"/>
                  <a:pt x="169"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4" name="Freeform 58">
            <a:extLst>
              <a:ext uri="{FF2B5EF4-FFF2-40B4-BE49-F238E27FC236}">
                <a16:creationId xmlns:a16="http://schemas.microsoft.com/office/drawing/2014/main" id="{086ADAA6-59FB-4ADA-BC84-D5E5BB006455}"/>
              </a:ext>
            </a:extLst>
          </p:cNvPr>
          <p:cNvSpPr>
            <a:spLocks/>
          </p:cNvSpPr>
          <p:nvPr/>
        </p:nvSpPr>
        <p:spPr bwMode="auto">
          <a:xfrm>
            <a:off x="6484938" y="3573463"/>
            <a:ext cx="384175" cy="168275"/>
          </a:xfrm>
          <a:custGeom>
            <a:avLst/>
            <a:gdLst>
              <a:gd name="T0" fmla="*/ 0 w 242"/>
              <a:gd name="T1" fmla="*/ 2147483646 h 106"/>
              <a:gd name="T2" fmla="*/ 2147483646 w 242"/>
              <a:gd name="T3" fmla="*/ 2147483646 h 106"/>
              <a:gd name="T4" fmla="*/ 2147483646 w 242"/>
              <a:gd name="T5" fmla="*/ 0 h 106"/>
              <a:gd name="T6" fmla="*/ 0 60000 65536"/>
              <a:gd name="T7" fmla="*/ 0 60000 65536"/>
              <a:gd name="T8" fmla="*/ 0 60000 65536"/>
            </a:gdLst>
            <a:ahLst/>
            <a:cxnLst>
              <a:cxn ang="T6">
                <a:pos x="T0" y="T1"/>
              </a:cxn>
              <a:cxn ang="T7">
                <a:pos x="T2" y="T3"/>
              </a:cxn>
              <a:cxn ang="T8">
                <a:pos x="T4" y="T5"/>
              </a:cxn>
            </a:cxnLst>
            <a:rect l="0" t="0" r="r" b="b"/>
            <a:pathLst>
              <a:path w="242" h="106">
                <a:moveTo>
                  <a:pt x="0" y="106"/>
                </a:moveTo>
                <a:cubicBezTo>
                  <a:pt x="15" y="97"/>
                  <a:pt x="52" y="71"/>
                  <a:pt x="92" y="53"/>
                </a:cubicBezTo>
                <a:cubicBezTo>
                  <a:pt x="132" y="35"/>
                  <a:pt x="211" y="11"/>
                  <a:pt x="242"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5" name="Freeform 59">
            <a:extLst>
              <a:ext uri="{FF2B5EF4-FFF2-40B4-BE49-F238E27FC236}">
                <a16:creationId xmlns:a16="http://schemas.microsoft.com/office/drawing/2014/main" id="{B3970E63-1C77-4535-966C-8A6507FC8442}"/>
              </a:ext>
            </a:extLst>
          </p:cNvPr>
          <p:cNvSpPr>
            <a:spLocks/>
          </p:cNvSpPr>
          <p:nvPr/>
        </p:nvSpPr>
        <p:spPr bwMode="auto">
          <a:xfrm>
            <a:off x="7978775" y="73025"/>
            <a:ext cx="704850" cy="911225"/>
          </a:xfrm>
          <a:custGeom>
            <a:avLst/>
            <a:gdLst>
              <a:gd name="T0" fmla="*/ 2147483646 w 444"/>
              <a:gd name="T1" fmla="*/ 2147483646 h 574"/>
              <a:gd name="T2" fmla="*/ 2147483646 w 444"/>
              <a:gd name="T3" fmla="*/ 2147483646 h 574"/>
              <a:gd name="T4" fmla="*/ 2147483646 w 444"/>
              <a:gd name="T5" fmla="*/ 2147483646 h 574"/>
              <a:gd name="T6" fmla="*/ 0 w 444"/>
              <a:gd name="T7" fmla="*/ 2147483646 h 57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4" h="574">
                <a:moveTo>
                  <a:pt x="444" y="574"/>
                </a:moveTo>
                <a:lnTo>
                  <a:pt x="352" y="85"/>
                </a:lnTo>
                <a:cubicBezTo>
                  <a:pt x="312" y="0"/>
                  <a:pt x="261" y="64"/>
                  <a:pt x="202" y="65"/>
                </a:cubicBezTo>
                <a:cubicBezTo>
                  <a:pt x="143" y="66"/>
                  <a:pt x="42" y="86"/>
                  <a:pt x="0" y="91"/>
                </a:cubicBezTo>
              </a:path>
            </a:pathLst>
          </a:custGeom>
          <a:noFill/>
          <a:ln w="28575" cmpd="sng">
            <a:solidFill>
              <a:srgbClr val="FF0000"/>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6" name="Line 60">
            <a:extLst>
              <a:ext uri="{FF2B5EF4-FFF2-40B4-BE49-F238E27FC236}">
                <a16:creationId xmlns:a16="http://schemas.microsoft.com/office/drawing/2014/main" id="{2FAC5117-0591-49FF-8373-F51DB708FF98}"/>
              </a:ext>
            </a:extLst>
          </p:cNvPr>
          <p:cNvSpPr>
            <a:spLocks noChangeShapeType="1"/>
          </p:cNvSpPr>
          <p:nvPr/>
        </p:nvSpPr>
        <p:spPr bwMode="auto">
          <a:xfrm>
            <a:off x="6630988" y="766763"/>
            <a:ext cx="0" cy="18891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7" name="Text Box 61">
            <a:extLst>
              <a:ext uri="{FF2B5EF4-FFF2-40B4-BE49-F238E27FC236}">
                <a16:creationId xmlns:a16="http://schemas.microsoft.com/office/drawing/2014/main" id="{F080BFA7-BE39-4727-981B-404AB591AE61}"/>
              </a:ext>
            </a:extLst>
          </p:cNvPr>
          <p:cNvSpPr txBox="1">
            <a:spLocks noChangeArrowheads="1"/>
          </p:cNvSpPr>
          <p:nvPr/>
        </p:nvSpPr>
        <p:spPr bwMode="auto">
          <a:xfrm>
            <a:off x="6423025" y="287338"/>
            <a:ext cx="149066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1400" dirty="0" err="1">
                <a:latin typeface="Arial" panose="020B0604020202020204" pitchFamily="34" charset="0"/>
                <a:cs typeface="Arial" panose="020B0604020202020204" pitchFamily="34" charset="0"/>
              </a:rPr>
              <a:t>Weaker</a:t>
            </a:r>
            <a:endParaRPr lang="cs-CZ" altLang="cs-CZ" sz="1400" dirty="0">
              <a:latin typeface="Arial" panose="020B0604020202020204" pitchFamily="34" charset="0"/>
              <a:cs typeface="Arial" panose="020B0604020202020204" pitchFamily="34" charset="0"/>
            </a:endParaRPr>
          </a:p>
          <a:p>
            <a:pPr eaLnBrk="1" hangingPunct="1">
              <a:spcBef>
                <a:spcPct val="0"/>
              </a:spcBef>
              <a:buClrTx/>
              <a:buFontTx/>
              <a:buNone/>
            </a:pPr>
            <a:r>
              <a:rPr lang="cs-CZ" altLang="cs-CZ" sz="1400" dirty="0" err="1">
                <a:latin typeface="Arial" panose="020B0604020202020204" pitchFamily="34" charset="0"/>
                <a:cs typeface="Arial" panose="020B0604020202020204" pitchFamily="34" charset="0"/>
              </a:rPr>
              <a:t>vasoconstriction</a:t>
            </a:r>
            <a:endParaRPr lang="cs-CZ" altLang="cs-CZ" sz="1400" dirty="0">
              <a:latin typeface="Arial" panose="020B0604020202020204" pitchFamily="34" charset="0"/>
              <a:cs typeface="Arial" panose="020B0604020202020204" pitchFamily="34" charset="0"/>
            </a:endParaRPr>
          </a:p>
        </p:txBody>
      </p:sp>
      <p:sp>
        <p:nvSpPr>
          <p:cNvPr id="168" name="Text Box 62">
            <a:extLst>
              <a:ext uri="{FF2B5EF4-FFF2-40B4-BE49-F238E27FC236}">
                <a16:creationId xmlns:a16="http://schemas.microsoft.com/office/drawing/2014/main" id="{1580C4D9-B9B8-4D02-832B-C7DEBA6B5ABF}"/>
              </a:ext>
            </a:extLst>
          </p:cNvPr>
          <p:cNvSpPr txBox="1">
            <a:spLocks noChangeArrowheads="1"/>
          </p:cNvSpPr>
          <p:nvPr/>
        </p:nvSpPr>
        <p:spPr bwMode="auto">
          <a:xfrm>
            <a:off x="5245100" y="968375"/>
            <a:ext cx="96996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r" eaLnBrk="1" hangingPunct="1">
              <a:spcBef>
                <a:spcPct val="0"/>
              </a:spcBef>
              <a:buClrTx/>
              <a:buFontTx/>
              <a:buNone/>
            </a:pPr>
            <a:r>
              <a:rPr lang="cs-CZ" altLang="cs-CZ" sz="1400" dirty="0" err="1">
                <a:latin typeface="Arial" panose="020B0604020202020204" pitchFamily="34" charset="0"/>
                <a:cs typeface="Arial" panose="020B0604020202020204" pitchFamily="34" charset="0"/>
              </a:rPr>
              <a:t>Pressure</a:t>
            </a:r>
            <a:r>
              <a:rPr lang="cs-CZ" altLang="cs-CZ" sz="1400" dirty="0">
                <a:latin typeface="Arial" panose="020B0604020202020204" pitchFamily="34" charset="0"/>
                <a:cs typeface="Arial" panose="020B0604020202020204" pitchFamily="34" charset="0"/>
              </a:rPr>
              <a:t> </a:t>
            </a:r>
            <a:r>
              <a:rPr lang="cs-CZ" altLang="cs-CZ" sz="1400" dirty="0" err="1">
                <a:latin typeface="Arial" panose="020B0604020202020204" pitchFamily="34" charset="0"/>
                <a:cs typeface="Arial" panose="020B0604020202020204" pitchFamily="34" charset="0"/>
              </a:rPr>
              <a:t>rise</a:t>
            </a:r>
            <a:endParaRPr lang="cs-CZ" altLang="cs-CZ" sz="1400" dirty="0">
              <a:latin typeface="Arial" panose="020B0604020202020204" pitchFamily="34" charset="0"/>
              <a:cs typeface="Arial" panose="020B0604020202020204" pitchFamily="34" charset="0"/>
            </a:endParaRPr>
          </a:p>
        </p:txBody>
      </p:sp>
      <p:sp>
        <p:nvSpPr>
          <p:cNvPr id="169" name="Line 63">
            <a:extLst>
              <a:ext uri="{FF2B5EF4-FFF2-40B4-BE49-F238E27FC236}">
                <a16:creationId xmlns:a16="http://schemas.microsoft.com/office/drawing/2014/main" id="{0A2D75EF-078D-41DE-89F5-D125FBCD05DE}"/>
              </a:ext>
            </a:extLst>
          </p:cNvPr>
          <p:cNvSpPr>
            <a:spLocks noChangeShapeType="1"/>
          </p:cNvSpPr>
          <p:nvPr/>
        </p:nvSpPr>
        <p:spPr bwMode="auto">
          <a:xfrm>
            <a:off x="6089650" y="1233488"/>
            <a:ext cx="381000" cy="2603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0" name="Text Box 64">
            <a:extLst>
              <a:ext uri="{FF2B5EF4-FFF2-40B4-BE49-F238E27FC236}">
                <a16:creationId xmlns:a16="http://schemas.microsoft.com/office/drawing/2014/main" id="{4B99009E-3022-4FE3-BB5F-0E3E378900B1}"/>
              </a:ext>
            </a:extLst>
          </p:cNvPr>
          <p:cNvSpPr txBox="1">
            <a:spLocks noChangeArrowheads="1"/>
          </p:cNvSpPr>
          <p:nvPr/>
        </p:nvSpPr>
        <p:spPr bwMode="auto">
          <a:xfrm>
            <a:off x="7753350" y="976313"/>
            <a:ext cx="96996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1400" dirty="0" err="1">
                <a:latin typeface="Arial" panose="020B0604020202020204" pitchFamily="34" charset="0"/>
                <a:cs typeface="Arial" panose="020B0604020202020204" pitchFamily="34" charset="0"/>
              </a:rPr>
              <a:t>Pressure</a:t>
            </a:r>
            <a:r>
              <a:rPr lang="cs-CZ" altLang="cs-CZ" sz="1400" dirty="0">
                <a:latin typeface="Arial" panose="020B0604020202020204" pitchFamily="34" charset="0"/>
                <a:cs typeface="Arial" panose="020B0604020202020204" pitchFamily="34" charset="0"/>
              </a:rPr>
              <a:t> </a:t>
            </a:r>
            <a:r>
              <a:rPr lang="cs-CZ" altLang="cs-CZ" sz="1400" dirty="0" err="1">
                <a:latin typeface="Arial" panose="020B0604020202020204" pitchFamily="34" charset="0"/>
                <a:cs typeface="Arial" panose="020B0604020202020204" pitchFamily="34" charset="0"/>
              </a:rPr>
              <a:t>rise</a:t>
            </a:r>
            <a:endParaRPr lang="cs-CZ" altLang="cs-CZ" sz="1400" dirty="0">
              <a:latin typeface="Arial" panose="020B0604020202020204" pitchFamily="34" charset="0"/>
              <a:cs typeface="Arial" panose="020B0604020202020204" pitchFamily="34" charset="0"/>
            </a:endParaRPr>
          </a:p>
        </p:txBody>
      </p:sp>
      <p:sp>
        <p:nvSpPr>
          <p:cNvPr id="171" name="Line 65">
            <a:extLst>
              <a:ext uri="{FF2B5EF4-FFF2-40B4-BE49-F238E27FC236}">
                <a16:creationId xmlns:a16="http://schemas.microsoft.com/office/drawing/2014/main" id="{9EF788AB-F24F-42B7-8752-4B8FEB68C672}"/>
              </a:ext>
            </a:extLst>
          </p:cNvPr>
          <p:cNvSpPr>
            <a:spLocks noChangeShapeType="1"/>
          </p:cNvSpPr>
          <p:nvPr/>
        </p:nvSpPr>
        <p:spPr bwMode="auto">
          <a:xfrm flipH="1" flipV="1">
            <a:off x="7575550" y="1143000"/>
            <a:ext cx="228600" cy="428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 name="Line 68">
            <a:extLst>
              <a:ext uri="{FF2B5EF4-FFF2-40B4-BE49-F238E27FC236}">
                <a16:creationId xmlns:a16="http://schemas.microsoft.com/office/drawing/2014/main" id="{619EEF6F-5E57-4D11-9A21-88DD6DED6CC9}"/>
              </a:ext>
            </a:extLst>
          </p:cNvPr>
          <p:cNvSpPr>
            <a:spLocks noChangeShapeType="1"/>
          </p:cNvSpPr>
          <p:nvPr/>
        </p:nvSpPr>
        <p:spPr bwMode="auto">
          <a:xfrm>
            <a:off x="3470275" y="554038"/>
            <a:ext cx="0" cy="401637"/>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5" name="Line 69">
            <a:extLst>
              <a:ext uri="{FF2B5EF4-FFF2-40B4-BE49-F238E27FC236}">
                <a16:creationId xmlns:a16="http://schemas.microsoft.com/office/drawing/2014/main" id="{87622C48-2E1F-44D3-B918-779B23D65F37}"/>
              </a:ext>
            </a:extLst>
          </p:cNvPr>
          <p:cNvSpPr>
            <a:spLocks noChangeShapeType="1"/>
          </p:cNvSpPr>
          <p:nvPr/>
        </p:nvSpPr>
        <p:spPr bwMode="auto">
          <a:xfrm>
            <a:off x="3455988" y="1609725"/>
            <a:ext cx="0" cy="32385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6" name="Line 70">
            <a:extLst>
              <a:ext uri="{FF2B5EF4-FFF2-40B4-BE49-F238E27FC236}">
                <a16:creationId xmlns:a16="http://schemas.microsoft.com/office/drawing/2014/main" id="{D1F2933B-E405-4AD6-A4C7-2F4C39D393B5}"/>
              </a:ext>
            </a:extLst>
          </p:cNvPr>
          <p:cNvSpPr>
            <a:spLocks noChangeShapeType="1"/>
          </p:cNvSpPr>
          <p:nvPr/>
        </p:nvSpPr>
        <p:spPr bwMode="auto">
          <a:xfrm>
            <a:off x="3421062" y="2592388"/>
            <a:ext cx="0" cy="30321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7" name="Line 71">
            <a:extLst>
              <a:ext uri="{FF2B5EF4-FFF2-40B4-BE49-F238E27FC236}">
                <a16:creationId xmlns:a16="http://schemas.microsoft.com/office/drawing/2014/main" id="{FB22169E-2D5F-4A70-BA35-68334E6D4639}"/>
              </a:ext>
            </a:extLst>
          </p:cNvPr>
          <p:cNvSpPr>
            <a:spLocks noChangeShapeType="1"/>
          </p:cNvSpPr>
          <p:nvPr/>
        </p:nvSpPr>
        <p:spPr bwMode="auto">
          <a:xfrm flipH="1">
            <a:off x="2343150" y="3829050"/>
            <a:ext cx="898525" cy="4826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8" name="Line 72">
            <a:extLst>
              <a:ext uri="{FF2B5EF4-FFF2-40B4-BE49-F238E27FC236}">
                <a16:creationId xmlns:a16="http://schemas.microsoft.com/office/drawing/2014/main" id="{A34F5F0F-7387-4C4B-B46D-0B1ECEC40550}"/>
              </a:ext>
            </a:extLst>
          </p:cNvPr>
          <p:cNvSpPr>
            <a:spLocks noChangeShapeType="1"/>
          </p:cNvSpPr>
          <p:nvPr/>
        </p:nvSpPr>
        <p:spPr bwMode="auto">
          <a:xfrm>
            <a:off x="1430338" y="4503738"/>
            <a:ext cx="0" cy="1844675"/>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 name="Text Box 3">
            <a:extLst>
              <a:ext uri="{FF2B5EF4-FFF2-40B4-BE49-F238E27FC236}">
                <a16:creationId xmlns:a16="http://schemas.microsoft.com/office/drawing/2014/main" id="{66652620-4ACC-C9D4-C136-566C07643410}"/>
              </a:ext>
            </a:extLst>
          </p:cNvPr>
          <p:cNvSpPr txBox="1">
            <a:spLocks noChangeArrowheads="1"/>
          </p:cNvSpPr>
          <p:nvPr/>
        </p:nvSpPr>
        <p:spPr bwMode="auto">
          <a:xfrm>
            <a:off x="13635" y="0"/>
            <a:ext cx="2378075" cy="369888"/>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dirty="0">
                <a:solidFill>
                  <a:schemeClr val="bg1"/>
                </a:solidFill>
              </a:rPr>
              <a:t>High Altitude Hypoxia</a:t>
            </a:r>
            <a:endParaRPr lang="cs-CZ" altLang="cs-CZ" sz="1800" dirty="0">
              <a:solidFill>
                <a:schemeClr val="bg1"/>
              </a:solidFill>
            </a:endParaRPr>
          </a:p>
        </p:txBody>
      </p:sp>
      <p:sp>
        <p:nvSpPr>
          <p:cNvPr id="9" name="Oval 8">
            <a:extLst>
              <a:ext uri="{FF2B5EF4-FFF2-40B4-BE49-F238E27FC236}">
                <a16:creationId xmlns:a16="http://schemas.microsoft.com/office/drawing/2014/main" id="{5862D20B-6593-0F2E-D184-5047252424FA}"/>
              </a:ext>
            </a:extLst>
          </p:cNvPr>
          <p:cNvSpPr/>
          <p:nvPr/>
        </p:nvSpPr>
        <p:spPr>
          <a:xfrm>
            <a:off x="7112807" y="687132"/>
            <a:ext cx="474662" cy="409573"/>
          </a:xfrm>
          <a:prstGeom prst="ellipse">
            <a:avLst/>
          </a:prstGeom>
          <a:solidFill>
            <a:srgbClr val="3CE4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AutoShape 66">
            <a:extLst>
              <a:ext uri="{FF2B5EF4-FFF2-40B4-BE49-F238E27FC236}">
                <a16:creationId xmlns:a16="http://schemas.microsoft.com/office/drawing/2014/main" id="{48E574DA-3B54-42D0-9C49-ED6FE79CC728}"/>
              </a:ext>
            </a:extLst>
          </p:cNvPr>
          <p:cNvSpPr>
            <a:spLocks noChangeArrowheads="1"/>
          </p:cNvSpPr>
          <p:nvPr/>
        </p:nvSpPr>
        <p:spPr bwMode="auto">
          <a:xfrm>
            <a:off x="7191375" y="1008062"/>
            <a:ext cx="300038" cy="225425"/>
          </a:xfrm>
          <a:prstGeom prst="up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73" name="Text Box 67">
            <a:extLst>
              <a:ext uri="{FF2B5EF4-FFF2-40B4-BE49-F238E27FC236}">
                <a16:creationId xmlns:a16="http://schemas.microsoft.com/office/drawing/2014/main" id="{03A3A714-1C87-474A-9BB4-DF2630E7119C}"/>
              </a:ext>
            </a:extLst>
          </p:cNvPr>
          <p:cNvSpPr txBox="1">
            <a:spLocks noChangeArrowheads="1"/>
          </p:cNvSpPr>
          <p:nvPr/>
        </p:nvSpPr>
        <p:spPr bwMode="auto">
          <a:xfrm>
            <a:off x="6911975" y="684867"/>
            <a:ext cx="9699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dirty="0" err="1">
                <a:latin typeface="Arial" panose="020B0604020202020204" pitchFamily="34" charset="0"/>
                <a:cs typeface="Arial" panose="020B0604020202020204" pitchFamily="34" charset="0"/>
              </a:rPr>
              <a:t>Edema</a:t>
            </a:r>
            <a:endParaRPr lang="cs-CZ" altLang="cs-CZ"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54387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5"/>
                                        </p:tgtEl>
                                        <p:attrNameLst>
                                          <p:attrName>style.visibility</p:attrName>
                                        </p:attrNameLst>
                                      </p:cBhvr>
                                      <p:to>
                                        <p:strVal val="visible"/>
                                      </p:to>
                                    </p:set>
                                    <p:animEffect transition="in" filter="fade">
                                      <p:cBhvr>
                                        <p:cTn id="7" dur="500"/>
                                        <p:tgtEl>
                                          <p:spTgt spid="17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0"/>
                                        </p:tgtEl>
                                        <p:attrNameLst>
                                          <p:attrName>style.visibility</p:attrName>
                                        </p:attrNameLst>
                                      </p:cBhvr>
                                      <p:to>
                                        <p:strVal val="visible"/>
                                      </p:to>
                                    </p:set>
                                    <p:animEffect transition="in" filter="fade">
                                      <p:cBhvr>
                                        <p:cTn id="10" dur="500"/>
                                        <p:tgtEl>
                                          <p:spTgt spid="6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76"/>
                                        </p:tgtEl>
                                        <p:attrNameLst>
                                          <p:attrName>style.visibility</p:attrName>
                                        </p:attrNameLst>
                                      </p:cBhvr>
                                      <p:to>
                                        <p:strVal val="visible"/>
                                      </p:to>
                                    </p:set>
                                    <p:animEffect transition="in" filter="fade">
                                      <p:cBhvr>
                                        <p:cTn id="15" dur="500"/>
                                        <p:tgtEl>
                                          <p:spTgt spid="17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1"/>
                                        </p:tgtEl>
                                        <p:attrNameLst>
                                          <p:attrName>style.visibility</p:attrName>
                                        </p:attrNameLst>
                                      </p:cBhvr>
                                      <p:to>
                                        <p:strVal val="visible"/>
                                      </p:to>
                                    </p:set>
                                    <p:animEffect transition="in" filter="fade">
                                      <p:cBhvr>
                                        <p:cTn id="18" dur="500"/>
                                        <p:tgtEl>
                                          <p:spTgt spid="6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72"/>
                                        </p:tgtEl>
                                        <p:attrNameLst>
                                          <p:attrName>style.visibility</p:attrName>
                                        </p:attrNameLst>
                                      </p:cBhvr>
                                      <p:to>
                                        <p:strVal val="visible"/>
                                      </p:to>
                                    </p:set>
                                    <p:animEffect transition="in" filter="fade">
                                      <p:cBhvr>
                                        <p:cTn id="23" dur="500"/>
                                        <p:tgtEl>
                                          <p:spTgt spid="17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0"/>
                                        </p:tgtEl>
                                        <p:attrNameLst>
                                          <p:attrName>style.visibility</p:attrName>
                                        </p:attrNameLst>
                                      </p:cBhvr>
                                      <p:to>
                                        <p:strVal val="visible"/>
                                      </p:to>
                                    </p:set>
                                    <p:animEffect transition="in" filter="fade">
                                      <p:cBhvr>
                                        <p:cTn id="26" dur="500"/>
                                        <p:tgtEl>
                                          <p:spTgt spid="170"/>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71"/>
                                        </p:tgtEl>
                                        <p:attrNameLst>
                                          <p:attrName>style.visibility</p:attrName>
                                        </p:attrNameLst>
                                      </p:cBhvr>
                                      <p:to>
                                        <p:strVal val="visible"/>
                                      </p:to>
                                    </p:set>
                                    <p:animEffect transition="in" filter="fade">
                                      <p:cBhvr>
                                        <p:cTn id="29" dur="500"/>
                                        <p:tgtEl>
                                          <p:spTgt spid="171"/>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62"/>
                                        </p:tgtEl>
                                        <p:attrNameLst>
                                          <p:attrName>style.visibility</p:attrName>
                                        </p:attrNameLst>
                                      </p:cBhvr>
                                      <p:to>
                                        <p:strVal val="visible"/>
                                      </p:to>
                                    </p:set>
                                    <p:animEffect transition="in" filter="fade">
                                      <p:cBhvr>
                                        <p:cTn id="34" dur="500"/>
                                        <p:tgtEl>
                                          <p:spTgt spid="62"/>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77"/>
                                        </p:tgtEl>
                                        <p:attrNameLst>
                                          <p:attrName>style.visibility</p:attrName>
                                        </p:attrNameLst>
                                      </p:cBhvr>
                                      <p:to>
                                        <p:strVal val="visible"/>
                                      </p:to>
                                    </p:set>
                                    <p:animEffect transition="in" filter="fade">
                                      <p:cBhvr>
                                        <p:cTn id="37" dur="500"/>
                                        <p:tgtEl>
                                          <p:spTgt spid="17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73"/>
                                        </p:tgtEl>
                                        <p:attrNameLst>
                                          <p:attrName>style.visibility</p:attrName>
                                        </p:attrNameLst>
                                      </p:cBhvr>
                                      <p:to>
                                        <p:strVal val="visible"/>
                                      </p:to>
                                    </p:set>
                                    <p:animEffect transition="in" filter="fade">
                                      <p:cBhvr>
                                        <p:cTn id="45" dur="500"/>
                                        <p:tgtEl>
                                          <p:spTgt spid="173"/>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78"/>
                                        </p:tgtEl>
                                        <p:attrNameLst>
                                          <p:attrName>style.visibility</p:attrName>
                                        </p:attrNameLst>
                                      </p:cBhvr>
                                      <p:to>
                                        <p:strVal val="visible"/>
                                      </p:to>
                                    </p:set>
                                    <p:animEffect transition="in" filter="fade">
                                      <p:cBhvr>
                                        <p:cTn id="50" dur="500"/>
                                        <p:tgtEl>
                                          <p:spTgt spid="178"/>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63"/>
                                        </p:tgtEl>
                                        <p:attrNameLst>
                                          <p:attrName>style.visibility</p:attrName>
                                        </p:attrNameLst>
                                      </p:cBhvr>
                                      <p:to>
                                        <p:strVal val="visible"/>
                                      </p:to>
                                    </p:set>
                                    <p:animEffect transition="in" filter="fade">
                                      <p:cBhvr>
                                        <p:cTn id="53"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61" grpId="0" animBg="1"/>
      <p:bldP spid="62" grpId="0" animBg="1"/>
      <p:bldP spid="63" grpId="0" animBg="1"/>
      <p:bldP spid="170" grpId="0"/>
      <p:bldP spid="171" grpId="0" animBg="1"/>
      <p:bldP spid="175" grpId="0" animBg="1"/>
      <p:bldP spid="176" grpId="0" animBg="1"/>
      <p:bldP spid="177" grpId="0" animBg="1"/>
      <p:bldP spid="178" grpId="0" animBg="1"/>
      <p:bldP spid="9" grpId="0" animBg="1"/>
      <p:bldP spid="172" grpId="0" animBg="1"/>
      <p:bldP spid="173" grpId="0"/>
    </p:bldLst>
  </p:timing>
</p:sld>
</file>

<file path=ppt/slides/slide9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 Box 4">
            <a:extLst>
              <a:ext uri="{FF2B5EF4-FFF2-40B4-BE49-F238E27FC236}">
                <a16:creationId xmlns:a16="http://schemas.microsoft.com/office/drawing/2014/main" id="{CD349E0A-6017-415F-A8B6-DC00CAF94687}"/>
              </a:ext>
            </a:extLst>
          </p:cNvPr>
          <p:cNvSpPr txBox="1">
            <a:spLocks noChangeArrowheads="1"/>
          </p:cNvSpPr>
          <p:nvPr/>
        </p:nvSpPr>
        <p:spPr bwMode="auto">
          <a:xfrm>
            <a:off x="2352675" y="177800"/>
            <a:ext cx="1877437" cy="369332"/>
          </a:xfrm>
          <a:prstGeom prst="rect">
            <a:avLst/>
          </a:prstGeom>
          <a:solidFill>
            <a:schemeClr val="bg1"/>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1800" dirty="0" err="1">
                <a:latin typeface="Arial" panose="020B0604020202020204" pitchFamily="34" charset="0"/>
                <a:cs typeface="Arial" panose="020B0604020202020204" pitchFamily="34" charset="0"/>
              </a:rPr>
              <a:t>Alveolar</a:t>
            </a:r>
            <a:r>
              <a:rPr lang="cs-CZ" altLang="cs-CZ" sz="1800" dirty="0">
                <a:latin typeface="Arial" panose="020B0604020202020204" pitchFamily="34" charset="0"/>
                <a:cs typeface="Arial" panose="020B0604020202020204" pitchFamily="34" charset="0"/>
              </a:rPr>
              <a:t> </a:t>
            </a:r>
            <a:r>
              <a:rPr lang="cs-CZ" altLang="cs-CZ" sz="1800" dirty="0" err="1">
                <a:latin typeface="Arial" panose="020B0604020202020204" pitchFamily="34" charset="0"/>
                <a:cs typeface="Arial" panose="020B0604020202020204" pitchFamily="34" charset="0"/>
              </a:rPr>
              <a:t>hypoxia</a:t>
            </a:r>
            <a:endParaRPr lang="cs-CZ" altLang="cs-CZ" sz="1800" dirty="0">
              <a:latin typeface="Arial" panose="020B0604020202020204" pitchFamily="34" charset="0"/>
              <a:cs typeface="Arial" panose="020B0604020202020204" pitchFamily="34" charset="0"/>
            </a:endParaRPr>
          </a:p>
        </p:txBody>
      </p:sp>
      <p:sp>
        <p:nvSpPr>
          <p:cNvPr id="4" name="Text Box 5">
            <a:extLst>
              <a:ext uri="{FF2B5EF4-FFF2-40B4-BE49-F238E27FC236}">
                <a16:creationId xmlns:a16="http://schemas.microsoft.com/office/drawing/2014/main" id="{33D1D546-3C59-4E92-A3C1-9DE7CE546F92}"/>
              </a:ext>
            </a:extLst>
          </p:cNvPr>
          <p:cNvSpPr txBox="1">
            <a:spLocks noChangeArrowheads="1"/>
          </p:cNvSpPr>
          <p:nvPr/>
        </p:nvSpPr>
        <p:spPr bwMode="auto">
          <a:xfrm>
            <a:off x="1432134" y="946725"/>
            <a:ext cx="3976640" cy="646331"/>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Nonuniform hypoxic vasoconstriction of pulmonary arterioles</a:t>
            </a:r>
            <a:endParaRPr lang="cs-CZ" altLang="cs-CZ" sz="1800" dirty="0">
              <a:latin typeface="Arial" panose="020B0604020202020204" pitchFamily="34" charset="0"/>
              <a:cs typeface="Arial" panose="020B0604020202020204" pitchFamily="34" charset="0"/>
            </a:endParaRPr>
          </a:p>
        </p:txBody>
      </p:sp>
      <p:sp>
        <p:nvSpPr>
          <p:cNvPr id="5" name="Text Box 6">
            <a:extLst>
              <a:ext uri="{FF2B5EF4-FFF2-40B4-BE49-F238E27FC236}">
                <a16:creationId xmlns:a16="http://schemas.microsoft.com/office/drawing/2014/main" id="{B5DCFB0A-A009-435F-99DD-9FC2B8A207D4}"/>
              </a:ext>
            </a:extLst>
          </p:cNvPr>
          <p:cNvSpPr txBox="1">
            <a:spLocks noChangeArrowheads="1"/>
          </p:cNvSpPr>
          <p:nvPr/>
        </p:nvSpPr>
        <p:spPr bwMode="auto">
          <a:xfrm>
            <a:off x="2152650" y="1941513"/>
            <a:ext cx="2768600" cy="650875"/>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Rise in pulmonary arterial pressure</a:t>
            </a:r>
            <a:endParaRPr lang="cs-CZ" altLang="cs-CZ" sz="1800" dirty="0">
              <a:latin typeface="Arial" panose="020B0604020202020204" pitchFamily="34" charset="0"/>
              <a:cs typeface="Arial" panose="020B0604020202020204" pitchFamily="34" charset="0"/>
            </a:endParaRPr>
          </a:p>
        </p:txBody>
      </p:sp>
      <p:sp>
        <p:nvSpPr>
          <p:cNvPr id="6" name="Text Box 7">
            <a:extLst>
              <a:ext uri="{FF2B5EF4-FFF2-40B4-BE49-F238E27FC236}">
                <a16:creationId xmlns:a16="http://schemas.microsoft.com/office/drawing/2014/main" id="{89DEAC5D-FDB9-41A3-8079-3BEB3437FAAC}"/>
              </a:ext>
            </a:extLst>
          </p:cNvPr>
          <p:cNvSpPr txBox="1">
            <a:spLocks noChangeArrowheads="1"/>
          </p:cNvSpPr>
          <p:nvPr/>
        </p:nvSpPr>
        <p:spPr bwMode="auto">
          <a:xfrm>
            <a:off x="1430338" y="2895600"/>
            <a:ext cx="4092575" cy="925513"/>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An increase in pressure in those capillaries in front of which there is insufficient contraction of arterioles</a:t>
            </a:r>
            <a:endParaRPr lang="cs-CZ" altLang="cs-CZ" sz="1800" dirty="0">
              <a:latin typeface="Arial" panose="020B0604020202020204" pitchFamily="34" charset="0"/>
              <a:cs typeface="Arial" panose="020B0604020202020204" pitchFamily="34" charset="0"/>
            </a:endParaRPr>
          </a:p>
        </p:txBody>
      </p:sp>
      <p:sp>
        <p:nvSpPr>
          <p:cNvPr id="7" name="Text Box 8">
            <a:extLst>
              <a:ext uri="{FF2B5EF4-FFF2-40B4-BE49-F238E27FC236}">
                <a16:creationId xmlns:a16="http://schemas.microsoft.com/office/drawing/2014/main" id="{DE32CF3A-45F5-4D6B-B903-14BED87827CB}"/>
              </a:ext>
            </a:extLst>
          </p:cNvPr>
          <p:cNvSpPr txBox="1">
            <a:spLocks noChangeArrowheads="1"/>
          </p:cNvSpPr>
          <p:nvPr/>
        </p:nvSpPr>
        <p:spPr bwMode="auto">
          <a:xfrm>
            <a:off x="817563" y="4127500"/>
            <a:ext cx="1535112" cy="376238"/>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800" dirty="0" err="1">
                <a:latin typeface="Arial" panose="020B0604020202020204" pitchFamily="34" charset="0"/>
                <a:cs typeface="Arial" panose="020B0604020202020204" pitchFamily="34" charset="0"/>
              </a:rPr>
              <a:t>Exudation</a:t>
            </a:r>
            <a:endParaRPr lang="cs-CZ" altLang="cs-CZ" sz="1800" dirty="0">
              <a:latin typeface="Arial" panose="020B0604020202020204" pitchFamily="34" charset="0"/>
              <a:cs typeface="Arial" panose="020B0604020202020204" pitchFamily="34" charset="0"/>
            </a:endParaRPr>
          </a:p>
        </p:txBody>
      </p:sp>
      <p:sp>
        <p:nvSpPr>
          <p:cNvPr id="8" name="Text Box 9">
            <a:extLst>
              <a:ext uri="{FF2B5EF4-FFF2-40B4-BE49-F238E27FC236}">
                <a16:creationId xmlns:a16="http://schemas.microsoft.com/office/drawing/2014/main" id="{89AE4482-FABA-43F2-BFB7-6754D7A6CAEA}"/>
              </a:ext>
            </a:extLst>
          </p:cNvPr>
          <p:cNvSpPr txBox="1">
            <a:spLocks noChangeArrowheads="1"/>
          </p:cNvSpPr>
          <p:nvPr/>
        </p:nvSpPr>
        <p:spPr bwMode="auto">
          <a:xfrm>
            <a:off x="3470275" y="4087813"/>
            <a:ext cx="2649538" cy="650875"/>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Damage to the basement membrane</a:t>
            </a:r>
            <a:endParaRPr lang="cs-CZ" altLang="cs-CZ" sz="1800" dirty="0">
              <a:latin typeface="Arial" panose="020B0604020202020204" pitchFamily="34" charset="0"/>
              <a:cs typeface="Arial" panose="020B0604020202020204" pitchFamily="34" charset="0"/>
            </a:endParaRPr>
          </a:p>
        </p:txBody>
      </p:sp>
      <p:sp>
        <p:nvSpPr>
          <p:cNvPr id="9" name="Text Box 10">
            <a:extLst>
              <a:ext uri="{FF2B5EF4-FFF2-40B4-BE49-F238E27FC236}">
                <a16:creationId xmlns:a16="http://schemas.microsoft.com/office/drawing/2014/main" id="{98708514-58AF-4579-A942-465AAB159068}"/>
              </a:ext>
            </a:extLst>
          </p:cNvPr>
          <p:cNvSpPr txBox="1">
            <a:spLocks noChangeArrowheads="1"/>
          </p:cNvSpPr>
          <p:nvPr/>
        </p:nvSpPr>
        <p:spPr bwMode="auto">
          <a:xfrm>
            <a:off x="2152650" y="4929188"/>
            <a:ext cx="2371725" cy="369332"/>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800" dirty="0" err="1">
                <a:latin typeface="Arial" panose="020B0604020202020204" pitchFamily="34" charset="0"/>
                <a:cs typeface="Arial" panose="020B0604020202020204" pitchFamily="34" charset="0"/>
              </a:rPr>
              <a:t>Neutrophil</a:t>
            </a:r>
            <a:r>
              <a:rPr lang="cs-CZ" altLang="cs-CZ" sz="1800" dirty="0">
                <a:latin typeface="Arial" panose="020B0604020202020204" pitchFamily="34" charset="0"/>
                <a:cs typeface="Arial" panose="020B0604020202020204" pitchFamily="34" charset="0"/>
              </a:rPr>
              <a:t> </a:t>
            </a:r>
            <a:r>
              <a:rPr lang="cs-CZ" altLang="cs-CZ" sz="1800" dirty="0" err="1">
                <a:latin typeface="Arial" panose="020B0604020202020204" pitchFamily="34" charset="0"/>
                <a:cs typeface="Arial" panose="020B0604020202020204" pitchFamily="34" charset="0"/>
              </a:rPr>
              <a:t>activation</a:t>
            </a:r>
            <a:endParaRPr lang="cs-CZ" altLang="cs-CZ" sz="1800" dirty="0">
              <a:latin typeface="Arial" panose="020B0604020202020204" pitchFamily="34" charset="0"/>
              <a:cs typeface="Arial" panose="020B0604020202020204" pitchFamily="34" charset="0"/>
            </a:endParaRPr>
          </a:p>
        </p:txBody>
      </p:sp>
      <p:sp>
        <p:nvSpPr>
          <p:cNvPr id="11" name="Text Box 12">
            <a:extLst>
              <a:ext uri="{FF2B5EF4-FFF2-40B4-BE49-F238E27FC236}">
                <a16:creationId xmlns:a16="http://schemas.microsoft.com/office/drawing/2014/main" id="{7C173213-D298-48C4-93D5-A6097E84E821}"/>
              </a:ext>
            </a:extLst>
          </p:cNvPr>
          <p:cNvSpPr txBox="1">
            <a:spLocks noChangeArrowheads="1"/>
          </p:cNvSpPr>
          <p:nvPr/>
        </p:nvSpPr>
        <p:spPr bwMode="auto">
          <a:xfrm>
            <a:off x="5072063" y="5056188"/>
            <a:ext cx="2095500" cy="376237"/>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800" dirty="0" err="1">
                <a:latin typeface="Arial" panose="020B0604020202020204" pitchFamily="34" charset="0"/>
                <a:cs typeface="Arial" panose="020B0604020202020204" pitchFamily="34" charset="0"/>
              </a:rPr>
              <a:t>Platelet</a:t>
            </a:r>
            <a:r>
              <a:rPr lang="cs-CZ" altLang="cs-CZ" sz="1800" dirty="0">
                <a:latin typeface="Arial" panose="020B0604020202020204" pitchFamily="34" charset="0"/>
                <a:cs typeface="Arial" panose="020B0604020202020204" pitchFamily="34" charset="0"/>
              </a:rPr>
              <a:t> </a:t>
            </a:r>
            <a:r>
              <a:rPr lang="cs-CZ" altLang="cs-CZ" sz="1800" dirty="0" err="1">
                <a:latin typeface="Arial" panose="020B0604020202020204" pitchFamily="34" charset="0"/>
                <a:cs typeface="Arial" panose="020B0604020202020204" pitchFamily="34" charset="0"/>
              </a:rPr>
              <a:t>activation</a:t>
            </a:r>
            <a:endParaRPr lang="cs-CZ" altLang="cs-CZ" sz="1800" dirty="0">
              <a:latin typeface="Arial" panose="020B0604020202020204" pitchFamily="34" charset="0"/>
              <a:cs typeface="Arial" panose="020B0604020202020204" pitchFamily="34" charset="0"/>
            </a:endParaRPr>
          </a:p>
        </p:txBody>
      </p:sp>
      <p:grpSp>
        <p:nvGrpSpPr>
          <p:cNvPr id="14" name="Group 15">
            <a:extLst>
              <a:ext uri="{FF2B5EF4-FFF2-40B4-BE49-F238E27FC236}">
                <a16:creationId xmlns:a16="http://schemas.microsoft.com/office/drawing/2014/main" id="{6B1C0A89-1F7B-44B3-8A8B-A451ED3D52FF}"/>
              </a:ext>
            </a:extLst>
          </p:cNvPr>
          <p:cNvGrpSpPr>
            <a:grpSpLocks/>
          </p:cNvGrpSpPr>
          <p:nvPr/>
        </p:nvGrpSpPr>
        <p:grpSpPr bwMode="auto">
          <a:xfrm>
            <a:off x="7273925" y="3273425"/>
            <a:ext cx="522288" cy="514350"/>
            <a:chOff x="4432" y="112"/>
            <a:chExt cx="329" cy="324"/>
          </a:xfrm>
        </p:grpSpPr>
        <p:sp>
          <p:nvSpPr>
            <p:cNvPr id="15" name="Oval 16">
              <a:extLst>
                <a:ext uri="{FF2B5EF4-FFF2-40B4-BE49-F238E27FC236}">
                  <a16:creationId xmlns:a16="http://schemas.microsoft.com/office/drawing/2014/main" id="{B70E56D4-BE09-4882-BB46-06462D030331}"/>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6" name="Rectangle 17">
              <a:extLst>
                <a:ext uri="{FF2B5EF4-FFF2-40B4-BE49-F238E27FC236}">
                  <a16:creationId xmlns:a16="http://schemas.microsoft.com/office/drawing/2014/main" id="{4A6186A2-6906-4546-9465-1DB786A80CF9}"/>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7" name="Freeform 18">
            <a:extLst>
              <a:ext uri="{FF2B5EF4-FFF2-40B4-BE49-F238E27FC236}">
                <a16:creationId xmlns:a16="http://schemas.microsoft.com/office/drawing/2014/main" id="{7E14542E-9CBC-4E5C-ABC6-8BA3B2C9ED85}"/>
              </a:ext>
            </a:extLst>
          </p:cNvPr>
          <p:cNvSpPr>
            <a:spLocks/>
          </p:cNvSpPr>
          <p:nvPr/>
        </p:nvSpPr>
        <p:spPr bwMode="auto">
          <a:xfrm>
            <a:off x="6838950" y="3463925"/>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Freeform 19">
            <a:extLst>
              <a:ext uri="{FF2B5EF4-FFF2-40B4-BE49-F238E27FC236}">
                <a16:creationId xmlns:a16="http://schemas.microsoft.com/office/drawing/2014/main" id="{F814FC51-44EA-406D-8DC4-3086773BAB0E}"/>
              </a:ext>
            </a:extLst>
          </p:cNvPr>
          <p:cNvSpPr>
            <a:spLocks/>
          </p:cNvSpPr>
          <p:nvPr/>
        </p:nvSpPr>
        <p:spPr bwMode="auto">
          <a:xfrm>
            <a:off x="6361113" y="322263"/>
            <a:ext cx="288925" cy="3619500"/>
          </a:xfrm>
          <a:custGeom>
            <a:avLst/>
            <a:gdLst>
              <a:gd name="T0" fmla="*/ 2147483646 w 182"/>
              <a:gd name="T1" fmla="*/ 2147483646 h 2280"/>
              <a:gd name="T2" fmla="*/ 2147483646 w 182"/>
              <a:gd name="T3" fmla="*/ 2147483646 h 2280"/>
              <a:gd name="T4" fmla="*/ 2147483646 w 182"/>
              <a:gd name="T5" fmla="*/ 2147483646 h 2280"/>
              <a:gd name="T6" fmla="*/ 2147483646 w 182"/>
              <a:gd name="T7" fmla="*/ 2147483646 h 2280"/>
              <a:gd name="T8" fmla="*/ 2147483646 w 182"/>
              <a:gd name="T9" fmla="*/ 2147483646 h 2280"/>
              <a:gd name="T10" fmla="*/ 2147483646 w 182"/>
              <a:gd name="T11" fmla="*/ 2147483646 h 2280"/>
              <a:gd name="T12" fmla="*/ 2147483646 w 182"/>
              <a:gd name="T13" fmla="*/ 2147483646 h 2280"/>
              <a:gd name="T14" fmla="*/ 2147483646 w 182"/>
              <a:gd name="T15" fmla="*/ 2147483646 h 2280"/>
              <a:gd name="T16" fmla="*/ 2147483646 w 182"/>
              <a:gd name="T17" fmla="*/ 0 h 22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 h="2280">
                <a:moveTo>
                  <a:pt x="93" y="2280"/>
                </a:moveTo>
                <a:cubicBezTo>
                  <a:pt x="89" y="2214"/>
                  <a:pt x="85" y="2149"/>
                  <a:pt x="88" y="2077"/>
                </a:cubicBezTo>
                <a:cubicBezTo>
                  <a:pt x="91" y="2005"/>
                  <a:pt x="109" y="1958"/>
                  <a:pt x="112" y="1849"/>
                </a:cubicBezTo>
                <a:cubicBezTo>
                  <a:pt x="115" y="1740"/>
                  <a:pt x="97" y="1539"/>
                  <a:pt x="107" y="1423"/>
                </a:cubicBezTo>
                <a:cubicBezTo>
                  <a:pt x="117" y="1307"/>
                  <a:pt x="182" y="1274"/>
                  <a:pt x="170" y="1152"/>
                </a:cubicBezTo>
                <a:cubicBezTo>
                  <a:pt x="158" y="1030"/>
                  <a:pt x="49" y="827"/>
                  <a:pt x="35" y="688"/>
                </a:cubicBezTo>
                <a:cubicBezTo>
                  <a:pt x="21" y="549"/>
                  <a:pt x="89" y="419"/>
                  <a:pt x="83" y="315"/>
                </a:cubicBezTo>
                <a:cubicBezTo>
                  <a:pt x="77" y="211"/>
                  <a:pt x="2" y="115"/>
                  <a:pt x="1" y="63"/>
                </a:cubicBezTo>
                <a:cubicBezTo>
                  <a:pt x="0" y="11"/>
                  <a:pt x="62" y="13"/>
                  <a:pt x="78" y="0"/>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Freeform 20">
            <a:extLst>
              <a:ext uri="{FF2B5EF4-FFF2-40B4-BE49-F238E27FC236}">
                <a16:creationId xmlns:a16="http://schemas.microsoft.com/office/drawing/2014/main" id="{9067B84A-A3D7-4C49-9D12-E30190F4589A}"/>
              </a:ext>
            </a:extLst>
          </p:cNvPr>
          <p:cNvSpPr>
            <a:spLocks/>
          </p:cNvSpPr>
          <p:nvPr/>
        </p:nvSpPr>
        <p:spPr bwMode="auto">
          <a:xfrm>
            <a:off x="6846888" y="3495675"/>
            <a:ext cx="468312"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Freeform 21">
            <a:extLst>
              <a:ext uri="{FF2B5EF4-FFF2-40B4-BE49-F238E27FC236}">
                <a16:creationId xmlns:a16="http://schemas.microsoft.com/office/drawing/2014/main" id="{CE8D8BBF-8E11-40EE-96D6-7D9BC7C93572}"/>
              </a:ext>
            </a:extLst>
          </p:cNvPr>
          <p:cNvSpPr>
            <a:spLocks/>
          </p:cNvSpPr>
          <p:nvPr/>
        </p:nvSpPr>
        <p:spPr bwMode="auto">
          <a:xfrm>
            <a:off x="7753350" y="3457575"/>
            <a:ext cx="414338"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1" name="Group 22">
            <a:extLst>
              <a:ext uri="{FF2B5EF4-FFF2-40B4-BE49-F238E27FC236}">
                <a16:creationId xmlns:a16="http://schemas.microsoft.com/office/drawing/2014/main" id="{57728656-2E9A-4239-AEAD-628E9CAAE612}"/>
              </a:ext>
            </a:extLst>
          </p:cNvPr>
          <p:cNvGrpSpPr>
            <a:grpSpLocks/>
          </p:cNvGrpSpPr>
          <p:nvPr/>
        </p:nvGrpSpPr>
        <p:grpSpPr bwMode="auto">
          <a:xfrm>
            <a:off x="7212013" y="2624138"/>
            <a:ext cx="522287" cy="514350"/>
            <a:chOff x="4432" y="112"/>
            <a:chExt cx="329" cy="324"/>
          </a:xfrm>
        </p:grpSpPr>
        <p:sp>
          <p:nvSpPr>
            <p:cNvPr id="22" name="Oval 23">
              <a:extLst>
                <a:ext uri="{FF2B5EF4-FFF2-40B4-BE49-F238E27FC236}">
                  <a16:creationId xmlns:a16="http://schemas.microsoft.com/office/drawing/2014/main" id="{12089BBD-8FE7-4B23-95BD-2FB399242C1B}"/>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23" name="Rectangle 24">
              <a:extLst>
                <a:ext uri="{FF2B5EF4-FFF2-40B4-BE49-F238E27FC236}">
                  <a16:creationId xmlns:a16="http://schemas.microsoft.com/office/drawing/2014/main" id="{E829C2D7-0966-4E9C-A857-FA4671C4A767}"/>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24" name="Freeform 25">
            <a:extLst>
              <a:ext uri="{FF2B5EF4-FFF2-40B4-BE49-F238E27FC236}">
                <a16:creationId xmlns:a16="http://schemas.microsoft.com/office/drawing/2014/main" id="{3340DD91-1F03-446E-AE90-625280F4CF1C}"/>
              </a:ext>
            </a:extLst>
          </p:cNvPr>
          <p:cNvSpPr>
            <a:spLocks/>
          </p:cNvSpPr>
          <p:nvPr/>
        </p:nvSpPr>
        <p:spPr bwMode="auto">
          <a:xfrm>
            <a:off x="6777038" y="2814638"/>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Freeform 26">
            <a:extLst>
              <a:ext uri="{FF2B5EF4-FFF2-40B4-BE49-F238E27FC236}">
                <a16:creationId xmlns:a16="http://schemas.microsoft.com/office/drawing/2014/main" id="{F6AA5CD9-4DC9-4808-BA3F-BFF124C6EEE2}"/>
              </a:ext>
            </a:extLst>
          </p:cNvPr>
          <p:cNvSpPr>
            <a:spLocks/>
          </p:cNvSpPr>
          <p:nvPr/>
        </p:nvSpPr>
        <p:spPr bwMode="auto">
          <a:xfrm>
            <a:off x="6784975" y="2846388"/>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 name="Freeform 27">
            <a:extLst>
              <a:ext uri="{FF2B5EF4-FFF2-40B4-BE49-F238E27FC236}">
                <a16:creationId xmlns:a16="http://schemas.microsoft.com/office/drawing/2014/main" id="{3D29C969-85A4-4365-9606-B475A236CEBC}"/>
              </a:ext>
            </a:extLst>
          </p:cNvPr>
          <p:cNvSpPr>
            <a:spLocks/>
          </p:cNvSpPr>
          <p:nvPr/>
        </p:nvSpPr>
        <p:spPr bwMode="auto">
          <a:xfrm>
            <a:off x="7691438" y="2808288"/>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7" name="Group 28">
            <a:extLst>
              <a:ext uri="{FF2B5EF4-FFF2-40B4-BE49-F238E27FC236}">
                <a16:creationId xmlns:a16="http://schemas.microsoft.com/office/drawing/2014/main" id="{A4B1B5D9-B94F-49F8-B978-C62E493DA4C0}"/>
              </a:ext>
            </a:extLst>
          </p:cNvPr>
          <p:cNvGrpSpPr>
            <a:grpSpLocks/>
          </p:cNvGrpSpPr>
          <p:nvPr/>
        </p:nvGrpSpPr>
        <p:grpSpPr bwMode="auto">
          <a:xfrm>
            <a:off x="7173913" y="1974850"/>
            <a:ext cx="522287" cy="514350"/>
            <a:chOff x="4432" y="112"/>
            <a:chExt cx="329" cy="324"/>
          </a:xfrm>
        </p:grpSpPr>
        <p:sp>
          <p:nvSpPr>
            <p:cNvPr id="28" name="Oval 29">
              <a:extLst>
                <a:ext uri="{FF2B5EF4-FFF2-40B4-BE49-F238E27FC236}">
                  <a16:creationId xmlns:a16="http://schemas.microsoft.com/office/drawing/2014/main" id="{BF1039D6-1F31-46A8-9EAD-9BDA51E2BC6E}"/>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29" name="Rectangle 30">
              <a:extLst>
                <a:ext uri="{FF2B5EF4-FFF2-40B4-BE49-F238E27FC236}">
                  <a16:creationId xmlns:a16="http://schemas.microsoft.com/office/drawing/2014/main" id="{86E52B68-4944-4611-A8E5-B1AE2C21EAA3}"/>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30" name="Freeform 31">
            <a:extLst>
              <a:ext uri="{FF2B5EF4-FFF2-40B4-BE49-F238E27FC236}">
                <a16:creationId xmlns:a16="http://schemas.microsoft.com/office/drawing/2014/main" id="{6B92BCB5-EBBC-48DA-8195-70E7BD34579C}"/>
              </a:ext>
            </a:extLst>
          </p:cNvPr>
          <p:cNvSpPr>
            <a:spLocks/>
          </p:cNvSpPr>
          <p:nvPr/>
        </p:nvSpPr>
        <p:spPr bwMode="auto">
          <a:xfrm>
            <a:off x="6738938" y="2165350"/>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 name="Freeform 32">
            <a:extLst>
              <a:ext uri="{FF2B5EF4-FFF2-40B4-BE49-F238E27FC236}">
                <a16:creationId xmlns:a16="http://schemas.microsoft.com/office/drawing/2014/main" id="{AC7C4530-1B1F-406F-AFFE-02E0DAE515FC}"/>
              </a:ext>
            </a:extLst>
          </p:cNvPr>
          <p:cNvSpPr>
            <a:spLocks/>
          </p:cNvSpPr>
          <p:nvPr/>
        </p:nvSpPr>
        <p:spPr bwMode="auto">
          <a:xfrm>
            <a:off x="6746875" y="2197100"/>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 name="Freeform 33">
            <a:extLst>
              <a:ext uri="{FF2B5EF4-FFF2-40B4-BE49-F238E27FC236}">
                <a16:creationId xmlns:a16="http://schemas.microsoft.com/office/drawing/2014/main" id="{5BE8D0DF-0A5B-4E66-9B19-2F05297F49A6}"/>
              </a:ext>
            </a:extLst>
          </p:cNvPr>
          <p:cNvSpPr>
            <a:spLocks/>
          </p:cNvSpPr>
          <p:nvPr/>
        </p:nvSpPr>
        <p:spPr bwMode="auto">
          <a:xfrm>
            <a:off x="7653338" y="2159000"/>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33" name="Group 34">
            <a:extLst>
              <a:ext uri="{FF2B5EF4-FFF2-40B4-BE49-F238E27FC236}">
                <a16:creationId xmlns:a16="http://schemas.microsoft.com/office/drawing/2014/main" id="{E21337C2-53FF-4DE3-90C4-DAEFDEA29D2E}"/>
              </a:ext>
            </a:extLst>
          </p:cNvPr>
          <p:cNvGrpSpPr>
            <a:grpSpLocks/>
          </p:cNvGrpSpPr>
          <p:nvPr/>
        </p:nvGrpSpPr>
        <p:grpSpPr bwMode="auto">
          <a:xfrm>
            <a:off x="7135813" y="1325563"/>
            <a:ext cx="522287" cy="514350"/>
            <a:chOff x="4432" y="112"/>
            <a:chExt cx="329" cy="324"/>
          </a:xfrm>
        </p:grpSpPr>
        <p:sp>
          <p:nvSpPr>
            <p:cNvPr id="34" name="Oval 35">
              <a:extLst>
                <a:ext uri="{FF2B5EF4-FFF2-40B4-BE49-F238E27FC236}">
                  <a16:creationId xmlns:a16="http://schemas.microsoft.com/office/drawing/2014/main" id="{0EE8545A-D265-4901-8E11-3B3C4F5515F9}"/>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35" name="Rectangle 36">
              <a:extLst>
                <a:ext uri="{FF2B5EF4-FFF2-40B4-BE49-F238E27FC236}">
                  <a16:creationId xmlns:a16="http://schemas.microsoft.com/office/drawing/2014/main" id="{12711A88-5572-49FF-A539-A2329CDB2346}"/>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36" name="Freeform 37">
            <a:extLst>
              <a:ext uri="{FF2B5EF4-FFF2-40B4-BE49-F238E27FC236}">
                <a16:creationId xmlns:a16="http://schemas.microsoft.com/office/drawing/2014/main" id="{D4A1E006-CC2E-4B32-8CA5-FC894F6D0752}"/>
              </a:ext>
            </a:extLst>
          </p:cNvPr>
          <p:cNvSpPr>
            <a:spLocks/>
          </p:cNvSpPr>
          <p:nvPr/>
        </p:nvSpPr>
        <p:spPr bwMode="auto">
          <a:xfrm>
            <a:off x="6700838" y="1516063"/>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 name="Freeform 38">
            <a:extLst>
              <a:ext uri="{FF2B5EF4-FFF2-40B4-BE49-F238E27FC236}">
                <a16:creationId xmlns:a16="http://schemas.microsoft.com/office/drawing/2014/main" id="{C77C038C-13E7-4461-9544-883D68405697}"/>
              </a:ext>
            </a:extLst>
          </p:cNvPr>
          <p:cNvSpPr>
            <a:spLocks/>
          </p:cNvSpPr>
          <p:nvPr/>
        </p:nvSpPr>
        <p:spPr bwMode="auto">
          <a:xfrm>
            <a:off x="6708775" y="1547813"/>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 name="Freeform 39">
            <a:extLst>
              <a:ext uri="{FF2B5EF4-FFF2-40B4-BE49-F238E27FC236}">
                <a16:creationId xmlns:a16="http://schemas.microsoft.com/office/drawing/2014/main" id="{4B46FD6C-04A7-4683-B160-C4FE18B06560}"/>
              </a:ext>
            </a:extLst>
          </p:cNvPr>
          <p:cNvSpPr>
            <a:spLocks/>
          </p:cNvSpPr>
          <p:nvPr/>
        </p:nvSpPr>
        <p:spPr bwMode="auto">
          <a:xfrm>
            <a:off x="7615238" y="1509713"/>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 name="Oval 40">
            <a:extLst>
              <a:ext uri="{FF2B5EF4-FFF2-40B4-BE49-F238E27FC236}">
                <a16:creationId xmlns:a16="http://schemas.microsoft.com/office/drawing/2014/main" id="{1D8D8D6A-9EAF-41F9-825D-3029E62185A5}"/>
              </a:ext>
            </a:extLst>
          </p:cNvPr>
          <p:cNvSpPr>
            <a:spLocks noChangeArrowheads="1"/>
          </p:cNvSpPr>
          <p:nvPr/>
        </p:nvSpPr>
        <p:spPr bwMode="auto">
          <a:xfrm>
            <a:off x="7097713" y="742950"/>
            <a:ext cx="522287" cy="423863"/>
          </a:xfrm>
          <a:prstGeom prst="ellipse">
            <a:avLst/>
          </a:prstGeom>
          <a:solidFill>
            <a:srgbClr val="66FF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40" name="Rectangle 41">
            <a:extLst>
              <a:ext uri="{FF2B5EF4-FFF2-40B4-BE49-F238E27FC236}">
                <a16:creationId xmlns:a16="http://schemas.microsoft.com/office/drawing/2014/main" id="{430BC39C-56D0-4168-958F-ABD69B1A4541}"/>
              </a:ext>
            </a:extLst>
          </p:cNvPr>
          <p:cNvSpPr>
            <a:spLocks noChangeArrowheads="1"/>
          </p:cNvSpPr>
          <p:nvPr/>
        </p:nvSpPr>
        <p:spPr bwMode="auto">
          <a:xfrm>
            <a:off x="7229475" y="652463"/>
            <a:ext cx="223838" cy="168275"/>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41" name="Freeform 42">
            <a:extLst>
              <a:ext uri="{FF2B5EF4-FFF2-40B4-BE49-F238E27FC236}">
                <a16:creationId xmlns:a16="http://schemas.microsoft.com/office/drawing/2014/main" id="{728899C1-82AB-494C-8DEE-483473D53279}"/>
              </a:ext>
            </a:extLst>
          </p:cNvPr>
          <p:cNvSpPr>
            <a:spLocks/>
          </p:cNvSpPr>
          <p:nvPr/>
        </p:nvSpPr>
        <p:spPr bwMode="auto">
          <a:xfrm>
            <a:off x="6662738" y="866775"/>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 name="Freeform 43">
            <a:extLst>
              <a:ext uri="{FF2B5EF4-FFF2-40B4-BE49-F238E27FC236}">
                <a16:creationId xmlns:a16="http://schemas.microsoft.com/office/drawing/2014/main" id="{B46347C6-F64B-400B-A167-1C7A8D79075C}"/>
              </a:ext>
            </a:extLst>
          </p:cNvPr>
          <p:cNvSpPr>
            <a:spLocks/>
          </p:cNvSpPr>
          <p:nvPr/>
        </p:nvSpPr>
        <p:spPr bwMode="auto">
          <a:xfrm>
            <a:off x="6670675" y="898525"/>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 name="Freeform 44">
            <a:extLst>
              <a:ext uri="{FF2B5EF4-FFF2-40B4-BE49-F238E27FC236}">
                <a16:creationId xmlns:a16="http://schemas.microsoft.com/office/drawing/2014/main" id="{64D53812-8CCF-427F-9F6D-12F464F38658}"/>
              </a:ext>
            </a:extLst>
          </p:cNvPr>
          <p:cNvSpPr>
            <a:spLocks/>
          </p:cNvSpPr>
          <p:nvPr/>
        </p:nvSpPr>
        <p:spPr bwMode="auto">
          <a:xfrm>
            <a:off x="7577138" y="860425"/>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44" name="Group 45">
            <a:extLst>
              <a:ext uri="{FF2B5EF4-FFF2-40B4-BE49-F238E27FC236}">
                <a16:creationId xmlns:a16="http://schemas.microsoft.com/office/drawing/2014/main" id="{2FA34E97-D02B-4023-86BE-19CEC043625B}"/>
              </a:ext>
            </a:extLst>
          </p:cNvPr>
          <p:cNvGrpSpPr>
            <a:grpSpLocks/>
          </p:cNvGrpSpPr>
          <p:nvPr/>
        </p:nvGrpSpPr>
        <p:grpSpPr bwMode="auto">
          <a:xfrm>
            <a:off x="7059613" y="26988"/>
            <a:ext cx="522287" cy="514350"/>
            <a:chOff x="4432" y="112"/>
            <a:chExt cx="329" cy="324"/>
          </a:xfrm>
        </p:grpSpPr>
        <p:sp>
          <p:nvSpPr>
            <p:cNvPr id="45" name="Oval 46">
              <a:extLst>
                <a:ext uri="{FF2B5EF4-FFF2-40B4-BE49-F238E27FC236}">
                  <a16:creationId xmlns:a16="http://schemas.microsoft.com/office/drawing/2014/main" id="{97A762D9-B856-462E-B513-F709D840FBDD}"/>
                </a:ext>
              </a:extLst>
            </p:cNvPr>
            <p:cNvSpPr>
              <a:spLocks noChangeArrowheads="1"/>
            </p:cNvSpPr>
            <p:nvPr/>
          </p:nvSpPr>
          <p:spPr bwMode="auto">
            <a:xfrm>
              <a:off x="4432" y="169"/>
              <a:ext cx="329" cy="267"/>
            </a:xfrm>
            <a:prstGeom prst="ellipse">
              <a:avLst/>
            </a:prstGeom>
            <a:solidFill>
              <a:schemeClr val="accent1"/>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46" name="Rectangle 47">
              <a:extLst>
                <a:ext uri="{FF2B5EF4-FFF2-40B4-BE49-F238E27FC236}">
                  <a16:creationId xmlns:a16="http://schemas.microsoft.com/office/drawing/2014/main" id="{9137A5E0-5B1E-4718-979D-A8C19AB0A267}"/>
                </a:ext>
              </a:extLst>
            </p:cNvPr>
            <p:cNvSpPr>
              <a:spLocks noChangeArrowheads="1"/>
            </p:cNvSpPr>
            <p:nvPr/>
          </p:nvSpPr>
          <p:spPr bwMode="auto">
            <a:xfrm>
              <a:off x="4515" y="112"/>
              <a:ext cx="141" cy="106"/>
            </a:xfrm>
            <a:prstGeom prst="rect">
              <a:avLst/>
            </a:prstGeom>
            <a:solidFill>
              <a:schemeClr val="accent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47" name="Freeform 48">
            <a:extLst>
              <a:ext uri="{FF2B5EF4-FFF2-40B4-BE49-F238E27FC236}">
                <a16:creationId xmlns:a16="http://schemas.microsoft.com/office/drawing/2014/main" id="{011B134C-0922-4316-A501-B92636FEB34C}"/>
              </a:ext>
            </a:extLst>
          </p:cNvPr>
          <p:cNvSpPr>
            <a:spLocks/>
          </p:cNvSpPr>
          <p:nvPr/>
        </p:nvSpPr>
        <p:spPr bwMode="auto">
          <a:xfrm>
            <a:off x="6624638" y="217488"/>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 name="Freeform 49">
            <a:extLst>
              <a:ext uri="{FF2B5EF4-FFF2-40B4-BE49-F238E27FC236}">
                <a16:creationId xmlns:a16="http://schemas.microsoft.com/office/drawing/2014/main" id="{986F329F-E1F8-469D-B6EB-478CACC53997}"/>
              </a:ext>
            </a:extLst>
          </p:cNvPr>
          <p:cNvSpPr>
            <a:spLocks/>
          </p:cNvSpPr>
          <p:nvPr/>
        </p:nvSpPr>
        <p:spPr bwMode="auto">
          <a:xfrm>
            <a:off x="6632575" y="249238"/>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9" name="Freeform 50">
            <a:extLst>
              <a:ext uri="{FF2B5EF4-FFF2-40B4-BE49-F238E27FC236}">
                <a16:creationId xmlns:a16="http://schemas.microsoft.com/office/drawing/2014/main" id="{3717B9D9-350C-40AF-BAC1-A0E1795D3277}"/>
              </a:ext>
            </a:extLst>
          </p:cNvPr>
          <p:cNvSpPr>
            <a:spLocks/>
          </p:cNvSpPr>
          <p:nvPr/>
        </p:nvSpPr>
        <p:spPr bwMode="auto">
          <a:xfrm>
            <a:off x="7539038" y="211138"/>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 name="Freeform 51">
            <a:extLst>
              <a:ext uri="{FF2B5EF4-FFF2-40B4-BE49-F238E27FC236}">
                <a16:creationId xmlns:a16="http://schemas.microsoft.com/office/drawing/2014/main" id="{AB3EA7B3-5243-45C2-9BFB-FCF96FCF3F20}"/>
              </a:ext>
            </a:extLst>
          </p:cNvPr>
          <p:cNvSpPr>
            <a:spLocks/>
          </p:cNvSpPr>
          <p:nvPr/>
        </p:nvSpPr>
        <p:spPr bwMode="auto">
          <a:xfrm>
            <a:off x="8651875" y="976313"/>
            <a:ext cx="192088" cy="2935287"/>
          </a:xfrm>
          <a:custGeom>
            <a:avLst/>
            <a:gdLst>
              <a:gd name="T0" fmla="*/ 0 w 121"/>
              <a:gd name="T1" fmla="*/ 0 h 1849"/>
              <a:gd name="T2" fmla="*/ 2147483646 w 121"/>
              <a:gd name="T3" fmla="*/ 2147483646 h 1849"/>
              <a:gd name="T4" fmla="*/ 2147483646 w 121"/>
              <a:gd name="T5" fmla="*/ 2147483646 h 1849"/>
              <a:gd name="T6" fmla="*/ 2147483646 w 121"/>
              <a:gd name="T7" fmla="*/ 2147483646 h 1849"/>
              <a:gd name="T8" fmla="*/ 2147483646 w 121"/>
              <a:gd name="T9" fmla="*/ 2147483646 h 18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849">
                <a:moveTo>
                  <a:pt x="0" y="0"/>
                </a:moveTo>
                <a:cubicBezTo>
                  <a:pt x="6" y="43"/>
                  <a:pt x="34" y="80"/>
                  <a:pt x="39" y="261"/>
                </a:cubicBezTo>
                <a:cubicBezTo>
                  <a:pt x="44" y="442"/>
                  <a:pt x="31" y="863"/>
                  <a:pt x="29" y="1089"/>
                </a:cubicBezTo>
                <a:cubicBezTo>
                  <a:pt x="27" y="1315"/>
                  <a:pt x="9" y="1489"/>
                  <a:pt x="24" y="1616"/>
                </a:cubicBezTo>
                <a:cubicBezTo>
                  <a:pt x="39" y="1743"/>
                  <a:pt x="80" y="1796"/>
                  <a:pt x="121" y="1849"/>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 name="Freeform 52">
            <a:extLst>
              <a:ext uri="{FF2B5EF4-FFF2-40B4-BE49-F238E27FC236}">
                <a16:creationId xmlns:a16="http://schemas.microsoft.com/office/drawing/2014/main" id="{ED44F8BD-347B-458A-B0A0-F9D8322E3E6A}"/>
              </a:ext>
            </a:extLst>
          </p:cNvPr>
          <p:cNvSpPr>
            <a:spLocks/>
          </p:cNvSpPr>
          <p:nvPr/>
        </p:nvSpPr>
        <p:spPr bwMode="auto">
          <a:xfrm>
            <a:off x="8121650" y="3473450"/>
            <a:ext cx="584200" cy="100013"/>
          </a:xfrm>
          <a:custGeom>
            <a:avLst/>
            <a:gdLst>
              <a:gd name="T0" fmla="*/ 0 w 368"/>
              <a:gd name="T1" fmla="*/ 0 h 63"/>
              <a:gd name="T2" fmla="*/ 2147483646 w 368"/>
              <a:gd name="T3" fmla="*/ 2147483646 h 63"/>
              <a:gd name="T4" fmla="*/ 2147483646 w 368"/>
              <a:gd name="T5" fmla="*/ 2147483646 h 63"/>
              <a:gd name="T6" fmla="*/ 0 60000 65536"/>
              <a:gd name="T7" fmla="*/ 0 60000 65536"/>
              <a:gd name="T8" fmla="*/ 0 60000 65536"/>
            </a:gdLst>
            <a:ahLst/>
            <a:cxnLst>
              <a:cxn ang="T6">
                <a:pos x="T0" y="T1"/>
              </a:cxn>
              <a:cxn ang="T7">
                <a:pos x="T2" y="T3"/>
              </a:cxn>
              <a:cxn ang="T8">
                <a:pos x="T4" y="T5"/>
              </a:cxn>
            </a:cxnLst>
            <a:rect l="0" t="0" r="r" b="b"/>
            <a:pathLst>
              <a:path w="368" h="63">
                <a:moveTo>
                  <a:pt x="0" y="0"/>
                </a:moveTo>
                <a:cubicBezTo>
                  <a:pt x="38" y="5"/>
                  <a:pt x="172" y="19"/>
                  <a:pt x="233" y="29"/>
                </a:cubicBezTo>
                <a:cubicBezTo>
                  <a:pt x="294" y="39"/>
                  <a:pt x="346" y="58"/>
                  <a:pt x="368" y="63"/>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 name="Freeform 53">
            <a:extLst>
              <a:ext uri="{FF2B5EF4-FFF2-40B4-BE49-F238E27FC236}">
                <a16:creationId xmlns:a16="http://schemas.microsoft.com/office/drawing/2014/main" id="{EDE1F629-334E-408A-909D-EF6FA4FBADB1}"/>
              </a:ext>
            </a:extLst>
          </p:cNvPr>
          <p:cNvSpPr>
            <a:spLocks/>
          </p:cNvSpPr>
          <p:nvPr/>
        </p:nvSpPr>
        <p:spPr bwMode="auto">
          <a:xfrm>
            <a:off x="8113713" y="2816225"/>
            <a:ext cx="569912" cy="134938"/>
          </a:xfrm>
          <a:custGeom>
            <a:avLst/>
            <a:gdLst>
              <a:gd name="T0" fmla="*/ 0 w 359"/>
              <a:gd name="T1" fmla="*/ 0 h 85"/>
              <a:gd name="T2" fmla="*/ 2147483646 w 359"/>
              <a:gd name="T3" fmla="*/ 2147483646 h 85"/>
              <a:gd name="T4" fmla="*/ 2147483646 w 359"/>
              <a:gd name="T5" fmla="*/ 2147483646 h 85"/>
              <a:gd name="T6" fmla="*/ 0 60000 65536"/>
              <a:gd name="T7" fmla="*/ 0 60000 65536"/>
              <a:gd name="T8" fmla="*/ 0 60000 65536"/>
            </a:gdLst>
            <a:ahLst/>
            <a:cxnLst>
              <a:cxn ang="T6">
                <a:pos x="T0" y="T1"/>
              </a:cxn>
              <a:cxn ang="T7">
                <a:pos x="T2" y="T3"/>
              </a:cxn>
              <a:cxn ang="T8">
                <a:pos x="T4" y="T5"/>
              </a:cxn>
            </a:cxnLst>
            <a:rect l="0" t="0" r="r" b="b"/>
            <a:pathLst>
              <a:path w="359" h="85">
                <a:moveTo>
                  <a:pt x="0" y="0"/>
                </a:moveTo>
                <a:cubicBezTo>
                  <a:pt x="73" y="9"/>
                  <a:pt x="144" y="15"/>
                  <a:pt x="204" y="29"/>
                </a:cubicBezTo>
                <a:cubicBezTo>
                  <a:pt x="264" y="43"/>
                  <a:pt x="327" y="73"/>
                  <a:pt x="359" y="85"/>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 name="Freeform 54">
            <a:extLst>
              <a:ext uri="{FF2B5EF4-FFF2-40B4-BE49-F238E27FC236}">
                <a16:creationId xmlns:a16="http://schemas.microsoft.com/office/drawing/2014/main" id="{58A60A08-1700-4D0B-92B2-0950D728C859}"/>
              </a:ext>
            </a:extLst>
          </p:cNvPr>
          <p:cNvSpPr>
            <a:spLocks/>
          </p:cNvSpPr>
          <p:nvPr/>
        </p:nvSpPr>
        <p:spPr bwMode="auto">
          <a:xfrm>
            <a:off x="8029575" y="2168525"/>
            <a:ext cx="692150" cy="236538"/>
          </a:xfrm>
          <a:custGeom>
            <a:avLst/>
            <a:gdLst>
              <a:gd name="T0" fmla="*/ 0 w 436"/>
              <a:gd name="T1" fmla="*/ 2147483646 h 149"/>
              <a:gd name="T2" fmla="*/ 2147483646 w 436"/>
              <a:gd name="T3" fmla="*/ 2147483646 h 149"/>
              <a:gd name="T4" fmla="*/ 2147483646 w 436"/>
              <a:gd name="T5" fmla="*/ 2147483646 h 149"/>
              <a:gd name="T6" fmla="*/ 0 60000 65536"/>
              <a:gd name="T7" fmla="*/ 0 60000 65536"/>
              <a:gd name="T8" fmla="*/ 0 60000 65536"/>
            </a:gdLst>
            <a:ahLst/>
            <a:cxnLst>
              <a:cxn ang="T6">
                <a:pos x="T0" y="T1"/>
              </a:cxn>
              <a:cxn ang="T7">
                <a:pos x="T2" y="T3"/>
              </a:cxn>
              <a:cxn ang="T8">
                <a:pos x="T4" y="T5"/>
              </a:cxn>
            </a:cxnLst>
            <a:rect l="0" t="0" r="r" b="b"/>
            <a:pathLst>
              <a:path w="436" h="149">
                <a:moveTo>
                  <a:pt x="0" y="13"/>
                </a:moveTo>
                <a:cubicBezTo>
                  <a:pt x="36" y="15"/>
                  <a:pt x="150" y="0"/>
                  <a:pt x="223" y="23"/>
                </a:cubicBezTo>
                <a:cubicBezTo>
                  <a:pt x="296" y="46"/>
                  <a:pt x="392" y="123"/>
                  <a:pt x="436" y="149"/>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 name="Freeform 55">
            <a:extLst>
              <a:ext uri="{FF2B5EF4-FFF2-40B4-BE49-F238E27FC236}">
                <a16:creationId xmlns:a16="http://schemas.microsoft.com/office/drawing/2014/main" id="{E77E3433-7975-4C9E-AF72-FBFB9E111B81}"/>
              </a:ext>
            </a:extLst>
          </p:cNvPr>
          <p:cNvSpPr>
            <a:spLocks/>
          </p:cNvSpPr>
          <p:nvPr/>
        </p:nvSpPr>
        <p:spPr bwMode="auto">
          <a:xfrm>
            <a:off x="8007350" y="1517650"/>
            <a:ext cx="714375" cy="195263"/>
          </a:xfrm>
          <a:custGeom>
            <a:avLst/>
            <a:gdLst>
              <a:gd name="T0" fmla="*/ 0 w 450"/>
              <a:gd name="T1" fmla="*/ 2147483646 h 123"/>
              <a:gd name="T2" fmla="*/ 2147483646 w 450"/>
              <a:gd name="T3" fmla="*/ 2147483646 h 123"/>
              <a:gd name="T4" fmla="*/ 2147483646 w 450"/>
              <a:gd name="T5" fmla="*/ 2147483646 h 123"/>
              <a:gd name="T6" fmla="*/ 0 60000 65536"/>
              <a:gd name="T7" fmla="*/ 0 60000 65536"/>
              <a:gd name="T8" fmla="*/ 0 60000 65536"/>
            </a:gdLst>
            <a:ahLst/>
            <a:cxnLst>
              <a:cxn ang="T6">
                <a:pos x="T0" y="T1"/>
              </a:cxn>
              <a:cxn ang="T7">
                <a:pos x="T2" y="T3"/>
              </a:cxn>
              <a:cxn ang="T8">
                <a:pos x="T4" y="T5"/>
              </a:cxn>
            </a:cxnLst>
            <a:rect l="0" t="0" r="r" b="b"/>
            <a:pathLst>
              <a:path w="450" h="123">
                <a:moveTo>
                  <a:pt x="0" y="7"/>
                </a:moveTo>
                <a:cubicBezTo>
                  <a:pt x="34" y="10"/>
                  <a:pt x="128" y="0"/>
                  <a:pt x="203" y="19"/>
                </a:cubicBezTo>
                <a:cubicBezTo>
                  <a:pt x="278" y="38"/>
                  <a:pt x="399" y="101"/>
                  <a:pt x="450" y="123"/>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 name="Freeform 56">
            <a:extLst>
              <a:ext uri="{FF2B5EF4-FFF2-40B4-BE49-F238E27FC236}">
                <a16:creationId xmlns:a16="http://schemas.microsoft.com/office/drawing/2014/main" id="{0B1D72A9-A1F1-429D-AE68-9F9F1020C9B4}"/>
              </a:ext>
            </a:extLst>
          </p:cNvPr>
          <p:cNvSpPr>
            <a:spLocks/>
          </p:cNvSpPr>
          <p:nvPr/>
        </p:nvSpPr>
        <p:spPr bwMode="auto">
          <a:xfrm>
            <a:off x="7937500" y="866775"/>
            <a:ext cx="746125" cy="155575"/>
          </a:xfrm>
          <a:custGeom>
            <a:avLst/>
            <a:gdLst>
              <a:gd name="T0" fmla="*/ 0 w 470"/>
              <a:gd name="T1" fmla="*/ 2147483646 h 98"/>
              <a:gd name="T2" fmla="*/ 2147483646 w 470"/>
              <a:gd name="T3" fmla="*/ 2147483646 h 98"/>
              <a:gd name="T4" fmla="*/ 2147483646 w 470"/>
              <a:gd name="T5" fmla="*/ 2147483646 h 98"/>
              <a:gd name="T6" fmla="*/ 0 60000 65536"/>
              <a:gd name="T7" fmla="*/ 0 60000 65536"/>
              <a:gd name="T8" fmla="*/ 0 60000 65536"/>
            </a:gdLst>
            <a:ahLst/>
            <a:cxnLst>
              <a:cxn ang="T6">
                <a:pos x="T0" y="T1"/>
              </a:cxn>
              <a:cxn ang="T7">
                <a:pos x="T2" y="T3"/>
              </a:cxn>
              <a:cxn ang="T8">
                <a:pos x="T4" y="T5"/>
              </a:cxn>
            </a:cxnLst>
            <a:rect l="0" t="0" r="r" b="b"/>
            <a:pathLst>
              <a:path w="470" h="98">
                <a:moveTo>
                  <a:pt x="0" y="11"/>
                </a:moveTo>
                <a:cubicBezTo>
                  <a:pt x="35" y="11"/>
                  <a:pt x="135" y="0"/>
                  <a:pt x="213" y="15"/>
                </a:cubicBezTo>
                <a:cubicBezTo>
                  <a:pt x="291" y="30"/>
                  <a:pt x="417" y="81"/>
                  <a:pt x="470" y="98"/>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 name="Freeform 57">
            <a:extLst>
              <a:ext uri="{FF2B5EF4-FFF2-40B4-BE49-F238E27FC236}">
                <a16:creationId xmlns:a16="http://schemas.microsoft.com/office/drawing/2014/main" id="{637A59A8-5665-44CA-A624-EA81257A2CDE}"/>
              </a:ext>
            </a:extLst>
          </p:cNvPr>
          <p:cNvSpPr>
            <a:spLocks/>
          </p:cNvSpPr>
          <p:nvPr/>
        </p:nvSpPr>
        <p:spPr bwMode="auto">
          <a:xfrm>
            <a:off x="6408738" y="284163"/>
            <a:ext cx="274637" cy="46037"/>
          </a:xfrm>
          <a:custGeom>
            <a:avLst/>
            <a:gdLst>
              <a:gd name="T0" fmla="*/ 0 w 173"/>
              <a:gd name="T1" fmla="*/ 2147483646 h 29"/>
              <a:gd name="T2" fmla="*/ 2147483646 w 173"/>
              <a:gd name="T3" fmla="*/ 2147483646 h 29"/>
              <a:gd name="T4" fmla="*/ 2147483646 w 173"/>
              <a:gd name="T5" fmla="*/ 0 h 29"/>
              <a:gd name="T6" fmla="*/ 0 60000 65536"/>
              <a:gd name="T7" fmla="*/ 0 60000 65536"/>
              <a:gd name="T8" fmla="*/ 0 60000 65536"/>
            </a:gdLst>
            <a:ahLst/>
            <a:cxnLst>
              <a:cxn ang="T6">
                <a:pos x="T0" y="T1"/>
              </a:cxn>
              <a:cxn ang="T7">
                <a:pos x="T2" y="T3"/>
              </a:cxn>
              <a:cxn ang="T8">
                <a:pos x="T4" y="T5"/>
              </a:cxn>
            </a:cxnLst>
            <a:rect l="0" t="0" r="r" b="b"/>
            <a:pathLst>
              <a:path w="173" h="29">
                <a:moveTo>
                  <a:pt x="0" y="29"/>
                </a:moveTo>
                <a:cubicBezTo>
                  <a:pt x="23" y="27"/>
                  <a:pt x="117" y="20"/>
                  <a:pt x="145" y="15"/>
                </a:cubicBezTo>
                <a:cubicBezTo>
                  <a:pt x="173" y="10"/>
                  <a:pt x="167" y="5"/>
                  <a:pt x="169"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7" name="Freeform 58">
            <a:extLst>
              <a:ext uri="{FF2B5EF4-FFF2-40B4-BE49-F238E27FC236}">
                <a16:creationId xmlns:a16="http://schemas.microsoft.com/office/drawing/2014/main" id="{68E1BD62-82FA-4337-9715-CA15FE27787C}"/>
              </a:ext>
            </a:extLst>
          </p:cNvPr>
          <p:cNvSpPr>
            <a:spLocks/>
          </p:cNvSpPr>
          <p:nvPr/>
        </p:nvSpPr>
        <p:spPr bwMode="auto">
          <a:xfrm>
            <a:off x="6470650" y="960438"/>
            <a:ext cx="231775" cy="69850"/>
          </a:xfrm>
          <a:custGeom>
            <a:avLst/>
            <a:gdLst>
              <a:gd name="T0" fmla="*/ 0 w 146"/>
              <a:gd name="T1" fmla="*/ 2147483646 h 44"/>
              <a:gd name="T2" fmla="*/ 2147483646 w 146"/>
              <a:gd name="T3" fmla="*/ 2147483646 h 44"/>
              <a:gd name="T4" fmla="*/ 2147483646 w 146"/>
              <a:gd name="T5" fmla="*/ 0 h 44"/>
              <a:gd name="T6" fmla="*/ 0 60000 65536"/>
              <a:gd name="T7" fmla="*/ 0 60000 65536"/>
              <a:gd name="T8" fmla="*/ 0 60000 65536"/>
            </a:gdLst>
            <a:ahLst/>
            <a:cxnLst>
              <a:cxn ang="T6">
                <a:pos x="T0" y="T1"/>
              </a:cxn>
              <a:cxn ang="T7">
                <a:pos x="T2" y="T3"/>
              </a:cxn>
              <a:cxn ang="T8">
                <a:pos x="T4" y="T5"/>
              </a:cxn>
            </a:cxnLst>
            <a:rect l="0" t="0" r="r" b="b"/>
            <a:pathLst>
              <a:path w="146" h="44">
                <a:moveTo>
                  <a:pt x="0" y="44"/>
                </a:moveTo>
                <a:cubicBezTo>
                  <a:pt x="20" y="38"/>
                  <a:pt x="98" y="22"/>
                  <a:pt x="122" y="15"/>
                </a:cubicBezTo>
                <a:cubicBezTo>
                  <a:pt x="146" y="8"/>
                  <a:pt x="144" y="5"/>
                  <a:pt x="146" y="0"/>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 name="Freeform 59">
            <a:extLst>
              <a:ext uri="{FF2B5EF4-FFF2-40B4-BE49-F238E27FC236}">
                <a16:creationId xmlns:a16="http://schemas.microsoft.com/office/drawing/2014/main" id="{B202763A-2781-4628-9710-D9B33DF38C25}"/>
              </a:ext>
            </a:extLst>
          </p:cNvPr>
          <p:cNvSpPr>
            <a:spLocks/>
          </p:cNvSpPr>
          <p:nvPr/>
        </p:nvSpPr>
        <p:spPr bwMode="auto">
          <a:xfrm>
            <a:off x="6496050" y="1604963"/>
            <a:ext cx="231775" cy="69850"/>
          </a:xfrm>
          <a:custGeom>
            <a:avLst/>
            <a:gdLst>
              <a:gd name="T0" fmla="*/ 0 w 146"/>
              <a:gd name="T1" fmla="*/ 2147483646 h 44"/>
              <a:gd name="T2" fmla="*/ 2147483646 w 146"/>
              <a:gd name="T3" fmla="*/ 2147483646 h 44"/>
              <a:gd name="T4" fmla="*/ 2147483646 w 146"/>
              <a:gd name="T5" fmla="*/ 0 h 44"/>
              <a:gd name="T6" fmla="*/ 0 60000 65536"/>
              <a:gd name="T7" fmla="*/ 0 60000 65536"/>
              <a:gd name="T8" fmla="*/ 0 60000 65536"/>
            </a:gdLst>
            <a:ahLst/>
            <a:cxnLst>
              <a:cxn ang="T6">
                <a:pos x="T0" y="T1"/>
              </a:cxn>
              <a:cxn ang="T7">
                <a:pos x="T2" y="T3"/>
              </a:cxn>
              <a:cxn ang="T8">
                <a:pos x="T4" y="T5"/>
              </a:cxn>
            </a:cxnLst>
            <a:rect l="0" t="0" r="r" b="b"/>
            <a:pathLst>
              <a:path w="146" h="44">
                <a:moveTo>
                  <a:pt x="0" y="44"/>
                </a:moveTo>
                <a:cubicBezTo>
                  <a:pt x="20" y="38"/>
                  <a:pt x="98" y="22"/>
                  <a:pt x="122" y="15"/>
                </a:cubicBezTo>
                <a:cubicBezTo>
                  <a:pt x="146" y="8"/>
                  <a:pt x="144" y="5"/>
                  <a:pt x="146"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 name="Freeform 60">
            <a:extLst>
              <a:ext uri="{FF2B5EF4-FFF2-40B4-BE49-F238E27FC236}">
                <a16:creationId xmlns:a16="http://schemas.microsoft.com/office/drawing/2014/main" id="{C8A625AD-0A11-4D59-A86B-1774E52E4327}"/>
              </a:ext>
            </a:extLst>
          </p:cNvPr>
          <p:cNvSpPr>
            <a:spLocks/>
          </p:cNvSpPr>
          <p:nvPr/>
        </p:nvSpPr>
        <p:spPr bwMode="auto">
          <a:xfrm>
            <a:off x="6584950" y="2246313"/>
            <a:ext cx="184150" cy="182562"/>
          </a:xfrm>
          <a:custGeom>
            <a:avLst/>
            <a:gdLst>
              <a:gd name="T0" fmla="*/ 0 w 116"/>
              <a:gd name="T1" fmla="*/ 2147483646 h 115"/>
              <a:gd name="T2" fmla="*/ 2147483646 w 116"/>
              <a:gd name="T3" fmla="*/ 2147483646 h 115"/>
              <a:gd name="T4" fmla="*/ 2147483646 w 116"/>
              <a:gd name="T5" fmla="*/ 2147483646 h 115"/>
              <a:gd name="T6" fmla="*/ 0 60000 65536"/>
              <a:gd name="T7" fmla="*/ 0 60000 65536"/>
              <a:gd name="T8" fmla="*/ 0 60000 65536"/>
            </a:gdLst>
            <a:ahLst/>
            <a:cxnLst>
              <a:cxn ang="T6">
                <a:pos x="T0" y="T1"/>
              </a:cxn>
              <a:cxn ang="T7">
                <a:pos x="T2" y="T3"/>
              </a:cxn>
              <a:cxn ang="T8">
                <a:pos x="T4" y="T5"/>
              </a:cxn>
            </a:cxnLst>
            <a:rect l="0" t="0" r="r" b="b"/>
            <a:pathLst>
              <a:path w="116" h="115">
                <a:moveTo>
                  <a:pt x="0" y="115"/>
                </a:moveTo>
                <a:cubicBezTo>
                  <a:pt x="14" y="99"/>
                  <a:pt x="63" y="34"/>
                  <a:pt x="82" y="17"/>
                </a:cubicBezTo>
                <a:cubicBezTo>
                  <a:pt x="101" y="0"/>
                  <a:pt x="109" y="14"/>
                  <a:pt x="116" y="13"/>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 name="Freeform 61">
            <a:extLst>
              <a:ext uri="{FF2B5EF4-FFF2-40B4-BE49-F238E27FC236}">
                <a16:creationId xmlns:a16="http://schemas.microsoft.com/office/drawing/2014/main" id="{4A75EFCA-6A04-48F4-82E3-46181794BBE2}"/>
              </a:ext>
            </a:extLst>
          </p:cNvPr>
          <p:cNvSpPr>
            <a:spLocks/>
          </p:cNvSpPr>
          <p:nvPr/>
        </p:nvSpPr>
        <p:spPr bwMode="auto">
          <a:xfrm>
            <a:off x="6508750" y="2927350"/>
            <a:ext cx="268288" cy="146050"/>
          </a:xfrm>
          <a:custGeom>
            <a:avLst/>
            <a:gdLst>
              <a:gd name="T0" fmla="*/ 0 w 169"/>
              <a:gd name="T1" fmla="*/ 2147483646 h 92"/>
              <a:gd name="T2" fmla="*/ 2147483646 w 169"/>
              <a:gd name="T3" fmla="*/ 2147483646 h 92"/>
              <a:gd name="T4" fmla="*/ 2147483646 w 169"/>
              <a:gd name="T5" fmla="*/ 0 h 92"/>
              <a:gd name="T6" fmla="*/ 0 60000 65536"/>
              <a:gd name="T7" fmla="*/ 0 60000 65536"/>
              <a:gd name="T8" fmla="*/ 0 60000 65536"/>
            </a:gdLst>
            <a:ahLst/>
            <a:cxnLst>
              <a:cxn ang="T6">
                <a:pos x="T0" y="T1"/>
              </a:cxn>
              <a:cxn ang="T7">
                <a:pos x="T2" y="T3"/>
              </a:cxn>
              <a:cxn ang="T8">
                <a:pos x="T4" y="T5"/>
              </a:cxn>
            </a:cxnLst>
            <a:rect l="0" t="0" r="r" b="b"/>
            <a:pathLst>
              <a:path w="169" h="92">
                <a:moveTo>
                  <a:pt x="0" y="92"/>
                </a:moveTo>
                <a:cubicBezTo>
                  <a:pt x="21" y="80"/>
                  <a:pt x="98" y="35"/>
                  <a:pt x="126" y="20"/>
                </a:cubicBezTo>
                <a:cubicBezTo>
                  <a:pt x="154" y="5"/>
                  <a:pt x="160" y="4"/>
                  <a:pt x="169"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 name="Freeform 62">
            <a:extLst>
              <a:ext uri="{FF2B5EF4-FFF2-40B4-BE49-F238E27FC236}">
                <a16:creationId xmlns:a16="http://schemas.microsoft.com/office/drawing/2014/main" id="{D42E50E6-6004-4D4E-B4EA-1DDDEF199147}"/>
              </a:ext>
            </a:extLst>
          </p:cNvPr>
          <p:cNvSpPr>
            <a:spLocks/>
          </p:cNvSpPr>
          <p:nvPr/>
        </p:nvSpPr>
        <p:spPr bwMode="auto">
          <a:xfrm>
            <a:off x="6484938" y="3573463"/>
            <a:ext cx="384175" cy="168275"/>
          </a:xfrm>
          <a:custGeom>
            <a:avLst/>
            <a:gdLst>
              <a:gd name="T0" fmla="*/ 0 w 242"/>
              <a:gd name="T1" fmla="*/ 2147483646 h 106"/>
              <a:gd name="T2" fmla="*/ 2147483646 w 242"/>
              <a:gd name="T3" fmla="*/ 2147483646 h 106"/>
              <a:gd name="T4" fmla="*/ 2147483646 w 242"/>
              <a:gd name="T5" fmla="*/ 0 h 106"/>
              <a:gd name="T6" fmla="*/ 0 60000 65536"/>
              <a:gd name="T7" fmla="*/ 0 60000 65536"/>
              <a:gd name="T8" fmla="*/ 0 60000 65536"/>
            </a:gdLst>
            <a:ahLst/>
            <a:cxnLst>
              <a:cxn ang="T6">
                <a:pos x="T0" y="T1"/>
              </a:cxn>
              <a:cxn ang="T7">
                <a:pos x="T2" y="T3"/>
              </a:cxn>
              <a:cxn ang="T8">
                <a:pos x="T4" y="T5"/>
              </a:cxn>
            </a:cxnLst>
            <a:rect l="0" t="0" r="r" b="b"/>
            <a:pathLst>
              <a:path w="242" h="106">
                <a:moveTo>
                  <a:pt x="0" y="106"/>
                </a:moveTo>
                <a:cubicBezTo>
                  <a:pt x="15" y="97"/>
                  <a:pt x="52" y="71"/>
                  <a:pt x="92" y="53"/>
                </a:cubicBezTo>
                <a:cubicBezTo>
                  <a:pt x="132" y="35"/>
                  <a:pt x="211" y="11"/>
                  <a:pt x="242"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 name="Freeform 63">
            <a:extLst>
              <a:ext uri="{FF2B5EF4-FFF2-40B4-BE49-F238E27FC236}">
                <a16:creationId xmlns:a16="http://schemas.microsoft.com/office/drawing/2014/main" id="{0854C989-B82A-4524-BFF7-5BE6CBC3C8E1}"/>
              </a:ext>
            </a:extLst>
          </p:cNvPr>
          <p:cNvSpPr>
            <a:spLocks/>
          </p:cNvSpPr>
          <p:nvPr/>
        </p:nvSpPr>
        <p:spPr bwMode="auto">
          <a:xfrm>
            <a:off x="7978775" y="73025"/>
            <a:ext cx="704850" cy="911225"/>
          </a:xfrm>
          <a:custGeom>
            <a:avLst/>
            <a:gdLst>
              <a:gd name="T0" fmla="*/ 2147483646 w 444"/>
              <a:gd name="T1" fmla="*/ 2147483646 h 574"/>
              <a:gd name="T2" fmla="*/ 2147483646 w 444"/>
              <a:gd name="T3" fmla="*/ 2147483646 h 574"/>
              <a:gd name="T4" fmla="*/ 2147483646 w 444"/>
              <a:gd name="T5" fmla="*/ 2147483646 h 574"/>
              <a:gd name="T6" fmla="*/ 0 w 444"/>
              <a:gd name="T7" fmla="*/ 2147483646 h 57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4" h="574">
                <a:moveTo>
                  <a:pt x="444" y="574"/>
                </a:moveTo>
                <a:lnTo>
                  <a:pt x="352" y="85"/>
                </a:lnTo>
                <a:cubicBezTo>
                  <a:pt x="312" y="0"/>
                  <a:pt x="261" y="64"/>
                  <a:pt x="202" y="65"/>
                </a:cubicBezTo>
                <a:cubicBezTo>
                  <a:pt x="143" y="66"/>
                  <a:pt x="42" y="86"/>
                  <a:pt x="0" y="91"/>
                </a:cubicBezTo>
              </a:path>
            </a:pathLst>
          </a:custGeom>
          <a:noFill/>
          <a:ln w="28575" cmpd="sng">
            <a:solidFill>
              <a:srgbClr val="FF0000"/>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 name="Line 64">
            <a:extLst>
              <a:ext uri="{FF2B5EF4-FFF2-40B4-BE49-F238E27FC236}">
                <a16:creationId xmlns:a16="http://schemas.microsoft.com/office/drawing/2014/main" id="{90551664-219D-4BBB-93F2-6EFD5C64C9E9}"/>
              </a:ext>
            </a:extLst>
          </p:cNvPr>
          <p:cNvSpPr>
            <a:spLocks noChangeShapeType="1"/>
          </p:cNvSpPr>
          <p:nvPr/>
        </p:nvSpPr>
        <p:spPr bwMode="auto">
          <a:xfrm>
            <a:off x="6630988" y="766763"/>
            <a:ext cx="0" cy="18891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 name="Text Box 65">
            <a:extLst>
              <a:ext uri="{FF2B5EF4-FFF2-40B4-BE49-F238E27FC236}">
                <a16:creationId xmlns:a16="http://schemas.microsoft.com/office/drawing/2014/main" id="{A0C1C019-FD20-4A4B-830A-31BE56EA0421}"/>
              </a:ext>
            </a:extLst>
          </p:cNvPr>
          <p:cNvSpPr txBox="1">
            <a:spLocks noChangeArrowheads="1"/>
          </p:cNvSpPr>
          <p:nvPr/>
        </p:nvSpPr>
        <p:spPr bwMode="auto">
          <a:xfrm>
            <a:off x="6423024" y="287338"/>
            <a:ext cx="151447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1400" dirty="0" err="1">
                <a:latin typeface="Arial" panose="020B0604020202020204" pitchFamily="34" charset="0"/>
                <a:cs typeface="Arial" panose="020B0604020202020204" pitchFamily="34" charset="0"/>
              </a:rPr>
              <a:t>Weaker</a:t>
            </a:r>
            <a:endParaRPr lang="cs-CZ" altLang="cs-CZ" sz="1400" dirty="0">
              <a:latin typeface="Arial" panose="020B0604020202020204" pitchFamily="34" charset="0"/>
              <a:cs typeface="Arial" panose="020B0604020202020204" pitchFamily="34" charset="0"/>
            </a:endParaRPr>
          </a:p>
          <a:p>
            <a:pPr eaLnBrk="1" hangingPunct="1">
              <a:spcBef>
                <a:spcPct val="0"/>
              </a:spcBef>
              <a:buClrTx/>
              <a:buFontTx/>
              <a:buNone/>
            </a:pPr>
            <a:r>
              <a:rPr lang="cs-CZ" altLang="cs-CZ" sz="1400" dirty="0" err="1">
                <a:latin typeface="Arial" panose="020B0604020202020204" pitchFamily="34" charset="0"/>
                <a:cs typeface="Arial" panose="020B0604020202020204" pitchFamily="34" charset="0"/>
              </a:rPr>
              <a:t>vasoconstriction</a:t>
            </a:r>
            <a:endParaRPr lang="cs-CZ" altLang="cs-CZ" sz="1400" dirty="0">
              <a:latin typeface="Arial" panose="020B0604020202020204" pitchFamily="34" charset="0"/>
              <a:cs typeface="Arial" panose="020B0604020202020204" pitchFamily="34" charset="0"/>
            </a:endParaRPr>
          </a:p>
        </p:txBody>
      </p:sp>
      <p:sp>
        <p:nvSpPr>
          <p:cNvPr id="65" name="Text Box 66">
            <a:extLst>
              <a:ext uri="{FF2B5EF4-FFF2-40B4-BE49-F238E27FC236}">
                <a16:creationId xmlns:a16="http://schemas.microsoft.com/office/drawing/2014/main" id="{2104DA5A-07E3-44CC-93FA-0B295DE1B4B6}"/>
              </a:ext>
            </a:extLst>
          </p:cNvPr>
          <p:cNvSpPr txBox="1">
            <a:spLocks noChangeArrowheads="1"/>
          </p:cNvSpPr>
          <p:nvPr/>
        </p:nvSpPr>
        <p:spPr bwMode="auto">
          <a:xfrm>
            <a:off x="5245100" y="968375"/>
            <a:ext cx="96996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r" eaLnBrk="1" hangingPunct="1">
              <a:spcBef>
                <a:spcPct val="0"/>
              </a:spcBef>
              <a:buClrTx/>
              <a:buFontTx/>
              <a:buNone/>
            </a:pPr>
            <a:r>
              <a:rPr lang="cs-CZ" altLang="cs-CZ" sz="1400" dirty="0" err="1">
                <a:latin typeface="Arial" panose="020B0604020202020204" pitchFamily="34" charset="0"/>
                <a:cs typeface="Arial" panose="020B0604020202020204" pitchFamily="34" charset="0"/>
              </a:rPr>
              <a:t>Pressure</a:t>
            </a:r>
            <a:r>
              <a:rPr lang="cs-CZ" altLang="cs-CZ" sz="1400" dirty="0">
                <a:latin typeface="Arial" panose="020B0604020202020204" pitchFamily="34" charset="0"/>
                <a:cs typeface="Arial" panose="020B0604020202020204" pitchFamily="34" charset="0"/>
              </a:rPr>
              <a:t> </a:t>
            </a:r>
            <a:r>
              <a:rPr lang="cs-CZ" altLang="cs-CZ" sz="1400" dirty="0" err="1">
                <a:latin typeface="Arial" panose="020B0604020202020204" pitchFamily="34" charset="0"/>
                <a:cs typeface="Arial" panose="020B0604020202020204" pitchFamily="34" charset="0"/>
              </a:rPr>
              <a:t>rise</a:t>
            </a:r>
            <a:endParaRPr lang="cs-CZ" altLang="cs-CZ" sz="1400" dirty="0">
              <a:latin typeface="Arial" panose="020B0604020202020204" pitchFamily="34" charset="0"/>
              <a:cs typeface="Arial" panose="020B0604020202020204" pitchFamily="34" charset="0"/>
            </a:endParaRPr>
          </a:p>
        </p:txBody>
      </p:sp>
      <p:sp>
        <p:nvSpPr>
          <p:cNvPr id="66" name="Line 67">
            <a:extLst>
              <a:ext uri="{FF2B5EF4-FFF2-40B4-BE49-F238E27FC236}">
                <a16:creationId xmlns:a16="http://schemas.microsoft.com/office/drawing/2014/main" id="{F5BCB427-06A5-4D0F-B12B-BBA4B7156DC1}"/>
              </a:ext>
            </a:extLst>
          </p:cNvPr>
          <p:cNvSpPr>
            <a:spLocks noChangeShapeType="1"/>
          </p:cNvSpPr>
          <p:nvPr/>
        </p:nvSpPr>
        <p:spPr bwMode="auto">
          <a:xfrm>
            <a:off x="6089650" y="1233488"/>
            <a:ext cx="381000" cy="2603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7" name="Text Box 68">
            <a:extLst>
              <a:ext uri="{FF2B5EF4-FFF2-40B4-BE49-F238E27FC236}">
                <a16:creationId xmlns:a16="http://schemas.microsoft.com/office/drawing/2014/main" id="{439B4B6C-F6FE-4538-96FC-F835E6C3E4A1}"/>
              </a:ext>
            </a:extLst>
          </p:cNvPr>
          <p:cNvSpPr txBox="1">
            <a:spLocks noChangeArrowheads="1"/>
          </p:cNvSpPr>
          <p:nvPr/>
        </p:nvSpPr>
        <p:spPr bwMode="auto">
          <a:xfrm>
            <a:off x="7753350" y="976313"/>
            <a:ext cx="96996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1400" dirty="0" err="1">
                <a:latin typeface="Arial" panose="020B0604020202020204" pitchFamily="34" charset="0"/>
                <a:cs typeface="Arial" panose="020B0604020202020204" pitchFamily="34" charset="0"/>
              </a:rPr>
              <a:t>Pressure</a:t>
            </a:r>
            <a:r>
              <a:rPr lang="cs-CZ" altLang="cs-CZ" sz="1400" dirty="0">
                <a:latin typeface="Arial" panose="020B0604020202020204" pitchFamily="34" charset="0"/>
                <a:cs typeface="Arial" panose="020B0604020202020204" pitchFamily="34" charset="0"/>
              </a:rPr>
              <a:t> </a:t>
            </a:r>
            <a:r>
              <a:rPr lang="cs-CZ" altLang="cs-CZ" sz="1400" dirty="0" err="1">
                <a:latin typeface="Arial" panose="020B0604020202020204" pitchFamily="34" charset="0"/>
                <a:cs typeface="Arial" panose="020B0604020202020204" pitchFamily="34" charset="0"/>
              </a:rPr>
              <a:t>rise</a:t>
            </a:r>
            <a:endParaRPr lang="cs-CZ" altLang="cs-CZ" sz="1400" dirty="0">
              <a:latin typeface="Arial" panose="020B0604020202020204" pitchFamily="34" charset="0"/>
              <a:cs typeface="Arial" panose="020B0604020202020204" pitchFamily="34" charset="0"/>
            </a:endParaRPr>
          </a:p>
        </p:txBody>
      </p:sp>
      <p:sp>
        <p:nvSpPr>
          <p:cNvPr id="68" name="Line 69">
            <a:extLst>
              <a:ext uri="{FF2B5EF4-FFF2-40B4-BE49-F238E27FC236}">
                <a16:creationId xmlns:a16="http://schemas.microsoft.com/office/drawing/2014/main" id="{FA354E46-0876-4BF8-9538-276A1716681E}"/>
              </a:ext>
            </a:extLst>
          </p:cNvPr>
          <p:cNvSpPr>
            <a:spLocks noChangeShapeType="1"/>
          </p:cNvSpPr>
          <p:nvPr/>
        </p:nvSpPr>
        <p:spPr bwMode="auto">
          <a:xfrm flipH="1" flipV="1">
            <a:off x="7575550" y="1143000"/>
            <a:ext cx="228600" cy="428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 name="AutoShape 70">
            <a:extLst>
              <a:ext uri="{FF2B5EF4-FFF2-40B4-BE49-F238E27FC236}">
                <a16:creationId xmlns:a16="http://schemas.microsoft.com/office/drawing/2014/main" id="{31D40D0F-E76D-4E5B-8246-E4285C09DC78}"/>
              </a:ext>
            </a:extLst>
          </p:cNvPr>
          <p:cNvSpPr>
            <a:spLocks noChangeArrowheads="1"/>
          </p:cNvSpPr>
          <p:nvPr/>
        </p:nvSpPr>
        <p:spPr bwMode="auto">
          <a:xfrm>
            <a:off x="7191375" y="1008063"/>
            <a:ext cx="300038" cy="182562"/>
          </a:xfrm>
          <a:prstGeom prst="up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70" name="Text Box 71">
            <a:extLst>
              <a:ext uri="{FF2B5EF4-FFF2-40B4-BE49-F238E27FC236}">
                <a16:creationId xmlns:a16="http://schemas.microsoft.com/office/drawing/2014/main" id="{EAA4312C-DDC4-4B15-9C79-C63EC2FBCB49}"/>
              </a:ext>
            </a:extLst>
          </p:cNvPr>
          <p:cNvSpPr txBox="1">
            <a:spLocks noChangeArrowheads="1"/>
          </p:cNvSpPr>
          <p:nvPr/>
        </p:nvSpPr>
        <p:spPr bwMode="auto">
          <a:xfrm>
            <a:off x="6881813" y="779463"/>
            <a:ext cx="9699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400" dirty="0" err="1">
                <a:latin typeface="Arial" panose="020B0604020202020204" pitchFamily="34" charset="0"/>
                <a:cs typeface="Arial" panose="020B0604020202020204" pitchFamily="34" charset="0"/>
              </a:rPr>
              <a:t>Edema</a:t>
            </a:r>
            <a:endParaRPr lang="cs-CZ" altLang="cs-CZ" sz="1400" dirty="0">
              <a:latin typeface="Arial" panose="020B0604020202020204" pitchFamily="34" charset="0"/>
              <a:cs typeface="Arial" panose="020B0604020202020204" pitchFamily="34" charset="0"/>
            </a:endParaRPr>
          </a:p>
        </p:txBody>
      </p:sp>
      <p:sp>
        <p:nvSpPr>
          <p:cNvPr id="71" name="Line 72">
            <a:extLst>
              <a:ext uri="{FF2B5EF4-FFF2-40B4-BE49-F238E27FC236}">
                <a16:creationId xmlns:a16="http://schemas.microsoft.com/office/drawing/2014/main" id="{901912EE-E92C-416B-9C0D-F5DA6A0F3A39}"/>
              </a:ext>
            </a:extLst>
          </p:cNvPr>
          <p:cNvSpPr>
            <a:spLocks noChangeShapeType="1"/>
          </p:cNvSpPr>
          <p:nvPr/>
        </p:nvSpPr>
        <p:spPr bwMode="auto">
          <a:xfrm>
            <a:off x="3470275" y="554038"/>
            <a:ext cx="0" cy="401637"/>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 name="Line 73">
            <a:extLst>
              <a:ext uri="{FF2B5EF4-FFF2-40B4-BE49-F238E27FC236}">
                <a16:creationId xmlns:a16="http://schemas.microsoft.com/office/drawing/2014/main" id="{7EBEA55D-20FC-466A-AD76-236EF58FA267}"/>
              </a:ext>
            </a:extLst>
          </p:cNvPr>
          <p:cNvSpPr>
            <a:spLocks noChangeShapeType="1"/>
          </p:cNvSpPr>
          <p:nvPr/>
        </p:nvSpPr>
        <p:spPr bwMode="auto">
          <a:xfrm>
            <a:off x="3455988" y="1609725"/>
            <a:ext cx="0" cy="32385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 name="Line 74">
            <a:extLst>
              <a:ext uri="{FF2B5EF4-FFF2-40B4-BE49-F238E27FC236}">
                <a16:creationId xmlns:a16="http://schemas.microsoft.com/office/drawing/2014/main" id="{D47EDD27-C69A-4CDE-A9E2-51DC28B8981D}"/>
              </a:ext>
            </a:extLst>
          </p:cNvPr>
          <p:cNvSpPr>
            <a:spLocks noChangeShapeType="1"/>
          </p:cNvSpPr>
          <p:nvPr/>
        </p:nvSpPr>
        <p:spPr bwMode="auto">
          <a:xfrm>
            <a:off x="3441700" y="2592388"/>
            <a:ext cx="0" cy="30321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 name="Line 75">
            <a:extLst>
              <a:ext uri="{FF2B5EF4-FFF2-40B4-BE49-F238E27FC236}">
                <a16:creationId xmlns:a16="http://schemas.microsoft.com/office/drawing/2014/main" id="{A6748B3E-6837-4D55-97FC-6FBBB01D2546}"/>
              </a:ext>
            </a:extLst>
          </p:cNvPr>
          <p:cNvSpPr>
            <a:spLocks noChangeShapeType="1"/>
          </p:cNvSpPr>
          <p:nvPr/>
        </p:nvSpPr>
        <p:spPr bwMode="auto">
          <a:xfrm flipH="1">
            <a:off x="2343150" y="3829050"/>
            <a:ext cx="898525" cy="4826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 name="Line 76">
            <a:extLst>
              <a:ext uri="{FF2B5EF4-FFF2-40B4-BE49-F238E27FC236}">
                <a16:creationId xmlns:a16="http://schemas.microsoft.com/office/drawing/2014/main" id="{E6B9ADCE-6DF5-4F4B-9F83-AB2F41654F33}"/>
              </a:ext>
            </a:extLst>
          </p:cNvPr>
          <p:cNvSpPr>
            <a:spLocks noChangeShapeType="1"/>
          </p:cNvSpPr>
          <p:nvPr/>
        </p:nvSpPr>
        <p:spPr bwMode="auto">
          <a:xfrm>
            <a:off x="1430338" y="4503738"/>
            <a:ext cx="0" cy="1844675"/>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 name="Line 77">
            <a:extLst>
              <a:ext uri="{FF2B5EF4-FFF2-40B4-BE49-F238E27FC236}">
                <a16:creationId xmlns:a16="http://schemas.microsoft.com/office/drawing/2014/main" id="{3D503F82-D13D-45A6-BFE6-CA8C5B29C4BC}"/>
              </a:ext>
            </a:extLst>
          </p:cNvPr>
          <p:cNvSpPr>
            <a:spLocks noChangeShapeType="1"/>
          </p:cNvSpPr>
          <p:nvPr/>
        </p:nvSpPr>
        <p:spPr bwMode="auto">
          <a:xfrm>
            <a:off x="3249613" y="3829050"/>
            <a:ext cx="792162" cy="258763"/>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7" name="Line 78">
            <a:extLst>
              <a:ext uri="{FF2B5EF4-FFF2-40B4-BE49-F238E27FC236}">
                <a16:creationId xmlns:a16="http://schemas.microsoft.com/office/drawing/2014/main" id="{5D1485E1-F75F-48AE-ABE1-A4652ED63A94}"/>
              </a:ext>
            </a:extLst>
          </p:cNvPr>
          <p:cNvSpPr>
            <a:spLocks noChangeShapeType="1"/>
          </p:cNvSpPr>
          <p:nvPr/>
        </p:nvSpPr>
        <p:spPr bwMode="auto">
          <a:xfrm flipH="1">
            <a:off x="4025900" y="4738688"/>
            <a:ext cx="0" cy="1905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 name="Line 79">
            <a:extLst>
              <a:ext uri="{FF2B5EF4-FFF2-40B4-BE49-F238E27FC236}">
                <a16:creationId xmlns:a16="http://schemas.microsoft.com/office/drawing/2014/main" id="{89441762-C8DA-4713-A90E-5225C00C3F55}"/>
              </a:ext>
            </a:extLst>
          </p:cNvPr>
          <p:cNvSpPr>
            <a:spLocks noChangeShapeType="1"/>
          </p:cNvSpPr>
          <p:nvPr/>
        </p:nvSpPr>
        <p:spPr bwMode="auto">
          <a:xfrm>
            <a:off x="5522913" y="4738688"/>
            <a:ext cx="0" cy="3175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 name="Line 80">
            <a:extLst>
              <a:ext uri="{FF2B5EF4-FFF2-40B4-BE49-F238E27FC236}">
                <a16:creationId xmlns:a16="http://schemas.microsoft.com/office/drawing/2014/main" id="{A0AAB9CC-D7AE-4279-83EC-A129D5EA300B}"/>
              </a:ext>
            </a:extLst>
          </p:cNvPr>
          <p:cNvSpPr>
            <a:spLocks noChangeShapeType="1"/>
          </p:cNvSpPr>
          <p:nvPr/>
        </p:nvSpPr>
        <p:spPr bwMode="auto">
          <a:xfrm flipH="1">
            <a:off x="3441700" y="5305425"/>
            <a:ext cx="0" cy="214313"/>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 name="Line 81">
            <a:extLst>
              <a:ext uri="{FF2B5EF4-FFF2-40B4-BE49-F238E27FC236}">
                <a16:creationId xmlns:a16="http://schemas.microsoft.com/office/drawing/2014/main" id="{C5F8BFC4-1698-436F-804E-3B4AB7AA4BFA}"/>
              </a:ext>
            </a:extLst>
          </p:cNvPr>
          <p:cNvSpPr>
            <a:spLocks noChangeShapeType="1"/>
          </p:cNvSpPr>
          <p:nvPr/>
        </p:nvSpPr>
        <p:spPr bwMode="auto">
          <a:xfrm flipH="1">
            <a:off x="3436938" y="6134100"/>
            <a:ext cx="0" cy="214313"/>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1" name="Line 82">
            <a:extLst>
              <a:ext uri="{FF2B5EF4-FFF2-40B4-BE49-F238E27FC236}">
                <a16:creationId xmlns:a16="http://schemas.microsoft.com/office/drawing/2014/main" id="{2B623F6E-997B-4A84-AEFE-2ACDEEADF6E0}"/>
              </a:ext>
            </a:extLst>
          </p:cNvPr>
          <p:cNvSpPr>
            <a:spLocks noChangeShapeType="1"/>
          </p:cNvSpPr>
          <p:nvPr/>
        </p:nvSpPr>
        <p:spPr bwMode="auto">
          <a:xfrm>
            <a:off x="5955212" y="5468937"/>
            <a:ext cx="1" cy="376238"/>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 name="Line 83">
            <a:extLst>
              <a:ext uri="{FF2B5EF4-FFF2-40B4-BE49-F238E27FC236}">
                <a16:creationId xmlns:a16="http://schemas.microsoft.com/office/drawing/2014/main" id="{5824D123-AA53-4240-B7E3-7E8A8E407177}"/>
              </a:ext>
            </a:extLst>
          </p:cNvPr>
          <p:cNvSpPr>
            <a:spLocks noChangeShapeType="1"/>
          </p:cNvSpPr>
          <p:nvPr/>
        </p:nvSpPr>
        <p:spPr bwMode="auto">
          <a:xfrm flipH="1">
            <a:off x="5153194" y="6221413"/>
            <a:ext cx="760244" cy="214313"/>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3" name="Text Box 3">
            <a:extLst>
              <a:ext uri="{FF2B5EF4-FFF2-40B4-BE49-F238E27FC236}">
                <a16:creationId xmlns:a16="http://schemas.microsoft.com/office/drawing/2014/main" id="{D37E80AE-9A55-76D8-3150-C7DFA97C237D}"/>
              </a:ext>
            </a:extLst>
          </p:cNvPr>
          <p:cNvSpPr txBox="1">
            <a:spLocks noChangeArrowheads="1"/>
          </p:cNvSpPr>
          <p:nvPr/>
        </p:nvSpPr>
        <p:spPr bwMode="auto">
          <a:xfrm>
            <a:off x="13635" y="0"/>
            <a:ext cx="2378075" cy="369888"/>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dirty="0">
                <a:solidFill>
                  <a:schemeClr val="bg1"/>
                </a:solidFill>
              </a:rPr>
              <a:t>High Altitude Hypoxia</a:t>
            </a:r>
            <a:endParaRPr lang="cs-CZ" altLang="cs-CZ" sz="1800" dirty="0">
              <a:solidFill>
                <a:schemeClr val="bg1"/>
              </a:solidFill>
            </a:endParaRPr>
          </a:p>
        </p:txBody>
      </p:sp>
      <p:sp>
        <p:nvSpPr>
          <p:cNvPr id="84" name="Text Box 9">
            <a:extLst>
              <a:ext uri="{FF2B5EF4-FFF2-40B4-BE49-F238E27FC236}">
                <a16:creationId xmlns:a16="http://schemas.microsoft.com/office/drawing/2014/main" id="{9D442224-3B4D-7C69-3C35-5520DC540D87}"/>
              </a:ext>
            </a:extLst>
          </p:cNvPr>
          <p:cNvSpPr txBox="1">
            <a:spLocks noChangeArrowheads="1"/>
          </p:cNvSpPr>
          <p:nvPr/>
        </p:nvSpPr>
        <p:spPr bwMode="auto">
          <a:xfrm>
            <a:off x="0" y="6346825"/>
            <a:ext cx="5153194" cy="369332"/>
          </a:xfrm>
          <a:prstGeom prst="rect">
            <a:avLst/>
          </a:prstGeom>
          <a:solidFill>
            <a:srgbClr val="FF9966"/>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800" dirty="0">
                <a:latin typeface="Arial" panose="020B0604020202020204" pitchFamily="34" charset="0"/>
                <a:cs typeface="Arial" panose="020B0604020202020204" pitchFamily="34" charset="0"/>
              </a:rPr>
              <a:t>PULMONARY EDEMA IN ALTITUDE SICKNESS</a:t>
            </a:r>
          </a:p>
        </p:txBody>
      </p:sp>
      <p:sp>
        <p:nvSpPr>
          <p:cNvPr id="12" name="Text Box 13">
            <a:extLst>
              <a:ext uri="{FF2B5EF4-FFF2-40B4-BE49-F238E27FC236}">
                <a16:creationId xmlns:a16="http://schemas.microsoft.com/office/drawing/2014/main" id="{9452A1B7-4992-40A7-8408-573641D4569F}"/>
              </a:ext>
            </a:extLst>
          </p:cNvPr>
          <p:cNvSpPr txBox="1">
            <a:spLocks noChangeArrowheads="1"/>
          </p:cNvSpPr>
          <p:nvPr/>
        </p:nvSpPr>
        <p:spPr bwMode="auto">
          <a:xfrm>
            <a:off x="5106988" y="5845175"/>
            <a:ext cx="2328862" cy="376238"/>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800" dirty="0">
                <a:latin typeface="Arial" panose="020B0604020202020204" pitchFamily="34" charset="0"/>
                <a:cs typeface="Arial" panose="020B0604020202020204" pitchFamily="34" charset="0"/>
              </a:rPr>
              <a:t>Fibrin </a:t>
            </a:r>
            <a:r>
              <a:rPr lang="cs-CZ" altLang="cs-CZ" sz="1800" dirty="0" err="1">
                <a:latin typeface="Arial" panose="020B0604020202020204" pitchFamily="34" charset="0"/>
                <a:cs typeface="Arial" panose="020B0604020202020204" pitchFamily="34" charset="0"/>
              </a:rPr>
              <a:t>thrombi</a:t>
            </a:r>
            <a:endParaRPr lang="cs-CZ" altLang="cs-CZ" sz="1800" dirty="0">
              <a:latin typeface="Arial" panose="020B0604020202020204" pitchFamily="34" charset="0"/>
              <a:cs typeface="Arial" panose="020B0604020202020204" pitchFamily="34" charset="0"/>
            </a:endParaRPr>
          </a:p>
        </p:txBody>
      </p:sp>
      <p:sp>
        <p:nvSpPr>
          <p:cNvPr id="10" name="Text Box 11">
            <a:extLst>
              <a:ext uri="{FF2B5EF4-FFF2-40B4-BE49-F238E27FC236}">
                <a16:creationId xmlns:a16="http://schemas.microsoft.com/office/drawing/2014/main" id="{D7AB6629-2362-4172-997D-00F8AD162514}"/>
              </a:ext>
            </a:extLst>
          </p:cNvPr>
          <p:cNvSpPr txBox="1">
            <a:spLocks noChangeArrowheads="1"/>
          </p:cNvSpPr>
          <p:nvPr/>
        </p:nvSpPr>
        <p:spPr bwMode="auto">
          <a:xfrm>
            <a:off x="1914525" y="5519738"/>
            <a:ext cx="2649538" cy="650875"/>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800" dirty="0" err="1">
                <a:latin typeface="Arial" panose="020B0604020202020204" pitchFamily="34" charset="0"/>
                <a:cs typeface="Arial" panose="020B0604020202020204" pitchFamily="34" charset="0"/>
              </a:rPr>
              <a:t>Release</a:t>
            </a:r>
            <a:r>
              <a:rPr lang="cs-CZ" altLang="cs-CZ" sz="1800" dirty="0">
                <a:latin typeface="Arial" panose="020B0604020202020204" pitchFamily="34" charset="0"/>
                <a:cs typeface="Arial" panose="020B0604020202020204" pitchFamily="34" charset="0"/>
              </a:rPr>
              <a:t> </a:t>
            </a:r>
            <a:r>
              <a:rPr lang="cs-CZ" altLang="cs-CZ" sz="1800" dirty="0" err="1">
                <a:latin typeface="Arial" panose="020B0604020202020204" pitchFamily="34" charset="0"/>
                <a:cs typeface="Arial" panose="020B0604020202020204" pitchFamily="34" charset="0"/>
              </a:rPr>
              <a:t>of</a:t>
            </a:r>
            <a:r>
              <a:rPr lang="cs-CZ" altLang="cs-CZ" sz="1800" dirty="0">
                <a:latin typeface="Arial" panose="020B0604020202020204" pitchFamily="34" charset="0"/>
                <a:cs typeface="Arial" panose="020B0604020202020204" pitchFamily="34" charset="0"/>
              </a:rPr>
              <a:t> </a:t>
            </a:r>
            <a:r>
              <a:rPr lang="cs-CZ" altLang="cs-CZ" sz="1800" dirty="0" err="1">
                <a:latin typeface="Arial" panose="020B0604020202020204" pitchFamily="34" charset="0"/>
                <a:cs typeface="Arial" panose="020B0604020202020204" pitchFamily="34" charset="0"/>
              </a:rPr>
              <a:t>inflammatory</a:t>
            </a:r>
            <a:r>
              <a:rPr lang="cs-CZ" altLang="cs-CZ" sz="1800" dirty="0">
                <a:latin typeface="Arial" panose="020B0604020202020204" pitchFamily="34" charset="0"/>
                <a:cs typeface="Arial" panose="020B0604020202020204" pitchFamily="34" charset="0"/>
              </a:rPr>
              <a:t> </a:t>
            </a:r>
            <a:r>
              <a:rPr lang="cs-CZ" altLang="cs-CZ" sz="1800" dirty="0" err="1">
                <a:latin typeface="Arial" panose="020B0604020202020204" pitchFamily="34" charset="0"/>
                <a:cs typeface="Arial" panose="020B0604020202020204" pitchFamily="34" charset="0"/>
              </a:rPr>
              <a:t>factors</a:t>
            </a:r>
            <a:endParaRPr lang="cs-CZ" altLang="cs-CZ"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83709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fade">
                                      <p:cBhvr>
                                        <p:cTn id="7" dur="500"/>
                                        <p:tgtEl>
                                          <p:spTgt spid="7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7"/>
                                        </p:tgtEl>
                                        <p:attrNameLst>
                                          <p:attrName>style.visibility</p:attrName>
                                        </p:attrNameLst>
                                      </p:cBhvr>
                                      <p:to>
                                        <p:strVal val="visible"/>
                                      </p:to>
                                    </p:set>
                                    <p:animEffect transition="in" filter="fade">
                                      <p:cBhvr>
                                        <p:cTn id="18" dur="500"/>
                                        <p:tgtEl>
                                          <p:spTgt spid="7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9"/>
                                        </p:tgtEl>
                                        <p:attrNameLst>
                                          <p:attrName>style.visibility</p:attrName>
                                        </p:attrNameLst>
                                      </p:cBhvr>
                                      <p:to>
                                        <p:strVal val="visible"/>
                                      </p:to>
                                    </p:set>
                                    <p:animEffect transition="in" filter="fade">
                                      <p:cBhvr>
                                        <p:cTn id="23" dur="500"/>
                                        <p:tgtEl>
                                          <p:spTgt spid="7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0"/>
                                        </p:tgtEl>
                                        <p:attrNameLst>
                                          <p:attrName>style.visibility</p:attrName>
                                        </p:attrNameLst>
                                      </p:cBhvr>
                                      <p:to>
                                        <p:strVal val="visible"/>
                                      </p:to>
                                    </p:set>
                                    <p:anim calcmode="lin" valueType="num">
                                      <p:cBhvr additive="base">
                                        <p:cTn id="31" dur="500" fill="hold"/>
                                        <p:tgtEl>
                                          <p:spTgt spid="80"/>
                                        </p:tgtEl>
                                        <p:attrNameLst>
                                          <p:attrName>ppt_x</p:attrName>
                                        </p:attrNameLst>
                                      </p:cBhvr>
                                      <p:tavLst>
                                        <p:tav tm="0">
                                          <p:val>
                                            <p:strVal val="#ppt_x"/>
                                          </p:val>
                                        </p:tav>
                                        <p:tav tm="100000">
                                          <p:val>
                                            <p:strVal val="#ppt_x"/>
                                          </p:val>
                                        </p:tav>
                                      </p:tavLst>
                                    </p:anim>
                                    <p:anim calcmode="lin" valueType="num">
                                      <p:cBhvr additive="base">
                                        <p:cTn id="32" dur="500" fill="hold"/>
                                        <p:tgtEl>
                                          <p:spTgt spid="8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8"/>
                                        </p:tgtEl>
                                        <p:attrNameLst>
                                          <p:attrName>style.visibility</p:attrName>
                                        </p:attrNameLst>
                                      </p:cBhvr>
                                      <p:to>
                                        <p:strVal val="visible"/>
                                      </p:to>
                                    </p:set>
                                    <p:animEffect transition="in" filter="fade">
                                      <p:cBhvr>
                                        <p:cTn id="37" dur="500"/>
                                        <p:tgtEl>
                                          <p:spTgt spid="78"/>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81"/>
                                        </p:tgtEl>
                                        <p:attrNameLst>
                                          <p:attrName>style.visibility</p:attrName>
                                        </p:attrNameLst>
                                      </p:cBhvr>
                                      <p:to>
                                        <p:strVal val="visible"/>
                                      </p:to>
                                    </p:set>
                                    <p:animEffect transition="in" filter="fade">
                                      <p:cBhvr>
                                        <p:cTn id="45" dur="500"/>
                                        <p:tgtEl>
                                          <p:spTgt spid="81"/>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fade">
                                      <p:cBhvr>
                                        <p:cTn id="48" dur="500"/>
                                        <p:tgtEl>
                                          <p:spTgt spid="12"/>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82"/>
                                        </p:tgtEl>
                                        <p:attrNameLst>
                                          <p:attrName>style.visibility</p:attrName>
                                        </p:attrNameLst>
                                      </p:cBhvr>
                                      <p:to>
                                        <p:strVal val="visible"/>
                                      </p:to>
                                    </p:set>
                                    <p:animEffect transition="in" filter="fade">
                                      <p:cBhvr>
                                        <p:cTn id="51"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P spid="76" grpId="0" animBg="1"/>
      <p:bldP spid="77" grpId="0" animBg="1"/>
      <p:bldP spid="78" grpId="0" animBg="1"/>
      <p:bldP spid="79" grpId="0" animBg="1"/>
      <p:bldP spid="80" grpId="0" animBg="1"/>
      <p:bldP spid="81" grpId="0" animBg="1"/>
      <p:bldP spid="82" grpId="0" animBg="1"/>
      <p:bldP spid="12" grpId="0" animBg="1"/>
      <p:bldP spid="10"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9" name="Text Box 4">
            <a:extLst>
              <a:ext uri="{FF2B5EF4-FFF2-40B4-BE49-F238E27FC236}">
                <a16:creationId xmlns:a16="http://schemas.microsoft.com/office/drawing/2014/main" id="{54E3EC69-8A61-4D82-BA20-964F0800EB65}"/>
              </a:ext>
            </a:extLst>
          </p:cNvPr>
          <p:cNvSpPr txBox="1">
            <a:spLocks noChangeArrowheads="1"/>
          </p:cNvSpPr>
          <p:nvPr/>
        </p:nvSpPr>
        <p:spPr bwMode="auto">
          <a:xfrm>
            <a:off x="2352675" y="177800"/>
            <a:ext cx="1877437" cy="369332"/>
          </a:xfrm>
          <a:prstGeom prst="rect">
            <a:avLst/>
          </a:prstGeom>
          <a:solidFill>
            <a:schemeClr val="bg1"/>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1800" dirty="0" err="1">
                <a:latin typeface="Arial" panose="020B0604020202020204" pitchFamily="34" charset="0"/>
                <a:cs typeface="Arial" panose="020B0604020202020204" pitchFamily="34" charset="0"/>
              </a:rPr>
              <a:t>Alveolar</a:t>
            </a:r>
            <a:r>
              <a:rPr lang="cs-CZ" altLang="cs-CZ" sz="1800" dirty="0">
                <a:latin typeface="Arial" panose="020B0604020202020204" pitchFamily="34" charset="0"/>
                <a:cs typeface="Arial" panose="020B0604020202020204" pitchFamily="34" charset="0"/>
              </a:rPr>
              <a:t> </a:t>
            </a:r>
            <a:r>
              <a:rPr lang="cs-CZ" altLang="cs-CZ" sz="1800" dirty="0" err="1">
                <a:latin typeface="Arial" panose="020B0604020202020204" pitchFamily="34" charset="0"/>
                <a:cs typeface="Arial" panose="020B0604020202020204" pitchFamily="34" charset="0"/>
              </a:rPr>
              <a:t>hypoxia</a:t>
            </a:r>
            <a:endParaRPr lang="cs-CZ" altLang="cs-CZ" sz="1800" dirty="0">
              <a:latin typeface="Arial" panose="020B0604020202020204" pitchFamily="34" charset="0"/>
              <a:cs typeface="Arial" panose="020B0604020202020204" pitchFamily="34" charset="0"/>
            </a:endParaRPr>
          </a:p>
        </p:txBody>
      </p:sp>
      <p:sp>
        <p:nvSpPr>
          <p:cNvPr id="121" name="Text Box 6">
            <a:extLst>
              <a:ext uri="{FF2B5EF4-FFF2-40B4-BE49-F238E27FC236}">
                <a16:creationId xmlns:a16="http://schemas.microsoft.com/office/drawing/2014/main" id="{40FF00A9-45BD-4924-9193-7904424E3C9A}"/>
              </a:ext>
            </a:extLst>
          </p:cNvPr>
          <p:cNvSpPr txBox="1">
            <a:spLocks noChangeArrowheads="1"/>
          </p:cNvSpPr>
          <p:nvPr/>
        </p:nvSpPr>
        <p:spPr bwMode="auto">
          <a:xfrm>
            <a:off x="2152650" y="1941513"/>
            <a:ext cx="2768600" cy="650875"/>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Rise in pulmonary arterial pressure</a:t>
            </a:r>
            <a:endParaRPr lang="cs-CZ" altLang="cs-CZ" sz="1800" dirty="0">
              <a:latin typeface="Arial" panose="020B0604020202020204" pitchFamily="34" charset="0"/>
              <a:cs typeface="Arial" panose="020B0604020202020204" pitchFamily="34" charset="0"/>
            </a:endParaRPr>
          </a:p>
        </p:txBody>
      </p:sp>
      <p:grpSp>
        <p:nvGrpSpPr>
          <p:cNvPr id="122" name="Group 7">
            <a:extLst>
              <a:ext uri="{FF2B5EF4-FFF2-40B4-BE49-F238E27FC236}">
                <a16:creationId xmlns:a16="http://schemas.microsoft.com/office/drawing/2014/main" id="{A933791D-2049-4217-9851-3C1DF4A2C9B3}"/>
              </a:ext>
            </a:extLst>
          </p:cNvPr>
          <p:cNvGrpSpPr>
            <a:grpSpLocks/>
          </p:cNvGrpSpPr>
          <p:nvPr/>
        </p:nvGrpSpPr>
        <p:grpSpPr bwMode="auto">
          <a:xfrm>
            <a:off x="7273925" y="3273425"/>
            <a:ext cx="522288" cy="514350"/>
            <a:chOff x="4432" y="112"/>
            <a:chExt cx="329" cy="324"/>
          </a:xfrm>
        </p:grpSpPr>
        <p:sp>
          <p:nvSpPr>
            <p:cNvPr id="123" name="Oval 8">
              <a:extLst>
                <a:ext uri="{FF2B5EF4-FFF2-40B4-BE49-F238E27FC236}">
                  <a16:creationId xmlns:a16="http://schemas.microsoft.com/office/drawing/2014/main" id="{46778CC0-F380-4875-ADF8-36943E52F259}"/>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24" name="Rectangle 9">
              <a:extLst>
                <a:ext uri="{FF2B5EF4-FFF2-40B4-BE49-F238E27FC236}">
                  <a16:creationId xmlns:a16="http://schemas.microsoft.com/office/drawing/2014/main" id="{AD354DCA-37D6-4BA2-8791-129AC3D234E0}"/>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25" name="Freeform 10">
            <a:extLst>
              <a:ext uri="{FF2B5EF4-FFF2-40B4-BE49-F238E27FC236}">
                <a16:creationId xmlns:a16="http://schemas.microsoft.com/office/drawing/2014/main" id="{084E8AB1-0295-4695-8D15-589255CD3064}"/>
              </a:ext>
            </a:extLst>
          </p:cNvPr>
          <p:cNvSpPr>
            <a:spLocks/>
          </p:cNvSpPr>
          <p:nvPr/>
        </p:nvSpPr>
        <p:spPr bwMode="auto">
          <a:xfrm>
            <a:off x="6838950" y="3463925"/>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6" name="Freeform 11">
            <a:extLst>
              <a:ext uri="{FF2B5EF4-FFF2-40B4-BE49-F238E27FC236}">
                <a16:creationId xmlns:a16="http://schemas.microsoft.com/office/drawing/2014/main" id="{F96A5425-89A9-46F8-98B5-5867D9722206}"/>
              </a:ext>
            </a:extLst>
          </p:cNvPr>
          <p:cNvSpPr>
            <a:spLocks/>
          </p:cNvSpPr>
          <p:nvPr/>
        </p:nvSpPr>
        <p:spPr bwMode="auto">
          <a:xfrm>
            <a:off x="6361113" y="322263"/>
            <a:ext cx="288925" cy="3619500"/>
          </a:xfrm>
          <a:custGeom>
            <a:avLst/>
            <a:gdLst>
              <a:gd name="T0" fmla="*/ 2147483646 w 182"/>
              <a:gd name="T1" fmla="*/ 2147483646 h 2280"/>
              <a:gd name="T2" fmla="*/ 2147483646 w 182"/>
              <a:gd name="T3" fmla="*/ 2147483646 h 2280"/>
              <a:gd name="T4" fmla="*/ 2147483646 w 182"/>
              <a:gd name="T5" fmla="*/ 2147483646 h 2280"/>
              <a:gd name="T6" fmla="*/ 2147483646 w 182"/>
              <a:gd name="T7" fmla="*/ 2147483646 h 2280"/>
              <a:gd name="T8" fmla="*/ 2147483646 w 182"/>
              <a:gd name="T9" fmla="*/ 2147483646 h 2280"/>
              <a:gd name="T10" fmla="*/ 2147483646 w 182"/>
              <a:gd name="T11" fmla="*/ 2147483646 h 2280"/>
              <a:gd name="T12" fmla="*/ 2147483646 w 182"/>
              <a:gd name="T13" fmla="*/ 2147483646 h 2280"/>
              <a:gd name="T14" fmla="*/ 2147483646 w 182"/>
              <a:gd name="T15" fmla="*/ 2147483646 h 2280"/>
              <a:gd name="T16" fmla="*/ 2147483646 w 182"/>
              <a:gd name="T17" fmla="*/ 0 h 22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 h="2280">
                <a:moveTo>
                  <a:pt x="93" y="2280"/>
                </a:moveTo>
                <a:cubicBezTo>
                  <a:pt x="89" y="2214"/>
                  <a:pt x="85" y="2149"/>
                  <a:pt x="88" y="2077"/>
                </a:cubicBezTo>
                <a:cubicBezTo>
                  <a:pt x="91" y="2005"/>
                  <a:pt x="109" y="1958"/>
                  <a:pt x="112" y="1849"/>
                </a:cubicBezTo>
                <a:cubicBezTo>
                  <a:pt x="115" y="1740"/>
                  <a:pt x="97" y="1539"/>
                  <a:pt x="107" y="1423"/>
                </a:cubicBezTo>
                <a:cubicBezTo>
                  <a:pt x="117" y="1307"/>
                  <a:pt x="182" y="1274"/>
                  <a:pt x="170" y="1152"/>
                </a:cubicBezTo>
                <a:cubicBezTo>
                  <a:pt x="158" y="1030"/>
                  <a:pt x="49" y="827"/>
                  <a:pt x="35" y="688"/>
                </a:cubicBezTo>
                <a:cubicBezTo>
                  <a:pt x="21" y="549"/>
                  <a:pt x="89" y="419"/>
                  <a:pt x="83" y="315"/>
                </a:cubicBezTo>
                <a:cubicBezTo>
                  <a:pt x="77" y="211"/>
                  <a:pt x="2" y="115"/>
                  <a:pt x="1" y="63"/>
                </a:cubicBezTo>
                <a:cubicBezTo>
                  <a:pt x="0" y="11"/>
                  <a:pt x="62" y="13"/>
                  <a:pt x="78" y="0"/>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7" name="Freeform 12">
            <a:extLst>
              <a:ext uri="{FF2B5EF4-FFF2-40B4-BE49-F238E27FC236}">
                <a16:creationId xmlns:a16="http://schemas.microsoft.com/office/drawing/2014/main" id="{9B482D30-49F7-4A60-9D14-96002D5E8CB5}"/>
              </a:ext>
            </a:extLst>
          </p:cNvPr>
          <p:cNvSpPr>
            <a:spLocks/>
          </p:cNvSpPr>
          <p:nvPr/>
        </p:nvSpPr>
        <p:spPr bwMode="auto">
          <a:xfrm>
            <a:off x="6846888" y="3495675"/>
            <a:ext cx="468312"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8" name="Freeform 13">
            <a:extLst>
              <a:ext uri="{FF2B5EF4-FFF2-40B4-BE49-F238E27FC236}">
                <a16:creationId xmlns:a16="http://schemas.microsoft.com/office/drawing/2014/main" id="{B0038BAD-87C5-4FEB-B97F-53C9480CAC61}"/>
              </a:ext>
            </a:extLst>
          </p:cNvPr>
          <p:cNvSpPr>
            <a:spLocks/>
          </p:cNvSpPr>
          <p:nvPr/>
        </p:nvSpPr>
        <p:spPr bwMode="auto">
          <a:xfrm>
            <a:off x="7753350" y="3457575"/>
            <a:ext cx="414338"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29" name="Group 14">
            <a:extLst>
              <a:ext uri="{FF2B5EF4-FFF2-40B4-BE49-F238E27FC236}">
                <a16:creationId xmlns:a16="http://schemas.microsoft.com/office/drawing/2014/main" id="{4E90F204-38D0-41E5-B646-EE8E150AEBDA}"/>
              </a:ext>
            </a:extLst>
          </p:cNvPr>
          <p:cNvGrpSpPr>
            <a:grpSpLocks/>
          </p:cNvGrpSpPr>
          <p:nvPr/>
        </p:nvGrpSpPr>
        <p:grpSpPr bwMode="auto">
          <a:xfrm>
            <a:off x="7212013" y="2624138"/>
            <a:ext cx="522287" cy="514350"/>
            <a:chOff x="4432" y="112"/>
            <a:chExt cx="329" cy="324"/>
          </a:xfrm>
        </p:grpSpPr>
        <p:sp>
          <p:nvSpPr>
            <p:cNvPr id="130" name="Oval 15">
              <a:extLst>
                <a:ext uri="{FF2B5EF4-FFF2-40B4-BE49-F238E27FC236}">
                  <a16:creationId xmlns:a16="http://schemas.microsoft.com/office/drawing/2014/main" id="{8EE0EBB5-86D3-4C1A-8A3E-49F2C31DE253}"/>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31" name="Rectangle 16">
              <a:extLst>
                <a:ext uri="{FF2B5EF4-FFF2-40B4-BE49-F238E27FC236}">
                  <a16:creationId xmlns:a16="http://schemas.microsoft.com/office/drawing/2014/main" id="{21DD1542-D2B0-4EE9-BA2C-42706F51FF3F}"/>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32" name="Freeform 17">
            <a:extLst>
              <a:ext uri="{FF2B5EF4-FFF2-40B4-BE49-F238E27FC236}">
                <a16:creationId xmlns:a16="http://schemas.microsoft.com/office/drawing/2014/main" id="{B2392942-D79A-464D-BFCA-EBE7048DD3F4}"/>
              </a:ext>
            </a:extLst>
          </p:cNvPr>
          <p:cNvSpPr>
            <a:spLocks/>
          </p:cNvSpPr>
          <p:nvPr/>
        </p:nvSpPr>
        <p:spPr bwMode="auto">
          <a:xfrm>
            <a:off x="6777038" y="2814638"/>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 name="Freeform 18">
            <a:extLst>
              <a:ext uri="{FF2B5EF4-FFF2-40B4-BE49-F238E27FC236}">
                <a16:creationId xmlns:a16="http://schemas.microsoft.com/office/drawing/2014/main" id="{E735C4C4-5F52-4757-8DEC-6CDF54DC3B47}"/>
              </a:ext>
            </a:extLst>
          </p:cNvPr>
          <p:cNvSpPr>
            <a:spLocks/>
          </p:cNvSpPr>
          <p:nvPr/>
        </p:nvSpPr>
        <p:spPr bwMode="auto">
          <a:xfrm>
            <a:off x="6784975" y="2846388"/>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4" name="Freeform 19">
            <a:extLst>
              <a:ext uri="{FF2B5EF4-FFF2-40B4-BE49-F238E27FC236}">
                <a16:creationId xmlns:a16="http://schemas.microsoft.com/office/drawing/2014/main" id="{210472BC-2DAA-4DB5-9CDE-5D6DF8D1D6CF}"/>
              </a:ext>
            </a:extLst>
          </p:cNvPr>
          <p:cNvSpPr>
            <a:spLocks/>
          </p:cNvSpPr>
          <p:nvPr/>
        </p:nvSpPr>
        <p:spPr bwMode="auto">
          <a:xfrm>
            <a:off x="7691438" y="2808288"/>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35" name="Group 20">
            <a:extLst>
              <a:ext uri="{FF2B5EF4-FFF2-40B4-BE49-F238E27FC236}">
                <a16:creationId xmlns:a16="http://schemas.microsoft.com/office/drawing/2014/main" id="{04429505-E556-4A7C-8B44-18B56F83B3E4}"/>
              </a:ext>
            </a:extLst>
          </p:cNvPr>
          <p:cNvGrpSpPr>
            <a:grpSpLocks/>
          </p:cNvGrpSpPr>
          <p:nvPr/>
        </p:nvGrpSpPr>
        <p:grpSpPr bwMode="auto">
          <a:xfrm>
            <a:off x="7173913" y="1974850"/>
            <a:ext cx="522287" cy="514350"/>
            <a:chOff x="4432" y="112"/>
            <a:chExt cx="329" cy="324"/>
          </a:xfrm>
        </p:grpSpPr>
        <p:sp>
          <p:nvSpPr>
            <p:cNvPr id="136" name="Oval 21">
              <a:extLst>
                <a:ext uri="{FF2B5EF4-FFF2-40B4-BE49-F238E27FC236}">
                  <a16:creationId xmlns:a16="http://schemas.microsoft.com/office/drawing/2014/main" id="{99696F72-9454-4CD1-AEEC-F1E904A7B485}"/>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37" name="Rectangle 22">
              <a:extLst>
                <a:ext uri="{FF2B5EF4-FFF2-40B4-BE49-F238E27FC236}">
                  <a16:creationId xmlns:a16="http://schemas.microsoft.com/office/drawing/2014/main" id="{148D9263-4FDF-45E8-9254-EACA1E242CAF}"/>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38" name="Freeform 23">
            <a:extLst>
              <a:ext uri="{FF2B5EF4-FFF2-40B4-BE49-F238E27FC236}">
                <a16:creationId xmlns:a16="http://schemas.microsoft.com/office/drawing/2014/main" id="{180D72DA-B424-49EA-B322-6DD555B4FD6D}"/>
              </a:ext>
            </a:extLst>
          </p:cNvPr>
          <p:cNvSpPr>
            <a:spLocks/>
          </p:cNvSpPr>
          <p:nvPr/>
        </p:nvSpPr>
        <p:spPr bwMode="auto">
          <a:xfrm>
            <a:off x="6738938" y="2165350"/>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9" name="Freeform 24">
            <a:extLst>
              <a:ext uri="{FF2B5EF4-FFF2-40B4-BE49-F238E27FC236}">
                <a16:creationId xmlns:a16="http://schemas.microsoft.com/office/drawing/2014/main" id="{F18E2523-0C59-48C8-AFD4-140372E425D9}"/>
              </a:ext>
            </a:extLst>
          </p:cNvPr>
          <p:cNvSpPr>
            <a:spLocks/>
          </p:cNvSpPr>
          <p:nvPr/>
        </p:nvSpPr>
        <p:spPr bwMode="auto">
          <a:xfrm>
            <a:off x="6746875" y="2197100"/>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0" name="Freeform 25">
            <a:extLst>
              <a:ext uri="{FF2B5EF4-FFF2-40B4-BE49-F238E27FC236}">
                <a16:creationId xmlns:a16="http://schemas.microsoft.com/office/drawing/2014/main" id="{FF299358-AF91-4D43-A9C2-180F593C646A}"/>
              </a:ext>
            </a:extLst>
          </p:cNvPr>
          <p:cNvSpPr>
            <a:spLocks/>
          </p:cNvSpPr>
          <p:nvPr/>
        </p:nvSpPr>
        <p:spPr bwMode="auto">
          <a:xfrm>
            <a:off x="7653338" y="2159000"/>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41" name="Group 26">
            <a:extLst>
              <a:ext uri="{FF2B5EF4-FFF2-40B4-BE49-F238E27FC236}">
                <a16:creationId xmlns:a16="http://schemas.microsoft.com/office/drawing/2014/main" id="{D3DE6A70-250C-418E-B3CD-EB68DD243627}"/>
              </a:ext>
            </a:extLst>
          </p:cNvPr>
          <p:cNvGrpSpPr>
            <a:grpSpLocks/>
          </p:cNvGrpSpPr>
          <p:nvPr/>
        </p:nvGrpSpPr>
        <p:grpSpPr bwMode="auto">
          <a:xfrm>
            <a:off x="7135813" y="1325563"/>
            <a:ext cx="522287" cy="514350"/>
            <a:chOff x="4432" y="112"/>
            <a:chExt cx="329" cy="324"/>
          </a:xfrm>
        </p:grpSpPr>
        <p:sp>
          <p:nvSpPr>
            <p:cNvPr id="142" name="Oval 27">
              <a:extLst>
                <a:ext uri="{FF2B5EF4-FFF2-40B4-BE49-F238E27FC236}">
                  <a16:creationId xmlns:a16="http://schemas.microsoft.com/office/drawing/2014/main" id="{8D1A6302-3748-452B-90F8-C54B6001F460}"/>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43" name="Rectangle 28">
              <a:extLst>
                <a:ext uri="{FF2B5EF4-FFF2-40B4-BE49-F238E27FC236}">
                  <a16:creationId xmlns:a16="http://schemas.microsoft.com/office/drawing/2014/main" id="{F68F3B47-3A54-464F-BBAD-602B01097A47}"/>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44" name="Freeform 29">
            <a:extLst>
              <a:ext uri="{FF2B5EF4-FFF2-40B4-BE49-F238E27FC236}">
                <a16:creationId xmlns:a16="http://schemas.microsoft.com/office/drawing/2014/main" id="{826052CD-B6EC-44AF-AB07-952793064290}"/>
              </a:ext>
            </a:extLst>
          </p:cNvPr>
          <p:cNvSpPr>
            <a:spLocks/>
          </p:cNvSpPr>
          <p:nvPr/>
        </p:nvSpPr>
        <p:spPr bwMode="auto">
          <a:xfrm>
            <a:off x="6700838" y="1516063"/>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5" name="Freeform 30">
            <a:extLst>
              <a:ext uri="{FF2B5EF4-FFF2-40B4-BE49-F238E27FC236}">
                <a16:creationId xmlns:a16="http://schemas.microsoft.com/office/drawing/2014/main" id="{E1E6E1F9-F4E8-4C88-86D6-E9BA624D0892}"/>
              </a:ext>
            </a:extLst>
          </p:cNvPr>
          <p:cNvSpPr>
            <a:spLocks/>
          </p:cNvSpPr>
          <p:nvPr/>
        </p:nvSpPr>
        <p:spPr bwMode="auto">
          <a:xfrm>
            <a:off x="6708775" y="1547813"/>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6" name="Freeform 31">
            <a:extLst>
              <a:ext uri="{FF2B5EF4-FFF2-40B4-BE49-F238E27FC236}">
                <a16:creationId xmlns:a16="http://schemas.microsoft.com/office/drawing/2014/main" id="{ACD18636-3277-458E-805F-6A988711B06A}"/>
              </a:ext>
            </a:extLst>
          </p:cNvPr>
          <p:cNvSpPr>
            <a:spLocks/>
          </p:cNvSpPr>
          <p:nvPr/>
        </p:nvSpPr>
        <p:spPr bwMode="auto">
          <a:xfrm>
            <a:off x="7615238" y="1509713"/>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47" name="Group 32">
            <a:extLst>
              <a:ext uri="{FF2B5EF4-FFF2-40B4-BE49-F238E27FC236}">
                <a16:creationId xmlns:a16="http://schemas.microsoft.com/office/drawing/2014/main" id="{12CCE95F-A6BE-442A-BA90-FCC8C9DD5C68}"/>
              </a:ext>
            </a:extLst>
          </p:cNvPr>
          <p:cNvGrpSpPr>
            <a:grpSpLocks/>
          </p:cNvGrpSpPr>
          <p:nvPr/>
        </p:nvGrpSpPr>
        <p:grpSpPr bwMode="auto">
          <a:xfrm>
            <a:off x="7097713" y="676275"/>
            <a:ext cx="522287" cy="514350"/>
            <a:chOff x="4432" y="112"/>
            <a:chExt cx="329" cy="324"/>
          </a:xfrm>
        </p:grpSpPr>
        <p:sp>
          <p:nvSpPr>
            <p:cNvPr id="148" name="Oval 33">
              <a:extLst>
                <a:ext uri="{FF2B5EF4-FFF2-40B4-BE49-F238E27FC236}">
                  <a16:creationId xmlns:a16="http://schemas.microsoft.com/office/drawing/2014/main" id="{3C8507A1-A434-47D5-8035-E8C25AAD252D}"/>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49" name="Rectangle 34">
              <a:extLst>
                <a:ext uri="{FF2B5EF4-FFF2-40B4-BE49-F238E27FC236}">
                  <a16:creationId xmlns:a16="http://schemas.microsoft.com/office/drawing/2014/main" id="{FFC4DC21-74E8-4A87-A4D6-D21129145C68}"/>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50" name="Freeform 35">
            <a:extLst>
              <a:ext uri="{FF2B5EF4-FFF2-40B4-BE49-F238E27FC236}">
                <a16:creationId xmlns:a16="http://schemas.microsoft.com/office/drawing/2014/main" id="{8734A51A-4E86-42B0-8B63-99F34834D2DD}"/>
              </a:ext>
            </a:extLst>
          </p:cNvPr>
          <p:cNvSpPr>
            <a:spLocks/>
          </p:cNvSpPr>
          <p:nvPr/>
        </p:nvSpPr>
        <p:spPr bwMode="auto">
          <a:xfrm>
            <a:off x="6662738" y="866775"/>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1" name="Freeform 36">
            <a:extLst>
              <a:ext uri="{FF2B5EF4-FFF2-40B4-BE49-F238E27FC236}">
                <a16:creationId xmlns:a16="http://schemas.microsoft.com/office/drawing/2014/main" id="{D97BE80A-EEB2-4AE6-949D-6729DC2CD8C8}"/>
              </a:ext>
            </a:extLst>
          </p:cNvPr>
          <p:cNvSpPr>
            <a:spLocks/>
          </p:cNvSpPr>
          <p:nvPr/>
        </p:nvSpPr>
        <p:spPr bwMode="auto">
          <a:xfrm>
            <a:off x="6670675" y="898525"/>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2" name="Freeform 37">
            <a:extLst>
              <a:ext uri="{FF2B5EF4-FFF2-40B4-BE49-F238E27FC236}">
                <a16:creationId xmlns:a16="http://schemas.microsoft.com/office/drawing/2014/main" id="{668A04BB-2B8E-4ECE-95DA-6261B578DC8D}"/>
              </a:ext>
            </a:extLst>
          </p:cNvPr>
          <p:cNvSpPr>
            <a:spLocks/>
          </p:cNvSpPr>
          <p:nvPr/>
        </p:nvSpPr>
        <p:spPr bwMode="auto">
          <a:xfrm>
            <a:off x="7577138" y="860425"/>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53" name="Group 38">
            <a:extLst>
              <a:ext uri="{FF2B5EF4-FFF2-40B4-BE49-F238E27FC236}">
                <a16:creationId xmlns:a16="http://schemas.microsoft.com/office/drawing/2014/main" id="{8B542048-093F-4754-A871-785A844E9114}"/>
              </a:ext>
            </a:extLst>
          </p:cNvPr>
          <p:cNvGrpSpPr>
            <a:grpSpLocks/>
          </p:cNvGrpSpPr>
          <p:nvPr/>
        </p:nvGrpSpPr>
        <p:grpSpPr bwMode="auto">
          <a:xfrm>
            <a:off x="7059613" y="26988"/>
            <a:ext cx="522287" cy="514350"/>
            <a:chOff x="4432" y="112"/>
            <a:chExt cx="329" cy="324"/>
          </a:xfrm>
        </p:grpSpPr>
        <p:sp>
          <p:nvSpPr>
            <p:cNvPr id="154" name="Oval 39">
              <a:extLst>
                <a:ext uri="{FF2B5EF4-FFF2-40B4-BE49-F238E27FC236}">
                  <a16:creationId xmlns:a16="http://schemas.microsoft.com/office/drawing/2014/main" id="{06199570-18D3-4010-A722-D0189C797676}"/>
                </a:ext>
              </a:extLst>
            </p:cNvPr>
            <p:cNvSpPr>
              <a:spLocks noChangeArrowheads="1"/>
            </p:cNvSpPr>
            <p:nvPr/>
          </p:nvSpPr>
          <p:spPr bwMode="auto">
            <a:xfrm>
              <a:off x="4432" y="169"/>
              <a:ext cx="329" cy="267"/>
            </a:xfrm>
            <a:prstGeom prst="ellipse">
              <a:avLst/>
            </a:prstGeom>
            <a:solidFill>
              <a:schemeClr val="accent1"/>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55" name="Rectangle 40">
              <a:extLst>
                <a:ext uri="{FF2B5EF4-FFF2-40B4-BE49-F238E27FC236}">
                  <a16:creationId xmlns:a16="http://schemas.microsoft.com/office/drawing/2014/main" id="{DD9665FD-C260-4AAD-90ED-5F50149166BC}"/>
                </a:ext>
              </a:extLst>
            </p:cNvPr>
            <p:cNvSpPr>
              <a:spLocks noChangeArrowheads="1"/>
            </p:cNvSpPr>
            <p:nvPr/>
          </p:nvSpPr>
          <p:spPr bwMode="auto">
            <a:xfrm>
              <a:off x="4515" y="112"/>
              <a:ext cx="141" cy="106"/>
            </a:xfrm>
            <a:prstGeom prst="rect">
              <a:avLst/>
            </a:prstGeom>
            <a:solidFill>
              <a:schemeClr val="accent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56" name="Freeform 41">
            <a:extLst>
              <a:ext uri="{FF2B5EF4-FFF2-40B4-BE49-F238E27FC236}">
                <a16:creationId xmlns:a16="http://schemas.microsoft.com/office/drawing/2014/main" id="{6AE16B26-4200-41C2-B618-BB1E25A26B5E}"/>
              </a:ext>
            </a:extLst>
          </p:cNvPr>
          <p:cNvSpPr>
            <a:spLocks/>
          </p:cNvSpPr>
          <p:nvPr/>
        </p:nvSpPr>
        <p:spPr bwMode="auto">
          <a:xfrm>
            <a:off x="6624638" y="217488"/>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7" name="Freeform 42">
            <a:extLst>
              <a:ext uri="{FF2B5EF4-FFF2-40B4-BE49-F238E27FC236}">
                <a16:creationId xmlns:a16="http://schemas.microsoft.com/office/drawing/2014/main" id="{A0764785-7686-4AF4-8508-F8C928385667}"/>
              </a:ext>
            </a:extLst>
          </p:cNvPr>
          <p:cNvSpPr>
            <a:spLocks/>
          </p:cNvSpPr>
          <p:nvPr/>
        </p:nvSpPr>
        <p:spPr bwMode="auto">
          <a:xfrm>
            <a:off x="6632575" y="249238"/>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8" name="Freeform 43">
            <a:extLst>
              <a:ext uri="{FF2B5EF4-FFF2-40B4-BE49-F238E27FC236}">
                <a16:creationId xmlns:a16="http://schemas.microsoft.com/office/drawing/2014/main" id="{7D7E647D-E611-4B72-8DF2-D630D1946175}"/>
              </a:ext>
            </a:extLst>
          </p:cNvPr>
          <p:cNvSpPr>
            <a:spLocks/>
          </p:cNvSpPr>
          <p:nvPr/>
        </p:nvSpPr>
        <p:spPr bwMode="auto">
          <a:xfrm>
            <a:off x="7539038" y="211138"/>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9" name="Freeform 44">
            <a:extLst>
              <a:ext uri="{FF2B5EF4-FFF2-40B4-BE49-F238E27FC236}">
                <a16:creationId xmlns:a16="http://schemas.microsoft.com/office/drawing/2014/main" id="{DC33E3BF-D49D-4B3E-93CA-5C709B560DC0}"/>
              </a:ext>
            </a:extLst>
          </p:cNvPr>
          <p:cNvSpPr>
            <a:spLocks/>
          </p:cNvSpPr>
          <p:nvPr/>
        </p:nvSpPr>
        <p:spPr bwMode="auto">
          <a:xfrm>
            <a:off x="8651875" y="976313"/>
            <a:ext cx="192088" cy="2935287"/>
          </a:xfrm>
          <a:custGeom>
            <a:avLst/>
            <a:gdLst>
              <a:gd name="T0" fmla="*/ 0 w 121"/>
              <a:gd name="T1" fmla="*/ 0 h 1849"/>
              <a:gd name="T2" fmla="*/ 2147483646 w 121"/>
              <a:gd name="T3" fmla="*/ 2147483646 h 1849"/>
              <a:gd name="T4" fmla="*/ 2147483646 w 121"/>
              <a:gd name="T5" fmla="*/ 2147483646 h 1849"/>
              <a:gd name="T6" fmla="*/ 2147483646 w 121"/>
              <a:gd name="T7" fmla="*/ 2147483646 h 1849"/>
              <a:gd name="T8" fmla="*/ 2147483646 w 121"/>
              <a:gd name="T9" fmla="*/ 2147483646 h 18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849">
                <a:moveTo>
                  <a:pt x="0" y="0"/>
                </a:moveTo>
                <a:cubicBezTo>
                  <a:pt x="6" y="43"/>
                  <a:pt x="34" y="80"/>
                  <a:pt x="39" y="261"/>
                </a:cubicBezTo>
                <a:cubicBezTo>
                  <a:pt x="44" y="442"/>
                  <a:pt x="31" y="863"/>
                  <a:pt x="29" y="1089"/>
                </a:cubicBezTo>
                <a:cubicBezTo>
                  <a:pt x="27" y="1315"/>
                  <a:pt x="9" y="1489"/>
                  <a:pt x="24" y="1616"/>
                </a:cubicBezTo>
                <a:cubicBezTo>
                  <a:pt x="39" y="1743"/>
                  <a:pt x="80" y="1796"/>
                  <a:pt x="121" y="1849"/>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0" name="Freeform 45">
            <a:extLst>
              <a:ext uri="{FF2B5EF4-FFF2-40B4-BE49-F238E27FC236}">
                <a16:creationId xmlns:a16="http://schemas.microsoft.com/office/drawing/2014/main" id="{78E04F80-2A28-4599-B801-B1FC927810AA}"/>
              </a:ext>
            </a:extLst>
          </p:cNvPr>
          <p:cNvSpPr>
            <a:spLocks/>
          </p:cNvSpPr>
          <p:nvPr/>
        </p:nvSpPr>
        <p:spPr bwMode="auto">
          <a:xfrm>
            <a:off x="8121650" y="3473450"/>
            <a:ext cx="584200" cy="100013"/>
          </a:xfrm>
          <a:custGeom>
            <a:avLst/>
            <a:gdLst>
              <a:gd name="T0" fmla="*/ 0 w 368"/>
              <a:gd name="T1" fmla="*/ 0 h 63"/>
              <a:gd name="T2" fmla="*/ 2147483646 w 368"/>
              <a:gd name="T3" fmla="*/ 2147483646 h 63"/>
              <a:gd name="T4" fmla="*/ 2147483646 w 368"/>
              <a:gd name="T5" fmla="*/ 2147483646 h 63"/>
              <a:gd name="T6" fmla="*/ 0 60000 65536"/>
              <a:gd name="T7" fmla="*/ 0 60000 65536"/>
              <a:gd name="T8" fmla="*/ 0 60000 65536"/>
            </a:gdLst>
            <a:ahLst/>
            <a:cxnLst>
              <a:cxn ang="T6">
                <a:pos x="T0" y="T1"/>
              </a:cxn>
              <a:cxn ang="T7">
                <a:pos x="T2" y="T3"/>
              </a:cxn>
              <a:cxn ang="T8">
                <a:pos x="T4" y="T5"/>
              </a:cxn>
            </a:cxnLst>
            <a:rect l="0" t="0" r="r" b="b"/>
            <a:pathLst>
              <a:path w="368" h="63">
                <a:moveTo>
                  <a:pt x="0" y="0"/>
                </a:moveTo>
                <a:cubicBezTo>
                  <a:pt x="38" y="5"/>
                  <a:pt x="172" y="19"/>
                  <a:pt x="233" y="29"/>
                </a:cubicBezTo>
                <a:cubicBezTo>
                  <a:pt x="294" y="39"/>
                  <a:pt x="346" y="58"/>
                  <a:pt x="368" y="63"/>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1" name="Freeform 46">
            <a:extLst>
              <a:ext uri="{FF2B5EF4-FFF2-40B4-BE49-F238E27FC236}">
                <a16:creationId xmlns:a16="http://schemas.microsoft.com/office/drawing/2014/main" id="{352E08B8-04A9-432D-A8AF-92706DEC7679}"/>
              </a:ext>
            </a:extLst>
          </p:cNvPr>
          <p:cNvSpPr>
            <a:spLocks/>
          </p:cNvSpPr>
          <p:nvPr/>
        </p:nvSpPr>
        <p:spPr bwMode="auto">
          <a:xfrm>
            <a:off x="8113713" y="2816225"/>
            <a:ext cx="569912" cy="134938"/>
          </a:xfrm>
          <a:custGeom>
            <a:avLst/>
            <a:gdLst>
              <a:gd name="T0" fmla="*/ 0 w 359"/>
              <a:gd name="T1" fmla="*/ 0 h 85"/>
              <a:gd name="T2" fmla="*/ 2147483646 w 359"/>
              <a:gd name="T3" fmla="*/ 2147483646 h 85"/>
              <a:gd name="T4" fmla="*/ 2147483646 w 359"/>
              <a:gd name="T5" fmla="*/ 2147483646 h 85"/>
              <a:gd name="T6" fmla="*/ 0 60000 65536"/>
              <a:gd name="T7" fmla="*/ 0 60000 65536"/>
              <a:gd name="T8" fmla="*/ 0 60000 65536"/>
            </a:gdLst>
            <a:ahLst/>
            <a:cxnLst>
              <a:cxn ang="T6">
                <a:pos x="T0" y="T1"/>
              </a:cxn>
              <a:cxn ang="T7">
                <a:pos x="T2" y="T3"/>
              </a:cxn>
              <a:cxn ang="T8">
                <a:pos x="T4" y="T5"/>
              </a:cxn>
            </a:cxnLst>
            <a:rect l="0" t="0" r="r" b="b"/>
            <a:pathLst>
              <a:path w="359" h="85">
                <a:moveTo>
                  <a:pt x="0" y="0"/>
                </a:moveTo>
                <a:cubicBezTo>
                  <a:pt x="73" y="9"/>
                  <a:pt x="144" y="15"/>
                  <a:pt x="204" y="29"/>
                </a:cubicBezTo>
                <a:cubicBezTo>
                  <a:pt x="264" y="43"/>
                  <a:pt x="327" y="73"/>
                  <a:pt x="359" y="85"/>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2" name="Freeform 47">
            <a:extLst>
              <a:ext uri="{FF2B5EF4-FFF2-40B4-BE49-F238E27FC236}">
                <a16:creationId xmlns:a16="http://schemas.microsoft.com/office/drawing/2014/main" id="{4BBEEF8D-72EA-4083-B738-62E0F4DF0A92}"/>
              </a:ext>
            </a:extLst>
          </p:cNvPr>
          <p:cNvSpPr>
            <a:spLocks/>
          </p:cNvSpPr>
          <p:nvPr/>
        </p:nvSpPr>
        <p:spPr bwMode="auto">
          <a:xfrm>
            <a:off x="8029575" y="2168525"/>
            <a:ext cx="692150" cy="236538"/>
          </a:xfrm>
          <a:custGeom>
            <a:avLst/>
            <a:gdLst>
              <a:gd name="T0" fmla="*/ 0 w 436"/>
              <a:gd name="T1" fmla="*/ 2147483646 h 149"/>
              <a:gd name="T2" fmla="*/ 2147483646 w 436"/>
              <a:gd name="T3" fmla="*/ 2147483646 h 149"/>
              <a:gd name="T4" fmla="*/ 2147483646 w 436"/>
              <a:gd name="T5" fmla="*/ 2147483646 h 149"/>
              <a:gd name="T6" fmla="*/ 0 60000 65536"/>
              <a:gd name="T7" fmla="*/ 0 60000 65536"/>
              <a:gd name="T8" fmla="*/ 0 60000 65536"/>
            </a:gdLst>
            <a:ahLst/>
            <a:cxnLst>
              <a:cxn ang="T6">
                <a:pos x="T0" y="T1"/>
              </a:cxn>
              <a:cxn ang="T7">
                <a:pos x="T2" y="T3"/>
              </a:cxn>
              <a:cxn ang="T8">
                <a:pos x="T4" y="T5"/>
              </a:cxn>
            </a:cxnLst>
            <a:rect l="0" t="0" r="r" b="b"/>
            <a:pathLst>
              <a:path w="436" h="149">
                <a:moveTo>
                  <a:pt x="0" y="13"/>
                </a:moveTo>
                <a:cubicBezTo>
                  <a:pt x="36" y="15"/>
                  <a:pt x="150" y="0"/>
                  <a:pt x="223" y="23"/>
                </a:cubicBezTo>
                <a:cubicBezTo>
                  <a:pt x="296" y="46"/>
                  <a:pt x="392" y="123"/>
                  <a:pt x="436" y="149"/>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 name="Freeform 48">
            <a:extLst>
              <a:ext uri="{FF2B5EF4-FFF2-40B4-BE49-F238E27FC236}">
                <a16:creationId xmlns:a16="http://schemas.microsoft.com/office/drawing/2014/main" id="{7465C91B-EA3E-4A3A-B3BF-D815006FA41F}"/>
              </a:ext>
            </a:extLst>
          </p:cNvPr>
          <p:cNvSpPr>
            <a:spLocks/>
          </p:cNvSpPr>
          <p:nvPr/>
        </p:nvSpPr>
        <p:spPr bwMode="auto">
          <a:xfrm>
            <a:off x="8007350" y="1517650"/>
            <a:ext cx="714375" cy="195263"/>
          </a:xfrm>
          <a:custGeom>
            <a:avLst/>
            <a:gdLst>
              <a:gd name="T0" fmla="*/ 0 w 450"/>
              <a:gd name="T1" fmla="*/ 2147483646 h 123"/>
              <a:gd name="T2" fmla="*/ 2147483646 w 450"/>
              <a:gd name="T3" fmla="*/ 2147483646 h 123"/>
              <a:gd name="T4" fmla="*/ 2147483646 w 450"/>
              <a:gd name="T5" fmla="*/ 2147483646 h 123"/>
              <a:gd name="T6" fmla="*/ 0 60000 65536"/>
              <a:gd name="T7" fmla="*/ 0 60000 65536"/>
              <a:gd name="T8" fmla="*/ 0 60000 65536"/>
            </a:gdLst>
            <a:ahLst/>
            <a:cxnLst>
              <a:cxn ang="T6">
                <a:pos x="T0" y="T1"/>
              </a:cxn>
              <a:cxn ang="T7">
                <a:pos x="T2" y="T3"/>
              </a:cxn>
              <a:cxn ang="T8">
                <a:pos x="T4" y="T5"/>
              </a:cxn>
            </a:cxnLst>
            <a:rect l="0" t="0" r="r" b="b"/>
            <a:pathLst>
              <a:path w="450" h="123">
                <a:moveTo>
                  <a:pt x="0" y="7"/>
                </a:moveTo>
                <a:cubicBezTo>
                  <a:pt x="34" y="10"/>
                  <a:pt x="128" y="0"/>
                  <a:pt x="203" y="19"/>
                </a:cubicBezTo>
                <a:cubicBezTo>
                  <a:pt x="278" y="38"/>
                  <a:pt x="399" y="101"/>
                  <a:pt x="450" y="123"/>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4" name="Freeform 49">
            <a:extLst>
              <a:ext uri="{FF2B5EF4-FFF2-40B4-BE49-F238E27FC236}">
                <a16:creationId xmlns:a16="http://schemas.microsoft.com/office/drawing/2014/main" id="{6AC70A5E-9967-4D46-BC7E-FBD31F6C9836}"/>
              </a:ext>
            </a:extLst>
          </p:cNvPr>
          <p:cNvSpPr>
            <a:spLocks/>
          </p:cNvSpPr>
          <p:nvPr/>
        </p:nvSpPr>
        <p:spPr bwMode="auto">
          <a:xfrm>
            <a:off x="7937500" y="866775"/>
            <a:ext cx="746125" cy="155575"/>
          </a:xfrm>
          <a:custGeom>
            <a:avLst/>
            <a:gdLst>
              <a:gd name="T0" fmla="*/ 0 w 470"/>
              <a:gd name="T1" fmla="*/ 2147483646 h 98"/>
              <a:gd name="T2" fmla="*/ 2147483646 w 470"/>
              <a:gd name="T3" fmla="*/ 2147483646 h 98"/>
              <a:gd name="T4" fmla="*/ 2147483646 w 470"/>
              <a:gd name="T5" fmla="*/ 2147483646 h 98"/>
              <a:gd name="T6" fmla="*/ 0 60000 65536"/>
              <a:gd name="T7" fmla="*/ 0 60000 65536"/>
              <a:gd name="T8" fmla="*/ 0 60000 65536"/>
            </a:gdLst>
            <a:ahLst/>
            <a:cxnLst>
              <a:cxn ang="T6">
                <a:pos x="T0" y="T1"/>
              </a:cxn>
              <a:cxn ang="T7">
                <a:pos x="T2" y="T3"/>
              </a:cxn>
              <a:cxn ang="T8">
                <a:pos x="T4" y="T5"/>
              </a:cxn>
            </a:cxnLst>
            <a:rect l="0" t="0" r="r" b="b"/>
            <a:pathLst>
              <a:path w="470" h="98">
                <a:moveTo>
                  <a:pt x="0" y="11"/>
                </a:moveTo>
                <a:cubicBezTo>
                  <a:pt x="35" y="11"/>
                  <a:pt x="135" y="0"/>
                  <a:pt x="213" y="15"/>
                </a:cubicBezTo>
                <a:cubicBezTo>
                  <a:pt x="291" y="30"/>
                  <a:pt x="417" y="81"/>
                  <a:pt x="470" y="98"/>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5" name="Freeform 50">
            <a:extLst>
              <a:ext uri="{FF2B5EF4-FFF2-40B4-BE49-F238E27FC236}">
                <a16:creationId xmlns:a16="http://schemas.microsoft.com/office/drawing/2014/main" id="{41D72D40-BB7B-4836-BC69-4645F1BC73A4}"/>
              </a:ext>
            </a:extLst>
          </p:cNvPr>
          <p:cNvSpPr>
            <a:spLocks/>
          </p:cNvSpPr>
          <p:nvPr/>
        </p:nvSpPr>
        <p:spPr bwMode="auto">
          <a:xfrm>
            <a:off x="6408738" y="284163"/>
            <a:ext cx="274637" cy="46037"/>
          </a:xfrm>
          <a:custGeom>
            <a:avLst/>
            <a:gdLst>
              <a:gd name="T0" fmla="*/ 0 w 173"/>
              <a:gd name="T1" fmla="*/ 2147483646 h 29"/>
              <a:gd name="T2" fmla="*/ 2147483646 w 173"/>
              <a:gd name="T3" fmla="*/ 2147483646 h 29"/>
              <a:gd name="T4" fmla="*/ 2147483646 w 173"/>
              <a:gd name="T5" fmla="*/ 0 h 29"/>
              <a:gd name="T6" fmla="*/ 0 60000 65536"/>
              <a:gd name="T7" fmla="*/ 0 60000 65536"/>
              <a:gd name="T8" fmla="*/ 0 60000 65536"/>
            </a:gdLst>
            <a:ahLst/>
            <a:cxnLst>
              <a:cxn ang="T6">
                <a:pos x="T0" y="T1"/>
              </a:cxn>
              <a:cxn ang="T7">
                <a:pos x="T2" y="T3"/>
              </a:cxn>
              <a:cxn ang="T8">
                <a:pos x="T4" y="T5"/>
              </a:cxn>
            </a:cxnLst>
            <a:rect l="0" t="0" r="r" b="b"/>
            <a:pathLst>
              <a:path w="173" h="29">
                <a:moveTo>
                  <a:pt x="0" y="29"/>
                </a:moveTo>
                <a:cubicBezTo>
                  <a:pt x="23" y="27"/>
                  <a:pt x="117" y="20"/>
                  <a:pt x="145" y="15"/>
                </a:cubicBezTo>
                <a:cubicBezTo>
                  <a:pt x="173" y="10"/>
                  <a:pt x="167" y="5"/>
                  <a:pt x="169"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6" name="Freeform 51">
            <a:extLst>
              <a:ext uri="{FF2B5EF4-FFF2-40B4-BE49-F238E27FC236}">
                <a16:creationId xmlns:a16="http://schemas.microsoft.com/office/drawing/2014/main" id="{B53E784C-DDBA-4040-B3CD-093E830CA4A7}"/>
              </a:ext>
            </a:extLst>
          </p:cNvPr>
          <p:cNvSpPr>
            <a:spLocks/>
          </p:cNvSpPr>
          <p:nvPr/>
        </p:nvSpPr>
        <p:spPr bwMode="auto">
          <a:xfrm>
            <a:off x="6470650" y="960438"/>
            <a:ext cx="231775" cy="69850"/>
          </a:xfrm>
          <a:custGeom>
            <a:avLst/>
            <a:gdLst>
              <a:gd name="T0" fmla="*/ 0 w 146"/>
              <a:gd name="T1" fmla="*/ 2147483646 h 44"/>
              <a:gd name="T2" fmla="*/ 2147483646 w 146"/>
              <a:gd name="T3" fmla="*/ 2147483646 h 44"/>
              <a:gd name="T4" fmla="*/ 2147483646 w 146"/>
              <a:gd name="T5" fmla="*/ 0 h 44"/>
              <a:gd name="T6" fmla="*/ 0 60000 65536"/>
              <a:gd name="T7" fmla="*/ 0 60000 65536"/>
              <a:gd name="T8" fmla="*/ 0 60000 65536"/>
            </a:gdLst>
            <a:ahLst/>
            <a:cxnLst>
              <a:cxn ang="T6">
                <a:pos x="T0" y="T1"/>
              </a:cxn>
              <a:cxn ang="T7">
                <a:pos x="T2" y="T3"/>
              </a:cxn>
              <a:cxn ang="T8">
                <a:pos x="T4" y="T5"/>
              </a:cxn>
            </a:cxnLst>
            <a:rect l="0" t="0" r="r" b="b"/>
            <a:pathLst>
              <a:path w="146" h="44">
                <a:moveTo>
                  <a:pt x="0" y="44"/>
                </a:moveTo>
                <a:cubicBezTo>
                  <a:pt x="20" y="38"/>
                  <a:pt x="98" y="22"/>
                  <a:pt x="122" y="15"/>
                </a:cubicBezTo>
                <a:cubicBezTo>
                  <a:pt x="146" y="8"/>
                  <a:pt x="144" y="5"/>
                  <a:pt x="146" y="0"/>
                </a:cubicBezTo>
              </a:path>
            </a:pathLst>
          </a:custGeom>
          <a:noFill/>
          <a:ln w="571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7" name="Freeform 52">
            <a:extLst>
              <a:ext uri="{FF2B5EF4-FFF2-40B4-BE49-F238E27FC236}">
                <a16:creationId xmlns:a16="http://schemas.microsoft.com/office/drawing/2014/main" id="{31D68ADB-65D0-47FE-8F83-0AAF5E1967B0}"/>
              </a:ext>
            </a:extLst>
          </p:cNvPr>
          <p:cNvSpPr>
            <a:spLocks/>
          </p:cNvSpPr>
          <p:nvPr/>
        </p:nvSpPr>
        <p:spPr bwMode="auto">
          <a:xfrm>
            <a:off x="6496050" y="1604963"/>
            <a:ext cx="231775" cy="69850"/>
          </a:xfrm>
          <a:custGeom>
            <a:avLst/>
            <a:gdLst>
              <a:gd name="T0" fmla="*/ 0 w 146"/>
              <a:gd name="T1" fmla="*/ 2147483646 h 44"/>
              <a:gd name="T2" fmla="*/ 2147483646 w 146"/>
              <a:gd name="T3" fmla="*/ 2147483646 h 44"/>
              <a:gd name="T4" fmla="*/ 2147483646 w 146"/>
              <a:gd name="T5" fmla="*/ 0 h 44"/>
              <a:gd name="T6" fmla="*/ 0 60000 65536"/>
              <a:gd name="T7" fmla="*/ 0 60000 65536"/>
              <a:gd name="T8" fmla="*/ 0 60000 65536"/>
            </a:gdLst>
            <a:ahLst/>
            <a:cxnLst>
              <a:cxn ang="T6">
                <a:pos x="T0" y="T1"/>
              </a:cxn>
              <a:cxn ang="T7">
                <a:pos x="T2" y="T3"/>
              </a:cxn>
              <a:cxn ang="T8">
                <a:pos x="T4" y="T5"/>
              </a:cxn>
            </a:cxnLst>
            <a:rect l="0" t="0" r="r" b="b"/>
            <a:pathLst>
              <a:path w="146" h="44">
                <a:moveTo>
                  <a:pt x="0" y="44"/>
                </a:moveTo>
                <a:cubicBezTo>
                  <a:pt x="20" y="38"/>
                  <a:pt x="98" y="22"/>
                  <a:pt x="122" y="15"/>
                </a:cubicBezTo>
                <a:cubicBezTo>
                  <a:pt x="146" y="8"/>
                  <a:pt x="144" y="5"/>
                  <a:pt x="146"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8" name="Freeform 53">
            <a:extLst>
              <a:ext uri="{FF2B5EF4-FFF2-40B4-BE49-F238E27FC236}">
                <a16:creationId xmlns:a16="http://schemas.microsoft.com/office/drawing/2014/main" id="{6E2A2EF6-6DCE-464F-B990-D168A3920640}"/>
              </a:ext>
            </a:extLst>
          </p:cNvPr>
          <p:cNvSpPr>
            <a:spLocks/>
          </p:cNvSpPr>
          <p:nvPr/>
        </p:nvSpPr>
        <p:spPr bwMode="auto">
          <a:xfrm>
            <a:off x="6584950" y="2246313"/>
            <a:ext cx="184150" cy="182562"/>
          </a:xfrm>
          <a:custGeom>
            <a:avLst/>
            <a:gdLst>
              <a:gd name="T0" fmla="*/ 0 w 116"/>
              <a:gd name="T1" fmla="*/ 2147483646 h 115"/>
              <a:gd name="T2" fmla="*/ 2147483646 w 116"/>
              <a:gd name="T3" fmla="*/ 2147483646 h 115"/>
              <a:gd name="T4" fmla="*/ 2147483646 w 116"/>
              <a:gd name="T5" fmla="*/ 2147483646 h 115"/>
              <a:gd name="T6" fmla="*/ 0 60000 65536"/>
              <a:gd name="T7" fmla="*/ 0 60000 65536"/>
              <a:gd name="T8" fmla="*/ 0 60000 65536"/>
            </a:gdLst>
            <a:ahLst/>
            <a:cxnLst>
              <a:cxn ang="T6">
                <a:pos x="T0" y="T1"/>
              </a:cxn>
              <a:cxn ang="T7">
                <a:pos x="T2" y="T3"/>
              </a:cxn>
              <a:cxn ang="T8">
                <a:pos x="T4" y="T5"/>
              </a:cxn>
            </a:cxnLst>
            <a:rect l="0" t="0" r="r" b="b"/>
            <a:pathLst>
              <a:path w="116" h="115">
                <a:moveTo>
                  <a:pt x="0" y="115"/>
                </a:moveTo>
                <a:cubicBezTo>
                  <a:pt x="14" y="99"/>
                  <a:pt x="63" y="34"/>
                  <a:pt x="82" y="17"/>
                </a:cubicBezTo>
                <a:cubicBezTo>
                  <a:pt x="101" y="0"/>
                  <a:pt x="109" y="14"/>
                  <a:pt x="116" y="13"/>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9" name="Freeform 54">
            <a:extLst>
              <a:ext uri="{FF2B5EF4-FFF2-40B4-BE49-F238E27FC236}">
                <a16:creationId xmlns:a16="http://schemas.microsoft.com/office/drawing/2014/main" id="{75BE6543-B2FE-43BF-B3B5-2E8DD093E009}"/>
              </a:ext>
            </a:extLst>
          </p:cNvPr>
          <p:cNvSpPr>
            <a:spLocks/>
          </p:cNvSpPr>
          <p:nvPr/>
        </p:nvSpPr>
        <p:spPr bwMode="auto">
          <a:xfrm>
            <a:off x="6508750" y="2927350"/>
            <a:ext cx="268288" cy="146050"/>
          </a:xfrm>
          <a:custGeom>
            <a:avLst/>
            <a:gdLst>
              <a:gd name="T0" fmla="*/ 0 w 169"/>
              <a:gd name="T1" fmla="*/ 2147483646 h 92"/>
              <a:gd name="T2" fmla="*/ 2147483646 w 169"/>
              <a:gd name="T3" fmla="*/ 2147483646 h 92"/>
              <a:gd name="T4" fmla="*/ 2147483646 w 169"/>
              <a:gd name="T5" fmla="*/ 0 h 92"/>
              <a:gd name="T6" fmla="*/ 0 60000 65536"/>
              <a:gd name="T7" fmla="*/ 0 60000 65536"/>
              <a:gd name="T8" fmla="*/ 0 60000 65536"/>
            </a:gdLst>
            <a:ahLst/>
            <a:cxnLst>
              <a:cxn ang="T6">
                <a:pos x="T0" y="T1"/>
              </a:cxn>
              <a:cxn ang="T7">
                <a:pos x="T2" y="T3"/>
              </a:cxn>
              <a:cxn ang="T8">
                <a:pos x="T4" y="T5"/>
              </a:cxn>
            </a:cxnLst>
            <a:rect l="0" t="0" r="r" b="b"/>
            <a:pathLst>
              <a:path w="169" h="92">
                <a:moveTo>
                  <a:pt x="0" y="92"/>
                </a:moveTo>
                <a:cubicBezTo>
                  <a:pt x="21" y="80"/>
                  <a:pt x="98" y="35"/>
                  <a:pt x="126" y="20"/>
                </a:cubicBezTo>
                <a:cubicBezTo>
                  <a:pt x="154" y="5"/>
                  <a:pt x="160" y="4"/>
                  <a:pt x="169"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0" name="Freeform 55">
            <a:extLst>
              <a:ext uri="{FF2B5EF4-FFF2-40B4-BE49-F238E27FC236}">
                <a16:creationId xmlns:a16="http://schemas.microsoft.com/office/drawing/2014/main" id="{7129016B-06FB-4A3E-B577-0B6FF3E5A56A}"/>
              </a:ext>
            </a:extLst>
          </p:cNvPr>
          <p:cNvSpPr>
            <a:spLocks/>
          </p:cNvSpPr>
          <p:nvPr/>
        </p:nvSpPr>
        <p:spPr bwMode="auto">
          <a:xfrm>
            <a:off x="6484938" y="3573463"/>
            <a:ext cx="384175" cy="168275"/>
          </a:xfrm>
          <a:custGeom>
            <a:avLst/>
            <a:gdLst>
              <a:gd name="T0" fmla="*/ 0 w 242"/>
              <a:gd name="T1" fmla="*/ 2147483646 h 106"/>
              <a:gd name="T2" fmla="*/ 2147483646 w 242"/>
              <a:gd name="T3" fmla="*/ 2147483646 h 106"/>
              <a:gd name="T4" fmla="*/ 2147483646 w 242"/>
              <a:gd name="T5" fmla="*/ 0 h 106"/>
              <a:gd name="T6" fmla="*/ 0 60000 65536"/>
              <a:gd name="T7" fmla="*/ 0 60000 65536"/>
              <a:gd name="T8" fmla="*/ 0 60000 65536"/>
            </a:gdLst>
            <a:ahLst/>
            <a:cxnLst>
              <a:cxn ang="T6">
                <a:pos x="T0" y="T1"/>
              </a:cxn>
              <a:cxn ang="T7">
                <a:pos x="T2" y="T3"/>
              </a:cxn>
              <a:cxn ang="T8">
                <a:pos x="T4" y="T5"/>
              </a:cxn>
            </a:cxnLst>
            <a:rect l="0" t="0" r="r" b="b"/>
            <a:pathLst>
              <a:path w="242" h="106">
                <a:moveTo>
                  <a:pt x="0" y="106"/>
                </a:moveTo>
                <a:cubicBezTo>
                  <a:pt x="15" y="97"/>
                  <a:pt x="52" y="71"/>
                  <a:pt x="92" y="53"/>
                </a:cubicBezTo>
                <a:cubicBezTo>
                  <a:pt x="132" y="35"/>
                  <a:pt x="211" y="11"/>
                  <a:pt x="242"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1" name="Freeform 56">
            <a:extLst>
              <a:ext uri="{FF2B5EF4-FFF2-40B4-BE49-F238E27FC236}">
                <a16:creationId xmlns:a16="http://schemas.microsoft.com/office/drawing/2014/main" id="{A81A4454-958A-4A27-904E-90C007CFE1AE}"/>
              </a:ext>
            </a:extLst>
          </p:cNvPr>
          <p:cNvSpPr>
            <a:spLocks/>
          </p:cNvSpPr>
          <p:nvPr/>
        </p:nvSpPr>
        <p:spPr bwMode="auto">
          <a:xfrm>
            <a:off x="7978775" y="73025"/>
            <a:ext cx="704850" cy="911225"/>
          </a:xfrm>
          <a:custGeom>
            <a:avLst/>
            <a:gdLst>
              <a:gd name="T0" fmla="*/ 2147483646 w 444"/>
              <a:gd name="T1" fmla="*/ 2147483646 h 574"/>
              <a:gd name="T2" fmla="*/ 2147483646 w 444"/>
              <a:gd name="T3" fmla="*/ 2147483646 h 574"/>
              <a:gd name="T4" fmla="*/ 2147483646 w 444"/>
              <a:gd name="T5" fmla="*/ 2147483646 h 574"/>
              <a:gd name="T6" fmla="*/ 0 w 444"/>
              <a:gd name="T7" fmla="*/ 2147483646 h 57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4" h="574">
                <a:moveTo>
                  <a:pt x="444" y="574"/>
                </a:moveTo>
                <a:lnTo>
                  <a:pt x="352" y="85"/>
                </a:lnTo>
                <a:cubicBezTo>
                  <a:pt x="312" y="0"/>
                  <a:pt x="261" y="64"/>
                  <a:pt x="202" y="65"/>
                </a:cubicBezTo>
                <a:cubicBezTo>
                  <a:pt x="143" y="66"/>
                  <a:pt x="42" y="86"/>
                  <a:pt x="0" y="91"/>
                </a:cubicBezTo>
              </a:path>
            </a:pathLst>
          </a:custGeom>
          <a:noFill/>
          <a:ln w="28575" cmpd="sng">
            <a:solidFill>
              <a:srgbClr val="FF0000"/>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2" name="Line 57">
            <a:extLst>
              <a:ext uri="{FF2B5EF4-FFF2-40B4-BE49-F238E27FC236}">
                <a16:creationId xmlns:a16="http://schemas.microsoft.com/office/drawing/2014/main" id="{8369832F-FCAC-480C-9EE7-6AE4D9BA5107}"/>
              </a:ext>
            </a:extLst>
          </p:cNvPr>
          <p:cNvSpPr>
            <a:spLocks noChangeShapeType="1"/>
          </p:cNvSpPr>
          <p:nvPr/>
        </p:nvSpPr>
        <p:spPr bwMode="auto">
          <a:xfrm>
            <a:off x="6630988" y="766763"/>
            <a:ext cx="0" cy="18891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3" name="Text Box 58">
            <a:extLst>
              <a:ext uri="{FF2B5EF4-FFF2-40B4-BE49-F238E27FC236}">
                <a16:creationId xmlns:a16="http://schemas.microsoft.com/office/drawing/2014/main" id="{D312FE36-2354-499B-B8C0-CD0B4C6C6B20}"/>
              </a:ext>
            </a:extLst>
          </p:cNvPr>
          <p:cNvSpPr txBox="1">
            <a:spLocks noChangeArrowheads="1"/>
          </p:cNvSpPr>
          <p:nvPr/>
        </p:nvSpPr>
        <p:spPr bwMode="auto">
          <a:xfrm>
            <a:off x="6423025" y="287338"/>
            <a:ext cx="151288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1400" dirty="0" err="1">
                <a:latin typeface="Arial" panose="020B0604020202020204" pitchFamily="34" charset="0"/>
                <a:cs typeface="Arial" panose="020B0604020202020204" pitchFamily="34" charset="0"/>
              </a:rPr>
              <a:t>Weaker</a:t>
            </a:r>
            <a:endParaRPr lang="cs-CZ" altLang="cs-CZ" sz="1400" dirty="0">
              <a:latin typeface="Arial" panose="020B0604020202020204" pitchFamily="34" charset="0"/>
              <a:cs typeface="Arial" panose="020B0604020202020204" pitchFamily="34" charset="0"/>
            </a:endParaRPr>
          </a:p>
          <a:p>
            <a:pPr eaLnBrk="1" hangingPunct="1">
              <a:spcBef>
                <a:spcPct val="0"/>
              </a:spcBef>
              <a:buClrTx/>
              <a:buFontTx/>
              <a:buNone/>
            </a:pPr>
            <a:r>
              <a:rPr lang="cs-CZ" altLang="cs-CZ" sz="1400" dirty="0" err="1">
                <a:latin typeface="Arial" panose="020B0604020202020204" pitchFamily="34" charset="0"/>
                <a:cs typeface="Arial" panose="020B0604020202020204" pitchFamily="34" charset="0"/>
              </a:rPr>
              <a:t>vasoconstriction</a:t>
            </a:r>
            <a:endParaRPr lang="cs-CZ" altLang="cs-CZ" sz="1400" dirty="0">
              <a:latin typeface="Arial" panose="020B0604020202020204" pitchFamily="34" charset="0"/>
              <a:cs typeface="Arial" panose="020B0604020202020204" pitchFamily="34" charset="0"/>
            </a:endParaRPr>
          </a:p>
        </p:txBody>
      </p:sp>
      <p:sp>
        <p:nvSpPr>
          <p:cNvPr id="174" name="Text Box 59">
            <a:extLst>
              <a:ext uri="{FF2B5EF4-FFF2-40B4-BE49-F238E27FC236}">
                <a16:creationId xmlns:a16="http://schemas.microsoft.com/office/drawing/2014/main" id="{9CDB18F8-170D-4245-A8E4-E15C76DB41B0}"/>
              </a:ext>
            </a:extLst>
          </p:cNvPr>
          <p:cNvSpPr txBox="1">
            <a:spLocks noChangeArrowheads="1"/>
          </p:cNvSpPr>
          <p:nvPr/>
        </p:nvSpPr>
        <p:spPr bwMode="auto">
          <a:xfrm>
            <a:off x="5245100" y="968375"/>
            <a:ext cx="96996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r" eaLnBrk="1" hangingPunct="1">
              <a:spcBef>
                <a:spcPct val="0"/>
              </a:spcBef>
              <a:buClrTx/>
              <a:buFontTx/>
              <a:buNone/>
            </a:pPr>
            <a:r>
              <a:rPr lang="cs-CZ" altLang="cs-CZ" sz="1400" dirty="0" err="1">
                <a:latin typeface="Arial" panose="020B0604020202020204" pitchFamily="34" charset="0"/>
                <a:cs typeface="Arial" panose="020B0604020202020204" pitchFamily="34" charset="0"/>
              </a:rPr>
              <a:t>Pressure</a:t>
            </a:r>
            <a:r>
              <a:rPr lang="cs-CZ" altLang="cs-CZ" sz="1400" dirty="0">
                <a:latin typeface="Arial" panose="020B0604020202020204" pitchFamily="34" charset="0"/>
                <a:cs typeface="Arial" panose="020B0604020202020204" pitchFamily="34" charset="0"/>
              </a:rPr>
              <a:t> </a:t>
            </a:r>
            <a:r>
              <a:rPr lang="cs-CZ" altLang="cs-CZ" sz="1400" dirty="0" err="1">
                <a:latin typeface="Arial" panose="020B0604020202020204" pitchFamily="34" charset="0"/>
                <a:cs typeface="Arial" panose="020B0604020202020204" pitchFamily="34" charset="0"/>
              </a:rPr>
              <a:t>rise</a:t>
            </a:r>
            <a:endParaRPr lang="cs-CZ" altLang="cs-CZ" sz="1400" dirty="0">
              <a:latin typeface="Arial" panose="020B0604020202020204" pitchFamily="34" charset="0"/>
              <a:cs typeface="Arial" panose="020B0604020202020204" pitchFamily="34" charset="0"/>
            </a:endParaRPr>
          </a:p>
        </p:txBody>
      </p:sp>
      <p:sp>
        <p:nvSpPr>
          <p:cNvPr id="175" name="Line 60">
            <a:extLst>
              <a:ext uri="{FF2B5EF4-FFF2-40B4-BE49-F238E27FC236}">
                <a16:creationId xmlns:a16="http://schemas.microsoft.com/office/drawing/2014/main" id="{EA671F2D-E419-40EB-A0A0-D7E643F149E0}"/>
              </a:ext>
            </a:extLst>
          </p:cNvPr>
          <p:cNvSpPr>
            <a:spLocks noChangeShapeType="1"/>
          </p:cNvSpPr>
          <p:nvPr/>
        </p:nvSpPr>
        <p:spPr bwMode="auto">
          <a:xfrm>
            <a:off x="6089650" y="1233488"/>
            <a:ext cx="381000" cy="2603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6" name="Line 61">
            <a:extLst>
              <a:ext uri="{FF2B5EF4-FFF2-40B4-BE49-F238E27FC236}">
                <a16:creationId xmlns:a16="http://schemas.microsoft.com/office/drawing/2014/main" id="{F9DFE20B-D557-41D9-BDF7-F11AE9E9C2B7}"/>
              </a:ext>
            </a:extLst>
          </p:cNvPr>
          <p:cNvSpPr>
            <a:spLocks noChangeShapeType="1"/>
          </p:cNvSpPr>
          <p:nvPr/>
        </p:nvSpPr>
        <p:spPr bwMode="auto">
          <a:xfrm>
            <a:off x="3470275" y="554038"/>
            <a:ext cx="0" cy="401637"/>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7" name="Line 62">
            <a:extLst>
              <a:ext uri="{FF2B5EF4-FFF2-40B4-BE49-F238E27FC236}">
                <a16:creationId xmlns:a16="http://schemas.microsoft.com/office/drawing/2014/main" id="{C959F05F-8DF1-4B50-A5CE-374C64BFECBA}"/>
              </a:ext>
            </a:extLst>
          </p:cNvPr>
          <p:cNvSpPr>
            <a:spLocks noChangeShapeType="1"/>
          </p:cNvSpPr>
          <p:nvPr/>
        </p:nvSpPr>
        <p:spPr bwMode="auto">
          <a:xfrm>
            <a:off x="3455988" y="1609725"/>
            <a:ext cx="0" cy="32385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8" name="Text Box 63">
            <a:extLst>
              <a:ext uri="{FF2B5EF4-FFF2-40B4-BE49-F238E27FC236}">
                <a16:creationId xmlns:a16="http://schemas.microsoft.com/office/drawing/2014/main" id="{06941D9D-C1EB-4EFE-97E5-C09E8617F83F}"/>
              </a:ext>
            </a:extLst>
          </p:cNvPr>
          <p:cNvSpPr txBox="1">
            <a:spLocks noChangeArrowheads="1"/>
          </p:cNvSpPr>
          <p:nvPr/>
        </p:nvSpPr>
        <p:spPr bwMode="auto">
          <a:xfrm>
            <a:off x="13635" y="6488668"/>
            <a:ext cx="5851525" cy="369332"/>
          </a:xfrm>
          <a:prstGeom prst="rect">
            <a:avLst/>
          </a:prstGeom>
          <a:solidFill>
            <a:srgbClr val="66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GRADUAL ADAPTATION OF LUNGS TO ALTITUDE</a:t>
            </a:r>
            <a:endParaRPr lang="cs-CZ" altLang="cs-CZ" sz="1800" dirty="0">
              <a:latin typeface="Arial" panose="020B0604020202020204" pitchFamily="34" charset="0"/>
              <a:cs typeface="Arial" panose="020B0604020202020204" pitchFamily="34" charset="0"/>
            </a:endParaRPr>
          </a:p>
        </p:txBody>
      </p:sp>
      <p:sp>
        <p:nvSpPr>
          <p:cNvPr id="2" name="Text Box 3">
            <a:extLst>
              <a:ext uri="{FF2B5EF4-FFF2-40B4-BE49-F238E27FC236}">
                <a16:creationId xmlns:a16="http://schemas.microsoft.com/office/drawing/2014/main" id="{5C7C68C1-80C5-4F96-FDB0-FE089DBEFC39}"/>
              </a:ext>
            </a:extLst>
          </p:cNvPr>
          <p:cNvSpPr txBox="1">
            <a:spLocks noChangeArrowheads="1"/>
          </p:cNvSpPr>
          <p:nvPr/>
        </p:nvSpPr>
        <p:spPr bwMode="auto">
          <a:xfrm>
            <a:off x="13635" y="0"/>
            <a:ext cx="2378075" cy="369888"/>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dirty="0">
                <a:solidFill>
                  <a:schemeClr val="bg1"/>
                </a:solidFill>
              </a:rPr>
              <a:t>High Altitude Hypoxia</a:t>
            </a:r>
            <a:endParaRPr lang="cs-CZ" altLang="cs-CZ" sz="1800" dirty="0">
              <a:solidFill>
                <a:schemeClr val="bg1"/>
              </a:solidFill>
            </a:endParaRPr>
          </a:p>
        </p:txBody>
      </p:sp>
      <p:sp>
        <p:nvSpPr>
          <p:cNvPr id="3" name="Text Box 5">
            <a:extLst>
              <a:ext uri="{FF2B5EF4-FFF2-40B4-BE49-F238E27FC236}">
                <a16:creationId xmlns:a16="http://schemas.microsoft.com/office/drawing/2014/main" id="{D8FBC4C8-3F0D-0AEF-A652-CE1F66AC4CB0}"/>
              </a:ext>
            </a:extLst>
          </p:cNvPr>
          <p:cNvSpPr txBox="1">
            <a:spLocks noChangeArrowheads="1"/>
          </p:cNvSpPr>
          <p:nvPr/>
        </p:nvSpPr>
        <p:spPr bwMode="auto">
          <a:xfrm>
            <a:off x="1437372" y="955675"/>
            <a:ext cx="3971998" cy="646331"/>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Nonuniform hypoxic vasoconstriction of pulmonary arterioles</a:t>
            </a:r>
            <a:endParaRPr lang="cs-CZ" altLang="cs-CZ"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0365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84" name="Text Box 4">
            <a:extLst>
              <a:ext uri="{FF2B5EF4-FFF2-40B4-BE49-F238E27FC236}">
                <a16:creationId xmlns:a16="http://schemas.microsoft.com/office/drawing/2014/main" id="{5651BCEA-4F4E-4156-B7E2-D9AD32428600}"/>
              </a:ext>
            </a:extLst>
          </p:cNvPr>
          <p:cNvSpPr txBox="1">
            <a:spLocks noChangeArrowheads="1"/>
          </p:cNvSpPr>
          <p:nvPr/>
        </p:nvSpPr>
        <p:spPr bwMode="auto">
          <a:xfrm>
            <a:off x="2352675" y="177800"/>
            <a:ext cx="1877437" cy="369332"/>
          </a:xfrm>
          <a:prstGeom prst="rect">
            <a:avLst/>
          </a:prstGeom>
          <a:solidFill>
            <a:schemeClr val="bg1"/>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1800" dirty="0" err="1">
                <a:latin typeface="Arial" panose="020B0604020202020204" pitchFamily="34" charset="0"/>
                <a:cs typeface="Arial" panose="020B0604020202020204" pitchFamily="34" charset="0"/>
              </a:rPr>
              <a:t>Alveolar</a:t>
            </a:r>
            <a:r>
              <a:rPr lang="cs-CZ" altLang="cs-CZ" sz="1800" dirty="0">
                <a:latin typeface="Arial" panose="020B0604020202020204" pitchFamily="34" charset="0"/>
                <a:cs typeface="Arial" panose="020B0604020202020204" pitchFamily="34" charset="0"/>
              </a:rPr>
              <a:t> </a:t>
            </a:r>
            <a:r>
              <a:rPr lang="cs-CZ" altLang="cs-CZ" sz="1800" dirty="0" err="1">
                <a:latin typeface="Arial" panose="020B0604020202020204" pitchFamily="34" charset="0"/>
                <a:cs typeface="Arial" panose="020B0604020202020204" pitchFamily="34" charset="0"/>
              </a:rPr>
              <a:t>hypoxia</a:t>
            </a:r>
            <a:endParaRPr lang="cs-CZ" altLang="cs-CZ" sz="1800" dirty="0">
              <a:latin typeface="Arial" panose="020B0604020202020204" pitchFamily="34" charset="0"/>
              <a:cs typeface="Arial" panose="020B0604020202020204" pitchFamily="34" charset="0"/>
            </a:endParaRPr>
          </a:p>
        </p:txBody>
      </p:sp>
      <p:sp>
        <p:nvSpPr>
          <p:cNvPr id="86" name="Text Box 6">
            <a:extLst>
              <a:ext uri="{FF2B5EF4-FFF2-40B4-BE49-F238E27FC236}">
                <a16:creationId xmlns:a16="http://schemas.microsoft.com/office/drawing/2014/main" id="{B584CEC4-FD48-4DFD-B8A3-59CC788F65DF}"/>
              </a:ext>
            </a:extLst>
          </p:cNvPr>
          <p:cNvSpPr txBox="1">
            <a:spLocks noChangeArrowheads="1"/>
          </p:cNvSpPr>
          <p:nvPr/>
        </p:nvSpPr>
        <p:spPr bwMode="auto">
          <a:xfrm>
            <a:off x="2152650" y="1941513"/>
            <a:ext cx="2768600" cy="650875"/>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Rise in pulmonary arterial pressure</a:t>
            </a:r>
            <a:endParaRPr lang="cs-CZ" altLang="cs-CZ" sz="1800" dirty="0">
              <a:latin typeface="Arial" panose="020B0604020202020204" pitchFamily="34" charset="0"/>
              <a:cs typeface="Arial" panose="020B0604020202020204" pitchFamily="34" charset="0"/>
            </a:endParaRPr>
          </a:p>
        </p:txBody>
      </p:sp>
      <p:grpSp>
        <p:nvGrpSpPr>
          <p:cNvPr id="87" name="Group 7">
            <a:extLst>
              <a:ext uri="{FF2B5EF4-FFF2-40B4-BE49-F238E27FC236}">
                <a16:creationId xmlns:a16="http://schemas.microsoft.com/office/drawing/2014/main" id="{4B72E9DE-46A9-452D-A4F7-A68993CC46BA}"/>
              </a:ext>
            </a:extLst>
          </p:cNvPr>
          <p:cNvGrpSpPr>
            <a:grpSpLocks/>
          </p:cNvGrpSpPr>
          <p:nvPr/>
        </p:nvGrpSpPr>
        <p:grpSpPr bwMode="auto">
          <a:xfrm>
            <a:off x="7273925" y="3273425"/>
            <a:ext cx="522288" cy="514350"/>
            <a:chOff x="4432" y="112"/>
            <a:chExt cx="329" cy="324"/>
          </a:xfrm>
        </p:grpSpPr>
        <p:sp>
          <p:nvSpPr>
            <p:cNvPr id="88" name="Oval 8">
              <a:extLst>
                <a:ext uri="{FF2B5EF4-FFF2-40B4-BE49-F238E27FC236}">
                  <a16:creationId xmlns:a16="http://schemas.microsoft.com/office/drawing/2014/main" id="{162F2EDF-1962-4A1A-9C50-CEEA40F070E6}"/>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89" name="Rectangle 9">
              <a:extLst>
                <a:ext uri="{FF2B5EF4-FFF2-40B4-BE49-F238E27FC236}">
                  <a16:creationId xmlns:a16="http://schemas.microsoft.com/office/drawing/2014/main" id="{9E473C4D-44DA-418C-AF08-3FDC6A8F5D8B}"/>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90" name="Freeform 10">
            <a:extLst>
              <a:ext uri="{FF2B5EF4-FFF2-40B4-BE49-F238E27FC236}">
                <a16:creationId xmlns:a16="http://schemas.microsoft.com/office/drawing/2014/main" id="{190F47DA-DC04-4B0C-8923-D3DFF19901BD}"/>
              </a:ext>
            </a:extLst>
          </p:cNvPr>
          <p:cNvSpPr>
            <a:spLocks/>
          </p:cNvSpPr>
          <p:nvPr/>
        </p:nvSpPr>
        <p:spPr bwMode="auto">
          <a:xfrm>
            <a:off x="6838950" y="3463925"/>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 name="Freeform 11">
            <a:extLst>
              <a:ext uri="{FF2B5EF4-FFF2-40B4-BE49-F238E27FC236}">
                <a16:creationId xmlns:a16="http://schemas.microsoft.com/office/drawing/2014/main" id="{5F41F94E-8AF0-4BF1-916A-E37FE11306D4}"/>
              </a:ext>
            </a:extLst>
          </p:cNvPr>
          <p:cNvSpPr>
            <a:spLocks/>
          </p:cNvSpPr>
          <p:nvPr/>
        </p:nvSpPr>
        <p:spPr bwMode="auto">
          <a:xfrm>
            <a:off x="6361113" y="322263"/>
            <a:ext cx="288925" cy="3619500"/>
          </a:xfrm>
          <a:custGeom>
            <a:avLst/>
            <a:gdLst>
              <a:gd name="T0" fmla="*/ 2147483646 w 182"/>
              <a:gd name="T1" fmla="*/ 2147483646 h 2280"/>
              <a:gd name="T2" fmla="*/ 2147483646 w 182"/>
              <a:gd name="T3" fmla="*/ 2147483646 h 2280"/>
              <a:gd name="T4" fmla="*/ 2147483646 w 182"/>
              <a:gd name="T5" fmla="*/ 2147483646 h 2280"/>
              <a:gd name="T6" fmla="*/ 2147483646 w 182"/>
              <a:gd name="T7" fmla="*/ 2147483646 h 2280"/>
              <a:gd name="T8" fmla="*/ 2147483646 w 182"/>
              <a:gd name="T9" fmla="*/ 2147483646 h 2280"/>
              <a:gd name="T10" fmla="*/ 2147483646 w 182"/>
              <a:gd name="T11" fmla="*/ 2147483646 h 2280"/>
              <a:gd name="T12" fmla="*/ 2147483646 w 182"/>
              <a:gd name="T13" fmla="*/ 2147483646 h 2280"/>
              <a:gd name="T14" fmla="*/ 2147483646 w 182"/>
              <a:gd name="T15" fmla="*/ 2147483646 h 2280"/>
              <a:gd name="T16" fmla="*/ 2147483646 w 182"/>
              <a:gd name="T17" fmla="*/ 0 h 22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 h="2280">
                <a:moveTo>
                  <a:pt x="93" y="2280"/>
                </a:moveTo>
                <a:cubicBezTo>
                  <a:pt x="89" y="2214"/>
                  <a:pt x="85" y="2149"/>
                  <a:pt x="88" y="2077"/>
                </a:cubicBezTo>
                <a:cubicBezTo>
                  <a:pt x="91" y="2005"/>
                  <a:pt x="109" y="1958"/>
                  <a:pt x="112" y="1849"/>
                </a:cubicBezTo>
                <a:cubicBezTo>
                  <a:pt x="115" y="1740"/>
                  <a:pt x="97" y="1539"/>
                  <a:pt x="107" y="1423"/>
                </a:cubicBezTo>
                <a:cubicBezTo>
                  <a:pt x="117" y="1307"/>
                  <a:pt x="182" y="1274"/>
                  <a:pt x="170" y="1152"/>
                </a:cubicBezTo>
                <a:cubicBezTo>
                  <a:pt x="158" y="1030"/>
                  <a:pt x="49" y="827"/>
                  <a:pt x="35" y="688"/>
                </a:cubicBezTo>
                <a:cubicBezTo>
                  <a:pt x="21" y="549"/>
                  <a:pt x="89" y="419"/>
                  <a:pt x="83" y="315"/>
                </a:cubicBezTo>
                <a:cubicBezTo>
                  <a:pt x="77" y="211"/>
                  <a:pt x="2" y="115"/>
                  <a:pt x="1" y="63"/>
                </a:cubicBezTo>
                <a:cubicBezTo>
                  <a:pt x="0" y="11"/>
                  <a:pt x="62" y="13"/>
                  <a:pt x="78" y="0"/>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 name="Freeform 12">
            <a:extLst>
              <a:ext uri="{FF2B5EF4-FFF2-40B4-BE49-F238E27FC236}">
                <a16:creationId xmlns:a16="http://schemas.microsoft.com/office/drawing/2014/main" id="{462C6B99-FD62-4DF7-BF65-E36030BD55C6}"/>
              </a:ext>
            </a:extLst>
          </p:cNvPr>
          <p:cNvSpPr>
            <a:spLocks/>
          </p:cNvSpPr>
          <p:nvPr/>
        </p:nvSpPr>
        <p:spPr bwMode="auto">
          <a:xfrm>
            <a:off x="6846888" y="3495675"/>
            <a:ext cx="468312"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3" name="Freeform 13">
            <a:extLst>
              <a:ext uri="{FF2B5EF4-FFF2-40B4-BE49-F238E27FC236}">
                <a16:creationId xmlns:a16="http://schemas.microsoft.com/office/drawing/2014/main" id="{F7DDB792-977A-4265-AABD-9DACB944268A}"/>
              </a:ext>
            </a:extLst>
          </p:cNvPr>
          <p:cNvSpPr>
            <a:spLocks/>
          </p:cNvSpPr>
          <p:nvPr/>
        </p:nvSpPr>
        <p:spPr bwMode="auto">
          <a:xfrm>
            <a:off x="7753350" y="3457575"/>
            <a:ext cx="414338"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94" name="Group 14">
            <a:extLst>
              <a:ext uri="{FF2B5EF4-FFF2-40B4-BE49-F238E27FC236}">
                <a16:creationId xmlns:a16="http://schemas.microsoft.com/office/drawing/2014/main" id="{EB489E98-5F15-4FBE-8D4C-874B56AF83D4}"/>
              </a:ext>
            </a:extLst>
          </p:cNvPr>
          <p:cNvGrpSpPr>
            <a:grpSpLocks/>
          </p:cNvGrpSpPr>
          <p:nvPr/>
        </p:nvGrpSpPr>
        <p:grpSpPr bwMode="auto">
          <a:xfrm>
            <a:off x="7212013" y="2624138"/>
            <a:ext cx="522287" cy="514350"/>
            <a:chOff x="4432" y="112"/>
            <a:chExt cx="329" cy="324"/>
          </a:xfrm>
        </p:grpSpPr>
        <p:sp>
          <p:nvSpPr>
            <p:cNvPr id="95" name="Oval 15">
              <a:extLst>
                <a:ext uri="{FF2B5EF4-FFF2-40B4-BE49-F238E27FC236}">
                  <a16:creationId xmlns:a16="http://schemas.microsoft.com/office/drawing/2014/main" id="{4259BCCF-C0FC-44F6-8D32-6F7CFBBF6340}"/>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96" name="Rectangle 16">
              <a:extLst>
                <a:ext uri="{FF2B5EF4-FFF2-40B4-BE49-F238E27FC236}">
                  <a16:creationId xmlns:a16="http://schemas.microsoft.com/office/drawing/2014/main" id="{46986B4D-FC07-4C0B-8813-A007CCD6FDE4}"/>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97" name="Freeform 17">
            <a:extLst>
              <a:ext uri="{FF2B5EF4-FFF2-40B4-BE49-F238E27FC236}">
                <a16:creationId xmlns:a16="http://schemas.microsoft.com/office/drawing/2014/main" id="{C2D14F25-E1D5-44A1-914D-4CC577311149}"/>
              </a:ext>
            </a:extLst>
          </p:cNvPr>
          <p:cNvSpPr>
            <a:spLocks/>
          </p:cNvSpPr>
          <p:nvPr/>
        </p:nvSpPr>
        <p:spPr bwMode="auto">
          <a:xfrm>
            <a:off x="6777038" y="2814638"/>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 name="Freeform 18">
            <a:extLst>
              <a:ext uri="{FF2B5EF4-FFF2-40B4-BE49-F238E27FC236}">
                <a16:creationId xmlns:a16="http://schemas.microsoft.com/office/drawing/2014/main" id="{5CC2DC61-A183-419D-84A9-D6789B011C20}"/>
              </a:ext>
            </a:extLst>
          </p:cNvPr>
          <p:cNvSpPr>
            <a:spLocks/>
          </p:cNvSpPr>
          <p:nvPr/>
        </p:nvSpPr>
        <p:spPr bwMode="auto">
          <a:xfrm>
            <a:off x="6784975" y="2846388"/>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9" name="Freeform 19">
            <a:extLst>
              <a:ext uri="{FF2B5EF4-FFF2-40B4-BE49-F238E27FC236}">
                <a16:creationId xmlns:a16="http://schemas.microsoft.com/office/drawing/2014/main" id="{F74C6FA8-9546-4BA8-9DD5-EE85DE4CE960}"/>
              </a:ext>
            </a:extLst>
          </p:cNvPr>
          <p:cNvSpPr>
            <a:spLocks/>
          </p:cNvSpPr>
          <p:nvPr/>
        </p:nvSpPr>
        <p:spPr bwMode="auto">
          <a:xfrm>
            <a:off x="7691438" y="2808288"/>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00" name="Group 20">
            <a:extLst>
              <a:ext uri="{FF2B5EF4-FFF2-40B4-BE49-F238E27FC236}">
                <a16:creationId xmlns:a16="http://schemas.microsoft.com/office/drawing/2014/main" id="{32250FE3-BBFA-42E0-A82A-226399C1BFEA}"/>
              </a:ext>
            </a:extLst>
          </p:cNvPr>
          <p:cNvGrpSpPr>
            <a:grpSpLocks/>
          </p:cNvGrpSpPr>
          <p:nvPr/>
        </p:nvGrpSpPr>
        <p:grpSpPr bwMode="auto">
          <a:xfrm>
            <a:off x="7173913" y="1974850"/>
            <a:ext cx="522287" cy="514350"/>
            <a:chOff x="4432" y="112"/>
            <a:chExt cx="329" cy="324"/>
          </a:xfrm>
        </p:grpSpPr>
        <p:sp>
          <p:nvSpPr>
            <p:cNvPr id="101" name="Oval 21">
              <a:extLst>
                <a:ext uri="{FF2B5EF4-FFF2-40B4-BE49-F238E27FC236}">
                  <a16:creationId xmlns:a16="http://schemas.microsoft.com/office/drawing/2014/main" id="{3FEC69F4-5F0D-4E0C-B7AA-F47CDF521B9F}"/>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02" name="Rectangle 22">
              <a:extLst>
                <a:ext uri="{FF2B5EF4-FFF2-40B4-BE49-F238E27FC236}">
                  <a16:creationId xmlns:a16="http://schemas.microsoft.com/office/drawing/2014/main" id="{34059AE7-5E1B-4258-995E-5F0F21E4ACEB}"/>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03" name="Freeform 23">
            <a:extLst>
              <a:ext uri="{FF2B5EF4-FFF2-40B4-BE49-F238E27FC236}">
                <a16:creationId xmlns:a16="http://schemas.microsoft.com/office/drawing/2014/main" id="{8CB38400-B56E-44A0-9B1C-4FA587A807C0}"/>
              </a:ext>
            </a:extLst>
          </p:cNvPr>
          <p:cNvSpPr>
            <a:spLocks/>
          </p:cNvSpPr>
          <p:nvPr/>
        </p:nvSpPr>
        <p:spPr bwMode="auto">
          <a:xfrm>
            <a:off x="6738938" y="2165350"/>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 name="Freeform 24">
            <a:extLst>
              <a:ext uri="{FF2B5EF4-FFF2-40B4-BE49-F238E27FC236}">
                <a16:creationId xmlns:a16="http://schemas.microsoft.com/office/drawing/2014/main" id="{7E247A10-6F88-426C-A67E-799BF3FB6475}"/>
              </a:ext>
            </a:extLst>
          </p:cNvPr>
          <p:cNvSpPr>
            <a:spLocks/>
          </p:cNvSpPr>
          <p:nvPr/>
        </p:nvSpPr>
        <p:spPr bwMode="auto">
          <a:xfrm>
            <a:off x="6746875" y="2197100"/>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 name="Freeform 25">
            <a:extLst>
              <a:ext uri="{FF2B5EF4-FFF2-40B4-BE49-F238E27FC236}">
                <a16:creationId xmlns:a16="http://schemas.microsoft.com/office/drawing/2014/main" id="{A950F5DB-F6BF-4732-B7D7-AE0176616A79}"/>
              </a:ext>
            </a:extLst>
          </p:cNvPr>
          <p:cNvSpPr>
            <a:spLocks/>
          </p:cNvSpPr>
          <p:nvPr/>
        </p:nvSpPr>
        <p:spPr bwMode="auto">
          <a:xfrm>
            <a:off x="7653338" y="2159000"/>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06" name="Group 26">
            <a:extLst>
              <a:ext uri="{FF2B5EF4-FFF2-40B4-BE49-F238E27FC236}">
                <a16:creationId xmlns:a16="http://schemas.microsoft.com/office/drawing/2014/main" id="{44352026-3EA3-423F-9604-FE8D80B108C8}"/>
              </a:ext>
            </a:extLst>
          </p:cNvPr>
          <p:cNvGrpSpPr>
            <a:grpSpLocks/>
          </p:cNvGrpSpPr>
          <p:nvPr/>
        </p:nvGrpSpPr>
        <p:grpSpPr bwMode="auto">
          <a:xfrm>
            <a:off x="7135813" y="1325563"/>
            <a:ext cx="522287" cy="514350"/>
            <a:chOff x="4432" y="112"/>
            <a:chExt cx="329" cy="324"/>
          </a:xfrm>
        </p:grpSpPr>
        <p:sp>
          <p:nvSpPr>
            <p:cNvPr id="107" name="Oval 27">
              <a:extLst>
                <a:ext uri="{FF2B5EF4-FFF2-40B4-BE49-F238E27FC236}">
                  <a16:creationId xmlns:a16="http://schemas.microsoft.com/office/drawing/2014/main" id="{F58FDFFF-2899-481D-BEB3-7B8A6A9F1BED}"/>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08" name="Rectangle 28">
              <a:extLst>
                <a:ext uri="{FF2B5EF4-FFF2-40B4-BE49-F238E27FC236}">
                  <a16:creationId xmlns:a16="http://schemas.microsoft.com/office/drawing/2014/main" id="{4311F12B-22D7-407C-BFE7-0B4CCB776C8A}"/>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09" name="Freeform 29">
            <a:extLst>
              <a:ext uri="{FF2B5EF4-FFF2-40B4-BE49-F238E27FC236}">
                <a16:creationId xmlns:a16="http://schemas.microsoft.com/office/drawing/2014/main" id="{C6FC31A0-A344-4FA2-B3B6-A57A4C28E0EC}"/>
              </a:ext>
            </a:extLst>
          </p:cNvPr>
          <p:cNvSpPr>
            <a:spLocks/>
          </p:cNvSpPr>
          <p:nvPr/>
        </p:nvSpPr>
        <p:spPr bwMode="auto">
          <a:xfrm>
            <a:off x="6700838" y="1516063"/>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 name="Freeform 30">
            <a:extLst>
              <a:ext uri="{FF2B5EF4-FFF2-40B4-BE49-F238E27FC236}">
                <a16:creationId xmlns:a16="http://schemas.microsoft.com/office/drawing/2014/main" id="{75A56BF9-4514-4B71-B8B1-52C0BB23EEF6}"/>
              </a:ext>
            </a:extLst>
          </p:cNvPr>
          <p:cNvSpPr>
            <a:spLocks/>
          </p:cNvSpPr>
          <p:nvPr/>
        </p:nvSpPr>
        <p:spPr bwMode="auto">
          <a:xfrm>
            <a:off x="6708775" y="1547813"/>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1" name="Freeform 31">
            <a:extLst>
              <a:ext uri="{FF2B5EF4-FFF2-40B4-BE49-F238E27FC236}">
                <a16:creationId xmlns:a16="http://schemas.microsoft.com/office/drawing/2014/main" id="{2D519269-D939-4CF8-8EE3-208153C1EC7D}"/>
              </a:ext>
            </a:extLst>
          </p:cNvPr>
          <p:cNvSpPr>
            <a:spLocks/>
          </p:cNvSpPr>
          <p:nvPr/>
        </p:nvSpPr>
        <p:spPr bwMode="auto">
          <a:xfrm>
            <a:off x="7615238" y="1509713"/>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12" name="Group 32">
            <a:extLst>
              <a:ext uri="{FF2B5EF4-FFF2-40B4-BE49-F238E27FC236}">
                <a16:creationId xmlns:a16="http://schemas.microsoft.com/office/drawing/2014/main" id="{A16B4A6A-4539-4AF9-81B9-2A7DFEC30374}"/>
              </a:ext>
            </a:extLst>
          </p:cNvPr>
          <p:cNvGrpSpPr>
            <a:grpSpLocks/>
          </p:cNvGrpSpPr>
          <p:nvPr/>
        </p:nvGrpSpPr>
        <p:grpSpPr bwMode="auto">
          <a:xfrm>
            <a:off x="7097713" y="676275"/>
            <a:ext cx="522287" cy="514350"/>
            <a:chOff x="4432" y="112"/>
            <a:chExt cx="329" cy="324"/>
          </a:xfrm>
        </p:grpSpPr>
        <p:sp>
          <p:nvSpPr>
            <p:cNvPr id="113" name="Oval 33">
              <a:extLst>
                <a:ext uri="{FF2B5EF4-FFF2-40B4-BE49-F238E27FC236}">
                  <a16:creationId xmlns:a16="http://schemas.microsoft.com/office/drawing/2014/main" id="{390D2D33-8AD2-4EFF-B765-2D73FD313C0A}"/>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14" name="Rectangle 34">
              <a:extLst>
                <a:ext uri="{FF2B5EF4-FFF2-40B4-BE49-F238E27FC236}">
                  <a16:creationId xmlns:a16="http://schemas.microsoft.com/office/drawing/2014/main" id="{05AD5E95-17A1-4623-A0C2-C56C3A842EF4}"/>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15" name="Freeform 35">
            <a:extLst>
              <a:ext uri="{FF2B5EF4-FFF2-40B4-BE49-F238E27FC236}">
                <a16:creationId xmlns:a16="http://schemas.microsoft.com/office/drawing/2014/main" id="{6CC54E3D-CED5-4DE4-8692-DB42BC1BAA54}"/>
              </a:ext>
            </a:extLst>
          </p:cNvPr>
          <p:cNvSpPr>
            <a:spLocks/>
          </p:cNvSpPr>
          <p:nvPr/>
        </p:nvSpPr>
        <p:spPr bwMode="auto">
          <a:xfrm>
            <a:off x="6662738" y="866775"/>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 name="Freeform 36">
            <a:extLst>
              <a:ext uri="{FF2B5EF4-FFF2-40B4-BE49-F238E27FC236}">
                <a16:creationId xmlns:a16="http://schemas.microsoft.com/office/drawing/2014/main" id="{B5461B2C-A4B5-4F02-97AC-DDA88B0A907E}"/>
              </a:ext>
            </a:extLst>
          </p:cNvPr>
          <p:cNvSpPr>
            <a:spLocks/>
          </p:cNvSpPr>
          <p:nvPr/>
        </p:nvSpPr>
        <p:spPr bwMode="auto">
          <a:xfrm>
            <a:off x="6670675" y="898525"/>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7" name="Freeform 37">
            <a:extLst>
              <a:ext uri="{FF2B5EF4-FFF2-40B4-BE49-F238E27FC236}">
                <a16:creationId xmlns:a16="http://schemas.microsoft.com/office/drawing/2014/main" id="{60E74B1E-EC36-46A7-88E8-ACD712251EF9}"/>
              </a:ext>
            </a:extLst>
          </p:cNvPr>
          <p:cNvSpPr>
            <a:spLocks/>
          </p:cNvSpPr>
          <p:nvPr/>
        </p:nvSpPr>
        <p:spPr bwMode="auto">
          <a:xfrm>
            <a:off x="7577138" y="860425"/>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18" name="Group 38">
            <a:extLst>
              <a:ext uri="{FF2B5EF4-FFF2-40B4-BE49-F238E27FC236}">
                <a16:creationId xmlns:a16="http://schemas.microsoft.com/office/drawing/2014/main" id="{D64386C2-7AD8-46D7-BABA-A6AA91221954}"/>
              </a:ext>
            </a:extLst>
          </p:cNvPr>
          <p:cNvGrpSpPr>
            <a:grpSpLocks/>
          </p:cNvGrpSpPr>
          <p:nvPr/>
        </p:nvGrpSpPr>
        <p:grpSpPr bwMode="auto">
          <a:xfrm>
            <a:off x="7059613" y="26988"/>
            <a:ext cx="522287" cy="514350"/>
            <a:chOff x="4432" y="112"/>
            <a:chExt cx="329" cy="324"/>
          </a:xfrm>
        </p:grpSpPr>
        <p:sp>
          <p:nvSpPr>
            <p:cNvPr id="119" name="Oval 39">
              <a:extLst>
                <a:ext uri="{FF2B5EF4-FFF2-40B4-BE49-F238E27FC236}">
                  <a16:creationId xmlns:a16="http://schemas.microsoft.com/office/drawing/2014/main" id="{6508DBBD-8556-4991-A831-3308F6B2CA03}"/>
                </a:ext>
              </a:extLst>
            </p:cNvPr>
            <p:cNvSpPr>
              <a:spLocks noChangeArrowheads="1"/>
            </p:cNvSpPr>
            <p:nvPr/>
          </p:nvSpPr>
          <p:spPr bwMode="auto">
            <a:xfrm>
              <a:off x="4432" y="169"/>
              <a:ext cx="329" cy="267"/>
            </a:xfrm>
            <a:prstGeom prst="ellipse">
              <a:avLst/>
            </a:prstGeom>
            <a:solidFill>
              <a:schemeClr val="accent1"/>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20" name="Rectangle 40">
              <a:extLst>
                <a:ext uri="{FF2B5EF4-FFF2-40B4-BE49-F238E27FC236}">
                  <a16:creationId xmlns:a16="http://schemas.microsoft.com/office/drawing/2014/main" id="{EC52C222-80EF-4ACD-BB59-9997ED871098}"/>
                </a:ext>
              </a:extLst>
            </p:cNvPr>
            <p:cNvSpPr>
              <a:spLocks noChangeArrowheads="1"/>
            </p:cNvSpPr>
            <p:nvPr/>
          </p:nvSpPr>
          <p:spPr bwMode="auto">
            <a:xfrm>
              <a:off x="4515" y="112"/>
              <a:ext cx="141" cy="106"/>
            </a:xfrm>
            <a:prstGeom prst="rect">
              <a:avLst/>
            </a:prstGeom>
            <a:solidFill>
              <a:schemeClr val="accent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21" name="Freeform 41">
            <a:extLst>
              <a:ext uri="{FF2B5EF4-FFF2-40B4-BE49-F238E27FC236}">
                <a16:creationId xmlns:a16="http://schemas.microsoft.com/office/drawing/2014/main" id="{2F64F6ED-0018-47A1-A5A3-F87D77B89206}"/>
              </a:ext>
            </a:extLst>
          </p:cNvPr>
          <p:cNvSpPr>
            <a:spLocks/>
          </p:cNvSpPr>
          <p:nvPr/>
        </p:nvSpPr>
        <p:spPr bwMode="auto">
          <a:xfrm>
            <a:off x="6624638" y="217488"/>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2" name="Freeform 42">
            <a:extLst>
              <a:ext uri="{FF2B5EF4-FFF2-40B4-BE49-F238E27FC236}">
                <a16:creationId xmlns:a16="http://schemas.microsoft.com/office/drawing/2014/main" id="{49497D02-076B-45E0-8555-867FC92CD477}"/>
              </a:ext>
            </a:extLst>
          </p:cNvPr>
          <p:cNvSpPr>
            <a:spLocks/>
          </p:cNvSpPr>
          <p:nvPr/>
        </p:nvSpPr>
        <p:spPr bwMode="auto">
          <a:xfrm>
            <a:off x="6632575" y="249238"/>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3" name="Freeform 43">
            <a:extLst>
              <a:ext uri="{FF2B5EF4-FFF2-40B4-BE49-F238E27FC236}">
                <a16:creationId xmlns:a16="http://schemas.microsoft.com/office/drawing/2014/main" id="{5E538177-DE8A-430E-B568-64BACA25B9C5}"/>
              </a:ext>
            </a:extLst>
          </p:cNvPr>
          <p:cNvSpPr>
            <a:spLocks/>
          </p:cNvSpPr>
          <p:nvPr/>
        </p:nvSpPr>
        <p:spPr bwMode="auto">
          <a:xfrm>
            <a:off x="7539038" y="211138"/>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4" name="Freeform 44">
            <a:extLst>
              <a:ext uri="{FF2B5EF4-FFF2-40B4-BE49-F238E27FC236}">
                <a16:creationId xmlns:a16="http://schemas.microsoft.com/office/drawing/2014/main" id="{F9F4B628-63CE-47A9-8E9D-7999F176F98F}"/>
              </a:ext>
            </a:extLst>
          </p:cNvPr>
          <p:cNvSpPr>
            <a:spLocks/>
          </p:cNvSpPr>
          <p:nvPr/>
        </p:nvSpPr>
        <p:spPr bwMode="auto">
          <a:xfrm>
            <a:off x="8651875" y="976313"/>
            <a:ext cx="192088" cy="2935287"/>
          </a:xfrm>
          <a:custGeom>
            <a:avLst/>
            <a:gdLst>
              <a:gd name="T0" fmla="*/ 0 w 121"/>
              <a:gd name="T1" fmla="*/ 0 h 1849"/>
              <a:gd name="T2" fmla="*/ 2147483646 w 121"/>
              <a:gd name="T3" fmla="*/ 2147483646 h 1849"/>
              <a:gd name="T4" fmla="*/ 2147483646 w 121"/>
              <a:gd name="T5" fmla="*/ 2147483646 h 1849"/>
              <a:gd name="T6" fmla="*/ 2147483646 w 121"/>
              <a:gd name="T7" fmla="*/ 2147483646 h 1849"/>
              <a:gd name="T8" fmla="*/ 2147483646 w 121"/>
              <a:gd name="T9" fmla="*/ 2147483646 h 18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849">
                <a:moveTo>
                  <a:pt x="0" y="0"/>
                </a:moveTo>
                <a:cubicBezTo>
                  <a:pt x="6" y="43"/>
                  <a:pt x="34" y="80"/>
                  <a:pt x="39" y="261"/>
                </a:cubicBezTo>
                <a:cubicBezTo>
                  <a:pt x="44" y="442"/>
                  <a:pt x="31" y="863"/>
                  <a:pt x="29" y="1089"/>
                </a:cubicBezTo>
                <a:cubicBezTo>
                  <a:pt x="27" y="1315"/>
                  <a:pt x="9" y="1489"/>
                  <a:pt x="24" y="1616"/>
                </a:cubicBezTo>
                <a:cubicBezTo>
                  <a:pt x="39" y="1743"/>
                  <a:pt x="80" y="1796"/>
                  <a:pt x="121" y="1849"/>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5" name="Freeform 45">
            <a:extLst>
              <a:ext uri="{FF2B5EF4-FFF2-40B4-BE49-F238E27FC236}">
                <a16:creationId xmlns:a16="http://schemas.microsoft.com/office/drawing/2014/main" id="{DE1420A5-21C6-47A9-9299-F68A164CADAB}"/>
              </a:ext>
            </a:extLst>
          </p:cNvPr>
          <p:cNvSpPr>
            <a:spLocks/>
          </p:cNvSpPr>
          <p:nvPr/>
        </p:nvSpPr>
        <p:spPr bwMode="auto">
          <a:xfrm>
            <a:off x="8121650" y="3473450"/>
            <a:ext cx="584200" cy="100013"/>
          </a:xfrm>
          <a:custGeom>
            <a:avLst/>
            <a:gdLst>
              <a:gd name="T0" fmla="*/ 0 w 368"/>
              <a:gd name="T1" fmla="*/ 0 h 63"/>
              <a:gd name="T2" fmla="*/ 2147483646 w 368"/>
              <a:gd name="T3" fmla="*/ 2147483646 h 63"/>
              <a:gd name="T4" fmla="*/ 2147483646 w 368"/>
              <a:gd name="T5" fmla="*/ 2147483646 h 63"/>
              <a:gd name="T6" fmla="*/ 0 60000 65536"/>
              <a:gd name="T7" fmla="*/ 0 60000 65536"/>
              <a:gd name="T8" fmla="*/ 0 60000 65536"/>
            </a:gdLst>
            <a:ahLst/>
            <a:cxnLst>
              <a:cxn ang="T6">
                <a:pos x="T0" y="T1"/>
              </a:cxn>
              <a:cxn ang="T7">
                <a:pos x="T2" y="T3"/>
              </a:cxn>
              <a:cxn ang="T8">
                <a:pos x="T4" y="T5"/>
              </a:cxn>
            </a:cxnLst>
            <a:rect l="0" t="0" r="r" b="b"/>
            <a:pathLst>
              <a:path w="368" h="63">
                <a:moveTo>
                  <a:pt x="0" y="0"/>
                </a:moveTo>
                <a:cubicBezTo>
                  <a:pt x="38" y="5"/>
                  <a:pt x="172" y="19"/>
                  <a:pt x="233" y="29"/>
                </a:cubicBezTo>
                <a:cubicBezTo>
                  <a:pt x="294" y="39"/>
                  <a:pt x="346" y="58"/>
                  <a:pt x="368" y="63"/>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6" name="Freeform 46">
            <a:extLst>
              <a:ext uri="{FF2B5EF4-FFF2-40B4-BE49-F238E27FC236}">
                <a16:creationId xmlns:a16="http://schemas.microsoft.com/office/drawing/2014/main" id="{EB335935-2B97-4C41-AF2F-230B9D381F3F}"/>
              </a:ext>
            </a:extLst>
          </p:cNvPr>
          <p:cNvSpPr>
            <a:spLocks/>
          </p:cNvSpPr>
          <p:nvPr/>
        </p:nvSpPr>
        <p:spPr bwMode="auto">
          <a:xfrm>
            <a:off x="8113713" y="2816225"/>
            <a:ext cx="569912" cy="134938"/>
          </a:xfrm>
          <a:custGeom>
            <a:avLst/>
            <a:gdLst>
              <a:gd name="T0" fmla="*/ 0 w 359"/>
              <a:gd name="T1" fmla="*/ 0 h 85"/>
              <a:gd name="T2" fmla="*/ 2147483646 w 359"/>
              <a:gd name="T3" fmla="*/ 2147483646 h 85"/>
              <a:gd name="T4" fmla="*/ 2147483646 w 359"/>
              <a:gd name="T5" fmla="*/ 2147483646 h 85"/>
              <a:gd name="T6" fmla="*/ 0 60000 65536"/>
              <a:gd name="T7" fmla="*/ 0 60000 65536"/>
              <a:gd name="T8" fmla="*/ 0 60000 65536"/>
            </a:gdLst>
            <a:ahLst/>
            <a:cxnLst>
              <a:cxn ang="T6">
                <a:pos x="T0" y="T1"/>
              </a:cxn>
              <a:cxn ang="T7">
                <a:pos x="T2" y="T3"/>
              </a:cxn>
              <a:cxn ang="T8">
                <a:pos x="T4" y="T5"/>
              </a:cxn>
            </a:cxnLst>
            <a:rect l="0" t="0" r="r" b="b"/>
            <a:pathLst>
              <a:path w="359" h="85">
                <a:moveTo>
                  <a:pt x="0" y="0"/>
                </a:moveTo>
                <a:cubicBezTo>
                  <a:pt x="73" y="9"/>
                  <a:pt x="144" y="15"/>
                  <a:pt x="204" y="29"/>
                </a:cubicBezTo>
                <a:cubicBezTo>
                  <a:pt x="264" y="43"/>
                  <a:pt x="327" y="73"/>
                  <a:pt x="359" y="85"/>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7" name="Freeform 47">
            <a:extLst>
              <a:ext uri="{FF2B5EF4-FFF2-40B4-BE49-F238E27FC236}">
                <a16:creationId xmlns:a16="http://schemas.microsoft.com/office/drawing/2014/main" id="{6B01C10B-3D18-4E11-9552-1C610093F7DE}"/>
              </a:ext>
            </a:extLst>
          </p:cNvPr>
          <p:cNvSpPr>
            <a:spLocks/>
          </p:cNvSpPr>
          <p:nvPr/>
        </p:nvSpPr>
        <p:spPr bwMode="auto">
          <a:xfrm>
            <a:off x="8029575" y="2168525"/>
            <a:ext cx="692150" cy="236538"/>
          </a:xfrm>
          <a:custGeom>
            <a:avLst/>
            <a:gdLst>
              <a:gd name="T0" fmla="*/ 0 w 436"/>
              <a:gd name="T1" fmla="*/ 2147483646 h 149"/>
              <a:gd name="T2" fmla="*/ 2147483646 w 436"/>
              <a:gd name="T3" fmla="*/ 2147483646 h 149"/>
              <a:gd name="T4" fmla="*/ 2147483646 w 436"/>
              <a:gd name="T5" fmla="*/ 2147483646 h 149"/>
              <a:gd name="T6" fmla="*/ 0 60000 65536"/>
              <a:gd name="T7" fmla="*/ 0 60000 65536"/>
              <a:gd name="T8" fmla="*/ 0 60000 65536"/>
            </a:gdLst>
            <a:ahLst/>
            <a:cxnLst>
              <a:cxn ang="T6">
                <a:pos x="T0" y="T1"/>
              </a:cxn>
              <a:cxn ang="T7">
                <a:pos x="T2" y="T3"/>
              </a:cxn>
              <a:cxn ang="T8">
                <a:pos x="T4" y="T5"/>
              </a:cxn>
            </a:cxnLst>
            <a:rect l="0" t="0" r="r" b="b"/>
            <a:pathLst>
              <a:path w="436" h="149">
                <a:moveTo>
                  <a:pt x="0" y="13"/>
                </a:moveTo>
                <a:cubicBezTo>
                  <a:pt x="36" y="15"/>
                  <a:pt x="150" y="0"/>
                  <a:pt x="223" y="23"/>
                </a:cubicBezTo>
                <a:cubicBezTo>
                  <a:pt x="296" y="46"/>
                  <a:pt x="392" y="123"/>
                  <a:pt x="436" y="149"/>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8" name="Freeform 48">
            <a:extLst>
              <a:ext uri="{FF2B5EF4-FFF2-40B4-BE49-F238E27FC236}">
                <a16:creationId xmlns:a16="http://schemas.microsoft.com/office/drawing/2014/main" id="{2884AA94-340D-4410-817D-48CC3339CFF0}"/>
              </a:ext>
            </a:extLst>
          </p:cNvPr>
          <p:cNvSpPr>
            <a:spLocks/>
          </p:cNvSpPr>
          <p:nvPr/>
        </p:nvSpPr>
        <p:spPr bwMode="auto">
          <a:xfrm>
            <a:off x="8007350" y="1517650"/>
            <a:ext cx="714375" cy="195263"/>
          </a:xfrm>
          <a:custGeom>
            <a:avLst/>
            <a:gdLst>
              <a:gd name="T0" fmla="*/ 0 w 450"/>
              <a:gd name="T1" fmla="*/ 2147483646 h 123"/>
              <a:gd name="T2" fmla="*/ 2147483646 w 450"/>
              <a:gd name="T3" fmla="*/ 2147483646 h 123"/>
              <a:gd name="T4" fmla="*/ 2147483646 w 450"/>
              <a:gd name="T5" fmla="*/ 2147483646 h 123"/>
              <a:gd name="T6" fmla="*/ 0 60000 65536"/>
              <a:gd name="T7" fmla="*/ 0 60000 65536"/>
              <a:gd name="T8" fmla="*/ 0 60000 65536"/>
            </a:gdLst>
            <a:ahLst/>
            <a:cxnLst>
              <a:cxn ang="T6">
                <a:pos x="T0" y="T1"/>
              </a:cxn>
              <a:cxn ang="T7">
                <a:pos x="T2" y="T3"/>
              </a:cxn>
              <a:cxn ang="T8">
                <a:pos x="T4" y="T5"/>
              </a:cxn>
            </a:cxnLst>
            <a:rect l="0" t="0" r="r" b="b"/>
            <a:pathLst>
              <a:path w="450" h="123">
                <a:moveTo>
                  <a:pt x="0" y="7"/>
                </a:moveTo>
                <a:cubicBezTo>
                  <a:pt x="34" y="10"/>
                  <a:pt x="128" y="0"/>
                  <a:pt x="203" y="19"/>
                </a:cubicBezTo>
                <a:cubicBezTo>
                  <a:pt x="278" y="38"/>
                  <a:pt x="399" y="101"/>
                  <a:pt x="450" y="123"/>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9" name="Freeform 49">
            <a:extLst>
              <a:ext uri="{FF2B5EF4-FFF2-40B4-BE49-F238E27FC236}">
                <a16:creationId xmlns:a16="http://schemas.microsoft.com/office/drawing/2014/main" id="{119E207F-D22A-47C0-A5C9-AF80899453F6}"/>
              </a:ext>
            </a:extLst>
          </p:cNvPr>
          <p:cNvSpPr>
            <a:spLocks/>
          </p:cNvSpPr>
          <p:nvPr/>
        </p:nvSpPr>
        <p:spPr bwMode="auto">
          <a:xfrm>
            <a:off x="7937500" y="866775"/>
            <a:ext cx="746125" cy="155575"/>
          </a:xfrm>
          <a:custGeom>
            <a:avLst/>
            <a:gdLst>
              <a:gd name="T0" fmla="*/ 0 w 470"/>
              <a:gd name="T1" fmla="*/ 2147483646 h 98"/>
              <a:gd name="T2" fmla="*/ 2147483646 w 470"/>
              <a:gd name="T3" fmla="*/ 2147483646 h 98"/>
              <a:gd name="T4" fmla="*/ 2147483646 w 470"/>
              <a:gd name="T5" fmla="*/ 2147483646 h 98"/>
              <a:gd name="T6" fmla="*/ 0 60000 65536"/>
              <a:gd name="T7" fmla="*/ 0 60000 65536"/>
              <a:gd name="T8" fmla="*/ 0 60000 65536"/>
            </a:gdLst>
            <a:ahLst/>
            <a:cxnLst>
              <a:cxn ang="T6">
                <a:pos x="T0" y="T1"/>
              </a:cxn>
              <a:cxn ang="T7">
                <a:pos x="T2" y="T3"/>
              </a:cxn>
              <a:cxn ang="T8">
                <a:pos x="T4" y="T5"/>
              </a:cxn>
            </a:cxnLst>
            <a:rect l="0" t="0" r="r" b="b"/>
            <a:pathLst>
              <a:path w="470" h="98">
                <a:moveTo>
                  <a:pt x="0" y="11"/>
                </a:moveTo>
                <a:cubicBezTo>
                  <a:pt x="35" y="11"/>
                  <a:pt x="135" y="0"/>
                  <a:pt x="213" y="15"/>
                </a:cubicBezTo>
                <a:cubicBezTo>
                  <a:pt x="291" y="30"/>
                  <a:pt x="417" y="81"/>
                  <a:pt x="470" y="98"/>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0" name="Freeform 50">
            <a:extLst>
              <a:ext uri="{FF2B5EF4-FFF2-40B4-BE49-F238E27FC236}">
                <a16:creationId xmlns:a16="http://schemas.microsoft.com/office/drawing/2014/main" id="{3A46C00B-B679-43CC-9D4E-8B7BAEB01AA5}"/>
              </a:ext>
            </a:extLst>
          </p:cNvPr>
          <p:cNvSpPr>
            <a:spLocks/>
          </p:cNvSpPr>
          <p:nvPr/>
        </p:nvSpPr>
        <p:spPr bwMode="auto">
          <a:xfrm>
            <a:off x="6408738" y="284163"/>
            <a:ext cx="274637" cy="46037"/>
          </a:xfrm>
          <a:custGeom>
            <a:avLst/>
            <a:gdLst>
              <a:gd name="T0" fmla="*/ 0 w 173"/>
              <a:gd name="T1" fmla="*/ 2147483646 h 29"/>
              <a:gd name="T2" fmla="*/ 2147483646 w 173"/>
              <a:gd name="T3" fmla="*/ 2147483646 h 29"/>
              <a:gd name="T4" fmla="*/ 2147483646 w 173"/>
              <a:gd name="T5" fmla="*/ 0 h 29"/>
              <a:gd name="T6" fmla="*/ 0 60000 65536"/>
              <a:gd name="T7" fmla="*/ 0 60000 65536"/>
              <a:gd name="T8" fmla="*/ 0 60000 65536"/>
            </a:gdLst>
            <a:ahLst/>
            <a:cxnLst>
              <a:cxn ang="T6">
                <a:pos x="T0" y="T1"/>
              </a:cxn>
              <a:cxn ang="T7">
                <a:pos x="T2" y="T3"/>
              </a:cxn>
              <a:cxn ang="T8">
                <a:pos x="T4" y="T5"/>
              </a:cxn>
            </a:cxnLst>
            <a:rect l="0" t="0" r="r" b="b"/>
            <a:pathLst>
              <a:path w="173" h="29">
                <a:moveTo>
                  <a:pt x="0" y="29"/>
                </a:moveTo>
                <a:cubicBezTo>
                  <a:pt x="23" y="27"/>
                  <a:pt x="117" y="20"/>
                  <a:pt x="145" y="15"/>
                </a:cubicBezTo>
                <a:cubicBezTo>
                  <a:pt x="173" y="10"/>
                  <a:pt x="167" y="5"/>
                  <a:pt x="169"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1" name="Freeform 51">
            <a:extLst>
              <a:ext uri="{FF2B5EF4-FFF2-40B4-BE49-F238E27FC236}">
                <a16:creationId xmlns:a16="http://schemas.microsoft.com/office/drawing/2014/main" id="{3A557238-AB67-43A8-BC48-57965E7EF7BF}"/>
              </a:ext>
            </a:extLst>
          </p:cNvPr>
          <p:cNvSpPr>
            <a:spLocks/>
          </p:cNvSpPr>
          <p:nvPr/>
        </p:nvSpPr>
        <p:spPr bwMode="auto">
          <a:xfrm>
            <a:off x="6470650" y="960438"/>
            <a:ext cx="231775" cy="69850"/>
          </a:xfrm>
          <a:custGeom>
            <a:avLst/>
            <a:gdLst>
              <a:gd name="T0" fmla="*/ 0 w 146"/>
              <a:gd name="T1" fmla="*/ 2147483646 h 44"/>
              <a:gd name="T2" fmla="*/ 2147483646 w 146"/>
              <a:gd name="T3" fmla="*/ 2147483646 h 44"/>
              <a:gd name="T4" fmla="*/ 2147483646 w 146"/>
              <a:gd name="T5" fmla="*/ 0 h 44"/>
              <a:gd name="T6" fmla="*/ 0 60000 65536"/>
              <a:gd name="T7" fmla="*/ 0 60000 65536"/>
              <a:gd name="T8" fmla="*/ 0 60000 65536"/>
            </a:gdLst>
            <a:ahLst/>
            <a:cxnLst>
              <a:cxn ang="T6">
                <a:pos x="T0" y="T1"/>
              </a:cxn>
              <a:cxn ang="T7">
                <a:pos x="T2" y="T3"/>
              </a:cxn>
              <a:cxn ang="T8">
                <a:pos x="T4" y="T5"/>
              </a:cxn>
            </a:cxnLst>
            <a:rect l="0" t="0" r="r" b="b"/>
            <a:pathLst>
              <a:path w="146" h="44">
                <a:moveTo>
                  <a:pt x="0" y="44"/>
                </a:moveTo>
                <a:cubicBezTo>
                  <a:pt x="20" y="38"/>
                  <a:pt x="98" y="22"/>
                  <a:pt x="122" y="15"/>
                </a:cubicBezTo>
                <a:cubicBezTo>
                  <a:pt x="146" y="8"/>
                  <a:pt x="144" y="5"/>
                  <a:pt x="146"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2" name="Freeform 52">
            <a:extLst>
              <a:ext uri="{FF2B5EF4-FFF2-40B4-BE49-F238E27FC236}">
                <a16:creationId xmlns:a16="http://schemas.microsoft.com/office/drawing/2014/main" id="{39D19F43-4B71-4598-87A5-2E86F657ACFB}"/>
              </a:ext>
            </a:extLst>
          </p:cNvPr>
          <p:cNvSpPr>
            <a:spLocks/>
          </p:cNvSpPr>
          <p:nvPr/>
        </p:nvSpPr>
        <p:spPr bwMode="auto">
          <a:xfrm>
            <a:off x="6496050" y="1604963"/>
            <a:ext cx="231775" cy="69850"/>
          </a:xfrm>
          <a:custGeom>
            <a:avLst/>
            <a:gdLst>
              <a:gd name="T0" fmla="*/ 0 w 146"/>
              <a:gd name="T1" fmla="*/ 2147483646 h 44"/>
              <a:gd name="T2" fmla="*/ 2147483646 w 146"/>
              <a:gd name="T3" fmla="*/ 2147483646 h 44"/>
              <a:gd name="T4" fmla="*/ 2147483646 w 146"/>
              <a:gd name="T5" fmla="*/ 0 h 44"/>
              <a:gd name="T6" fmla="*/ 0 60000 65536"/>
              <a:gd name="T7" fmla="*/ 0 60000 65536"/>
              <a:gd name="T8" fmla="*/ 0 60000 65536"/>
            </a:gdLst>
            <a:ahLst/>
            <a:cxnLst>
              <a:cxn ang="T6">
                <a:pos x="T0" y="T1"/>
              </a:cxn>
              <a:cxn ang="T7">
                <a:pos x="T2" y="T3"/>
              </a:cxn>
              <a:cxn ang="T8">
                <a:pos x="T4" y="T5"/>
              </a:cxn>
            </a:cxnLst>
            <a:rect l="0" t="0" r="r" b="b"/>
            <a:pathLst>
              <a:path w="146" h="44">
                <a:moveTo>
                  <a:pt x="0" y="44"/>
                </a:moveTo>
                <a:cubicBezTo>
                  <a:pt x="20" y="38"/>
                  <a:pt x="98" y="22"/>
                  <a:pt x="122" y="15"/>
                </a:cubicBezTo>
                <a:cubicBezTo>
                  <a:pt x="146" y="8"/>
                  <a:pt x="144" y="5"/>
                  <a:pt x="146"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 name="Freeform 53">
            <a:extLst>
              <a:ext uri="{FF2B5EF4-FFF2-40B4-BE49-F238E27FC236}">
                <a16:creationId xmlns:a16="http://schemas.microsoft.com/office/drawing/2014/main" id="{D3B4E7AE-BE62-48E2-B08D-B81C6AEB7F44}"/>
              </a:ext>
            </a:extLst>
          </p:cNvPr>
          <p:cNvSpPr>
            <a:spLocks/>
          </p:cNvSpPr>
          <p:nvPr/>
        </p:nvSpPr>
        <p:spPr bwMode="auto">
          <a:xfrm>
            <a:off x="6584950" y="2246313"/>
            <a:ext cx="184150" cy="182562"/>
          </a:xfrm>
          <a:custGeom>
            <a:avLst/>
            <a:gdLst>
              <a:gd name="T0" fmla="*/ 0 w 116"/>
              <a:gd name="T1" fmla="*/ 2147483646 h 115"/>
              <a:gd name="T2" fmla="*/ 2147483646 w 116"/>
              <a:gd name="T3" fmla="*/ 2147483646 h 115"/>
              <a:gd name="T4" fmla="*/ 2147483646 w 116"/>
              <a:gd name="T5" fmla="*/ 2147483646 h 115"/>
              <a:gd name="T6" fmla="*/ 0 60000 65536"/>
              <a:gd name="T7" fmla="*/ 0 60000 65536"/>
              <a:gd name="T8" fmla="*/ 0 60000 65536"/>
            </a:gdLst>
            <a:ahLst/>
            <a:cxnLst>
              <a:cxn ang="T6">
                <a:pos x="T0" y="T1"/>
              </a:cxn>
              <a:cxn ang="T7">
                <a:pos x="T2" y="T3"/>
              </a:cxn>
              <a:cxn ang="T8">
                <a:pos x="T4" y="T5"/>
              </a:cxn>
            </a:cxnLst>
            <a:rect l="0" t="0" r="r" b="b"/>
            <a:pathLst>
              <a:path w="116" h="115">
                <a:moveTo>
                  <a:pt x="0" y="115"/>
                </a:moveTo>
                <a:cubicBezTo>
                  <a:pt x="14" y="99"/>
                  <a:pt x="63" y="34"/>
                  <a:pt x="82" y="17"/>
                </a:cubicBezTo>
                <a:cubicBezTo>
                  <a:pt x="101" y="0"/>
                  <a:pt x="109" y="14"/>
                  <a:pt x="116" y="13"/>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4" name="Freeform 54">
            <a:extLst>
              <a:ext uri="{FF2B5EF4-FFF2-40B4-BE49-F238E27FC236}">
                <a16:creationId xmlns:a16="http://schemas.microsoft.com/office/drawing/2014/main" id="{630491E2-0BE3-419F-BE33-C15AFE40E803}"/>
              </a:ext>
            </a:extLst>
          </p:cNvPr>
          <p:cNvSpPr>
            <a:spLocks/>
          </p:cNvSpPr>
          <p:nvPr/>
        </p:nvSpPr>
        <p:spPr bwMode="auto">
          <a:xfrm>
            <a:off x="6508750" y="2927350"/>
            <a:ext cx="268288" cy="146050"/>
          </a:xfrm>
          <a:custGeom>
            <a:avLst/>
            <a:gdLst>
              <a:gd name="T0" fmla="*/ 0 w 169"/>
              <a:gd name="T1" fmla="*/ 2147483646 h 92"/>
              <a:gd name="T2" fmla="*/ 2147483646 w 169"/>
              <a:gd name="T3" fmla="*/ 2147483646 h 92"/>
              <a:gd name="T4" fmla="*/ 2147483646 w 169"/>
              <a:gd name="T5" fmla="*/ 0 h 92"/>
              <a:gd name="T6" fmla="*/ 0 60000 65536"/>
              <a:gd name="T7" fmla="*/ 0 60000 65536"/>
              <a:gd name="T8" fmla="*/ 0 60000 65536"/>
            </a:gdLst>
            <a:ahLst/>
            <a:cxnLst>
              <a:cxn ang="T6">
                <a:pos x="T0" y="T1"/>
              </a:cxn>
              <a:cxn ang="T7">
                <a:pos x="T2" y="T3"/>
              </a:cxn>
              <a:cxn ang="T8">
                <a:pos x="T4" y="T5"/>
              </a:cxn>
            </a:cxnLst>
            <a:rect l="0" t="0" r="r" b="b"/>
            <a:pathLst>
              <a:path w="169" h="92">
                <a:moveTo>
                  <a:pt x="0" y="92"/>
                </a:moveTo>
                <a:cubicBezTo>
                  <a:pt x="21" y="80"/>
                  <a:pt x="98" y="35"/>
                  <a:pt x="126" y="20"/>
                </a:cubicBezTo>
                <a:cubicBezTo>
                  <a:pt x="154" y="5"/>
                  <a:pt x="160" y="4"/>
                  <a:pt x="169"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5" name="Freeform 55">
            <a:extLst>
              <a:ext uri="{FF2B5EF4-FFF2-40B4-BE49-F238E27FC236}">
                <a16:creationId xmlns:a16="http://schemas.microsoft.com/office/drawing/2014/main" id="{9F9208C4-3899-4B99-8365-D5198AE93449}"/>
              </a:ext>
            </a:extLst>
          </p:cNvPr>
          <p:cNvSpPr>
            <a:spLocks/>
          </p:cNvSpPr>
          <p:nvPr/>
        </p:nvSpPr>
        <p:spPr bwMode="auto">
          <a:xfrm>
            <a:off x="6484938" y="3573463"/>
            <a:ext cx="384175" cy="168275"/>
          </a:xfrm>
          <a:custGeom>
            <a:avLst/>
            <a:gdLst>
              <a:gd name="T0" fmla="*/ 0 w 242"/>
              <a:gd name="T1" fmla="*/ 2147483646 h 106"/>
              <a:gd name="T2" fmla="*/ 2147483646 w 242"/>
              <a:gd name="T3" fmla="*/ 2147483646 h 106"/>
              <a:gd name="T4" fmla="*/ 2147483646 w 242"/>
              <a:gd name="T5" fmla="*/ 0 h 106"/>
              <a:gd name="T6" fmla="*/ 0 60000 65536"/>
              <a:gd name="T7" fmla="*/ 0 60000 65536"/>
              <a:gd name="T8" fmla="*/ 0 60000 65536"/>
            </a:gdLst>
            <a:ahLst/>
            <a:cxnLst>
              <a:cxn ang="T6">
                <a:pos x="T0" y="T1"/>
              </a:cxn>
              <a:cxn ang="T7">
                <a:pos x="T2" y="T3"/>
              </a:cxn>
              <a:cxn ang="T8">
                <a:pos x="T4" y="T5"/>
              </a:cxn>
            </a:cxnLst>
            <a:rect l="0" t="0" r="r" b="b"/>
            <a:pathLst>
              <a:path w="242" h="106">
                <a:moveTo>
                  <a:pt x="0" y="106"/>
                </a:moveTo>
                <a:cubicBezTo>
                  <a:pt x="15" y="97"/>
                  <a:pt x="52" y="71"/>
                  <a:pt x="92" y="53"/>
                </a:cubicBezTo>
                <a:cubicBezTo>
                  <a:pt x="132" y="35"/>
                  <a:pt x="211" y="11"/>
                  <a:pt x="242"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6" name="Freeform 56">
            <a:extLst>
              <a:ext uri="{FF2B5EF4-FFF2-40B4-BE49-F238E27FC236}">
                <a16:creationId xmlns:a16="http://schemas.microsoft.com/office/drawing/2014/main" id="{D96C078D-1A03-450D-B863-5381EC8C9A98}"/>
              </a:ext>
            </a:extLst>
          </p:cNvPr>
          <p:cNvSpPr>
            <a:spLocks/>
          </p:cNvSpPr>
          <p:nvPr/>
        </p:nvSpPr>
        <p:spPr bwMode="auto">
          <a:xfrm>
            <a:off x="7978775" y="73025"/>
            <a:ext cx="704850" cy="911225"/>
          </a:xfrm>
          <a:custGeom>
            <a:avLst/>
            <a:gdLst>
              <a:gd name="T0" fmla="*/ 2147483646 w 444"/>
              <a:gd name="T1" fmla="*/ 2147483646 h 574"/>
              <a:gd name="T2" fmla="*/ 2147483646 w 444"/>
              <a:gd name="T3" fmla="*/ 2147483646 h 574"/>
              <a:gd name="T4" fmla="*/ 2147483646 w 444"/>
              <a:gd name="T5" fmla="*/ 2147483646 h 574"/>
              <a:gd name="T6" fmla="*/ 0 w 444"/>
              <a:gd name="T7" fmla="*/ 2147483646 h 57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4" h="574">
                <a:moveTo>
                  <a:pt x="444" y="574"/>
                </a:moveTo>
                <a:lnTo>
                  <a:pt x="352" y="85"/>
                </a:lnTo>
                <a:cubicBezTo>
                  <a:pt x="312" y="0"/>
                  <a:pt x="261" y="64"/>
                  <a:pt x="202" y="65"/>
                </a:cubicBezTo>
                <a:cubicBezTo>
                  <a:pt x="143" y="66"/>
                  <a:pt x="42" y="86"/>
                  <a:pt x="0" y="91"/>
                </a:cubicBezTo>
              </a:path>
            </a:pathLst>
          </a:custGeom>
          <a:noFill/>
          <a:ln w="28575" cmpd="sng">
            <a:solidFill>
              <a:srgbClr val="FF0000"/>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7" name="Text Box 57">
            <a:extLst>
              <a:ext uri="{FF2B5EF4-FFF2-40B4-BE49-F238E27FC236}">
                <a16:creationId xmlns:a16="http://schemas.microsoft.com/office/drawing/2014/main" id="{0E3C9A6A-EBB5-4AE2-8104-7BB804772522}"/>
              </a:ext>
            </a:extLst>
          </p:cNvPr>
          <p:cNvSpPr txBox="1">
            <a:spLocks noChangeArrowheads="1"/>
          </p:cNvSpPr>
          <p:nvPr/>
        </p:nvSpPr>
        <p:spPr bwMode="auto">
          <a:xfrm>
            <a:off x="5245100" y="968375"/>
            <a:ext cx="96996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r" eaLnBrk="1" hangingPunct="1">
              <a:spcBef>
                <a:spcPct val="0"/>
              </a:spcBef>
              <a:buClrTx/>
              <a:buFontTx/>
              <a:buNone/>
            </a:pPr>
            <a:r>
              <a:rPr lang="cs-CZ" altLang="cs-CZ" sz="1400" dirty="0" err="1">
                <a:latin typeface="Arial" panose="020B0604020202020204" pitchFamily="34" charset="0"/>
                <a:cs typeface="Arial" panose="020B0604020202020204" pitchFamily="34" charset="0"/>
              </a:rPr>
              <a:t>Pressure</a:t>
            </a:r>
            <a:r>
              <a:rPr lang="cs-CZ" altLang="cs-CZ" sz="1400" dirty="0">
                <a:latin typeface="Arial" panose="020B0604020202020204" pitchFamily="34" charset="0"/>
                <a:cs typeface="Arial" panose="020B0604020202020204" pitchFamily="34" charset="0"/>
              </a:rPr>
              <a:t> </a:t>
            </a:r>
            <a:r>
              <a:rPr lang="cs-CZ" altLang="cs-CZ" sz="1400" dirty="0" err="1">
                <a:latin typeface="Arial" panose="020B0604020202020204" pitchFamily="34" charset="0"/>
                <a:cs typeface="Arial" panose="020B0604020202020204" pitchFamily="34" charset="0"/>
              </a:rPr>
              <a:t>rise</a:t>
            </a:r>
            <a:endParaRPr lang="cs-CZ" altLang="cs-CZ" sz="1400" dirty="0">
              <a:latin typeface="Arial" panose="020B0604020202020204" pitchFamily="34" charset="0"/>
              <a:cs typeface="Arial" panose="020B0604020202020204" pitchFamily="34" charset="0"/>
            </a:endParaRPr>
          </a:p>
        </p:txBody>
      </p:sp>
      <p:sp>
        <p:nvSpPr>
          <p:cNvPr id="138" name="Line 58">
            <a:extLst>
              <a:ext uri="{FF2B5EF4-FFF2-40B4-BE49-F238E27FC236}">
                <a16:creationId xmlns:a16="http://schemas.microsoft.com/office/drawing/2014/main" id="{75B4F8B5-8FCA-4966-A9D1-93C64C55E656}"/>
              </a:ext>
            </a:extLst>
          </p:cNvPr>
          <p:cNvSpPr>
            <a:spLocks noChangeShapeType="1"/>
          </p:cNvSpPr>
          <p:nvPr/>
        </p:nvSpPr>
        <p:spPr bwMode="auto">
          <a:xfrm>
            <a:off x="6089650" y="1233488"/>
            <a:ext cx="381000" cy="2603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9" name="Line 59">
            <a:extLst>
              <a:ext uri="{FF2B5EF4-FFF2-40B4-BE49-F238E27FC236}">
                <a16:creationId xmlns:a16="http://schemas.microsoft.com/office/drawing/2014/main" id="{2AAF7039-1633-48A4-83DC-92868F235B21}"/>
              </a:ext>
            </a:extLst>
          </p:cNvPr>
          <p:cNvSpPr>
            <a:spLocks noChangeShapeType="1"/>
          </p:cNvSpPr>
          <p:nvPr/>
        </p:nvSpPr>
        <p:spPr bwMode="auto">
          <a:xfrm>
            <a:off x="3470275" y="554038"/>
            <a:ext cx="0" cy="401637"/>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0" name="Line 60">
            <a:extLst>
              <a:ext uri="{FF2B5EF4-FFF2-40B4-BE49-F238E27FC236}">
                <a16:creationId xmlns:a16="http://schemas.microsoft.com/office/drawing/2014/main" id="{ECEDC840-2416-4146-8899-3795709CD488}"/>
              </a:ext>
            </a:extLst>
          </p:cNvPr>
          <p:cNvSpPr>
            <a:spLocks noChangeShapeType="1"/>
          </p:cNvSpPr>
          <p:nvPr/>
        </p:nvSpPr>
        <p:spPr bwMode="auto">
          <a:xfrm>
            <a:off x="3455988" y="1609725"/>
            <a:ext cx="0" cy="32385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1" name="Text Box 61">
            <a:extLst>
              <a:ext uri="{FF2B5EF4-FFF2-40B4-BE49-F238E27FC236}">
                <a16:creationId xmlns:a16="http://schemas.microsoft.com/office/drawing/2014/main" id="{22273146-C54F-4D28-9796-1981BCED63EE}"/>
              </a:ext>
            </a:extLst>
          </p:cNvPr>
          <p:cNvSpPr txBox="1">
            <a:spLocks noChangeArrowheads="1"/>
          </p:cNvSpPr>
          <p:nvPr/>
        </p:nvSpPr>
        <p:spPr bwMode="auto">
          <a:xfrm>
            <a:off x="61119" y="3073400"/>
            <a:ext cx="3838575" cy="923330"/>
          </a:xfrm>
          <a:prstGeom prst="rect">
            <a:avLst/>
          </a:prstGeom>
          <a:solidFill>
            <a:srgbClr val="66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Gradual muscle hypertrophy even in those capillaries where there was weaker vasoconstriction</a:t>
            </a:r>
            <a:endParaRPr lang="cs-CZ" altLang="cs-CZ" sz="1800" dirty="0">
              <a:latin typeface="Arial" panose="020B0604020202020204" pitchFamily="34" charset="0"/>
              <a:cs typeface="Arial" panose="020B0604020202020204" pitchFamily="34" charset="0"/>
            </a:endParaRPr>
          </a:p>
        </p:txBody>
      </p:sp>
      <p:sp>
        <p:nvSpPr>
          <p:cNvPr id="143" name="Line 63">
            <a:extLst>
              <a:ext uri="{FF2B5EF4-FFF2-40B4-BE49-F238E27FC236}">
                <a16:creationId xmlns:a16="http://schemas.microsoft.com/office/drawing/2014/main" id="{5C468F91-382A-4F05-93E4-F27C9249DC93}"/>
              </a:ext>
            </a:extLst>
          </p:cNvPr>
          <p:cNvSpPr>
            <a:spLocks noChangeShapeType="1"/>
          </p:cNvSpPr>
          <p:nvPr/>
        </p:nvSpPr>
        <p:spPr bwMode="auto">
          <a:xfrm>
            <a:off x="1905000" y="1617663"/>
            <a:ext cx="0" cy="1455737"/>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44" name="Line 64">
            <a:extLst>
              <a:ext uri="{FF2B5EF4-FFF2-40B4-BE49-F238E27FC236}">
                <a16:creationId xmlns:a16="http://schemas.microsoft.com/office/drawing/2014/main" id="{7B37CBC4-DA06-44F4-AF68-ACDF450659E3}"/>
              </a:ext>
            </a:extLst>
          </p:cNvPr>
          <p:cNvSpPr>
            <a:spLocks noChangeShapeType="1"/>
          </p:cNvSpPr>
          <p:nvPr/>
        </p:nvSpPr>
        <p:spPr bwMode="auto">
          <a:xfrm>
            <a:off x="1897063" y="3998913"/>
            <a:ext cx="7937" cy="53181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5" name="Text Box 65">
            <a:extLst>
              <a:ext uri="{FF2B5EF4-FFF2-40B4-BE49-F238E27FC236}">
                <a16:creationId xmlns:a16="http://schemas.microsoft.com/office/drawing/2014/main" id="{32A86FF9-C24D-41E0-8099-366FBF94ACF2}"/>
              </a:ext>
            </a:extLst>
          </p:cNvPr>
          <p:cNvSpPr txBox="1">
            <a:spLocks noChangeArrowheads="1"/>
          </p:cNvSpPr>
          <p:nvPr/>
        </p:nvSpPr>
        <p:spPr bwMode="auto">
          <a:xfrm>
            <a:off x="4432300" y="5127625"/>
            <a:ext cx="3363913" cy="1200150"/>
          </a:xfrm>
          <a:prstGeom prst="rect">
            <a:avLst/>
          </a:prstGeom>
          <a:solidFill>
            <a:srgbClr val="66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a:spcBef>
                <a:spcPct val="0"/>
              </a:spcBef>
              <a:buClrTx/>
              <a:buNone/>
            </a:pPr>
            <a:r>
              <a:rPr lang="en-US" altLang="cs-CZ" sz="1800" dirty="0">
                <a:latin typeface="Arial" panose="020B0604020202020204" pitchFamily="34" charset="0"/>
                <a:cs typeface="Arial" panose="020B0604020202020204" pitchFamily="34" charset="0"/>
              </a:rPr>
              <a:t>All capillaries are protected from the transfer of high pressure from the pulmonary artery to the capillaries</a:t>
            </a:r>
            <a:endParaRPr lang="cs-CZ" altLang="cs-CZ" sz="1800" dirty="0">
              <a:latin typeface="Arial" panose="020B0604020202020204" pitchFamily="34" charset="0"/>
              <a:cs typeface="Arial" panose="020B0604020202020204" pitchFamily="34" charset="0"/>
            </a:endParaRPr>
          </a:p>
        </p:txBody>
      </p:sp>
      <p:sp>
        <p:nvSpPr>
          <p:cNvPr id="146" name="Line 66">
            <a:extLst>
              <a:ext uri="{FF2B5EF4-FFF2-40B4-BE49-F238E27FC236}">
                <a16:creationId xmlns:a16="http://schemas.microsoft.com/office/drawing/2014/main" id="{8E932E25-5A94-4699-B0FB-3B2407905D69}"/>
              </a:ext>
            </a:extLst>
          </p:cNvPr>
          <p:cNvSpPr>
            <a:spLocks noChangeShapeType="1"/>
          </p:cNvSpPr>
          <p:nvPr/>
        </p:nvSpPr>
        <p:spPr bwMode="auto">
          <a:xfrm>
            <a:off x="4841875" y="2603500"/>
            <a:ext cx="79375" cy="2252663"/>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7" name="Line 67">
            <a:extLst>
              <a:ext uri="{FF2B5EF4-FFF2-40B4-BE49-F238E27FC236}">
                <a16:creationId xmlns:a16="http://schemas.microsoft.com/office/drawing/2014/main" id="{0E90124B-6175-4686-89E4-711C9C105E47}"/>
              </a:ext>
            </a:extLst>
          </p:cNvPr>
          <p:cNvSpPr>
            <a:spLocks noChangeShapeType="1"/>
          </p:cNvSpPr>
          <p:nvPr/>
        </p:nvSpPr>
        <p:spPr bwMode="auto">
          <a:xfrm>
            <a:off x="4706938" y="4935538"/>
            <a:ext cx="465137" cy="0"/>
          </a:xfrm>
          <a:prstGeom prst="line">
            <a:avLst/>
          </a:prstGeom>
          <a:noFill/>
          <a:ln w="762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8" name="Line 68">
            <a:extLst>
              <a:ext uri="{FF2B5EF4-FFF2-40B4-BE49-F238E27FC236}">
                <a16:creationId xmlns:a16="http://schemas.microsoft.com/office/drawing/2014/main" id="{80637762-C1B7-4D73-90C0-1AC9949CB9C9}"/>
              </a:ext>
            </a:extLst>
          </p:cNvPr>
          <p:cNvSpPr>
            <a:spLocks noChangeShapeType="1"/>
          </p:cNvSpPr>
          <p:nvPr/>
        </p:nvSpPr>
        <p:spPr bwMode="auto">
          <a:xfrm>
            <a:off x="4708525" y="5008563"/>
            <a:ext cx="465138" cy="0"/>
          </a:xfrm>
          <a:prstGeom prst="line">
            <a:avLst/>
          </a:prstGeom>
          <a:noFill/>
          <a:ln w="762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9" name="Line 69">
            <a:extLst>
              <a:ext uri="{FF2B5EF4-FFF2-40B4-BE49-F238E27FC236}">
                <a16:creationId xmlns:a16="http://schemas.microsoft.com/office/drawing/2014/main" id="{238D94E9-F921-4685-AF96-527283C01FDB}"/>
              </a:ext>
            </a:extLst>
          </p:cNvPr>
          <p:cNvSpPr>
            <a:spLocks noChangeShapeType="1"/>
          </p:cNvSpPr>
          <p:nvPr/>
        </p:nvSpPr>
        <p:spPr bwMode="auto">
          <a:xfrm>
            <a:off x="4225925" y="4968875"/>
            <a:ext cx="481013"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1" name="Line 71">
            <a:extLst>
              <a:ext uri="{FF2B5EF4-FFF2-40B4-BE49-F238E27FC236}">
                <a16:creationId xmlns:a16="http://schemas.microsoft.com/office/drawing/2014/main" id="{13859DD0-5E9D-42AA-A5FC-2BE0D02E50D0}"/>
              </a:ext>
            </a:extLst>
          </p:cNvPr>
          <p:cNvSpPr>
            <a:spLocks noChangeShapeType="1"/>
          </p:cNvSpPr>
          <p:nvPr/>
        </p:nvSpPr>
        <p:spPr bwMode="auto">
          <a:xfrm>
            <a:off x="6630988" y="766763"/>
            <a:ext cx="0" cy="18891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2" name="Text Box 72">
            <a:extLst>
              <a:ext uri="{FF2B5EF4-FFF2-40B4-BE49-F238E27FC236}">
                <a16:creationId xmlns:a16="http://schemas.microsoft.com/office/drawing/2014/main" id="{2FB2E3A9-31EF-4815-BB91-6438C736B492}"/>
              </a:ext>
            </a:extLst>
          </p:cNvPr>
          <p:cNvSpPr txBox="1">
            <a:spLocks noChangeArrowheads="1"/>
          </p:cNvSpPr>
          <p:nvPr/>
        </p:nvSpPr>
        <p:spPr bwMode="auto">
          <a:xfrm>
            <a:off x="6423025" y="287338"/>
            <a:ext cx="1373188"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1400">
                <a:latin typeface="Arial" panose="020B0604020202020204" pitchFamily="34" charset="0"/>
                <a:cs typeface="Arial" panose="020B0604020202020204" pitchFamily="34" charset="0"/>
              </a:rPr>
              <a:t>Zvýšení</a:t>
            </a:r>
          </a:p>
          <a:p>
            <a:pPr eaLnBrk="1" hangingPunct="1">
              <a:spcBef>
                <a:spcPct val="0"/>
              </a:spcBef>
              <a:buClrTx/>
              <a:buFontTx/>
              <a:buNone/>
            </a:pPr>
            <a:r>
              <a:rPr lang="cs-CZ" altLang="cs-CZ" sz="1400">
                <a:latin typeface="Arial" panose="020B0604020202020204" pitchFamily="34" charset="0"/>
                <a:cs typeface="Arial" panose="020B0604020202020204" pitchFamily="34" charset="0"/>
              </a:rPr>
              <a:t>vasokonstrikce</a:t>
            </a:r>
          </a:p>
        </p:txBody>
      </p:sp>
      <p:sp>
        <p:nvSpPr>
          <p:cNvPr id="2" name="Text Box 3">
            <a:extLst>
              <a:ext uri="{FF2B5EF4-FFF2-40B4-BE49-F238E27FC236}">
                <a16:creationId xmlns:a16="http://schemas.microsoft.com/office/drawing/2014/main" id="{8E84C918-48D6-D525-AB87-6DA9D179D587}"/>
              </a:ext>
            </a:extLst>
          </p:cNvPr>
          <p:cNvSpPr txBox="1">
            <a:spLocks noChangeArrowheads="1"/>
          </p:cNvSpPr>
          <p:nvPr/>
        </p:nvSpPr>
        <p:spPr bwMode="auto">
          <a:xfrm>
            <a:off x="13635" y="0"/>
            <a:ext cx="2378075" cy="369888"/>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dirty="0">
                <a:solidFill>
                  <a:schemeClr val="bg1"/>
                </a:solidFill>
              </a:rPr>
              <a:t>High Altitude Hypoxia</a:t>
            </a:r>
            <a:endParaRPr lang="cs-CZ" altLang="cs-CZ" sz="1800" dirty="0">
              <a:solidFill>
                <a:schemeClr val="bg1"/>
              </a:solidFill>
            </a:endParaRPr>
          </a:p>
        </p:txBody>
      </p:sp>
      <p:sp>
        <p:nvSpPr>
          <p:cNvPr id="3" name="Text Box 5">
            <a:extLst>
              <a:ext uri="{FF2B5EF4-FFF2-40B4-BE49-F238E27FC236}">
                <a16:creationId xmlns:a16="http://schemas.microsoft.com/office/drawing/2014/main" id="{129DCBFE-0A6F-DE61-944E-CD0AD2D48263}"/>
              </a:ext>
            </a:extLst>
          </p:cNvPr>
          <p:cNvSpPr txBox="1">
            <a:spLocks noChangeArrowheads="1"/>
          </p:cNvSpPr>
          <p:nvPr/>
        </p:nvSpPr>
        <p:spPr bwMode="auto">
          <a:xfrm>
            <a:off x="1437372" y="974398"/>
            <a:ext cx="3971998" cy="646331"/>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Nonuniform hypoxic vasoconstriction of pulmonary arterioles</a:t>
            </a:r>
            <a:endParaRPr lang="cs-CZ" altLang="cs-CZ" sz="1800" dirty="0">
              <a:latin typeface="Arial" panose="020B0604020202020204" pitchFamily="34" charset="0"/>
              <a:cs typeface="Arial" panose="020B0604020202020204" pitchFamily="34" charset="0"/>
            </a:endParaRPr>
          </a:p>
        </p:txBody>
      </p:sp>
      <p:sp>
        <p:nvSpPr>
          <p:cNvPr id="4" name="Text Box 63">
            <a:extLst>
              <a:ext uri="{FF2B5EF4-FFF2-40B4-BE49-F238E27FC236}">
                <a16:creationId xmlns:a16="http://schemas.microsoft.com/office/drawing/2014/main" id="{FCF6C06A-AFB4-2218-BD0D-B39BF50A3A07}"/>
              </a:ext>
            </a:extLst>
          </p:cNvPr>
          <p:cNvSpPr txBox="1">
            <a:spLocks noChangeArrowheads="1"/>
          </p:cNvSpPr>
          <p:nvPr/>
        </p:nvSpPr>
        <p:spPr bwMode="auto">
          <a:xfrm>
            <a:off x="13635" y="6488668"/>
            <a:ext cx="5851525" cy="369332"/>
          </a:xfrm>
          <a:prstGeom prst="rect">
            <a:avLst/>
          </a:prstGeom>
          <a:solidFill>
            <a:srgbClr val="66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GRADUAL ADAPTATION OF LUNGS TO ALTITUDE</a:t>
            </a:r>
            <a:endParaRPr lang="cs-CZ" altLang="cs-CZ" sz="1800" dirty="0">
              <a:latin typeface="Arial" panose="020B0604020202020204" pitchFamily="34" charset="0"/>
              <a:cs typeface="Arial" panose="020B0604020202020204" pitchFamily="34" charset="0"/>
            </a:endParaRPr>
          </a:p>
        </p:txBody>
      </p:sp>
      <p:sp>
        <p:nvSpPr>
          <p:cNvPr id="5" name="Text Box 62">
            <a:extLst>
              <a:ext uri="{FF2B5EF4-FFF2-40B4-BE49-F238E27FC236}">
                <a16:creationId xmlns:a16="http://schemas.microsoft.com/office/drawing/2014/main" id="{28AA9279-D5BA-C267-A735-853AE30D3E67}"/>
              </a:ext>
            </a:extLst>
          </p:cNvPr>
          <p:cNvSpPr txBox="1">
            <a:spLocks noChangeArrowheads="1"/>
          </p:cNvSpPr>
          <p:nvPr/>
        </p:nvSpPr>
        <p:spPr bwMode="auto">
          <a:xfrm>
            <a:off x="240019" y="4530725"/>
            <a:ext cx="3999832" cy="923330"/>
          </a:xfrm>
          <a:prstGeom prst="rect">
            <a:avLst/>
          </a:prstGeom>
          <a:solidFill>
            <a:srgbClr val="66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Remodeling of the pulmonary basin – pulmonary vasoconstriction is unidirectional</a:t>
            </a:r>
            <a:endParaRPr lang="cs-CZ" altLang="cs-CZ"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5239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
                                        </p:tgtEl>
                                        <p:attrNameLst>
                                          <p:attrName>style.visibility</p:attrName>
                                        </p:attrNameLst>
                                      </p:cBhvr>
                                      <p:to>
                                        <p:strVal val="visible"/>
                                      </p:to>
                                    </p:set>
                                    <p:animEffect transition="in" filter="fade">
                                      <p:cBhvr>
                                        <p:cTn id="7" dur="500"/>
                                        <p:tgtEl>
                                          <p:spTgt spid="14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1"/>
                                        </p:tgtEl>
                                        <p:attrNameLst>
                                          <p:attrName>style.visibility</p:attrName>
                                        </p:attrNameLst>
                                      </p:cBhvr>
                                      <p:to>
                                        <p:strVal val="visible"/>
                                      </p:to>
                                    </p:set>
                                    <p:animEffect transition="in" filter="fade">
                                      <p:cBhvr>
                                        <p:cTn id="10" dur="500"/>
                                        <p:tgtEl>
                                          <p:spTgt spid="14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4"/>
                                        </p:tgtEl>
                                        <p:attrNameLst>
                                          <p:attrName>style.visibility</p:attrName>
                                        </p:attrNameLst>
                                      </p:cBhvr>
                                      <p:to>
                                        <p:strVal val="visible"/>
                                      </p:to>
                                    </p:set>
                                    <p:animEffect transition="in" filter="fade">
                                      <p:cBhvr>
                                        <p:cTn id="15" dur="500"/>
                                        <p:tgtEl>
                                          <p:spTgt spid="14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49"/>
                                        </p:tgtEl>
                                        <p:attrNameLst>
                                          <p:attrName>style.visibility</p:attrName>
                                        </p:attrNameLst>
                                      </p:cBhvr>
                                      <p:to>
                                        <p:strVal val="visible"/>
                                      </p:to>
                                    </p:set>
                                    <p:animEffect transition="in" filter="fade">
                                      <p:cBhvr>
                                        <p:cTn id="23" dur="500"/>
                                        <p:tgtEl>
                                          <p:spTgt spid="149"/>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46"/>
                                        </p:tgtEl>
                                        <p:attrNameLst>
                                          <p:attrName>style.visibility</p:attrName>
                                        </p:attrNameLst>
                                      </p:cBhvr>
                                      <p:to>
                                        <p:strVal val="visible"/>
                                      </p:to>
                                    </p:set>
                                    <p:animEffect transition="in" filter="fade">
                                      <p:cBhvr>
                                        <p:cTn id="26" dur="500"/>
                                        <p:tgtEl>
                                          <p:spTgt spid="146"/>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48"/>
                                        </p:tgtEl>
                                        <p:attrNameLst>
                                          <p:attrName>style.visibility</p:attrName>
                                        </p:attrNameLst>
                                      </p:cBhvr>
                                      <p:to>
                                        <p:strVal val="visible"/>
                                      </p:to>
                                    </p:set>
                                    <p:animEffect transition="in" filter="fade">
                                      <p:cBhvr>
                                        <p:cTn id="29" dur="500"/>
                                        <p:tgtEl>
                                          <p:spTgt spid="148"/>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45"/>
                                        </p:tgtEl>
                                        <p:attrNameLst>
                                          <p:attrName>style.visibility</p:attrName>
                                        </p:attrNameLst>
                                      </p:cBhvr>
                                      <p:to>
                                        <p:strVal val="visible"/>
                                      </p:to>
                                    </p:set>
                                    <p:animEffect transition="in" filter="fade">
                                      <p:cBhvr>
                                        <p:cTn id="32" dur="500"/>
                                        <p:tgtEl>
                                          <p:spTgt spid="1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 grpId="0" animBg="1"/>
      <p:bldP spid="143" grpId="0" animBg="1"/>
      <p:bldP spid="144" grpId="0" animBg="1"/>
      <p:bldP spid="145" grpId="0" animBg="1"/>
      <p:bldP spid="146" grpId="0" animBg="1"/>
      <p:bldP spid="148" grpId="0" animBg="1"/>
      <p:bldP spid="149" grpId="0" animBg="1"/>
      <p:bldP spid="5"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 Box 4">
            <a:extLst>
              <a:ext uri="{FF2B5EF4-FFF2-40B4-BE49-F238E27FC236}">
                <a16:creationId xmlns:a16="http://schemas.microsoft.com/office/drawing/2014/main" id="{5AAE599B-A960-4EDD-8702-ABE108485DB5}"/>
              </a:ext>
            </a:extLst>
          </p:cNvPr>
          <p:cNvSpPr txBox="1">
            <a:spLocks noChangeArrowheads="1"/>
          </p:cNvSpPr>
          <p:nvPr/>
        </p:nvSpPr>
        <p:spPr bwMode="auto">
          <a:xfrm>
            <a:off x="2352675" y="177800"/>
            <a:ext cx="1877437" cy="369332"/>
          </a:xfrm>
          <a:prstGeom prst="rect">
            <a:avLst/>
          </a:prstGeom>
          <a:solidFill>
            <a:schemeClr val="bg1"/>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1800" dirty="0" err="1">
                <a:latin typeface="Arial" panose="020B0604020202020204" pitchFamily="34" charset="0"/>
                <a:cs typeface="Arial" panose="020B0604020202020204" pitchFamily="34" charset="0"/>
              </a:rPr>
              <a:t>Alveolar</a:t>
            </a:r>
            <a:r>
              <a:rPr lang="cs-CZ" altLang="cs-CZ" sz="1800" dirty="0">
                <a:latin typeface="Arial" panose="020B0604020202020204" pitchFamily="34" charset="0"/>
                <a:cs typeface="Arial" panose="020B0604020202020204" pitchFamily="34" charset="0"/>
              </a:rPr>
              <a:t> </a:t>
            </a:r>
            <a:r>
              <a:rPr lang="cs-CZ" altLang="cs-CZ" sz="1800" dirty="0" err="1">
                <a:latin typeface="Arial" panose="020B0604020202020204" pitchFamily="34" charset="0"/>
                <a:cs typeface="Arial" panose="020B0604020202020204" pitchFamily="34" charset="0"/>
              </a:rPr>
              <a:t>hypoxia</a:t>
            </a:r>
            <a:endParaRPr lang="cs-CZ" altLang="cs-CZ" sz="1800" dirty="0">
              <a:latin typeface="Arial" panose="020B0604020202020204" pitchFamily="34" charset="0"/>
              <a:cs typeface="Arial" panose="020B0604020202020204" pitchFamily="34" charset="0"/>
            </a:endParaRPr>
          </a:p>
        </p:txBody>
      </p:sp>
      <p:sp>
        <p:nvSpPr>
          <p:cNvPr id="5" name="Text Box 6">
            <a:extLst>
              <a:ext uri="{FF2B5EF4-FFF2-40B4-BE49-F238E27FC236}">
                <a16:creationId xmlns:a16="http://schemas.microsoft.com/office/drawing/2014/main" id="{BAB62A6B-41DC-471E-A674-58D9F665AEED}"/>
              </a:ext>
            </a:extLst>
          </p:cNvPr>
          <p:cNvSpPr txBox="1">
            <a:spLocks noChangeArrowheads="1"/>
          </p:cNvSpPr>
          <p:nvPr/>
        </p:nvSpPr>
        <p:spPr bwMode="auto">
          <a:xfrm>
            <a:off x="2152650" y="1941513"/>
            <a:ext cx="2768600" cy="650875"/>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Rise in pulmonary arterial pressure</a:t>
            </a:r>
            <a:endParaRPr lang="cs-CZ" altLang="cs-CZ" sz="1800" dirty="0">
              <a:latin typeface="Arial" panose="020B0604020202020204" pitchFamily="34" charset="0"/>
              <a:cs typeface="Arial" panose="020B0604020202020204" pitchFamily="34" charset="0"/>
            </a:endParaRPr>
          </a:p>
        </p:txBody>
      </p:sp>
      <p:grpSp>
        <p:nvGrpSpPr>
          <p:cNvPr id="6" name="Group 7">
            <a:extLst>
              <a:ext uri="{FF2B5EF4-FFF2-40B4-BE49-F238E27FC236}">
                <a16:creationId xmlns:a16="http://schemas.microsoft.com/office/drawing/2014/main" id="{EAA16AE9-BFF5-4F71-8A7C-881163FF8736}"/>
              </a:ext>
            </a:extLst>
          </p:cNvPr>
          <p:cNvGrpSpPr>
            <a:grpSpLocks/>
          </p:cNvGrpSpPr>
          <p:nvPr/>
        </p:nvGrpSpPr>
        <p:grpSpPr bwMode="auto">
          <a:xfrm>
            <a:off x="7273925" y="3273425"/>
            <a:ext cx="522288" cy="514350"/>
            <a:chOff x="4432" y="112"/>
            <a:chExt cx="329" cy="324"/>
          </a:xfrm>
        </p:grpSpPr>
        <p:sp>
          <p:nvSpPr>
            <p:cNvPr id="7" name="Oval 8">
              <a:extLst>
                <a:ext uri="{FF2B5EF4-FFF2-40B4-BE49-F238E27FC236}">
                  <a16:creationId xmlns:a16="http://schemas.microsoft.com/office/drawing/2014/main" id="{5AC44256-75AB-4677-B633-EEB42C6AEFC4}"/>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8" name="Rectangle 9">
              <a:extLst>
                <a:ext uri="{FF2B5EF4-FFF2-40B4-BE49-F238E27FC236}">
                  <a16:creationId xmlns:a16="http://schemas.microsoft.com/office/drawing/2014/main" id="{68D09917-CB0B-4487-B1D9-E0A21321E57C}"/>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9" name="Freeform 10">
            <a:extLst>
              <a:ext uri="{FF2B5EF4-FFF2-40B4-BE49-F238E27FC236}">
                <a16:creationId xmlns:a16="http://schemas.microsoft.com/office/drawing/2014/main" id="{82544036-0232-4CA3-BB7D-C1D844406C52}"/>
              </a:ext>
            </a:extLst>
          </p:cNvPr>
          <p:cNvSpPr>
            <a:spLocks/>
          </p:cNvSpPr>
          <p:nvPr/>
        </p:nvSpPr>
        <p:spPr bwMode="auto">
          <a:xfrm>
            <a:off x="6838950" y="3463925"/>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 name="Freeform 11">
            <a:extLst>
              <a:ext uri="{FF2B5EF4-FFF2-40B4-BE49-F238E27FC236}">
                <a16:creationId xmlns:a16="http://schemas.microsoft.com/office/drawing/2014/main" id="{2A47B7C4-CEC8-4315-AABE-CCD65FBF1FB3}"/>
              </a:ext>
            </a:extLst>
          </p:cNvPr>
          <p:cNvSpPr>
            <a:spLocks/>
          </p:cNvSpPr>
          <p:nvPr/>
        </p:nvSpPr>
        <p:spPr bwMode="auto">
          <a:xfrm>
            <a:off x="6361113" y="322263"/>
            <a:ext cx="288925" cy="3619500"/>
          </a:xfrm>
          <a:custGeom>
            <a:avLst/>
            <a:gdLst>
              <a:gd name="T0" fmla="*/ 2147483646 w 182"/>
              <a:gd name="T1" fmla="*/ 2147483646 h 2280"/>
              <a:gd name="T2" fmla="*/ 2147483646 w 182"/>
              <a:gd name="T3" fmla="*/ 2147483646 h 2280"/>
              <a:gd name="T4" fmla="*/ 2147483646 w 182"/>
              <a:gd name="T5" fmla="*/ 2147483646 h 2280"/>
              <a:gd name="T6" fmla="*/ 2147483646 w 182"/>
              <a:gd name="T7" fmla="*/ 2147483646 h 2280"/>
              <a:gd name="T8" fmla="*/ 2147483646 w 182"/>
              <a:gd name="T9" fmla="*/ 2147483646 h 2280"/>
              <a:gd name="T10" fmla="*/ 2147483646 w 182"/>
              <a:gd name="T11" fmla="*/ 2147483646 h 2280"/>
              <a:gd name="T12" fmla="*/ 2147483646 w 182"/>
              <a:gd name="T13" fmla="*/ 2147483646 h 2280"/>
              <a:gd name="T14" fmla="*/ 2147483646 w 182"/>
              <a:gd name="T15" fmla="*/ 2147483646 h 2280"/>
              <a:gd name="T16" fmla="*/ 2147483646 w 182"/>
              <a:gd name="T17" fmla="*/ 0 h 22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 h="2280">
                <a:moveTo>
                  <a:pt x="93" y="2280"/>
                </a:moveTo>
                <a:cubicBezTo>
                  <a:pt x="89" y="2214"/>
                  <a:pt x="85" y="2149"/>
                  <a:pt x="88" y="2077"/>
                </a:cubicBezTo>
                <a:cubicBezTo>
                  <a:pt x="91" y="2005"/>
                  <a:pt x="109" y="1958"/>
                  <a:pt x="112" y="1849"/>
                </a:cubicBezTo>
                <a:cubicBezTo>
                  <a:pt x="115" y="1740"/>
                  <a:pt x="97" y="1539"/>
                  <a:pt x="107" y="1423"/>
                </a:cubicBezTo>
                <a:cubicBezTo>
                  <a:pt x="117" y="1307"/>
                  <a:pt x="182" y="1274"/>
                  <a:pt x="170" y="1152"/>
                </a:cubicBezTo>
                <a:cubicBezTo>
                  <a:pt x="158" y="1030"/>
                  <a:pt x="49" y="827"/>
                  <a:pt x="35" y="688"/>
                </a:cubicBezTo>
                <a:cubicBezTo>
                  <a:pt x="21" y="549"/>
                  <a:pt x="89" y="419"/>
                  <a:pt x="83" y="315"/>
                </a:cubicBezTo>
                <a:cubicBezTo>
                  <a:pt x="77" y="211"/>
                  <a:pt x="2" y="115"/>
                  <a:pt x="1" y="63"/>
                </a:cubicBezTo>
                <a:cubicBezTo>
                  <a:pt x="0" y="11"/>
                  <a:pt x="62" y="13"/>
                  <a:pt x="78" y="0"/>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Freeform 12">
            <a:extLst>
              <a:ext uri="{FF2B5EF4-FFF2-40B4-BE49-F238E27FC236}">
                <a16:creationId xmlns:a16="http://schemas.microsoft.com/office/drawing/2014/main" id="{DB5786C8-81B2-4C9D-A22E-FA16A54DC01E}"/>
              </a:ext>
            </a:extLst>
          </p:cNvPr>
          <p:cNvSpPr>
            <a:spLocks/>
          </p:cNvSpPr>
          <p:nvPr/>
        </p:nvSpPr>
        <p:spPr bwMode="auto">
          <a:xfrm>
            <a:off x="6846888" y="3495675"/>
            <a:ext cx="468312"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Freeform 13">
            <a:extLst>
              <a:ext uri="{FF2B5EF4-FFF2-40B4-BE49-F238E27FC236}">
                <a16:creationId xmlns:a16="http://schemas.microsoft.com/office/drawing/2014/main" id="{C0F4341B-3521-4249-9D4D-495736F9CB49}"/>
              </a:ext>
            </a:extLst>
          </p:cNvPr>
          <p:cNvSpPr>
            <a:spLocks/>
          </p:cNvSpPr>
          <p:nvPr/>
        </p:nvSpPr>
        <p:spPr bwMode="auto">
          <a:xfrm>
            <a:off x="7753350" y="3457575"/>
            <a:ext cx="414338"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3" name="Group 14">
            <a:extLst>
              <a:ext uri="{FF2B5EF4-FFF2-40B4-BE49-F238E27FC236}">
                <a16:creationId xmlns:a16="http://schemas.microsoft.com/office/drawing/2014/main" id="{DD319B9F-D1B9-4851-9D7D-0D7204F66FEF}"/>
              </a:ext>
            </a:extLst>
          </p:cNvPr>
          <p:cNvGrpSpPr>
            <a:grpSpLocks/>
          </p:cNvGrpSpPr>
          <p:nvPr/>
        </p:nvGrpSpPr>
        <p:grpSpPr bwMode="auto">
          <a:xfrm>
            <a:off x="7212013" y="2624138"/>
            <a:ext cx="522287" cy="514350"/>
            <a:chOff x="4432" y="112"/>
            <a:chExt cx="329" cy="324"/>
          </a:xfrm>
        </p:grpSpPr>
        <p:sp>
          <p:nvSpPr>
            <p:cNvPr id="14" name="Oval 15">
              <a:extLst>
                <a:ext uri="{FF2B5EF4-FFF2-40B4-BE49-F238E27FC236}">
                  <a16:creationId xmlns:a16="http://schemas.microsoft.com/office/drawing/2014/main" id="{ED84C071-36B4-4B0A-BC3E-6A8355FD167C}"/>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15" name="Rectangle 16">
              <a:extLst>
                <a:ext uri="{FF2B5EF4-FFF2-40B4-BE49-F238E27FC236}">
                  <a16:creationId xmlns:a16="http://schemas.microsoft.com/office/drawing/2014/main" id="{08AC94C3-C06B-44DE-9F7A-9B0BEB908647}"/>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16" name="Freeform 17">
            <a:extLst>
              <a:ext uri="{FF2B5EF4-FFF2-40B4-BE49-F238E27FC236}">
                <a16:creationId xmlns:a16="http://schemas.microsoft.com/office/drawing/2014/main" id="{F2E0E4A0-1137-4565-BC3D-9B312C7C1D7C}"/>
              </a:ext>
            </a:extLst>
          </p:cNvPr>
          <p:cNvSpPr>
            <a:spLocks/>
          </p:cNvSpPr>
          <p:nvPr/>
        </p:nvSpPr>
        <p:spPr bwMode="auto">
          <a:xfrm>
            <a:off x="6777038" y="2814638"/>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Freeform 18">
            <a:extLst>
              <a:ext uri="{FF2B5EF4-FFF2-40B4-BE49-F238E27FC236}">
                <a16:creationId xmlns:a16="http://schemas.microsoft.com/office/drawing/2014/main" id="{B648D3B8-1E4F-44EB-9C3D-94C8E792E599}"/>
              </a:ext>
            </a:extLst>
          </p:cNvPr>
          <p:cNvSpPr>
            <a:spLocks/>
          </p:cNvSpPr>
          <p:nvPr/>
        </p:nvSpPr>
        <p:spPr bwMode="auto">
          <a:xfrm>
            <a:off x="6784975" y="2846388"/>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Freeform 19">
            <a:extLst>
              <a:ext uri="{FF2B5EF4-FFF2-40B4-BE49-F238E27FC236}">
                <a16:creationId xmlns:a16="http://schemas.microsoft.com/office/drawing/2014/main" id="{49D48F4C-7B62-4BAC-BB26-2980D10D281F}"/>
              </a:ext>
            </a:extLst>
          </p:cNvPr>
          <p:cNvSpPr>
            <a:spLocks/>
          </p:cNvSpPr>
          <p:nvPr/>
        </p:nvSpPr>
        <p:spPr bwMode="auto">
          <a:xfrm>
            <a:off x="7691438" y="2808288"/>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19" name="Group 20">
            <a:extLst>
              <a:ext uri="{FF2B5EF4-FFF2-40B4-BE49-F238E27FC236}">
                <a16:creationId xmlns:a16="http://schemas.microsoft.com/office/drawing/2014/main" id="{931B64A3-395B-4F03-B0F3-E1D183F88079}"/>
              </a:ext>
            </a:extLst>
          </p:cNvPr>
          <p:cNvGrpSpPr>
            <a:grpSpLocks/>
          </p:cNvGrpSpPr>
          <p:nvPr/>
        </p:nvGrpSpPr>
        <p:grpSpPr bwMode="auto">
          <a:xfrm>
            <a:off x="7173913" y="1974850"/>
            <a:ext cx="522287" cy="514350"/>
            <a:chOff x="4432" y="112"/>
            <a:chExt cx="329" cy="324"/>
          </a:xfrm>
        </p:grpSpPr>
        <p:sp>
          <p:nvSpPr>
            <p:cNvPr id="20" name="Oval 21">
              <a:extLst>
                <a:ext uri="{FF2B5EF4-FFF2-40B4-BE49-F238E27FC236}">
                  <a16:creationId xmlns:a16="http://schemas.microsoft.com/office/drawing/2014/main" id="{2594C798-34F9-4DC7-BD79-317B1F9A249D}"/>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21" name="Rectangle 22">
              <a:extLst>
                <a:ext uri="{FF2B5EF4-FFF2-40B4-BE49-F238E27FC236}">
                  <a16:creationId xmlns:a16="http://schemas.microsoft.com/office/drawing/2014/main" id="{1287AD6B-CBF1-488A-A169-5C4FC2702F90}"/>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22" name="Freeform 23">
            <a:extLst>
              <a:ext uri="{FF2B5EF4-FFF2-40B4-BE49-F238E27FC236}">
                <a16:creationId xmlns:a16="http://schemas.microsoft.com/office/drawing/2014/main" id="{1584CB30-A726-4E97-BF5E-9B29317743E1}"/>
              </a:ext>
            </a:extLst>
          </p:cNvPr>
          <p:cNvSpPr>
            <a:spLocks/>
          </p:cNvSpPr>
          <p:nvPr/>
        </p:nvSpPr>
        <p:spPr bwMode="auto">
          <a:xfrm>
            <a:off x="6738938" y="2165350"/>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Freeform 24">
            <a:extLst>
              <a:ext uri="{FF2B5EF4-FFF2-40B4-BE49-F238E27FC236}">
                <a16:creationId xmlns:a16="http://schemas.microsoft.com/office/drawing/2014/main" id="{735E0A9D-2D87-489F-839E-5E1081EC3ADC}"/>
              </a:ext>
            </a:extLst>
          </p:cNvPr>
          <p:cNvSpPr>
            <a:spLocks/>
          </p:cNvSpPr>
          <p:nvPr/>
        </p:nvSpPr>
        <p:spPr bwMode="auto">
          <a:xfrm>
            <a:off x="6746875" y="2197100"/>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 name="Freeform 25">
            <a:extLst>
              <a:ext uri="{FF2B5EF4-FFF2-40B4-BE49-F238E27FC236}">
                <a16:creationId xmlns:a16="http://schemas.microsoft.com/office/drawing/2014/main" id="{0DFF5315-85F5-4A72-8226-0B908CA64917}"/>
              </a:ext>
            </a:extLst>
          </p:cNvPr>
          <p:cNvSpPr>
            <a:spLocks/>
          </p:cNvSpPr>
          <p:nvPr/>
        </p:nvSpPr>
        <p:spPr bwMode="auto">
          <a:xfrm>
            <a:off x="7653338" y="2159000"/>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5" name="Group 26">
            <a:extLst>
              <a:ext uri="{FF2B5EF4-FFF2-40B4-BE49-F238E27FC236}">
                <a16:creationId xmlns:a16="http://schemas.microsoft.com/office/drawing/2014/main" id="{26D847FA-7FD7-405D-9B09-AE2251772572}"/>
              </a:ext>
            </a:extLst>
          </p:cNvPr>
          <p:cNvGrpSpPr>
            <a:grpSpLocks/>
          </p:cNvGrpSpPr>
          <p:nvPr/>
        </p:nvGrpSpPr>
        <p:grpSpPr bwMode="auto">
          <a:xfrm>
            <a:off x="7135813" y="1325563"/>
            <a:ext cx="522287" cy="514350"/>
            <a:chOff x="4432" y="112"/>
            <a:chExt cx="329" cy="324"/>
          </a:xfrm>
        </p:grpSpPr>
        <p:sp>
          <p:nvSpPr>
            <p:cNvPr id="26" name="Oval 27">
              <a:extLst>
                <a:ext uri="{FF2B5EF4-FFF2-40B4-BE49-F238E27FC236}">
                  <a16:creationId xmlns:a16="http://schemas.microsoft.com/office/drawing/2014/main" id="{B4DC83FC-A332-4ADD-AB88-8CAF3EED797B}"/>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27" name="Rectangle 28">
              <a:extLst>
                <a:ext uri="{FF2B5EF4-FFF2-40B4-BE49-F238E27FC236}">
                  <a16:creationId xmlns:a16="http://schemas.microsoft.com/office/drawing/2014/main" id="{00887F8F-E500-4843-9911-1A2FD4A3BF93}"/>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28" name="Freeform 29">
            <a:extLst>
              <a:ext uri="{FF2B5EF4-FFF2-40B4-BE49-F238E27FC236}">
                <a16:creationId xmlns:a16="http://schemas.microsoft.com/office/drawing/2014/main" id="{AEF8455F-C927-43BB-BF0B-CB3613E21FF8}"/>
              </a:ext>
            </a:extLst>
          </p:cNvPr>
          <p:cNvSpPr>
            <a:spLocks/>
          </p:cNvSpPr>
          <p:nvPr/>
        </p:nvSpPr>
        <p:spPr bwMode="auto">
          <a:xfrm>
            <a:off x="6700838" y="1516063"/>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 name="Freeform 30">
            <a:extLst>
              <a:ext uri="{FF2B5EF4-FFF2-40B4-BE49-F238E27FC236}">
                <a16:creationId xmlns:a16="http://schemas.microsoft.com/office/drawing/2014/main" id="{1C1D6485-C104-4970-AE3B-E1C6427B33EF}"/>
              </a:ext>
            </a:extLst>
          </p:cNvPr>
          <p:cNvSpPr>
            <a:spLocks/>
          </p:cNvSpPr>
          <p:nvPr/>
        </p:nvSpPr>
        <p:spPr bwMode="auto">
          <a:xfrm>
            <a:off x="6708775" y="1547813"/>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 name="Freeform 31">
            <a:extLst>
              <a:ext uri="{FF2B5EF4-FFF2-40B4-BE49-F238E27FC236}">
                <a16:creationId xmlns:a16="http://schemas.microsoft.com/office/drawing/2014/main" id="{D0CA94BA-346C-4D6E-AE7D-577F168E1FA9}"/>
              </a:ext>
            </a:extLst>
          </p:cNvPr>
          <p:cNvSpPr>
            <a:spLocks/>
          </p:cNvSpPr>
          <p:nvPr/>
        </p:nvSpPr>
        <p:spPr bwMode="auto">
          <a:xfrm>
            <a:off x="7615238" y="1509713"/>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31" name="Group 32">
            <a:extLst>
              <a:ext uri="{FF2B5EF4-FFF2-40B4-BE49-F238E27FC236}">
                <a16:creationId xmlns:a16="http://schemas.microsoft.com/office/drawing/2014/main" id="{FAA5EC6D-B963-48EA-A491-6E41E74A0F44}"/>
              </a:ext>
            </a:extLst>
          </p:cNvPr>
          <p:cNvGrpSpPr>
            <a:grpSpLocks/>
          </p:cNvGrpSpPr>
          <p:nvPr/>
        </p:nvGrpSpPr>
        <p:grpSpPr bwMode="auto">
          <a:xfrm>
            <a:off x="7097713" y="676275"/>
            <a:ext cx="522287" cy="514350"/>
            <a:chOff x="4432" y="112"/>
            <a:chExt cx="329" cy="324"/>
          </a:xfrm>
        </p:grpSpPr>
        <p:sp>
          <p:nvSpPr>
            <p:cNvPr id="32" name="Oval 33">
              <a:extLst>
                <a:ext uri="{FF2B5EF4-FFF2-40B4-BE49-F238E27FC236}">
                  <a16:creationId xmlns:a16="http://schemas.microsoft.com/office/drawing/2014/main" id="{5BAA8BB5-A0C3-45B2-AE3C-4C2EBCE2AA02}"/>
                </a:ext>
              </a:extLst>
            </p:cNvPr>
            <p:cNvSpPr>
              <a:spLocks noChangeArrowheads="1"/>
            </p:cNvSpPr>
            <p:nvPr/>
          </p:nvSpPr>
          <p:spPr bwMode="auto">
            <a:xfrm>
              <a:off x="4432" y="169"/>
              <a:ext cx="329" cy="267"/>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33" name="Rectangle 34">
              <a:extLst>
                <a:ext uri="{FF2B5EF4-FFF2-40B4-BE49-F238E27FC236}">
                  <a16:creationId xmlns:a16="http://schemas.microsoft.com/office/drawing/2014/main" id="{7CFEF900-337E-4431-B2E8-D3F842FEF711}"/>
                </a:ext>
              </a:extLst>
            </p:cNvPr>
            <p:cNvSpPr>
              <a:spLocks noChangeArrowheads="1"/>
            </p:cNvSpPr>
            <p:nvPr/>
          </p:nvSpPr>
          <p:spPr bwMode="auto">
            <a:xfrm>
              <a:off x="4515" y="112"/>
              <a:ext cx="141" cy="10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34" name="Freeform 35">
            <a:extLst>
              <a:ext uri="{FF2B5EF4-FFF2-40B4-BE49-F238E27FC236}">
                <a16:creationId xmlns:a16="http://schemas.microsoft.com/office/drawing/2014/main" id="{C26204EF-B3D6-4DB5-AEE6-6799ABEDDD41}"/>
              </a:ext>
            </a:extLst>
          </p:cNvPr>
          <p:cNvSpPr>
            <a:spLocks/>
          </p:cNvSpPr>
          <p:nvPr/>
        </p:nvSpPr>
        <p:spPr bwMode="auto">
          <a:xfrm>
            <a:off x="6662738" y="866775"/>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 name="Freeform 36">
            <a:extLst>
              <a:ext uri="{FF2B5EF4-FFF2-40B4-BE49-F238E27FC236}">
                <a16:creationId xmlns:a16="http://schemas.microsoft.com/office/drawing/2014/main" id="{0D7F76F6-A6D6-480C-95B1-5F99F7BE534A}"/>
              </a:ext>
            </a:extLst>
          </p:cNvPr>
          <p:cNvSpPr>
            <a:spLocks/>
          </p:cNvSpPr>
          <p:nvPr/>
        </p:nvSpPr>
        <p:spPr bwMode="auto">
          <a:xfrm>
            <a:off x="6670675" y="898525"/>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 name="Freeform 37">
            <a:extLst>
              <a:ext uri="{FF2B5EF4-FFF2-40B4-BE49-F238E27FC236}">
                <a16:creationId xmlns:a16="http://schemas.microsoft.com/office/drawing/2014/main" id="{99139780-D9D0-4D14-890E-4D8A5966F189}"/>
              </a:ext>
            </a:extLst>
          </p:cNvPr>
          <p:cNvSpPr>
            <a:spLocks/>
          </p:cNvSpPr>
          <p:nvPr/>
        </p:nvSpPr>
        <p:spPr bwMode="auto">
          <a:xfrm>
            <a:off x="7577138" y="860425"/>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37" name="Group 38">
            <a:extLst>
              <a:ext uri="{FF2B5EF4-FFF2-40B4-BE49-F238E27FC236}">
                <a16:creationId xmlns:a16="http://schemas.microsoft.com/office/drawing/2014/main" id="{38C9B7CB-2D43-475A-AF1A-BCB134776DF5}"/>
              </a:ext>
            </a:extLst>
          </p:cNvPr>
          <p:cNvGrpSpPr>
            <a:grpSpLocks/>
          </p:cNvGrpSpPr>
          <p:nvPr/>
        </p:nvGrpSpPr>
        <p:grpSpPr bwMode="auto">
          <a:xfrm>
            <a:off x="7059613" y="26988"/>
            <a:ext cx="522287" cy="514350"/>
            <a:chOff x="4432" y="112"/>
            <a:chExt cx="329" cy="324"/>
          </a:xfrm>
        </p:grpSpPr>
        <p:sp>
          <p:nvSpPr>
            <p:cNvPr id="38" name="Oval 39">
              <a:extLst>
                <a:ext uri="{FF2B5EF4-FFF2-40B4-BE49-F238E27FC236}">
                  <a16:creationId xmlns:a16="http://schemas.microsoft.com/office/drawing/2014/main" id="{BA4DE1F0-D269-4C23-9845-5DF62302B483}"/>
                </a:ext>
              </a:extLst>
            </p:cNvPr>
            <p:cNvSpPr>
              <a:spLocks noChangeArrowheads="1"/>
            </p:cNvSpPr>
            <p:nvPr/>
          </p:nvSpPr>
          <p:spPr bwMode="auto">
            <a:xfrm>
              <a:off x="4432" y="169"/>
              <a:ext cx="329" cy="267"/>
            </a:xfrm>
            <a:prstGeom prst="ellipse">
              <a:avLst/>
            </a:prstGeom>
            <a:solidFill>
              <a:schemeClr val="accent1"/>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sp>
          <p:nvSpPr>
            <p:cNvPr id="39" name="Rectangle 40">
              <a:extLst>
                <a:ext uri="{FF2B5EF4-FFF2-40B4-BE49-F238E27FC236}">
                  <a16:creationId xmlns:a16="http://schemas.microsoft.com/office/drawing/2014/main" id="{767112E1-B058-42AE-873F-08FA64745E01}"/>
                </a:ext>
              </a:extLst>
            </p:cNvPr>
            <p:cNvSpPr>
              <a:spLocks noChangeArrowheads="1"/>
            </p:cNvSpPr>
            <p:nvPr/>
          </p:nvSpPr>
          <p:spPr bwMode="auto">
            <a:xfrm>
              <a:off x="4515" y="112"/>
              <a:ext cx="141" cy="106"/>
            </a:xfrm>
            <a:prstGeom prst="rect">
              <a:avLst/>
            </a:prstGeom>
            <a:solidFill>
              <a:schemeClr val="accent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endParaRPr lang="cs-CZ" altLang="cs-CZ" sz="1800">
                <a:latin typeface="Arial" panose="020B0604020202020204" pitchFamily="34" charset="0"/>
              </a:endParaRPr>
            </a:p>
          </p:txBody>
        </p:sp>
      </p:grpSp>
      <p:sp>
        <p:nvSpPr>
          <p:cNvPr id="40" name="Freeform 41">
            <a:extLst>
              <a:ext uri="{FF2B5EF4-FFF2-40B4-BE49-F238E27FC236}">
                <a16:creationId xmlns:a16="http://schemas.microsoft.com/office/drawing/2014/main" id="{34B4B27D-1E20-410B-8E08-73E2FB49AFC2}"/>
              </a:ext>
            </a:extLst>
          </p:cNvPr>
          <p:cNvSpPr>
            <a:spLocks/>
          </p:cNvSpPr>
          <p:nvPr/>
        </p:nvSpPr>
        <p:spPr bwMode="auto">
          <a:xfrm>
            <a:off x="6624638" y="217488"/>
            <a:ext cx="1352550" cy="327025"/>
          </a:xfrm>
          <a:custGeom>
            <a:avLst/>
            <a:gdLst>
              <a:gd name="T0" fmla="*/ 0 w 852"/>
              <a:gd name="T1" fmla="*/ 2147483646 h 206"/>
              <a:gd name="T2" fmla="*/ 2147483646 w 852"/>
              <a:gd name="T3" fmla="*/ 2147483646 h 206"/>
              <a:gd name="T4" fmla="*/ 2147483646 w 852"/>
              <a:gd name="T5" fmla="*/ 2147483646 h 206"/>
              <a:gd name="T6" fmla="*/ 2147483646 w 852"/>
              <a:gd name="T7" fmla="*/ 2147483646 h 206"/>
              <a:gd name="T8" fmla="*/ 2147483646 w 852"/>
              <a:gd name="T9" fmla="*/ 2147483646 h 206"/>
              <a:gd name="T10" fmla="*/ 2147483646 w 852"/>
              <a:gd name="T11" fmla="*/ 2147483646 h 206"/>
              <a:gd name="T12" fmla="*/ 2147483646 w 852"/>
              <a:gd name="T13" fmla="*/ 0 h 2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2" h="206">
                <a:moveTo>
                  <a:pt x="0" y="71"/>
                </a:moveTo>
                <a:cubicBezTo>
                  <a:pt x="40" y="74"/>
                  <a:pt x="186" y="75"/>
                  <a:pt x="242" y="92"/>
                </a:cubicBezTo>
                <a:cubicBezTo>
                  <a:pt x="298" y="109"/>
                  <a:pt x="306" y="156"/>
                  <a:pt x="339" y="175"/>
                </a:cubicBezTo>
                <a:cubicBezTo>
                  <a:pt x="372" y="194"/>
                  <a:pt x="401" y="206"/>
                  <a:pt x="440" y="204"/>
                </a:cubicBezTo>
                <a:cubicBezTo>
                  <a:pt x="479" y="202"/>
                  <a:pt x="546" y="187"/>
                  <a:pt x="576" y="165"/>
                </a:cubicBezTo>
                <a:cubicBezTo>
                  <a:pt x="606" y="143"/>
                  <a:pt x="573" y="100"/>
                  <a:pt x="619" y="73"/>
                </a:cubicBezTo>
                <a:cubicBezTo>
                  <a:pt x="665" y="46"/>
                  <a:pt x="803" y="15"/>
                  <a:pt x="852"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Freeform 42">
            <a:extLst>
              <a:ext uri="{FF2B5EF4-FFF2-40B4-BE49-F238E27FC236}">
                <a16:creationId xmlns:a16="http://schemas.microsoft.com/office/drawing/2014/main" id="{38D3DA9F-E76F-4444-81D4-FA0F760024AB}"/>
              </a:ext>
            </a:extLst>
          </p:cNvPr>
          <p:cNvSpPr>
            <a:spLocks/>
          </p:cNvSpPr>
          <p:nvPr/>
        </p:nvSpPr>
        <p:spPr bwMode="auto">
          <a:xfrm>
            <a:off x="6632575" y="249238"/>
            <a:ext cx="468313" cy="69850"/>
          </a:xfrm>
          <a:custGeom>
            <a:avLst/>
            <a:gdLst>
              <a:gd name="T0" fmla="*/ 0 w 295"/>
              <a:gd name="T1" fmla="*/ 2147483646 h 44"/>
              <a:gd name="T2" fmla="*/ 2147483646 w 295"/>
              <a:gd name="T3" fmla="*/ 2147483646 h 44"/>
              <a:gd name="T4" fmla="*/ 2147483646 w 295"/>
              <a:gd name="T5" fmla="*/ 0 h 44"/>
              <a:gd name="T6" fmla="*/ 0 60000 65536"/>
              <a:gd name="T7" fmla="*/ 0 60000 65536"/>
              <a:gd name="T8" fmla="*/ 0 60000 65536"/>
            </a:gdLst>
            <a:ahLst/>
            <a:cxnLst>
              <a:cxn ang="T6">
                <a:pos x="T0" y="T1"/>
              </a:cxn>
              <a:cxn ang="T7">
                <a:pos x="T2" y="T3"/>
              </a:cxn>
              <a:cxn ang="T8">
                <a:pos x="T4" y="T5"/>
              </a:cxn>
            </a:cxnLst>
            <a:rect l="0" t="0" r="r" b="b"/>
            <a:pathLst>
              <a:path w="295" h="44">
                <a:moveTo>
                  <a:pt x="0" y="44"/>
                </a:moveTo>
                <a:cubicBezTo>
                  <a:pt x="43" y="30"/>
                  <a:pt x="86" y="17"/>
                  <a:pt x="135" y="10"/>
                </a:cubicBezTo>
                <a:cubicBezTo>
                  <a:pt x="184" y="3"/>
                  <a:pt x="239" y="1"/>
                  <a:pt x="295" y="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 name="Freeform 43">
            <a:extLst>
              <a:ext uri="{FF2B5EF4-FFF2-40B4-BE49-F238E27FC236}">
                <a16:creationId xmlns:a16="http://schemas.microsoft.com/office/drawing/2014/main" id="{990B7EA2-B582-42DA-B3DB-50198BF79AEF}"/>
              </a:ext>
            </a:extLst>
          </p:cNvPr>
          <p:cNvSpPr>
            <a:spLocks/>
          </p:cNvSpPr>
          <p:nvPr/>
        </p:nvSpPr>
        <p:spPr bwMode="auto">
          <a:xfrm>
            <a:off x="7539038" y="211138"/>
            <a:ext cx="414337" cy="15875"/>
          </a:xfrm>
          <a:custGeom>
            <a:avLst/>
            <a:gdLst>
              <a:gd name="T0" fmla="*/ 0 w 261"/>
              <a:gd name="T1" fmla="*/ 0 h 10"/>
              <a:gd name="T2" fmla="*/ 2147483646 w 261"/>
              <a:gd name="T3" fmla="*/ 2147483646 h 10"/>
              <a:gd name="T4" fmla="*/ 2147483646 w 261"/>
              <a:gd name="T5" fmla="*/ 2147483646 h 10"/>
              <a:gd name="T6" fmla="*/ 0 60000 65536"/>
              <a:gd name="T7" fmla="*/ 0 60000 65536"/>
              <a:gd name="T8" fmla="*/ 0 60000 65536"/>
            </a:gdLst>
            <a:ahLst/>
            <a:cxnLst>
              <a:cxn ang="T6">
                <a:pos x="T0" y="T1"/>
              </a:cxn>
              <a:cxn ang="T7">
                <a:pos x="T2" y="T3"/>
              </a:cxn>
              <a:cxn ang="T8">
                <a:pos x="T4" y="T5"/>
              </a:cxn>
            </a:cxnLst>
            <a:rect l="0" t="0" r="r" b="b"/>
            <a:pathLst>
              <a:path w="261" h="10">
                <a:moveTo>
                  <a:pt x="0" y="0"/>
                </a:moveTo>
                <a:cubicBezTo>
                  <a:pt x="41" y="1"/>
                  <a:pt x="83" y="3"/>
                  <a:pt x="126" y="5"/>
                </a:cubicBezTo>
                <a:cubicBezTo>
                  <a:pt x="169" y="7"/>
                  <a:pt x="215" y="8"/>
                  <a:pt x="261" y="10"/>
                </a:cubicBezTo>
              </a:path>
            </a:pathLst>
          </a:custGeom>
          <a:noFill/>
          <a:ln w="127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 name="Freeform 44">
            <a:extLst>
              <a:ext uri="{FF2B5EF4-FFF2-40B4-BE49-F238E27FC236}">
                <a16:creationId xmlns:a16="http://schemas.microsoft.com/office/drawing/2014/main" id="{DA804209-674F-4B4A-AA08-E7BA9362FAE5}"/>
              </a:ext>
            </a:extLst>
          </p:cNvPr>
          <p:cNvSpPr>
            <a:spLocks/>
          </p:cNvSpPr>
          <p:nvPr/>
        </p:nvSpPr>
        <p:spPr bwMode="auto">
          <a:xfrm>
            <a:off x="8651875" y="976313"/>
            <a:ext cx="192088" cy="2935287"/>
          </a:xfrm>
          <a:custGeom>
            <a:avLst/>
            <a:gdLst>
              <a:gd name="T0" fmla="*/ 0 w 121"/>
              <a:gd name="T1" fmla="*/ 0 h 1849"/>
              <a:gd name="T2" fmla="*/ 2147483646 w 121"/>
              <a:gd name="T3" fmla="*/ 2147483646 h 1849"/>
              <a:gd name="T4" fmla="*/ 2147483646 w 121"/>
              <a:gd name="T5" fmla="*/ 2147483646 h 1849"/>
              <a:gd name="T6" fmla="*/ 2147483646 w 121"/>
              <a:gd name="T7" fmla="*/ 2147483646 h 1849"/>
              <a:gd name="T8" fmla="*/ 2147483646 w 121"/>
              <a:gd name="T9" fmla="*/ 2147483646 h 18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849">
                <a:moveTo>
                  <a:pt x="0" y="0"/>
                </a:moveTo>
                <a:cubicBezTo>
                  <a:pt x="6" y="43"/>
                  <a:pt x="34" y="80"/>
                  <a:pt x="39" y="261"/>
                </a:cubicBezTo>
                <a:cubicBezTo>
                  <a:pt x="44" y="442"/>
                  <a:pt x="31" y="863"/>
                  <a:pt x="29" y="1089"/>
                </a:cubicBezTo>
                <a:cubicBezTo>
                  <a:pt x="27" y="1315"/>
                  <a:pt x="9" y="1489"/>
                  <a:pt x="24" y="1616"/>
                </a:cubicBezTo>
                <a:cubicBezTo>
                  <a:pt x="39" y="1743"/>
                  <a:pt x="80" y="1796"/>
                  <a:pt x="121" y="1849"/>
                </a:cubicBezTo>
              </a:path>
            </a:pathLst>
          </a:custGeom>
          <a:noFill/>
          <a:ln w="7620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 name="Freeform 45">
            <a:extLst>
              <a:ext uri="{FF2B5EF4-FFF2-40B4-BE49-F238E27FC236}">
                <a16:creationId xmlns:a16="http://schemas.microsoft.com/office/drawing/2014/main" id="{E9FFA482-9119-4D49-9433-AAF0475F8903}"/>
              </a:ext>
            </a:extLst>
          </p:cNvPr>
          <p:cNvSpPr>
            <a:spLocks/>
          </p:cNvSpPr>
          <p:nvPr/>
        </p:nvSpPr>
        <p:spPr bwMode="auto">
          <a:xfrm>
            <a:off x="8121650" y="3473450"/>
            <a:ext cx="584200" cy="100013"/>
          </a:xfrm>
          <a:custGeom>
            <a:avLst/>
            <a:gdLst>
              <a:gd name="T0" fmla="*/ 0 w 368"/>
              <a:gd name="T1" fmla="*/ 0 h 63"/>
              <a:gd name="T2" fmla="*/ 2147483646 w 368"/>
              <a:gd name="T3" fmla="*/ 2147483646 h 63"/>
              <a:gd name="T4" fmla="*/ 2147483646 w 368"/>
              <a:gd name="T5" fmla="*/ 2147483646 h 63"/>
              <a:gd name="T6" fmla="*/ 0 60000 65536"/>
              <a:gd name="T7" fmla="*/ 0 60000 65536"/>
              <a:gd name="T8" fmla="*/ 0 60000 65536"/>
            </a:gdLst>
            <a:ahLst/>
            <a:cxnLst>
              <a:cxn ang="T6">
                <a:pos x="T0" y="T1"/>
              </a:cxn>
              <a:cxn ang="T7">
                <a:pos x="T2" y="T3"/>
              </a:cxn>
              <a:cxn ang="T8">
                <a:pos x="T4" y="T5"/>
              </a:cxn>
            </a:cxnLst>
            <a:rect l="0" t="0" r="r" b="b"/>
            <a:pathLst>
              <a:path w="368" h="63">
                <a:moveTo>
                  <a:pt x="0" y="0"/>
                </a:moveTo>
                <a:cubicBezTo>
                  <a:pt x="38" y="5"/>
                  <a:pt x="172" y="19"/>
                  <a:pt x="233" y="29"/>
                </a:cubicBezTo>
                <a:cubicBezTo>
                  <a:pt x="294" y="39"/>
                  <a:pt x="346" y="58"/>
                  <a:pt x="368" y="63"/>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 name="Freeform 46">
            <a:extLst>
              <a:ext uri="{FF2B5EF4-FFF2-40B4-BE49-F238E27FC236}">
                <a16:creationId xmlns:a16="http://schemas.microsoft.com/office/drawing/2014/main" id="{EBE006BA-315A-42BD-A2C9-B5A334CFA700}"/>
              </a:ext>
            </a:extLst>
          </p:cNvPr>
          <p:cNvSpPr>
            <a:spLocks/>
          </p:cNvSpPr>
          <p:nvPr/>
        </p:nvSpPr>
        <p:spPr bwMode="auto">
          <a:xfrm>
            <a:off x="8113713" y="2816225"/>
            <a:ext cx="569912" cy="134938"/>
          </a:xfrm>
          <a:custGeom>
            <a:avLst/>
            <a:gdLst>
              <a:gd name="T0" fmla="*/ 0 w 359"/>
              <a:gd name="T1" fmla="*/ 0 h 85"/>
              <a:gd name="T2" fmla="*/ 2147483646 w 359"/>
              <a:gd name="T3" fmla="*/ 2147483646 h 85"/>
              <a:gd name="T4" fmla="*/ 2147483646 w 359"/>
              <a:gd name="T5" fmla="*/ 2147483646 h 85"/>
              <a:gd name="T6" fmla="*/ 0 60000 65536"/>
              <a:gd name="T7" fmla="*/ 0 60000 65536"/>
              <a:gd name="T8" fmla="*/ 0 60000 65536"/>
            </a:gdLst>
            <a:ahLst/>
            <a:cxnLst>
              <a:cxn ang="T6">
                <a:pos x="T0" y="T1"/>
              </a:cxn>
              <a:cxn ang="T7">
                <a:pos x="T2" y="T3"/>
              </a:cxn>
              <a:cxn ang="T8">
                <a:pos x="T4" y="T5"/>
              </a:cxn>
            </a:cxnLst>
            <a:rect l="0" t="0" r="r" b="b"/>
            <a:pathLst>
              <a:path w="359" h="85">
                <a:moveTo>
                  <a:pt x="0" y="0"/>
                </a:moveTo>
                <a:cubicBezTo>
                  <a:pt x="73" y="9"/>
                  <a:pt x="144" y="15"/>
                  <a:pt x="204" y="29"/>
                </a:cubicBezTo>
                <a:cubicBezTo>
                  <a:pt x="264" y="43"/>
                  <a:pt x="327" y="73"/>
                  <a:pt x="359" y="85"/>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 name="Freeform 47">
            <a:extLst>
              <a:ext uri="{FF2B5EF4-FFF2-40B4-BE49-F238E27FC236}">
                <a16:creationId xmlns:a16="http://schemas.microsoft.com/office/drawing/2014/main" id="{8967DAA3-8728-41B5-8D6B-4D7F663874DF}"/>
              </a:ext>
            </a:extLst>
          </p:cNvPr>
          <p:cNvSpPr>
            <a:spLocks/>
          </p:cNvSpPr>
          <p:nvPr/>
        </p:nvSpPr>
        <p:spPr bwMode="auto">
          <a:xfrm>
            <a:off x="8029575" y="2168525"/>
            <a:ext cx="692150" cy="236538"/>
          </a:xfrm>
          <a:custGeom>
            <a:avLst/>
            <a:gdLst>
              <a:gd name="T0" fmla="*/ 0 w 436"/>
              <a:gd name="T1" fmla="*/ 2147483646 h 149"/>
              <a:gd name="T2" fmla="*/ 2147483646 w 436"/>
              <a:gd name="T3" fmla="*/ 2147483646 h 149"/>
              <a:gd name="T4" fmla="*/ 2147483646 w 436"/>
              <a:gd name="T5" fmla="*/ 2147483646 h 149"/>
              <a:gd name="T6" fmla="*/ 0 60000 65536"/>
              <a:gd name="T7" fmla="*/ 0 60000 65536"/>
              <a:gd name="T8" fmla="*/ 0 60000 65536"/>
            </a:gdLst>
            <a:ahLst/>
            <a:cxnLst>
              <a:cxn ang="T6">
                <a:pos x="T0" y="T1"/>
              </a:cxn>
              <a:cxn ang="T7">
                <a:pos x="T2" y="T3"/>
              </a:cxn>
              <a:cxn ang="T8">
                <a:pos x="T4" y="T5"/>
              </a:cxn>
            </a:cxnLst>
            <a:rect l="0" t="0" r="r" b="b"/>
            <a:pathLst>
              <a:path w="436" h="149">
                <a:moveTo>
                  <a:pt x="0" y="13"/>
                </a:moveTo>
                <a:cubicBezTo>
                  <a:pt x="36" y="15"/>
                  <a:pt x="150" y="0"/>
                  <a:pt x="223" y="23"/>
                </a:cubicBezTo>
                <a:cubicBezTo>
                  <a:pt x="296" y="46"/>
                  <a:pt x="392" y="123"/>
                  <a:pt x="436" y="149"/>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 name="Freeform 48">
            <a:extLst>
              <a:ext uri="{FF2B5EF4-FFF2-40B4-BE49-F238E27FC236}">
                <a16:creationId xmlns:a16="http://schemas.microsoft.com/office/drawing/2014/main" id="{41F80377-0B66-4101-ADCC-4FEA15984C85}"/>
              </a:ext>
            </a:extLst>
          </p:cNvPr>
          <p:cNvSpPr>
            <a:spLocks/>
          </p:cNvSpPr>
          <p:nvPr/>
        </p:nvSpPr>
        <p:spPr bwMode="auto">
          <a:xfrm>
            <a:off x="8007350" y="1517650"/>
            <a:ext cx="714375" cy="195263"/>
          </a:xfrm>
          <a:custGeom>
            <a:avLst/>
            <a:gdLst>
              <a:gd name="T0" fmla="*/ 0 w 450"/>
              <a:gd name="T1" fmla="*/ 2147483646 h 123"/>
              <a:gd name="T2" fmla="*/ 2147483646 w 450"/>
              <a:gd name="T3" fmla="*/ 2147483646 h 123"/>
              <a:gd name="T4" fmla="*/ 2147483646 w 450"/>
              <a:gd name="T5" fmla="*/ 2147483646 h 123"/>
              <a:gd name="T6" fmla="*/ 0 60000 65536"/>
              <a:gd name="T7" fmla="*/ 0 60000 65536"/>
              <a:gd name="T8" fmla="*/ 0 60000 65536"/>
            </a:gdLst>
            <a:ahLst/>
            <a:cxnLst>
              <a:cxn ang="T6">
                <a:pos x="T0" y="T1"/>
              </a:cxn>
              <a:cxn ang="T7">
                <a:pos x="T2" y="T3"/>
              </a:cxn>
              <a:cxn ang="T8">
                <a:pos x="T4" y="T5"/>
              </a:cxn>
            </a:cxnLst>
            <a:rect l="0" t="0" r="r" b="b"/>
            <a:pathLst>
              <a:path w="450" h="123">
                <a:moveTo>
                  <a:pt x="0" y="7"/>
                </a:moveTo>
                <a:cubicBezTo>
                  <a:pt x="34" y="10"/>
                  <a:pt x="128" y="0"/>
                  <a:pt x="203" y="19"/>
                </a:cubicBezTo>
                <a:cubicBezTo>
                  <a:pt x="278" y="38"/>
                  <a:pt x="399" y="101"/>
                  <a:pt x="450" y="123"/>
                </a:cubicBezTo>
              </a:path>
            </a:pathLst>
          </a:custGeom>
          <a:noFill/>
          <a:ln w="28575"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 name="Freeform 49">
            <a:extLst>
              <a:ext uri="{FF2B5EF4-FFF2-40B4-BE49-F238E27FC236}">
                <a16:creationId xmlns:a16="http://schemas.microsoft.com/office/drawing/2014/main" id="{45EC388D-DDB6-4498-8C88-B7E926B9906E}"/>
              </a:ext>
            </a:extLst>
          </p:cNvPr>
          <p:cNvSpPr>
            <a:spLocks/>
          </p:cNvSpPr>
          <p:nvPr/>
        </p:nvSpPr>
        <p:spPr bwMode="auto">
          <a:xfrm>
            <a:off x="7937500" y="866775"/>
            <a:ext cx="746125" cy="155575"/>
          </a:xfrm>
          <a:custGeom>
            <a:avLst/>
            <a:gdLst>
              <a:gd name="T0" fmla="*/ 0 w 470"/>
              <a:gd name="T1" fmla="*/ 2147483646 h 98"/>
              <a:gd name="T2" fmla="*/ 2147483646 w 470"/>
              <a:gd name="T3" fmla="*/ 2147483646 h 98"/>
              <a:gd name="T4" fmla="*/ 2147483646 w 470"/>
              <a:gd name="T5" fmla="*/ 2147483646 h 98"/>
              <a:gd name="T6" fmla="*/ 0 60000 65536"/>
              <a:gd name="T7" fmla="*/ 0 60000 65536"/>
              <a:gd name="T8" fmla="*/ 0 60000 65536"/>
            </a:gdLst>
            <a:ahLst/>
            <a:cxnLst>
              <a:cxn ang="T6">
                <a:pos x="T0" y="T1"/>
              </a:cxn>
              <a:cxn ang="T7">
                <a:pos x="T2" y="T3"/>
              </a:cxn>
              <a:cxn ang="T8">
                <a:pos x="T4" y="T5"/>
              </a:cxn>
            </a:cxnLst>
            <a:rect l="0" t="0" r="r" b="b"/>
            <a:pathLst>
              <a:path w="470" h="98">
                <a:moveTo>
                  <a:pt x="0" y="11"/>
                </a:moveTo>
                <a:cubicBezTo>
                  <a:pt x="35" y="11"/>
                  <a:pt x="135" y="0"/>
                  <a:pt x="213" y="15"/>
                </a:cubicBezTo>
                <a:cubicBezTo>
                  <a:pt x="291" y="30"/>
                  <a:pt x="417" y="81"/>
                  <a:pt x="470" y="98"/>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9" name="Freeform 50">
            <a:extLst>
              <a:ext uri="{FF2B5EF4-FFF2-40B4-BE49-F238E27FC236}">
                <a16:creationId xmlns:a16="http://schemas.microsoft.com/office/drawing/2014/main" id="{E4A0219D-9AAA-4748-80D8-F28D742EEE47}"/>
              </a:ext>
            </a:extLst>
          </p:cNvPr>
          <p:cNvSpPr>
            <a:spLocks/>
          </p:cNvSpPr>
          <p:nvPr/>
        </p:nvSpPr>
        <p:spPr bwMode="auto">
          <a:xfrm>
            <a:off x="6408738" y="284163"/>
            <a:ext cx="274637" cy="46037"/>
          </a:xfrm>
          <a:custGeom>
            <a:avLst/>
            <a:gdLst>
              <a:gd name="T0" fmla="*/ 0 w 173"/>
              <a:gd name="T1" fmla="*/ 2147483646 h 29"/>
              <a:gd name="T2" fmla="*/ 2147483646 w 173"/>
              <a:gd name="T3" fmla="*/ 2147483646 h 29"/>
              <a:gd name="T4" fmla="*/ 2147483646 w 173"/>
              <a:gd name="T5" fmla="*/ 0 h 29"/>
              <a:gd name="T6" fmla="*/ 0 60000 65536"/>
              <a:gd name="T7" fmla="*/ 0 60000 65536"/>
              <a:gd name="T8" fmla="*/ 0 60000 65536"/>
            </a:gdLst>
            <a:ahLst/>
            <a:cxnLst>
              <a:cxn ang="T6">
                <a:pos x="T0" y="T1"/>
              </a:cxn>
              <a:cxn ang="T7">
                <a:pos x="T2" y="T3"/>
              </a:cxn>
              <a:cxn ang="T8">
                <a:pos x="T4" y="T5"/>
              </a:cxn>
            </a:cxnLst>
            <a:rect l="0" t="0" r="r" b="b"/>
            <a:pathLst>
              <a:path w="173" h="29">
                <a:moveTo>
                  <a:pt x="0" y="29"/>
                </a:moveTo>
                <a:cubicBezTo>
                  <a:pt x="23" y="27"/>
                  <a:pt x="117" y="20"/>
                  <a:pt x="145" y="15"/>
                </a:cubicBezTo>
                <a:cubicBezTo>
                  <a:pt x="173" y="10"/>
                  <a:pt x="167" y="5"/>
                  <a:pt x="169"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 name="Freeform 51">
            <a:extLst>
              <a:ext uri="{FF2B5EF4-FFF2-40B4-BE49-F238E27FC236}">
                <a16:creationId xmlns:a16="http://schemas.microsoft.com/office/drawing/2014/main" id="{A3FDEE08-0961-4E1C-8BA3-DF337920AF9A}"/>
              </a:ext>
            </a:extLst>
          </p:cNvPr>
          <p:cNvSpPr>
            <a:spLocks/>
          </p:cNvSpPr>
          <p:nvPr/>
        </p:nvSpPr>
        <p:spPr bwMode="auto">
          <a:xfrm>
            <a:off x="6470650" y="960438"/>
            <a:ext cx="231775" cy="69850"/>
          </a:xfrm>
          <a:custGeom>
            <a:avLst/>
            <a:gdLst>
              <a:gd name="T0" fmla="*/ 0 w 146"/>
              <a:gd name="T1" fmla="*/ 2147483646 h 44"/>
              <a:gd name="T2" fmla="*/ 2147483646 w 146"/>
              <a:gd name="T3" fmla="*/ 2147483646 h 44"/>
              <a:gd name="T4" fmla="*/ 2147483646 w 146"/>
              <a:gd name="T5" fmla="*/ 0 h 44"/>
              <a:gd name="T6" fmla="*/ 0 60000 65536"/>
              <a:gd name="T7" fmla="*/ 0 60000 65536"/>
              <a:gd name="T8" fmla="*/ 0 60000 65536"/>
            </a:gdLst>
            <a:ahLst/>
            <a:cxnLst>
              <a:cxn ang="T6">
                <a:pos x="T0" y="T1"/>
              </a:cxn>
              <a:cxn ang="T7">
                <a:pos x="T2" y="T3"/>
              </a:cxn>
              <a:cxn ang="T8">
                <a:pos x="T4" y="T5"/>
              </a:cxn>
            </a:cxnLst>
            <a:rect l="0" t="0" r="r" b="b"/>
            <a:pathLst>
              <a:path w="146" h="44">
                <a:moveTo>
                  <a:pt x="0" y="44"/>
                </a:moveTo>
                <a:cubicBezTo>
                  <a:pt x="20" y="38"/>
                  <a:pt x="98" y="22"/>
                  <a:pt x="122" y="15"/>
                </a:cubicBezTo>
                <a:cubicBezTo>
                  <a:pt x="146" y="8"/>
                  <a:pt x="144" y="5"/>
                  <a:pt x="146"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 name="Freeform 52">
            <a:extLst>
              <a:ext uri="{FF2B5EF4-FFF2-40B4-BE49-F238E27FC236}">
                <a16:creationId xmlns:a16="http://schemas.microsoft.com/office/drawing/2014/main" id="{D6131B86-67F6-4EF4-AA20-3022401565FB}"/>
              </a:ext>
            </a:extLst>
          </p:cNvPr>
          <p:cNvSpPr>
            <a:spLocks/>
          </p:cNvSpPr>
          <p:nvPr/>
        </p:nvSpPr>
        <p:spPr bwMode="auto">
          <a:xfrm>
            <a:off x="6496050" y="1604963"/>
            <a:ext cx="231775" cy="69850"/>
          </a:xfrm>
          <a:custGeom>
            <a:avLst/>
            <a:gdLst>
              <a:gd name="T0" fmla="*/ 0 w 146"/>
              <a:gd name="T1" fmla="*/ 2147483646 h 44"/>
              <a:gd name="T2" fmla="*/ 2147483646 w 146"/>
              <a:gd name="T3" fmla="*/ 2147483646 h 44"/>
              <a:gd name="T4" fmla="*/ 2147483646 w 146"/>
              <a:gd name="T5" fmla="*/ 0 h 44"/>
              <a:gd name="T6" fmla="*/ 0 60000 65536"/>
              <a:gd name="T7" fmla="*/ 0 60000 65536"/>
              <a:gd name="T8" fmla="*/ 0 60000 65536"/>
            </a:gdLst>
            <a:ahLst/>
            <a:cxnLst>
              <a:cxn ang="T6">
                <a:pos x="T0" y="T1"/>
              </a:cxn>
              <a:cxn ang="T7">
                <a:pos x="T2" y="T3"/>
              </a:cxn>
              <a:cxn ang="T8">
                <a:pos x="T4" y="T5"/>
              </a:cxn>
            </a:cxnLst>
            <a:rect l="0" t="0" r="r" b="b"/>
            <a:pathLst>
              <a:path w="146" h="44">
                <a:moveTo>
                  <a:pt x="0" y="44"/>
                </a:moveTo>
                <a:cubicBezTo>
                  <a:pt x="20" y="38"/>
                  <a:pt x="98" y="22"/>
                  <a:pt x="122" y="15"/>
                </a:cubicBezTo>
                <a:cubicBezTo>
                  <a:pt x="146" y="8"/>
                  <a:pt x="144" y="5"/>
                  <a:pt x="146"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 name="Freeform 53">
            <a:extLst>
              <a:ext uri="{FF2B5EF4-FFF2-40B4-BE49-F238E27FC236}">
                <a16:creationId xmlns:a16="http://schemas.microsoft.com/office/drawing/2014/main" id="{6D1A5F11-EBFE-483B-8E5B-56DFC5B12FE4}"/>
              </a:ext>
            </a:extLst>
          </p:cNvPr>
          <p:cNvSpPr>
            <a:spLocks/>
          </p:cNvSpPr>
          <p:nvPr/>
        </p:nvSpPr>
        <p:spPr bwMode="auto">
          <a:xfrm>
            <a:off x="6584950" y="2246313"/>
            <a:ext cx="184150" cy="182562"/>
          </a:xfrm>
          <a:custGeom>
            <a:avLst/>
            <a:gdLst>
              <a:gd name="T0" fmla="*/ 0 w 116"/>
              <a:gd name="T1" fmla="*/ 2147483646 h 115"/>
              <a:gd name="T2" fmla="*/ 2147483646 w 116"/>
              <a:gd name="T3" fmla="*/ 2147483646 h 115"/>
              <a:gd name="T4" fmla="*/ 2147483646 w 116"/>
              <a:gd name="T5" fmla="*/ 2147483646 h 115"/>
              <a:gd name="T6" fmla="*/ 0 60000 65536"/>
              <a:gd name="T7" fmla="*/ 0 60000 65536"/>
              <a:gd name="T8" fmla="*/ 0 60000 65536"/>
            </a:gdLst>
            <a:ahLst/>
            <a:cxnLst>
              <a:cxn ang="T6">
                <a:pos x="T0" y="T1"/>
              </a:cxn>
              <a:cxn ang="T7">
                <a:pos x="T2" y="T3"/>
              </a:cxn>
              <a:cxn ang="T8">
                <a:pos x="T4" y="T5"/>
              </a:cxn>
            </a:cxnLst>
            <a:rect l="0" t="0" r="r" b="b"/>
            <a:pathLst>
              <a:path w="116" h="115">
                <a:moveTo>
                  <a:pt x="0" y="115"/>
                </a:moveTo>
                <a:cubicBezTo>
                  <a:pt x="14" y="99"/>
                  <a:pt x="63" y="34"/>
                  <a:pt x="82" y="17"/>
                </a:cubicBezTo>
                <a:cubicBezTo>
                  <a:pt x="101" y="0"/>
                  <a:pt x="109" y="14"/>
                  <a:pt x="116" y="13"/>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 name="Freeform 54">
            <a:extLst>
              <a:ext uri="{FF2B5EF4-FFF2-40B4-BE49-F238E27FC236}">
                <a16:creationId xmlns:a16="http://schemas.microsoft.com/office/drawing/2014/main" id="{E0081653-7C67-466F-BE27-D4F18BFBD1D6}"/>
              </a:ext>
            </a:extLst>
          </p:cNvPr>
          <p:cNvSpPr>
            <a:spLocks/>
          </p:cNvSpPr>
          <p:nvPr/>
        </p:nvSpPr>
        <p:spPr bwMode="auto">
          <a:xfrm>
            <a:off x="6508750" y="2927350"/>
            <a:ext cx="268288" cy="146050"/>
          </a:xfrm>
          <a:custGeom>
            <a:avLst/>
            <a:gdLst>
              <a:gd name="T0" fmla="*/ 0 w 169"/>
              <a:gd name="T1" fmla="*/ 2147483646 h 92"/>
              <a:gd name="T2" fmla="*/ 2147483646 w 169"/>
              <a:gd name="T3" fmla="*/ 2147483646 h 92"/>
              <a:gd name="T4" fmla="*/ 2147483646 w 169"/>
              <a:gd name="T5" fmla="*/ 0 h 92"/>
              <a:gd name="T6" fmla="*/ 0 60000 65536"/>
              <a:gd name="T7" fmla="*/ 0 60000 65536"/>
              <a:gd name="T8" fmla="*/ 0 60000 65536"/>
            </a:gdLst>
            <a:ahLst/>
            <a:cxnLst>
              <a:cxn ang="T6">
                <a:pos x="T0" y="T1"/>
              </a:cxn>
              <a:cxn ang="T7">
                <a:pos x="T2" y="T3"/>
              </a:cxn>
              <a:cxn ang="T8">
                <a:pos x="T4" y="T5"/>
              </a:cxn>
            </a:cxnLst>
            <a:rect l="0" t="0" r="r" b="b"/>
            <a:pathLst>
              <a:path w="169" h="92">
                <a:moveTo>
                  <a:pt x="0" y="92"/>
                </a:moveTo>
                <a:cubicBezTo>
                  <a:pt x="21" y="80"/>
                  <a:pt x="98" y="35"/>
                  <a:pt x="126" y="20"/>
                </a:cubicBezTo>
                <a:cubicBezTo>
                  <a:pt x="154" y="5"/>
                  <a:pt x="160" y="4"/>
                  <a:pt x="169"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 name="Freeform 55">
            <a:extLst>
              <a:ext uri="{FF2B5EF4-FFF2-40B4-BE49-F238E27FC236}">
                <a16:creationId xmlns:a16="http://schemas.microsoft.com/office/drawing/2014/main" id="{C9146A1E-3BAF-4B91-8A3B-74B74CBA8217}"/>
              </a:ext>
            </a:extLst>
          </p:cNvPr>
          <p:cNvSpPr>
            <a:spLocks/>
          </p:cNvSpPr>
          <p:nvPr/>
        </p:nvSpPr>
        <p:spPr bwMode="auto">
          <a:xfrm>
            <a:off x="6484938" y="3573463"/>
            <a:ext cx="384175" cy="168275"/>
          </a:xfrm>
          <a:custGeom>
            <a:avLst/>
            <a:gdLst>
              <a:gd name="T0" fmla="*/ 0 w 242"/>
              <a:gd name="T1" fmla="*/ 2147483646 h 106"/>
              <a:gd name="T2" fmla="*/ 2147483646 w 242"/>
              <a:gd name="T3" fmla="*/ 2147483646 h 106"/>
              <a:gd name="T4" fmla="*/ 2147483646 w 242"/>
              <a:gd name="T5" fmla="*/ 0 h 106"/>
              <a:gd name="T6" fmla="*/ 0 60000 65536"/>
              <a:gd name="T7" fmla="*/ 0 60000 65536"/>
              <a:gd name="T8" fmla="*/ 0 60000 65536"/>
            </a:gdLst>
            <a:ahLst/>
            <a:cxnLst>
              <a:cxn ang="T6">
                <a:pos x="T0" y="T1"/>
              </a:cxn>
              <a:cxn ang="T7">
                <a:pos x="T2" y="T3"/>
              </a:cxn>
              <a:cxn ang="T8">
                <a:pos x="T4" y="T5"/>
              </a:cxn>
            </a:cxnLst>
            <a:rect l="0" t="0" r="r" b="b"/>
            <a:pathLst>
              <a:path w="242" h="106">
                <a:moveTo>
                  <a:pt x="0" y="106"/>
                </a:moveTo>
                <a:cubicBezTo>
                  <a:pt x="15" y="97"/>
                  <a:pt x="52" y="71"/>
                  <a:pt x="92" y="53"/>
                </a:cubicBezTo>
                <a:cubicBezTo>
                  <a:pt x="132" y="35"/>
                  <a:pt x="211" y="11"/>
                  <a:pt x="242" y="0"/>
                </a:cubicBezTo>
              </a:path>
            </a:pathLst>
          </a:custGeom>
          <a:noFill/>
          <a:ln w="19050" cmpd="sng">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 name="Freeform 56">
            <a:extLst>
              <a:ext uri="{FF2B5EF4-FFF2-40B4-BE49-F238E27FC236}">
                <a16:creationId xmlns:a16="http://schemas.microsoft.com/office/drawing/2014/main" id="{09A96A03-FCF2-4F25-8B1B-121234A48F55}"/>
              </a:ext>
            </a:extLst>
          </p:cNvPr>
          <p:cNvSpPr>
            <a:spLocks/>
          </p:cNvSpPr>
          <p:nvPr/>
        </p:nvSpPr>
        <p:spPr bwMode="auto">
          <a:xfrm>
            <a:off x="7978775" y="73025"/>
            <a:ext cx="704850" cy="911225"/>
          </a:xfrm>
          <a:custGeom>
            <a:avLst/>
            <a:gdLst>
              <a:gd name="T0" fmla="*/ 2147483646 w 444"/>
              <a:gd name="T1" fmla="*/ 2147483646 h 574"/>
              <a:gd name="T2" fmla="*/ 2147483646 w 444"/>
              <a:gd name="T3" fmla="*/ 2147483646 h 574"/>
              <a:gd name="T4" fmla="*/ 2147483646 w 444"/>
              <a:gd name="T5" fmla="*/ 2147483646 h 574"/>
              <a:gd name="T6" fmla="*/ 0 w 444"/>
              <a:gd name="T7" fmla="*/ 2147483646 h 57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4" h="574">
                <a:moveTo>
                  <a:pt x="444" y="574"/>
                </a:moveTo>
                <a:lnTo>
                  <a:pt x="352" y="85"/>
                </a:lnTo>
                <a:cubicBezTo>
                  <a:pt x="312" y="0"/>
                  <a:pt x="261" y="64"/>
                  <a:pt x="202" y="65"/>
                </a:cubicBezTo>
                <a:cubicBezTo>
                  <a:pt x="143" y="66"/>
                  <a:pt x="42" y="86"/>
                  <a:pt x="0" y="91"/>
                </a:cubicBezTo>
              </a:path>
            </a:pathLst>
          </a:custGeom>
          <a:noFill/>
          <a:ln w="28575" cmpd="sng">
            <a:solidFill>
              <a:srgbClr val="FF0000"/>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 name="Text Box 57">
            <a:extLst>
              <a:ext uri="{FF2B5EF4-FFF2-40B4-BE49-F238E27FC236}">
                <a16:creationId xmlns:a16="http://schemas.microsoft.com/office/drawing/2014/main" id="{F85B2202-3217-4A4C-A2F6-F925D4BD037D}"/>
              </a:ext>
            </a:extLst>
          </p:cNvPr>
          <p:cNvSpPr txBox="1">
            <a:spLocks noChangeArrowheads="1"/>
          </p:cNvSpPr>
          <p:nvPr/>
        </p:nvSpPr>
        <p:spPr bwMode="auto">
          <a:xfrm>
            <a:off x="5245100" y="968375"/>
            <a:ext cx="969963"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r" eaLnBrk="1" hangingPunct="1">
              <a:spcBef>
                <a:spcPct val="0"/>
              </a:spcBef>
              <a:buClrTx/>
              <a:buFontTx/>
              <a:buNone/>
            </a:pPr>
            <a:r>
              <a:rPr lang="cs-CZ" altLang="cs-CZ" sz="1400">
                <a:latin typeface="Arial" panose="020B0604020202020204" pitchFamily="34" charset="0"/>
                <a:cs typeface="Arial" panose="020B0604020202020204" pitchFamily="34" charset="0"/>
              </a:rPr>
              <a:t>Vzestup tlaku</a:t>
            </a:r>
          </a:p>
        </p:txBody>
      </p:sp>
      <p:sp>
        <p:nvSpPr>
          <p:cNvPr id="57" name="Line 58">
            <a:extLst>
              <a:ext uri="{FF2B5EF4-FFF2-40B4-BE49-F238E27FC236}">
                <a16:creationId xmlns:a16="http://schemas.microsoft.com/office/drawing/2014/main" id="{DC4F359A-F621-4B8A-A13E-67E4561AE234}"/>
              </a:ext>
            </a:extLst>
          </p:cNvPr>
          <p:cNvSpPr>
            <a:spLocks noChangeShapeType="1"/>
          </p:cNvSpPr>
          <p:nvPr/>
        </p:nvSpPr>
        <p:spPr bwMode="auto">
          <a:xfrm>
            <a:off x="6089650" y="1233488"/>
            <a:ext cx="381000" cy="2603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 name="Line 59">
            <a:extLst>
              <a:ext uri="{FF2B5EF4-FFF2-40B4-BE49-F238E27FC236}">
                <a16:creationId xmlns:a16="http://schemas.microsoft.com/office/drawing/2014/main" id="{24BAA4C1-1E3D-4705-8AF4-355DB4A32EE0}"/>
              </a:ext>
            </a:extLst>
          </p:cNvPr>
          <p:cNvSpPr>
            <a:spLocks noChangeShapeType="1"/>
          </p:cNvSpPr>
          <p:nvPr/>
        </p:nvSpPr>
        <p:spPr bwMode="auto">
          <a:xfrm>
            <a:off x="3470275" y="554038"/>
            <a:ext cx="0" cy="401637"/>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 name="Line 60">
            <a:extLst>
              <a:ext uri="{FF2B5EF4-FFF2-40B4-BE49-F238E27FC236}">
                <a16:creationId xmlns:a16="http://schemas.microsoft.com/office/drawing/2014/main" id="{9387CB58-6699-4ABA-9D3D-B163DBB88F21}"/>
              </a:ext>
            </a:extLst>
          </p:cNvPr>
          <p:cNvSpPr>
            <a:spLocks noChangeShapeType="1"/>
          </p:cNvSpPr>
          <p:nvPr/>
        </p:nvSpPr>
        <p:spPr bwMode="auto">
          <a:xfrm>
            <a:off x="3455988" y="1609725"/>
            <a:ext cx="0" cy="32385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 name="Text Box 62">
            <a:extLst>
              <a:ext uri="{FF2B5EF4-FFF2-40B4-BE49-F238E27FC236}">
                <a16:creationId xmlns:a16="http://schemas.microsoft.com/office/drawing/2014/main" id="{276BFA06-5E4B-4072-9EBD-0D235B79F8F4}"/>
              </a:ext>
            </a:extLst>
          </p:cNvPr>
          <p:cNvSpPr txBox="1">
            <a:spLocks noChangeArrowheads="1"/>
          </p:cNvSpPr>
          <p:nvPr/>
        </p:nvSpPr>
        <p:spPr bwMode="auto">
          <a:xfrm>
            <a:off x="240019" y="4530725"/>
            <a:ext cx="3999832" cy="923330"/>
          </a:xfrm>
          <a:prstGeom prst="rect">
            <a:avLst/>
          </a:prstGeom>
          <a:solidFill>
            <a:srgbClr val="66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Remodeling of the pulmonary basin – pulmonary vasoconstriction is unidirectional</a:t>
            </a:r>
            <a:endParaRPr lang="cs-CZ" altLang="cs-CZ" sz="1800" dirty="0">
              <a:latin typeface="Arial" panose="020B0604020202020204" pitchFamily="34" charset="0"/>
              <a:cs typeface="Arial" panose="020B0604020202020204" pitchFamily="34" charset="0"/>
            </a:endParaRPr>
          </a:p>
        </p:txBody>
      </p:sp>
      <p:sp>
        <p:nvSpPr>
          <p:cNvPr id="62" name="Line 63">
            <a:extLst>
              <a:ext uri="{FF2B5EF4-FFF2-40B4-BE49-F238E27FC236}">
                <a16:creationId xmlns:a16="http://schemas.microsoft.com/office/drawing/2014/main" id="{368E426A-0213-4768-8EF4-5C35B64DFEFC}"/>
              </a:ext>
            </a:extLst>
          </p:cNvPr>
          <p:cNvSpPr>
            <a:spLocks noChangeShapeType="1"/>
          </p:cNvSpPr>
          <p:nvPr/>
        </p:nvSpPr>
        <p:spPr bwMode="auto">
          <a:xfrm>
            <a:off x="1905000" y="1617663"/>
            <a:ext cx="0" cy="1455737"/>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 name="Line 64">
            <a:extLst>
              <a:ext uri="{FF2B5EF4-FFF2-40B4-BE49-F238E27FC236}">
                <a16:creationId xmlns:a16="http://schemas.microsoft.com/office/drawing/2014/main" id="{4CF2EB5D-63B4-4826-93B5-BC44B3FB8A5F}"/>
              </a:ext>
            </a:extLst>
          </p:cNvPr>
          <p:cNvSpPr>
            <a:spLocks noChangeShapeType="1"/>
          </p:cNvSpPr>
          <p:nvPr/>
        </p:nvSpPr>
        <p:spPr bwMode="auto">
          <a:xfrm>
            <a:off x="1897063" y="3998913"/>
            <a:ext cx="7937" cy="531812"/>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 name="Text Box 65">
            <a:extLst>
              <a:ext uri="{FF2B5EF4-FFF2-40B4-BE49-F238E27FC236}">
                <a16:creationId xmlns:a16="http://schemas.microsoft.com/office/drawing/2014/main" id="{724E9F3F-A4A1-48C7-80E0-89CB350FC96F}"/>
              </a:ext>
            </a:extLst>
          </p:cNvPr>
          <p:cNvSpPr txBox="1">
            <a:spLocks noChangeArrowheads="1"/>
          </p:cNvSpPr>
          <p:nvPr/>
        </p:nvSpPr>
        <p:spPr bwMode="auto">
          <a:xfrm>
            <a:off x="4440238" y="5111750"/>
            <a:ext cx="3363912" cy="1200150"/>
          </a:xfrm>
          <a:prstGeom prst="rect">
            <a:avLst/>
          </a:prstGeom>
          <a:solidFill>
            <a:srgbClr val="66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All capillaries are protected from the transfer of high pressure from the pulmonary artery to the capillaries</a:t>
            </a:r>
            <a:endParaRPr lang="cs-CZ" altLang="cs-CZ" sz="1800" dirty="0">
              <a:latin typeface="Arial" panose="020B0604020202020204" pitchFamily="34" charset="0"/>
              <a:cs typeface="Arial" panose="020B0604020202020204" pitchFamily="34" charset="0"/>
            </a:endParaRPr>
          </a:p>
        </p:txBody>
      </p:sp>
      <p:sp>
        <p:nvSpPr>
          <p:cNvPr id="65" name="Line 66">
            <a:extLst>
              <a:ext uri="{FF2B5EF4-FFF2-40B4-BE49-F238E27FC236}">
                <a16:creationId xmlns:a16="http://schemas.microsoft.com/office/drawing/2014/main" id="{3346F67A-0AB2-43C0-BA89-93991F6A3A9A}"/>
              </a:ext>
            </a:extLst>
          </p:cNvPr>
          <p:cNvSpPr>
            <a:spLocks noChangeShapeType="1"/>
          </p:cNvSpPr>
          <p:nvPr/>
        </p:nvSpPr>
        <p:spPr bwMode="auto">
          <a:xfrm>
            <a:off x="4841875" y="2603500"/>
            <a:ext cx="79375" cy="2252663"/>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6" name="Line 67">
            <a:extLst>
              <a:ext uri="{FF2B5EF4-FFF2-40B4-BE49-F238E27FC236}">
                <a16:creationId xmlns:a16="http://schemas.microsoft.com/office/drawing/2014/main" id="{BD3AA16E-FEBA-4849-888C-5CCB3322EF38}"/>
              </a:ext>
            </a:extLst>
          </p:cNvPr>
          <p:cNvSpPr>
            <a:spLocks noChangeShapeType="1"/>
          </p:cNvSpPr>
          <p:nvPr/>
        </p:nvSpPr>
        <p:spPr bwMode="auto">
          <a:xfrm>
            <a:off x="4706938" y="4935538"/>
            <a:ext cx="465137" cy="0"/>
          </a:xfrm>
          <a:prstGeom prst="line">
            <a:avLst/>
          </a:prstGeom>
          <a:noFill/>
          <a:ln w="762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7" name="Line 68">
            <a:extLst>
              <a:ext uri="{FF2B5EF4-FFF2-40B4-BE49-F238E27FC236}">
                <a16:creationId xmlns:a16="http://schemas.microsoft.com/office/drawing/2014/main" id="{B083D2F3-23E9-48C5-A2FA-DA27CA990E38}"/>
              </a:ext>
            </a:extLst>
          </p:cNvPr>
          <p:cNvSpPr>
            <a:spLocks noChangeShapeType="1"/>
          </p:cNvSpPr>
          <p:nvPr/>
        </p:nvSpPr>
        <p:spPr bwMode="auto">
          <a:xfrm>
            <a:off x="4708525" y="5008563"/>
            <a:ext cx="465138" cy="0"/>
          </a:xfrm>
          <a:prstGeom prst="line">
            <a:avLst/>
          </a:prstGeom>
          <a:noFill/>
          <a:ln w="762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8" name="Line 69">
            <a:extLst>
              <a:ext uri="{FF2B5EF4-FFF2-40B4-BE49-F238E27FC236}">
                <a16:creationId xmlns:a16="http://schemas.microsoft.com/office/drawing/2014/main" id="{EEB44AA3-2957-46EB-8F57-2BF639FB6582}"/>
              </a:ext>
            </a:extLst>
          </p:cNvPr>
          <p:cNvSpPr>
            <a:spLocks noChangeShapeType="1"/>
          </p:cNvSpPr>
          <p:nvPr/>
        </p:nvSpPr>
        <p:spPr bwMode="auto">
          <a:xfrm>
            <a:off x="4225925" y="4968875"/>
            <a:ext cx="481013"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 name="Line 70">
            <a:extLst>
              <a:ext uri="{FF2B5EF4-FFF2-40B4-BE49-F238E27FC236}">
                <a16:creationId xmlns:a16="http://schemas.microsoft.com/office/drawing/2014/main" id="{0896DA46-9D55-47A2-B5C2-D6FFD3DF0452}"/>
              </a:ext>
            </a:extLst>
          </p:cNvPr>
          <p:cNvSpPr>
            <a:spLocks noChangeShapeType="1"/>
          </p:cNvSpPr>
          <p:nvPr/>
        </p:nvSpPr>
        <p:spPr bwMode="auto">
          <a:xfrm>
            <a:off x="6630988" y="766763"/>
            <a:ext cx="0" cy="18891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0" name="Text Box 71">
            <a:extLst>
              <a:ext uri="{FF2B5EF4-FFF2-40B4-BE49-F238E27FC236}">
                <a16:creationId xmlns:a16="http://schemas.microsoft.com/office/drawing/2014/main" id="{91EF83F0-F9B9-45CE-8F2F-FFFB77769388}"/>
              </a:ext>
            </a:extLst>
          </p:cNvPr>
          <p:cNvSpPr txBox="1">
            <a:spLocks noChangeArrowheads="1"/>
          </p:cNvSpPr>
          <p:nvPr/>
        </p:nvSpPr>
        <p:spPr bwMode="auto">
          <a:xfrm>
            <a:off x="6423025" y="287338"/>
            <a:ext cx="1373188"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1400">
                <a:latin typeface="Arial" panose="020B0604020202020204" pitchFamily="34" charset="0"/>
                <a:cs typeface="Arial" panose="020B0604020202020204" pitchFamily="34" charset="0"/>
              </a:rPr>
              <a:t>Zvýšení</a:t>
            </a:r>
          </a:p>
          <a:p>
            <a:pPr eaLnBrk="1" hangingPunct="1">
              <a:spcBef>
                <a:spcPct val="0"/>
              </a:spcBef>
              <a:buClrTx/>
              <a:buFontTx/>
              <a:buNone/>
            </a:pPr>
            <a:r>
              <a:rPr lang="cs-CZ" altLang="cs-CZ" sz="1400">
                <a:latin typeface="Arial" panose="020B0604020202020204" pitchFamily="34" charset="0"/>
                <a:cs typeface="Arial" panose="020B0604020202020204" pitchFamily="34" charset="0"/>
              </a:rPr>
              <a:t>vasokonstrikce</a:t>
            </a:r>
          </a:p>
        </p:txBody>
      </p:sp>
      <p:sp>
        <p:nvSpPr>
          <p:cNvPr id="71" name="Line 72">
            <a:extLst>
              <a:ext uri="{FF2B5EF4-FFF2-40B4-BE49-F238E27FC236}">
                <a16:creationId xmlns:a16="http://schemas.microsoft.com/office/drawing/2014/main" id="{59EF0726-942D-4E91-870C-2DF84F6E7D5E}"/>
              </a:ext>
            </a:extLst>
          </p:cNvPr>
          <p:cNvSpPr>
            <a:spLocks noChangeShapeType="1"/>
          </p:cNvSpPr>
          <p:nvPr/>
        </p:nvSpPr>
        <p:spPr bwMode="auto">
          <a:xfrm flipV="1">
            <a:off x="4921250" y="1843088"/>
            <a:ext cx="503238" cy="423862"/>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 name="Line 73">
            <a:extLst>
              <a:ext uri="{FF2B5EF4-FFF2-40B4-BE49-F238E27FC236}">
                <a16:creationId xmlns:a16="http://schemas.microsoft.com/office/drawing/2014/main" id="{9E48BC3E-99AA-48AA-8906-4D4906E8A780}"/>
              </a:ext>
            </a:extLst>
          </p:cNvPr>
          <p:cNvSpPr>
            <a:spLocks noChangeShapeType="1"/>
          </p:cNvSpPr>
          <p:nvPr/>
        </p:nvSpPr>
        <p:spPr bwMode="auto">
          <a:xfrm>
            <a:off x="4441825" y="381000"/>
            <a:ext cx="982663" cy="479425"/>
          </a:xfrm>
          <a:prstGeom prst="line">
            <a:avLst/>
          </a:prstGeom>
          <a:noFill/>
          <a:ln w="5715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 name="Text Box 74">
            <a:extLst>
              <a:ext uri="{FF2B5EF4-FFF2-40B4-BE49-F238E27FC236}">
                <a16:creationId xmlns:a16="http://schemas.microsoft.com/office/drawing/2014/main" id="{D567AE97-CCBE-4BA0-BAF5-FB3E7DF6F335}"/>
              </a:ext>
            </a:extLst>
          </p:cNvPr>
          <p:cNvSpPr txBox="1">
            <a:spLocks noChangeArrowheads="1"/>
          </p:cNvSpPr>
          <p:nvPr/>
        </p:nvSpPr>
        <p:spPr bwMode="auto">
          <a:xfrm>
            <a:off x="5424488" y="541338"/>
            <a:ext cx="3419475" cy="1477328"/>
          </a:xfrm>
          <a:prstGeom prst="rect">
            <a:avLst/>
          </a:prstGeom>
          <a:solidFill>
            <a:srgbClr val="FF9966"/>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800" dirty="0">
                <a:latin typeface="Arial" panose="020B0604020202020204" pitchFamily="34" charset="0"/>
                <a:cs typeface="Arial" panose="020B0604020202020204" pitchFamily="34" charset="0"/>
              </a:rPr>
              <a:t>C</a:t>
            </a:r>
            <a:r>
              <a:rPr lang="en-US" altLang="cs-CZ" sz="1800" dirty="0">
                <a:latin typeface="Arial" panose="020B0604020202020204" pitchFamily="34" charset="0"/>
                <a:cs typeface="Arial" panose="020B0604020202020204" pitchFamily="34" charset="0"/>
              </a:rPr>
              <a:t>OMPLICATION:  </a:t>
            </a:r>
            <a:endParaRPr lang="cs-CZ" altLang="cs-CZ" sz="1800" dirty="0">
              <a:latin typeface="Arial" panose="020B0604020202020204" pitchFamily="34" charset="0"/>
              <a:cs typeface="Arial" panose="020B0604020202020204" pitchFamily="34" charset="0"/>
            </a:endParaRPr>
          </a:p>
          <a:p>
            <a:pPr algn="ctr" eaLnBrk="1" hangingPunct="1">
              <a:spcBef>
                <a:spcPct val="0"/>
              </a:spcBef>
              <a:buClrTx/>
              <a:buFontTx/>
              <a:buNone/>
            </a:pPr>
            <a:endParaRPr lang="cs-CZ" altLang="cs-CZ" sz="1800" dirty="0">
              <a:latin typeface="Arial" panose="020B0604020202020204" pitchFamily="34" charset="0"/>
              <a:cs typeface="Arial" panose="020B0604020202020204" pitchFamily="34" charset="0"/>
            </a:endParaRPr>
          </a:p>
          <a:p>
            <a:pPr algn="ctr" eaLnBrk="1" hangingPunct="1">
              <a:spcBef>
                <a:spcPct val="0"/>
              </a:spcBef>
              <a:buClrTx/>
              <a:buFontTx/>
              <a:buNone/>
            </a:pPr>
            <a:endParaRPr lang="cs-CZ" altLang="cs-CZ" sz="1800" dirty="0">
              <a:latin typeface="Arial" panose="020B0604020202020204" pitchFamily="34" charset="0"/>
              <a:cs typeface="Arial" panose="020B0604020202020204" pitchFamily="34" charset="0"/>
            </a:endParaRPr>
          </a:p>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RIGHT SIDED CARDIAC FAILURE</a:t>
            </a:r>
            <a:endParaRPr lang="cs-CZ" altLang="cs-CZ" sz="1800" dirty="0">
              <a:latin typeface="Arial" panose="020B0604020202020204" pitchFamily="34" charset="0"/>
              <a:cs typeface="Arial" panose="020B0604020202020204" pitchFamily="34" charset="0"/>
            </a:endParaRPr>
          </a:p>
        </p:txBody>
      </p:sp>
      <p:sp>
        <p:nvSpPr>
          <p:cNvPr id="75" name="Text Box 3">
            <a:extLst>
              <a:ext uri="{FF2B5EF4-FFF2-40B4-BE49-F238E27FC236}">
                <a16:creationId xmlns:a16="http://schemas.microsoft.com/office/drawing/2014/main" id="{7DD1D151-DE81-4280-2FFB-17308D5305FA}"/>
              </a:ext>
            </a:extLst>
          </p:cNvPr>
          <p:cNvSpPr txBox="1">
            <a:spLocks noChangeArrowheads="1"/>
          </p:cNvSpPr>
          <p:nvPr/>
        </p:nvSpPr>
        <p:spPr bwMode="auto">
          <a:xfrm>
            <a:off x="13635" y="0"/>
            <a:ext cx="2378075" cy="369888"/>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dirty="0">
                <a:solidFill>
                  <a:schemeClr val="bg1"/>
                </a:solidFill>
              </a:rPr>
              <a:t>High Altitude Hypoxia</a:t>
            </a:r>
            <a:endParaRPr lang="cs-CZ" altLang="cs-CZ" sz="1800" dirty="0">
              <a:solidFill>
                <a:schemeClr val="bg1"/>
              </a:solidFill>
            </a:endParaRPr>
          </a:p>
        </p:txBody>
      </p:sp>
      <p:sp>
        <p:nvSpPr>
          <p:cNvPr id="76" name="Text Box 5">
            <a:extLst>
              <a:ext uri="{FF2B5EF4-FFF2-40B4-BE49-F238E27FC236}">
                <a16:creationId xmlns:a16="http://schemas.microsoft.com/office/drawing/2014/main" id="{1059E720-978C-C162-70D5-D061FFAD365C}"/>
              </a:ext>
            </a:extLst>
          </p:cNvPr>
          <p:cNvSpPr txBox="1">
            <a:spLocks noChangeArrowheads="1"/>
          </p:cNvSpPr>
          <p:nvPr/>
        </p:nvSpPr>
        <p:spPr bwMode="auto">
          <a:xfrm>
            <a:off x="1415148" y="934819"/>
            <a:ext cx="3971998" cy="646331"/>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Nonuniform hypoxic vasoconstriction of pulmonary arterioles</a:t>
            </a:r>
            <a:endParaRPr lang="cs-CZ" altLang="cs-CZ" sz="1800" dirty="0">
              <a:latin typeface="Arial" panose="020B0604020202020204" pitchFamily="34" charset="0"/>
              <a:cs typeface="Arial" panose="020B0604020202020204" pitchFamily="34" charset="0"/>
            </a:endParaRPr>
          </a:p>
        </p:txBody>
      </p:sp>
      <p:sp>
        <p:nvSpPr>
          <p:cNvPr id="77" name="Text Box 61">
            <a:extLst>
              <a:ext uri="{FF2B5EF4-FFF2-40B4-BE49-F238E27FC236}">
                <a16:creationId xmlns:a16="http://schemas.microsoft.com/office/drawing/2014/main" id="{463647A6-FB9C-76BE-C8FD-D8AFCBA00D78}"/>
              </a:ext>
            </a:extLst>
          </p:cNvPr>
          <p:cNvSpPr txBox="1">
            <a:spLocks noChangeArrowheads="1"/>
          </p:cNvSpPr>
          <p:nvPr/>
        </p:nvSpPr>
        <p:spPr bwMode="auto">
          <a:xfrm>
            <a:off x="61119" y="3073400"/>
            <a:ext cx="3838575" cy="923330"/>
          </a:xfrm>
          <a:prstGeom prst="rect">
            <a:avLst/>
          </a:prstGeom>
          <a:solidFill>
            <a:srgbClr val="66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Gradual muscle hypertrophy even in those capillaries where there was weaker vasoconstriction</a:t>
            </a:r>
            <a:endParaRPr lang="cs-CZ" altLang="cs-CZ" sz="1800" dirty="0">
              <a:latin typeface="Arial" panose="020B0604020202020204" pitchFamily="34" charset="0"/>
              <a:cs typeface="Arial" panose="020B0604020202020204" pitchFamily="34" charset="0"/>
            </a:endParaRPr>
          </a:p>
        </p:txBody>
      </p:sp>
      <p:sp>
        <p:nvSpPr>
          <p:cNvPr id="82" name="Text Box 63">
            <a:extLst>
              <a:ext uri="{FF2B5EF4-FFF2-40B4-BE49-F238E27FC236}">
                <a16:creationId xmlns:a16="http://schemas.microsoft.com/office/drawing/2014/main" id="{16BA49DB-CCCF-1360-0E58-53A3176C3A0F}"/>
              </a:ext>
            </a:extLst>
          </p:cNvPr>
          <p:cNvSpPr txBox="1">
            <a:spLocks noChangeArrowheads="1"/>
          </p:cNvSpPr>
          <p:nvPr/>
        </p:nvSpPr>
        <p:spPr bwMode="auto">
          <a:xfrm>
            <a:off x="13635" y="6488668"/>
            <a:ext cx="5851525" cy="369332"/>
          </a:xfrm>
          <a:prstGeom prst="rect">
            <a:avLst/>
          </a:prstGeom>
          <a:solidFill>
            <a:srgbClr val="66FFFF"/>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GRADUAL ADAPTATION OF LUNGS TO ALTITUDE</a:t>
            </a:r>
            <a:endParaRPr lang="cs-CZ" altLang="cs-CZ" sz="1800" dirty="0">
              <a:latin typeface="Arial" panose="020B0604020202020204" pitchFamily="34" charset="0"/>
              <a:cs typeface="Arial" panose="020B0604020202020204" pitchFamily="34" charset="0"/>
            </a:endParaRPr>
          </a:p>
        </p:txBody>
      </p:sp>
      <p:sp>
        <p:nvSpPr>
          <p:cNvPr id="85" name="Text Box 7">
            <a:extLst>
              <a:ext uri="{FF2B5EF4-FFF2-40B4-BE49-F238E27FC236}">
                <a16:creationId xmlns:a16="http://schemas.microsoft.com/office/drawing/2014/main" id="{98C750FC-731D-CEE9-9FB2-5A4481A27EC5}"/>
              </a:ext>
            </a:extLst>
          </p:cNvPr>
          <p:cNvSpPr txBox="1">
            <a:spLocks noChangeArrowheads="1"/>
          </p:cNvSpPr>
          <p:nvPr/>
        </p:nvSpPr>
        <p:spPr bwMode="auto">
          <a:xfrm>
            <a:off x="1" y="6492081"/>
            <a:ext cx="5865160" cy="376237"/>
          </a:xfrm>
          <a:prstGeom prst="rect">
            <a:avLst/>
          </a:prstGeom>
          <a:solidFill>
            <a:srgbClr val="FF9966"/>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800" dirty="0">
                <a:latin typeface="Arial" panose="020B0604020202020204" pitchFamily="34" charset="0"/>
                <a:cs typeface="Arial" panose="020B0604020202020204" pitchFamily="34" charset="0"/>
              </a:rPr>
              <a:t>RIGHT SIDED CARDIAC FAILURE</a:t>
            </a:r>
          </a:p>
        </p:txBody>
      </p:sp>
    </p:spTree>
    <p:extLst>
      <p:ext uri="{BB962C8B-B14F-4D97-AF65-F5344CB8AC3E}">
        <p14:creationId xmlns:p14="http://schemas.microsoft.com/office/powerpoint/2010/main" val="1248488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5"/>
                                        </p:tgtEl>
                                        <p:attrNameLst>
                                          <p:attrName>style.visibility</p:attrName>
                                        </p:attrNameLst>
                                      </p:cBhvr>
                                      <p:to>
                                        <p:strVal val="visible"/>
                                      </p:to>
                                    </p:set>
                                    <p:anim calcmode="lin" valueType="num">
                                      <p:cBhvr additive="base">
                                        <p:cTn id="7" dur="500" fill="hold"/>
                                        <p:tgtEl>
                                          <p:spTgt spid="85"/>
                                        </p:tgtEl>
                                        <p:attrNameLst>
                                          <p:attrName>ppt_x</p:attrName>
                                        </p:attrNameLst>
                                      </p:cBhvr>
                                      <p:tavLst>
                                        <p:tav tm="0">
                                          <p:val>
                                            <p:strVal val="#ppt_x"/>
                                          </p:val>
                                        </p:tav>
                                        <p:tav tm="100000">
                                          <p:val>
                                            <p:strVal val="#ppt_x"/>
                                          </p:val>
                                        </p:tav>
                                      </p:tavLst>
                                    </p:anim>
                                    <p:anim calcmode="lin" valueType="num">
                                      <p:cBhvr additive="base">
                                        <p:cTn id="8" dur="500" fill="hold"/>
                                        <p:tgtEl>
                                          <p:spTgt spid="8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 Box 5">
            <a:extLst>
              <a:ext uri="{FF2B5EF4-FFF2-40B4-BE49-F238E27FC236}">
                <a16:creationId xmlns:a16="http://schemas.microsoft.com/office/drawing/2014/main" id="{5C416296-2BB9-4858-BF0D-6F6BE556A812}"/>
              </a:ext>
            </a:extLst>
          </p:cNvPr>
          <p:cNvSpPr txBox="1">
            <a:spLocks noChangeArrowheads="1"/>
          </p:cNvSpPr>
          <p:nvPr/>
        </p:nvSpPr>
        <p:spPr bwMode="auto">
          <a:xfrm>
            <a:off x="3128963" y="1079500"/>
            <a:ext cx="1018227" cy="369332"/>
          </a:xfrm>
          <a:prstGeom prst="rect">
            <a:avLst/>
          </a:prstGeom>
          <a:solidFill>
            <a:schemeClr val="bg1"/>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1800" dirty="0" err="1">
                <a:latin typeface="Arial" panose="020B0604020202020204" pitchFamily="34" charset="0"/>
                <a:cs typeface="Arial" panose="020B0604020202020204" pitchFamily="34" charset="0"/>
              </a:rPr>
              <a:t>Hypoxia</a:t>
            </a:r>
            <a:endParaRPr lang="cs-CZ" altLang="cs-CZ" sz="1800" dirty="0">
              <a:latin typeface="Arial" panose="020B0604020202020204" pitchFamily="34" charset="0"/>
              <a:cs typeface="Arial" panose="020B0604020202020204" pitchFamily="34" charset="0"/>
            </a:endParaRPr>
          </a:p>
        </p:txBody>
      </p:sp>
      <p:sp>
        <p:nvSpPr>
          <p:cNvPr id="6" name="Text Box 7">
            <a:extLst>
              <a:ext uri="{FF2B5EF4-FFF2-40B4-BE49-F238E27FC236}">
                <a16:creationId xmlns:a16="http://schemas.microsoft.com/office/drawing/2014/main" id="{30360339-E9F2-46C3-972B-E42659F79FB4}"/>
              </a:ext>
            </a:extLst>
          </p:cNvPr>
          <p:cNvSpPr txBox="1">
            <a:spLocks noChangeArrowheads="1"/>
          </p:cNvSpPr>
          <p:nvPr/>
        </p:nvSpPr>
        <p:spPr bwMode="auto">
          <a:xfrm>
            <a:off x="179388" y="1079500"/>
            <a:ext cx="1402948" cy="369332"/>
          </a:xfrm>
          <a:prstGeom prst="rect">
            <a:avLst/>
          </a:prstGeom>
          <a:solidFill>
            <a:schemeClr val="bg1"/>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eaLnBrk="1" hangingPunct="1">
              <a:spcBef>
                <a:spcPct val="0"/>
              </a:spcBef>
              <a:buClrTx/>
              <a:buFontTx/>
              <a:buNone/>
            </a:pPr>
            <a:r>
              <a:rPr lang="cs-CZ" altLang="cs-CZ" sz="1800" dirty="0" err="1">
                <a:latin typeface="Arial" panose="020B0604020202020204" pitchFamily="34" charset="0"/>
                <a:cs typeface="Arial" panose="020B0604020202020204" pitchFamily="34" charset="0"/>
              </a:rPr>
              <a:t>Hypocapnia</a:t>
            </a:r>
            <a:endParaRPr lang="cs-CZ" altLang="cs-CZ" sz="1800" dirty="0">
              <a:latin typeface="Arial" panose="020B0604020202020204" pitchFamily="34" charset="0"/>
              <a:cs typeface="Arial" panose="020B0604020202020204" pitchFamily="34" charset="0"/>
            </a:endParaRPr>
          </a:p>
        </p:txBody>
      </p:sp>
      <p:sp>
        <p:nvSpPr>
          <p:cNvPr id="8" name="Text Box 9">
            <a:extLst>
              <a:ext uri="{FF2B5EF4-FFF2-40B4-BE49-F238E27FC236}">
                <a16:creationId xmlns:a16="http://schemas.microsoft.com/office/drawing/2014/main" id="{0F917065-8108-4F6C-B3CE-503AF8CFD191}"/>
              </a:ext>
            </a:extLst>
          </p:cNvPr>
          <p:cNvSpPr txBox="1">
            <a:spLocks noChangeArrowheads="1"/>
          </p:cNvSpPr>
          <p:nvPr/>
        </p:nvSpPr>
        <p:spPr bwMode="auto">
          <a:xfrm>
            <a:off x="304800" y="4164013"/>
            <a:ext cx="1822450" cy="1477328"/>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The </a:t>
            </a:r>
            <a:r>
              <a:rPr lang="en-US" altLang="cs-CZ" sz="1800" dirty="0" err="1">
                <a:latin typeface="Arial" panose="020B0604020202020204" pitchFamily="34" charset="0"/>
                <a:cs typeface="Arial" panose="020B0604020202020204" pitchFamily="34" charset="0"/>
              </a:rPr>
              <a:t>hypocapnic</a:t>
            </a:r>
            <a:r>
              <a:rPr lang="en-US" altLang="cs-CZ" sz="1800" dirty="0">
                <a:latin typeface="Arial" panose="020B0604020202020204" pitchFamily="34" charset="0"/>
                <a:cs typeface="Arial" panose="020B0604020202020204" pitchFamily="34" charset="0"/>
              </a:rPr>
              <a:t> vasoconstrictive effect disappears after 2-3 days</a:t>
            </a:r>
            <a:endParaRPr lang="cs-CZ" altLang="cs-CZ" sz="1800" dirty="0">
              <a:latin typeface="Arial" panose="020B0604020202020204" pitchFamily="34" charset="0"/>
              <a:cs typeface="Arial" panose="020B0604020202020204" pitchFamily="34" charset="0"/>
            </a:endParaRPr>
          </a:p>
        </p:txBody>
      </p:sp>
      <p:sp>
        <p:nvSpPr>
          <p:cNvPr id="9" name="Text Box 10">
            <a:extLst>
              <a:ext uri="{FF2B5EF4-FFF2-40B4-BE49-F238E27FC236}">
                <a16:creationId xmlns:a16="http://schemas.microsoft.com/office/drawing/2014/main" id="{3878D5D0-B8BA-4331-9830-93381A29DE56}"/>
              </a:ext>
            </a:extLst>
          </p:cNvPr>
          <p:cNvSpPr txBox="1">
            <a:spLocks noChangeArrowheads="1"/>
          </p:cNvSpPr>
          <p:nvPr/>
        </p:nvSpPr>
        <p:spPr bwMode="auto">
          <a:xfrm>
            <a:off x="4148138" y="4994275"/>
            <a:ext cx="1822450" cy="646331"/>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800" dirty="0" err="1">
                <a:latin typeface="Arial" panose="020B0604020202020204" pitchFamily="34" charset="0"/>
                <a:cs typeface="Arial" panose="020B0604020202020204" pitchFamily="34" charset="0"/>
              </a:rPr>
              <a:t>Increase</a:t>
            </a:r>
            <a:r>
              <a:rPr lang="cs-CZ" altLang="cs-CZ" sz="1800" dirty="0">
                <a:latin typeface="Arial" panose="020B0604020202020204" pitchFamily="34" charset="0"/>
                <a:cs typeface="Arial" panose="020B0604020202020204" pitchFamily="34" charset="0"/>
              </a:rPr>
              <a:t> in brain </a:t>
            </a:r>
            <a:r>
              <a:rPr lang="cs-CZ" altLang="cs-CZ" sz="1800" dirty="0" err="1">
                <a:latin typeface="Arial" panose="020B0604020202020204" pitchFamily="34" charset="0"/>
                <a:cs typeface="Arial" panose="020B0604020202020204" pitchFamily="34" charset="0"/>
              </a:rPr>
              <a:t>flow</a:t>
            </a:r>
            <a:endParaRPr lang="cs-CZ" altLang="cs-CZ" sz="1800" dirty="0">
              <a:latin typeface="Arial" panose="020B0604020202020204" pitchFamily="34" charset="0"/>
              <a:cs typeface="Arial" panose="020B0604020202020204" pitchFamily="34" charset="0"/>
            </a:endParaRPr>
          </a:p>
        </p:txBody>
      </p:sp>
      <p:sp>
        <p:nvSpPr>
          <p:cNvPr id="10" name="Line 11">
            <a:extLst>
              <a:ext uri="{FF2B5EF4-FFF2-40B4-BE49-F238E27FC236}">
                <a16:creationId xmlns:a16="http://schemas.microsoft.com/office/drawing/2014/main" id="{739F2B68-CC65-4455-891B-5A97977E0D13}"/>
              </a:ext>
            </a:extLst>
          </p:cNvPr>
          <p:cNvSpPr>
            <a:spLocks noChangeShapeType="1"/>
          </p:cNvSpPr>
          <p:nvPr/>
        </p:nvSpPr>
        <p:spPr bwMode="auto">
          <a:xfrm flipH="1">
            <a:off x="3639925" y="1478513"/>
            <a:ext cx="0" cy="1338263"/>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Line 12">
            <a:extLst>
              <a:ext uri="{FF2B5EF4-FFF2-40B4-BE49-F238E27FC236}">
                <a16:creationId xmlns:a16="http://schemas.microsoft.com/office/drawing/2014/main" id="{A2BAA431-EC07-4A83-BA85-B1F41ED35CBA}"/>
              </a:ext>
            </a:extLst>
          </p:cNvPr>
          <p:cNvSpPr>
            <a:spLocks noChangeShapeType="1"/>
          </p:cNvSpPr>
          <p:nvPr/>
        </p:nvSpPr>
        <p:spPr bwMode="auto">
          <a:xfrm flipH="1">
            <a:off x="917574" y="1457325"/>
            <a:ext cx="1" cy="368596"/>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 name="Line 13">
            <a:extLst>
              <a:ext uri="{FF2B5EF4-FFF2-40B4-BE49-F238E27FC236}">
                <a16:creationId xmlns:a16="http://schemas.microsoft.com/office/drawing/2014/main" id="{5AAE4FD5-E316-40C1-989F-76A117356AB7}"/>
              </a:ext>
            </a:extLst>
          </p:cNvPr>
          <p:cNvSpPr>
            <a:spLocks noChangeShapeType="1"/>
          </p:cNvSpPr>
          <p:nvPr/>
        </p:nvSpPr>
        <p:spPr bwMode="auto">
          <a:xfrm>
            <a:off x="1965112" y="2304013"/>
            <a:ext cx="1520825" cy="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 name="Line 14">
            <a:extLst>
              <a:ext uri="{FF2B5EF4-FFF2-40B4-BE49-F238E27FC236}">
                <a16:creationId xmlns:a16="http://schemas.microsoft.com/office/drawing/2014/main" id="{8BDFDEF5-5DBC-4FBD-9102-1F87E630CD31}"/>
              </a:ext>
            </a:extLst>
          </p:cNvPr>
          <p:cNvSpPr>
            <a:spLocks noChangeShapeType="1"/>
          </p:cNvSpPr>
          <p:nvPr/>
        </p:nvSpPr>
        <p:spPr bwMode="auto">
          <a:xfrm>
            <a:off x="3485937" y="2169075"/>
            <a:ext cx="0" cy="269875"/>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 name="Line 15">
            <a:extLst>
              <a:ext uri="{FF2B5EF4-FFF2-40B4-BE49-F238E27FC236}">
                <a16:creationId xmlns:a16="http://schemas.microsoft.com/office/drawing/2014/main" id="{8E7344BD-B639-402D-BDBB-E535A942DB41}"/>
              </a:ext>
            </a:extLst>
          </p:cNvPr>
          <p:cNvSpPr>
            <a:spLocks noChangeShapeType="1"/>
          </p:cNvSpPr>
          <p:nvPr/>
        </p:nvSpPr>
        <p:spPr bwMode="auto">
          <a:xfrm>
            <a:off x="3566900" y="2173838"/>
            <a:ext cx="0" cy="269875"/>
          </a:xfrm>
          <a:prstGeom prst="line">
            <a:avLst/>
          </a:prstGeom>
          <a:noFill/>
          <a:ln w="571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Line 16">
            <a:extLst>
              <a:ext uri="{FF2B5EF4-FFF2-40B4-BE49-F238E27FC236}">
                <a16:creationId xmlns:a16="http://schemas.microsoft.com/office/drawing/2014/main" id="{244C10AE-72EB-4A50-8AA5-43436ECFD873}"/>
              </a:ext>
            </a:extLst>
          </p:cNvPr>
          <p:cNvSpPr>
            <a:spLocks noChangeShapeType="1"/>
          </p:cNvSpPr>
          <p:nvPr/>
        </p:nvSpPr>
        <p:spPr bwMode="auto">
          <a:xfrm>
            <a:off x="1062933" y="2749252"/>
            <a:ext cx="170555" cy="1414762"/>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 name="Line 17">
            <a:extLst>
              <a:ext uri="{FF2B5EF4-FFF2-40B4-BE49-F238E27FC236}">
                <a16:creationId xmlns:a16="http://schemas.microsoft.com/office/drawing/2014/main" id="{29CC2F68-443A-4C2A-B26F-89670E7C6314}"/>
              </a:ext>
            </a:extLst>
          </p:cNvPr>
          <p:cNvSpPr>
            <a:spLocks noChangeShapeType="1"/>
          </p:cNvSpPr>
          <p:nvPr/>
        </p:nvSpPr>
        <p:spPr bwMode="auto">
          <a:xfrm>
            <a:off x="3638076" y="3710981"/>
            <a:ext cx="1247686" cy="1283287"/>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Line 18">
            <a:extLst>
              <a:ext uri="{FF2B5EF4-FFF2-40B4-BE49-F238E27FC236}">
                <a16:creationId xmlns:a16="http://schemas.microsoft.com/office/drawing/2014/main" id="{6636FA7C-B57F-4C92-BA6F-B80130CEC1CC}"/>
              </a:ext>
            </a:extLst>
          </p:cNvPr>
          <p:cNvSpPr>
            <a:spLocks noChangeShapeType="1"/>
          </p:cNvSpPr>
          <p:nvPr/>
        </p:nvSpPr>
        <p:spPr bwMode="auto">
          <a:xfrm>
            <a:off x="5969444" y="5470525"/>
            <a:ext cx="1290637" cy="877888"/>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Line 19">
            <a:extLst>
              <a:ext uri="{FF2B5EF4-FFF2-40B4-BE49-F238E27FC236}">
                <a16:creationId xmlns:a16="http://schemas.microsoft.com/office/drawing/2014/main" id="{5D7DADA9-1820-4152-BD2F-BDC70559645B}"/>
              </a:ext>
            </a:extLst>
          </p:cNvPr>
          <p:cNvSpPr>
            <a:spLocks noChangeShapeType="1"/>
          </p:cNvSpPr>
          <p:nvPr/>
        </p:nvSpPr>
        <p:spPr bwMode="auto">
          <a:xfrm>
            <a:off x="2127250" y="4840288"/>
            <a:ext cx="2020888" cy="523875"/>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Text Box 20">
            <a:extLst>
              <a:ext uri="{FF2B5EF4-FFF2-40B4-BE49-F238E27FC236}">
                <a16:creationId xmlns:a16="http://schemas.microsoft.com/office/drawing/2014/main" id="{CDEE96D8-2E05-4B07-B0E2-C52C059404D7}"/>
              </a:ext>
            </a:extLst>
          </p:cNvPr>
          <p:cNvSpPr txBox="1">
            <a:spLocks noChangeArrowheads="1"/>
          </p:cNvSpPr>
          <p:nvPr/>
        </p:nvSpPr>
        <p:spPr bwMode="auto">
          <a:xfrm>
            <a:off x="4074090" y="6348413"/>
            <a:ext cx="5192713" cy="376237"/>
          </a:xfrm>
          <a:prstGeom prst="rect">
            <a:avLst/>
          </a:prstGeom>
          <a:solidFill>
            <a:srgbClr val="FF9966"/>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it-IT" altLang="cs-CZ" sz="1800" dirty="0">
                <a:latin typeface="Arial" panose="020B0604020202020204" pitchFamily="34" charset="0"/>
                <a:cs typeface="Arial" panose="020B0604020202020204" pitchFamily="34" charset="0"/>
              </a:rPr>
              <a:t>CEREBRAL EDEMA IN ALTITUDE SICKNESS</a:t>
            </a:r>
            <a:endParaRPr lang="cs-CZ" altLang="cs-CZ" sz="1800" dirty="0">
              <a:latin typeface="Arial" panose="020B0604020202020204" pitchFamily="34" charset="0"/>
              <a:cs typeface="Arial" panose="020B0604020202020204" pitchFamily="34" charset="0"/>
            </a:endParaRPr>
          </a:p>
        </p:txBody>
      </p:sp>
      <p:pic>
        <p:nvPicPr>
          <p:cNvPr id="20" name="Picture 4" descr="j0299199">
            <a:extLst>
              <a:ext uri="{FF2B5EF4-FFF2-40B4-BE49-F238E27FC236}">
                <a16:creationId xmlns:a16="http://schemas.microsoft.com/office/drawing/2014/main" id="{FC703CF2-EB1A-4B2D-B3A8-F17B742D4C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21837" y="127282"/>
            <a:ext cx="2417763" cy="240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a:extLst>
              <a:ext uri="{FF2B5EF4-FFF2-40B4-BE49-F238E27FC236}">
                <a16:creationId xmlns:a16="http://schemas.microsoft.com/office/drawing/2014/main" id="{69D42A5F-54F6-D619-700A-6800637B92C5}"/>
              </a:ext>
            </a:extLst>
          </p:cNvPr>
          <p:cNvSpPr txBox="1">
            <a:spLocks noChangeArrowheads="1"/>
          </p:cNvSpPr>
          <p:nvPr/>
        </p:nvSpPr>
        <p:spPr bwMode="auto">
          <a:xfrm>
            <a:off x="13635" y="0"/>
            <a:ext cx="2378075" cy="369888"/>
          </a:xfrm>
          <a:prstGeom prst="rect">
            <a:avLst/>
          </a:prstGeom>
          <a:solidFill>
            <a:srgbClr val="FF505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cs-CZ" sz="1800" dirty="0">
                <a:solidFill>
                  <a:schemeClr val="bg1"/>
                </a:solidFill>
              </a:rPr>
              <a:t>High Altitude Hypoxia</a:t>
            </a:r>
            <a:endParaRPr lang="cs-CZ" altLang="cs-CZ" sz="1800" dirty="0">
              <a:solidFill>
                <a:schemeClr val="bg1"/>
              </a:solidFill>
            </a:endParaRPr>
          </a:p>
        </p:txBody>
      </p:sp>
      <p:sp>
        <p:nvSpPr>
          <p:cNvPr id="22" name="Rectangle 2">
            <a:extLst>
              <a:ext uri="{FF2B5EF4-FFF2-40B4-BE49-F238E27FC236}">
                <a16:creationId xmlns:a16="http://schemas.microsoft.com/office/drawing/2014/main" id="{423C7409-545A-CC8E-EE3F-547118EECF65}"/>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Text Box 8">
            <a:extLst>
              <a:ext uri="{FF2B5EF4-FFF2-40B4-BE49-F238E27FC236}">
                <a16:creationId xmlns:a16="http://schemas.microsoft.com/office/drawing/2014/main" id="{67B352E6-4A1A-4BA3-A47A-31B350737DF1}"/>
              </a:ext>
            </a:extLst>
          </p:cNvPr>
          <p:cNvSpPr txBox="1">
            <a:spLocks noChangeArrowheads="1"/>
          </p:cNvSpPr>
          <p:nvPr/>
        </p:nvSpPr>
        <p:spPr bwMode="auto">
          <a:xfrm>
            <a:off x="13634" y="1825922"/>
            <a:ext cx="2378075" cy="923330"/>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800" dirty="0" err="1">
                <a:latin typeface="Arial" panose="020B0604020202020204" pitchFamily="34" charset="0"/>
                <a:cs typeface="Arial" panose="020B0604020202020204" pitchFamily="34" charset="0"/>
              </a:rPr>
              <a:t>Vasoconstrictive</a:t>
            </a:r>
            <a:r>
              <a:rPr lang="cs-CZ" altLang="cs-CZ" sz="1800" dirty="0">
                <a:latin typeface="Arial" panose="020B0604020202020204" pitchFamily="34" charset="0"/>
                <a:cs typeface="Arial" panose="020B0604020202020204" pitchFamily="34" charset="0"/>
              </a:rPr>
              <a:t> </a:t>
            </a:r>
            <a:r>
              <a:rPr lang="cs-CZ" altLang="cs-CZ" sz="1800" dirty="0" err="1">
                <a:latin typeface="Arial" panose="020B0604020202020204" pitchFamily="34" charset="0"/>
                <a:cs typeface="Arial" panose="020B0604020202020204" pitchFamily="34" charset="0"/>
              </a:rPr>
              <a:t>effect</a:t>
            </a:r>
            <a:r>
              <a:rPr lang="cs-CZ" altLang="cs-CZ" sz="1800" dirty="0">
                <a:latin typeface="Arial" panose="020B0604020202020204" pitchFamily="34" charset="0"/>
                <a:cs typeface="Arial" panose="020B0604020202020204" pitchFamily="34" charset="0"/>
              </a:rPr>
              <a:t> on </a:t>
            </a:r>
            <a:r>
              <a:rPr lang="cs-CZ" altLang="cs-CZ" sz="1800" dirty="0" err="1">
                <a:latin typeface="Arial" panose="020B0604020202020204" pitchFamily="34" charset="0"/>
                <a:cs typeface="Arial" panose="020B0604020202020204" pitchFamily="34" charset="0"/>
              </a:rPr>
              <a:t>cerebral</a:t>
            </a:r>
            <a:r>
              <a:rPr lang="cs-CZ" altLang="cs-CZ" sz="1800" dirty="0">
                <a:latin typeface="Arial" panose="020B0604020202020204" pitchFamily="34" charset="0"/>
                <a:cs typeface="Arial" panose="020B0604020202020204" pitchFamily="34" charset="0"/>
              </a:rPr>
              <a:t> </a:t>
            </a:r>
            <a:r>
              <a:rPr lang="cs-CZ" altLang="cs-CZ" sz="1800" dirty="0" err="1">
                <a:latin typeface="Arial" panose="020B0604020202020204" pitchFamily="34" charset="0"/>
                <a:cs typeface="Arial" panose="020B0604020202020204" pitchFamily="34" charset="0"/>
              </a:rPr>
              <a:t>vessels</a:t>
            </a:r>
            <a:endParaRPr lang="cs-CZ" altLang="cs-CZ" sz="1800" dirty="0">
              <a:latin typeface="Arial" panose="020B0604020202020204" pitchFamily="34" charset="0"/>
              <a:cs typeface="Arial" panose="020B0604020202020204" pitchFamily="34" charset="0"/>
            </a:endParaRPr>
          </a:p>
        </p:txBody>
      </p:sp>
      <p:sp>
        <p:nvSpPr>
          <p:cNvPr id="25" name="Text Box 4">
            <a:extLst>
              <a:ext uri="{FF2B5EF4-FFF2-40B4-BE49-F238E27FC236}">
                <a16:creationId xmlns:a16="http://schemas.microsoft.com/office/drawing/2014/main" id="{C08B397D-7864-83C1-6574-876B254472C7}"/>
              </a:ext>
            </a:extLst>
          </p:cNvPr>
          <p:cNvSpPr txBox="1">
            <a:spLocks noChangeArrowheads="1"/>
          </p:cNvSpPr>
          <p:nvPr/>
        </p:nvSpPr>
        <p:spPr bwMode="auto">
          <a:xfrm>
            <a:off x="5639226" y="2825238"/>
            <a:ext cx="6454775" cy="376238"/>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800" dirty="0">
                <a:latin typeface="Arial" panose="020B0604020202020204" pitchFamily="34" charset="0"/>
                <a:cs typeface="Arial" panose="020B0604020202020204" pitchFamily="34" charset="0"/>
              </a:rPr>
              <a:t>HEADACHE, INSOMNIA, ANOREXIA, FATIGUE</a:t>
            </a:r>
          </a:p>
        </p:txBody>
      </p:sp>
      <p:sp>
        <p:nvSpPr>
          <p:cNvPr id="26" name="Line 17">
            <a:extLst>
              <a:ext uri="{FF2B5EF4-FFF2-40B4-BE49-F238E27FC236}">
                <a16:creationId xmlns:a16="http://schemas.microsoft.com/office/drawing/2014/main" id="{5AC07BB6-FFD2-89C8-3EE5-72A08874C807}"/>
              </a:ext>
            </a:extLst>
          </p:cNvPr>
          <p:cNvSpPr>
            <a:spLocks noChangeShapeType="1"/>
          </p:cNvSpPr>
          <p:nvPr/>
        </p:nvSpPr>
        <p:spPr bwMode="auto">
          <a:xfrm>
            <a:off x="4147189" y="1448832"/>
            <a:ext cx="1693223" cy="1376399"/>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 name="Line 17">
            <a:extLst>
              <a:ext uri="{FF2B5EF4-FFF2-40B4-BE49-F238E27FC236}">
                <a16:creationId xmlns:a16="http://schemas.microsoft.com/office/drawing/2014/main" id="{F99C9990-44F5-57D6-9824-0DEEFF0256A1}"/>
              </a:ext>
            </a:extLst>
          </p:cNvPr>
          <p:cNvSpPr>
            <a:spLocks noChangeShapeType="1"/>
          </p:cNvSpPr>
          <p:nvPr/>
        </p:nvSpPr>
        <p:spPr bwMode="auto">
          <a:xfrm flipV="1">
            <a:off x="5431691" y="3220277"/>
            <a:ext cx="788453" cy="1792795"/>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 name="Text Box 10">
            <a:extLst>
              <a:ext uri="{FF2B5EF4-FFF2-40B4-BE49-F238E27FC236}">
                <a16:creationId xmlns:a16="http://schemas.microsoft.com/office/drawing/2014/main" id="{0F945F0E-D48E-0E53-882C-4D19AEE4B125}"/>
              </a:ext>
            </a:extLst>
          </p:cNvPr>
          <p:cNvSpPr txBox="1">
            <a:spLocks noChangeArrowheads="1"/>
          </p:cNvSpPr>
          <p:nvPr/>
        </p:nvSpPr>
        <p:spPr bwMode="auto">
          <a:xfrm>
            <a:off x="7374721" y="4352624"/>
            <a:ext cx="1738313" cy="646331"/>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cs-CZ" altLang="cs-CZ" sz="1800" dirty="0" err="1">
                <a:latin typeface="Arial" panose="020B0604020202020204" pitchFamily="34" charset="0"/>
                <a:cs typeface="Arial" panose="020B0604020202020204" pitchFamily="34" charset="0"/>
              </a:rPr>
              <a:t>Intracranial</a:t>
            </a:r>
            <a:r>
              <a:rPr lang="cs-CZ" altLang="cs-CZ" sz="1800" dirty="0">
                <a:latin typeface="Arial" panose="020B0604020202020204" pitchFamily="34" charset="0"/>
                <a:cs typeface="Arial" panose="020B0604020202020204" pitchFamily="34" charset="0"/>
              </a:rPr>
              <a:t> </a:t>
            </a:r>
            <a:r>
              <a:rPr lang="cs-CZ" altLang="cs-CZ" sz="1800" dirty="0" err="1">
                <a:latin typeface="Arial" panose="020B0604020202020204" pitchFamily="34" charset="0"/>
                <a:cs typeface="Arial" panose="020B0604020202020204" pitchFamily="34" charset="0"/>
              </a:rPr>
              <a:t>hypertension</a:t>
            </a:r>
            <a:endParaRPr lang="cs-CZ" altLang="cs-CZ" sz="1800" dirty="0">
              <a:latin typeface="Arial" panose="020B0604020202020204" pitchFamily="34" charset="0"/>
              <a:cs typeface="Arial" panose="020B0604020202020204" pitchFamily="34" charset="0"/>
            </a:endParaRPr>
          </a:p>
        </p:txBody>
      </p:sp>
      <p:sp>
        <p:nvSpPr>
          <p:cNvPr id="29" name="Line 17">
            <a:extLst>
              <a:ext uri="{FF2B5EF4-FFF2-40B4-BE49-F238E27FC236}">
                <a16:creationId xmlns:a16="http://schemas.microsoft.com/office/drawing/2014/main" id="{2DAC1932-A4F2-70D7-018E-D524C2D564D0}"/>
              </a:ext>
            </a:extLst>
          </p:cNvPr>
          <p:cNvSpPr>
            <a:spLocks noChangeShapeType="1"/>
          </p:cNvSpPr>
          <p:nvPr/>
        </p:nvSpPr>
        <p:spPr bwMode="auto">
          <a:xfrm flipV="1">
            <a:off x="5969444" y="4715889"/>
            <a:ext cx="1405277" cy="610949"/>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 name="Line 17">
            <a:extLst>
              <a:ext uri="{FF2B5EF4-FFF2-40B4-BE49-F238E27FC236}">
                <a16:creationId xmlns:a16="http://schemas.microsoft.com/office/drawing/2014/main" id="{FF7126F4-A8C0-5DC5-3564-1F2A28241540}"/>
              </a:ext>
            </a:extLst>
          </p:cNvPr>
          <p:cNvSpPr>
            <a:spLocks noChangeShapeType="1"/>
          </p:cNvSpPr>
          <p:nvPr/>
        </p:nvSpPr>
        <p:spPr bwMode="auto">
          <a:xfrm flipV="1">
            <a:off x="7973951" y="3220277"/>
            <a:ext cx="599129" cy="114721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 name="Line 17">
            <a:extLst>
              <a:ext uri="{FF2B5EF4-FFF2-40B4-BE49-F238E27FC236}">
                <a16:creationId xmlns:a16="http://schemas.microsoft.com/office/drawing/2014/main" id="{A6BE6B04-A947-A2E2-3C7C-1C15DD9B8A92}"/>
              </a:ext>
            </a:extLst>
          </p:cNvPr>
          <p:cNvSpPr>
            <a:spLocks noChangeShapeType="1"/>
          </p:cNvSpPr>
          <p:nvPr/>
        </p:nvSpPr>
        <p:spPr bwMode="auto">
          <a:xfrm flipH="1">
            <a:off x="7973951" y="5013072"/>
            <a:ext cx="139609" cy="1373803"/>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 name="Text Box 6">
            <a:extLst>
              <a:ext uri="{FF2B5EF4-FFF2-40B4-BE49-F238E27FC236}">
                <a16:creationId xmlns:a16="http://schemas.microsoft.com/office/drawing/2014/main" id="{81C6A94E-A4C3-4D3F-9933-F6C3CC811042}"/>
              </a:ext>
            </a:extLst>
          </p:cNvPr>
          <p:cNvSpPr txBox="1">
            <a:spLocks noChangeArrowheads="1"/>
          </p:cNvSpPr>
          <p:nvPr/>
        </p:nvSpPr>
        <p:spPr bwMode="auto">
          <a:xfrm>
            <a:off x="2358019" y="2808839"/>
            <a:ext cx="2417761" cy="923330"/>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accent2"/>
              </a:buClr>
              <a:buChar char="•"/>
              <a:defRPr sz="3200">
                <a:solidFill>
                  <a:schemeClr val="tx1"/>
                </a:solidFill>
                <a:latin typeface="Georgia" panose="02040502050405020303" pitchFamily="18" charset="0"/>
              </a:defRPr>
            </a:lvl1pPr>
            <a:lvl2pPr marL="742950" indent="-285750">
              <a:spcBef>
                <a:spcPct val="20000"/>
              </a:spcBef>
              <a:buClr>
                <a:schemeClr val="accent2"/>
              </a:buClr>
              <a:buFont typeface="Arial" panose="020B0604020202020204" pitchFamily="34" charset="0"/>
              <a:buChar char="–"/>
              <a:defRPr sz="2800">
                <a:solidFill>
                  <a:schemeClr val="tx1"/>
                </a:solidFill>
                <a:latin typeface="Georgia" panose="02040502050405020303" pitchFamily="18" charset="0"/>
              </a:defRPr>
            </a:lvl2pPr>
            <a:lvl3pPr marL="1143000" indent="-228600">
              <a:spcBef>
                <a:spcPct val="20000"/>
              </a:spcBef>
              <a:buClr>
                <a:schemeClr val="accent2"/>
              </a:buClr>
              <a:buChar char="•"/>
              <a:defRPr sz="2400">
                <a:solidFill>
                  <a:schemeClr val="tx1"/>
                </a:solidFill>
                <a:latin typeface="Georgia" panose="02040502050405020303" pitchFamily="18" charset="0"/>
              </a:defRPr>
            </a:lvl3pPr>
            <a:lvl4pPr marL="1600200" indent="-228600">
              <a:spcBef>
                <a:spcPct val="20000"/>
              </a:spcBef>
              <a:buChar char="–"/>
              <a:defRPr sz="2000">
                <a:solidFill>
                  <a:schemeClr val="tx1"/>
                </a:solidFill>
                <a:latin typeface="Georgia" panose="02040502050405020303" pitchFamily="18" charset="0"/>
              </a:defRPr>
            </a:lvl4pPr>
            <a:lvl5pPr marL="2057400" indent="-228600">
              <a:spcBef>
                <a:spcPct val="20000"/>
              </a:spcBef>
              <a:buChar char="»"/>
              <a:defRPr sz="2000">
                <a:solidFill>
                  <a:schemeClr val="tx1"/>
                </a:solidFill>
                <a:latin typeface="Georgia" panose="02040502050405020303" pitchFamily="18" charset="0"/>
              </a:defRPr>
            </a:lvl5pPr>
            <a:lvl6pPr marL="2514600" indent="-228600" eaLnBrk="0" fontAlgn="base" hangingPunct="0">
              <a:spcBef>
                <a:spcPct val="20000"/>
              </a:spcBef>
              <a:spcAft>
                <a:spcPct val="0"/>
              </a:spcAft>
              <a:buChar char="»"/>
              <a:defRPr sz="2000">
                <a:solidFill>
                  <a:schemeClr val="tx1"/>
                </a:solidFill>
                <a:latin typeface="Georgia" panose="02040502050405020303" pitchFamily="18" charset="0"/>
              </a:defRPr>
            </a:lvl6pPr>
            <a:lvl7pPr marL="2971800" indent="-228600" eaLnBrk="0" fontAlgn="base" hangingPunct="0">
              <a:spcBef>
                <a:spcPct val="20000"/>
              </a:spcBef>
              <a:spcAft>
                <a:spcPct val="0"/>
              </a:spcAft>
              <a:buChar char="»"/>
              <a:defRPr sz="2000">
                <a:solidFill>
                  <a:schemeClr val="tx1"/>
                </a:solidFill>
                <a:latin typeface="Georgia" panose="02040502050405020303" pitchFamily="18" charset="0"/>
              </a:defRPr>
            </a:lvl7pPr>
            <a:lvl8pPr marL="3429000" indent="-228600" eaLnBrk="0" fontAlgn="base" hangingPunct="0">
              <a:spcBef>
                <a:spcPct val="20000"/>
              </a:spcBef>
              <a:spcAft>
                <a:spcPct val="0"/>
              </a:spcAft>
              <a:buChar char="»"/>
              <a:defRPr sz="2000">
                <a:solidFill>
                  <a:schemeClr val="tx1"/>
                </a:solidFill>
                <a:latin typeface="Georgia" panose="02040502050405020303" pitchFamily="18" charset="0"/>
              </a:defRPr>
            </a:lvl8pPr>
            <a:lvl9pPr marL="3886200" indent="-228600" eaLnBrk="0" fontAlgn="base" hangingPunct="0">
              <a:spcBef>
                <a:spcPct val="20000"/>
              </a:spcBef>
              <a:spcAft>
                <a:spcPct val="0"/>
              </a:spcAft>
              <a:buChar char="»"/>
              <a:defRPr sz="2000">
                <a:solidFill>
                  <a:schemeClr val="tx1"/>
                </a:solidFill>
                <a:latin typeface="Georgia" panose="02040502050405020303" pitchFamily="18" charset="0"/>
              </a:defRPr>
            </a:lvl9pPr>
          </a:lstStyle>
          <a:p>
            <a:pPr algn="ctr" eaLnBrk="1" hangingPunct="1">
              <a:spcBef>
                <a:spcPct val="0"/>
              </a:spcBef>
              <a:buClrTx/>
              <a:buFontTx/>
              <a:buNone/>
            </a:pPr>
            <a:r>
              <a:rPr lang="en-US" altLang="cs-CZ" sz="1800" dirty="0">
                <a:latin typeface="Arial" panose="020B0604020202020204" pitchFamily="34" charset="0"/>
                <a:cs typeface="Arial" panose="020B0604020202020204" pitchFamily="34" charset="0"/>
              </a:rPr>
              <a:t>Great stimulus for vasodilatation and hyperemia</a:t>
            </a:r>
            <a:endParaRPr lang="cs-CZ" altLang="cs-CZ"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4459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500"/>
                                        <p:tgtEl>
                                          <p:spTgt spid="16"/>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fade">
                                      <p:cBhvr>
                                        <p:cTn id="48" dur="500"/>
                                        <p:tgtEl>
                                          <p:spTgt spid="9"/>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27"/>
                                        </p:tgtEl>
                                        <p:attrNameLst>
                                          <p:attrName>style.visibility</p:attrName>
                                        </p:attrNameLst>
                                      </p:cBhvr>
                                      <p:to>
                                        <p:strVal val="visible"/>
                                      </p:to>
                                    </p:set>
                                    <p:animEffect transition="in" filter="fade">
                                      <p:cBhvr>
                                        <p:cTn id="53" dur="500"/>
                                        <p:tgtEl>
                                          <p:spTgt spid="27"/>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500"/>
                                        <p:tgtEl>
                                          <p:spTgt spid="25"/>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fade">
                                      <p:cBhvr>
                                        <p:cTn id="59" dur="500"/>
                                        <p:tgtEl>
                                          <p:spTgt spid="26"/>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28"/>
                                        </p:tgtEl>
                                        <p:attrNameLst>
                                          <p:attrName>style.visibility</p:attrName>
                                        </p:attrNameLst>
                                      </p:cBhvr>
                                      <p:to>
                                        <p:strVal val="visible"/>
                                      </p:to>
                                    </p:set>
                                    <p:animEffect transition="in" filter="fade">
                                      <p:cBhvr>
                                        <p:cTn id="64" dur="500"/>
                                        <p:tgtEl>
                                          <p:spTgt spid="28"/>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fade">
                                      <p:cBhvr>
                                        <p:cTn id="67" dur="500"/>
                                        <p:tgtEl>
                                          <p:spTgt spid="29"/>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30"/>
                                        </p:tgtEl>
                                        <p:attrNameLst>
                                          <p:attrName>style.visibility</p:attrName>
                                        </p:attrNameLst>
                                      </p:cBhvr>
                                      <p:to>
                                        <p:strVal val="visible"/>
                                      </p:to>
                                    </p:set>
                                    <p:animEffect transition="in" filter="fade">
                                      <p:cBhvr>
                                        <p:cTn id="70" dur="500"/>
                                        <p:tgtEl>
                                          <p:spTgt spid="30"/>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17"/>
                                        </p:tgtEl>
                                        <p:attrNameLst>
                                          <p:attrName>style.visibility</p:attrName>
                                        </p:attrNameLst>
                                      </p:cBhvr>
                                      <p:to>
                                        <p:strVal val="visible"/>
                                      </p:to>
                                    </p:set>
                                    <p:animEffect transition="in" filter="fade">
                                      <p:cBhvr>
                                        <p:cTn id="75" dur="500"/>
                                        <p:tgtEl>
                                          <p:spTgt spid="17"/>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31"/>
                                        </p:tgtEl>
                                        <p:attrNameLst>
                                          <p:attrName>style.visibility</p:attrName>
                                        </p:attrNameLst>
                                      </p:cBhvr>
                                      <p:to>
                                        <p:strVal val="visible"/>
                                      </p:to>
                                    </p:set>
                                    <p:animEffect transition="in" filter="fade">
                                      <p:cBhvr>
                                        <p:cTn id="78" dur="500"/>
                                        <p:tgtEl>
                                          <p:spTgt spid="31"/>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19"/>
                                        </p:tgtEl>
                                        <p:attrNameLst>
                                          <p:attrName>style.visibility</p:attrName>
                                        </p:attrNameLst>
                                      </p:cBhvr>
                                      <p:to>
                                        <p:strVal val="visible"/>
                                      </p:to>
                                    </p:set>
                                    <p:animEffect transition="in" filter="fade">
                                      <p:cBhvr>
                                        <p:cTn id="8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7" grpId="0" animBg="1"/>
      <p:bldP spid="25" grpId="0" animBg="1"/>
      <p:bldP spid="26" grpId="0" animBg="1"/>
      <p:bldP spid="27" grpId="0" animBg="1"/>
      <p:bldP spid="28" grpId="0" animBg="1"/>
      <p:bldP spid="29" grpId="0" animBg="1"/>
      <p:bldP spid="30" grpId="0" animBg="1"/>
      <p:bldP spid="31" grpId="0" animBg="1"/>
      <p:bldP spid="5"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7348" name="Picture 4" descr="Related image">
            <a:extLst>
              <a:ext uri="{FF2B5EF4-FFF2-40B4-BE49-F238E27FC236}">
                <a16:creationId xmlns:a16="http://schemas.microsoft.com/office/drawing/2014/main" id="{C20D7E15-3E70-4BD7-8F9E-DA36886FA6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999362" cy="13329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308358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76EA00F6-6F93-4FC9-8564-76AC5CB34393}"/>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741503" y="0"/>
            <a:ext cx="6708994" cy="6858000"/>
          </a:xfrm>
          <a:prstGeom prst="rect">
            <a:avLst/>
          </a:prstGeom>
        </p:spPr>
      </p:pic>
      <p:grpSp>
        <p:nvGrpSpPr>
          <p:cNvPr id="6" name="Skupina 5">
            <a:extLst>
              <a:ext uri="{FF2B5EF4-FFF2-40B4-BE49-F238E27FC236}">
                <a16:creationId xmlns:a16="http://schemas.microsoft.com/office/drawing/2014/main" id="{63CD3FFE-CC57-48F0-918D-1E2F0892B026}"/>
              </a:ext>
            </a:extLst>
          </p:cNvPr>
          <p:cNvGrpSpPr/>
          <p:nvPr/>
        </p:nvGrpSpPr>
        <p:grpSpPr>
          <a:xfrm>
            <a:off x="2361469" y="728531"/>
            <a:ext cx="2395529" cy="2174142"/>
            <a:chOff x="2361469" y="728531"/>
            <a:chExt cx="2395529" cy="2174142"/>
          </a:xfrm>
        </p:grpSpPr>
        <p:sp>
          <p:nvSpPr>
            <p:cNvPr id="7" name="Válec 6">
              <a:extLst>
                <a:ext uri="{FF2B5EF4-FFF2-40B4-BE49-F238E27FC236}">
                  <a16:creationId xmlns:a16="http://schemas.microsoft.com/office/drawing/2014/main" id="{DFD2BB53-67E8-46DA-A820-81C2EF1E1804}"/>
                </a:ext>
              </a:extLst>
            </p:cNvPr>
            <p:cNvSpPr/>
            <p:nvPr/>
          </p:nvSpPr>
          <p:spPr>
            <a:xfrm rot="3102217">
              <a:off x="3251951" y="892025"/>
              <a:ext cx="218537" cy="1800807"/>
            </a:xfrm>
            <a:prstGeom prst="can">
              <a:avLst/>
            </a:prstGeom>
            <a:solidFill>
              <a:srgbClr val="FF0000"/>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8" name="Válec 7">
              <a:extLst>
                <a:ext uri="{FF2B5EF4-FFF2-40B4-BE49-F238E27FC236}">
                  <a16:creationId xmlns:a16="http://schemas.microsoft.com/office/drawing/2014/main" id="{111A51DA-E4DA-40B6-9F26-00B7FDB52195}"/>
                </a:ext>
              </a:extLst>
            </p:cNvPr>
            <p:cNvSpPr/>
            <p:nvPr/>
          </p:nvSpPr>
          <p:spPr>
            <a:xfrm rot="3102217">
              <a:off x="3404351" y="1044425"/>
              <a:ext cx="218537" cy="1800807"/>
            </a:xfrm>
            <a:prstGeom prst="can">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cxnSp>
          <p:nvCxnSpPr>
            <p:cNvPr id="9" name="Přímá spojnice se šipkou 8">
              <a:extLst>
                <a:ext uri="{FF2B5EF4-FFF2-40B4-BE49-F238E27FC236}">
                  <a16:creationId xmlns:a16="http://schemas.microsoft.com/office/drawing/2014/main" id="{F6CD1E72-A695-4ECC-BF44-F3B4FDE1B6C5}"/>
                </a:ext>
              </a:extLst>
            </p:cNvPr>
            <p:cNvCxnSpPr>
              <a:cxnSpLocks/>
            </p:cNvCxnSpPr>
            <p:nvPr/>
          </p:nvCxnSpPr>
          <p:spPr>
            <a:xfrm flipH="1">
              <a:off x="3216983" y="1047059"/>
              <a:ext cx="1062283" cy="897769"/>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Přímá spojnice se šipkou 9">
              <a:extLst>
                <a:ext uri="{FF2B5EF4-FFF2-40B4-BE49-F238E27FC236}">
                  <a16:creationId xmlns:a16="http://schemas.microsoft.com/office/drawing/2014/main" id="{15654843-81B8-44CA-B89A-269F63EA17D2}"/>
                </a:ext>
              </a:extLst>
            </p:cNvPr>
            <p:cNvCxnSpPr>
              <a:cxnSpLocks/>
            </p:cNvCxnSpPr>
            <p:nvPr/>
          </p:nvCxnSpPr>
          <p:spPr>
            <a:xfrm flipV="1">
              <a:off x="2710823" y="1792428"/>
              <a:ext cx="1007113" cy="796163"/>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ovéPole 10">
              <a:extLst>
                <a:ext uri="{FF2B5EF4-FFF2-40B4-BE49-F238E27FC236}">
                  <a16:creationId xmlns:a16="http://schemas.microsoft.com/office/drawing/2014/main" id="{5B7EB6B3-C2CB-40C0-B0BE-C15D6351CED6}"/>
                </a:ext>
              </a:extLst>
            </p:cNvPr>
            <p:cNvSpPr txBox="1"/>
            <p:nvPr/>
          </p:nvSpPr>
          <p:spPr>
            <a:xfrm>
              <a:off x="2361469" y="2533341"/>
              <a:ext cx="450764" cy="369332"/>
            </a:xfrm>
            <a:prstGeom prst="rect">
              <a:avLst/>
            </a:prstGeom>
            <a:noFill/>
          </p:spPr>
          <p:txBody>
            <a:bodyPr wrap="none" rtlCol="0">
              <a:spAutoFit/>
            </a:bodyPr>
            <a:lstStyle/>
            <a:p>
              <a:r>
                <a:rPr lang="cs-CZ" dirty="0"/>
                <a:t>Air</a:t>
              </a:r>
              <a:endParaRPr lang="en-US" dirty="0"/>
            </a:p>
          </p:txBody>
        </p:sp>
        <p:sp>
          <p:nvSpPr>
            <p:cNvPr id="12" name="TextovéPole 11">
              <a:extLst>
                <a:ext uri="{FF2B5EF4-FFF2-40B4-BE49-F238E27FC236}">
                  <a16:creationId xmlns:a16="http://schemas.microsoft.com/office/drawing/2014/main" id="{65185500-151B-4B11-9318-2DD63717C733}"/>
                </a:ext>
              </a:extLst>
            </p:cNvPr>
            <p:cNvSpPr txBox="1"/>
            <p:nvPr/>
          </p:nvSpPr>
          <p:spPr>
            <a:xfrm>
              <a:off x="4028914" y="728531"/>
              <a:ext cx="728084" cy="369332"/>
            </a:xfrm>
            <a:prstGeom prst="rect">
              <a:avLst/>
            </a:prstGeom>
            <a:noFill/>
          </p:spPr>
          <p:txBody>
            <a:bodyPr wrap="none" rtlCol="0">
              <a:spAutoFit/>
            </a:bodyPr>
            <a:lstStyle/>
            <a:p>
              <a:r>
                <a:rPr lang="cs-CZ" dirty="0" err="1"/>
                <a:t>Blood</a:t>
              </a:r>
              <a:endParaRPr lang="en-US" dirty="0"/>
            </a:p>
          </p:txBody>
        </p:sp>
      </p:grpSp>
    </p:spTree>
    <p:extLst>
      <p:ext uri="{BB962C8B-B14F-4D97-AF65-F5344CB8AC3E}">
        <p14:creationId xmlns:p14="http://schemas.microsoft.com/office/powerpoint/2010/main" val="2077682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4621</TotalTime>
  <Words>9136</Words>
  <Application>Microsoft Office PowerPoint</Application>
  <PresentationFormat>Širokoúhlá obrazovka</PresentationFormat>
  <Paragraphs>2195</Paragraphs>
  <Slides>195</Slides>
  <Notes>129</Notes>
  <HiddenSlides>0</HiddenSlides>
  <MMClips>8</MMClips>
  <ScaleCrop>false</ScaleCrop>
  <HeadingPairs>
    <vt:vector size="8" baseType="variant">
      <vt:variant>
        <vt:lpstr>Použitá písma</vt:lpstr>
      </vt:variant>
      <vt:variant>
        <vt:i4>6</vt:i4>
      </vt:variant>
      <vt:variant>
        <vt:lpstr>Motiv</vt:lpstr>
      </vt:variant>
      <vt:variant>
        <vt:i4>1</vt:i4>
      </vt:variant>
      <vt:variant>
        <vt:lpstr>Vložené servery OLE</vt:lpstr>
      </vt:variant>
      <vt:variant>
        <vt:i4>1</vt:i4>
      </vt:variant>
      <vt:variant>
        <vt:lpstr>Nadpisy snímků</vt:lpstr>
      </vt:variant>
      <vt:variant>
        <vt:i4>195</vt:i4>
      </vt:variant>
    </vt:vector>
  </HeadingPairs>
  <TitlesOfParts>
    <vt:vector size="203" baseType="lpstr">
      <vt:lpstr>Arial</vt:lpstr>
      <vt:lpstr>BlinkMacSystemFont</vt:lpstr>
      <vt:lpstr>Calibri</vt:lpstr>
      <vt:lpstr>Calibri Light</vt:lpstr>
      <vt:lpstr>inherit</vt:lpstr>
      <vt:lpstr>Roboto</vt:lpstr>
      <vt:lpstr>Motiv Office</vt:lpstr>
      <vt:lpstr>Chart</vt:lpstr>
      <vt:lpstr>Prezentace aplikace PowerPoint</vt:lpstr>
      <vt:lpstr>Prezentace aplikace PowerPoint</vt:lpstr>
      <vt:lpstr>Prezentace aplikace PowerPoint</vt:lpstr>
      <vt:lpstr>Prezentace aplikace PowerPoint</vt:lpstr>
      <vt:lpstr>Energie pro buňky</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Three players for oxygen delivery to tissues (and CO2 removal from the body)</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Pojem alveolární ventilace</vt:lpstr>
      <vt:lpstr>Pojem alveolární ventilace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PO2 and circulation</vt:lpstr>
      <vt:lpstr>Prezentace aplikace PowerPoint</vt:lpstr>
      <vt:lpstr>Prezentace aplikace PowerPoint</vt:lpstr>
      <vt:lpstr>Prezentace aplikace PowerPoint</vt:lpstr>
      <vt:lpstr>Prezentace aplikace PowerPoint</vt:lpstr>
      <vt:lpstr>V plicích:</vt:lpstr>
      <vt:lpstr>In lungs:</vt:lpstr>
      <vt:lpstr>In lungs:</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Air Captioning – premature closure of bronchioli</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Manifestations of ARDS</vt:lpstr>
      <vt:lpstr>Causes of ARDS</vt:lpstr>
      <vt:lpstr>Prezentace aplikace PowerPoint</vt:lpstr>
      <vt:lpstr>Prezentace aplikace PowerPoint</vt:lpstr>
      <vt:lpstr>Prezentace aplikace PowerPoint</vt:lpstr>
      <vt:lpstr> </vt:lpstr>
      <vt:lpstr>ARDS</vt:lpstr>
      <vt:lpstr>Prezentace aplikace PowerPoint</vt:lpstr>
      <vt:lpstr>Prezentace aplikace PowerPoint</vt:lpstr>
      <vt:lpstr>Acute Respiratory Distress Syndrome  ARDS</vt:lpstr>
      <vt:lpstr>Summary</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Covid and respiration</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The upregulation of hyaluronan synthases and downregulation of hyaluronidases combined with the BK-induced hyperpermeability of the lung microvasculature leads to the formation of a HA-hydrogel that inhibits gas exchange in the alveoli of COVID-19 patie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Respirace-cirkulace-hemopoeza:  vliv na přenos kyslíku a oxidu uhličitého.  Ventilačně-perfúzní nerovnováha.</dc:title>
  <dc:creator>Jiří Kofránek</dc:creator>
  <cp:lastModifiedBy>Jiří Kofránek</cp:lastModifiedBy>
  <cp:revision>146</cp:revision>
  <dcterms:created xsi:type="dcterms:W3CDTF">2021-11-21T09:52:05Z</dcterms:created>
  <dcterms:modified xsi:type="dcterms:W3CDTF">2023-12-11T15:35:15Z</dcterms:modified>
</cp:coreProperties>
</file>